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78" r:id="rId14"/>
    <p:sldId id="268" r:id="rId15"/>
    <p:sldId id="267" r:id="rId16"/>
    <p:sldId id="269" r:id="rId17"/>
    <p:sldId id="279" r:id="rId18"/>
    <p:sldId id="271" r:id="rId19"/>
    <p:sldId id="272" r:id="rId20"/>
    <p:sldId id="273" r:id="rId21"/>
    <p:sldId id="285" r:id="rId22"/>
    <p:sldId id="274" r:id="rId23"/>
    <p:sldId id="276" r:id="rId24"/>
    <p:sldId id="280" r:id="rId25"/>
    <p:sldId id="275" r:id="rId26"/>
    <p:sldId id="277" r:id="rId27"/>
    <p:sldId id="281" r:id="rId28"/>
    <p:sldId id="282" r:id="rId29"/>
    <p:sldId id="283" r:id="rId30"/>
    <p:sldId id="287" r:id="rId31"/>
    <p:sldId id="284"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35" autoAdjust="0"/>
  </p:normalViewPr>
  <p:slideViewPr>
    <p:cSldViewPr>
      <p:cViewPr varScale="1">
        <p:scale>
          <a:sx n="76" d="100"/>
          <a:sy n="76" d="100"/>
        </p:scale>
        <p:origin x="16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DF376C3-B0F6-42F1-8453-C28D74757892}" type="datetimeFigureOut">
              <a:rPr lang="en-US" smtClean="0"/>
              <a:pPr/>
              <a:t>9/13/2022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7AEFDB0-6B2B-4C9E-B296-EEB78D1582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F376C3-B0F6-42F1-8453-C28D74757892}"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FDB0-6B2B-4C9E-B296-EEB78D1582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F376C3-B0F6-42F1-8453-C28D74757892}"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FDB0-6B2B-4C9E-B296-EEB78D1582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DF376C3-B0F6-42F1-8453-C28D74757892}" type="datetimeFigureOut">
              <a:rPr lang="en-US" smtClean="0"/>
              <a:pPr/>
              <a:t>9/13/2022</a:t>
            </a:fld>
            <a:endParaRPr lang="en-US"/>
          </a:p>
        </p:txBody>
      </p:sp>
      <p:sp>
        <p:nvSpPr>
          <p:cNvPr id="9" name="Slide Number Placeholder 8"/>
          <p:cNvSpPr>
            <a:spLocks noGrp="1"/>
          </p:cNvSpPr>
          <p:nvPr>
            <p:ph type="sldNum" sz="quarter" idx="15"/>
          </p:nvPr>
        </p:nvSpPr>
        <p:spPr/>
        <p:txBody>
          <a:bodyPr rtlCol="0"/>
          <a:lstStyle/>
          <a:p>
            <a:fld id="{B7AEFDB0-6B2B-4C9E-B296-EEB78D15825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DF376C3-B0F6-42F1-8453-C28D74757892}" type="datetimeFigureOut">
              <a:rPr lang="en-US" smtClean="0"/>
              <a:pPr/>
              <a:t>9/13/2022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7AEFDB0-6B2B-4C9E-B296-EEB78D1582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F376C3-B0F6-42F1-8453-C28D74757892}"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EFDB0-6B2B-4C9E-B296-EEB78D15825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DF376C3-B0F6-42F1-8453-C28D74757892}"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EFDB0-6B2B-4C9E-B296-EEB78D15825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DF376C3-B0F6-42F1-8453-C28D74757892}" type="datetimeFigureOut">
              <a:rPr lang="en-US" smtClean="0"/>
              <a:pPr/>
              <a:t>9/13/2022</a:t>
            </a:fld>
            <a:endParaRPr lang="en-US"/>
          </a:p>
        </p:txBody>
      </p:sp>
      <p:sp>
        <p:nvSpPr>
          <p:cNvPr id="7" name="Slide Number Placeholder 6"/>
          <p:cNvSpPr>
            <a:spLocks noGrp="1"/>
          </p:cNvSpPr>
          <p:nvPr>
            <p:ph type="sldNum" sz="quarter" idx="11"/>
          </p:nvPr>
        </p:nvSpPr>
        <p:spPr/>
        <p:txBody>
          <a:bodyPr rtlCol="0"/>
          <a:lstStyle/>
          <a:p>
            <a:fld id="{B7AEFDB0-6B2B-4C9E-B296-EEB78D15825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76C3-B0F6-42F1-8453-C28D74757892}"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EFDB0-6B2B-4C9E-B296-EEB78D1582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DF376C3-B0F6-42F1-8453-C28D74757892}" type="datetimeFigureOut">
              <a:rPr lang="en-US" smtClean="0"/>
              <a:pPr/>
              <a:t>9/13/2022</a:t>
            </a:fld>
            <a:endParaRPr lang="en-US"/>
          </a:p>
        </p:txBody>
      </p:sp>
      <p:sp>
        <p:nvSpPr>
          <p:cNvPr id="22" name="Slide Number Placeholder 21"/>
          <p:cNvSpPr>
            <a:spLocks noGrp="1"/>
          </p:cNvSpPr>
          <p:nvPr>
            <p:ph type="sldNum" sz="quarter" idx="15"/>
          </p:nvPr>
        </p:nvSpPr>
        <p:spPr/>
        <p:txBody>
          <a:bodyPr rtlCol="0"/>
          <a:lstStyle/>
          <a:p>
            <a:fld id="{B7AEFDB0-6B2B-4C9E-B296-EEB78D15825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DF376C3-B0F6-42F1-8453-C28D74757892}" type="datetimeFigureOut">
              <a:rPr lang="en-US" smtClean="0"/>
              <a:pPr/>
              <a:t>9/13/2022</a:t>
            </a:fld>
            <a:endParaRPr lang="en-US"/>
          </a:p>
        </p:txBody>
      </p:sp>
      <p:sp>
        <p:nvSpPr>
          <p:cNvPr id="18" name="Slide Number Placeholder 17"/>
          <p:cNvSpPr>
            <a:spLocks noGrp="1"/>
          </p:cNvSpPr>
          <p:nvPr>
            <p:ph type="sldNum" sz="quarter" idx="11"/>
          </p:nvPr>
        </p:nvSpPr>
        <p:spPr/>
        <p:txBody>
          <a:bodyPr rtlCol="0"/>
          <a:lstStyle/>
          <a:p>
            <a:fld id="{B7AEFDB0-6B2B-4C9E-B296-EEB78D15825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F376C3-B0F6-42F1-8453-C28D74757892}" type="datetimeFigureOut">
              <a:rPr lang="en-US" smtClean="0"/>
              <a:pPr/>
              <a:t>9/13/2022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AEFDB0-6B2B-4C9E-B296-EEB78D1582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javatpoint.com/python-tkinter-listbox" TargetMode="External"/><Relationship Id="rId3" Type="http://schemas.openxmlformats.org/officeDocument/2006/relationships/hyperlink" Target="https://www.javatpoint.com/python-tkinter-canvas" TargetMode="External"/><Relationship Id="rId7" Type="http://schemas.openxmlformats.org/officeDocument/2006/relationships/hyperlink" Target="https://www.javatpoint.com/python-tkinter-label" TargetMode="External"/><Relationship Id="rId2" Type="http://schemas.openxmlformats.org/officeDocument/2006/relationships/hyperlink" Target="https://www.javatpoint.com/python-tkinter-button" TargetMode="External"/><Relationship Id="rId1" Type="http://schemas.openxmlformats.org/officeDocument/2006/relationships/slideLayout" Target="../slideLayouts/slideLayout2.xml"/><Relationship Id="rId6" Type="http://schemas.openxmlformats.org/officeDocument/2006/relationships/hyperlink" Target="https://www.javatpoint.com/python-tkinter-frame" TargetMode="External"/><Relationship Id="rId11" Type="http://schemas.openxmlformats.org/officeDocument/2006/relationships/hyperlink" Target="https://www.javatpoint.com/python-tkinter-message" TargetMode="External"/><Relationship Id="rId5" Type="http://schemas.openxmlformats.org/officeDocument/2006/relationships/hyperlink" Target="https://www.javatpoint.com/python-tkinter-entry" TargetMode="External"/><Relationship Id="rId10" Type="http://schemas.openxmlformats.org/officeDocument/2006/relationships/hyperlink" Target="https://www.javatpoint.com/python-tkinter-menu" TargetMode="External"/><Relationship Id="rId4" Type="http://schemas.openxmlformats.org/officeDocument/2006/relationships/hyperlink" Target="https://www.javatpoint.com/python-tkinter-checkbutton" TargetMode="External"/><Relationship Id="rId9" Type="http://schemas.openxmlformats.org/officeDocument/2006/relationships/hyperlink" Target="https://www.javatpoint.com/python-tkinter-menubutto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python-tkinter-panedwindow" TargetMode="External"/><Relationship Id="rId3" Type="http://schemas.openxmlformats.org/officeDocument/2006/relationships/hyperlink" Target="https://www.javatpoint.com/python-tkinter-scale" TargetMode="External"/><Relationship Id="rId7" Type="http://schemas.openxmlformats.org/officeDocument/2006/relationships/hyperlink" Target="https://www.javatpoint.com/python-tkinter-spinbox" TargetMode="External"/><Relationship Id="rId2" Type="http://schemas.openxmlformats.org/officeDocument/2006/relationships/hyperlink" Target="https://www.javatpoint.com/python-tkinter-radiobutton" TargetMode="External"/><Relationship Id="rId1" Type="http://schemas.openxmlformats.org/officeDocument/2006/relationships/slideLayout" Target="../slideLayouts/slideLayout2.xml"/><Relationship Id="rId6" Type="http://schemas.openxmlformats.org/officeDocument/2006/relationships/hyperlink" Target="https://www.javatpoint.com/python-tkinter-toplevel" TargetMode="External"/><Relationship Id="rId5" Type="http://schemas.openxmlformats.org/officeDocument/2006/relationships/hyperlink" Target="https://www.javatpoint.com/python-tkinter-text" TargetMode="External"/><Relationship Id="rId10" Type="http://schemas.openxmlformats.org/officeDocument/2006/relationships/hyperlink" Target="https://www.javatpoint.com/python-tkinter-messagebox" TargetMode="External"/><Relationship Id="rId4" Type="http://schemas.openxmlformats.org/officeDocument/2006/relationships/hyperlink" Target="https://www.javatpoint.com/python-tkinter-scrollbar" TargetMode="External"/><Relationship Id="rId9" Type="http://schemas.openxmlformats.org/officeDocument/2006/relationships/hyperlink" Target="https://www.javatpoint.com/python-tkinter-labelfra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800" dirty="0"/>
              <a:t>PYTHON</a:t>
            </a:r>
            <a:endParaRPr lang="en-US" sz="4800" dirty="0"/>
          </a:p>
        </p:txBody>
      </p:sp>
      <p:sp>
        <p:nvSpPr>
          <p:cNvPr id="3" name="Subtitle 2"/>
          <p:cNvSpPr>
            <a:spLocks noGrp="1"/>
          </p:cNvSpPr>
          <p:nvPr>
            <p:ph type="subTitle" idx="1"/>
          </p:nvPr>
        </p:nvSpPr>
        <p:spPr/>
        <p:txBody>
          <a:bodyPr>
            <a:normAutofit/>
          </a:bodyPr>
          <a:lstStyle/>
          <a:p>
            <a:pPr algn="ctr"/>
            <a:r>
              <a:rPr lang="en-IN" sz="3600" dirty="0"/>
              <a:t>DAY-VIII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4339650"/>
          </a:xfrm>
          <a:prstGeom prst="rect">
            <a:avLst/>
          </a:prstGeom>
          <a:noFill/>
        </p:spPr>
        <p:txBody>
          <a:bodyPr wrap="square" rtlCol="0">
            <a:spAutoFit/>
          </a:bodyPr>
          <a:lstStyle/>
          <a:p>
            <a:r>
              <a:rPr lang="en-IN" sz="2800" b="1" dirty="0" err="1"/>
              <a:t>LabelFrame</a:t>
            </a:r>
            <a:r>
              <a:rPr lang="en-IN" sz="2800" b="1" dirty="0"/>
              <a:t> Widget:</a:t>
            </a:r>
          </a:p>
          <a:p>
            <a:endParaRPr lang="en-IN" sz="2000" dirty="0"/>
          </a:p>
          <a:p>
            <a:r>
              <a:rPr lang="en-US" sz="2400" dirty="0"/>
              <a:t>from </a:t>
            </a:r>
            <a:r>
              <a:rPr lang="en-US" sz="2400" dirty="0" err="1"/>
              <a:t>Tkinter</a:t>
            </a:r>
            <a:r>
              <a:rPr lang="en-US" sz="2400" dirty="0"/>
              <a:t> import *</a:t>
            </a:r>
          </a:p>
          <a:p>
            <a:r>
              <a:rPr lang="en-US" sz="2400" dirty="0"/>
              <a:t>master=Tk()</a:t>
            </a:r>
          </a:p>
          <a:p>
            <a:r>
              <a:rPr lang="en-US" sz="2400" dirty="0"/>
              <a:t>group=</a:t>
            </a:r>
            <a:r>
              <a:rPr lang="en-US" sz="2400" dirty="0" err="1"/>
              <a:t>LabelFrame</a:t>
            </a:r>
            <a:r>
              <a:rPr lang="en-US" sz="2400" dirty="0"/>
              <a:t>(</a:t>
            </a:r>
            <a:r>
              <a:rPr lang="en-US" sz="2400" dirty="0" err="1"/>
              <a:t>master,text</a:t>
            </a:r>
            <a:r>
              <a:rPr lang="en-US" sz="2400" dirty="0"/>
              <a:t>="</a:t>
            </a:r>
            <a:r>
              <a:rPr lang="en-US" sz="2400" dirty="0" err="1"/>
              <a:t>Email",padx</a:t>
            </a:r>
            <a:r>
              <a:rPr lang="en-US" sz="2400" dirty="0"/>
              <a:t>=5,pady=5)</a:t>
            </a:r>
          </a:p>
          <a:p>
            <a:r>
              <a:rPr lang="en-US" sz="2400" dirty="0" err="1"/>
              <a:t>group.pack</a:t>
            </a:r>
            <a:r>
              <a:rPr lang="en-US" sz="2400" dirty="0"/>
              <a:t>(</a:t>
            </a:r>
            <a:r>
              <a:rPr lang="en-US" sz="2400" dirty="0" err="1"/>
              <a:t>padx</a:t>
            </a:r>
            <a:r>
              <a:rPr lang="en-US" sz="2400" dirty="0"/>
              <a:t>=10,pady=10)</a:t>
            </a:r>
          </a:p>
          <a:p>
            <a:r>
              <a:rPr lang="en-US" sz="2400" dirty="0"/>
              <a:t>w=Entry(group)</a:t>
            </a:r>
          </a:p>
          <a:p>
            <a:r>
              <a:rPr lang="en-US" sz="2400" dirty="0" err="1"/>
              <a:t>w.pack</a:t>
            </a:r>
            <a:r>
              <a:rPr lang="en-US" sz="2400" dirty="0"/>
              <a:t>()</a:t>
            </a:r>
          </a:p>
          <a:p>
            <a:r>
              <a:rPr lang="en-US" sz="2400" dirty="0" err="1"/>
              <a:t>mainloop</a:t>
            </a:r>
            <a:r>
              <a:rPr lang="en-US" sz="2400" dirty="0"/>
              <a:t>()</a:t>
            </a:r>
          </a:p>
          <a:p>
            <a:endParaRPr lang="en-IN" sz="2000" dirty="0"/>
          </a:p>
          <a:p>
            <a:endParaRPr lang="en-US" sz="2000" dirty="0"/>
          </a:p>
          <a:p>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05800" cy="5016758"/>
          </a:xfrm>
          <a:prstGeom prst="rect">
            <a:avLst/>
          </a:prstGeom>
          <a:noFill/>
        </p:spPr>
        <p:txBody>
          <a:bodyPr wrap="square" rtlCol="0">
            <a:spAutoFit/>
          </a:bodyPr>
          <a:lstStyle/>
          <a:p>
            <a:r>
              <a:rPr lang="en-US" sz="2400" b="1" dirty="0"/>
              <a:t>BUTTONS:</a:t>
            </a:r>
          </a:p>
          <a:p>
            <a:r>
              <a:rPr lang="en-US" sz="2000" dirty="0"/>
              <a:t>The Button widget is a standard </a:t>
            </a:r>
            <a:r>
              <a:rPr lang="en-US" sz="2000" dirty="0" err="1"/>
              <a:t>Tkinter</a:t>
            </a:r>
            <a:r>
              <a:rPr lang="en-US" sz="2000" dirty="0"/>
              <a:t> widget, which is used for various kinds of buttons. A button is a widget which is designed for the user to interact with, i.e. if the button is pressed by mouse click some action might be started. They can also contain text and images like labels. While labels can display text in various fonts, a button can only display text in a single font. The text of a button can span more than one line.</a:t>
            </a:r>
          </a:p>
          <a:p>
            <a:endParaRPr lang="en-IN" dirty="0"/>
          </a:p>
          <a:p>
            <a:r>
              <a:rPr lang="en-US" sz="2000" dirty="0"/>
              <a:t>import </a:t>
            </a:r>
            <a:r>
              <a:rPr lang="en-US" sz="2000" dirty="0" err="1"/>
              <a:t>Tkinter</a:t>
            </a:r>
            <a:r>
              <a:rPr lang="en-US" sz="2000" dirty="0"/>
              <a:t> as tk</a:t>
            </a:r>
          </a:p>
          <a:p>
            <a:r>
              <a:rPr lang="en-US" sz="2000" dirty="0"/>
              <a:t>def </a:t>
            </a:r>
            <a:r>
              <a:rPr lang="en-US" sz="2000" dirty="0" err="1"/>
              <a:t>write_slogan</a:t>
            </a:r>
            <a:r>
              <a:rPr lang="en-US" sz="2000" dirty="0"/>
              <a:t>():</a:t>
            </a:r>
          </a:p>
          <a:p>
            <a:r>
              <a:rPr lang="en-US" sz="2000" dirty="0"/>
              <a:t>    print("</a:t>
            </a:r>
            <a:r>
              <a:rPr lang="en-US" sz="2000" dirty="0" err="1"/>
              <a:t>Tkinter</a:t>
            </a:r>
            <a:r>
              <a:rPr lang="en-US" sz="2000" dirty="0"/>
              <a:t> is easy to use!")</a:t>
            </a:r>
          </a:p>
          <a:p>
            <a:r>
              <a:rPr lang="en-US" sz="2000" dirty="0"/>
              <a:t>root = </a:t>
            </a:r>
            <a:r>
              <a:rPr lang="en-US" sz="2000" dirty="0" err="1"/>
              <a:t>tk.Tk</a:t>
            </a:r>
            <a:r>
              <a:rPr lang="en-US" sz="2000" dirty="0"/>
              <a:t>()</a:t>
            </a:r>
          </a:p>
          <a:p>
            <a:r>
              <a:rPr lang="en-US" sz="2000" dirty="0"/>
              <a:t>frame = </a:t>
            </a:r>
            <a:r>
              <a:rPr lang="en-US" sz="2000" dirty="0" err="1"/>
              <a:t>tk.Frame</a:t>
            </a:r>
            <a:r>
              <a:rPr lang="en-US" sz="2000" dirty="0"/>
              <a:t>(root)</a:t>
            </a:r>
          </a:p>
          <a:p>
            <a:r>
              <a:rPr lang="en-US" sz="2000" dirty="0" err="1"/>
              <a:t>frame.pack</a:t>
            </a:r>
            <a:r>
              <a:rPr lang="en-US" sz="2000" dirty="0"/>
              <a:t>()</a:t>
            </a:r>
          </a:p>
          <a:p>
            <a:endParaRPr lang="en-US" dirty="0"/>
          </a:p>
        </p:txBody>
      </p:sp>
      <p:sp>
        <p:nvSpPr>
          <p:cNvPr id="4" name="TextBox 3"/>
          <p:cNvSpPr txBox="1"/>
          <p:nvPr/>
        </p:nvSpPr>
        <p:spPr>
          <a:xfrm>
            <a:off x="4419600" y="3124200"/>
            <a:ext cx="3962400" cy="3754874"/>
          </a:xfrm>
          <a:prstGeom prst="rect">
            <a:avLst/>
          </a:prstGeom>
          <a:noFill/>
        </p:spPr>
        <p:txBody>
          <a:bodyPr wrap="square" rtlCol="0">
            <a:spAutoFit/>
          </a:bodyPr>
          <a:lstStyle/>
          <a:p>
            <a:r>
              <a:rPr lang="en-US" sz="2000" dirty="0"/>
              <a:t>button = </a:t>
            </a:r>
            <a:r>
              <a:rPr lang="en-US" sz="2000" dirty="0" err="1"/>
              <a:t>tk.Button</a:t>
            </a:r>
            <a:r>
              <a:rPr lang="en-US" sz="2000" dirty="0"/>
              <a:t>(frame, </a:t>
            </a:r>
          </a:p>
          <a:p>
            <a:r>
              <a:rPr lang="en-US" sz="2000" dirty="0"/>
              <a:t>                   text="QUIT", </a:t>
            </a:r>
          </a:p>
          <a:p>
            <a:r>
              <a:rPr lang="en-US" sz="2000" dirty="0"/>
              <a:t>                   </a:t>
            </a:r>
            <a:r>
              <a:rPr lang="en-US" sz="2000" dirty="0" err="1"/>
              <a:t>fg</a:t>
            </a:r>
            <a:r>
              <a:rPr lang="en-US" sz="2000" dirty="0"/>
              <a:t>="red",</a:t>
            </a:r>
          </a:p>
          <a:p>
            <a:r>
              <a:rPr lang="en-US" sz="2000" dirty="0"/>
              <a:t>                   command=quit)</a:t>
            </a:r>
          </a:p>
          <a:p>
            <a:r>
              <a:rPr lang="en-US" sz="2000" dirty="0" err="1"/>
              <a:t>button.pack</a:t>
            </a:r>
            <a:r>
              <a:rPr lang="en-US" sz="2000" dirty="0"/>
              <a:t>(side=</a:t>
            </a:r>
            <a:r>
              <a:rPr lang="en-US" sz="2000" dirty="0" err="1"/>
              <a:t>tk.LEFT</a:t>
            </a:r>
            <a:r>
              <a:rPr lang="en-US" sz="2000" dirty="0"/>
              <a:t>)</a:t>
            </a:r>
          </a:p>
          <a:p>
            <a:r>
              <a:rPr lang="en-US" sz="2000" dirty="0"/>
              <a:t>slogan = </a:t>
            </a:r>
            <a:r>
              <a:rPr lang="en-US" sz="2000" dirty="0" err="1"/>
              <a:t>tk.Button</a:t>
            </a:r>
            <a:r>
              <a:rPr lang="en-US" sz="2000" dirty="0"/>
              <a:t>(frame,</a:t>
            </a:r>
          </a:p>
          <a:p>
            <a:r>
              <a:rPr lang="en-US" sz="2000" dirty="0"/>
              <a:t>                   text="Hello",</a:t>
            </a:r>
          </a:p>
          <a:p>
            <a:r>
              <a:rPr lang="en-US" sz="2000" dirty="0"/>
              <a:t>                   command=</a:t>
            </a:r>
            <a:r>
              <a:rPr lang="en-US" sz="2000" dirty="0" err="1"/>
              <a:t>write_slogan</a:t>
            </a:r>
            <a:r>
              <a:rPr lang="en-US" sz="2000" dirty="0"/>
              <a:t>)</a:t>
            </a:r>
          </a:p>
          <a:p>
            <a:r>
              <a:rPr lang="en-US" sz="2000" dirty="0" err="1"/>
              <a:t>slogan.pack</a:t>
            </a:r>
            <a:r>
              <a:rPr lang="en-US" sz="2000" dirty="0"/>
              <a:t>(side=</a:t>
            </a:r>
            <a:r>
              <a:rPr lang="en-US" sz="2000" dirty="0" err="1"/>
              <a:t>tk.LEFT</a:t>
            </a:r>
            <a:r>
              <a:rPr lang="en-US" sz="2000" dirty="0"/>
              <a:t>)</a:t>
            </a:r>
          </a:p>
          <a:p>
            <a:r>
              <a:rPr lang="en-US" sz="2000" dirty="0" err="1"/>
              <a:t>root.mainloop</a:t>
            </a:r>
            <a:r>
              <a:rPr lang="en-US" sz="2000" dirty="0"/>
              <a:t>()</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382000" cy="6278642"/>
          </a:xfrm>
          <a:prstGeom prst="rect">
            <a:avLst/>
          </a:prstGeom>
          <a:noFill/>
        </p:spPr>
        <p:txBody>
          <a:bodyPr wrap="square" rtlCol="0">
            <a:spAutoFit/>
          </a:bodyPr>
          <a:lstStyle/>
          <a:p>
            <a:r>
              <a:rPr lang="en-US" sz="2400" b="1" dirty="0"/>
              <a:t>Entry Widgets</a:t>
            </a:r>
          </a:p>
          <a:p>
            <a:endParaRPr lang="en-US" sz="2400" b="1" dirty="0"/>
          </a:p>
          <a:p>
            <a:r>
              <a:rPr lang="en-US" sz="2400" dirty="0"/>
              <a:t>Entry widgets are the basic widgets of </a:t>
            </a:r>
            <a:r>
              <a:rPr lang="en-US" sz="2400" dirty="0" err="1"/>
              <a:t>Tkinter</a:t>
            </a:r>
            <a:r>
              <a:rPr lang="en-US" sz="2400" dirty="0"/>
              <a:t> used to get input, i.e. text strings, from the user of an application. This widget allows the user to enter a single line of text. If the user enters a string, which is longer than the available display space of the widget, the content will be scrolled. This means that the string cannot be seen in its entirety. The arrow keys can be used to move to the invisible parts of the string. If you want to enter multiple lines of text, you have to use the text widget. An entry widget is also limited to single font. </a:t>
            </a:r>
            <a:br>
              <a:rPr lang="en-US" dirty="0"/>
            </a:br>
            <a:br>
              <a:rPr lang="en-US" sz="2400" dirty="0"/>
            </a:br>
            <a:r>
              <a:rPr lang="en-US" sz="2400" dirty="0"/>
              <a:t>The syntax of an entry widget looks like this: </a:t>
            </a:r>
            <a:br>
              <a:rPr lang="en-US" sz="2400" dirty="0"/>
            </a:br>
            <a:br>
              <a:rPr lang="en-US" sz="2400" dirty="0"/>
            </a:br>
            <a:r>
              <a:rPr lang="en-US" sz="2400" i="1" dirty="0"/>
              <a:t>w = Entry(master, option, ... )</a:t>
            </a:r>
          </a:p>
          <a:p>
            <a:endParaRPr lang="en-IN"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239000" cy="5262979"/>
          </a:xfrm>
          <a:prstGeom prst="rect">
            <a:avLst/>
          </a:prstGeom>
        </p:spPr>
        <p:txBody>
          <a:bodyPr wrap="square">
            <a:spAutoFit/>
          </a:bodyPr>
          <a:lstStyle/>
          <a:p>
            <a:r>
              <a:rPr lang="en-US" sz="2400" dirty="0"/>
              <a:t>import </a:t>
            </a:r>
            <a:r>
              <a:rPr lang="en-US" sz="2400" dirty="0" err="1"/>
              <a:t>Tkinter</a:t>
            </a:r>
            <a:r>
              <a:rPr lang="en-US" sz="2400" dirty="0"/>
              <a:t> as tk</a:t>
            </a:r>
          </a:p>
          <a:p>
            <a:endParaRPr lang="en-US" sz="2400" dirty="0"/>
          </a:p>
          <a:p>
            <a:r>
              <a:rPr lang="en-US" sz="2400" dirty="0"/>
              <a:t>master = </a:t>
            </a:r>
            <a:r>
              <a:rPr lang="en-US" sz="2400" dirty="0" err="1"/>
              <a:t>tk.Tk</a:t>
            </a:r>
            <a:r>
              <a:rPr lang="en-US" sz="2400" dirty="0"/>
              <a:t>()</a:t>
            </a:r>
          </a:p>
          <a:p>
            <a:r>
              <a:rPr lang="en-US" sz="2400" dirty="0" err="1"/>
              <a:t>tk.Label</a:t>
            </a:r>
            <a:r>
              <a:rPr lang="en-US" sz="2400" dirty="0"/>
              <a:t>(master, text="First Name").grid(row=0)</a:t>
            </a:r>
          </a:p>
          <a:p>
            <a:r>
              <a:rPr lang="en-US" sz="2400" dirty="0" err="1"/>
              <a:t>tk.Label</a:t>
            </a:r>
            <a:r>
              <a:rPr lang="en-US" sz="2400" dirty="0"/>
              <a:t>(master, text="Last Name").grid(row=1)</a:t>
            </a:r>
          </a:p>
          <a:p>
            <a:endParaRPr lang="en-US" sz="2400" dirty="0"/>
          </a:p>
          <a:p>
            <a:r>
              <a:rPr lang="en-US" sz="2400" dirty="0"/>
              <a:t>e1 = </a:t>
            </a:r>
            <a:r>
              <a:rPr lang="en-US" sz="2400" dirty="0" err="1"/>
              <a:t>tk.Entry</a:t>
            </a:r>
            <a:r>
              <a:rPr lang="en-US" sz="2400" dirty="0"/>
              <a:t>(master)</a:t>
            </a:r>
          </a:p>
          <a:p>
            <a:r>
              <a:rPr lang="en-US" sz="2400" dirty="0"/>
              <a:t>e2 = </a:t>
            </a:r>
            <a:r>
              <a:rPr lang="en-US" sz="2400" dirty="0" err="1"/>
              <a:t>tk.Entry</a:t>
            </a:r>
            <a:r>
              <a:rPr lang="en-US" sz="2400" dirty="0"/>
              <a:t>(master)</a:t>
            </a:r>
          </a:p>
          <a:p>
            <a:endParaRPr lang="en-US" sz="2400" dirty="0"/>
          </a:p>
          <a:p>
            <a:r>
              <a:rPr lang="en-US" sz="2400" dirty="0"/>
              <a:t>e1.grid(row=0, column=1)</a:t>
            </a:r>
          </a:p>
          <a:p>
            <a:r>
              <a:rPr lang="en-US" sz="2400" dirty="0"/>
              <a:t>e2.grid(row=1, column=1)</a:t>
            </a:r>
          </a:p>
          <a:p>
            <a:endParaRPr lang="en-US" sz="2400" dirty="0"/>
          </a:p>
          <a:p>
            <a:r>
              <a:rPr lang="en-US" sz="2400" dirty="0" err="1"/>
              <a:t>master.mainloop</a:t>
            </a:r>
            <a:r>
              <a:rPr lang="en-US" sz="2400" dirty="0"/>
              <a:t>()</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924800" cy="5724644"/>
          </a:xfrm>
          <a:prstGeom prst="rect">
            <a:avLst/>
          </a:prstGeom>
          <a:noFill/>
        </p:spPr>
        <p:txBody>
          <a:bodyPr wrap="square" rtlCol="0">
            <a:spAutoFit/>
          </a:bodyPr>
          <a:lstStyle/>
          <a:p>
            <a:r>
              <a:rPr lang="en-US" sz="2400" dirty="0"/>
              <a:t>Okay, we have created Entry fields, so that the user of our program can put in some data. But how can our program access this data? How do we read the content of an Entry? </a:t>
            </a:r>
            <a:br>
              <a:rPr lang="en-US" sz="2400" dirty="0"/>
            </a:br>
            <a:br>
              <a:rPr lang="en-US" sz="2400" dirty="0"/>
            </a:br>
            <a:r>
              <a:rPr lang="en-US" sz="2400" dirty="0"/>
              <a:t>To put it in a nutshell: The get() method is what we are looking for. We extend our little script by two buttons "Quit" and "Show". We bind the function </a:t>
            </a:r>
            <a:r>
              <a:rPr lang="en-US" sz="2400" dirty="0" err="1"/>
              <a:t>show_entry_fields</a:t>
            </a:r>
            <a:r>
              <a:rPr lang="en-US" sz="2400" dirty="0"/>
              <a:t>(), which is using the get() method on the Entry objects, to the Show button. So, every time this button is clicked, the content of the Entry fields will be printed on the terminal from which we had called the script.</a:t>
            </a:r>
            <a:endParaRPr lang="en-US" sz="2000" dirty="0"/>
          </a:p>
          <a:p>
            <a:endParaRPr lang="en-IN"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304800"/>
            <a:ext cx="4267200" cy="6555641"/>
          </a:xfrm>
          <a:prstGeom prst="rect">
            <a:avLst/>
          </a:prstGeom>
          <a:noFill/>
        </p:spPr>
        <p:txBody>
          <a:bodyPr wrap="square" rtlCol="0">
            <a:spAutoFit/>
          </a:bodyPr>
          <a:lstStyle/>
          <a:p>
            <a:r>
              <a:rPr lang="en-US" sz="2000" dirty="0" err="1"/>
              <a:t>tk.Button</a:t>
            </a:r>
            <a:r>
              <a:rPr lang="en-US" sz="2000" dirty="0"/>
              <a:t>(master, </a:t>
            </a:r>
          </a:p>
          <a:p>
            <a:r>
              <a:rPr lang="en-US" sz="2000" dirty="0"/>
              <a:t>          text='Quit', </a:t>
            </a:r>
          </a:p>
          <a:p>
            <a:r>
              <a:rPr lang="en-US" sz="2000" dirty="0"/>
              <a:t>          command=</a:t>
            </a:r>
            <a:r>
              <a:rPr lang="en-US" sz="2000" dirty="0" err="1"/>
              <a:t>master.quit</a:t>
            </a:r>
            <a:r>
              <a:rPr lang="en-US" sz="2000" dirty="0"/>
              <a:t>).grid(row=3, </a:t>
            </a:r>
          </a:p>
          <a:p>
            <a:r>
              <a:rPr lang="en-US" sz="2000" dirty="0"/>
              <a:t>                                    column=0, </a:t>
            </a:r>
          </a:p>
          <a:p>
            <a:r>
              <a:rPr lang="en-US" sz="2000" dirty="0"/>
              <a:t>                                    sticky=</a:t>
            </a:r>
            <a:r>
              <a:rPr lang="en-US" sz="2000" dirty="0" err="1"/>
              <a:t>tk.W</a:t>
            </a:r>
            <a:r>
              <a:rPr lang="en-US" sz="2000" dirty="0"/>
              <a:t>, </a:t>
            </a:r>
          </a:p>
          <a:p>
            <a:r>
              <a:rPr lang="en-US" sz="2000" dirty="0"/>
              <a:t>                                    </a:t>
            </a:r>
            <a:r>
              <a:rPr lang="en-US" sz="2000" dirty="0" err="1"/>
              <a:t>pady</a:t>
            </a:r>
            <a:r>
              <a:rPr lang="en-US" sz="2000" dirty="0"/>
              <a:t>=4)</a:t>
            </a:r>
          </a:p>
          <a:p>
            <a:r>
              <a:rPr lang="en-US" sz="2000" dirty="0" err="1"/>
              <a:t>tk.Button</a:t>
            </a:r>
            <a:r>
              <a:rPr lang="en-US" sz="2000" dirty="0"/>
              <a:t>(master, </a:t>
            </a:r>
          </a:p>
          <a:p>
            <a:r>
              <a:rPr lang="en-US" sz="2000" dirty="0"/>
              <a:t>          text='Show', command=</a:t>
            </a:r>
            <a:r>
              <a:rPr lang="en-US" sz="2000" dirty="0" err="1"/>
              <a:t>show_entry_fields</a:t>
            </a:r>
            <a:r>
              <a:rPr lang="en-US" sz="2000" dirty="0"/>
              <a:t>).grid(row=3, </a:t>
            </a:r>
          </a:p>
          <a:p>
            <a:r>
              <a:rPr lang="en-US" sz="2000" dirty="0"/>
              <a:t>                                                       column=1, </a:t>
            </a:r>
          </a:p>
          <a:p>
            <a:r>
              <a:rPr lang="en-US" sz="2000" dirty="0"/>
              <a:t>                                                       sticky=</a:t>
            </a:r>
            <a:r>
              <a:rPr lang="en-US" sz="2000" dirty="0" err="1"/>
              <a:t>tk.W</a:t>
            </a:r>
            <a:r>
              <a:rPr lang="en-US" sz="2000" dirty="0"/>
              <a:t>, </a:t>
            </a:r>
          </a:p>
          <a:p>
            <a:r>
              <a:rPr lang="en-US" sz="2000" dirty="0"/>
              <a:t>                                                       </a:t>
            </a:r>
            <a:r>
              <a:rPr lang="en-US" sz="2000" dirty="0" err="1"/>
              <a:t>pady</a:t>
            </a:r>
            <a:r>
              <a:rPr lang="en-US" sz="2000" dirty="0"/>
              <a:t>=4)</a:t>
            </a:r>
          </a:p>
          <a:p>
            <a:endParaRPr lang="en-US" sz="2000" dirty="0"/>
          </a:p>
          <a:p>
            <a:r>
              <a:rPr lang="en-US" sz="2000" dirty="0" err="1"/>
              <a:t>tk.mainloop</a:t>
            </a:r>
            <a:r>
              <a:rPr lang="en-US" sz="2000" dirty="0"/>
              <a:t>()</a:t>
            </a:r>
          </a:p>
          <a:p>
            <a:endParaRPr lang="en-US" sz="2000" dirty="0"/>
          </a:p>
        </p:txBody>
      </p:sp>
      <p:sp>
        <p:nvSpPr>
          <p:cNvPr id="3" name="TextBox 2"/>
          <p:cNvSpPr txBox="1"/>
          <p:nvPr/>
        </p:nvSpPr>
        <p:spPr>
          <a:xfrm>
            <a:off x="304800" y="304800"/>
            <a:ext cx="3886200" cy="6524863"/>
          </a:xfrm>
          <a:prstGeom prst="rect">
            <a:avLst/>
          </a:prstGeom>
          <a:noFill/>
        </p:spPr>
        <p:txBody>
          <a:bodyPr wrap="square" rtlCol="0">
            <a:spAutoFit/>
          </a:bodyPr>
          <a:lstStyle/>
          <a:p>
            <a:r>
              <a:rPr lang="en-US" sz="2000" dirty="0"/>
              <a:t>import </a:t>
            </a:r>
            <a:r>
              <a:rPr lang="en-US" sz="2000" dirty="0" err="1"/>
              <a:t>Tkinter</a:t>
            </a:r>
            <a:r>
              <a:rPr lang="en-US" sz="2000" dirty="0"/>
              <a:t> as tk</a:t>
            </a:r>
          </a:p>
          <a:p>
            <a:endParaRPr lang="en-US" sz="2000" dirty="0"/>
          </a:p>
          <a:p>
            <a:r>
              <a:rPr lang="en-US" sz="2000" dirty="0"/>
              <a:t>def </a:t>
            </a:r>
            <a:r>
              <a:rPr lang="en-US" sz="2000" dirty="0" err="1"/>
              <a:t>show_entry_fields</a:t>
            </a:r>
            <a:r>
              <a:rPr lang="en-US" sz="2000" dirty="0"/>
              <a:t>():</a:t>
            </a:r>
          </a:p>
          <a:p>
            <a:r>
              <a:rPr lang="en-US" sz="2000" dirty="0"/>
              <a:t>    print("First Name: %s\</a:t>
            </a:r>
            <a:r>
              <a:rPr lang="en-US" sz="2000" dirty="0" err="1"/>
              <a:t>nLast</a:t>
            </a:r>
            <a:r>
              <a:rPr lang="en-US" sz="2000" dirty="0"/>
              <a:t> Name: %s" % (e1.get(), e2.get()))</a:t>
            </a:r>
          </a:p>
          <a:p>
            <a:endParaRPr lang="en-US" sz="2000" dirty="0"/>
          </a:p>
          <a:p>
            <a:r>
              <a:rPr lang="en-US" sz="2000" dirty="0"/>
              <a:t>master = </a:t>
            </a:r>
            <a:r>
              <a:rPr lang="en-US" sz="2000" dirty="0" err="1"/>
              <a:t>tk.Tk</a:t>
            </a:r>
            <a:r>
              <a:rPr lang="en-US" sz="2000" dirty="0"/>
              <a:t>()</a:t>
            </a:r>
          </a:p>
          <a:p>
            <a:r>
              <a:rPr lang="en-US" sz="2000" dirty="0" err="1"/>
              <a:t>tk.Label</a:t>
            </a:r>
            <a:r>
              <a:rPr lang="en-US" sz="2000" dirty="0"/>
              <a:t>(master, </a:t>
            </a:r>
          </a:p>
          <a:p>
            <a:r>
              <a:rPr lang="en-US" sz="2000" dirty="0"/>
              <a:t>         text="First Name").grid(row=0)</a:t>
            </a:r>
          </a:p>
          <a:p>
            <a:r>
              <a:rPr lang="en-US" sz="2000" dirty="0" err="1"/>
              <a:t>tk.Label</a:t>
            </a:r>
            <a:r>
              <a:rPr lang="en-US" sz="2000" dirty="0"/>
              <a:t>(master, </a:t>
            </a:r>
          </a:p>
          <a:p>
            <a:r>
              <a:rPr lang="en-US" sz="2000" dirty="0"/>
              <a:t>         text="Last  </a:t>
            </a:r>
            <a:r>
              <a:rPr lang="en-US" sz="2000" dirty="0" err="1"/>
              <a:t>sName</a:t>
            </a:r>
            <a:r>
              <a:rPr lang="en-US" sz="2000" dirty="0"/>
              <a:t>").grid(row=1)</a:t>
            </a:r>
          </a:p>
          <a:p>
            <a:endParaRPr lang="en-US" sz="2000" dirty="0"/>
          </a:p>
          <a:p>
            <a:r>
              <a:rPr lang="en-US" sz="2000" dirty="0"/>
              <a:t>e1 = </a:t>
            </a:r>
            <a:r>
              <a:rPr lang="en-US" sz="2000" dirty="0" err="1"/>
              <a:t>tk.Entry</a:t>
            </a:r>
            <a:r>
              <a:rPr lang="en-US" sz="2000" dirty="0"/>
              <a:t>(master)</a:t>
            </a:r>
          </a:p>
          <a:p>
            <a:r>
              <a:rPr lang="en-US" sz="2000" dirty="0"/>
              <a:t>e2 = </a:t>
            </a:r>
            <a:r>
              <a:rPr lang="en-US" sz="2000" dirty="0" err="1"/>
              <a:t>tk.Entry</a:t>
            </a:r>
            <a:r>
              <a:rPr lang="en-US" sz="2000" dirty="0"/>
              <a:t>(master)</a:t>
            </a:r>
          </a:p>
          <a:p>
            <a:endParaRPr lang="en-US" sz="2000" dirty="0"/>
          </a:p>
          <a:p>
            <a:r>
              <a:rPr lang="en-US" sz="2000" dirty="0"/>
              <a:t>e1.grid(row=0, column=1)</a:t>
            </a:r>
          </a:p>
          <a:p>
            <a:r>
              <a:rPr lang="en-US" sz="2000" dirty="0"/>
              <a:t>e2.grid(row=1, column=1)</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458200" cy="4431983"/>
          </a:xfrm>
          <a:prstGeom prst="rect">
            <a:avLst/>
          </a:prstGeom>
          <a:noFill/>
        </p:spPr>
        <p:txBody>
          <a:bodyPr wrap="square" rtlCol="0">
            <a:spAutoFit/>
          </a:bodyPr>
          <a:lstStyle/>
          <a:p>
            <a:r>
              <a:rPr lang="en-US" sz="2400" b="1" dirty="0"/>
              <a:t>Radio Buttons:</a:t>
            </a:r>
          </a:p>
          <a:p>
            <a:endParaRPr lang="en-US" b="1" dirty="0"/>
          </a:p>
          <a:p>
            <a:r>
              <a:rPr lang="en-US" sz="2400" dirty="0"/>
              <a:t>A radio button, sometimes called option button, is a graphical user interface element of </a:t>
            </a:r>
            <a:r>
              <a:rPr lang="en-US" sz="2400" dirty="0" err="1"/>
              <a:t>Tkinter</a:t>
            </a:r>
            <a:r>
              <a:rPr lang="en-US" sz="2400" dirty="0"/>
              <a:t>, which allows the user to choose (exactly) one of a predefined set of options. Radio buttons can contain text or images. The button can only display text in a single font. A Python function or method can be associated with a radio button. This function or method will be called, if you press this radio button.</a:t>
            </a:r>
          </a:p>
          <a:p>
            <a:endParaRPr lang="en-IN"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6934200" cy="6740307"/>
          </a:xfrm>
          <a:prstGeom prst="rect">
            <a:avLst/>
          </a:prstGeom>
        </p:spPr>
        <p:txBody>
          <a:bodyPr wrap="square">
            <a:spAutoFit/>
          </a:bodyPr>
          <a:lstStyle/>
          <a:p>
            <a:r>
              <a:rPr lang="en-US" sz="2400" dirty="0"/>
              <a:t>import </a:t>
            </a:r>
            <a:r>
              <a:rPr lang="en-US" sz="2400" dirty="0" err="1"/>
              <a:t>Tkinter</a:t>
            </a:r>
            <a:r>
              <a:rPr lang="en-US" sz="2400" dirty="0"/>
              <a:t> as tk</a:t>
            </a:r>
          </a:p>
          <a:p>
            <a:r>
              <a:rPr lang="en-US" sz="2400" dirty="0"/>
              <a:t>root = </a:t>
            </a:r>
            <a:r>
              <a:rPr lang="en-US" sz="2400" dirty="0" err="1"/>
              <a:t>tk.Tk</a:t>
            </a:r>
            <a:r>
              <a:rPr lang="en-US" sz="2400" dirty="0"/>
              <a:t>()</a:t>
            </a:r>
          </a:p>
          <a:p>
            <a:r>
              <a:rPr lang="en-US" sz="2400" dirty="0"/>
              <a:t>v = </a:t>
            </a:r>
            <a:r>
              <a:rPr lang="en-US" sz="2400" dirty="0" err="1"/>
              <a:t>tk.IntVar</a:t>
            </a:r>
            <a:r>
              <a:rPr lang="en-US" sz="2400" dirty="0"/>
              <a:t>()</a:t>
            </a:r>
          </a:p>
          <a:p>
            <a:r>
              <a:rPr lang="en-US" sz="2400" dirty="0" err="1"/>
              <a:t>tk.Label</a:t>
            </a:r>
            <a:r>
              <a:rPr lang="en-US" sz="2400" dirty="0"/>
              <a:t>(root, </a:t>
            </a:r>
          </a:p>
          <a:p>
            <a:r>
              <a:rPr lang="en-US" sz="2400" dirty="0"/>
              <a:t>        text="""Choose a </a:t>
            </a:r>
          </a:p>
          <a:p>
            <a:r>
              <a:rPr lang="en-US" sz="2400" dirty="0"/>
              <a:t>programming language:""",</a:t>
            </a:r>
          </a:p>
          <a:p>
            <a:r>
              <a:rPr lang="en-US" sz="2400" dirty="0"/>
              <a:t>        justify = </a:t>
            </a:r>
            <a:r>
              <a:rPr lang="en-US" sz="2400" dirty="0" err="1"/>
              <a:t>tk.LEFT</a:t>
            </a:r>
            <a:r>
              <a:rPr lang="en-US" sz="2400" dirty="0"/>
              <a:t>,</a:t>
            </a:r>
          </a:p>
          <a:p>
            <a:r>
              <a:rPr lang="en-US" sz="2400" dirty="0"/>
              <a:t>        </a:t>
            </a:r>
            <a:r>
              <a:rPr lang="en-US" sz="2400" dirty="0" err="1"/>
              <a:t>padx</a:t>
            </a:r>
            <a:r>
              <a:rPr lang="en-US" sz="2400" dirty="0"/>
              <a:t> = 20).pack()</a:t>
            </a:r>
          </a:p>
          <a:p>
            <a:r>
              <a:rPr lang="en-US" sz="2400" dirty="0" err="1"/>
              <a:t>tk.Radiobutton</a:t>
            </a:r>
            <a:r>
              <a:rPr lang="en-US" sz="2400" dirty="0"/>
              <a:t>(root, </a:t>
            </a:r>
          </a:p>
          <a:p>
            <a:r>
              <a:rPr lang="en-US" sz="2400" dirty="0"/>
              <a:t>              text="Python",</a:t>
            </a:r>
          </a:p>
          <a:p>
            <a:r>
              <a:rPr lang="en-US" sz="2400" dirty="0"/>
              <a:t>              </a:t>
            </a:r>
            <a:r>
              <a:rPr lang="en-US" sz="2400" dirty="0" err="1"/>
              <a:t>padx</a:t>
            </a:r>
            <a:r>
              <a:rPr lang="en-US" sz="2400" dirty="0"/>
              <a:t> = 20, </a:t>
            </a:r>
          </a:p>
          <a:p>
            <a:r>
              <a:rPr lang="en-US" sz="2400" dirty="0"/>
              <a:t>              variable=v, </a:t>
            </a:r>
          </a:p>
          <a:p>
            <a:r>
              <a:rPr lang="en-US" sz="2400" dirty="0"/>
              <a:t>              value=1).pack(anchor=</a:t>
            </a:r>
            <a:r>
              <a:rPr lang="en-US" sz="2400" dirty="0" err="1"/>
              <a:t>tk.W</a:t>
            </a:r>
            <a:r>
              <a:rPr lang="en-US" sz="2400" dirty="0"/>
              <a:t>)</a:t>
            </a:r>
          </a:p>
          <a:p>
            <a:r>
              <a:rPr lang="en-US" sz="2400" dirty="0" err="1"/>
              <a:t>tk.Radiobutton</a:t>
            </a:r>
            <a:r>
              <a:rPr lang="en-US" sz="2400" dirty="0"/>
              <a:t>(root, text="Perl",</a:t>
            </a:r>
          </a:p>
          <a:p>
            <a:r>
              <a:rPr lang="en-US" sz="2400" dirty="0"/>
              <a:t>              </a:t>
            </a:r>
            <a:r>
              <a:rPr lang="en-US" sz="2400" dirty="0" err="1"/>
              <a:t>padx</a:t>
            </a:r>
            <a:r>
              <a:rPr lang="en-US" sz="2400" dirty="0"/>
              <a:t> = 20, </a:t>
            </a:r>
          </a:p>
          <a:p>
            <a:r>
              <a:rPr lang="en-US" sz="2400" dirty="0"/>
              <a:t>              variable=v, </a:t>
            </a:r>
          </a:p>
          <a:p>
            <a:r>
              <a:rPr lang="en-US" sz="2400" dirty="0"/>
              <a:t>              value=2).pack(anchor=</a:t>
            </a:r>
            <a:r>
              <a:rPr lang="en-US" sz="2400" dirty="0" err="1"/>
              <a:t>tk.W</a:t>
            </a:r>
            <a:r>
              <a:rPr lang="en-US" sz="2400" dirty="0"/>
              <a:t>)</a:t>
            </a:r>
          </a:p>
          <a:p>
            <a:r>
              <a:rPr lang="en-US" sz="2400" dirty="0" err="1"/>
              <a:t>root.mainloop</a:t>
            </a:r>
            <a:r>
              <a:rPr lang="en-US" sz="24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153400" cy="6186309"/>
          </a:xfrm>
          <a:prstGeom prst="rect">
            <a:avLst/>
          </a:prstGeom>
          <a:noFill/>
        </p:spPr>
        <p:txBody>
          <a:bodyPr wrap="square" rtlCol="0">
            <a:spAutoFit/>
          </a:bodyPr>
          <a:lstStyle/>
          <a:p>
            <a:r>
              <a:rPr lang="en-US" sz="2400" b="1" dirty="0"/>
              <a:t>Checkboxes:</a:t>
            </a:r>
          </a:p>
          <a:p>
            <a:r>
              <a:rPr lang="en-US" sz="2400" dirty="0"/>
              <a:t>Checkboxes, also known as </a:t>
            </a:r>
            <a:r>
              <a:rPr lang="en-US" sz="2400" dirty="0" err="1"/>
              <a:t>tickboxes</a:t>
            </a:r>
            <a:r>
              <a:rPr lang="en-US" sz="2400" dirty="0"/>
              <a:t> or tick boxes or check boxes, are widgets that permit the user to make multiple selections from a number of different options. This is different to a radio button, where the user can make only one choice. </a:t>
            </a:r>
          </a:p>
          <a:p>
            <a:endParaRPr lang="en-IN" dirty="0"/>
          </a:p>
          <a:p>
            <a:r>
              <a:rPr lang="en-US" sz="2400" dirty="0"/>
              <a:t>from </a:t>
            </a:r>
            <a:r>
              <a:rPr lang="en-US" sz="2400" dirty="0" err="1"/>
              <a:t>Tkinter</a:t>
            </a:r>
            <a:r>
              <a:rPr lang="en-US" sz="2400" dirty="0"/>
              <a:t> import *</a:t>
            </a:r>
          </a:p>
          <a:p>
            <a:r>
              <a:rPr lang="en-US" sz="2400" dirty="0"/>
              <a:t>master = Tk()</a:t>
            </a:r>
          </a:p>
          <a:p>
            <a:r>
              <a:rPr lang="en-US" sz="2400" dirty="0"/>
              <a:t>var1 = </a:t>
            </a:r>
            <a:r>
              <a:rPr lang="en-US" sz="2400" dirty="0" err="1"/>
              <a:t>IntVar</a:t>
            </a:r>
            <a:r>
              <a:rPr lang="en-US" sz="2400" dirty="0"/>
              <a:t>()</a:t>
            </a:r>
          </a:p>
          <a:p>
            <a:r>
              <a:rPr lang="en-US" sz="2400" dirty="0" err="1"/>
              <a:t>Checkbutton</a:t>
            </a:r>
            <a:r>
              <a:rPr lang="en-US" sz="2400" dirty="0"/>
              <a:t>(master, text="male", variable=var1).grid(row=0, sticky=W)</a:t>
            </a:r>
          </a:p>
          <a:p>
            <a:r>
              <a:rPr lang="en-US" sz="2400" dirty="0"/>
              <a:t>var2 = </a:t>
            </a:r>
            <a:r>
              <a:rPr lang="en-US" sz="2400" dirty="0" err="1"/>
              <a:t>IntVar</a:t>
            </a:r>
            <a:r>
              <a:rPr lang="en-US" sz="2400" dirty="0"/>
              <a:t>()</a:t>
            </a:r>
          </a:p>
          <a:p>
            <a:r>
              <a:rPr lang="en-US" sz="2400" dirty="0" err="1"/>
              <a:t>Checkbutton</a:t>
            </a:r>
            <a:r>
              <a:rPr lang="en-US" sz="2400" dirty="0"/>
              <a:t>(master, text="female", variable=var2).grid(row=1, sticky=W)</a:t>
            </a:r>
          </a:p>
          <a:p>
            <a:r>
              <a:rPr lang="en-US" sz="2400" dirty="0" err="1"/>
              <a:t>mainloop</a:t>
            </a:r>
            <a:r>
              <a:rPr lang="en-US" sz="2400"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153400" cy="6186309"/>
          </a:xfrm>
          <a:prstGeom prst="rect">
            <a:avLst/>
          </a:prstGeom>
          <a:noFill/>
        </p:spPr>
        <p:txBody>
          <a:bodyPr wrap="square" rtlCol="0">
            <a:spAutoFit/>
          </a:bodyPr>
          <a:lstStyle/>
          <a:p>
            <a:r>
              <a:rPr lang="en-US" sz="2400" b="1" dirty="0"/>
              <a:t>Sliders:</a:t>
            </a:r>
          </a:p>
          <a:p>
            <a:r>
              <a:rPr lang="en-US" sz="2400" dirty="0"/>
              <a:t>A slider is a </a:t>
            </a:r>
            <a:r>
              <a:rPr lang="en-US" sz="2400" dirty="0" err="1"/>
              <a:t>Tkinter</a:t>
            </a:r>
            <a:r>
              <a:rPr lang="en-US" sz="2400" dirty="0"/>
              <a:t> object with which a user can set a value by moving an indicator. Sliders can be vertically or horizontally arranged. A slider is created with the Scale method().</a:t>
            </a:r>
          </a:p>
          <a:p>
            <a:endParaRPr lang="en-IN" dirty="0"/>
          </a:p>
          <a:p>
            <a:r>
              <a:rPr lang="en-US" sz="2400" dirty="0"/>
              <a:t>from </a:t>
            </a:r>
            <a:r>
              <a:rPr lang="en-US" sz="2400" dirty="0" err="1"/>
              <a:t>Tkinter</a:t>
            </a:r>
            <a:r>
              <a:rPr lang="en-US" sz="2400" dirty="0"/>
              <a:t> import *</a:t>
            </a:r>
          </a:p>
          <a:p>
            <a:endParaRPr lang="en-US" sz="2400" dirty="0"/>
          </a:p>
          <a:p>
            <a:r>
              <a:rPr lang="en-US" sz="2400" dirty="0"/>
              <a:t>master = Tk()</a:t>
            </a:r>
          </a:p>
          <a:p>
            <a:r>
              <a:rPr lang="en-US" sz="2400" dirty="0"/>
              <a:t>w = Scale(master, from_=0, to=42)</a:t>
            </a:r>
          </a:p>
          <a:p>
            <a:r>
              <a:rPr lang="en-US" sz="2400" dirty="0" err="1"/>
              <a:t>w.pack</a:t>
            </a:r>
            <a:r>
              <a:rPr lang="en-US" sz="2400" dirty="0"/>
              <a:t>()</a:t>
            </a:r>
          </a:p>
          <a:p>
            <a:r>
              <a:rPr lang="en-US" sz="2400" dirty="0"/>
              <a:t>w = Scale(master, from_=0, to=200, orient=HORIZONTAL)</a:t>
            </a:r>
          </a:p>
          <a:p>
            <a:r>
              <a:rPr lang="en-US" sz="2400" dirty="0" err="1"/>
              <a:t>w.pack</a:t>
            </a:r>
            <a:r>
              <a:rPr lang="en-US" sz="2400" dirty="0"/>
              <a:t>()</a:t>
            </a:r>
          </a:p>
          <a:p>
            <a:endParaRPr lang="en-US" sz="2400" dirty="0"/>
          </a:p>
          <a:p>
            <a:r>
              <a:rPr lang="en-US" sz="2400" dirty="0" err="1"/>
              <a:t>mainloop</a:t>
            </a:r>
            <a:r>
              <a:rPr lang="en-US" sz="2400"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GUI Programming[</a:t>
            </a:r>
            <a:r>
              <a:rPr lang="en-IN" b="1" dirty="0" err="1"/>
              <a:t>Tkinter</a:t>
            </a:r>
            <a:r>
              <a:rPr lang="en-IN" b="1" dirty="0"/>
              <a:t>]</a:t>
            </a:r>
            <a:endParaRPr lang="en-US" b="1" dirty="0"/>
          </a:p>
        </p:txBody>
      </p:sp>
      <p:sp>
        <p:nvSpPr>
          <p:cNvPr id="3" name="Content Placeholder 2"/>
          <p:cNvSpPr>
            <a:spLocks noGrp="1"/>
          </p:cNvSpPr>
          <p:nvPr>
            <p:ph sz="quarter" idx="1"/>
          </p:nvPr>
        </p:nvSpPr>
        <p:spPr/>
        <p:txBody>
          <a:bodyPr/>
          <a:lstStyle/>
          <a:p>
            <a:r>
              <a:rPr lang="en-IN" dirty="0" err="1"/>
              <a:t>Tkinter</a:t>
            </a:r>
            <a:r>
              <a:rPr lang="en-IN" dirty="0"/>
              <a:t> is the standard GUI library for creating the graphical user library for desktop applications.</a:t>
            </a:r>
          </a:p>
          <a:p>
            <a:r>
              <a:rPr lang="en-IN" dirty="0"/>
              <a:t>Developing desktop based applications with Python </a:t>
            </a:r>
            <a:r>
              <a:rPr lang="en-IN" dirty="0" err="1"/>
              <a:t>Tkinter</a:t>
            </a:r>
            <a:r>
              <a:rPr lang="en-IN" dirty="0"/>
              <a:t> is not a complex task.</a:t>
            </a:r>
          </a:p>
          <a:p>
            <a:r>
              <a:rPr lang="en-IN" dirty="0" err="1"/>
              <a:t>Tkinter</a:t>
            </a:r>
            <a:r>
              <a:rPr lang="en-IN" dirty="0"/>
              <a:t> provides a powerful object-oriented interface to the Tk GUI toolkit.</a:t>
            </a:r>
          </a:p>
          <a:p>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839200" cy="6801862"/>
          </a:xfrm>
          <a:prstGeom prst="rect">
            <a:avLst/>
          </a:prstGeom>
          <a:noFill/>
        </p:spPr>
        <p:txBody>
          <a:bodyPr wrap="square" rtlCol="0">
            <a:spAutoFit/>
          </a:bodyPr>
          <a:lstStyle/>
          <a:p>
            <a:r>
              <a:rPr lang="en-US" sz="2400" b="1" dirty="0"/>
              <a:t>Scrollbars:</a:t>
            </a:r>
          </a:p>
          <a:p>
            <a:r>
              <a:rPr lang="en-US" sz="2400" dirty="0"/>
              <a:t>So let's add a scrollbar to our window. To this purpose, </a:t>
            </a:r>
            <a:r>
              <a:rPr lang="en-US" sz="2400" dirty="0" err="1"/>
              <a:t>Tkinter</a:t>
            </a:r>
            <a:r>
              <a:rPr lang="en-US" sz="2400" dirty="0"/>
              <a:t> provides the Scrollbar() method. We call it with the root object as the only parameter.</a:t>
            </a:r>
          </a:p>
          <a:p>
            <a:endParaRPr lang="en-US" sz="2400" dirty="0"/>
          </a:p>
          <a:p>
            <a:r>
              <a:rPr lang="en-US" sz="2000" dirty="0"/>
              <a:t>import </a:t>
            </a:r>
            <a:r>
              <a:rPr lang="en-US" sz="2000" dirty="0" err="1"/>
              <a:t>Tkinter</a:t>
            </a:r>
            <a:r>
              <a:rPr lang="en-US" sz="2000" dirty="0"/>
              <a:t> as tk</a:t>
            </a:r>
          </a:p>
          <a:p>
            <a:r>
              <a:rPr lang="en-US" sz="2000" dirty="0"/>
              <a:t>root = </a:t>
            </a:r>
            <a:r>
              <a:rPr lang="en-US" sz="2000" dirty="0" err="1"/>
              <a:t>tk.Tk</a:t>
            </a:r>
            <a:r>
              <a:rPr lang="en-US" sz="2000" dirty="0"/>
              <a:t>()</a:t>
            </a:r>
          </a:p>
          <a:p>
            <a:r>
              <a:rPr lang="en-US" sz="2000" dirty="0"/>
              <a:t>S = </a:t>
            </a:r>
            <a:r>
              <a:rPr lang="en-US" sz="2000" dirty="0" err="1"/>
              <a:t>tk.Scrollbar</a:t>
            </a:r>
            <a:r>
              <a:rPr lang="en-US" sz="2000" dirty="0"/>
              <a:t>(root)</a:t>
            </a:r>
          </a:p>
          <a:p>
            <a:r>
              <a:rPr lang="en-US" sz="2000" dirty="0"/>
              <a:t>T = </a:t>
            </a:r>
            <a:r>
              <a:rPr lang="en-US" sz="2000" dirty="0" err="1"/>
              <a:t>tk.Text</a:t>
            </a:r>
            <a:r>
              <a:rPr lang="en-US" sz="2000" dirty="0"/>
              <a:t>(root, height=4, width=50)</a:t>
            </a:r>
          </a:p>
          <a:p>
            <a:r>
              <a:rPr lang="en-US" sz="2000" dirty="0" err="1"/>
              <a:t>S.pack</a:t>
            </a:r>
            <a:r>
              <a:rPr lang="en-US" sz="2000" dirty="0"/>
              <a:t>(side=</a:t>
            </a:r>
            <a:r>
              <a:rPr lang="en-US" sz="2000" dirty="0" err="1"/>
              <a:t>tk.RIGHT</a:t>
            </a:r>
            <a:r>
              <a:rPr lang="en-US" sz="2000" dirty="0"/>
              <a:t>, fill=</a:t>
            </a:r>
            <a:r>
              <a:rPr lang="en-US" sz="2000" dirty="0" err="1"/>
              <a:t>tk.Y</a:t>
            </a:r>
            <a:r>
              <a:rPr lang="en-US" sz="2000" dirty="0"/>
              <a:t>)</a:t>
            </a:r>
          </a:p>
          <a:p>
            <a:r>
              <a:rPr lang="en-US" sz="2000" dirty="0" err="1"/>
              <a:t>T.pack</a:t>
            </a:r>
            <a:r>
              <a:rPr lang="en-US" sz="2000" dirty="0"/>
              <a:t>(side=</a:t>
            </a:r>
            <a:r>
              <a:rPr lang="en-US" sz="2000" dirty="0" err="1"/>
              <a:t>tk.LEFT</a:t>
            </a:r>
            <a:r>
              <a:rPr lang="en-US" sz="2000" dirty="0"/>
              <a:t>, fill=</a:t>
            </a:r>
            <a:r>
              <a:rPr lang="en-US" sz="2000" dirty="0" err="1"/>
              <a:t>tk.Y</a:t>
            </a:r>
            <a:r>
              <a:rPr lang="en-US" sz="2000" dirty="0"/>
              <a:t>)</a:t>
            </a:r>
          </a:p>
          <a:p>
            <a:r>
              <a:rPr lang="en-US" sz="2000" dirty="0" err="1"/>
              <a:t>S.config</a:t>
            </a:r>
            <a:r>
              <a:rPr lang="en-US" sz="2000" dirty="0"/>
              <a:t>(command=</a:t>
            </a:r>
            <a:r>
              <a:rPr lang="en-US" sz="2000" dirty="0" err="1"/>
              <a:t>T.yview</a:t>
            </a:r>
            <a:r>
              <a:rPr lang="en-US" sz="2000" dirty="0"/>
              <a:t>)</a:t>
            </a:r>
          </a:p>
          <a:p>
            <a:r>
              <a:rPr lang="en-US" sz="2000" dirty="0" err="1"/>
              <a:t>T.config</a:t>
            </a:r>
            <a:r>
              <a:rPr lang="en-US" sz="2000" dirty="0"/>
              <a:t>(</a:t>
            </a:r>
            <a:r>
              <a:rPr lang="en-US" sz="2000" dirty="0" err="1"/>
              <a:t>yscrollcommand</a:t>
            </a:r>
            <a:r>
              <a:rPr lang="en-US" sz="2000" dirty="0"/>
              <a:t>=</a:t>
            </a:r>
            <a:r>
              <a:rPr lang="en-US" sz="2000" dirty="0" err="1"/>
              <a:t>S.set</a:t>
            </a:r>
            <a:r>
              <a:rPr lang="en-US" sz="2000" dirty="0"/>
              <a:t>)</a:t>
            </a:r>
          </a:p>
          <a:p>
            <a:r>
              <a:rPr lang="en-US" sz="2000" dirty="0"/>
              <a:t>quote = """The lion cub once ran away to catch a butterfly in vain.\</a:t>
            </a:r>
          </a:p>
          <a:p>
            <a:r>
              <a:rPr lang="en-US" sz="2000" dirty="0"/>
              <a:t>He became very tired. He lost his way. He feel </a:t>
            </a:r>
            <a:r>
              <a:rPr lang="en-US" sz="2000" dirty="0" err="1"/>
              <a:t>asleep.When</a:t>
            </a:r>
            <a:r>
              <a:rPr lang="en-US" sz="2000" dirty="0"/>
              <a:t> he woke up\</a:t>
            </a:r>
          </a:p>
          <a:p>
            <a:r>
              <a:rPr lang="en-US" sz="2000" dirty="0"/>
              <a:t>was in the company of flock of </a:t>
            </a:r>
            <a:r>
              <a:rPr lang="en-US" sz="2000" dirty="0" err="1"/>
              <a:t>sheep.He</a:t>
            </a:r>
            <a:r>
              <a:rPr lang="en-US" sz="2000" dirty="0"/>
              <a:t> seemed to like their company.\</a:t>
            </a:r>
          </a:p>
          <a:p>
            <a:r>
              <a:rPr lang="en-US" sz="2000" dirty="0"/>
              <a:t>So then the lion cub join the sheep."""</a:t>
            </a:r>
          </a:p>
          <a:p>
            <a:r>
              <a:rPr lang="en-US" sz="2000" dirty="0" err="1"/>
              <a:t>T.insert</a:t>
            </a:r>
            <a:r>
              <a:rPr lang="en-US" sz="2000" dirty="0"/>
              <a:t>(</a:t>
            </a:r>
            <a:r>
              <a:rPr lang="en-US" sz="2000" dirty="0" err="1"/>
              <a:t>tk.END</a:t>
            </a:r>
            <a:r>
              <a:rPr lang="en-US" sz="2000" dirty="0"/>
              <a:t>, quote)</a:t>
            </a:r>
          </a:p>
          <a:p>
            <a:r>
              <a:rPr lang="en-US" sz="2000" dirty="0" err="1"/>
              <a:t>tk.mainloop</a:t>
            </a:r>
            <a:r>
              <a:rPr lang="en-US" sz="2000" dirty="0"/>
              <a:t>()</a:t>
            </a:r>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153400" cy="4247317"/>
          </a:xfrm>
          <a:prstGeom prst="rect">
            <a:avLst/>
          </a:prstGeom>
          <a:noFill/>
        </p:spPr>
        <p:txBody>
          <a:bodyPr wrap="square" rtlCol="0">
            <a:spAutoFit/>
          </a:bodyPr>
          <a:lstStyle/>
          <a:p>
            <a:r>
              <a:rPr lang="en-US" dirty="0"/>
              <a:t>from </a:t>
            </a:r>
            <a:r>
              <a:rPr lang="en-US" dirty="0" err="1"/>
              <a:t>Tkinter</a:t>
            </a:r>
            <a:r>
              <a:rPr lang="en-US" dirty="0"/>
              <a:t> import *</a:t>
            </a:r>
          </a:p>
          <a:p>
            <a:r>
              <a:rPr lang="en-US" dirty="0"/>
              <a:t>master=Tk()</a:t>
            </a:r>
          </a:p>
          <a:p>
            <a:r>
              <a:rPr lang="en-US" dirty="0" err="1"/>
              <a:t>lst</a:t>
            </a:r>
            <a:r>
              <a:rPr lang="en-US" dirty="0"/>
              <a:t>=["</a:t>
            </a:r>
            <a:r>
              <a:rPr lang="en-US" dirty="0" err="1"/>
              <a:t>Shahidha","Ak","Ramya","Divya","Revathi","Thilaga</a:t>
            </a:r>
            <a:r>
              <a:rPr lang="en-US" dirty="0"/>
              <a:t>",\</a:t>
            </a:r>
          </a:p>
          <a:p>
            <a:r>
              <a:rPr lang="en-US" dirty="0"/>
              <a:t>     "</a:t>
            </a:r>
            <a:r>
              <a:rPr lang="en-US" dirty="0" err="1"/>
              <a:t>Vijay","Karthi","Surya","Sumathy","Ashok","Liah</a:t>
            </a:r>
            <a:r>
              <a:rPr lang="en-US" dirty="0"/>
              <a:t>"\</a:t>
            </a:r>
          </a:p>
          <a:p>
            <a:r>
              <a:rPr lang="en-US" dirty="0"/>
              <a:t>     "</a:t>
            </a:r>
            <a:r>
              <a:rPr lang="en-US" dirty="0" err="1"/>
              <a:t>Kaviya","Arunkumar","Sujatha","Rajesh</a:t>
            </a:r>
            <a:r>
              <a:rPr lang="en-US" dirty="0"/>
              <a:t>"]</a:t>
            </a:r>
          </a:p>
          <a:p>
            <a:r>
              <a:rPr lang="en-US" dirty="0"/>
              <a:t>scrollbar=Scrollbar(master)</a:t>
            </a:r>
          </a:p>
          <a:p>
            <a:r>
              <a:rPr lang="en-US" dirty="0" err="1"/>
              <a:t>scrollbar.pack</a:t>
            </a:r>
            <a:r>
              <a:rPr lang="en-US" dirty="0"/>
              <a:t>(side=</a:t>
            </a:r>
            <a:r>
              <a:rPr lang="en-US" dirty="0" err="1"/>
              <a:t>RIGHT,fill</a:t>
            </a:r>
            <a:r>
              <a:rPr lang="en-US" dirty="0"/>
              <a:t>=Y)</a:t>
            </a:r>
          </a:p>
          <a:p>
            <a:r>
              <a:rPr lang="en-US" dirty="0" err="1"/>
              <a:t>listbox</a:t>
            </a:r>
            <a:r>
              <a:rPr lang="en-US" dirty="0"/>
              <a:t>=</a:t>
            </a:r>
            <a:r>
              <a:rPr lang="en-US" dirty="0" err="1"/>
              <a:t>Listbox</a:t>
            </a:r>
            <a:r>
              <a:rPr lang="en-US" dirty="0"/>
              <a:t>(</a:t>
            </a:r>
            <a:r>
              <a:rPr lang="en-US" dirty="0" err="1"/>
              <a:t>master,yscrollcommand</a:t>
            </a:r>
            <a:r>
              <a:rPr lang="en-US" dirty="0"/>
              <a:t>=</a:t>
            </a:r>
            <a:r>
              <a:rPr lang="en-US" dirty="0" err="1"/>
              <a:t>scrollbar.set</a:t>
            </a:r>
            <a:r>
              <a:rPr lang="en-US" dirty="0"/>
              <a:t>)</a:t>
            </a:r>
          </a:p>
          <a:p>
            <a:r>
              <a:rPr lang="en-US" dirty="0"/>
              <a:t>for </a:t>
            </a:r>
            <a:r>
              <a:rPr lang="en-US" dirty="0" err="1"/>
              <a:t>i</a:t>
            </a:r>
            <a:r>
              <a:rPr lang="en-US" dirty="0"/>
              <a:t> in </a:t>
            </a:r>
            <a:r>
              <a:rPr lang="en-US" dirty="0" err="1"/>
              <a:t>lst</a:t>
            </a:r>
            <a:r>
              <a:rPr lang="en-US" dirty="0"/>
              <a:t>:</a:t>
            </a:r>
          </a:p>
          <a:p>
            <a:r>
              <a:rPr lang="en-US" dirty="0"/>
              <a:t>   </a:t>
            </a:r>
            <a:r>
              <a:rPr lang="en-US" dirty="0" err="1"/>
              <a:t>listbox.insert</a:t>
            </a:r>
            <a:r>
              <a:rPr lang="en-US" dirty="0"/>
              <a:t>(</a:t>
            </a:r>
            <a:r>
              <a:rPr lang="en-US" dirty="0" err="1"/>
              <a:t>END,i</a:t>
            </a:r>
            <a:r>
              <a:rPr lang="en-US" dirty="0"/>
              <a:t>)</a:t>
            </a:r>
          </a:p>
          <a:p>
            <a:r>
              <a:rPr lang="en-US" dirty="0" err="1"/>
              <a:t>listbox.pack</a:t>
            </a:r>
            <a:r>
              <a:rPr lang="en-US" dirty="0"/>
              <a:t>(side=LEFT)</a:t>
            </a:r>
          </a:p>
          <a:p>
            <a:r>
              <a:rPr lang="en-US" dirty="0" err="1"/>
              <a:t>scrollbar.config</a:t>
            </a:r>
            <a:r>
              <a:rPr lang="en-US" dirty="0"/>
              <a:t>(command=</a:t>
            </a:r>
            <a:r>
              <a:rPr lang="en-US" dirty="0" err="1"/>
              <a:t>listbox.yview</a:t>
            </a:r>
            <a:r>
              <a:rPr lang="en-US" dirty="0"/>
              <a:t>)</a:t>
            </a:r>
          </a:p>
          <a:p>
            <a:r>
              <a:rPr lang="en-US" dirty="0" err="1"/>
              <a:t>mainloop</a:t>
            </a:r>
            <a:r>
              <a:rPr lang="en-US" dirty="0"/>
              <a:t>()</a:t>
            </a:r>
          </a:p>
          <a:p>
            <a:endParaRPr lang="en-US" dirty="0"/>
          </a:p>
          <a:p>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5663089"/>
          </a:xfrm>
          <a:prstGeom prst="rect">
            <a:avLst/>
          </a:prstGeom>
          <a:noFill/>
        </p:spPr>
        <p:txBody>
          <a:bodyPr wrap="square" rtlCol="0">
            <a:spAutoFit/>
          </a:bodyPr>
          <a:lstStyle/>
          <a:p>
            <a:r>
              <a:rPr lang="en-US" sz="2800" dirty="0"/>
              <a:t>from </a:t>
            </a:r>
            <a:r>
              <a:rPr lang="en-US" sz="2800" dirty="0" err="1"/>
              <a:t>Tkinter</a:t>
            </a:r>
            <a:r>
              <a:rPr lang="en-US" sz="2800" dirty="0"/>
              <a:t> import *</a:t>
            </a:r>
          </a:p>
          <a:p>
            <a:r>
              <a:rPr lang="en-US" sz="2800" dirty="0"/>
              <a:t>from </a:t>
            </a:r>
            <a:r>
              <a:rPr lang="en-US" sz="2800" dirty="0" err="1"/>
              <a:t>tkFileDialog</a:t>
            </a:r>
            <a:r>
              <a:rPr lang="en-US" sz="2800" dirty="0"/>
              <a:t>   import </a:t>
            </a:r>
            <a:r>
              <a:rPr lang="en-US" sz="2800" dirty="0" err="1"/>
              <a:t>askopenfilename</a:t>
            </a:r>
            <a:r>
              <a:rPr lang="en-US" sz="2800" dirty="0"/>
              <a:t>      </a:t>
            </a:r>
          </a:p>
          <a:p>
            <a:endParaRPr lang="en-US" sz="2800" dirty="0"/>
          </a:p>
          <a:p>
            <a:r>
              <a:rPr lang="en-US" sz="2800" dirty="0"/>
              <a:t>def callback():</a:t>
            </a:r>
          </a:p>
          <a:p>
            <a:r>
              <a:rPr lang="en-US" sz="2800" dirty="0"/>
              <a:t>    name= </a:t>
            </a:r>
            <a:r>
              <a:rPr lang="en-US" sz="2800" dirty="0" err="1"/>
              <a:t>askopenfilename</a:t>
            </a:r>
            <a:r>
              <a:rPr lang="en-US" sz="2800" dirty="0"/>
              <a:t>() </a:t>
            </a:r>
          </a:p>
          <a:p>
            <a:r>
              <a:rPr lang="en-US" sz="2800" dirty="0"/>
              <a:t>    print name</a:t>
            </a:r>
          </a:p>
          <a:p>
            <a:r>
              <a:rPr lang="en-US" sz="2800" dirty="0"/>
              <a:t>    </a:t>
            </a:r>
          </a:p>
          <a:p>
            <a:r>
              <a:rPr lang="en-US" sz="2800" dirty="0" err="1"/>
              <a:t>errmsg</a:t>
            </a:r>
            <a:r>
              <a:rPr lang="en-US" sz="2800" dirty="0"/>
              <a:t> = 'Error!'</a:t>
            </a:r>
          </a:p>
          <a:p>
            <a:r>
              <a:rPr lang="en-US" sz="2800" dirty="0"/>
              <a:t>Button(text='File Open', command=callback).pack(fill=X)</a:t>
            </a:r>
          </a:p>
          <a:p>
            <a:r>
              <a:rPr lang="en-US" sz="2800" dirty="0" err="1"/>
              <a:t>mainloop</a:t>
            </a:r>
            <a:r>
              <a:rPr lang="en-US" sz="2800" dirty="0"/>
              <a:t>()</a:t>
            </a:r>
          </a:p>
          <a:p>
            <a:endParaRPr lang="en-IN"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0"/>
            <a:ext cx="8382000" cy="7478970"/>
          </a:xfrm>
          <a:prstGeom prst="rect">
            <a:avLst/>
          </a:prstGeom>
          <a:noFill/>
        </p:spPr>
        <p:txBody>
          <a:bodyPr wrap="square" rtlCol="0">
            <a:spAutoFit/>
          </a:bodyPr>
          <a:lstStyle/>
          <a:p>
            <a:r>
              <a:rPr lang="en-US" sz="2400" b="1" dirty="0"/>
              <a:t>Choosing a </a:t>
            </a:r>
            <a:r>
              <a:rPr lang="en-US" sz="2400" b="1" dirty="0" err="1"/>
              <a:t>Colour</a:t>
            </a:r>
            <a:r>
              <a:rPr lang="en-US" sz="2400" b="1" dirty="0"/>
              <a:t>:</a:t>
            </a:r>
          </a:p>
          <a:p>
            <a:endParaRPr lang="en-US" sz="2400" b="1" dirty="0"/>
          </a:p>
          <a:p>
            <a:r>
              <a:rPr lang="en-US" sz="2400" dirty="0"/>
              <a:t>There are applications where the user should have the possibility to select a </a:t>
            </a:r>
            <a:r>
              <a:rPr lang="en-US" sz="2400" dirty="0" err="1"/>
              <a:t>colour</a:t>
            </a:r>
            <a:r>
              <a:rPr lang="en-US" sz="2400" dirty="0"/>
              <a:t>. </a:t>
            </a:r>
            <a:r>
              <a:rPr lang="en-US" sz="2400" dirty="0" err="1"/>
              <a:t>Tkinter</a:t>
            </a:r>
            <a:r>
              <a:rPr lang="en-US" sz="2400" dirty="0"/>
              <a:t> provides a pop-up menu to choose a </a:t>
            </a:r>
            <a:r>
              <a:rPr lang="en-US" sz="2400" dirty="0" err="1"/>
              <a:t>colour</a:t>
            </a:r>
            <a:r>
              <a:rPr lang="en-US" sz="2400" dirty="0"/>
              <a:t>. To this purpose we have to import the </a:t>
            </a:r>
            <a:r>
              <a:rPr lang="en-US" sz="2400" dirty="0" err="1"/>
              <a:t>tkColorChooser</a:t>
            </a:r>
            <a:r>
              <a:rPr lang="en-US" sz="2400" dirty="0"/>
              <a:t> module and have to use the method </a:t>
            </a:r>
            <a:r>
              <a:rPr lang="en-US" sz="2400" dirty="0" err="1"/>
              <a:t>askColor:result</a:t>
            </a:r>
            <a:r>
              <a:rPr lang="en-US" sz="2400" dirty="0"/>
              <a:t> = </a:t>
            </a:r>
            <a:r>
              <a:rPr lang="en-US" sz="2400" dirty="0" err="1"/>
              <a:t>tkColorChooser.askColor</a:t>
            </a:r>
            <a:r>
              <a:rPr lang="en-US" sz="2400" dirty="0"/>
              <a:t> ( color, option=value, ...) If the user clicks the OK button on the pop-up window, respectively, the return value of </a:t>
            </a:r>
            <a:r>
              <a:rPr lang="en-US" sz="2400" dirty="0" err="1"/>
              <a:t>askColor</a:t>
            </a:r>
            <a:r>
              <a:rPr lang="en-US" sz="2400" dirty="0"/>
              <a:t>() is a </a:t>
            </a:r>
            <a:r>
              <a:rPr lang="en-US" sz="2400" dirty="0" err="1"/>
              <a:t>tuple</a:t>
            </a:r>
            <a:r>
              <a:rPr lang="en-US" sz="2400" dirty="0"/>
              <a:t> with two elements, both a representation of the chosen </a:t>
            </a:r>
            <a:r>
              <a:rPr lang="en-US" sz="2400" dirty="0" err="1"/>
              <a:t>colour</a:t>
            </a:r>
            <a:r>
              <a:rPr lang="en-US" sz="2400" dirty="0"/>
              <a:t>, e.g. ((106, 150, 98), '#6a9662') </a:t>
            </a:r>
            <a:br>
              <a:rPr lang="en-US" sz="2400" dirty="0"/>
            </a:br>
            <a:r>
              <a:rPr lang="en-US" sz="2400" dirty="0"/>
              <a:t>The first element return[0] is a </a:t>
            </a:r>
            <a:r>
              <a:rPr lang="en-US" sz="2400" dirty="0" err="1"/>
              <a:t>tuple</a:t>
            </a:r>
            <a:r>
              <a:rPr lang="en-US" sz="2400" dirty="0"/>
              <a:t> (R, G, B) with the RGB representation in decimal values (from 0 to 255). The second element return[1] is a hexadecimal representation of the chosen </a:t>
            </a:r>
            <a:r>
              <a:rPr lang="en-US" sz="2400" dirty="0" err="1"/>
              <a:t>colour</a:t>
            </a:r>
            <a:r>
              <a:rPr lang="en-US" sz="2400" dirty="0"/>
              <a:t>. </a:t>
            </a:r>
            <a:br>
              <a:rPr lang="en-US" sz="2400" dirty="0"/>
            </a:br>
            <a:r>
              <a:rPr lang="en-US" sz="2400" dirty="0"/>
              <a:t>If the user clicks "Cancel" the method returns the </a:t>
            </a:r>
            <a:r>
              <a:rPr lang="en-US" sz="2400" dirty="0" err="1"/>
              <a:t>tuple</a:t>
            </a:r>
            <a:r>
              <a:rPr lang="en-US" sz="2400" dirty="0"/>
              <a:t> (None, None). </a:t>
            </a:r>
            <a:br>
              <a:rPr lang="en-US" sz="2400" dirty="0"/>
            </a:br>
            <a:br>
              <a:rPr lang="en-US" sz="2400" dirty="0"/>
            </a:br>
            <a:r>
              <a:rPr lang="en-US" sz="2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534400" cy="3539430"/>
          </a:xfrm>
          <a:prstGeom prst="rect">
            <a:avLst/>
          </a:prstGeom>
        </p:spPr>
        <p:txBody>
          <a:bodyPr wrap="square">
            <a:spAutoFit/>
          </a:bodyPr>
          <a:lstStyle/>
          <a:p>
            <a:r>
              <a:rPr lang="en-US" sz="2800" dirty="0"/>
              <a:t>The optional keyword parameters </a:t>
            </a:r>
            <a:r>
              <a:rPr lang="en-US" sz="2800" dirty="0" err="1"/>
              <a:t>are:colorThe</a:t>
            </a:r>
            <a:r>
              <a:rPr lang="en-US" sz="2800" dirty="0"/>
              <a:t> variable color is used to set the default </a:t>
            </a:r>
            <a:r>
              <a:rPr lang="en-US" sz="2800" dirty="0" err="1"/>
              <a:t>colour</a:t>
            </a:r>
            <a:r>
              <a:rPr lang="en-US" sz="2800" dirty="0"/>
              <a:t> to be displayed. If color is not set, the initial </a:t>
            </a:r>
            <a:r>
              <a:rPr lang="en-US" sz="2800" dirty="0" err="1"/>
              <a:t>colour</a:t>
            </a:r>
            <a:r>
              <a:rPr lang="en-US" sz="2800" dirty="0"/>
              <a:t> will be </a:t>
            </a:r>
            <a:r>
              <a:rPr lang="en-US" sz="2800" dirty="0" err="1"/>
              <a:t>grey.titleThe</a:t>
            </a:r>
            <a:r>
              <a:rPr lang="en-US" sz="2800" dirty="0"/>
              <a:t> text assigned to the variable title will appear in the pop-up window's title area. The default title is "</a:t>
            </a:r>
            <a:r>
              <a:rPr lang="en-US" sz="2800" dirty="0" err="1"/>
              <a:t>Color".parentMake</a:t>
            </a:r>
            <a:r>
              <a:rPr lang="en-US" sz="2800" dirty="0"/>
              <a:t> the pop-up window appear over window W. The default </a:t>
            </a:r>
            <a:r>
              <a:rPr lang="en-US" sz="2800" dirty="0" err="1"/>
              <a:t>behaviour</a:t>
            </a:r>
            <a:r>
              <a:rPr lang="en-US" sz="2800" dirty="0"/>
              <a:t> is that it appears over the root window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229600" cy="6647974"/>
          </a:xfrm>
          <a:prstGeom prst="rect">
            <a:avLst/>
          </a:prstGeom>
          <a:noFill/>
        </p:spPr>
        <p:txBody>
          <a:bodyPr wrap="square" rtlCol="0">
            <a:spAutoFit/>
          </a:bodyPr>
          <a:lstStyle/>
          <a:p>
            <a:r>
              <a:rPr lang="en-US" sz="2400" dirty="0"/>
              <a:t>from </a:t>
            </a:r>
            <a:r>
              <a:rPr lang="en-US" sz="2400" dirty="0" err="1"/>
              <a:t>Tkinter</a:t>
            </a:r>
            <a:r>
              <a:rPr lang="en-US" sz="2400" dirty="0"/>
              <a:t> import *</a:t>
            </a:r>
          </a:p>
          <a:p>
            <a:r>
              <a:rPr lang="en-US" sz="2400" dirty="0"/>
              <a:t>from </a:t>
            </a:r>
            <a:r>
              <a:rPr lang="en-US" sz="2400" dirty="0" err="1"/>
              <a:t>tkColorChooser</a:t>
            </a:r>
            <a:r>
              <a:rPr lang="en-US" sz="2400" dirty="0"/>
              <a:t> import </a:t>
            </a:r>
            <a:r>
              <a:rPr lang="en-US" sz="2400" dirty="0" err="1"/>
              <a:t>askcolor</a:t>
            </a:r>
            <a:r>
              <a:rPr lang="en-US" sz="2400" dirty="0"/>
              <a:t>                  </a:t>
            </a:r>
          </a:p>
          <a:p>
            <a:endParaRPr lang="en-US" sz="2400" dirty="0"/>
          </a:p>
          <a:p>
            <a:r>
              <a:rPr lang="en-US" sz="2400" dirty="0"/>
              <a:t>def callback():</a:t>
            </a:r>
          </a:p>
          <a:p>
            <a:r>
              <a:rPr lang="en-US" sz="2400" dirty="0"/>
              <a:t>    result = </a:t>
            </a:r>
            <a:r>
              <a:rPr lang="en-US" sz="2400" dirty="0" err="1"/>
              <a:t>askcolor</a:t>
            </a:r>
            <a:r>
              <a:rPr lang="en-US" sz="2400" dirty="0"/>
              <a:t>(color="#6A9662", </a:t>
            </a:r>
          </a:p>
          <a:p>
            <a:r>
              <a:rPr lang="en-US" sz="2400" dirty="0"/>
              <a:t>                      title = "Bernd's </a:t>
            </a:r>
            <a:r>
              <a:rPr lang="en-US" sz="2400" dirty="0" err="1"/>
              <a:t>Colour</a:t>
            </a:r>
            <a:r>
              <a:rPr lang="en-US" sz="2400" dirty="0"/>
              <a:t> Chooser") </a:t>
            </a:r>
          </a:p>
          <a:p>
            <a:r>
              <a:rPr lang="en-US" sz="2400" dirty="0"/>
              <a:t>    print result</a:t>
            </a:r>
          </a:p>
          <a:p>
            <a:r>
              <a:rPr lang="en-US" sz="2400" dirty="0"/>
              <a:t>    </a:t>
            </a:r>
          </a:p>
          <a:p>
            <a:r>
              <a:rPr lang="en-US" sz="2400" dirty="0"/>
              <a:t>root = Tk()</a:t>
            </a:r>
          </a:p>
          <a:p>
            <a:r>
              <a:rPr lang="en-US" sz="2400" dirty="0"/>
              <a:t>Button(root, </a:t>
            </a:r>
          </a:p>
          <a:p>
            <a:r>
              <a:rPr lang="en-US" sz="2400" dirty="0"/>
              <a:t>       text='Choose Color', </a:t>
            </a:r>
          </a:p>
          <a:p>
            <a:r>
              <a:rPr lang="en-US" sz="2400" dirty="0"/>
              <a:t>       </a:t>
            </a:r>
            <a:r>
              <a:rPr lang="en-US" sz="2400" dirty="0" err="1"/>
              <a:t>fg</a:t>
            </a:r>
            <a:r>
              <a:rPr lang="en-US" sz="2400" dirty="0"/>
              <a:t>="</a:t>
            </a:r>
            <a:r>
              <a:rPr lang="en-US" sz="2400" dirty="0" err="1"/>
              <a:t>darkgreen</a:t>
            </a:r>
            <a:r>
              <a:rPr lang="en-US" sz="2400" dirty="0"/>
              <a:t>", </a:t>
            </a:r>
          </a:p>
          <a:p>
            <a:r>
              <a:rPr lang="en-US" sz="2400" dirty="0"/>
              <a:t>       command=callback).pack(side=LEFT, </a:t>
            </a:r>
            <a:r>
              <a:rPr lang="en-US" sz="2400" dirty="0" err="1"/>
              <a:t>padx</a:t>
            </a:r>
            <a:r>
              <a:rPr lang="en-US" sz="2400" dirty="0"/>
              <a:t>=10)</a:t>
            </a:r>
          </a:p>
          <a:p>
            <a:r>
              <a:rPr lang="en-US" sz="2400" dirty="0"/>
              <a:t>Button(text='Quit', </a:t>
            </a:r>
          </a:p>
          <a:p>
            <a:r>
              <a:rPr lang="en-US" sz="2400" dirty="0"/>
              <a:t>       command=</a:t>
            </a:r>
            <a:r>
              <a:rPr lang="en-US" sz="2400" dirty="0" err="1"/>
              <a:t>root.quit</a:t>
            </a:r>
            <a:r>
              <a:rPr lang="en-US" sz="2400" dirty="0"/>
              <a:t>,</a:t>
            </a:r>
          </a:p>
          <a:p>
            <a:r>
              <a:rPr lang="en-US" sz="2400" dirty="0"/>
              <a:t>       </a:t>
            </a:r>
            <a:r>
              <a:rPr lang="en-US" sz="2400" dirty="0" err="1"/>
              <a:t>fg</a:t>
            </a:r>
            <a:r>
              <a:rPr lang="en-US" sz="2400" dirty="0"/>
              <a:t>="red").pack(side=LEFT, </a:t>
            </a:r>
            <a:r>
              <a:rPr lang="en-US" sz="2400" dirty="0" err="1"/>
              <a:t>padx</a:t>
            </a:r>
            <a:r>
              <a:rPr lang="en-US" sz="2400" dirty="0"/>
              <a:t>=10)</a:t>
            </a:r>
          </a:p>
          <a:p>
            <a:r>
              <a:rPr lang="en-US" sz="2400" dirty="0" err="1"/>
              <a:t>mainloop</a:t>
            </a:r>
            <a:r>
              <a:rPr lang="en-US" sz="2400" dirty="0"/>
              <a:t>()</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001000" cy="5509200"/>
          </a:xfrm>
          <a:prstGeom prst="rect">
            <a:avLst/>
          </a:prstGeom>
          <a:noFill/>
        </p:spPr>
        <p:txBody>
          <a:bodyPr wrap="square" rtlCol="0">
            <a:spAutoFit/>
          </a:bodyPr>
          <a:lstStyle/>
          <a:p>
            <a:r>
              <a:rPr lang="en-IN" sz="3200" b="1" dirty="0"/>
              <a:t>Option Menu Widget</a:t>
            </a:r>
          </a:p>
          <a:p>
            <a:endParaRPr lang="en-IN" sz="3200" b="1" dirty="0"/>
          </a:p>
          <a:p>
            <a:pPr>
              <a:buFont typeface="Wingdings" pitchFamily="2" charset="2"/>
              <a:buChar char="Ø"/>
            </a:pPr>
            <a:r>
              <a:rPr lang="en-IN" sz="3200" dirty="0"/>
              <a:t>The </a:t>
            </a:r>
            <a:r>
              <a:rPr lang="en-IN" sz="3200" dirty="0" err="1"/>
              <a:t>OptionMenu</a:t>
            </a:r>
            <a:r>
              <a:rPr lang="en-IN" sz="3200" dirty="0"/>
              <a:t> class is a helper class that creates a popup menu, and a button to display it.</a:t>
            </a:r>
          </a:p>
          <a:p>
            <a:pPr>
              <a:buFont typeface="Wingdings" pitchFamily="2" charset="2"/>
              <a:buChar char="Ø"/>
            </a:pPr>
            <a:r>
              <a:rPr lang="en-IN" sz="3200" dirty="0"/>
              <a:t>The option menu is similar to the </a:t>
            </a:r>
            <a:r>
              <a:rPr lang="en-IN" sz="3200" dirty="0" err="1"/>
              <a:t>combobox</a:t>
            </a:r>
            <a:r>
              <a:rPr lang="en-IN" sz="3200" dirty="0"/>
              <a:t> widgets commonly used on Windows.</a:t>
            </a:r>
          </a:p>
          <a:p>
            <a:pPr>
              <a:buFont typeface="Wingdings" pitchFamily="2" charset="2"/>
              <a:buChar char="Ø"/>
            </a:pPr>
            <a:r>
              <a:rPr lang="en-IN" sz="3200" dirty="0"/>
              <a:t>To </a:t>
            </a:r>
            <a:r>
              <a:rPr lang="en-IN" sz="3200" dirty="0" err="1"/>
              <a:t>getthe</a:t>
            </a:r>
            <a:r>
              <a:rPr lang="en-IN" sz="3200" dirty="0"/>
              <a:t> currently selected value from an option menu, you have to pass in a </a:t>
            </a:r>
            <a:r>
              <a:rPr lang="en-IN" sz="3200" dirty="0" err="1"/>
              <a:t>Tkinter</a:t>
            </a:r>
            <a:r>
              <a:rPr lang="en-IN" sz="3200" dirty="0"/>
              <a:t> variable.</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848600" cy="5539978"/>
          </a:xfrm>
          <a:prstGeom prst="rect">
            <a:avLst/>
          </a:prstGeom>
          <a:noFill/>
        </p:spPr>
        <p:txBody>
          <a:bodyPr wrap="square" rtlCol="0">
            <a:spAutoFit/>
          </a:bodyPr>
          <a:lstStyle/>
          <a:p>
            <a:r>
              <a:rPr lang="en-US" sz="2400" dirty="0"/>
              <a:t>from </a:t>
            </a:r>
            <a:r>
              <a:rPr lang="en-US" sz="2400" dirty="0" err="1"/>
              <a:t>Tkinter</a:t>
            </a:r>
            <a:r>
              <a:rPr lang="en-US" sz="2400" dirty="0"/>
              <a:t> import *</a:t>
            </a:r>
          </a:p>
          <a:p>
            <a:r>
              <a:rPr lang="en-US" sz="2400" dirty="0"/>
              <a:t>master=Tk()</a:t>
            </a:r>
          </a:p>
          <a:p>
            <a:r>
              <a:rPr lang="en-US" sz="2400" dirty="0" err="1"/>
              <a:t>var</a:t>
            </a:r>
            <a:r>
              <a:rPr lang="en-US" sz="2400" dirty="0"/>
              <a:t>=</a:t>
            </a:r>
            <a:r>
              <a:rPr lang="en-US" sz="2400" dirty="0" err="1"/>
              <a:t>StringVar</a:t>
            </a:r>
            <a:r>
              <a:rPr lang="en-US" sz="2400" dirty="0"/>
              <a:t>()</a:t>
            </a:r>
          </a:p>
          <a:p>
            <a:r>
              <a:rPr lang="en-US" sz="2400" dirty="0"/>
              <a:t>def </a:t>
            </a:r>
            <a:r>
              <a:rPr lang="en-US" sz="2400" dirty="0" err="1"/>
              <a:t>callme</a:t>
            </a:r>
            <a:r>
              <a:rPr lang="en-US" sz="2400" dirty="0"/>
              <a:t>(*</a:t>
            </a:r>
            <a:r>
              <a:rPr lang="en-US" sz="2400" dirty="0" err="1"/>
              <a:t>args</a:t>
            </a:r>
            <a:r>
              <a:rPr lang="en-US" sz="2400" dirty="0"/>
              <a:t>):</a:t>
            </a:r>
          </a:p>
          <a:p>
            <a:r>
              <a:rPr lang="en-US" sz="2400" dirty="0"/>
              <a:t>   print type(</a:t>
            </a:r>
            <a:r>
              <a:rPr lang="en-US" sz="2400" dirty="0" err="1"/>
              <a:t>args</a:t>
            </a:r>
            <a:r>
              <a:rPr lang="en-US" sz="2400" dirty="0"/>
              <a:t>)</a:t>
            </a:r>
          </a:p>
          <a:p>
            <a:r>
              <a:rPr lang="en-US" sz="2400" dirty="0"/>
              <a:t>   for </a:t>
            </a:r>
            <a:r>
              <a:rPr lang="en-US" sz="2400" dirty="0" err="1"/>
              <a:t>i</a:t>
            </a:r>
            <a:r>
              <a:rPr lang="en-US" sz="2400" dirty="0"/>
              <a:t> in </a:t>
            </a:r>
            <a:r>
              <a:rPr lang="en-US" sz="2400" dirty="0" err="1"/>
              <a:t>args</a:t>
            </a:r>
            <a:r>
              <a:rPr lang="en-US" sz="2400" dirty="0"/>
              <a:t>:</a:t>
            </a:r>
          </a:p>
          <a:p>
            <a:r>
              <a:rPr lang="en-US" sz="2400" dirty="0"/>
              <a:t>      print </a:t>
            </a:r>
            <a:r>
              <a:rPr lang="en-US" sz="2400" dirty="0" err="1"/>
              <a:t>i</a:t>
            </a:r>
            <a:endParaRPr lang="en-US" sz="2400" dirty="0"/>
          </a:p>
          <a:p>
            <a:r>
              <a:rPr lang="en-US" sz="2400" dirty="0"/>
              <a:t>   print </a:t>
            </a:r>
            <a:r>
              <a:rPr lang="en-US" sz="2400" dirty="0" err="1"/>
              <a:t>var.get</a:t>
            </a:r>
            <a:r>
              <a:rPr lang="en-US" sz="2400" dirty="0"/>
              <a:t>()</a:t>
            </a:r>
          </a:p>
          <a:p>
            <a:endParaRPr lang="en-US" sz="2400" dirty="0"/>
          </a:p>
          <a:p>
            <a:r>
              <a:rPr lang="en-US" sz="2400" dirty="0" err="1"/>
              <a:t>var.set</a:t>
            </a:r>
            <a:r>
              <a:rPr lang="en-US" sz="2400" dirty="0"/>
              <a:t>("Morning")</a:t>
            </a:r>
          </a:p>
          <a:p>
            <a:r>
              <a:rPr lang="en-US" sz="2400" dirty="0" err="1"/>
              <a:t>om</a:t>
            </a:r>
            <a:r>
              <a:rPr lang="en-US" sz="2400" dirty="0"/>
              <a:t>=</a:t>
            </a:r>
            <a:r>
              <a:rPr lang="en-US" sz="2400" dirty="0" err="1"/>
              <a:t>OptionMenu</a:t>
            </a:r>
            <a:r>
              <a:rPr lang="en-US" sz="2400" dirty="0"/>
              <a:t>(</a:t>
            </a:r>
            <a:r>
              <a:rPr lang="en-US" sz="2400" dirty="0" err="1"/>
              <a:t>master,var,"Morning</a:t>
            </a:r>
            <a:r>
              <a:rPr lang="en-US" sz="2400" dirty="0"/>
              <a:t>",\</a:t>
            </a:r>
          </a:p>
          <a:p>
            <a:r>
              <a:rPr lang="en-US" sz="2400" dirty="0"/>
              <a:t>              "</a:t>
            </a:r>
            <a:r>
              <a:rPr lang="en-US" sz="2400" dirty="0" err="1"/>
              <a:t>Afternoon","Evening",command</a:t>
            </a:r>
            <a:r>
              <a:rPr lang="en-US" sz="2400" dirty="0"/>
              <a:t>=</a:t>
            </a:r>
            <a:r>
              <a:rPr lang="en-US" sz="2400" dirty="0" err="1"/>
              <a:t>callme</a:t>
            </a:r>
            <a:r>
              <a:rPr lang="en-US" sz="2400" dirty="0"/>
              <a:t>)</a:t>
            </a:r>
          </a:p>
          <a:p>
            <a:r>
              <a:rPr lang="en-US" sz="2400" dirty="0" err="1"/>
              <a:t>om.pack</a:t>
            </a:r>
            <a:r>
              <a:rPr lang="en-US" sz="2400" dirty="0"/>
              <a:t>()</a:t>
            </a:r>
          </a:p>
          <a:p>
            <a:r>
              <a:rPr lang="en-US" sz="2400" dirty="0" err="1"/>
              <a:t>mainloop</a:t>
            </a:r>
            <a:r>
              <a:rPr lang="en-US" sz="2400"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77200" cy="5262979"/>
          </a:xfrm>
          <a:prstGeom prst="rect">
            <a:avLst/>
          </a:prstGeom>
          <a:noFill/>
        </p:spPr>
        <p:txBody>
          <a:bodyPr wrap="square" rtlCol="0">
            <a:spAutoFit/>
          </a:bodyPr>
          <a:lstStyle/>
          <a:p>
            <a:r>
              <a:rPr lang="en-IN" sz="2800" b="1" dirty="0" err="1"/>
              <a:t>Tkinter</a:t>
            </a:r>
            <a:r>
              <a:rPr lang="en-IN" sz="2800" b="1" dirty="0"/>
              <a:t> </a:t>
            </a:r>
            <a:r>
              <a:rPr lang="en-IN" sz="2800" b="1" dirty="0" err="1"/>
              <a:t>tkMessage</a:t>
            </a:r>
            <a:r>
              <a:rPr lang="en-IN" sz="2800" b="1" dirty="0"/>
              <a:t> Box</a:t>
            </a:r>
          </a:p>
          <a:p>
            <a:endParaRPr lang="en-IN" sz="2800" b="1" dirty="0"/>
          </a:p>
          <a:p>
            <a:pPr>
              <a:buFont typeface="Wingdings" pitchFamily="2" charset="2"/>
              <a:buChar char="Ø"/>
            </a:pPr>
            <a:r>
              <a:rPr lang="en-IN" sz="2800" dirty="0"/>
              <a:t>The </a:t>
            </a:r>
            <a:r>
              <a:rPr lang="en-IN" sz="2800" dirty="0" err="1"/>
              <a:t>tkMessageBox</a:t>
            </a:r>
            <a:r>
              <a:rPr lang="en-IN" sz="2800" dirty="0"/>
              <a:t> module is used to display message boxes in your applications. This module provides a number of functions that you can use to display an appropriate message.</a:t>
            </a:r>
          </a:p>
          <a:p>
            <a:pPr>
              <a:buFont typeface="Wingdings" pitchFamily="2" charset="2"/>
              <a:buChar char="Ø"/>
            </a:pPr>
            <a:r>
              <a:rPr lang="en-IN" sz="2800" dirty="0"/>
              <a:t>Some of these functions are </a:t>
            </a:r>
            <a:r>
              <a:rPr lang="en-IN" sz="2800" dirty="0" err="1"/>
              <a:t>showinfo</a:t>
            </a:r>
            <a:r>
              <a:rPr lang="en-IN" sz="2800" dirty="0"/>
              <a:t>, </a:t>
            </a:r>
            <a:r>
              <a:rPr lang="en-IN" sz="2800" dirty="0" err="1"/>
              <a:t>showwarning</a:t>
            </a:r>
            <a:r>
              <a:rPr lang="en-IN" sz="2800" dirty="0"/>
              <a:t>, </a:t>
            </a:r>
            <a:r>
              <a:rPr lang="en-IN" sz="2800" dirty="0" err="1"/>
              <a:t>showerror</a:t>
            </a:r>
            <a:r>
              <a:rPr lang="en-IN" sz="2800" dirty="0"/>
              <a:t>, </a:t>
            </a:r>
            <a:r>
              <a:rPr lang="en-IN" sz="2800" dirty="0" err="1"/>
              <a:t>askquestion</a:t>
            </a:r>
            <a:r>
              <a:rPr lang="en-IN" sz="2800" dirty="0"/>
              <a:t>, </a:t>
            </a:r>
            <a:r>
              <a:rPr lang="en-IN" sz="2800" dirty="0" err="1"/>
              <a:t>askokcancel</a:t>
            </a:r>
            <a:r>
              <a:rPr lang="en-IN" sz="2800" dirty="0"/>
              <a:t>, </a:t>
            </a:r>
            <a:r>
              <a:rPr lang="en-IN" sz="2800" dirty="0" err="1"/>
              <a:t>askyesno</a:t>
            </a:r>
            <a:r>
              <a:rPr lang="en-IN" sz="2800" dirty="0"/>
              <a:t>, and </a:t>
            </a:r>
            <a:r>
              <a:rPr lang="en-IN" sz="2800" dirty="0" err="1"/>
              <a:t>askretryignore</a:t>
            </a:r>
            <a:r>
              <a:rPr lang="en-IN" sz="2800" dirty="0"/>
              <a:t>.</a:t>
            </a:r>
          </a:p>
          <a:p>
            <a:endParaRPr lang="en-IN" dirty="0"/>
          </a:p>
          <a:p>
            <a:r>
              <a:rPr lang="en-IN" sz="2400" b="1" dirty="0"/>
              <a:t>Syntax:</a:t>
            </a:r>
          </a:p>
          <a:p>
            <a:r>
              <a:rPr lang="en-IN" sz="2400" dirty="0" err="1"/>
              <a:t>tkMessageBox.FunctionName</a:t>
            </a:r>
            <a:r>
              <a:rPr lang="en-IN" sz="2400" dirty="0"/>
              <a:t>(</a:t>
            </a:r>
            <a:r>
              <a:rPr lang="en-IN" sz="2400" dirty="0" err="1"/>
              <a:t>title,message</a:t>
            </a:r>
            <a:r>
              <a:rPr lang="en-IN" sz="2400" dirty="0"/>
              <a:t>[,options])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001000" cy="6370975"/>
          </a:xfrm>
          <a:prstGeom prst="rect">
            <a:avLst/>
          </a:prstGeom>
          <a:noFill/>
        </p:spPr>
        <p:txBody>
          <a:bodyPr wrap="square" rtlCol="0">
            <a:spAutoFit/>
          </a:bodyPr>
          <a:lstStyle/>
          <a:p>
            <a:r>
              <a:rPr lang="en-US" sz="2400" dirty="0"/>
              <a:t>from </a:t>
            </a:r>
            <a:r>
              <a:rPr lang="en-US" sz="2400" dirty="0" err="1"/>
              <a:t>Tkinter</a:t>
            </a:r>
            <a:r>
              <a:rPr lang="en-US" sz="2400" dirty="0"/>
              <a:t> import *</a:t>
            </a:r>
          </a:p>
          <a:p>
            <a:r>
              <a:rPr lang="en-US" sz="2400" dirty="0"/>
              <a:t>import </a:t>
            </a:r>
            <a:r>
              <a:rPr lang="en-US" sz="2400" dirty="0" err="1"/>
              <a:t>tkMessageBox</a:t>
            </a:r>
            <a:endParaRPr lang="en-US" sz="2400" dirty="0"/>
          </a:p>
          <a:p>
            <a:r>
              <a:rPr lang="en-US" sz="2400" dirty="0"/>
              <a:t>master=Tk()</a:t>
            </a:r>
          </a:p>
          <a:p>
            <a:r>
              <a:rPr lang="en-US" sz="2400" dirty="0"/>
              <a:t>num=</a:t>
            </a:r>
            <a:r>
              <a:rPr lang="en-US" sz="2400" dirty="0" err="1"/>
              <a:t>StringVar</a:t>
            </a:r>
            <a:r>
              <a:rPr lang="en-US" sz="2400" dirty="0"/>
              <a:t>()</a:t>
            </a:r>
          </a:p>
          <a:p>
            <a:r>
              <a:rPr lang="en-US" sz="2400" dirty="0"/>
              <a:t>def </a:t>
            </a:r>
            <a:r>
              <a:rPr lang="en-US" sz="2400" dirty="0" err="1"/>
              <a:t>callme</a:t>
            </a:r>
            <a:r>
              <a:rPr lang="en-US" sz="2400" dirty="0"/>
              <a:t>():</a:t>
            </a:r>
          </a:p>
          <a:p>
            <a:r>
              <a:rPr lang="en-US" sz="2400" dirty="0"/>
              <a:t>   if </a:t>
            </a:r>
            <a:r>
              <a:rPr lang="en-US" sz="2400" dirty="0" err="1"/>
              <a:t>int</a:t>
            </a:r>
            <a:r>
              <a:rPr lang="en-US" sz="2400" dirty="0"/>
              <a:t>(</a:t>
            </a:r>
            <a:r>
              <a:rPr lang="en-US" sz="2400" dirty="0" err="1"/>
              <a:t>num.get</a:t>
            </a:r>
            <a:r>
              <a:rPr lang="en-US" sz="2400" dirty="0"/>
              <a:t>())&lt;0:</a:t>
            </a:r>
          </a:p>
          <a:p>
            <a:r>
              <a:rPr lang="en-US" sz="2400" dirty="0"/>
              <a:t>      </a:t>
            </a:r>
            <a:r>
              <a:rPr lang="en-US" sz="2400" dirty="0" err="1"/>
              <a:t>tkMessageBox.showinfo</a:t>
            </a:r>
            <a:r>
              <a:rPr lang="en-US" sz="2400" dirty="0"/>
              <a:t>("</a:t>
            </a:r>
            <a:r>
              <a:rPr lang="en-US" sz="2400" dirty="0" err="1"/>
              <a:t>Error","Enter</a:t>
            </a:r>
            <a:r>
              <a:rPr lang="en-US" sz="2400" dirty="0"/>
              <a:t> Positive number")</a:t>
            </a:r>
          </a:p>
          <a:p>
            <a:r>
              <a:rPr lang="en-US" sz="2400" dirty="0"/>
              <a:t>   else:</a:t>
            </a:r>
          </a:p>
          <a:p>
            <a:r>
              <a:rPr lang="en-US" sz="2400" dirty="0"/>
              <a:t>      </a:t>
            </a:r>
            <a:r>
              <a:rPr lang="en-US" sz="2400" dirty="0" err="1"/>
              <a:t>tkMessageBox.showinfo</a:t>
            </a:r>
            <a:r>
              <a:rPr lang="en-US" sz="2400" dirty="0"/>
              <a:t>("</a:t>
            </a:r>
            <a:r>
              <a:rPr lang="en-US" sz="2400" dirty="0" err="1"/>
              <a:t>Welcome","Valid</a:t>
            </a:r>
            <a:r>
              <a:rPr lang="en-US" sz="2400" dirty="0"/>
              <a:t> number")</a:t>
            </a:r>
          </a:p>
          <a:p>
            <a:r>
              <a:rPr lang="en-US" sz="2400" dirty="0"/>
              <a:t>Label(</a:t>
            </a:r>
            <a:r>
              <a:rPr lang="en-US" sz="2400" dirty="0" err="1"/>
              <a:t>master,text</a:t>
            </a:r>
            <a:r>
              <a:rPr lang="en-US" sz="2400" dirty="0"/>
              <a:t>="Enter a number").pack()</a:t>
            </a:r>
          </a:p>
          <a:p>
            <a:r>
              <a:rPr lang="en-US" sz="2400" dirty="0"/>
              <a:t>Entry(</a:t>
            </a:r>
            <a:r>
              <a:rPr lang="en-US" sz="2400" dirty="0" err="1"/>
              <a:t>master,textvariable</a:t>
            </a:r>
            <a:r>
              <a:rPr lang="en-US" sz="2400" dirty="0"/>
              <a:t>=num).pack()</a:t>
            </a:r>
          </a:p>
          <a:p>
            <a:r>
              <a:rPr lang="en-US" sz="2400" dirty="0"/>
              <a:t>B1=Button(</a:t>
            </a:r>
            <a:r>
              <a:rPr lang="en-US" sz="2400" dirty="0" err="1"/>
              <a:t>master,text</a:t>
            </a:r>
            <a:r>
              <a:rPr lang="en-US" sz="2400" dirty="0"/>
              <a:t>="</a:t>
            </a:r>
            <a:r>
              <a:rPr lang="en-US" sz="2400" dirty="0" err="1"/>
              <a:t>Welcome",command</a:t>
            </a:r>
            <a:r>
              <a:rPr lang="en-US" sz="2400" dirty="0"/>
              <a:t>=</a:t>
            </a:r>
            <a:r>
              <a:rPr lang="en-US" sz="2400" dirty="0" err="1"/>
              <a:t>callme</a:t>
            </a:r>
            <a:r>
              <a:rPr lang="en-US" sz="2400" dirty="0"/>
              <a:t>)</a:t>
            </a:r>
          </a:p>
          <a:p>
            <a:r>
              <a:rPr lang="en-US" sz="2400" dirty="0"/>
              <a:t>B1.pack()</a:t>
            </a:r>
          </a:p>
          <a:p>
            <a:r>
              <a:rPr lang="en-US" sz="2400" dirty="0" err="1"/>
              <a:t>mainloop</a:t>
            </a:r>
            <a:r>
              <a:rPr lang="en-US" sz="2400" dirty="0"/>
              <a:t>()</a:t>
            </a:r>
          </a:p>
          <a:p>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8382000" cy="4924425"/>
          </a:xfrm>
          <a:prstGeom prst="rect">
            <a:avLst/>
          </a:prstGeom>
          <a:noFill/>
        </p:spPr>
        <p:txBody>
          <a:bodyPr wrap="square" rtlCol="0">
            <a:spAutoFit/>
          </a:bodyPr>
          <a:lstStyle/>
          <a:p>
            <a:r>
              <a:rPr lang="en-US" sz="3200" b="1" dirty="0"/>
              <a:t>An empty </a:t>
            </a:r>
            <a:r>
              <a:rPr lang="en-US" sz="3200" b="1" dirty="0" err="1"/>
              <a:t>Tkinter</a:t>
            </a:r>
            <a:r>
              <a:rPr lang="en-US" sz="3200" b="1" dirty="0"/>
              <a:t> top-level window can be created by using the following steps:</a:t>
            </a:r>
          </a:p>
          <a:p>
            <a:endParaRPr lang="en-IN" sz="3200" dirty="0"/>
          </a:p>
          <a:p>
            <a:pPr marL="342900" indent="-342900">
              <a:buFont typeface="+mj-lt"/>
              <a:buAutoNum type="arabicPeriod"/>
            </a:pPr>
            <a:r>
              <a:rPr lang="en-US" sz="2800" dirty="0"/>
              <a:t>import the </a:t>
            </a:r>
            <a:r>
              <a:rPr lang="en-US" sz="2800" dirty="0" err="1"/>
              <a:t>Tkinter</a:t>
            </a:r>
            <a:r>
              <a:rPr lang="en-US" sz="2800" dirty="0"/>
              <a:t> module.</a:t>
            </a:r>
          </a:p>
          <a:p>
            <a:pPr marL="342900" indent="-342900">
              <a:buFont typeface="+mj-lt"/>
              <a:buAutoNum type="arabicPeriod"/>
            </a:pPr>
            <a:r>
              <a:rPr lang="en-US" sz="2800" dirty="0"/>
              <a:t>Create the main application window.</a:t>
            </a:r>
          </a:p>
          <a:p>
            <a:pPr marL="342900" indent="-342900">
              <a:buFont typeface="+mj-lt"/>
              <a:buAutoNum type="arabicPeriod"/>
            </a:pPr>
            <a:r>
              <a:rPr lang="en-US" sz="2800" dirty="0"/>
              <a:t>Add the widgets like labels, buttons, frames, etc. to the window.</a:t>
            </a:r>
          </a:p>
          <a:p>
            <a:pPr marL="342900" indent="-342900">
              <a:buFont typeface="+mj-lt"/>
              <a:buAutoNum type="arabicPeriod"/>
            </a:pPr>
            <a:r>
              <a:rPr lang="en-US" sz="2800" dirty="0"/>
              <a:t>Call the main event loop so that the actions can take place on the user's computer screen.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229600" cy="3908762"/>
          </a:xfrm>
          <a:prstGeom prst="rect">
            <a:avLst/>
          </a:prstGeom>
          <a:noFill/>
        </p:spPr>
        <p:txBody>
          <a:bodyPr wrap="square" rtlCol="0">
            <a:spAutoFit/>
          </a:bodyPr>
          <a:lstStyle/>
          <a:p>
            <a:r>
              <a:rPr lang="en-US" sz="2800" b="1" dirty="0"/>
              <a:t>Menu widget in </a:t>
            </a:r>
            <a:r>
              <a:rPr lang="en-US" sz="2800" b="1" dirty="0" err="1"/>
              <a:t>Tkinter</a:t>
            </a:r>
            <a:endParaRPr lang="en-US" sz="2800" b="1" dirty="0"/>
          </a:p>
          <a:p>
            <a:endParaRPr lang="en-US" sz="2400" b="1" dirty="0"/>
          </a:p>
          <a:p>
            <a:r>
              <a:rPr lang="en-US" sz="2800" b="1" dirty="0"/>
              <a:t>Menus</a:t>
            </a:r>
            <a:r>
              <a:rPr lang="en-US" sz="2800" dirty="0"/>
              <a:t> are the important part of any GUI. A common use of menus is to provide convenient access to various operations such as saving or opening a file, quitting a program, or manipulating data. </a:t>
            </a:r>
            <a:r>
              <a:rPr lang="en-US" sz="2800" dirty="0" err="1"/>
              <a:t>Toplevel</a:t>
            </a:r>
            <a:r>
              <a:rPr lang="en-US" sz="2800" dirty="0"/>
              <a:t> menus are displayed just under the title bar of the root or any other </a:t>
            </a:r>
            <a:r>
              <a:rPr lang="en-US" sz="2800" dirty="0" err="1"/>
              <a:t>toplevel</a:t>
            </a:r>
            <a:r>
              <a:rPr lang="en-US" sz="2800" dirty="0"/>
              <a:t> windows</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5909310"/>
          </a:xfrm>
          <a:prstGeom prst="rect">
            <a:avLst/>
          </a:prstGeom>
          <a:noFill/>
        </p:spPr>
        <p:txBody>
          <a:bodyPr wrap="square" rtlCol="0">
            <a:spAutoFit/>
          </a:bodyPr>
          <a:lstStyle/>
          <a:p>
            <a:r>
              <a:rPr lang="en-US" sz="2000" dirty="0"/>
              <a:t>from </a:t>
            </a:r>
            <a:r>
              <a:rPr lang="en-US" sz="2000" dirty="0" err="1"/>
              <a:t>Tkinter</a:t>
            </a:r>
            <a:r>
              <a:rPr lang="en-US" sz="2000" dirty="0"/>
              <a:t> import * </a:t>
            </a:r>
          </a:p>
          <a:p>
            <a:r>
              <a:rPr lang="en-US" sz="2000" dirty="0"/>
              <a:t>from time import </a:t>
            </a:r>
            <a:r>
              <a:rPr lang="en-US" sz="2000" dirty="0" err="1"/>
              <a:t>strftime</a:t>
            </a:r>
            <a:r>
              <a:rPr lang="en-US" sz="2000" dirty="0"/>
              <a:t> </a:t>
            </a:r>
          </a:p>
          <a:p>
            <a:r>
              <a:rPr lang="en-US" sz="2000" dirty="0"/>
              <a:t>  </a:t>
            </a:r>
          </a:p>
          <a:p>
            <a:r>
              <a:rPr lang="en-US" sz="2000" dirty="0"/>
              <a:t># creating </a:t>
            </a:r>
            <a:r>
              <a:rPr lang="en-US" sz="2000" dirty="0" err="1"/>
              <a:t>tkinter</a:t>
            </a:r>
            <a:r>
              <a:rPr lang="en-US" sz="2000" dirty="0"/>
              <a:t> window </a:t>
            </a:r>
          </a:p>
          <a:p>
            <a:r>
              <a:rPr lang="en-US" sz="2000" dirty="0"/>
              <a:t>root = Tk() </a:t>
            </a:r>
          </a:p>
          <a:p>
            <a:r>
              <a:rPr lang="en-US" sz="2000" dirty="0" err="1"/>
              <a:t>root.title</a:t>
            </a:r>
            <a:r>
              <a:rPr lang="en-US" sz="2000" dirty="0"/>
              <a:t>('Menu Demonstration') </a:t>
            </a:r>
          </a:p>
          <a:p>
            <a:r>
              <a:rPr lang="en-US" sz="2000" dirty="0"/>
              <a:t>  </a:t>
            </a:r>
          </a:p>
          <a:p>
            <a:r>
              <a:rPr lang="en-US" sz="2000" dirty="0"/>
              <a:t># Creating </a:t>
            </a:r>
            <a:r>
              <a:rPr lang="en-US" sz="2000" dirty="0" err="1"/>
              <a:t>Menubar</a:t>
            </a:r>
            <a:r>
              <a:rPr lang="en-US" sz="2000" dirty="0"/>
              <a:t> </a:t>
            </a:r>
          </a:p>
          <a:p>
            <a:r>
              <a:rPr lang="en-US" sz="2000" dirty="0" err="1"/>
              <a:t>menubar</a:t>
            </a:r>
            <a:r>
              <a:rPr lang="en-US" sz="2000" dirty="0"/>
              <a:t> = Menu(root) </a:t>
            </a:r>
          </a:p>
          <a:p>
            <a:r>
              <a:rPr lang="en-US" sz="2000" dirty="0"/>
              <a:t>  </a:t>
            </a:r>
          </a:p>
          <a:p>
            <a:r>
              <a:rPr lang="en-US" sz="2000" dirty="0"/>
              <a:t># Adding File Menu and commands </a:t>
            </a:r>
          </a:p>
          <a:p>
            <a:r>
              <a:rPr lang="en-US" sz="2000" dirty="0"/>
              <a:t>file = Menu(</a:t>
            </a:r>
            <a:r>
              <a:rPr lang="en-US" sz="2000" dirty="0" err="1"/>
              <a:t>menubar</a:t>
            </a:r>
            <a:r>
              <a:rPr lang="en-US" sz="2000" dirty="0"/>
              <a:t>, </a:t>
            </a:r>
            <a:r>
              <a:rPr lang="en-US" sz="2000" dirty="0" err="1"/>
              <a:t>tearoff</a:t>
            </a:r>
            <a:r>
              <a:rPr lang="en-US" sz="2000" dirty="0"/>
              <a:t> = 0) </a:t>
            </a:r>
          </a:p>
          <a:p>
            <a:r>
              <a:rPr lang="en-US" sz="2000" dirty="0" err="1"/>
              <a:t>menubar.add_cascade</a:t>
            </a:r>
            <a:r>
              <a:rPr lang="en-US" sz="2000" dirty="0"/>
              <a:t>(label ='File', menu = file) </a:t>
            </a:r>
          </a:p>
          <a:p>
            <a:r>
              <a:rPr lang="en-US" sz="2000" dirty="0" err="1"/>
              <a:t>file.add_command</a:t>
            </a:r>
            <a:r>
              <a:rPr lang="en-US" sz="2000" dirty="0"/>
              <a:t>(label ='New File', command = None) </a:t>
            </a:r>
          </a:p>
          <a:p>
            <a:r>
              <a:rPr lang="en-US" sz="2000" dirty="0" err="1"/>
              <a:t>file.add_command</a:t>
            </a:r>
            <a:r>
              <a:rPr lang="en-US" sz="2000" dirty="0"/>
              <a:t>(label ='Open...', command = None) </a:t>
            </a:r>
          </a:p>
          <a:p>
            <a:r>
              <a:rPr lang="en-US" sz="2000" dirty="0" err="1"/>
              <a:t>file.add_command</a:t>
            </a:r>
            <a:r>
              <a:rPr lang="en-US" sz="2000" dirty="0"/>
              <a:t>(label ='Save', command = None) </a:t>
            </a:r>
          </a:p>
          <a:p>
            <a:r>
              <a:rPr lang="en-US" sz="2000" dirty="0" err="1"/>
              <a:t>file.add_separator</a:t>
            </a:r>
            <a:r>
              <a:rPr lang="en-US" sz="2000" dirty="0"/>
              <a:t>() </a:t>
            </a:r>
          </a:p>
          <a:p>
            <a:r>
              <a:rPr lang="en-US" sz="2000" dirty="0" err="1"/>
              <a:t>file.add_command</a:t>
            </a:r>
            <a:r>
              <a:rPr lang="en-US" sz="2000" dirty="0"/>
              <a:t>(label ='Exit', command = </a:t>
            </a:r>
            <a:r>
              <a:rPr lang="en-US" sz="2000" dirty="0" err="1"/>
              <a:t>root.destroy</a:t>
            </a:r>
            <a:r>
              <a:rPr lang="en-US" sz="2000" dirty="0"/>
              <a:t>) </a:t>
            </a:r>
          </a:p>
          <a:p>
            <a:r>
              <a:rPr lang="en-US" sz="20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94692"/>
            <a:ext cx="7924800" cy="6463308"/>
          </a:xfrm>
          <a:prstGeom prst="rect">
            <a:avLst/>
          </a:prstGeom>
        </p:spPr>
        <p:txBody>
          <a:bodyPr wrap="square">
            <a:spAutoFit/>
          </a:bodyPr>
          <a:lstStyle/>
          <a:p>
            <a:r>
              <a:rPr lang="en-US" dirty="0"/>
              <a:t># Adding Edit Menu and commands </a:t>
            </a:r>
          </a:p>
          <a:p>
            <a:r>
              <a:rPr lang="en-US" dirty="0"/>
              <a:t>edit = Menu(</a:t>
            </a:r>
            <a:r>
              <a:rPr lang="en-US" dirty="0" err="1"/>
              <a:t>menubar</a:t>
            </a:r>
            <a:r>
              <a:rPr lang="en-US" dirty="0"/>
              <a:t>, </a:t>
            </a:r>
            <a:r>
              <a:rPr lang="en-US" dirty="0" err="1"/>
              <a:t>tearoff</a:t>
            </a:r>
            <a:r>
              <a:rPr lang="en-US" dirty="0"/>
              <a:t> = 0) </a:t>
            </a:r>
          </a:p>
          <a:p>
            <a:r>
              <a:rPr lang="en-US" dirty="0" err="1"/>
              <a:t>menubar.add_cascade</a:t>
            </a:r>
            <a:r>
              <a:rPr lang="en-US" dirty="0"/>
              <a:t>(label ='Edit', menu = edit) </a:t>
            </a:r>
          </a:p>
          <a:p>
            <a:r>
              <a:rPr lang="en-US" dirty="0" err="1"/>
              <a:t>edit.add_command</a:t>
            </a:r>
            <a:r>
              <a:rPr lang="en-US" dirty="0"/>
              <a:t>(label ='Cut', command = None) </a:t>
            </a:r>
          </a:p>
          <a:p>
            <a:r>
              <a:rPr lang="en-US" dirty="0" err="1"/>
              <a:t>edit.add_command</a:t>
            </a:r>
            <a:r>
              <a:rPr lang="en-US" dirty="0"/>
              <a:t>(label ='Copy', command = None) </a:t>
            </a:r>
          </a:p>
          <a:p>
            <a:r>
              <a:rPr lang="en-US" dirty="0" err="1"/>
              <a:t>edit.add_command</a:t>
            </a:r>
            <a:r>
              <a:rPr lang="en-US" dirty="0"/>
              <a:t>(label ='Paste', command = None) </a:t>
            </a:r>
          </a:p>
          <a:p>
            <a:r>
              <a:rPr lang="en-US" dirty="0" err="1"/>
              <a:t>edit.add_command</a:t>
            </a:r>
            <a:r>
              <a:rPr lang="en-US" dirty="0"/>
              <a:t>(label ='Select All', command = None) </a:t>
            </a:r>
          </a:p>
          <a:p>
            <a:r>
              <a:rPr lang="en-US" dirty="0" err="1"/>
              <a:t>edit.add_separator</a:t>
            </a:r>
            <a:r>
              <a:rPr lang="en-US" dirty="0"/>
              <a:t>() </a:t>
            </a:r>
          </a:p>
          <a:p>
            <a:r>
              <a:rPr lang="en-US" dirty="0" err="1"/>
              <a:t>edit.add_command</a:t>
            </a:r>
            <a:r>
              <a:rPr lang="en-US" dirty="0"/>
              <a:t>(label ='Find...', command = None) </a:t>
            </a:r>
          </a:p>
          <a:p>
            <a:r>
              <a:rPr lang="en-US" dirty="0" err="1"/>
              <a:t>edit.add_command</a:t>
            </a:r>
            <a:r>
              <a:rPr lang="en-US" dirty="0"/>
              <a:t>(label ='Find again', command = None) </a:t>
            </a:r>
          </a:p>
          <a:p>
            <a:r>
              <a:rPr lang="en-US" dirty="0"/>
              <a:t>  </a:t>
            </a:r>
          </a:p>
          <a:p>
            <a:r>
              <a:rPr lang="en-US" dirty="0"/>
              <a:t># Adding Help Menu </a:t>
            </a:r>
          </a:p>
          <a:p>
            <a:r>
              <a:rPr lang="en-US" dirty="0"/>
              <a:t>help_ = Menu(</a:t>
            </a:r>
            <a:r>
              <a:rPr lang="en-US" dirty="0" err="1"/>
              <a:t>menubar</a:t>
            </a:r>
            <a:r>
              <a:rPr lang="en-US" dirty="0"/>
              <a:t>, </a:t>
            </a:r>
            <a:r>
              <a:rPr lang="en-US" dirty="0" err="1"/>
              <a:t>tearoff</a:t>
            </a:r>
            <a:r>
              <a:rPr lang="en-US" dirty="0"/>
              <a:t> = 0) </a:t>
            </a:r>
          </a:p>
          <a:p>
            <a:r>
              <a:rPr lang="en-US" dirty="0" err="1"/>
              <a:t>menubar.add_cascade</a:t>
            </a:r>
            <a:r>
              <a:rPr lang="en-US" dirty="0"/>
              <a:t>(label ='Help', menu = help_) </a:t>
            </a:r>
          </a:p>
          <a:p>
            <a:r>
              <a:rPr lang="en-US" dirty="0" err="1"/>
              <a:t>help_.add_command</a:t>
            </a:r>
            <a:r>
              <a:rPr lang="en-US" dirty="0"/>
              <a:t>(label ='Tk Help', command = None) </a:t>
            </a:r>
          </a:p>
          <a:p>
            <a:r>
              <a:rPr lang="en-US" dirty="0" err="1"/>
              <a:t>help_.add_command</a:t>
            </a:r>
            <a:r>
              <a:rPr lang="en-US" dirty="0"/>
              <a:t>(label ='Demo', command = None) </a:t>
            </a:r>
          </a:p>
          <a:p>
            <a:r>
              <a:rPr lang="en-US" dirty="0" err="1"/>
              <a:t>help_.add_separator</a:t>
            </a:r>
            <a:r>
              <a:rPr lang="en-US" dirty="0"/>
              <a:t>() </a:t>
            </a:r>
          </a:p>
          <a:p>
            <a:r>
              <a:rPr lang="en-US" dirty="0" err="1"/>
              <a:t>help_.add_command</a:t>
            </a:r>
            <a:r>
              <a:rPr lang="en-US" dirty="0"/>
              <a:t>(label ='About Tk', command = None) </a:t>
            </a:r>
          </a:p>
          <a:p>
            <a:r>
              <a:rPr lang="en-US" dirty="0"/>
              <a:t>  </a:t>
            </a:r>
          </a:p>
          <a:p>
            <a:r>
              <a:rPr lang="en-US" dirty="0"/>
              <a:t># display Menu </a:t>
            </a:r>
          </a:p>
          <a:p>
            <a:r>
              <a:rPr lang="en-US" dirty="0" err="1"/>
              <a:t>root.config</a:t>
            </a:r>
            <a:r>
              <a:rPr lang="en-US" dirty="0"/>
              <a:t>(menu = </a:t>
            </a:r>
            <a:r>
              <a:rPr lang="en-US" dirty="0" err="1"/>
              <a:t>menubar</a:t>
            </a:r>
            <a:r>
              <a:rPr lang="en-US" dirty="0"/>
              <a:t>) </a:t>
            </a:r>
          </a:p>
          <a:p>
            <a:r>
              <a:rPr lang="en-US" dirty="0" err="1"/>
              <a:t>mainloop</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458200" cy="3170099"/>
          </a:xfrm>
          <a:prstGeom prst="rect">
            <a:avLst/>
          </a:prstGeom>
          <a:noFill/>
        </p:spPr>
        <p:txBody>
          <a:bodyPr wrap="square" rtlCol="0">
            <a:spAutoFit/>
          </a:bodyPr>
          <a:lstStyle/>
          <a:p>
            <a:r>
              <a:rPr lang="en-IN" sz="2800" b="1" dirty="0"/>
              <a:t>Create a window:</a:t>
            </a:r>
            <a:endParaRPr lang="en-US" sz="2800" b="1" dirty="0"/>
          </a:p>
          <a:p>
            <a:r>
              <a:rPr lang="en-US" sz="2800" dirty="0"/>
              <a:t>import </a:t>
            </a:r>
            <a:r>
              <a:rPr lang="en-US" sz="2800" dirty="0" err="1"/>
              <a:t>Tkinter</a:t>
            </a:r>
            <a:endParaRPr lang="en-US" sz="2800" dirty="0"/>
          </a:p>
          <a:p>
            <a:r>
              <a:rPr lang="en-US" sz="2800" dirty="0"/>
              <a:t>a=</a:t>
            </a:r>
            <a:r>
              <a:rPr lang="en-US" sz="2800" dirty="0" err="1"/>
              <a:t>Tkinter.Tk</a:t>
            </a:r>
            <a:r>
              <a:rPr lang="en-US" sz="2800" dirty="0"/>
              <a:t>()</a:t>
            </a:r>
          </a:p>
          <a:p>
            <a:r>
              <a:rPr lang="en-US" sz="2800" dirty="0" err="1"/>
              <a:t>a.mainloop</a:t>
            </a:r>
            <a:r>
              <a:rPr lang="en-US" sz="2800" dirty="0"/>
              <a:t>()</a:t>
            </a:r>
          </a:p>
          <a:p>
            <a:endParaRPr lang="en-IN" sz="2800" dirty="0"/>
          </a:p>
          <a:p>
            <a:endParaRPr lang="en-US" sz="2800" dirty="0"/>
          </a:p>
          <a:p>
            <a:endParaRPr lang="en-US" sz="2800" dirty="0"/>
          </a:p>
        </p:txBody>
      </p:sp>
      <p:sp>
        <p:nvSpPr>
          <p:cNvPr id="3" name="TextBox 2"/>
          <p:cNvSpPr txBox="1"/>
          <p:nvPr/>
        </p:nvSpPr>
        <p:spPr>
          <a:xfrm>
            <a:off x="228600" y="2438400"/>
            <a:ext cx="8153400" cy="1538883"/>
          </a:xfrm>
          <a:prstGeom prst="rect">
            <a:avLst/>
          </a:prstGeom>
          <a:noFill/>
        </p:spPr>
        <p:txBody>
          <a:bodyPr wrap="square" rtlCol="0">
            <a:spAutoFit/>
          </a:bodyPr>
          <a:lstStyle/>
          <a:p>
            <a:r>
              <a:rPr lang="en-US" sz="2800" b="1" dirty="0" err="1"/>
              <a:t>Tkinter</a:t>
            </a:r>
            <a:r>
              <a:rPr lang="en-US" sz="2800" b="1" dirty="0"/>
              <a:t> widgets:</a:t>
            </a:r>
          </a:p>
          <a:p>
            <a:r>
              <a:rPr lang="en-US" sz="2400" dirty="0"/>
              <a:t>There are various widgets like button, canvas, </a:t>
            </a:r>
            <a:r>
              <a:rPr lang="en-US" sz="2400" dirty="0" err="1"/>
              <a:t>checkbutton</a:t>
            </a:r>
            <a:r>
              <a:rPr lang="en-US" sz="2400" dirty="0"/>
              <a:t>, entry, etc. that are used to build the python GUI applications.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534400" cy="369332"/>
          </a:xfrm>
          <a:prstGeom prst="rect">
            <a:avLst/>
          </a:prstGeom>
          <a:noFill/>
        </p:spPr>
        <p:txBody>
          <a:bodyPr wrap="square" rtlCol="0">
            <a:spAutoFit/>
          </a:bodyPr>
          <a:lstStyle/>
          <a:p>
            <a:endParaRPr lang="en-US" dirty="0"/>
          </a:p>
        </p:txBody>
      </p:sp>
      <p:graphicFrame>
        <p:nvGraphicFramePr>
          <p:cNvPr id="7" name="Content Placeholder 6"/>
          <p:cNvGraphicFramePr>
            <a:graphicFrameLocks noGrp="1"/>
          </p:cNvGraphicFramePr>
          <p:nvPr>
            <p:ph sz="quarter" idx="1"/>
          </p:nvPr>
        </p:nvGraphicFramePr>
        <p:xfrm>
          <a:off x="457200" y="228600"/>
          <a:ext cx="8229600" cy="66141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370840">
                <a:tc>
                  <a:txBody>
                    <a:bodyPr/>
                    <a:lstStyle/>
                    <a:p>
                      <a:pPr algn="ctr" fontAlgn="t"/>
                      <a:r>
                        <a:rPr lang="en-US" sz="2000" dirty="0">
                          <a:solidFill>
                            <a:srgbClr val="000000"/>
                          </a:solidFill>
                          <a:latin typeface="times new roman"/>
                        </a:rPr>
                        <a:t>SN</a:t>
                      </a:r>
                    </a:p>
                  </a:txBody>
                  <a:tcPr marT="91440" marB="91440"/>
                </a:tc>
                <a:tc>
                  <a:txBody>
                    <a:bodyPr/>
                    <a:lstStyle/>
                    <a:p>
                      <a:pPr algn="ctr" fontAlgn="t"/>
                      <a:r>
                        <a:rPr lang="en-US" sz="2000" dirty="0">
                          <a:solidFill>
                            <a:srgbClr val="000000"/>
                          </a:solidFill>
                          <a:latin typeface="times new roman"/>
                        </a:rPr>
                        <a:t>Widget</a:t>
                      </a:r>
                    </a:p>
                  </a:txBody>
                  <a:tcPr marT="91440" marB="91440"/>
                </a:tc>
                <a:tc>
                  <a:txBody>
                    <a:bodyPr/>
                    <a:lstStyle/>
                    <a:p>
                      <a:pPr algn="ctr" fontAlgn="t"/>
                      <a:r>
                        <a:rPr lang="en-US" sz="2000" dirty="0">
                          <a:solidFill>
                            <a:srgbClr val="000000"/>
                          </a:solidFill>
                          <a:latin typeface="times new roman"/>
                        </a:rPr>
                        <a:t>Description</a:t>
                      </a:r>
                    </a:p>
                  </a:txBody>
                  <a:tcPr marT="91440" marB="91440"/>
                </a:tc>
                <a:extLst>
                  <a:ext uri="{0D108BD9-81ED-4DB2-BD59-A6C34878D82A}">
                    <a16:rowId xmlns:a16="http://schemas.microsoft.com/office/drawing/2014/main" val="10000"/>
                  </a:ext>
                </a:extLst>
              </a:tr>
              <a:tr h="370840">
                <a:tc>
                  <a:txBody>
                    <a:bodyPr/>
                    <a:lstStyle/>
                    <a:p>
                      <a:pPr algn="l" fontAlgn="t"/>
                      <a:r>
                        <a:rPr lang="en-US">
                          <a:solidFill>
                            <a:srgbClr val="000000"/>
                          </a:solidFill>
                          <a:latin typeface="verdana"/>
                        </a:rPr>
                        <a:t>1</a:t>
                      </a:r>
                    </a:p>
                  </a:txBody>
                  <a:tcPr marL="60960" marR="60960" marT="60960" marB="60960"/>
                </a:tc>
                <a:tc>
                  <a:txBody>
                    <a:bodyPr/>
                    <a:lstStyle/>
                    <a:p>
                      <a:pPr algn="l" fontAlgn="t"/>
                      <a:r>
                        <a:rPr lang="en-US" u="none" strike="noStrike">
                          <a:solidFill>
                            <a:srgbClr val="008000"/>
                          </a:solidFill>
                          <a:latin typeface="verdana"/>
                          <a:hlinkClick r:id="rId2"/>
                        </a:rPr>
                        <a:t>Button</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Button is used to add various kinds of buttons to the python application.</a:t>
                      </a:r>
                    </a:p>
                  </a:txBody>
                  <a:tcPr marL="60960" marR="60960" marT="60960" marB="60960"/>
                </a:tc>
                <a:extLst>
                  <a:ext uri="{0D108BD9-81ED-4DB2-BD59-A6C34878D82A}">
                    <a16:rowId xmlns:a16="http://schemas.microsoft.com/office/drawing/2014/main" val="10001"/>
                  </a:ext>
                </a:extLst>
              </a:tr>
              <a:tr h="370840">
                <a:tc>
                  <a:txBody>
                    <a:bodyPr/>
                    <a:lstStyle/>
                    <a:p>
                      <a:pPr algn="l" fontAlgn="t"/>
                      <a:r>
                        <a:rPr lang="en-US">
                          <a:solidFill>
                            <a:srgbClr val="000000"/>
                          </a:solidFill>
                          <a:latin typeface="verdana"/>
                        </a:rPr>
                        <a:t>2</a:t>
                      </a:r>
                    </a:p>
                  </a:txBody>
                  <a:tcPr marL="60960" marR="60960" marT="60960" marB="60960"/>
                </a:tc>
                <a:tc>
                  <a:txBody>
                    <a:bodyPr/>
                    <a:lstStyle/>
                    <a:p>
                      <a:pPr algn="l" fontAlgn="t"/>
                      <a:r>
                        <a:rPr lang="en-US" u="none" strike="noStrike">
                          <a:solidFill>
                            <a:srgbClr val="008000"/>
                          </a:solidFill>
                          <a:latin typeface="verdana"/>
                          <a:hlinkClick r:id="rId3"/>
                        </a:rPr>
                        <a:t>Canvas</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canvas widget is used to draw the canvas on the window.</a:t>
                      </a:r>
                    </a:p>
                  </a:txBody>
                  <a:tcPr marL="60960" marR="60960" marT="60960" marB="60960"/>
                </a:tc>
                <a:extLst>
                  <a:ext uri="{0D108BD9-81ED-4DB2-BD59-A6C34878D82A}">
                    <a16:rowId xmlns:a16="http://schemas.microsoft.com/office/drawing/2014/main" val="10002"/>
                  </a:ext>
                </a:extLst>
              </a:tr>
              <a:tr h="370840">
                <a:tc>
                  <a:txBody>
                    <a:bodyPr/>
                    <a:lstStyle/>
                    <a:p>
                      <a:pPr algn="l" fontAlgn="t"/>
                      <a:r>
                        <a:rPr lang="en-US">
                          <a:solidFill>
                            <a:srgbClr val="000000"/>
                          </a:solidFill>
                          <a:latin typeface="verdana"/>
                        </a:rPr>
                        <a:t>3</a:t>
                      </a:r>
                    </a:p>
                  </a:txBody>
                  <a:tcPr marL="60960" marR="60960" marT="60960" marB="60960"/>
                </a:tc>
                <a:tc>
                  <a:txBody>
                    <a:bodyPr/>
                    <a:lstStyle/>
                    <a:p>
                      <a:pPr algn="l" fontAlgn="t"/>
                      <a:r>
                        <a:rPr lang="en-US" u="none" strike="noStrike" dirty="0" err="1">
                          <a:solidFill>
                            <a:srgbClr val="008000"/>
                          </a:solidFill>
                          <a:latin typeface="verdana"/>
                          <a:hlinkClick r:id="rId4"/>
                        </a:rPr>
                        <a:t>Checkbutton</a:t>
                      </a:r>
                      <a:endParaRPr lang="en-US" dirty="0">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a:t>
                      </a:r>
                      <a:r>
                        <a:rPr lang="en-US" sz="1600" dirty="0" err="1">
                          <a:solidFill>
                            <a:srgbClr val="000000"/>
                          </a:solidFill>
                          <a:latin typeface="verdana"/>
                        </a:rPr>
                        <a:t>Checkbutton</a:t>
                      </a:r>
                      <a:r>
                        <a:rPr lang="en-US" sz="1600" dirty="0">
                          <a:solidFill>
                            <a:srgbClr val="000000"/>
                          </a:solidFill>
                          <a:latin typeface="verdana"/>
                        </a:rPr>
                        <a:t> is used to display the </a:t>
                      </a:r>
                      <a:r>
                        <a:rPr lang="en-US" sz="1600" dirty="0" err="1">
                          <a:solidFill>
                            <a:srgbClr val="000000"/>
                          </a:solidFill>
                          <a:latin typeface="verdana"/>
                        </a:rPr>
                        <a:t>CheckButton</a:t>
                      </a:r>
                      <a:r>
                        <a:rPr lang="en-US" sz="1600" dirty="0">
                          <a:solidFill>
                            <a:srgbClr val="000000"/>
                          </a:solidFill>
                          <a:latin typeface="verdana"/>
                        </a:rPr>
                        <a:t> on the window.</a:t>
                      </a:r>
                    </a:p>
                  </a:txBody>
                  <a:tcPr marL="60960" marR="60960" marT="60960" marB="60960"/>
                </a:tc>
                <a:extLst>
                  <a:ext uri="{0D108BD9-81ED-4DB2-BD59-A6C34878D82A}">
                    <a16:rowId xmlns:a16="http://schemas.microsoft.com/office/drawing/2014/main" val="10003"/>
                  </a:ext>
                </a:extLst>
              </a:tr>
              <a:tr h="370840">
                <a:tc>
                  <a:txBody>
                    <a:bodyPr/>
                    <a:lstStyle/>
                    <a:p>
                      <a:pPr algn="l" fontAlgn="t"/>
                      <a:r>
                        <a:rPr lang="en-US">
                          <a:solidFill>
                            <a:srgbClr val="000000"/>
                          </a:solidFill>
                          <a:latin typeface="verdana"/>
                        </a:rPr>
                        <a:t>4</a:t>
                      </a:r>
                    </a:p>
                  </a:txBody>
                  <a:tcPr marL="60960" marR="60960" marT="60960" marB="60960"/>
                </a:tc>
                <a:tc>
                  <a:txBody>
                    <a:bodyPr/>
                    <a:lstStyle/>
                    <a:p>
                      <a:pPr algn="l" fontAlgn="t"/>
                      <a:r>
                        <a:rPr lang="en-US" u="none" strike="noStrike" dirty="0">
                          <a:solidFill>
                            <a:srgbClr val="008000"/>
                          </a:solidFill>
                          <a:latin typeface="verdana"/>
                          <a:hlinkClick r:id="rId5"/>
                        </a:rPr>
                        <a:t>Entry</a:t>
                      </a:r>
                      <a:endParaRPr lang="en-US" dirty="0">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entry widget is used to display the single-line text field to the user. It is commonly used to accept user values.</a:t>
                      </a:r>
                    </a:p>
                  </a:txBody>
                  <a:tcPr marL="60960" marR="60960" marT="60960" marB="60960"/>
                </a:tc>
                <a:extLst>
                  <a:ext uri="{0D108BD9-81ED-4DB2-BD59-A6C34878D82A}">
                    <a16:rowId xmlns:a16="http://schemas.microsoft.com/office/drawing/2014/main" val="10004"/>
                  </a:ext>
                </a:extLst>
              </a:tr>
              <a:tr h="370840">
                <a:tc>
                  <a:txBody>
                    <a:bodyPr/>
                    <a:lstStyle/>
                    <a:p>
                      <a:pPr algn="l" fontAlgn="t"/>
                      <a:r>
                        <a:rPr lang="en-US">
                          <a:solidFill>
                            <a:srgbClr val="000000"/>
                          </a:solidFill>
                          <a:latin typeface="verdana"/>
                        </a:rPr>
                        <a:t>5</a:t>
                      </a:r>
                    </a:p>
                  </a:txBody>
                  <a:tcPr marL="60960" marR="60960" marT="60960" marB="60960"/>
                </a:tc>
                <a:tc>
                  <a:txBody>
                    <a:bodyPr/>
                    <a:lstStyle/>
                    <a:p>
                      <a:pPr algn="l" fontAlgn="t"/>
                      <a:r>
                        <a:rPr lang="en-US" u="none" strike="noStrike">
                          <a:solidFill>
                            <a:srgbClr val="008000"/>
                          </a:solidFill>
                          <a:latin typeface="verdana"/>
                          <a:hlinkClick r:id="rId6"/>
                        </a:rPr>
                        <a:t>Frame</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can be defined as a container to which, another widget can be added and organized.</a:t>
                      </a:r>
                    </a:p>
                  </a:txBody>
                  <a:tcPr marL="60960" marR="60960" marT="60960" marB="60960"/>
                </a:tc>
                <a:extLst>
                  <a:ext uri="{0D108BD9-81ED-4DB2-BD59-A6C34878D82A}">
                    <a16:rowId xmlns:a16="http://schemas.microsoft.com/office/drawing/2014/main" val="10005"/>
                  </a:ext>
                </a:extLst>
              </a:tr>
              <a:tr h="370840">
                <a:tc>
                  <a:txBody>
                    <a:bodyPr/>
                    <a:lstStyle/>
                    <a:p>
                      <a:pPr algn="l" fontAlgn="t"/>
                      <a:r>
                        <a:rPr lang="en-US">
                          <a:solidFill>
                            <a:srgbClr val="000000"/>
                          </a:solidFill>
                          <a:latin typeface="verdana"/>
                        </a:rPr>
                        <a:t>6</a:t>
                      </a:r>
                    </a:p>
                  </a:txBody>
                  <a:tcPr marL="60960" marR="60960" marT="60960" marB="60960"/>
                </a:tc>
                <a:tc>
                  <a:txBody>
                    <a:bodyPr/>
                    <a:lstStyle/>
                    <a:p>
                      <a:pPr algn="l" fontAlgn="t"/>
                      <a:r>
                        <a:rPr lang="en-US" u="none" strike="noStrike">
                          <a:solidFill>
                            <a:srgbClr val="008000"/>
                          </a:solidFill>
                          <a:latin typeface="verdana"/>
                          <a:hlinkClick r:id="rId7"/>
                        </a:rPr>
                        <a:t>Label</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A label is a text used to display some message or information about the other widgets.</a:t>
                      </a:r>
                    </a:p>
                  </a:txBody>
                  <a:tcPr marL="60960" marR="60960" marT="60960" marB="60960"/>
                </a:tc>
                <a:extLst>
                  <a:ext uri="{0D108BD9-81ED-4DB2-BD59-A6C34878D82A}">
                    <a16:rowId xmlns:a16="http://schemas.microsoft.com/office/drawing/2014/main" val="10006"/>
                  </a:ext>
                </a:extLst>
              </a:tr>
              <a:tr h="370840">
                <a:tc>
                  <a:txBody>
                    <a:bodyPr/>
                    <a:lstStyle/>
                    <a:p>
                      <a:pPr algn="l" fontAlgn="t"/>
                      <a:r>
                        <a:rPr lang="en-US">
                          <a:solidFill>
                            <a:srgbClr val="000000"/>
                          </a:solidFill>
                          <a:latin typeface="verdana"/>
                        </a:rPr>
                        <a:t>7</a:t>
                      </a:r>
                    </a:p>
                  </a:txBody>
                  <a:tcPr marL="60960" marR="60960" marT="60960" marB="60960"/>
                </a:tc>
                <a:tc>
                  <a:txBody>
                    <a:bodyPr/>
                    <a:lstStyle/>
                    <a:p>
                      <a:pPr algn="l" fontAlgn="t"/>
                      <a:r>
                        <a:rPr lang="en-US" u="none" strike="noStrike">
                          <a:solidFill>
                            <a:srgbClr val="008000"/>
                          </a:solidFill>
                          <a:latin typeface="verdana"/>
                          <a:hlinkClick r:id="rId8"/>
                        </a:rPr>
                        <a:t>ListBox</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a:t>
                      </a:r>
                      <a:r>
                        <a:rPr lang="en-US" sz="1600" dirty="0" err="1">
                          <a:solidFill>
                            <a:srgbClr val="000000"/>
                          </a:solidFill>
                          <a:latin typeface="verdana"/>
                        </a:rPr>
                        <a:t>ListBox</a:t>
                      </a:r>
                      <a:r>
                        <a:rPr lang="en-US" sz="1600" dirty="0">
                          <a:solidFill>
                            <a:srgbClr val="000000"/>
                          </a:solidFill>
                          <a:latin typeface="verdana"/>
                        </a:rPr>
                        <a:t> widget is used to display a list of options to the user.</a:t>
                      </a:r>
                    </a:p>
                  </a:txBody>
                  <a:tcPr marL="60960" marR="60960" marT="60960" marB="60960"/>
                </a:tc>
                <a:extLst>
                  <a:ext uri="{0D108BD9-81ED-4DB2-BD59-A6C34878D82A}">
                    <a16:rowId xmlns:a16="http://schemas.microsoft.com/office/drawing/2014/main" val="10007"/>
                  </a:ext>
                </a:extLst>
              </a:tr>
              <a:tr h="370840">
                <a:tc>
                  <a:txBody>
                    <a:bodyPr/>
                    <a:lstStyle/>
                    <a:p>
                      <a:pPr algn="l" fontAlgn="t"/>
                      <a:r>
                        <a:rPr lang="en-US">
                          <a:solidFill>
                            <a:srgbClr val="000000"/>
                          </a:solidFill>
                          <a:latin typeface="verdana"/>
                        </a:rPr>
                        <a:t>8</a:t>
                      </a:r>
                    </a:p>
                  </a:txBody>
                  <a:tcPr marL="60960" marR="60960" marT="60960" marB="60960"/>
                </a:tc>
                <a:tc>
                  <a:txBody>
                    <a:bodyPr/>
                    <a:lstStyle/>
                    <a:p>
                      <a:pPr algn="l" fontAlgn="t"/>
                      <a:r>
                        <a:rPr lang="en-US" u="none" strike="noStrike">
                          <a:solidFill>
                            <a:srgbClr val="008000"/>
                          </a:solidFill>
                          <a:latin typeface="verdana"/>
                          <a:hlinkClick r:id="rId9"/>
                        </a:rPr>
                        <a:t>Menubutton</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a:t>
                      </a:r>
                      <a:r>
                        <a:rPr lang="en-US" sz="1600" dirty="0" err="1">
                          <a:solidFill>
                            <a:srgbClr val="000000"/>
                          </a:solidFill>
                          <a:latin typeface="verdana"/>
                        </a:rPr>
                        <a:t>Menubutton</a:t>
                      </a:r>
                      <a:r>
                        <a:rPr lang="en-US" sz="1600" dirty="0">
                          <a:solidFill>
                            <a:srgbClr val="000000"/>
                          </a:solidFill>
                          <a:latin typeface="verdana"/>
                        </a:rPr>
                        <a:t> is used to display the menu items to the user.</a:t>
                      </a:r>
                    </a:p>
                  </a:txBody>
                  <a:tcPr marL="60960" marR="60960" marT="60960" marB="60960"/>
                </a:tc>
                <a:extLst>
                  <a:ext uri="{0D108BD9-81ED-4DB2-BD59-A6C34878D82A}">
                    <a16:rowId xmlns:a16="http://schemas.microsoft.com/office/drawing/2014/main" val="10008"/>
                  </a:ext>
                </a:extLst>
              </a:tr>
              <a:tr h="370840">
                <a:tc>
                  <a:txBody>
                    <a:bodyPr/>
                    <a:lstStyle/>
                    <a:p>
                      <a:pPr algn="l" fontAlgn="t"/>
                      <a:r>
                        <a:rPr lang="en-US">
                          <a:solidFill>
                            <a:srgbClr val="000000"/>
                          </a:solidFill>
                          <a:latin typeface="verdana"/>
                        </a:rPr>
                        <a:t>9</a:t>
                      </a:r>
                    </a:p>
                  </a:txBody>
                  <a:tcPr marL="60960" marR="60960" marT="60960" marB="60960"/>
                </a:tc>
                <a:tc>
                  <a:txBody>
                    <a:bodyPr/>
                    <a:lstStyle/>
                    <a:p>
                      <a:pPr algn="l" fontAlgn="t"/>
                      <a:r>
                        <a:rPr lang="en-US" u="none" strike="noStrike">
                          <a:solidFill>
                            <a:srgbClr val="008000"/>
                          </a:solidFill>
                          <a:latin typeface="verdana"/>
                          <a:hlinkClick r:id="rId10"/>
                        </a:rPr>
                        <a:t>Menu</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used to add menu items to the user.</a:t>
                      </a:r>
                    </a:p>
                  </a:txBody>
                  <a:tcPr marL="60960" marR="60960" marT="60960" marB="60960"/>
                </a:tc>
                <a:extLst>
                  <a:ext uri="{0D108BD9-81ED-4DB2-BD59-A6C34878D82A}">
                    <a16:rowId xmlns:a16="http://schemas.microsoft.com/office/drawing/2014/main" val="10009"/>
                  </a:ext>
                </a:extLst>
              </a:tr>
              <a:tr h="370840">
                <a:tc>
                  <a:txBody>
                    <a:bodyPr/>
                    <a:lstStyle/>
                    <a:p>
                      <a:pPr algn="l" fontAlgn="t"/>
                      <a:r>
                        <a:rPr lang="en-US">
                          <a:solidFill>
                            <a:srgbClr val="000000"/>
                          </a:solidFill>
                          <a:latin typeface="verdana"/>
                        </a:rPr>
                        <a:t>10</a:t>
                      </a:r>
                    </a:p>
                  </a:txBody>
                  <a:tcPr marL="60960" marR="60960" marT="60960" marB="60960"/>
                </a:tc>
                <a:tc>
                  <a:txBody>
                    <a:bodyPr/>
                    <a:lstStyle/>
                    <a:p>
                      <a:pPr algn="l" fontAlgn="t"/>
                      <a:r>
                        <a:rPr lang="en-US" u="none" strike="noStrike">
                          <a:solidFill>
                            <a:srgbClr val="008000"/>
                          </a:solidFill>
                          <a:latin typeface="verdana"/>
                          <a:hlinkClick r:id="rId11"/>
                        </a:rPr>
                        <a:t>Message</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Message widget is used to display the message-box to the user.</a:t>
                      </a:r>
                    </a:p>
                  </a:txBody>
                  <a:tcPr marL="60960" marR="60960" marT="60960" marB="60960"/>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148839420"/>
              </p:ext>
            </p:extLst>
          </p:nvPr>
        </p:nvGraphicFramePr>
        <p:xfrm>
          <a:off x="457200" y="0"/>
          <a:ext cx="8229600" cy="64922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459060">
                <a:tc>
                  <a:txBody>
                    <a:bodyPr/>
                    <a:lstStyle/>
                    <a:p>
                      <a:pPr algn="ctr" fontAlgn="t"/>
                      <a:r>
                        <a:rPr lang="en-US" sz="2000" dirty="0">
                          <a:solidFill>
                            <a:srgbClr val="000000"/>
                          </a:solidFill>
                          <a:latin typeface="times new roman"/>
                        </a:rPr>
                        <a:t>SN</a:t>
                      </a:r>
                    </a:p>
                  </a:txBody>
                  <a:tcPr marT="91440" marB="91440"/>
                </a:tc>
                <a:tc>
                  <a:txBody>
                    <a:bodyPr/>
                    <a:lstStyle/>
                    <a:p>
                      <a:pPr algn="ctr" fontAlgn="t"/>
                      <a:r>
                        <a:rPr lang="en-US" sz="2000" dirty="0">
                          <a:solidFill>
                            <a:srgbClr val="000000"/>
                          </a:solidFill>
                          <a:latin typeface="times new roman"/>
                        </a:rPr>
                        <a:t>Widget</a:t>
                      </a:r>
                    </a:p>
                  </a:txBody>
                  <a:tcPr marT="91440" marB="91440"/>
                </a:tc>
                <a:tc>
                  <a:txBody>
                    <a:bodyPr/>
                    <a:lstStyle/>
                    <a:p>
                      <a:pPr algn="ctr" fontAlgn="t"/>
                      <a:r>
                        <a:rPr lang="en-US" sz="2000" dirty="0">
                          <a:solidFill>
                            <a:srgbClr val="000000"/>
                          </a:solidFill>
                          <a:latin typeface="times new roman"/>
                        </a:rPr>
                        <a:t>Description</a:t>
                      </a:r>
                    </a:p>
                  </a:txBody>
                  <a:tcPr marT="91440" marB="91440"/>
                </a:tc>
                <a:extLst>
                  <a:ext uri="{0D108BD9-81ED-4DB2-BD59-A6C34878D82A}">
                    <a16:rowId xmlns:a16="http://schemas.microsoft.com/office/drawing/2014/main" val="10000"/>
                  </a:ext>
                </a:extLst>
              </a:tr>
              <a:tr h="1032886">
                <a:tc>
                  <a:txBody>
                    <a:bodyPr/>
                    <a:lstStyle/>
                    <a:p>
                      <a:pPr algn="l" fontAlgn="t"/>
                      <a:r>
                        <a:rPr lang="en-US" dirty="0">
                          <a:solidFill>
                            <a:srgbClr val="000000"/>
                          </a:solidFill>
                          <a:latin typeface="verdana"/>
                        </a:rPr>
                        <a:t>11</a:t>
                      </a:r>
                    </a:p>
                  </a:txBody>
                  <a:tcPr marL="60960" marR="60960" marT="60960" marB="60960"/>
                </a:tc>
                <a:tc>
                  <a:txBody>
                    <a:bodyPr/>
                    <a:lstStyle/>
                    <a:p>
                      <a:pPr algn="l" fontAlgn="t"/>
                      <a:r>
                        <a:rPr lang="en-US" u="none" strike="noStrike">
                          <a:solidFill>
                            <a:srgbClr val="008000"/>
                          </a:solidFill>
                          <a:latin typeface="verdana"/>
                          <a:hlinkClick r:id="rId2"/>
                        </a:rPr>
                        <a:t>Radiobutton</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The </a:t>
                      </a:r>
                      <a:r>
                        <a:rPr lang="en-US" sz="1600" dirty="0" err="1">
                          <a:solidFill>
                            <a:srgbClr val="000000"/>
                          </a:solidFill>
                          <a:latin typeface="verdana"/>
                        </a:rPr>
                        <a:t>Radiobutton</a:t>
                      </a:r>
                      <a:r>
                        <a:rPr lang="en-US" sz="1600" dirty="0">
                          <a:solidFill>
                            <a:srgbClr val="000000"/>
                          </a:solidFill>
                          <a:latin typeface="verdana"/>
                        </a:rPr>
                        <a:t> is different from a </a:t>
                      </a:r>
                      <a:r>
                        <a:rPr lang="en-US" sz="1600" dirty="0" err="1">
                          <a:solidFill>
                            <a:srgbClr val="000000"/>
                          </a:solidFill>
                          <a:latin typeface="verdana"/>
                        </a:rPr>
                        <a:t>checkbutton</a:t>
                      </a:r>
                      <a:r>
                        <a:rPr lang="en-US" sz="1600" dirty="0">
                          <a:solidFill>
                            <a:srgbClr val="000000"/>
                          </a:solidFill>
                          <a:latin typeface="verdana"/>
                        </a:rPr>
                        <a:t>. Here, the user is provided with various options and the user can select only one option among them.</a:t>
                      </a:r>
                    </a:p>
                  </a:txBody>
                  <a:tcPr marL="60960" marR="60960" marT="60960" marB="60960"/>
                </a:tc>
                <a:extLst>
                  <a:ext uri="{0D108BD9-81ED-4DB2-BD59-A6C34878D82A}">
                    <a16:rowId xmlns:a16="http://schemas.microsoft.com/office/drawing/2014/main" val="10001"/>
                  </a:ext>
                </a:extLst>
              </a:tr>
              <a:tr h="372986">
                <a:tc>
                  <a:txBody>
                    <a:bodyPr/>
                    <a:lstStyle/>
                    <a:p>
                      <a:pPr algn="l" fontAlgn="t"/>
                      <a:r>
                        <a:rPr lang="en-US">
                          <a:solidFill>
                            <a:srgbClr val="000000"/>
                          </a:solidFill>
                          <a:latin typeface="verdana"/>
                        </a:rPr>
                        <a:t>12</a:t>
                      </a:r>
                    </a:p>
                  </a:txBody>
                  <a:tcPr marL="60960" marR="60960" marT="60960" marB="60960"/>
                </a:tc>
                <a:tc>
                  <a:txBody>
                    <a:bodyPr/>
                    <a:lstStyle/>
                    <a:p>
                      <a:pPr algn="l" fontAlgn="t"/>
                      <a:r>
                        <a:rPr lang="en-US" u="none" strike="noStrike">
                          <a:solidFill>
                            <a:srgbClr val="008000"/>
                          </a:solidFill>
                          <a:latin typeface="verdana"/>
                          <a:hlinkClick r:id="rId3"/>
                        </a:rPr>
                        <a:t>Scale</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used to provide the slider to the user.</a:t>
                      </a:r>
                    </a:p>
                  </a:txBody>
                  <a:tcPr marL="60960" marR="60960" marT="60960" marB="60960"/>
                </a:tc>
                <a:extLst>
                  <a:ext uri="{0D108BD9-81ED-4DB2-BD59-A6C34878D82A}">
                    <a16:rowId xmlns:a16="http://schemas.microsoft.com/office/drawing/2014/main" val="10002"/>
                  </a:ext>
                </a:extLst>
              </a:tr>
              <a:tr h="573825">
                <a:tc>
                  <a:txBody>
                    <a:bodyPr/>
                    <a:lstStyle/>
                    <a:p>
                      <a:pPr algn="l" fontAlgn="t"/>
                      <a:r>
                        <a:rPr lang="en-US">
                          <a:solidFill>
                            <a:srgbClr val="000000"/>
                          </a:solidFill>
                          <a:latin typeface="verdana"/>
                        </a:rPr>
                        <a:t>13</a:t>
                      </a:r>
                    </a:p>
                  </a:txBody>
                  <a:tcPr marL="60960" marR="60960" marT="60960" marB="60960"/>
                </a:tc>
                <a:tc>
                  <a:txBody>
                    <a:bodyPr/>
                    <a:lstStyle/>
                    <a:p>
                      <a:pPr algn="l" fontAlgn="t"/>
                      <a:r>
                        <a:rPr lang="en-US" u="none" strike="noStrike">
                          <a:solidFill>
                            <a:srgbClr val="008000"/>
                          </a:solidFill>
                          <a:latin typeface="verdana"/>
                          <a:hlinkClick r:id="rId4"/>
                        </a:rPr>
                        <a:t>Scrollbar</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provides the scrollbar to the user so that the user can scroll the window up and down.</a:t>
                      </a:r>
                    </a:p>
                  </a:txBody>
                  <a:tcPr marL="60960" marR="60960" marT="60960" marB="60960"/>
                </a:tc>
                <a:extLst>
                  <a:ext uri="{0D108BD9-81ED-4DB2-BD59-A6C34878D82A}">
                    <a16:rowId xmlns:a16="http://schemas.microsoft.com/office/drawing/2014/main" val="10003"/>
                  </a:ext>
                </a:extLst>
              </a:tr>
              <a:tr h="803355">
                <a:tc>
                  <a:txBody>
                    <a:bodyPr/>
                    <a:lstStyle/>
                    <a:p>
                      <a:pPr algn="l" fontAlgn="t"/>
                      <a:r>
                        <a:rPr lang="en-US">
                          <a:solidFill>
                            <a:srgbClr val="000000"/>
                          </a:solidFill>
                          <a:latin typeface="verdana"/>
                        </a:rPr>
                        <a:t>14</a:t>
                      </a:r>
                    </a:p>
                  </a:txBody>
                  <a:tcPr marL="60960" marR="60960" marT="60960" marB="60960"/>
                </a:tc>
                <a:tc>
                  <a:txBody>
                    <a:bodyPr/>
                    <a:lstStyle/>
                    <a:p>
                      <a:pPr algn="l" fontAlgn="t"/>
                      <a:r>
                        <a:rPr lang="en-US" u="none" strike="noStrike">
                          <a:solidFill>
                            <a:srgbClr val="008000"/>
                          </a:solidFill>
                          <a:latin typeface="verdana"/>
                          <a:hlinkClick r:id="rId5"/>
                        </a:rPr>
                        <a:t>Text</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different from Entry because it provides a multi-line text field to the user so that the user can write the text and edit the text inside it.</a:t>
                      </a:r>
                    </a:p>
                  </a:txBody>
                  <a:tcPr marL="60960" marR="60960" marT="60960" marB="60960"/>
                </a:tc>
                <a:extLst>
                  <a:ext uri="{0D108BD9-81ED-4DB2-BD59-A6C34878D82A}">
                    <a16:rowId xmlns:a16="http://schemas.microsoft.com/office/drawing/2014/main" val="10004"/>
                  </a:ext>
                </a:extLst>
              </a:tr>
              <a:tr h="573825">
                <a:tc>
                  <a:txBody>
                    <a:bodyPr/>
                    <a:lstStyle/>
                    <a:p>
                      <a:pPr algn="l" fontAlgn="t"/>
                      <a:r>
                        <a:rPr lang="en-US" dirty="0">
                          <a:solidFill>
                            <a:srgbClr val="000000"/>
                          </a:solidFill>
                          <a:latin typeface="verdana"/>
                        </a:rPr>
                        <a:t>15</a:t>
                      </a:r>
                    </a:p>
                  </a:txBody>
                  <a:tcPr marL="60960" marR="60960" marT="60960" marB="60960"/>
                </a:tc>
                <a:tc>
                  <a:txBody>
                    <a:bodyPr/>
                    <a:lstStyle/>
                    <a:p>
                      <a:pPr algn="l" fontAlgn="t"/>
                      <a:r>
                        <a:rPr lang="en-US" u="none" strike="noStrike">
                          <a:solidFill>
                            <a:srgbClr val="008000"/>
                          </a:solidFill>
                          <a:latin typeface="verdana"/>
                          <a:hlinkClick r:id="rId6"/>
                        </a:rPr>
                        <a:t>Toplevel</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used to create a separate window container.</a:t>
                      </a:r>
                    </a:p>
                  </a:txBody>
                  <a:tcPr marL="60960" marR="60960" marT="60960" marB="60960"/>
                </a:tc>
                <a:extLst>
                  <a:ext uri="{0D108BD9-81ED-4DB2-BD59-A6C34878D82A}">
                    <a16:rowId xmlns:a16="http://schemas.microsoft.com/office/drawing/2014/main" val="10005"/>
                  </a:ext>
                </a:extLst>
              </a:tr>
              <a:tr h="573825">
                <a:tc>
                  <a:txBody>
                    <a:bodyPr/>
                    <a:lstStyle/>
                    <a:p>
                      <a:pPr algn="l" fontAlgn="t"/>
                      <a:r>
                        <a:rPr lang="en-US" dirty="0">
                          <a:solidFill>
                            <a:srgbClr val="000000"/>
                          </a:solidFill>
                          <a:latin typeface="verdana"/>
                        </a:rPr>
                        <a:t>16</a:t>
                      </a:r>
                    </a:p>
                  </a:txBody>
                  <a:tcPr marL="60960" marR="60960" marT="60960" marB="60960"/>
                </a:tc>
                <a:tc>
                  <a:txBody>
                    <a:bodyPr/>
                    <a:lstStyle/>
                    <a:p>
                      <a:pPr algn="l" fontAlgn="t"/>
                      <a:r>
                        <a:rPr lang="en-US" u="none" strike="noStrike">
                          <a:solidFill>
                            <a:srgbClr val="008000"/>
                          </a:solidFill>
                          <a:latin typeface="verdana"/>
                          <a:hlinkClick r:id="rId7"/>
                        </a:rPr>
                        <a:t>Spinbox</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an entry widget used to select from options of values.</a:t>
                      </a:r>
                    </a:p>
                  </a:txBody>
                  <a:tcPr marL="60960" marR="60960" marT="60960" marB="60960"/>
                </a:tc>
                <a:extLst>
                  <a:ext uri="{0D108BD9-81ED-4DB2-BD59-A6C34878D82A}">
                    <a16:rowId xmlns:a16="http://schemas.microsoft.com/office/drawing/2014/main" val="10006"/>
                  </a:ext>
                </a:extLst>
              </a:tr>
              <a:tr h="573825">
                <a:tc>
                  <a:txBody>
                    <a:bodyPr/>
                    <a:lstStyle/>
                    <a:p>
                      <a:pPr algn="l" fontAlgn="t"/>
                      <a:r>
                        <a:rPr lang="en-US" dirty="0">
                          <a:solidFill>
                            <a:srgbClr val="000000"/>
                          </a:solidFill>
                          <a:latin typeface="verdana"/>
                        </a:rPr>
                        <a:t>17</a:t>
                      </a:r>
                    </a:p>
                  </a:txBody>
                  <a:tcPr marL="60960" marR="60960" marT="60960" marB="60960"/>
                </a:tc>
                <a:tc>
                  <a:txBody>
                    <a:bodyPr/>
                    <a:lstStyle/>
                    <a:p>
                      <a:pPr algn="l" fontAlgn="t"/>
                      <a:r>
                        <a:rPr lang="en-US" u="none" strike="noStrike">
                          <a:solidFill>
                            <a:srgbClr val="008000"/>
                          </a:solidFill>
                          <a:latin typeface="verdana"/>
                          <a:hlinkClick r:id="rId8"/>
                        </a:rPr>
                        <a:t>PanedWindow</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It is like a container widget that contains horizontal or vertical panes.</a:t>
                      </a:r>
                    </a:p>
                  </a:txBody>
                  <a:tcPr marL="60960" marR="60960" marT="60960" marB="60960"/>
                </a:tc>
                <a:extLst>
                  <a:ext uri="{0D108BD9-81ED-4DB2-BD59-A6C34878D82A}">
                    <a16:rowId xmlns:a16="http://schemas.microsoft.com/office/drawing/2014/main" val="10007"/>
                  </a:ext>
                </a:extLst>
              </a:tr>
              <a:tr h="573825">
                <a:tc>
                  <a:txBody>
                    <a:bodyPr/>
                    <a:lstStyle/>
                    <a:p>
                      <a:pPr algn="l" fontAlgn="t"/>
                      <a:r>
                        <a:rPr lang="en-US" dirty="0">
                          <a:solidFill>
                            <a:srgbClr val="000000"/>
                          </a:solidFill>
                          <a:latin typeface="verdana"/>
                        </a:rPr>
                        <a:t>18</a:t>
                      </a:r>
                    </a:p>
                  </a:txBody>
                  <a:tcPr marL="60960" marR="60960" marT="60960" marB="60960"/>
                </a:tc>
                <a:tc>
                  <a:txBody>
                    <a:bodyPr/>
                    <a:lstStyle/>
                    <a:p>
                      <a:pPr algn="l" fontAlgn="t"/>
                      <a:r>
                        <a:rPr lang="en-US" u="none" strike="noStrike">
                          <a:solidFill>
                            <a:srgbClr val="008000"/>
                          </a:solidFill>
                          <a:latin typeface="verdana"/>
                          <a:hlinkClick r:id="rId9"/>
                        </a:rPr>
                        <a:t>LabelFrame</a:t>
                      </a:r>
                      <a:endParaRPr lang="en-US">
                        <a:solidFill>
                          <a:srgbClr val="000000"/>
                        </a:solidFill>
                        <a:latin typeface="verdana"/>
                      </a:endParaRPr>
                    </a:p>
                  </a:txBody>
                  <a:tcPr marL="60960" marR="60960" marT="60960" marB="60960"/>
                </a:tc>
                <a:tc>
                  <a:txBody>
                    <a:bodyPr/>
                    <a:lstStyle/>
                    <a:p>
                      <a:pPr algn="l" fontAlgn="t"/>
                      <a:r>
                        <a:rPr lang="en-US" sz="1600">
                          <a:solidFill>
                            <a:srgbClr val="000000"/>
                          </a:solidFill>
                          <a:latin typeface="verdana"/>
                        </a:rPr>
                        <a:t>A LabelFrame is a container widget that acts as the container</a:t>
                      </a:r>
                    </a:p>
                  </a:txBody>
                  <a:tcPr marL="60960" marR="60960" marT="60960" marB="60960"/>
                </a:tc>
                <a:extLst>
                  <a:ext uri="{0D108BD9-81ED-4DB2-BD59-A6C34878D82A}">
                    <a16:rowId xmlns:a16="http://schemas.microsoft.com/office/drawing/2014/main" val="10008"/>
                  </a:ext>
                </a:extLst>
              </a:tr>
              <a:tr h="573825">
                <a:tc>
                  <a:txBody>
                    <a:bodyPr/>
                    <a:lstStyle/>
                    <a:p>
                      <a:pPr algn="l" fontAlgn="t"/>
                      <a:r>
                        <a:rPr lang="en-US">
                          <a:solidFill>
                            <a:srgbClr val="000000"/>
                          </a:solidFill>
                          <a:latin typeface="verdana"/>
                        </a:rPr>
                        <a:t>19</a:t>
                      </a:r>
                      <a:endParaRPr lang="en-US" dirty="0">
                        <a:solidFill>
                          <a:srgbClr val="000000"/>
                        </a:solidFill>
                        <a:latin typeface="verdana"/>
                      </a:endParaRPr>
                    </a:p>
                  </a:txBody>
                  <a:tcPr marL="60960" marR="60960" marT="60960" marB="60960"/>
                </a:tc>
                <a:tc>
                  <a:txBody>
                    <a:bodyPr/>
                    <a:lstStyle/>
                    <a:p>
                      <a:pPr algn="l" fontAlgn="t"/>
                      <a:r>
                        <a:rPr lang="en-US" u="none" strike="noStrike">
                          <a:solidFill>
                            <a:srgbClr val="008000"/>
                          </a:solidFill>
                          <a:latin typeface="verdana"/>
                          <a:hlinkClick r:id="rId10"/>
                        </a:rPr>
                        <a:t>MessageBox</a:t>
                      </a:r>
                      <a:endParaRPr lang="en-US">
                        <a:solidFill>
                          <a:srgbClr val="000000"/>
                        </a:solidFill>
                        <a:latin typeface="verdana"/>
                      </a:endParaRPr>
                    </a:p>
                  </a:txBody>
                  <a:tcPr marL="60960" marR="60960" marT="60960" marB="60960"/>
                </a:tc>
                <a:tc>
                  <a:txBody>
                    <a:bodyPr/>
                    <a:lstStyle/>
                    <a:p>
                      <a:pPr algn="l" fontAlgn="t"/>
                      <a:r>
                        <a:rPr lang="en-US" sz="1600" dirty="0">
                          <a:solidFill>
                            <a:srgbClr val="000000"/>
                          </a:solidFill>
                          <a:latin typeface="verdana"/>
                        </a:rPr>
                        <a:t>This module is used to display the message-box in the desktop based applications.</a:t>
                      </a:r>
                    </a:p>
                  </a:txBody>
                  <a:tcPr marL="60960" marR="60960" marT="60960" marB="60960"/>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8229600" cy="7109639"/>
          </a:xfrm>
          <a:prstGeom prst="rect">
            <a:avLst/>
          </a:prstGeom>
          <a:noFill/>
        </p:spPr>
        <p:txBody>
          <a:bodyPr wrap="square" rtlCol="0">
            <a:spAutoFit/>
          </a:bodyPr>
          <a:lstStyle/>
          <a:p>
            <a:r>
              <a:rPr lang="en-US" sz="2400" b="1" dirty="0"/>
              <a:t>It provides the following top-level windows:</a:t>
            </a:r>
          </a:p>
          <a:p>
            <a:r>
              <a:rPr lang="en-US" sz="2300" dirty="0" err="1"/>
              <a:t>tk_chooseColor</a:t>
            </a:r>
            <a:r>
              <a:rPr lang="en-US" sz="2300" dirty="0"/>
              <a:t> - pops up a dialog box for the user to select a color.</a:t>
            </a:r>
          </a:p>
          <a:p>
            <a:r>
              <a:rPr lang="en-US" sz="2300" dirty="0" err="1"/>
              <a:t>tk_chooseDirectory</a:t>
            </a:r>
            <a:r>
              <a:rPr lang="en-US" sz="2300" dirty="0"/>
              <a:t> - pops up a dialog box for the user to select a directory.</a:t>
            </a:r>
          </a:p>
          <a:p>
            <a:r>
              <a:rPr lang="en-US" sz="2300" dirty="0" err="1"/>
              <a:t>tk_dialog</a:t>
            </a:r>
            <a:r>
              <a:rPr lang="en-US" sz="2300" dirty="0"/>
              <a:t> - creates a modal dialog and waits for a response.</a:t>
            </a:r>
          </a:p>
          <a:p>
            <a:r>
              <a:rPr lang="en-US" sz="2300" dirty="0" err="1"/>
              <a:t>tk_getOpenFile</a:t>
            </a:r>
            <a:r>
              <a:rPr lang="en-US" sz="2300" dirty="0"/>
              <a:t> - pops up a dialog box for the user to select a file to open.</a:t>
            </a:r>
          </a:p>
          <a:p>
            <a:r>
              <a:rPr lang="en-US" sz="2300" dirty="0" err="1"/>
              <a:t>tk_getSaveFile</a:t>
            </a:r>
            <a:r>
              <a:rPr lang="en-US" sz="2300" dirty="0"/>
              <a:t> - pops up a dialog box for the user to select a file to save.</a:t>
            </a:r>
          </a:p>
          <a:p>
            <a:r>
              <a:rPr lang="en-US" sz="2300" dirty="0" err="1"/>
              <a:t>tk_messageBox</a:t>
            </a:r>
            <a:r>
              <a:rPr lang="en-US" sz="2300" dirty="0"/>
              <a:t> - pops up a message window and waits for a user response.</a:t>
            </a:r>
          </a:p>
          <a:p>
            <a:r>
              <a:rPr lang="en-US" sz="2300" dirty="0" err="1"/>
              <a:t>tk_popup</a:t>
            </a:r>
            <a:r>
              <a:rPr lang="en-US" sz="2300" dirty="0"/>
              <a:t> - posts a popup menu.</a:t>
            </a:r>
          </a:p>
          <a:p>
            <a:r>
              <a:rPr lang="en-US" sz="2300" dirty="0" err="1"/>
              <a:t>toplevel</a:t>
            </a:r>
            <a:r>
              <a:rPr lang="en-US" sz="2300" dirty="0"/>
              <a:t> - creates and manipulates </a:t>
            </a:r>
            <a:r>
              <a:rPr lang="en-US" sz="2300" dirty="0" err="1"/>
              <a:t>toplevel</a:t>
            </a:r>
            <a:r>
              <a:rPr lang="en-US" sz="2300" dirty="0"/>
              <a:t> widgets.</a:t>
            </a:r>
          </a:p>
          <a:p>
            <a:r>
              <a:rPr lang="en-US" sz="2400" b="1" dirty="0"/>
              <a:t>Tk also provides three geometry managers:</a:t>
            </a:r>
          </a:p>
          <a:p>
            <a:r>
              <a:rPr lang="en-US" sz="2300" dirty="0"/>
              <a:t>place - which positions widgets at absolute locations</a:t>
            </a:r>
          </a:p>
          <a:p>
            <a:r>
              <a:rPr lang="en-US" sz="2300" dirty="0"/>
              <a:t>grid - which arranges widgets in a grid</a:t>
            </a:r>
          </a:p>
          <a:p>
            <a:r>
              <a:rPr lang="en-US" sz="2300" dirty="0"/>
              <a:t>pack - which packs widgets into a cavity</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05800" cy="7171194"/>
          </a:xfrm>
          <a:prstGeom prst="rect">
            <a:avLst/>
          </a:prstGeom>
          <a:noFill/>
        </p:spPr>
        <p:txBody>
          <a:bodyPr wrap="square" rtlCol="0">
            <a:spAutoFit/>
          </a:bodyPr>
          <a:lstStyle/>
          <a:p>
            <a:r>
              <a:rPr lang="en-IN" sz="2800" b="1" dirty="0"/>
              <a:t>Message Widget:</a:t>
            </a:r>
            <a:endParaRPr lang="en-US" sz="2800" b="1" dirty="0"/>
          </a:p>
          <a:p>
            <a:r>
              <a:rPr lang="en-US" sz="2400" dirty="0"/>
              <a:t>from </a:t>
            </a:r>
            <a:r>
              <a:rPr lang="en-US" sz="2400" dirty="0" err="1"/>
              <a:t>Tkinter</a:t>
            </a:r>
            <a:r>
              <a:rPr lang="en-US" sz="2400" dirty="0"/>
              <a:t> import *</a:t>
            </a:r>
          </a:p>
          <a:p>
            <a:r>
              <a:rPr lang="en-US" sz="2400" dirty="0"/>
              <a:t>master=Tk()</a:t>
            </a:r>
          </a:p>
          <a:p>
            <a:r>
              <a:rPr lang="en-US" sz="2400" dirty="0"/>
              <a:t>w=Label(</a:t>
            </a:r>
            <a:r>
              <a:rPr lang="en-US" sz="2400" dirty="0" err="1"/>
              <a:t>master,text</a:t>
            </a:r>
            <a:r>
              <a:rPr lang="en-US" sz="2400" dirty="0"/>
              <a:t>="Hai, welcome")</a:t>
            </a:r>
          </a:p>
          <a:p>
            <a:r>
              <a:rPr lang="en-US" sz="2400" dirty="0" err="1"/>
              <a:t>w.pack</a:t>
            </a:r>
            <a:r>
              <a:rPr lang="en-US" sz="2400" dirty="0"/>
              <a:t>()</a:t>
            </a:r>
          </a:p>
          <a:p>
            <a:r>
              <a:rPr lang="en-US" sz="2400" dirty="0" err="1"/>
              <a:t>mainloop</a:t>
            </a:r>
            <a:r>
              <a:rPr lang="en-US" sz="2400" dirty="0"/>
              <a:t>()</a:t>
            </a:r>
          </a:p>
          <a:p>
            <a:endParaRPr lang="en-IN" sz="2400" dirty="0"/>
          </a:p>
          <a:p>
            <a:r>
              <a:rPr lang="en-IN" sz="2400" b="1" dirty="0"/>
              <a:t>You can specify which </a:t>
            </a:r>
            <a:r>
              <a:rPr lang="en-IN" sz="2400" b="1" dirty="0" err="1"/>
              <a:t>color</a:t>
            </a:r>
            <a:r>
              <a:rPr lang="en-IN" sz="2400" b="1" dirty="0"/>
              <a:t> to use for the label with the foreground(or </a:t>
            </a:r>
            <a:r>
              <a:rPr lang="en-IN" sz="2400" b="1" dirty="0" err="1"/>
              <a:t>fg</a:t>
            </a:r>
            <a:r>
              <a:rPr lang="en-IN" sz="2400" b="1" dirty="0"/>
              <a:t>) and background (or </a:t>
            </a:r>
            <a:r>
              <a:rPr lang="en-IN" sz="2400" b="1" dirty="0" err="1"/>
              <a:t>bg</a:t>
            </a:r>
            <a:r>
              <a:rPr lang="en-IN" sz="2400" b="1" dirty="0"/>
              <a:t>). You can choose which font to use in the label.</a:t>
            </a:r>
          </a:p>
          <a:p>
            <a:endParaRPr lang="en-IN" sz="2400" dirty="0"/>
          </a:p>
          <a:p>
            <a:r>
              <a:rPr lang="en-US" sz="2400" dirty="0"/>
              <a:t>from </a:t>
            </a:r>
            <a:r>
              <a:rPr lang="en-US" sz="2400" dirty="0" err="1"/>
              <a:t>Tkinter</a:t>
            </a:r>
            <a:r>
              <a:rPr lang="en-US" sz="2400" dirty="0"/>
              <a:t> import *</a:t>
            </a:r>
          </a:p>
          <a:p>
            <a:r>
              <a:rPr lang="en-US" sz="2400" dirty="0"/>
              <a:t>master=Tk()</a:t>
            </a:r>
          </a:p>
          <a:p>
            <a:r>
              <a:rPr lang="en-US" sz="2400" dirty="0"/>
              <a:t>w=Label(</a:t>
            </a:r>
            <a:r>
              <a:rPr lang="en-US" sz="2400" dirty="0" err="1"/>
              <a:t>master,text</a:t>
            </a:r>
            <a:r>
              <a:rPr lang="en-US" sz="2400" dirty="0"/>
              <a:t>="</a:t>
            </a:r>
            <a:r>
              <a:rPr lang="en-US" sz="2400" dirty="0" err="1"/>
              <a:t>Hai</a:t>
            </a:r>
            <a:r>
              <a:rPr lang="en-US" sz="2400" dirty="0"/>
              <a:t>, welcome", </a:t>
            </a:r>
            <a:r>
              <a:rPr lang="en-US" sz="2400" dirty="0" err="1"/>
              <a:t>fg</a:t>
            </a:r>
            <a:r>
              <a:rPr lang="en-US" sz="2400" dirty="0"/>
              <a:t>="</a:t>
            </a:r>
            <a:r>
              <a:rPr lang="en-US" sz="2400" dirty="0" err="1"/>
              <a:t>Blue",font</a:t>
            </a:r>
            <a:r>
              <a:rPr lang="en-US" sz="2400" dirty="0"/>
              <a:t>=("Times New Roman",25))</a:t>
            </a:r>
          </a:p>
          <a:p>
            <a:r>
              <a:rPr lang="en-US" sz="2400" dirty="0" err="1"/>
              <a:t>w.pack</a:t>
            </a:r>
            <a:r>
              <a:rPr lang="en-US" sz="2400" dirty="0"/>
              <a:t>()</a:t>
            </a:r>
          </a:p>
          <a:p>
            <a:r>
              <a:rPr lang="en-US" sz="2400" dirty="0" err="1"/>
              <a:t>mainloop</a:t>
            </a:r>
            <a:r>
              <a:rPr lang="en-US" sz="2400" dirty="0"/>
              <a:t>()</a:t>
            </a:r>
          </a:p>
          <a:p>
            <a:endParaRPr lang="en-US" sz="2400" dirty="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077200" cy="6370975"/>
          </a:xfrm>
          <a:prstGeom prst="rect">
            <a:avLst/>
          </a:prstGeom>
          <a:noFill/>
        </p:spPr>
        <p:txBody>
          <a:bodyPr wrap="square" rtlCol="0">
            <a:spAutoFit/>
          </a:bodyPr>
          <a:lstStyle/>
          <a:p>
            <a:r>
              <a:rPr lang="en-US" sz="2400" dirty="0"/>
              <a:t>from </a:t>
            </a:r>
            <a:r>
              <a:rPr lang="en-US" sz="2400" dirty="0" err="1"/>
              <a:t>Tkinter</a:t>
            </a:r>
            <a:r>
              <a:rPr lang="en-US" sz="2400" dirty="0"/>
              <a:t> import *</a:t>
            </a:r>
          </a:p>
          <a:p>
            <a:r>
              <a:rPr lang="en-US" sz="2400" dirty="0"/>
              <a:t>a=Tk()</a:t>
            </a:r>
          </a:p>
          <a:p>
            <a:r>
              <a:rPr lang="en-US" sz="2400" dirty="0"/>
              <a:t>v=</a:t>
            </a:r>
            <a:r>
              <a:rPr lang="en-US" sz="2400" dirty="0" err="1"/>
              <a:t>StringVar</a:t>
            </a:r>
            <a:r>
              <a:rPr lang="en-US" sz="2400" dirty="0"/>
              <a:t>()</a:t>
            </a:r>
          </a:p>
          <a:p>
            <a:r>
              <a:rPr lang="en-US" sz="2400" dirty="0"/>
              <a:t>w=Label(a, </a:t>
            </a:r>
            <a:r>
              <a:rPr lang="en-US" sz="2400" dirty="0" err="1"/>
              <a:t>textvariable</a:t>
            </a:r>
            <a:r>
              <a:rPr lang="en-US" sz="2400" dirty="0"/>
              <a:t>=</a:t>
            </a:r>
            <a:r>
              <a:rPr lang="en-US" sz="2400" dirty="0" err="1"/>
              <a:t>v,fg</a:t>
            </a:r>
            <a:r>
              <a:rPr lang="en-US" sz="2400" dirty="0"/>
              <a:t>="</a:t>
            </a:r>
            <a:r>
              <a:rPr lang="en-US" sz="2400" dirty="0" err="1"/>
              <a:t>red",font</a:t>
            </a:r>
            <a:r>
              <a:rPr lang="en-US" sz="2400" dirty="0"/>
              <a:t>=("TimesNewRoman",20),anchor=</a:t>
            </a:r>
            <a:r>
              <a:rPr lang="en-US" sz="2400" dirty="0" err="1"/>
              <a:t>W,justify</a:t>
            </a:r>
            <a:r>
              <a:rPr lang="en-US" sz="2400" dirty="0"/>
              <a:t>=CENTER)</a:t>
            </a:r>
          </a:p>
          <a:p>
            <a:r>
              <a:rPr lang="en-US" sz="2400" dirty="0" err="1"/>
              <a:t>v.set</a:t>
            </a:r>
            <a:r>
              <a:rPr lang="en-US" sz="2400" dirty="0"/>
              <a:t>("The lion cub once ran away to catch a butterfly in vain. \n \</a:t>
            </a:r>
          </a:p>
          <a:p>
            <a:r>
              <a:rPr lang="en-US" sz="2400" dirty="0"/>
              <a:t>He became very tired. He lost his way. \n \</a:t>
            </a:r>
          </a:p>
          <a:p>
            <a:r>
              <a:rPr lang="en-US" sz="2400" dirty="0"/>
              <a:t>He feel asleep. When he woke up he was in the company if flock of sheep. \n \</a:t>
            </a:r>
          </a:p>
          <a:p>
            <a:r>
              <a:rPr lang="en-US" sz="2400" dirty="0"/>
              <a:t>He seemed to like their company. Then the lion cub join the sheep.")</a:t>
            </a:r>
          </a:p>
          <a:p>
            <a:r>
              <a:rPr lang="en-US" sz="2400" dirty="0" err="1"/>
              <a:t>w.pack</a:t>
            </a:r>
            <a:r>
              <a:rPr lang="en-US" sz="2400" dirty="0"/>
              <a:t>()</a:t>
            </a:r>
          </a:p>
          <a:p>
            <a:r>
              <a:rPr lang="en-US" sz="2400" dirty="0" err="1"/>
              <a:t>v.get</a:t>
            </a:r>
            <a:r>
              <a:rPr lang="en-US" sz="2400" dirty="0"/>
              <a:t>()</a:t>
            </a:r>
          </a:p>
          <a:p>
            <a:r>
              <a:rPr lang="en-US" sz="2400" dirty="0" err="1"/>
              <a:t>mainloop</a:t>
            </a:r>
            <a:r>
              <a:rPr lang="en-US" sz="2400" dirty="0"/>
              <a:t>()</a:t>
            </a: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423</TotalTime>
  <Words>3483</Words>
  <Application>Microsoft Office PowerPoint</Application>
  <PresentationFormat>On-screen Show (4:3)</PresentationFormat>
  <Paragraphs>388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Century Schoolbook</vt:lpstr>
      <vt:lpstr>times new roman</vt:lpstr>
      <vt:lpstr>verdana</vt:lpstr>
      <vt:lpstr>Wingdings</vt:lpstr>
      <vt:lpstr>Wingdings 2</vt:lpstr>
      <vt:lpstr>Oriel</vt:lpstr>
      <vt:lpstr>PYTHON</vt:lpstr>
      <vt:lpstr>Python GUI Programming[Tkinter]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dc:creator>
  <cp:lastModifiedBy>viknesh E</cp:lastModifiedBy>
  <cp:revision>42</cp:revision>
  <dcterms:created xsi:type="dcterms:W3CDTF">2019-11-25T02:36:41Z</dcterms:created>
  <dcterms:modified xsi:type="dcterms:W3CDTF">2022-09-13T13:00:27Z</dcterms:modified>
</cp:coreProperties>
</file>