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9" r:id="rId2"/>
    <p:sldId id="265" r:id="rId3"/>
    <p:sldId id="266" r:id="rId4"/>
    <p:sldId id="273" r:id="rId5"/>
    <p:sldId id="274" r:id="rId6"/>
    <p:sldId id="267" r:id="rId7"/>
    <p:sldId id="276" r:id="rId8"/>
    <p:sldId id="268" r:id="rId9"/>
    <p:sldId id="289" r:id="rId10"/>
    <p:sldId id="278" r:id="rId11"/>
    <p:sldId id="277" r:id="rId12"/>
    <p:sldId id="290" r:id="rId13"/>
    <p:sldId id="291" r:id="rId14"/>
    <p:sldId id="295" r:id="rId15"/>
    <p:sldId id="269" r:id="rId16"/>
    <p:sldId id="292" r:id="rId17"/>
    <p:sldId id="293" r:id="rId18"/>
    <p:sldId id="294" r:id="rId19"/>
    <p:sldId id="296" r:id="rId20"/>
    <p:sldId id="270" r:id="rId21"/>
    <p:sldId id="297" r:id="rId22"/>
    <p:sldId id="272" r:id="rId23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2">
          <p15:clr>
            <a:srgbClr val="A4A3A4"/>
          </p15:clr>
        </p15:guide>
        <p15:guide id="3" orient="horz" pos="4112">
          <p15:clr>
            <a:srgbClr val="A4A3A4"/>
          </p15:clr>
        </p15:guide>
        <p15:guide id="4" pos="3840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62" autoAdjust="0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126" y="264"/>
      </p:cViewPr>
      <p:guideLst>
        <p:guide orient="horz" pos="2160"/>
        <p:guide orient="horz" pos="232"/>
        <p:guide orient="horz" pos="4112"/>
        <p:guide pos="3840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RS\Documents\GIT\Robot\&#35770;&#25991;\&#27979;&#35797;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URS\Documents\GIT\Robot\&#35770;&#25991;\&#27979;&#35797;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PID</a:t>
            </a:r>
            <a:r>
              <a:rPr lang="zh-CN" altLang="en-US"/>
              <a:t>调试折线图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188648293963255"/>
          <c:y val="0.18039370078740158"/>
          <c:w val="0.82755796150481187"/>
          <c:h val="0.54685914260717405"/>
        </c:manualLayout>
      </c:layout>
      <c:lineChart>
        <c:grouping val="standard"/>
        <c:varyColors val="0"/>
        <c:ser>
          <c:idx val="0"/>
          <c:order val="0"/>
          <c:tx>
            <c:strRef>
              <c:f>PID!$C$2</c:f>
              <c:strCache>
                <c:ptCount val="1"/>
                <c:pt idx="0">
                  <c:v>左轮转速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PID!$B$3:$B$115</c:f>
              <c:numCache>
                <c:formatCode>0_ </c:formatCode>
                <c:ptCount val="113"/>
                <c:pt idx="0">
                  <c:v>13.888888888888889</c:v>
                </c:pt>
                <c:pt idx="1">
                  <c:v>27.777777777777779</c:v>
                </c:pt>
                <c:pt idx="2">
                  <c:v>41.666666666666664</c:v>
                </c:pt>
                <c:pt idx="3">
                  <c:v>55.555555555555557</c:v>
                </c:pt>
                <c:pt idx="4">
                  <c:v>69.444444444444443</c:v>
                </c:pt>
                <c:pt idx="5">
                  <c:v>83.333333333333329</c:v>
                </c:pt>
                <c:pt idx="6">
                  <c:v>97.222222222222229</c:v>
                </c:pt>
                <c:pt idx="7">
                  <c:v>111.11111111111111</c:v>
                </c:pt>
                <c:pt idx="8">
                  <c:v>125</c:v>
                </c:pt>
                <c:pt idx="9">
                  <c:v>138.88888888888889</c:v>
                </c:pt>
                <c:pt idx="10">
                  <c:v>152.77777777777777</c:v>
                </c:pt>
                <c:pt idx="11">
                  <c:v>166.66666666666666</c:v>
                </c:pt>
                <c:pt idx="12">
                  <c:v>180.55555555555554</c:v>
                </c:pt>
                <c:pt idx="13">
                  <c:v>194.44444444444446</c:v>
                </c:pt>
                <c:pt idx="14">
                  <c:v>208.33333333333334</c:v>
                </c:pt>
                <c:pt idx="15">
                  <c:v>222.22222222222223</c:v>
                </c:pt>
                <c:pt idx="16">
                  <c:v>236.11111111111111</c:v>
                </c:pt>
                <c:pt idx="17">
                  <c:v>250</c:v>
                </c:pt>
                <c:pt idx="18">
                  <c:v>263.88888888888891</c:v>
                </c:pt>
                <c:pt idx="19">
                  <c:v>277.77777777777777</c:v>
                </c:pt>
                <c:pt idx="20">
                  <c:v>291.66666666666669</c:v>
                </c:pt>
                <c:pt idx="21">
                  <c:v>305.55555555555554</c:v>
                </c:pt>
                <c:pt idx="22">
                  <c:v>319.44444444444446</c:v>
                </c:pt>
                <c:pt idx="23">
                  <c:v>333.33333333333331</c:v>
                </c:pt>
                <c:pt idx="24">
                  <c:v>347.22222222222223</c:v>
                </c:pt>
                <c:pt idx="25">
                  <c:v>361.11111111111109</c:v>
                </c:pt>
                <c:pt idx="26">
                  <c:v>375</c:v>
                </c:pt>
                <c:pt idx="27">
                  <c:v>388.88888888888891</c:v>
                </c:pt>
                <c:pt idx="28">
                  <c:v>402.77777777777777</c:v>
                </c:pt>
                <c:pt idx="29">
                  <c:v>416.66666666666669</c:v>
                </c:pt>
                <c:pt idx="30">
                  <c:v>430.55555555555554</c:v>
                </c:pt>
                <c:pt idx="31">
                  <c:v>444.44444444444446</c:v>
                </c:pt>
                <c:pt idx="32">
                  <c:v>458.33333333333331</c:v>
                </c:pt>
                <c:pt idx="33">
                  <c:v>472.22222222222223</c:v>
                </c:pt>
                <c:pt idx="34">
                  <c:v>486.11111111111109</c:v>
                </c:pt>
                <c:pt idx="35">
                  <c:v>500</c:v>
                </c:pt>
                <c:pt idx="36">
                  <c:v>513.88888888888891</c:v>
                </c:pt>
                <c:pt idx="37">
                  <c:v>527.77777777777783</c:v>
                </c:pt>
                <c:pt idx="38">
                  <c:v>541.66666666666663</c:v>
                </c:pt>
                <c:pt idx="39">
                  <c:v>555.55555555555554</c:v>
                </c:pt>
                <c:pt idx="40">
                  <c:v>569.44444444444446</c:v>
                </c:pt>
                <c:pt idx="41">
                  <c:v>583.33333333333337</c:v>
                </c:pt>
                <c:pt idx="42">
                  <c:v>597.22222222222217</c:v>
                </c:pt>
                <c:pt idx="43">
                  <c:v>611.11111111111109</c:v>
                </c:pt>
                <c:pt idx="44">
                  <c:v>625</c:v>
                </c:pt>
                <c:pt idx="45">
                  <c:v>638.88888888888891</c:v>
                </c:pt>
                <c:pt idx="46">
                  <c:v>652.77777777777783</c:v>
                </c:pt>
                <c:pt idx="47">
                  <c:v>666.66666666666663</c:v>
                </c:pt>
                <c:pt idx="48">
                  <c:v>680.55555555555554</c:v>
                </c:pt>
                <c:pt idx="49">
                  <c:v>694.44444444444446</c:v>
                </c:pt>
                <c:pt idx="50">
                  <c:v>708.33333333333337</c:v>
                </c:pt>
                <c:pt idx="51">
                  <c:v>722.22222222222217</c:v>
                </c:pt>
                <c:pt idx="52">
                  <c:v>736.11111111111109</c:v>
                </c:pt>
                <c:pt idx="53">
                  <c:v>750</c:v>
                </c:pt>
                <c:pt idx="54">
                  <c:v>763.88888888888891</c:v>
                </c:pt>
                <c:pt idx="55">
                  <c:v>777.77777777777783</c:v>
                </c:pt>
                <c:pt idx="56">
                  <c:v>791.66666666666663</c:v>
                </c:pt>
                <c:pt idx="57">
                  <c:v>805.55555555555554</c:v>
                </c:pt>
                <c:pt idx="58">
                  <c:v>819.44444444444446</c:v>
                </c:pt>
                <c:pt idx="59">
                  <c:v>833.33333333333337</c:v>
                </c:pt>
                <c:pt idx="60">
                  <c:v>847.22222222222217</c:v>
                </c:pt>
                <c:pt idx="61">
                  <c:v>861.11111111111109</c:v>
                </c:pt>
                <c:pt idx="62">
                  <c:v>875</c:v>
                </c:pt>
                <c:pt idx="63">
                  <c:v>888.88888888888891</c:v>
                </c:pt>
                <c:pt idx="64">
                  <c:v>902.77777777777783</c:v>
                </c:pt>
                <c:pt idx="65">
                  <c:v>916.66666666666663</c:v>
                </c:pt>
                <c:pt idx="66">
                  <c:v>930.55555555555554</c:v>
                </c:pt>
                <c:pt idx="67">
                  <c:v>944.44444444444446</c:v>
                </c:pt>
                <c:pt idx="68">
                  <c:v>958.33333333333337</c:v>
                </c:pt>
                <c:pt idx="69">
                  <c:v>972.22222222222217</c:v>
                </c:pt>
                <c:pt idx="70">
                  <c:v>986.11111111111109</c:v>
                </c:pt>
                <c:pt idx="71">
                  <c:v>1000</c:v>
                </c:pt>
                <c:pt idx="72">
                  <c:v>1013.8888888888889</c:v>
                </c:pt>
                <c:pt idx="73">
                  <c:v>1027.7777777777778</c:v>
                </c:pt>
                <c:pt idx="74">
                  <c:v>1041.6666666666667</c:v>
                </c:pt>
                <c:pt idx="75">
                  <c:v>1055.5555555555557</c:v>
                </c:pt>
                <c:pt idx="76">
                  <c:v>1069.4444444444443</c:v>
                </c:pt>
                <c:pt idx="77">
                  <c:v>1083.3333333333333</c:v>
                </c:pt>
                <c:pt idx="78">
                  <c:v>1097.2222222222222</c:v>
                </c:pt>
                <c:pt idx="79">
                  <c:v>1111.1111111111111</c:v>
                </c:pt>
                <c:pt idx="80">
                  <c:v>1125</c:v>
                </c:pt>
                <c:pt idx="81">
                  <c:v>1138.8888888888889</c:v>
                </c:pt>
                <c:pt idx="82">
                  <c:v>1152.7777777777778</c:v>
                </c:pt>
                <c:pt idx="83">
                  <c:v>1166.6666666666667</c:v>
                </c:pt>
                <c:pt idx="84">
                  <c:v>1180.5555555555557</c:v>
                </c:pt>
                <c:pt idx="85">
                  <c:v>1194.4444444444443</c:v>
                </c:pt>
                <c:pt idx="86">
                  <c:v>1208.3333333333333</c:v>
                </c:pt>
                <c:pt idx="87">
                  <c:v>1222.2222222222222</c:v>
                </c:pt>
                <c:pt idx="88">
                  <c:v>1236.1111111111111</c:v>
                </c:pt>
                <c:pt idx="89">
                  <c:v>1250</c:v>
                </c:pt>
                <c:pt idx="90">
                  <c:v>1263.8888888888889</c:v>
                </c:pt>
                <c:pt idx="91">
                  <c:v>1277.7777777777778</c:v>
                </c:pt>
                <c:pt idx="92">
                  <c:v>1291.6666666666667</c:v>
                </c:pt>
                <c:pt idx="93">
                  <c:v>1305.5555555555557</c:v>
                </c:pt>
                <c:pt idx="94">
                  <c:v>1319.4444444444443</c:v>
                </c:pt>
                <c:pt idx="95">
                  <c:v>1333.3333333333333</c:v>
                </c:pt>
                <c:pt idx="96">
                  <c:v>1347.2222222222222</c:v>
                </c:pt>
                <c:pt idx="97">
                  <c:v>1361.1111111111111</c:v>
                </c:pt>
                <c:pt idx="98">
                  <c:v>1375</c:v>
                </c:pt>
                <c:pt idx="99">
                  <c:v>1388.8888888888889</c:v>
                </c:pt>
                <c:pt idx="100">
                  <c:v>1402.7777777777778</c:v>
                </c:pt>
                <c:pt idx="101">
                  <c:v>1416.6666666666667</c:v>
                </c:pt>
                <c:pt idx="102">
                  <c:v>1430.5555555555557</c:v>
                </c:pt>
                <c:pt idx="103">
                  <c:v>1444.4444444444443</c:v>
                </c:pt>
                <c:pt idx="104">
                  <c:v>1458.3333333333333</c:v>
                </c:pt>
                <c:pt idx="105">
                  <c:v>1472.2222222222222</c:v>
                </c:pt>
                <c:pt idx="106">
                  <c:v>1486.1111111111111</c:v>
                </c:pt>
                <c:pt idx="107">
                  <c:v>1500</c:v>
                </c:pt>
                <c:pt idx="108">
                  <c:v>1513.8888888888889</c:v>
                </c:pt>
                <c:pt idx="109">
                  <c:v>1527.7777777777778</c:v>
                </c:pt>
                <c:pt idx="110">
                  <c:v>1541.6666666666667</c:v>
                </c:pt>
                <c:pt idx="111">
                  <c:v>1555.5555555555557</c:v>
                </c:pt>
                <c:pt idx="112">
                  <c:v>1569.4444444444443</c:v>
                </c:pt>
              </c:numCache>
            </c:numRef>
          </c:cat>
          <c:val>
            <c:numRef>
              <c:f>PID!$C$3:$C$115</c:f>
              <c:numCache>
                <c:formatCode>General</c:formatCode>
                <c:ptCount val="1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19</c:v>
                </c:pt>
                <c:pt idx="11">
                  <c:v>25</c:v>
                </c:pt>
                <c:pt idx="12">
                  <c:v>38</c:v>
                </c:pt>
                <c:pt idx="13">
                  <c:v>44</c:v>
                </c:pt>
                <c:pt idx="14">
                  <c:v>50</c:v>
                </c:pt>
                <c:pt idx="15">
                  <c:v>61</c:v>
                </c:pt>
                <c:pt idx="16">
                  <c:v>65</c:v>
                </c:pt>
                <c:pt idx="17">
                  <c:v>74</c:v>
                </c:pt>
                <c:pt idx="18">
                  <c:v>77</c:v>
                </c:pt>
                <c:pt idx="19">
                  <c:v>84</c:v>
                </c:pt>
                <c:pt idx="20">
                  <c:v>87</c:v>
                </c:pt>
                <c:pt idx="21">
                  <c:v>88</c:v>
                </c:pt>
                <c:pt idx="22">
                  <c:v>91</c:v>
                </c:pt>
                <c:pt idx="23">
                  <c:v>87</c:v>
                </c:pt>
                <c:pt idx="24">
                  <c:v>71</c:v>
                </c:pt>
                <c:pt idx="25">
                  <c:v>61</c:v>
                </c:pt>
                <c:pt idx="26">
                  <c:v>43</c:v>
                </c:pt>
                <c:pt idx="27">
                  <c:v>37</c:v>
                </c:pt>
                <c:pt idx="28">
                  <c:v>30</c:v>
                </c:pt>
                <c:pt idx="29">
                  <c:v>32</c:v>
                </c:pt>
                <c:pt idx="30">
                  <c:v>37</c:v>
                </c:pt>
                <c:pt idx="31">
                  <c:v>48</c:v>
                </c:pt>
                <c:pt idx="32">
                  <c:v>53</c:v>
                </c:pt>
                <c:pt idx="33">
                  <c:v>60</c:v>
                </c:pt>
                <c:pt idx="34">
                  <c:v>62</c:v>
                </c:pt>
                <c:pt idx="35">
                  <c:v>61</c:v>
                </c:pt>
                <c:pt idx="36">
                  <c:v>60</c:v>
                </c:pt>
                <c:pt idx="37">
                  <c:v>55</c:v>
                </c:pt>
                <c:pt idx="38">
                  <c:v>51</c:v>
                </c:pt>
                <c:pt idx="39">
                  <c:v>49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50</c:v>
                </c:pt>
                <c:pt idx="44">
                  <c:v>52</c:v>
                </c:pt>
                <c:pt idx="45">
                  <c:v>54</c:v>
                </c:pt>
                <c:pt idx="46">
                  <c:v>54</c:v>
                </c:pt>
                <c:pt idx="47">
                  <c:v>54</c:v>
                </c:pt>
                <c:pt idx="48">
                  <c:v>54</c:v>
                </c:pt>
                <c:pt idx="49">
                  <c:v>53</c:v>
                </c:pt>
                <c:pt idx="50">
                  <c:v>52</c:v>
                </c:pt>
                <c:pt idx="51">
                  <c:v>50</c:v>
                </c:pt>
                <c:pt idx="52">
                  <c:v>51</c:v>
                </c:pt>
                <c:pt idx="53">
                  <c:v>51</c:v>
                </c:pt>
                <c:pt idx="54">
                  <c:v>50</c:v>
                </c:pt>
                <c:pt idx="55">
                  <c:v>52</c:v>
                </c:pt>
                <c:pt idx="56">
                  <c:v>53</c:v>
                </c:pt>
                <c:pt idx="57">
                  <c:v>53</c:v>
                </c:pt>
                <c:pt idx="58">
                  <c:v>53</c:v>
                </c:pt>
                <c:pt idx="59">
                  <c:v>52</c:v>
                </c:pt>
                <c:pt idx="60">
                  <c:v>52</c:v>
                </c:pt>
                <c:pt idx="61">
                  <c:v>52</c:v>
                </c:pt>
                <c:pt idx="62">
                  <c:v>52</c:v>
                </c:pt>
                <c:pt idx="63">
                  <c:v>52</c:v>
                </c:pt>
                <c:pt idx="64">
                  <c:v>51</c:v>
                </c:pt>
                <c:pt idx="65">
                  <c:v>52</c:v>
                </c:pt>
                <c:pt idx="66">
                  <c:v>52</c:v>
                </c:pt>
                <c:pt idx="67">
                  <c:v>52</c:v>
                </c:pt>
                <c:pt idx="68">
                  <c:v>52</c:v>
                </c:pt>
                <c:pt idx="69">
                  <c:v>52</c:v>
                </c:pt>
                <c:pt idx="70">
                  <c:v>52</c:v>
                </c:pt>
                <c:pt idx="71">
                  <c:v>52</c:v>
                </c:pt>
                <c:pt idx="72">
                  <c:v>52</c:v>
                </c:pt>
                <c:pt idx="73">
                  <c:v>52</c:v>
                </c:pt>
                <c:pt idx="74">
                  <c:v>52</c:v>
                </c:pt>
                <c:pt idx="75">
                  <c:v>52</c:v>
                </c:pt>
                <c:pt idx="76">
                  <c:v>51</c:v>
                </c:pt>
                <c:pt idx="77">
                  <c:v>52</c:v>
                </c:pt>
                <c:pt idx="78">
                  <c:v>52</c:v>
                </c:pt>
                <c:pt idx="79">
                  <c:v>52</c:v>
                </c:pt>
                <c:pt idx="80">
                  <c:v>52</c:v>
                </c:pt>
                <c:pt idx="81">
                  <c:v>52</c:v>
                </c:pt>
                <c:pt idx="82">
                  <c:v>51</c:v>
                </c:pt>
                <c:pt idx="83">
                  <c:v>53</c:v>
                </c:pt>
                <c:pt idx="84">
                  <c:v>52</c:v>
                </c:pt>
                <c:pt idx="85">
                  <c:v>51</c:v>
                </c:pt>
                <c:pt idx="86">
                  <c:v>52</c:v>
                </c:pt>
                <c:pt idx="87">
                  <c:v>52</c:v>
                </c:pt>
                <c:pt idx="88">
                  <c:v>52</c:v>
                </c:pt>
                <c:pt idx="89">
                  <c:v>53</c:v>
                </c:pt>
                <c:pt idx="90">
                  <c:v>52</c:v>
                </c:pt>
                <c:pt idx="91">
                  <c:v>52</c:v>
                </c:pt>
                <c:pt idx="92">
                  <c:v>52</c:v>
                </c:pt>
                <c:pt idx="93">
                  <c:v>52</c:v>
                </c:pt>
                <c:pt idx="94">
                  <c:v>52</c:v>
                </c:pt>
                <c:pt idx="95">
                  <c:v>52</c:v>
                </c:pt>
                <c:pt idx="96">
                  <c:v>52</c:v>
                </c:pt>
                <c:pt idx="97">
                  <c:v>51</c:v>
                </c:pt>
                <c:pt idx="98">
                  <c:v>52</c:v>
                </c:pt>
                <c:pt idx="99">
                  <c:v>52</c:v>
                </c:pt>
                <c:pt idx="100">
                  <c:v>51</c:v>
                </c:pt>
                <c:pt idx="101">
                  <c:v>53</c:v>
                </c:pt>
                <c:pt idx="102">
                  <c:v>52</c:v>
                </c:pt>
                <c:pt idx="103">
                  <c:v>52</c:v>
                </c:pt>
                <c:pt idx="104">
                  <c:v>52</c:v>
                </c:pt>
                <c:pt idx="105">
                  <c:v>52</c:v>
                </c:pt>
                <c:pt idx="106">
                  <c:v>51</c:v>
                </c:pt>
                <c:pt idx="107">
                  <c:v>52</c:v>
                </c:pt>
                <c:pt idx="108">
                  <c:v>52</c:v>
                </c:pt>
                <c:pt idx="109">
                  <c:v>51</c:v>
                </c:pt>
                <c:pt idx="110">
                  <c:v>52</c:v>
                </c:pt>
                <c:pt idx="111">
                  <c:v>52</c:v>
                </c:pt>
                <c:pt idx="112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98-48D5-BDC2-3DD2BFBC0B8B}"/>
            </c:ext>
          </c:extLst>
        </c:ser>
        <c:ser>
          <c:idx val="1"/>
          <c:order val="1"/>
          <c:tx>
            <c:strRef>
              <c:f>PID!$E$2</c:f>
              <c:strCache>
                <c:ptCount val="1"/>
                <c:pt idx="0">
                  <c:v>右轮转速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PID!$B$3:$B$115</c:f>
              <c:numCache>
                <c:formatCode>0_ </c:formatCode>
                <c:ptCount val="113"/>
                <c:pt idx="0">
                  <c:v>13.888888888888889</c:v>
                </c:pt>
                <c:pt idx="1">
                  <c:v>27.777777777777779</c:v>
                </c:pt>
                <c:pt idx="2">
                  <c:v>41.666666666666664</c:v>
                </c:pt>
                <c:pt idx="3">
                  <c:v>55.555555555555557</c:v>
                </c:pt>
                <c:pt idx="4">
                  <c:v>69.444444444444443</c:v>
                </c:pt>
                <c:pt idx="5">
                  <c:v>83.333333333333329</c:v>
                </c:pt>
                <c:pt idx="6">
                  <c:v>97.222222222222229</c:v>
                </c:pt>
                <c:pt idx="7">
                  <c:v>111.11111111111111</c:v>
                </c:pt>
                <c:pt idx="8">
                  <c:v>125</c:v>
                </c:pt>
                <c:pt idx="9">
                  <c:v>138.88888888888889</c:v>
                </c:pt>
                <c:pt idx="10">
                  <c:v>152.77777777777777</c:v>
                </c:pt>
                <c:pt idx="11">
                  <c:v>166.66666666666666</c:v>
                </c:pt>
                <c:pt idx="12">
                  <c:v>180.55555555555554</c:v>
                </c:pt>
                <c:pt idx="13">
                  <c:v>194.44444444444446</c:v>
                </c:pt>
                <c:pt idx="14">
                  <c:v>208.33333333333334</c:v>
                </c:pt>
                <c:pt idx="15">
                  <c:v>222.22222222222223</c:v>
                </c:pt>
                <c:pt idx="16">
                  <c:v>236.11111111111111</c:v>
                </c:pt>
                <c:pt idx="17">
                  <c:v>250</c:v>
                </c:pt>
                <c:pt idx="18">
                  <c:v>263.88888888888891</c:v>
                </c:pt>
                <c:pt idx="19">
                  <c:v>277.77777777777777</c:v>
                </c:pt>
                <c:pt idx="20">
                  <c:v>291.66666666666669</c:v>
                </c:pt>
                <c:pt idx="21">
                  <c:v>305.55555555555554</c:v>
                </c:pt>
                <c:pt idx="22">
                  <c:v>319.44444444444446</c:v>
                </c:pt>
                <c:pt idx="23">
                  <c:v>333.33333333333331</c:v>
                </c:pt>
                <c:pt idx="24">
                  <c:v>347.22222222222223</c:v>
                </c:pt>
                <c:pt idx="25">
                  <c:v>361.11111111111109</c:v>
                </c:pt>
                <c:pt idx="26">
                  <c:v>375</c:v>
                </c:pt>
                <c:pt idx="27">
                  <c:v>388.88888888888891</c:v>
                </c:pt>
                <c:pt idx="28">
                  <c:v>402.77777777777777</c:v>
                </c:pt>
                <c:pt idx="29">
                  <c:v>416.66666666666669</c:v>
                </c:pt>
                <c:pt idx="30">
                  <c:v>430.55555555555554</c:v>
                </c:pt>
                <c:pt idx="31">
                  <c:v>444.44444444444446</c:v>
                </c:pt>
                <c:pt idx="32">
                  <c:v>458.33333333333331</c:v>
                </c:pt>
                <c:pt idx="33">
                  <c:v>472.22222222222223</c:v>
                </c:pt>
                <c:pt idx="34">
                  <c:v>486.11111111111109</c:v>
                </c:pt>
                <c:pt idx="35">
                  <c:v>500</c:v>
                </c:pt>
                <c:pt idx="36">
                  <c:v>513.88888888888891</c:v>
                </c:pt>
                <c:pt idx="37">
                  <c:v>527.77777777777783</c:v>
                </c:pt>
                <c:pt idx="38">
                  <c:v>541.66666666666663</c:v>
                </c:pt>
                <c:pt idx="39">
                  <c:v>555.55555555555554</c:v>
                </c:pt>
                <c:pt idx="40">
                  <c:v>569.44444444444446</c:v>
                </c:pt>
                <c:pt idx="41">
                  <c:v>583.33333333333337</c:v>
                </c:pt>
                <c:pt idx="42">
                  <c:v>597.22222222222217</c:v>
                </c:pt>
                <c:pt idx="43">
                  <c:v>611.11111111111109</c:v>
                </c:pt>
                <c:pt idx="44">
                  <c:v>625</c:v>
                </c:pt>
                <c:pt idx="45">
                  <c:v>638.88888888888891</c:v>
                </c:pt>
                <c:pt idx="46">
                  <c:v>652.77777777777783</c:v>
                </c:pt>
                <c:pt idx="47">
                  <c:v>666.66666666666663</c:v>
                </c:pt>
                <c:pt idx="48">
                  <c:v>680.55555555555554</c:v>
                </c:pt>
                <c:pt idx="49">
                  <c:v>694.44444444444446</c:v>
                </c:pt>
                <c:pt idx="50">
                  <c:v>708.33333333333337</c:v>
                </c:pt>
                <c:pt idx="51">
                  <c:v>722.22222222222217</c:v>
                </c:pt>
                <c:pt idx="52">
                  <c:v>736.11111111111109</c:v>
                </c:pt>
                <c:pt idx="53">
                  <c:v>750</c:v>
                </c:pt>
                <c:pt idx="54">
                  <c:v>763.88888888888891</c:v>
                </c:pt>
                <c:pt idx="55">
                  <c:v>777.77777777777783</c:v>
                </c:pt>
                <c:pt idx="56">
                  <c:v>791.66666666666663</c:v>
                </c:pt>
                <c:pt idx="57">
                  <c:v>805.55555555555554</c:v>
                </c:pt>
                <c:pt idx="58">
                  <c:v>819.44444444444446</c:v>
                </c:pt>
                <c:pt idx="59">
                  <c:v>833.33333333333337</c:v>
                </c:pt>
                <c:pt idx="60">
                  <c:v>847.22222222222217</c:v>
                </c:pt>
                <c:pt idx="61">
                  <c:v>861.11111111111109</c:v>
                </c:pt>
                <c:pt idx="62">
                  <c:v>875</c:v>
                </c:pt>
                <c:pt idx="63">
                  <c:v>888.88888888888891</c:v>
                </c:pt>
                <c:pt idx="64">
                  <c:v>902.77777777777783</c:v>
                </c:pt>
                <c:pt idx="65">
                  <c:v>916.66666666666663</c:v>
                </c:pt>
                <c:pt idx="66">
                  <c:v>930.55555555555554</c:v>
                </c:pt>
                <c:pt idx="67">
                  <c:v>944.44444444444446</c:v>
                </c:pt>
                <c:pt idx="68">
                  <c:v>958.33333333333337</c:v>
                </c:pt>
                <c:pt idx="69">
                  <c:v>972.22222222222217</c:v>
                </c:pt>
                <c:pt idx="70">
                  <c:v>986.11111111111109</c:v>
                </c:pt>
                <c:pt idx="71">
                  <c:v>1000</c:v>
                </c:pt>
                <c:pt idx="72">
                  <c:v>1013.8888888888889</c:v>
                </c:pt>
                <c:pt idx="73">
                  <c:v>1027.7777777777778</c:v>
                </c:pt>
                <c:pt idx="74">
                  <c:v>1041.6666666666667</c:v>
                </c:pt>
                <c:pt idx="75">
                  <c:v>1055.5555555555557</c:v>
                </c:pt>
                <c:pt idx="76">
                  <c:v>1069.4444444444443</c:v>
                </c:pt>
                <c:pt idx="77">
                  <c:v>1083.3333333333333</c:v>
                </c:pt>
                <c:pt idx="78">
                  <c:v>1097.2222222222222</c:v>
                </c:pt>
                <c:pt idx="79">
                  <c:v>1111.1111111111111</c:v>
                </c:pt>
                <c:pt idx="80">
                  <c:v>1125</c:v>
                </c:pt>
                <c:pt idx="81">
                  <c:v>1138.8888888888889</c:v>
                </c:pt>
                <c:pt idx="82">
                  <c:v>1152.7777777777778</c:v>
                </c:pt>
                <c:pt idx="83">
                  <c:v>1166.6666666666667</c:v>
                </c:pt>
                <c:pt idx="84">
                  <c:v>1180.5555555555557</c:v>
                </c:pt>
                <c:pt idx="85">
                  <c:v>1194.4444444444443</c:v>
                </c:pt>
                <c:pt idx="86">
                  <c:v>1208.3333333333333</c:v>
                </c:pt>
                <c:pt idx="87">
                  <c:v>1222.2222222222222</c:v>
                </c:pt>
                <c:pt idx="88">
                  <c:v>1236.1111111111111</c:v>
                </c:pt>
                <c:pt idx="89">
                  <c:v>1250</c:v>
                </c:pt>
                <c:pt idx="90">
                  <c:v>1263.8888888888889</c:v>
                </c:pt>
                <c:pt idx="91">
                  <c:v>1277.7777777777778</c:v>
                </c:pt>
                <c:pt idx="92">
                  <c:v>1291.6666666666667</c:v>
                </c:pt>
                <c:pt idx="93">
                  <c:v>1305.5555555555557</c:v>
                </c:pt>
                <c:pt idx="94">
                  <c:v>1319.4444444444443</c:v>
                </c:pt>
                <c:pt idx="95">
                  <c:v>1333.3333333333333</c:v>
                </c:pt>
                <c:pt idx="96">
                  <c:v>1347.2222222222222</c:v>
                </c:pt>
                <c:pt idx="97">
                  <c:v>1361.1111111111111</c:v>
                </c:pt>
                <c:pt idx="98">
                  <c:v>1375</c:v>
                </c:pt>
                <c:pt idx="99">
                  <c:v>1388.8888888888889</c:v>
                </c:pt>
                <c:pt idx="100">
                  <c:v>1402.7777777777778</c:v>
                </c:pt>
                <c:pt idx="101">
                  <c:v>1416.6666666666667</c:v>
                </c:pt>
                <c:pt idx="102">
                  <c:v>1430.5555555555557</c:v>
                </c:pt>
                <c:pt idx="103">
                  <c:v>1444.4444444444443</c:v>
                </c:pt>
                <c:pt idx="104">
                  <c:v>1458.3333333333333</c:v>
                </c:pt>
                <c:pt idx="105">
                  <c:v>1472.2222222222222</c:v>
                </c:pt>
                <c:pt idx="106">
                  <c:v>1486.1111111111111</c:v>
                </c:pt>
                <c:pt idx="107">
                  <c:v>1500</c:v>
                </c:pt>
                <c:pt idx="108">
                  <c:v>1513.8888888888889</c:v>
                </c:pt>
                <c:pt idx="109">
                  <c:v>1527.7777777777778</c:v>
                </c:pt>
                <c:pt idx="110">
                  <c:v>1541.6666666666667</c:v>
                </c:pt>
                <c:pt idx="111">
                  <c:v>1555.5555555555557</c:v>
                </c:pt>
                <c:pt idx="112">
                  <c:v>1569.4444444444443</c:v>
                </c:pt>
              </c:numCache>
            </c:numRef>
          </c:cat>
          <c:val>
            <c:numRef>
              <c:f>PID!$E$3:$E$115</c:f>
              <c:numCache>
                <c:formatCode>General</c:formatCode>
                <c:ptCount val="1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18</c:v>
                </c:pt>
                <c:pt idx="11">
                  <c:v>25</c:v>
                </c:pt>
                <c:pt idx="12">
                  <c:v>38</c:v>
                </c:pt>
                <c:pt idx="13">
                  <c:v>44</c:v>
                </c:pt>
                <c:pt idx="14">
                  <c:v>51</c:v>
                </c:pt>
                <c:pt idx="15">
                  <c:v>62</c:v>
                </c:pt>
                <c:pt idx="16">
                  <c:v>67</c:v>
                </c:pt>
                <c:pt idx="17">
                  <c:v>76</c:v>
                </c:pt>
                <c:pt idx="18">
                  <c:v>79</c:v>
                </c:pt>
                <c:pt idx="19">
                  <c:v>86</c:v>
                </c:pt>
                <c:pt idx="20">
                  <c:v>89</c:v>
                </c:pt>
                <c:pt idx="21">
                  <c:v>91</c:v>
                </c:pt>
                <c:pt idx="22">
                  <c:v>90</c:v>
                </c:pt>
                <c:pt idx="23">
                  <c:v>83</c:v>
                </c:pt>
                <c:pt idx="24">
                  <c:v>66</c:v>
                </c:pt>
                <c:pt idx="25">
                  <c:v>57</c:v>
                </c:pt>
                <c:pt idx="26">
                  <c:v>39</c:v>
                </c:pt>
                <c:pt idx="27">
                  <c:v>33</c:v>
                </c:pt>
                <c:pt idx="28">
                  <c:v>30</c:v>
                </c:pt>
                <c:pt idx="29">
                  <c:v>34</c:v>
                </c:pt>
                <c:pt idx="30">
                  <c:v>39</c:v>
                </c:pt>
                <c:pt idx="31">
                  <c:v>50</c:v>
                </c:pt>
                <c:pt idx="32">
                  <c:v>55</c:v>
                </c:pt>
                <c:pt idx="33">
                  <c:v>62</c:v>
                </c:pt>
                <c:pt idx="34">
                  <c:v>62</c:v>
                </c:pt>
                <c:pt idx="35">
                  <c:v>60</c:v>
                </c:pt>
                <c:pt idx="36">
                  <c:v>58</c:v>
                </c:pt>
                <c:pt idx="37">
                  <c:v>51</c:v>
                </c:pt>
                <c:pt idx="38">
                  <c:v>50</c:v>
                </c:pt>
                <c:pt idx="39">
                  <c:v>47</c:v>
                </c:pt>
                <c:pt idx="40">
                  <c:v>48</c:v>
                </c:pt>
                <c:pt idx="41">
                  <c:v>47</c:v>
                </c:pt>
                <c:pt idx="42">
                  <c:v>49</c:v>
                </c:pt>
                <c:pt idx="43">
                  <c:v>52</c:v>
                </c:pt>
                <c:pt idx="44">
                  <c:v>54</c:v>
                </c:pt>
                <c:pt idx="45">
                  <c:v>54</c:v>
                </c:pt>
                <c:pt idx="46">
                  <c:v>54</c:v>
                </c:pt>
                <c:pt idx="47">
                  <c:v>54</c:v>
                </c:pt>
                <c:pt idx="48">
                  <c:v>52</c:v>
                </c:pt>
                <c:pt idx="49">
                  <c:v>52</c:v>
                </c:pt>
                <c:pt idx="50">
                  <c:v>51</c:v>
                </c:pt>
                <c:pt idx="51">
                  <c:v>50</c:v>
                </c:pt>
                <c:pt idx="52">
                  <c:v>51</c:v>
                </c:pt>
                <c:pt idx="53">
                  <c:v>51</c:v>
                </c:pt>
                <c:pt idx="54">
                  <c:v>51</c:v>
                </c:pt>
                <c:pt idx="55">
                  <c:v>52</c:v>
                </c:pt>
                <c:pt idx="56">
                  <c:v>52</c:v>
                </c:pt>
                <c:pt idx="57">
                  <c:v>52</c:v>
                </c:pt>
                <c:pt idx="58">
                  <c:v>53</c:v>
                </c:pt>
                <c:pt idx="59">
                  <c:v>54</c:v>
                </c:pt>
                <c:pt idx="60">
                  <c:v>51</c:v>
                </c:pt>
                <c:pt idx="61">
                  <c:v>52</c:v>
                </c:pt>
                <c:pt idx="62">
                  <c:v>52</c:v>
                </c:pt>
                <c:pt idx="63">
                  <c:v>51</c:v>
                </c:pt>
                <c:pt idx="64">
                  <c:v>52</c:v>
                </c:pt>
                <c:pt idx="65">
                  <c:v>52</c:v>
                </c:pt>
                <c:pt idx="66">
                  <c:v>52</c:v>
                </c:pt>
                <c:pt idx="67">
                  <c:v>53</c:v>
                </c:pt>
                <c:pt idx="68">
                  <c:v>53</c:v>
                </c:pt>
                <c:pt idx="69">
                  <c:v>52</c:v>
                </c:pt>
                <c:pt idx="70">
                  <c:v>52</c:v>
                </c:pt>
                <c:pt idx="71">
                  <c:v>51</c:v>
                </c:pt>
                <c:pt idx="72">
                  <c:v>52</c:v>
                </c:pt>
                <c:pt idx="73">
                  <c:v>52</c:v>
                </c:pt>
                <c:pt idx="74">
                  <c:v>52</c:v>
                </c:pt>
                <c:pt idx="75">
                  <c:v>52</c:v>
                </c:pt>
                <c:pt idx="76">
                  <c:v>52</c:v>
                </c:pt>
                <c:pt idx="77">
                  <c:v>53</c:v>
                </c:pt>
                <c:pt idx="78">
                  <c:v>52</c:v>
                </c:pt>
                <c:pt idx="79">
                  <c:v>52</c:v>
                </c:pt>
                <c:pt idx="80">
                  <c:v>52</c:v>
                </c:pt>
                <c:pt idx="81">
                  <c:v>52</c:v>
                </c:pt>
                <c:pt idx="82">
                  <c:v>52</c:v>
                </c:pt>
                <c:pt idx="83">
                  <c:v>52</c:v>
                </c:pt>
                <c:pt idx="84">
                  <c:v>52</c:v>
                </c:pt>
                <c:pt idx="85">
                  <c:v>52</c:v>
                </c:pt>
                <c:pt idx="86">
                  <c:v>52</c:v>
                </c:pt>
                <c:pt idx="87">
                  <c:v>51</c:v>
                </c:pt>
                <c:pt idx="88">
                  <c:v>53</c:v>
                </c:pt>
                <c:pt idx="89">
                  <c:v>51</c:v>
                </c:pt>
                <c:pt idx="90">
                  <c:v>52</c:v>
                </c:pt>
                <c:pt idx="91">
                  <c:v>52</c:v>
                </c:pt>
                <c:pt idx="92">
                  <c:v>53</c:v>
                </c:pt>
                <c:pt idx="93">
                  <c:v>52</c:v>
                </c:pt>
                <c:pt idx="94">
                  <c:v>52</c:v>
                </c:pt>
                <c:pt idx="95">
                  <c:v>52</c:v>
                </c:pt>
                <c:pt idx="96">
                  <c:v>52</c:v>
                </c:pt>
                <c:pt idx="97">
                  <c:v>52</c:v>
                </c:pt>
                <c:pt idx="98">
                  <c:v>51</c:v>
                </c:pt>
                <c:pt idx="99">
                  <c:v>52</c:v>
                </c:pt>
                <c:pt idx="100">
                  <c:v>53</c:v>
                </c:pt>
                <c:pt idx="101">
                  <c:v>52</c:v>
                </c:pt>
                <c:pt idx="102">
                  <c:v>53</c:v>
                </c:pt>
                <c:pt idx="103">
                  <c:v>52</c:v>
                </c:pt>
                <c:pt idx="104">
                  <c:v>52</c:v>
                </c:pt>
                <c:pt idx="105">
                  <c:v>52</c:v>
                </c:pt>
                <c:pt idx="106">
                  <c:v>52</c:v>
                </c:pt>
                <c:pt idx="107">
                  <c:v>51</c:v>
                </c:pt>
                <c:pt idx="108">
                  <c:v>52</c:v>
                </c:pt>
                <c:pt idx="109">
                  <c:v>52</c:v>
                </c:pt>
                <c:pt idx="110">
                  <c:v>52</c:v>
                </c:pt>
                <c:pt idx="111">
                  <c:v>53</c:v>
                </c:pt>
                <c:pt idx="112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98-48D5-BDC2-3DD2BFBC0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902607"/>
        <c:axId val="1206348943"/>
      </c:lineChart>
      <c:catAx>
        <c:axId val="153902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</a:t>
                </a:r>
                <a:r>
                  <a:rPr lang="en-US" altLang="zh-CN"/>
                  <a:t>/ms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84766535433070866"/>
              <c:y val="0.859142971711869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6348943"/>
        <c:crosses val="autoZero"/>
        <c:auto val="1"/>
        <c:lblAlgn val="ctr"/>
        <c:lblOffset val="100"/>
        <c:noMultiLvlLbl val="0"/>
      </c:catAx>
      <c:valAx>
        <c:axId val="120634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转速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13669364246135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3902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3333333333333329E-2"/>
          <c:y val="0.87557815689705432"/>
          <c:w val="0.4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测距测试折线图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152752554980849"/>
          <c:y val="0.17956706992452984"/>
          <c:w val="0.71718951670260644"/>
          <c:h val="0.6259241954355993"/>
        </c:manualLayout>
      </c:layout>
      <c:lineChart>
        <c:grouping val="standard"/>
        <c:varyColors val="0"/>
        <c:ser>
          <c:idx val="2"/>
          <c:order val="0"/>
          <c:tx>
            <c:strRef>
              <c:f>测距!$B$1</c:f>
              <c:strCache>
                <c:ptCount val="1"/>
                <c:pt idx="0">
                  <c:v>测试1</c:v>
                </c:pt>
              </c:strCache>
            </c:strRef>
          </c:tx>
          <c:marker>
            <c:symbol val="plus"/>
            <c:size val="5"/>
          </c:marker>
          <c:cat>
            <c:numRef>
              <c:f>测距!$A$2:$A$21</c:f>
              <c:numCache>
                <c:formatCode>General</c:formatCode>
                <c:ptCount val="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</c:numCache>
            </c:numRef>
          </c:cat>
          <c:val>
            <c:numRef>
              <c:f>测距!$B$2:$B$21</c:f>
              <c:numCache>
                <c:formatCode>General</c:formatCode>
                <c:ptCount val="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69</c:v>
                </c:pt>
                <c:pt idx="7">
                  <c:v>79</c:v>
                </c:pt>
                <c:pt idx="8">
                  <c:v>89</c:v>
                </c:pt>
                <c:pt idx="9">
                  <c:v>98</c:v>
                </c:pt>
                <c:pt idx="10">
                  <c:v>108</c:v>
                </c:pt>
                <c:pt idx="11">
                  <c:v>118</c:v>
                </c:pt>
                <c:pt idx="12">
                  <c:v>128</c:v>
                </c:pt>
                <c:pt idx="13">
                  <c:v>138</c:v>
                </c:pt>
                <c:pt idx="14">
                  <c:v>148</c:v>
                </c:pt>
                <c:pt idx="15">
                  <c:v>158</c:v>
                </c:pt>
                <c:pt idx="16">
                  <c:v>168</c:v>
                </c:pt>
                <c:pt idx="17">
                  <c:v>178</c:v>
                </c:pt>
                <c:pt idx="18">
                  <c:v>188</c:v>
                </c:pt>
                <c:pt idx="19">
                  <c:v>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AE-49B9-88A5-BC8918F6A283}"/>
            </c:ext>
          </c:extLst>
        </c:ser>
        <c:ser>
          <c:idx val="3"/>
          <c:order val="1"/>
          <c:tx>
            <c:strRef>
              <c:f>测距!$C$1</c:f>
              <c:strCache>
                <c:ptCount val="1"/>
                <c:pt idx="0">
                  <c:v>测试2</c:v>
                </c:pt>
              </c:strCache>
            </c:strRef>
          </c:tx>
          <c:cat>
            <c:numRef>
              <c:f>测距!$A$2:$A$21</c:f>
              <c:numCache>
                <c:formatCode>General</c:formatCode>
                <c:ptCount val="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</c:numCache>
            </c:numRef>
          </c:cat>
          <c:val>
            <c:numRef>
              <c:f>测距!$C$2:$C$21</c:f>
              <c:numCache>
                <c:formatCode>General</c:formatCode>
                <c:ptCount val="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109</c:v>
                </c:pt>
                <c:pt idx="11">
                  <c:v>119</c:v>
                </c:pt>
                <c:pt idx="12">
                  <c:v>129</c:v>
                </c:pt>
                <c:pt idx="13">
                  <c:v>139</c:v>
                </c:pt>
                <c:pt idx="14">
                  <c:v>149</c:v>
                </c:pt>
                <c:pt idx="15">
                  <c:v>159</c:v>
                </c:pt>
                <c:pt idx="16">
                  <c:v>169</c:v>
                </c:pt>
                <c:pt idx="17">
                  <c:v>179</c:v>
                </c:pt>
                <c:pt idx="18">
                  <c:v>189</c:v>
                </c:pt>
                <c:pt idx="19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AE-49B9-88A5-BC8918F6A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5544655"/>
        <c:axId val="1213526127"/>
      </c:lineChart>
      <c:lineChart>
        <c:grouping val="standard"/>
        <c:varyColors val="0"/>
        <c:ser>
          <c:idx val="0"/>
          <c:order val="2"/>
          <c:tx>
            <c:strRef>
              <c:f>测距!$D$1</c:f>
              <c:strCache>
                <c:ptCount val="1"/>
                <c:pt idx="0">
                  <c:v>误差率1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</c:marker>
          <c:cat>
            <c:numRef>
              <c:f>测距!$A$2:$A$21</c:f>
              <c:numCache>
                <c:formatCode>General</c:formatCode>
                <c:ptCount val="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</c:numCache>
            </c:numRef>
          </c:cat>
          <c:val>
            <c:numRef>
              <c:f>测距!$D$2:$D$21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1.4285714285714286</c:v>
                </c:pt>
                <c:pt idx="7">
                  <c:v>1.25</c:v>
                </c:pt>
                <c:pt idx="8">
                  <c:v>1.1111111111111112</c:v>
                </c:pt>
                <c:pt idx="9">
                  <c:v>2</c:v>
                </c:pt>
                <c:pt idx="10">
                  <c:v>1.8181818181818181</c:v>
                </c:pt>
                <c:pt idx="11">
                  <c:v>1.6666666666666667</c:v>
                </c:pt>
                <c:pt idx="12">
                  <c:v>1.5384615384615385</c:v>
                </c:pt>
                <c:pt idx="13">
                  <c:v>1.4285714285714286</c:v>
                </c:pt>
                <c:pt idx="14">
                  <c:v>1.3333333333333333</c:v>
                </c:pt>
                <c:pt idx="15">
                  <c:v>1.25</c:v>
                </c:pt>
                <c:pt idx="16">
                  <c:v>1.1764705882352942</c:v>
                </c:pt>
                <c:pt idx="17">
                  <c:v>1.1111111111111112</c:v>
                </c:pt>
                <c:pt idx="18">
                  <c:v>1.0526315789473684</c:v>
                </c:pt>
                <c:pt idx="1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AE-49B9-88A5-BC8918F6A283}"/>
            </c:ext>
          </c:extLst>
        </c:ser>
        <c:ser>
          <c:idx val="1"/>
          <c:order val="3"/>
          <c:tx>
            <c:strRef>
              <c:f>测距!$E$1</c:f>
              <c:strCache>
                <c:ptCount val="1"/>
                <c:pt idx="0">
                  <c:v>误差率2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</c:marker>
          <c:cat>
            <c:numRef>
              <c:f>测距!$A$2:$A$21</c:f>
              <c:numCache>
                <c:formatCode>General</c:formatCode>
                <c:ptCount val="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</c:numCache>
            </c:numRef>
          </c:cat>
          <c:val>
            <c:numRef>
              <c:f>测距!$E$2:$E$21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0.90909090909090906</c:v>
                </c:pt>
                <c:pt idx="11">
                  <c:v>0.83333333333333337</c:v>
                </c:pt>
                <c:pt idx="12">
                  <c:v>0.76923076923076927</c:v>
                </c:pt>
                <c:pt idx="13">
                  <c:v>0.7142857142857143</c:v>
                </c:pt>
                <c:pt idx="14">
                  <c:v>0.66666666666666663</c:v>
                </c:pt>
                <c:pt idx="15">
                  <c:v>0.625</c:v>
                </c:pt>
                <c:pt idx="16">
                  <c:v>0.58823529411764708</c:v>
                </c:pt>
                <c:pt idx="17">
                  <c:v>0.55555555555555558</c:v>
                </c:pt>
                <c:pt idx="18">
                  <c:v>0.52631578947368418</c:v>
                </c:pt>
                <c:pt idx="19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8AE-49B9-88A5-BC8918F6A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5644591"/>
        <c:axId val="1209508879"/>
      </c:lineChart>
      <c:catAx>
        <c:axId val="109554465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实际距离</a:t>
                </a:r>
                <a:r>
                  <a:rPr lang="en-US" altLang="zh-CN"/>
                  <a:t>/cm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68213974355506024"/>
              <c:y val="0.8923306210209697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13526127"/>
        <c:crosses val="autoZero"/>
        <c:auto val="1"/>
        <c:lblAlgn val="ctr"/>
        <c:lblOffset val="100"/>
        <c:noMultiLvlLbl val="0"/>
      </c:catAx>
      <c:valAx>
        <c:axId val="1213526127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测距读数</a:t>
                </a:r>
                <a:r>
                  <a:rPr lang="en-US" altLang="zh-CN"/>
                  <a:t>/cm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3.0478253319009791E-2"/>
              <c:y val="0.1808641736265955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5544655"/>
        <c:crosses val="autoZero"/>
        <c:crossBetween val="between"/>
        <c:majorUnit val="20"/>
      </c:valAx>
      <c:valAx>
        <c:axId val="1209508879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误差率</a:t>
                </a:r>
                <a:r>
                  <a:rPr lang="en-US" altLang="zh-CN"/>
                  <a:t>/%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92643657948911728"/>
              <c:y val="0.1602494897901942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35644591"/>
        <c:crosses val="max"/>
        <c:crossBetween val="between"/>
      </c:valAx>
      <c:catAx>
        <c:axId val="123564459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09508879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1.3611365399568373E-2"/>
          <c:y val="0.90405124138687309"/>
          <c:w val="0.67907751904836289"/>
          <c:h val="7.75634717646509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chart" Target="../charts/chart2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02582" y="2360410"/>
            <a:ext cx="8186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基于树莓派的安防巡逻机器人</a:t>
            </a:r>
            <a:endParaRPr lang="en-US" altLang="zh-CN" sz="4800" b="1" dirty="0"/>
          </a:p>
        </p:txBody>
      </p:sp>
      <p:sp>
        <p:nvSpPr>
          <p:cNvPr id="12" name="矩形 11"/>
          <p:cNvSpPr/>
          <p:nvPr/>
        </p:nvSpPr>
        <p:spPr>
          <a:xfrm>
            <a:off x="5049078" y="3544519"/>
            <a:ext cx="20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毕业设计 成果报告</a:t>
            </a:r>
          </a:p>
        </p:txBody>
      </p:sp>
      <p:sp>
        <p:nvSpPr>
          <p:cNvPr id="14" name="矩形 13"/>
          <p:cNvSpPr/>
          <p:nvPr/>
        </p:nvSpPr>
        <p:spPr>
          <a:xfrm>
            <a:off x="5182304" y="4094428"/>
            <a:ext cx="1827389" cy="7979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河南大学民生学院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14</a:t>
            </a:r>
            <a:r>
              <a:rPr lang="zh-CN" altLang="en-US" sz="1400" dirty="0">
                <a:solidFill>
                  <a:schemeClr val="tx1"/>
                </a:solidFill>
              </a:rPr>
              <a:t>自动化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曹沛文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/>
          <p:cNvSpPr/>
          <p:nvPr/>
        </p:nvSpPr>
        <p:spPr>
          <a:xfrm>
            <a:off x="5105985" y="521005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系统总框图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4AB0854-BFE2-4493-B441-CD2951381E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407022"/>
              </p:ext>
            </p:extLst>
          </p:nvPr>
        </p:nvGraphicFramePr>
        <p:xfrm>
          <a:off x="3496961" y="1267804"/>
          <a:ext cx="5270672" cy="3489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4057663" imgH="2686157" progId="Visio.Drawing.15">
                  <p:embed/>
                </p:oleObj>
              </mc:Choice>
              <mc:Fallback>
                <p:oleObj name="Visio" r:id="rId3" imgW="4057663" imgH="268615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961" y="1267804"/>
                        <a:ext cx="5270672" cy="34895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928AE91A-CF52-45C6-80FF-392D2576C066}"/>
              </a:ext>
            </a:extLst>
          </p:cNvPr>
          <p:cNvSpPr/>
          <p:nvPr/>
        </p:nvSpPr>
        <p:spPr>
          <a:xfrm>
            <a:off x="0" y="60523"/>
            <a:ext cx="2534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解决方案     </a:t>
            </a:r>
            <a:r>
              <a:rPr lang="en-US" altLang="zh-CN" sz="1400" b="1" dirty="0"/>
              <a:t>3/5</a:t>
            </a:r>
            <a:endParaRPr lang="zh-CN" altLang="en-US" sz="1400" b="1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B231C91-7DDC-49D4-BE77-112D79DF9BDC}"/>
              </a:ext>
            </a:extLst>
          </p:cNvPr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5813" y="3718727"/>
            <a:ext cx="2789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下位机：</a:t>
            </a:r>
            <a:r>
              <a:rPr lang="en-US" altLang="zh-CN" sz="2800" b="1" dirty="0"/>
              <a:t>STM32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911224" y="4300072"/>
            <a:ext cx="3524851" cy="14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PWM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波控制电机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读取编码器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使用增量式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对电机进行调速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通过串口与上位机建立通讯</a:t>
            </a:r>
          </a:p>
        </p:txBody>
      </p:sp>
      <p:sp>
        <p:nvSpPr>
          <p:cNvPr id="10" name="矩形 9"/>
          <p:cNvSpPr/>
          <p:nvPr/>
        </p:nvSpPr>
        <p:spPr>
          <a:xfrm>
            <a:off x="4853384" y="3718727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上位机：树莓派</a:t>
            </a:r>
          </a:p>
        </p:txBody>
      </p:sp>
      <p:sp>
        <p:nvSpPr>
          <p:cNvPr id="11" name="矩形 10"/>
          <p:cNvSpPr/>
          <p:nvPr/>
        </p:nvSpPr>
        <p:spPr>
          <a:xfrm>
            <a:off x="4798796" y="4300072"/>
            <a:ext cx="2594406" cy="14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串口控制下位机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GPIO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口连接传感器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ROS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接入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WIFI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网络</a:t>
            </a:r>
          </a:p>
        </p:txBody>
      </p:sp>
      <p:sp>
        <p:nvSpPr>
          <p:cNvPr id="12" name="矩形 11"/>
          <p:cNvSpPr/>
          <p:nvPr/>
        </p:nvSpPr>
        <p:spPr>
          <a:xfrm>
            <a:off x="8941671" y="370953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远程：工作站</a:t>
            </a:r>
          </a:p>
        </p:txBody>
      </p:sp>
      <p:sp>
        <p:nvSpPr>
          <p:cNvPr id="13" name="矩形 12"/>
          <p:cNvSpPr/>
          <p:nvPr/>
        </p:nvSpPr>
        <p:spPr>
          <a:xfrm>
            <a:off x="8686366" y="4300072"/>
            <a:ext cx="3225547" cy="14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接收树莓派发送的警告消息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控制树莓派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动态调参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获取树莓派发送的视频流</a:t>
            </a:r>
          </a:p>
        </p:txBody>
      </p: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A5843150-1A68-4246-97CC-336DF6177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625" y="2091317"/>
            <a:ext cx="882748" cy="110905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0F0F5760-B356-42E8-BCB0-303B7F4DE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67" r="94667">
                        <a14:foregroundMark x1="10000" y1="51053" x2="10000" y2="64211"/>
                        <a14:foregroundMark x1="10000" y1="41053" x2="10000" y2="50526"/>
                        <a14:foregroundMark x1="5444" y1="50526" x2="5333" y2="50000"/>
                        <a14:foregroundMark x1="6667" y1="56316" x2="5555" y2="51053"/>
                        <a14:foregroundMark x1="90142" y1="70190" x2="94368" y2="44456"/>
                        <a14:foregroundMark x1="92867" y1="41053" x2="88667" y2="37368"/>
                        <a14:foregroundMark x1="94667" y1="42632" x2="94066" y2="42105"/>
                        <a14:foregroundMark x1="20000" y1="66316" x2="54667" y2="66842"/>
                        <a14:foregroundMark x1="54667" y1="66842" x2="20000" y2="71579"/>
                        <a14:foregroundMark x1="20000" y1="71579" x2="59333" y2="75263"/>
                        <a14:foregroundMark x1="59333" y1="75263" x2="22000" y2="68421"/>
                        <a14:foregroundMark x1="22000" y1="68421" x2="20000" y2="67368"/>
                        <a14:foregroundMark x1="52000" y1="71053" x2="64000" y2="70000"/>
                        <a14:foregroundMark x1="72667" y1="67368" x2="70000" y2="63684"/>
                        <a14:foregroundMark x1="85333" y1="31579" x2="52000" y2="22105"/>
                        <a14:foregroundMark x1="52000" y1="22105" x2="31333" y2="46316"/>
                        <a14:foregroundMark x1="31333" y1="46316" x2="59333" y2="62632"/>
                        <a14:foregroundMark x1="59333" y1="62632" x2="87333" y2="46842"/>
                        <a14:foregroundMark x1="86487" y1="41053" x2="85333" y2="33158"/>
                        <a14:foregroundMark x1="87002" y1="44578" x2="86641" y2="42105"/>
                        <a14:foregroundMark x1="87333" y1="46842" x2="87249" y2="46264"/>
                        <a14:foregroundMark x1="54000" y1="24737" x2="35333" y2="49474"/>
                        <a14:foregroundMark x1="35333" y1="49474" x2="69333" y2="60000"/>
                        <a14:foregroundMark x1="69333" y1="60000" x2="52000" y2="34211"/>
                        <a14:foregroundMark x1="52000" y1="34211" x2="42000" y2="28947"/>
                        <a14:foregroundMark x1="64667" y1="31053" x2="60667" y2="29474"/>
                        <a14:foregroundMark x1="76000" y1="34211" x2="66000" y2="34737"/>
                        <a14:foregroundMark x1="86000" y1="34211" x2="69333" y2="23684"/>
                        <a14:foregroundMark x1="87333" y1="33158" x2="71333" y2="23158"/>
                        <a14:foregroundMark x1="84667" y1="32105" x2="68000" y2="22105"/>
                        <a14:backgroundMark x1="96000" y1="41053" x2="96000" y2="42105"/>
                        <a14:backgroundMark x1="96000" y1="42632" x2="94000" y2="41053"/>
                        <a14:backgroundMark x1="94667" y1="42632" x2="95333" y2="44211"/>
                        <a14:backgroundMark x1="92000" y1="71053" x2="90667" y2="72632"/>
                        <a14:backgroundMark x1="4667" y1="50526" x2="4667" y2="510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8991" y="1701118"/>
            <a:ext cx="1371600" cy="1737360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50A7C9E6-E216-4DB6-AF3C-1CEE625D8E91}"/>
              </a:ext>
            </a:extLst>
          </p:cNvPr>
          <p:cNvSpPr/>
          <p:nvPr/>
        </p:nvSpPr>
        <p:spPr>
          <a:xfrm>
            <a:off x="0" y="60523"/>
            <a:ext cx="2534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解决方案     </a:t>
            </a:r>
            <a:r>
              <a:rPr lang="en-US" altLang="zh-CN" sz="1400" b="1" dirty="0"/>
              <a:t>3/5</a:t>
            </a:r>
            <a:endParaRPr lang="zh-CN" altLang="en-US" sz="1400" b="1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70FFC95-6753-4672-9FAA-A964DAFFF8DB}"/>
              </a:ext>
            </a:extLst>
          </p:cNvPr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/>
          <p:cNvSpPr/>
          <p:nvPr/>
        </p:nvSpPr>
        <p:spPr>
          <a:xfrm>
            <a:off x="4961210" y="5911778"/>
            <a:ext cx="2055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下位机框图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7B25B51-B89F-40D8-8348-43D2ADA581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916969"/>
              </p:ext>
            </p:extLst>
          </p:nvPr>
        </p:nvGraphicFramePr>
        <p:xfrm>
          <a:off x="2174237" y="765261"/>
          <a:ext cx="7843525" cy="475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3" imgW="5419673" imgH="3276679" progId="Visio.Drawing.15">
                  <p:embed/>
                </p:oleObj>
              </mc:Choice>
              <mc:Fallback>
                <p:oleObj name="Visio" r:id="rId3" imgW="5419673" imgH="327667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237" y="765261"/>
                        <a:ext cx="7843525" cy="4752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4115965-EA23-4BDF-8369-D3EC932A12BD}"/>
              </a:ext>
            </a:extLst>
          </p:cNvPr>
          <p:cNvSpPr/>
          <p:nvPr/>
        </p:nvSpPr>
        <p:spPr>
          <a:xfrm>
            <a:off x="0" y="60523"/>
            <a:ext cx="2534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解决方案     </a:t>
            </a:r>
            <a:r>
              <a:rPr lang="en-US" altLang="zh-CN" sz="1400" b="1" dirty="0"/>
              <a:t>3/5</a:t>
            </a:r>
            <a:endParaRPr lang="zh-CN" altLang="en-US" sz="1400" b="1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1450D09-7004-4FC1-B58C-ECEFCA320D5D}"/>
              </a:ext>
            </a:extLst>
          </p:cNvPr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80D904-4E34-478B-997B-E1008BEFE579}"/>
              </a:ext>
            </a:extLst>
          </p:cNvPr>
          <p:cNvSpPr/>
          <p:nvPr/>
        </p:nvSpPr>
        <p:spPr>
          <a:xfrm>
            <a:off x="1586953" y="5778824"/>
            <a:ext cx="2945629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硬件：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STM32F103B6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Keil 5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框架：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STM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38608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8FF0903-8C76-479B-B07E-939AB94A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65C2A15-52C9-4D3F-96FA-79EB3C5EC1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382398"/>
              </p:ext>
            </p:extLst>
          </p:nvPr>
        </p:nvGraphicFramePr>
        <p:xfrm>
          <a:off x="857255" y="368298"/>
          <a:ext cx="10187938" cy="6248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3" imgW="6314947" imgH="4924305" progId="Visio.Drawing.15">
                  <p:embed/>
                </p:oleObj>
              </mc:Choice>
              <mc:Fallback>
                <p:oleObj name="Visio" r:id="rId3" imgW="6314947" imgH="492430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493"/>
                      <a:stretch>
                        <a:fillRect/>
                      </a:stretch>
                    </p:blipFill>
                    <p:spPr bwMode="auto">
                      <a:xfrm>
                        <a:off x="857255" y="368298"/>
                        <a:ext cx="10187938" cy="62480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矩形 100"/>
          <p:cNvSpPr/>
          <p:nvPr/>
        </p:nvSpPr>
        <p:spPr>
          <a:xfrm>
            <a:off x="4961210" y="591177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上位机框图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82FF8A-3386-4984-8177-BFF7CBAD3204}"/>
              </a:ext>
            </a:extLst>
          </p:cNvPr>
          <p:cNvSpPr/>
          <p:nvPr/>
        </p:nvSpPr>
        <p:spPr>
          <a:xfrm>
            <a:off x="0" y="60523"/>
            <a:ext cx="2534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解决方案     </a:t>
            </a:r>
            <a:r>
              <a:rPr lang="en-US" altLang="zh-CN" sz="1400" b="1" dirty="0"/>
              <a:t>3/5</a:t>
            </a:r>
            <a:endParaRPr lang="zh-CN" altLang="en-US" sz="1400" b="1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829E0E-6E22-4C0F-A9E7-F8ABA57FEF19}"/>
              </a:ext>
            </a:extLst>
          </p:cNvPr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9AD865-6875-427E-BED7-D7A4786C5CF4}"/>
              </a:ext>
            </a:extLst>
          </p:cNvPr>
          <p:cNvSpPr/>
          <p:nvPr/>
        </p:nvSpPr>
        <p:spPr>
          <a:xfrm>
            <a:off x="1586953" y="5778824"/>
            <a:ext cx="2945629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硬件：树莓派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3B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系统：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RasBian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框架：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ROS Indigo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24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ECD6E97-7266-4FE7-BC0C-C565D3D65B8C}"/>
              </a:ext>
            </a:extLst>
          </p:cNvPr>
          <p:cNvSpPr/>
          <p:nvPr/>
        </p:nvSpPr>
        <p:spPr>
          <a:xfrm>
            <a:off x="0" y="60523"/>
            <a:ext cx="2534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解决方案     </a:t>
            </a:r>
            <a:r>
              <a:rPr lang="en-US" altLang="zh-CN" sz="1400" b="1" dirty="0"/>
              <a:t>3/5</a:t>
            </a:r>
            <a:endParaRPr lang="zh-CN" altLang="en-US" sz="1400" b="1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B1ABA9F-240F-4FFF-A0D5-4542DA0DFD50}"/>
              </a:ext>
            </a:extLst>
          </p:cNvPr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8CE4BB-1AAE-4DD4-9346-0DB9D7CCCF5B}"/>
              </a:ext>
            </a:extLst>
          </p:cNvPr>
          <p:cNvSpPr/>
          <p:nvPr/>
        </p:nvSpPr>
        <p:spPr>
          <a:xfrm>
            <a:off x="1481808" y="5772402"/>
            <a:ext cx="2945629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设计  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SolidWorks2016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模型切片：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Cure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打印   ：熔融堆积式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D12EB22-C7A1-43AC-A13E-8A769634A886}"/>
              </a:ext>
            </a:extLst>
          </p:cNvPr>
          <p:cNvSpPr/>
          <p:nvPr/>
        </p:nvSpPr>
        <p:spPr>
          <a:xfrm>
            <a:off x="4746912" y="590535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机器人机械结构</a:t>
            </a:r>
          </a:p>
        </p:txBody>
      </p:sp>
    </p:spTree>
    <p:extLst>
      <p:ext uri="{BB962C8B-B14F-4D97-AF65-F5344CB8AC3E}">
        <p14:creationId xmlns:p14="http://schemas.microsoft.com/office/powerpoint/2010/main" val="139982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4/5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kumimoji="1" lang="zh-CN" altLang="en-US" sz="6000" b="1" dirty="0">
                <a:ea typeface="微软雅黑" panose="020B0503020204020204" charset="-122"/>
              </a:rPr>
              <a:t>项目成果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学校名称：河南大学民生学院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C39D89BD-9310-45F9-84AD-F224F0AEDE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2918117" y="-2101357"/>
            <a:ext cx="6368195" cy="11235040"/>
          </a:xfrm>
          <a:prstGeom prst="rect">
            <a:avLst/>
          </a:prstGeom>
        </p:spPr>
      </p:pic>
      <p:pic>
        <p:nvPicPr>
          <p:cNvPr id="22" name="图片 21" descr="图片包含 电子产品, 电路&#10;&#10;已生成极高可信度的说明">
            <a:extLst>
              <a:ext uri="{FF2B5EF4-FFF2-40B4-BE49-F238E27FC236}">
                <a16:creationId xmlns:a16="http://schemas.microsoft.com/office/drawing/2014/main" id="{49EE0EE6-8A30-4E59-BF93-D38F086AF7DC}"/>
              </a:ext>
            </a:extLst>
          </p:cNvPr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29" b="97416" l="4608" r="93671">
                        <a14:foregroundMark x1="89722" y1="7785" x2="40810" y2="6097"/>
                        <a14:foregroundMark x1="91797" y1="7854" x2="89722" y2="7785"/>
                        <a14:foregroundMark x1="40810" y1="6097" x2="23494" y2="9232"/>
                        <a14:foregroundMark x1="23494" y1="9232" x2="12304" y2="16982"/>
                        <a14:foregroundMark x1="12304" y1="16982" x2="8405" y2="29762"/>
                        <a14:foregroundMark x1="8405" y1="29762" x2="13266" y2="39304"/>
                        <a14:foregroundMark x1="13266" y1="39304" x2="51190" y2="37926"/>
                        <a14:foregroundMark x1="51190" y1="37926" x2="68962" y2="34172"/>
                        <a14:foregroundMark x1="68962" y1="34172" x2="84152" y2="24182"/>
                        <a14:foregroundMark x1="84152" y1="24182" x2="91139" y2="14640"/>
                        <a14:foregroundMark x1="91139" y1="14640" x2="89316" y2="11402"/>
                        <a14:foregroundMark x1="91797" y1="8164" x2="94430" y2="15398"/>
                        <a14:foregroundMark x1="90633" y1="4891" x2="91696" y2="7888"/>
                        <a14:foregroundMark x1="94430" y1="15398" x2="88051" y2="25973"/>
                        <a14:foregroundMark x1="88051" y1="25973" x2="79747" y2="17430"/>
                        <a14:foregroundMark x1="89468" y1="8577" x2="91392" y2="6821"/>
                        <a14:foregroundMark x1="79747" y1="17430" x2="87595" y2="10265"/>
                        <a14:foregroundMark x1="91392" y1="6821" x2="93873" y2="6269"/>
                        <a14:foregroundMark x1="94684" y1="12229" x2="91190" y2="44643"/>
                        <a14:foregroundMark x1="91190" y1="44643" x2="84810" y2="55047"/>
                        <a14:foregroundMark x1="84810" y1="55047" x2="71494" y2="50603"/>
                        <a14:foregroundMark x1="71494" y1="50603" x2="69165" y2="40234"/>
                        <a14:foregroundMark x1="69165" y1="40234" x2="75038" y2="28006"/>
                        <a14:foregroundMark x1="75038" y1="28006" x2="84000" y2="19497"/>
                        <a14:foregroundMark x1="84000" y1="19497" x2="94127" y2="13779"/>
                        <a14:foregroundMark x1="92101" y1="62625" x2="74481" y2="41027"/>
                        <a14:foregroundMark x1="74481" y1="41027" x2="47443" y2="42094"/>
                        <a14:foregroundMark x1="47443" y1="42094" x2="34430" y2="50224"/>
                        <a14:foregroundMark x1="34430" y1="50224" x2="24861" y2="64761"/>
                        <a14:foregroundMark x1="24861" y1="64761" x2="24354" y2="82087"/>
                        <a14:foregroundMark x1="24354" y1="82087" x2="28506" y2="92973"/>
                        <a14:foregroundMark x1="28506" y1="92973" x2="48557" y2="97141"/>
                        <a14:foregroundMark x1="48557" y1="97141" x2="64405" y2="90665"/>
                        <a14:foregroundMark x1="64405" y1="90665" x2="77215" y2="77058"/>
                        <a14:foregroundMark x1="77215" y1="77058" x2="84253" y2="52945"/>
                        <a14:foregroundMark x1="20608" y1="45642" x2="8405" y2="51671"/>
                        <a14:foregroundMark x1="8405" y1="51671" x2="16557" y2="42611"/>
                        <a14:foregroundMark x1="16557" y1="42611" x2="16557" y2="42267"/>
                        <a14:foregroundMark x1="10430" y1="35343" x2="6076" y2="44988"/>
                        <a14:foregroundMark x1="6076" y1="44988" x2="12810" y2="38512"/>
                        <a14:foregroundMark x1="15696" y1="59456" x2="4658" y2="67826"/>
                        <a14:foregroundMark x1="4658" y1="67826" x2="10785" y2="76852"/>
                        <a14:foregroundMark x1="10785" y1="76852" x2="13671" y2="54530"/>
                        <a14:foregroundMark x1="18582" y1="92663" x2="34684" y2="95866"/>
                        <a14:foregroundMark x1="34684" y1="95866" x2="81570" y2="96831"/>
                        <a14:foregroundMark x1="81570" y1="96831" x2="72658" y2="86049"/>
                        <a14:foregroundMark x1="72658" y1="86049" x2="24658" y2="92146"/>
                        <a14:foregroundMark x1="24658" y1="92146" x2="22329" y2="93076"/>
                        <a14:foregroundMark x1="77873" y1="20909" x2="77519" y2="10162"/>
                        <a14:foregroundMark x1="77519" y1="10162" x2="66329" y2="4306"/>
                        <a14:foregroundMark x1="62380" y1="3824" x2="47646" y2="6752"/>
                        <a14:foregroundMark x1="47646" y1="6752" x2="50228" y2="19876"/>
                        <a14:foregroundMark x1="50228" y1="19876" x2="66380" y2="23941"/>
                        <a14:foregroundMark x1="66380" y1="23941" x2="81924" y2="22287"/>
                        <a14:foregroundMark x1="81924" y1="22287" x2="81924" y2="22287"/>
                        <a14:foregroundMark x1="77266" y1="1929" x2="75848" y2="3341"/>
                        <a14:foregroundMark x1="89519" y1="94661" x2="74734" y2="97416"/>
                        <a14:foregroundMark x1="74734" y1="97416" x2="52557" y2="95625"/>
                        <a14:foregroundMark x1="4911" y1="36721" x2="6684" y2="47571"/>
                        <a14:foregroundMark x1="6684" y1="47571" x2="6076" y2="49776"/>
                        <a14:foregroundMark x1="4658" y1="56114" x2="4658" y2="61833"/>
                        <a14:foregroundMark x1="4658" y1="63038" x2="6076" y2="70548"/>
                        <a14:foregroundMark x1="92658" y1="74130" x2="90380" y2="79848"/>
                        <a14:backgroundMark x1="65367" y1="3789" x2="64203" y2="3341"/>
                        <a14:backgroundMark x1="66076" y1="3789" x2="65215" y2="4030"/>
                        <a14:backgroundMark x1="67797" y1="3927" x2="63646" y2="1688"/>
                        <a14:backgroundMark x1="62633" y1="2997" x2="65215" y2="3341"/>
                        <a14:backgroundMark x1="62785" y1="3445" x2="66734" y2="3961"/>
                        <a14:backgroundMark x1="14076" y1="9301" x2="12658" y2="9576"/>
                        <a14:backgroundMark x1="87949" y1="9576" x2="88608" y2="9921"/>
                        <a14:backgroundMark x1="88608" y1="9749" x2="87089" y2="9749"/>
                        <a14:backgroundMark x1="89367" y1="9990" x2="87949" y2="9576"/>
                        <a14:backgroundMark x1="88962" y1="9128" x2="88861" y2="8887"/>
                        <a14:backgroundMark x1="89266" y1="8612" x2="89367" y2="8440"/>
                        <a14:backgroundMark x1="88608" y1="8336" x2="87595" y2="10059"/>
                        <a14:backgroundMark x1="88253" y1="10437" x2="87848" y2="9749"/>
                        <a14:backgroundMark x1="88253" y1="10437" x2="87342" y2="9921"/>
                        <a14:backgroundMark x1="88608" y1="10231" x2="87089" y2="9817"/>
                        <a14:backgroundMark x1="87747" y1="10506" x2="87241" y2="9921"/>
                        <a14:backgroundMark x1="87595" y1="10506" x2="87241" y2="10231"/>
                        <a14:backgroundMark x1="89620" y1="8336" x2="89772" y2="8612"/>
                        <a14:backgroundMark x1="89468" y1="8612" x2="89772" y2="8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2" r="2043"/>
          <a:stretch/>
        </p:blipFill>
        <p:spPr bwMode="auto">
          <a:xfrm>
            <a:off x="8470900" y="1892300"/>
            <a:ext cx="2973098" cy="40580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606CDDAC-7DBD-48C3-BEBF-D0B90A24F1E4}"/>
              </a:ext>
            </a:extLst>
          </p:cNvPr>
          <p:cNvSpPr/>
          <p:nvPr/>
        </p:nvSpPr>
        <p:spPr>
          <a:xfrm>
            <a:off x="0" y="60523"/>
            <a:ext cx="24579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FOUR </a:t>
            </a:r>
            <a:r>
              <a:rPr lang="zh-CN" altLang="en-US" sz="1400" b="1" dirty="0"/>
              <a:t>项目成果     </a:t>
            </a:r>
            <a:r>
              <a:rPr lang="en-US" altLang="zh-CN" sz="1400" b="1" dirty="0"/>
              <a:t>4/5</a:t>
            </a:r>
            <a:endParaRPr lang="zh-CN" altLang="en-US" sz="14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B363675-7CE6-4D18-AFA2-CFAB24BCE98E}"/>
              </a:ext>
            </a:extLst>
          </p:cNvPr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875477F-AFC2-4507-A183-7964849281F8}"/>
              </a:ext>
            </a:extLst>
          </p:cNvPr>
          <p:cNvSpPr/>
          <p:nvPr/>
        </p:nvSpPr>
        <p:spPr>
          <a:xfrm>
            <a:off x="4791797" y="5950339"/>
            <a:ext cx="2608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PCB</a:t>
            </a:r>
            <a:r>
              <a:rPr lang="zh-CN" altLang="en-US" sz="2800" dirty="0"/>
              <a:t>设计及制板</a:t>
            </a:r>
          </a:p>
        </p:txBody>
      </p:sp>
    </p:spTree>
    <p:extLst>
      <p:ext uri="{BB962C8B-B14F-4D97-AF65-F5344CB8AC3E}">
        <p14:creationId xmlns:p14="http://schemas.microsoft.com/office/powerpoint/2010/main" val="35258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6862870B-AE43-4AC2-A5B6-B90BDCE2D4D2}"/>
              </a:ext>
            </a:extLst>
          </p:cNvPr>
          <p:cNvSpPr/>
          <p:nvPr/>
        </p:nvSpPr>
        <p:spPr>
          <a:xfrm>
            <a:off x="0" y="60523"/>
            <a:ext cx="24579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FOUR </a:t>
            </a:r>
            <a:r>
              <a:rPr lang="zh-CN" altLang="en-US" sz="1400" b="1" dirty="0"/>
              <a:t>项目成果     </a:t>
            </a:r>
            <a:r>
              <a:rPr lang="en-US" altLang="zh-CN" sz="1400" b="1" dirty="0"/>
              <a:t>4/5</a:t>
            </a:r>
            <a:endParaRPr lang="zh-CN" altLang="en-US" sz="1400" b="1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D9F12C9-CCB8-44CA-BEC7-993B8D3FFD20}"/>
              </a:ext>
            </a:extLst>
          </p:cNvPr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aphicFrame>
        <p:nvGraphicFramePr>
          <p:cNvPr id="33" name="图表 32">
            <a:extLst>
              <a:ext uri="{FF2B5EF4-FFF2-40B4-BE49-F238E27FC236}">
                <a16:creationId xmlns:a16="http://schemas.microsoft.com/office/drawing/2014/main" id="{8E355D3F-D8C0-4EFC-A977-05E9319260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157871"/>
              </p:ext>
            </p:extLst>
          </p:nvPr>
        </p:nvGraphicFramePr>
        <p:xfrm>
          <a:off x="1028701" y="465517"/>
          <a:ext cx="10223500" cy="633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475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6862870B-AE43-4AC2-A5B6-B90BDCE2D4D2}"/>
              </a:ext>
            </a:extLst>
          </p:cNvPr>
          <p:cNvSpPr/>
          <p:nvPr/>
        </p:nvSpPr>
        <p:spPr>
          <a:xfrm>
            <a:off x="0" y="60523"/>
            <a:ext cx="24579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FOUR </a:t>
            </a:r>
            <a:r>
              <a:rPr lang="zh-CN" altLang="en-US" sz="1400" b="1" dirty="0"/>
              <a:t>项目成果     </a:t>
            </a:r>
            <a:r>
              <a:rPr lang="en-US" altLang="zh-CN" sz="1400" b="1" dirty="0"/>
              <a:t>4/5</a:t>
            </a:r>
            <a:endParaRPr lang="zh-CN" altLang="en-US" sz="1400" b="1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D9F12C9-CCB8-44CA-BEC7-993B8D3FFD20}"/>
              </a:ext>
            </a:extLst>
          </p:cNvPr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0D2CC9A-7BAF-4443-9009-DE9B62AE66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123900"/>
              </p:ext>
            </p:extLst>
          </p:nvPr>
        </p:nvGraphicFramePr>
        <p:xfrm>
          <a:off x="8168149" y="1119941"/>
          <a:ext cx="3356466" cy="4618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3" imgW="3105277" imgH="4267074" progId="Visio.Drawing.15">
                  <p:embed/>
                </p:oleObj>
              </mc:Choice>
              <mc:Fallback>
                <p:oleObj name="Visio" r:id="rId3" imgW="3105277" imgH="426707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8149" y="1119941"/>
                        <a:ext cx="3356466" cy="46181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242F8DEF-D818-453E-9F3B-DC2D8AB19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895365"/>
              </p:ext>
            </p:extLst>
          </p:nvPr>
        </p:nvGraphicFramePr>
        <p:xfrm>
          <a:off x="464185" y="416798"/>
          <a:ext cx="7613015" cy="5966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7483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6862870B-AE43-4AC2-A5B6-B90BDCE2D4D2}"/>
              </a:ext>
            </a:extLst>
          </p:cNvPr>
          <p:cNvSpPr/>
          <p:nvPr/>
        </p:nvSpPr>
        <p:spPr>
          <a:xfrm>
            <a:off x="0" y="60523"/>
            <a:ext cx="24579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FOUR </a:t>
            </a:r>
            <a:r>
              <a:rPr lang="zh-CN" altLang="en-US" sz="1400" b="1" dirty="0"/>
              <a:t>项目成果     </a:t>
            </a:r>
            <a:r>
              <a:rPr lang="en-US" altLang="zh-CN" sz="1400" b="1" dirty="0"/>
              <a:t>4/5</a:t>
            </a:r>
            <a:endParaRPr lang="zh-CN" altLang="en-US" sz="1400" b="1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D9F12C9-CCB8-44CA-BEC7-993B8D3FFD20}"/>
              </a:ext>
            </a:extLst>
          </p:cNvPr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1B38D6-B6AE-4EE7-AD79-A195CAC02B7B}"/>
              </a:ext>
            </a:extLst>
          </p:cNvPr>
          <p:cNvSpPr/>
          <p:nvPr/>
        </p:nvSpPr>
        <p:spPr>
          <a:xfrm>
            <a:off x="4746912" y="590535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避障行驶系统</a:t>
            </a:r>
          </a:p>
        </p:txBody>
      </p:sp>
    </p:spTree>
    <p:extLst>
      <p:ext uri="{BB962C8B-B14F-4D97-AF65-F5344CB8AC3E}">
        <p14:creationId xmlns:p14="http://schemas.microsoft.com/office/powerpoint/2010/main" val="227695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  <a:p>
            <a:pPr algn="ctr"/>
            <a:r>
              <a:rPr lang="en-US" altLang="zh-CN" sz="2400" dirty="0">
                <a:latin typeface="+mj-lt"/>
              </a:rPr>
              <a:t>CONTENT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058801" y="4252448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17345" y="4252448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41151" y="4252448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75229" y="4252448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594821" y="4252448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13501" y="3787691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研究背景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12948" y="3787691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问题讨论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616792" y="3787691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解决方案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63888" y="3787691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kumimoji="1" lang="zh-CN" altLang="en-US" sz="2800" b="1" dirty="0">
                <a:latin typeface="+mj-lt"/>
                <a:ea typeface="微软雅黑" panose="020B0503020204020204" charset="-122"/>
              </a:rPr>
              <a:t>项目成果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326262" y="3787691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kumimoji="1" lang="zh-CN" altLang="en-US" sz="2800" b="1" dirty="0">
                <a:latin typeface="+mj-lt"/>
                <a:ea typeface="微软雅黑" panose="020B0503020204020204" charset="-122"/>
              </a:rPr>
              <a:t>项目总结</a:t>
            </a:r>
          </a:p>
        </p:txBody>
      </p:sp>
      <p:sp>
        <p:nvSpPr>
          <p:cNvPr id="30" name="矩形 29"/>
          <p:cNvSpPr/>
          <p:nvPr/>
        </p:nvSpPr>
        <p:spPr>
          <a:xfrm>
            <a:off x="1993912" y="4727732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854462" y="4727732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715012" y="4727732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577386" y="4727732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439760" y="4727732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0523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学校名称：河南大学民生学院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5/5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kumimoji="1" lang="zh-CN" altLang="en-US" sz="6000" b="1" dirty="0">
                <a:ea typeface="微软雅黑" panose="020B0503020204020204" charset="-122"/>
              </a:rPr>
              <a:t>项目总结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学校名称：河南大学民生学院</a:t>
            </a: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11225" y="575452"/>
            <a:ext cx="10438801" cy="1857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PID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参数调整尚不完善，机器人加速过猛会影响里程计的精度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超声波测距未与温度结合起来，可以提高检测精度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机器人机械结构受力合理性欠佳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摄像头不能主动识别环境中的人脸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服务器端尚未开发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47DBEB-0AE8-4016-9452-30A4B68AA747}"/>
              </a:ext>
            </a:extLst>
          </p:cNvPr>
          <p:cNvSpPr/>
          <p:nvPr/>
        </p:nvSpPr>
        <p:spPr>
          <a:xfrm>
            <a:off x="0" y="60523"/>
            <a:ext cx="2347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FIVE </a:t>
            </a:r>
            <a:r>
              <a:rPr lang="zh-CN" altLang="en-US" sz="1400" b="1" dirty="0"/>
              <a:t>项目总结     </a:t>
            </a:r>
            <a:r>
              <a:rPr lang="en-US" altLang="zh-CN" sz="1400" b="1" dirty="0"/>
              <a:t>5/5</a:t>
            </a:r>
            <a:endParaRPr lang="zh-CN" altLang="en-US" sz="1400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453B0D4-5D3B-4BCF-A249-362D4160422E}"/>
              </a:ext>
            </a:extLst>
          </p:cNvPr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421531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YOU FOR WATCHING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98153" y="4128161"/>
            <a:ext cx="2995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Robot Base on Raspberry Pi</a:t>
            </a:r>
          </a:p>
        </p:txBody>
      </p:sp>
      <p:sp>
        <p:nvSpPr>
          <p:cNvPr id="14" name="矩形 13"/>
          <p:cNvSpPr/>
          <p:nvPr/>
        </p:nvSpPr>
        <p:spPr>
          <a:xfrm>
            <a:off x="4754033" y="3416407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报告人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基于树莓派的安防巡逻机器人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02173" y="498263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1/5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b="1" dirty="0">
                <a:ea typeface="微软雅黑" panose="020B0503020204020204" charset="-122"/>
              </a:rPr>
              <a:t>研究背景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学校名称：河南大学民生学院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355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研究背景     </a:t>
            </a:r>
            <a:r>
              <a:rPr lang="en-US" altLang="zh-CN" sz="1400" b="1" dirty="0"/>
              <a:t>1/5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城市化推进，内需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各个场所的越来越规模化，大型超市、会展中心、物流港等越来越多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这些大型场所大都具有类似于室内平整的地面、规范的摆设、和很强的时间节律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人力成本上涨</a:t>
            </a:r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人均工资水平上涨，是经济上对落后生产力淘汰的必然结果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机器人技术成熟</a:t>
            </a:r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开源软件丰富，传感器应有尽有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机器人产业链完善</a:t>
            </a:r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机器人硬件电路设计、打板、膜具生产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355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研究背景     </a:t>
            </a:r>
            <a:r>
              <a:rPr lang="en-US" altLang="zh-CN" sz="1400" b="1" dirty="0"/>
              <a:t>1/5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950374" y="1373200"/>
            <a:ext cx="43138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MARKET STATUS</a:t>
            </a:r>
          </a:p>
        </p:txBody>
      </p:sp>
      <p:sp>
        <p:nvSpPr>
          <p:cNvPr id="6" name="矩形 5"/>
          <p:cNvSpPr/>
          <p:nvPr/>
        </p:nvSpPr>
        <p:spPr>
          <a:xfrm>
            <a:off x="950374" y="204104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市场现状</a:t>
            </a:r>
          </a:p>
        </p:txBody>
      </p:sp>
      <p:sp>
        <p:nvSpPr>
          <p:cNvPr id="7" name="矩形 6"/>
          <p:cNvSpPr/>
          <p:nvPr/>
        </p:nvSpPr>
        <p:spPr>
          <a:xfrm>
            <a:off x="959621" y="2810482"/>
            <a:ext cx="655031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迪拜首个机器人警察于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月上岗。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9621" y="3549798"/>
            <a:ext cx="655031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个别高档小区已经部署如图所示安防机器人</a:t>
            </a:r>
          </a:p>
        </p:txBody>
      </p:sp>
      <p:pic>
        <p:nvPicPr>
          <p:cNvPr id="10" name="图片 9" descr="https://img.alicdn.com/imgextra/i1/72681951/TB2IIpyab1YBuNjSszeXXablFXa_!!72681951.jpg">
            <a:extLst>
              <a:ext uri="{FF2B5EF4-FFF2-40B4-BE49-F238E27FC236}">
                <a16:creationId xmlns:a16="http://schemas.microsoft.com/office/drawing/2014/main" id="{6E2BC650-C424-41F8-8AC3-FC8578D24E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864" y="2347900"/>
            <a:ext cx="5759450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CC567DB-705B-4F09-8135-8318FA152126}"/>
              </a:ext>
            </a:extLst>
          </p:cNvPr>
          <p:cNvSpPr/>
          <p:nvPr/>
        </p:nvSpPr>
        <p:spPr>
          <a:xfrm>
            <a:off x="959621" y="4296642"/>
            <a:ext cx="655031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军事基地中有应用到远程遥控的巡逻机器人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2/5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b="1" dirty="0">
                <a:ea typeface="微软雅黑" panose="020B0503020204020204" charset="-122"/>
              </a:rPr>
              <a:t>问题解决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学校名称：河南大学民生学院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08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问题解决     </a:t>
            </a:r>
            <a:r>
              <a:rPr lang="en-US" altLang="zh-CN" sz="1400" b="1" dirty="0"/>
              <a:t>2/5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0" y="1093399"/>
            <a:ext cx="2300757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56575" y="1093399"/>
            <a:ext cx="2300757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907479" y="4038186"/>
            <a:ext cx="2300757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176434" y="4038186"/>
            <a:ext cx="2300757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819967" y="1093399"/>
            <a:ext cx="2300757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339446" y="121581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既定轨道</a:t>
            </a:r>
          </a:p>
        </p:txBody>
      </p:sp>
      <p:sp>
        <p:nvSpPr>
          <p:cNvPr id="99" name="矩形 98"/>
          <p:cNvSpPr/>
          <p:nvPr/>
        </p:nvSpPr>
        <p:spPr>
          <a:xfrm>
            <a:off x="339446" y="1460337"/>
            <a:ext cx="2188812" cy="5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机器人按照预先设计好的路线自动行驶</a:t>
            </a:r>
          </a:p>
        </p:txBody>
      </p:sp>
      <p:sp>
        <p:nvSpPr>
          <p:cNvPr id="102" name="矩形 101"/>
          <p:cNvSpPr/>
          <p:nvPr/>
        </p:nvSpPr>
        <p:spPr>
          <a:xfrm>
            <a:off x="4620120" y="121581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远程控制</a:t>
            </a:r>
          </a:p>
        </p:txBody>
      </p:sp>
      <p:sp>
        <p:nvSpPr>
          <p:cNvPr id="103" name="矩形 102"/>
          <p:cNvSpPr/>
          <p:nvPr/>
        </p:nvSpPr>
        <p:spPr>
          <a:xfrm>
            <a:off x="4620120" y="1460337"/>
            <a:ext cx="2188812" cy="290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远程控制机器人移动</a:t>
            </a:r>
          </a:p>
        </p:txBody>
      </p:sp>
      <p:sp>
        <p:nvSpPr>
          <p:cNvPr id="104" name="矩形 103"/>
          <p:cNvSpPr/>
          <p:nvPr/>
        </p:nvSpPr>
        <p:spPr>
          <a:xfrm>
            <a:off x="8892784" y="121581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图像获取</a:t>
            </a:r>
          </a:p>
        </p:txBody>
      </p:sp>
      <p:sp>
        <p:nvSpPr>
          <p:cNvPr id="105" name="矩形 104"/>
          <p:cNvSpPr/>
          <p:nvPr/>
        </p:nvSpPr>
        <p:spPr>
          <a:xfrm>
            <a:off x="8892784" y="1460337"/>
            <a:ext cx="2188812" cy="5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机器人前置摄像头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获取环境图像信息</a:t>
            </a:r>
          </a:p>
        </p:txBody>
      </p:sp>
      <p:sp>
        <p:nvSpPr>
          <p:cNvPr id="106" name="矩形 105"/>
          <p:cNvSpPr/>
          <p:nvPr/>
        </p:nvSpPr>
        <p:spPr>
          <a:xfrm>
            <a:off x="1960403" y="415850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主动避障</a:t>
            </a:r>
          </a:p>
        </p:txBody>
      </p:sp>
      <p:sp>
        <p:nvSpPr>
          <p:cNvPr id="107" name="矩形 106"/>
          <p:cNvSpPr/>
          <p:nvPr/>
        </p:nvSpPr>
        <p:spPr>
          <a:xfrm>
            <a:off x="1960403" y="4403027"/>
            <a:ext cx="2188812" cy="5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机器人行驶过程中遇到障碍物会主动减速</a:t>
            </a:r>
          </a:p>
        </p:txBody>
      </p:sp>
      <p:sp>
        <p:nvSpPr>
          <p:cNvPr id="108" name="矩形 107"/>
          <p:cNvSpPr/>
          <p:nvPr/>
        </p:nvSpPr>
        <p:spPr>
          <a:xfrm>
            <a:off x="6233067" y="4158503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环境检测与警报</a:t>
            </a:r>
          </a:p>
        </p:txBody>
      </p:sp>
      <p:sp>
        <p:nvSpPr>
          <p:cNvPr id="109" name="矩形 108"/>
          <p:cNvSpPr/>
          <p:nvPr/>
        </p:nvSpPr>
        <p:spPr>
          <a:xfrm>
            <a:off x="6233067" y="4403027"/>
            <a:ext cx="2188812" cy="731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移动检测，比定点环境检测覆盖更全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可动态设定警报阈值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3/5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b="1" dirty="0">
                <a:ea typeface="微软雅黑" panose="020B0503020204020204" charset="-122"/>
              </a:rPr>
              <a:t>解决方案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学校名称：河南大学民生学院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DE97461-8B9C-4CDF-AE68-086B98B42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054" y="217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46E99BF-3522-4E4C-9804-A1DD58A3F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443228"/>
              </p:ext>
            </p:extLst>
          </p:nvPr>
        </p:nvGraphicFramePr>
        <p:xfrm>
          <a:off x="3534033" y="214410"/>
          <a:ext cx="5326020" cy="582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3733897" imgH="4067327" progId="Visio.Drawing.15">
                  <p:embed/>
                </p:oleObj>
              </mc:Choice>
              <mc:Fallback>
                <p:oleObj name="Visio" r:id="rId3" imgW="3733897" imgH="406732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4033" y="214410"/>
                        <a:ext cx="5326020" cy="5821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矩形 77">
            <a:extLst>
              <a:ext uri="{FF2B5EF4-FFF2-40B4-BE49-F238E27FC236}">
                <a16:creationId xmlns:a16="http://schemas.microsoft.com/office/drawing/2014/main" id="{8F12F923-4DE7-4D46-85DD-0E327C5BEEB3}"/>
              </a:ext>
            </a:extLst>
          </p:cNvPr>
          <p:cNvSpPr/>
          <p:nvPr/>
        </p:nvSpPr>
        <p:spPr>
          <a:xfrm>
            <a:off x="4250837" y="6041642"/>
            <a:ext cx="3892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安防机器人部署示意图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340319E-5A1B-4840-BD1B-AD80B726AFE7}"/>
              </a:ext>
            </a:extLst>
          </p:cNvPr>
          <p:cNvSpPr/>
          <p:nvPr/>
        </p:nvSpPr>
        <p:spPr>
          <a:xfrm>
            <a:off x="0" y="60523"/>
            <a:ext cx="2534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解决方案     </a:t>
            </a:r>
            <a:r>
              <a:rPr lang="en-US" altLang="zh-CN" sz="1400" b="1" dirty="0"/>
              <a:t>3/5</a:t>
            </a:r>
            <a:endParaRPr lang="zh-CN" altLang="en-US" sz="1400" b="1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01686D61-7184-4A1B-B27F-A4BADB2CE403}"/>
              </a:ext>
            </a:extLst>
          </p:cNvPr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58432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726</Words>
  <Application>Microsoft Office PowerPoint</Application>
  <PresentationFormat>宽屏</PresentationFormat>
  <Paragraphs>130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Segoe UI</vt:lpstr>
      <vt:lpstr>Segoe UI Light</vt:lpstr>
      <vt:lpstr>第一PPT，www.1ppt.com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虚拟点线</dc:title>
  <dc:creator>第一PPT</dc:creator>
  <cp:keywords>www.1ppt.com</cp:keywords>
  <dc:description>www.1ppt.com</dc:description>
  <cp:lastModifiedBy>曹 沛文</cp:lastModifiedBy>
  <cp:revision>83</cp:revision>
  <dcterms:created xsi:type="dcterms:W3CDTF">2015-08-18T02:51:00Z</dcterms:created>
  <dcterms:modified xsi:type="dcterms:W3CDTF">2018-05-10T03:57:40Z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