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77" r:id="rId10"/>
    <p:sldId id="278" r:id="rId11"/>
    <p:sldId id="279" r:id="rId12"/>
    <p:sldId id="280" r:id="rId13"/>
    <p:sldId id="281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6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816C0C-9EAD-5045-A1AE-D0071E40A392}">
          <p14:sldIdLst>
            <p14:sldId id="256"/>
            <p14:sldId id="257"/>
          </p14:sldIdLst>
        </p14:section>
        <p14:section name="Зачем нужен Git" id="{DB16989C-E3BD-2E48-B8C6-4E850E81CC78}">
          <p14:sldIdLst>
            <p14:sldId id="260"/>
            <p14:sldId id="259"/>
            <p14:sldId id="261"/>
            <p14:sldId id="262"/>
          </p14:sldIdLst>
        </p14:section>
        <p14:section name="Терминология" id="{0C7FF6CA-8C21-BF44-8A63-64F4902B94DC}">
          <p14:sldIdLst>
            <p14:sldId id="263"/>
            <p14:sldId id="264"/>
            <p14:sldId id="277"/>
            <p14:sldId id="278"/>
            <p14:sldId id="279"/>
            <p14:sldId id="280"/>
            <p14:sldId id="281"/>
          </p14:sldIdLst>
        </p14:section>
        <p14:section name="Создадим проект" id="{6A8F5669-36FB-0644-A6A5-7B070F966807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6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B2C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0C47-E9D0-6B5B-C35F-A98DE516D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1A527-69E5-9933-B95C-3C0940056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E1104-DDC6-BCE9-D907-23726CAC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9F9A-9089-6443-AB94-B837FAF2A1B8}" type="datetimeFigureOut">
              <a:rPr lang="en-RU" smtClean="0"/>
              <a:t>02.12.2024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D3812-FCC1-1A07-98BD-11F7D70D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52749-6B69-A61F-4003-0DAF54C5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FFA5-7565-224F-B0A0-BC25F36D181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0741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5003-A5EA-3A1F-3C44-FD9D0D54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472B-17F4-7DD9-AE2D-40CD0F27B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87EC1-4DB8-FBDC-8616-DE4339F8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9F9A-9089-6443-AB94-B837FAF2A1B8}" type="datetimeFigureOut">
              <a:rPr lang="en-RU" smtClean="0"/>
              <a:t>02.12.2024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68F33-155A-3ECF-4082-1BD00AA3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55CD0-4FF1-2FA3-1170-55802F20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FFA5-7565-224F-B0A0-BC25F36D181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6433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129C9-7189-7D9F-EB10-0415D7D91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60134-2FD2-482E-0B30-B952BD290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49905-A601-1B1D-1CFF-B0B0B2B6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9F9A-9089-6443-AB94-B837FAF2A1B8}" type="datetimeFigureOut">
              <a:rPr lang="en-RU" smtClean="0"/>
              <a:t>02.12.2024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7242A-D017-3F10-1D14-DB9A0F7F2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83465-DCAF-CF68-315D-78C0BCD4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FFA5-7565-224F-B0A0-BC25F36D181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2327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0542-0D8E-4B69-B30D-EB28FA3F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73B2E-8BFA-40C1-BCB2-416D102C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EE93C-58F7-6518-217B-7070CE0EA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9F9A-9089-6443-AB94-B837FAF2A1B8}" type="datetimeFigureOut">
              <a:rPr lang="en-RU" smtClean="0"/>
              <a:t>02.12.2024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55055-D9B9-E10C-4B2F-910849B8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3C712-E1C5-704B-4AA1-483D5563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FFA5-7565-224F-B0A0-BC25F36D181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8020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1870E-1BAD-EA30-82E3-01DDF380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61B0F-650C-0858-BDCB-099228AC5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D223A-C3B4-CD6E-55DD-340AF99E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9F9A-9089-6443-AB94-B837FAF2A1B8}" type="datetimeFigureOut">
              <a:rPr lang="en-RU" smtClean="0"/>
              <a:t>02.12.2024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FD5A8-1BC0-6563-02C4-824B6B70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27C00-F961-2B9C-083E-588BC93D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FFA5-7565-224F-B0A0-BC25F36D181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9319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382D-E888-E151-8903-7BE6DEB7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70E31-F8AA-9C67-9444-D59EA39C2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FBA1C-1C63-560E-6826-A7A9888E3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92CA7-D2F5-F0B8-7087-FE19E3F2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9F9A-9089-6443-AB94-B837FAF2A1B8}" type="datetimeFigureOut">
              <a:rPr lang="en-RU" smtClean="0"/>
              <a:t>02.12.2024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030AE-DE84-695E-F22D-EBB45B16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CAE0A-2C3F-B2CD-5D1D-13EAF439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FFA5-7565-224F-B0A0-BC25F36D181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574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F7D2-2CBA-9BC8-FE3C-814EDF2F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F0B56-DCE0-6967-AE23-E507A280B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8077E-500F-3393-1789-BDCD15D46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AD54F-2BA4-4B45-03E4-3D265D23F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3B450-EED0-089F-FC19-F69997931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057329-9551-7A6D-6511-37ACD306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9F9A-9089-6443-AB94-B837FAF2A1B8}" type="datetimeFigureOut">
              <a:rPr lang="en-RU" smtClean="0"/>
              <a:t>02.12.2024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9C973-5BDE-16BA-F256-A58EE29F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C3D7A0-3E26-EC14-CBB6-F326890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FFA5-7565-224F-B0A0-BC25F36D181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0469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89AE-E204-0602-EE0E-36729B81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2D9B9-9F00-2B3A-ACC9-669C3CFC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9F9A-9089-6443-AB94-B837FAF2A1B8}" type="datetimeFigureOut">
              <a:rPr lang="en-RU" smtClean="0"/>
              <a:t>02.12.2024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13B9E-D8DD-F047-3CB7-A3EE6FFD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6AAEE-F519-7D64-2DCF-BED1ACC4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FFA5-7565-224F-B0A0-BC25F36D181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3163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CB32BC-0579-61F2-DD3B-3B2C4554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9F9A-9089-6443-AB94-B837FAF2A1B8}" type="datetimeFigureOut">
              <a:rPr lang="en-RU" smtClean="0"/>
              <a:t>02.12.2024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618E5-9A28-57BA-FE28-DF7D0C45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A64B8-6B30-C1A0-C9D0-A6FA59F6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FFA5-7565-224F-B0A0-BC25F36D181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5198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5469-D030-525E-398A-A2CEA742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DFFD-5EC5-E5B6-F00C-DF823F7E5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3AD57-4311-E9F7-1957-9ED7C1BAE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FD0CD-9F83-9CE7-8C92-231031447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9F9A-9089-6443-AB94-B837FAF2A1B8}" type="datetimeFigureOut">
              <a:rPr lang="en-RU" smtClean="0"/>
              <a:t>02.12.2024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75AAE-8A99-3DCB-C383-8E412197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5F478-B5E5-94EA-A71A-326618496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FFA5-7565-224F-B0A0-BC25F36D181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23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60BB-2FD4-92A4-D670-57699645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D0873-A45C-7EFB-0C12-22A9D13DE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E4438-31E0-31B6-388D-765F1D189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0FF21-AD80-1A5C-7649-8B56090D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9F9A-9089-6443-AB94-B837FAF2A1B8}" type="datetimeFigureOut">
              <a:rPr lang="en-RU" smtClean="0"/>
              <a:t>02.12.2024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876FE-95AA-4A75-5D84-2C3FB01D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AD267-F868-60EA-EEE2-1005DE4A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FFA5-7565-224F-B0A0-BC25F36D181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9577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C80FC-BAC1-F498-988F-9C4014E55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9409C-0B98-DB5F-09D9-504660503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5715A-752D-A969-3F1D-DDAF7477B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D09F9A-9089-6443-AB94-B837FAF2A1B8}" type="datetimeFigureOut">
              <a:rPr lang="en-RU" smtClean="0"/>
              <a:t>02.12.2024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840E3-49BB-945C-FC4C-A2C1130A8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FE91F-DBFB-B16A-DC91-10DA18B67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6FFFA5-7565-224F-B0A0-BC25F36D181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4861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B83D-7A21-B03C-7AD4-CFE6AC70A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U" dirty="0"/>
              <a:t>Git and Friends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01DEA-0D10-7D5A-AAAC-74FDA712D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Kirill Voronin </a:t>
            </a:r>
            <a:r>
              <a:rPr lang="en-GB" dirty="0" err="1"/>
              <a:t>imvoroninkir@gmail.com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763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BBC7-99B1-AF66-1121-14F6F13B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A24E6-80DB-6749-17D6-762385FA1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72175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CB84-AA3A-13BC-2411-6FC11AA59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D6984-D1C6-2727-2ECD-DCBD7F5F2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70521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D676-DD90-5E11-C7C0-87D2060D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1FCD4-B20E-8E46-96D7-557DF189E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1219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4100-C308-D5A6-8824-FEA19F21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ABC4A-F61A-288A-6053-9A46DECA5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1678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1218-3BDB-7805-FDDD-D0C900BB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Создадим проект</a:t>
            </a:r>
            <a:endParaRPr lang="en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A77AF-12AC-2B27-7EE2-F7755C68D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85978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4C98-2207-464E-802C-F7E37107B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Создадим проект</a:t>
            </a:r>
            <a:endParaRPr lang="en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3994C5B-1811-F3EE-655F-9DA791C39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0250"/>
            <a:ext cx="254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84BE971-28FE-ECF3-A8A9-0466009B5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34" y="2042471"/>
            <a:ext cx="3810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98D20EC7-F00F-0695-EC59-279181F6F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266" y="2042471"/>
            <a:ext cx="38100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3EAD3B1A-178A-0C1E-94DF-E2CD57C3E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801" y="3381172"/>
            <a:ext cx="4706255" cy="341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006D82-292E-A513-6F6C-CF3F9D7DBA27}"/>
              </a:ext>
            </a:extLst>
          </p:cNvPr>
          <p:cNvSpPr txBox="1"/>
          <p:nvPr/>
        </p:nvSpPr>
        <p:spPr>
          <a:xfrm>
            <a:off x="383567" y="1836470"/>
            <a:ext cx="40427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rgbClr val="EF3B2C"/>
                </a:solidFill>
              </a:rPr>
              <a:t>1</a:t>
            </a:r>
            <a:endParaRPr lang="en-RU" sz="3200" b="1" dirty="0">
              <a:solidFill>
                <a:srgbClr val="EF3B2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E14CD9-9A7B-A8FE-BDE1-13CABB6E318B}"/>
              </a:ext>
            </a:extLst>
          </p:cNvPr>
          <p:cNvSpPr txBox="1"/>
          <p:nvPr/>
        </p:nvSpPr>
        <p:spPr>
          <a:xfrm>
            <a:off x="3389702" y="1823276"/>
            <a:ext cx="40427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EF3B2C"/>
                </a:solidFill>
              </a:rPr>
              <a:t>2</a:t>
            </a:r>
            <a:endParaRPr lang="en-RU" sz="3200" b="1" dirty="0">
              <a:solidFill>
                <a:srgbClr val="EF3B2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244F9A-E29F-8253-A82A-117C23A418C8}"/>
              </a:ext>
            </a:extLst>
          </p:cNvPr>
          <p:cNvSpPr txBox="1"/>
          <p:nvPr/>
        </p:nvSpPr>
        <p:spPr>
          <a:xfrm>
            <a:off x="7312633" y="1752069"/>
            <a:ext cx="40427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EF3B2C"/>
                </a:solidFill>
              </a:rPr>
              <a:t>3</a:t>
            </a:r>
            <a:endParaRPr lang="en-RU" sz="3200" b="1" dirty="0">
              <a:solidFill>
                <a:srgbClr val="EF3B2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AB0BB-ADA3-C4C9-10CB-5171369F6C05}"/>
              </a:ext>
            </a:extLst>
          </p:cNvPr>
          <p:cNvSpPr txBox="1"/>
          <p:nvPr/>
        </p:nvSpPr>
        <p:spPr>
          <a:xfrm>
            <a:off x="11361810" y="3600450"/>
            <a:ext cx="40427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EF3B2C"/>
                </a:solidFill>
              </a:rPr>
              <a:t>4</a:t>
            </a:r>
            <a:endParaRPr lang="en-RU" sz="3200" b="1" dirty="0">
              <a:solidFill>
                <a:srgbClr val="EF3B2C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D85CB7-62AD-3EB7-E830-57A0BA893AB8}"/>
              </a:ext>
            </a:extLst>
          </p:cNvPr>
          <p:cNvCxnSpPr>
            <a:cxnSpLocks/>
          </p:cNvCxnSpPr>
          <p:nvPr/>
        </p:nvCxnSpPr>
        <p:spPr>
          <a:xfrm>
            <a:off x="7514772" y="5239657"/>
            <a:ext cx="888999" cy="0"/>
          </a:xfrm>
          <a:prstGeom prst="straightConnector1">
            <a:avLst/>
          </a:prstGeom>
          <a:ln w="76200">
            <a:solidFill>
              <a:srgbClr val="EF3B2C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192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FF06-862B-2662-7EDD-CA3BE94D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Ч</a:t>
            </a:r>
            <a:r>
              <a:rPr lang="ru-RU" dirty="0"/>
              <a:t>то мы создали</a:t>
            </a:r>
            <a:endParaRPr lang="en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0915710-9B65-3B9F-1A40-7306925715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90" y="1796596"/>
            <a:ext cx="51854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61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7E285-AEE3-3B89-34AD-9B2430151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20B9-C5B1-A110-9733-5DEF2A25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Ч</a:t>
            </a:r>
            <a:r>
              <a:rPr lang="ru-RU" dirty="0"/>
              <a:t>то мы создали</a:t>
            </a:r>
            <a:endParaRPr lang="en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82B4271-3B60-08AB-FC6E-79879378B2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90" y="1796596"/>
            <a:ext cx="51854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D66922-8B7D-DA9E-31C1-7A1D3754EAE5}"/>
              </a:ext>
            </a:extLst>
          </p:cNvPr>
          <p:cNvSpPr txBox="1"/>
          <p:nvPr/>
        </p:nvSpPr>
        <p:spPr>
          <a:xfrm>
            <a:off x="6270168" y="2425724"/>
            <a:ext cx="5704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Monaco" pitchFamily="2" charset="77"/>
              </a:rPr>
              <a:t>source("</a:t>
            </a:r>
            <a:r>
              <a:rPr lang="en-GB" dirty="0" err="1">
                <a:latin typeface="Monaco" pitchFamily="2" charset="77"/>
              </a:rPr>
              <a:t>renv</a:t>
            </a:r>
            <a:r>
              <a:rPr lang="en-GB" dirty="0">
                <a:latin typeface="Monaco" pitchFamily="2" charset="77"/>
              </a:rPr>
              <a:t>/</a:t>
            </a:r>
            <a:r>
              <a:rPr lang="en-GB" dirty="0" err="1">
                <a:latin typeface="Monaco" pitchFamily="2" charset="77"/>
              </a:rPr>
              <a:t>activate.R</a:t>
            </a:r>
            <a:r>
              <a:rPr lang="en-GB" dirty="0">
                <a:latin typeface="Monaco" pitchFamily="2" charset="77"/>
              </a:rPr>
              <a:t>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F4C6D-6FB6-8AA5-F5B1-210219FD34D8}"/>
              </a:ext>
            </a:extLst>
          </p:cNvPr>
          <p:cNvSpPr txBox="1"/>
          <p:nvPr/>
        </p:nvSpPr>
        <p:spPr>
          <a:xfrm>
            <a:off x="6270169" y="1796596"/>
            <a:ext cx="570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2800" dirty="0">
                <a:latin typeface="Monaco" pitchFamily="2" charset="77"/>
              </a:rPr>
              <a:t>.</a:t>
            </a:r>
            <a:r>
              <a:rPr lang="en-US" sz="2800" dirty="0" err="1">
                <a:latin typeface="Monaco" pitchFamily="2" charset="77"/>
              </a:rPr>
              <a:t>Rprofile</a:t>
            </a:r>
            <a:endParaRPr lang="en-RU" sz="28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4443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82D52-2553-163E-283C-1BFDE970F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EA71-CE9B-0C6F-E2E6-8D7D635C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Ч</a:t>
            </a:r>
            <a:r>
              <a:rPr lang="ru-RU" dirty="0"/>
              <a:t>то мы создали</a:t>
            </a:r>
            <a:endParaRPr lang="en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386965D-6925-16F7-0F3C-F1758777AF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90" y="1796596"/>
            <a:ext cx="51854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8B88D8-E906-25B6-F506-2DC3A764E2F4}"/>
              </a:ext>
            </a:extLst>
          </p:cNvPr>
          <p:cNvSpPr txBox="1"/>
          <p:nvPr/>
        </p:nvSpPr>
        <p:spPr>
          <a:xfrm>
            <a:off x="6270168" y="2425724"/>
            <a:ext cx="57041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Monaco" pitchFamily="2" charset="77"/>
              </a:rPr>
              <a:t>.</a:t>
            </a:r>
            <a:r>
              <a:rPr lang="en-GB" dirty="0" err="1">
                <a:latin typeface="Monaco" pitchFamily="2" charset="77"/>
              </a:rPr>
              <a:t>gitignore</a:t>
            </a:r>
            <a:endParaRPr lang="en-GB" dirty="0">
              <a:latin typeface="Monaco" pitchFamily="2" charset="77"/>
            </a:endParaRPr>
          </a:p>
          <a:p>
            <a:r>
              <a:rPr lang="en-GB" dirty="0" err="1">
                <a:latin typeface="Monaco" pitchFamily="2" charset="77"/>
              </a:rPr>
              <a:t>activate.R</a:t>
            </a:r>
            <a:endParaRPr lang="en-GB" dirty="0">
              <a:latin typeface="Monaco" pitchFamily="2" charset="77"/>
            </a:endParaRPr>
          </a:p>
          <a:p>
            <a:r>
              <a:rPr lang="en-GB" dirty="0">
                <a:latin typeface="Monaco" pitchFamily="2" charset="77"/>
              </a:rPr>
              <a:t>library</a:t>
            </a:r>
          </a:p>
          <a:p>
            <a:r>
              <a:rPr lang="en-GB" dirty="0" err="1">
                <a:latin typeface="Monaco" pitchFamily="2" charset="77"/>
              </a:rPr>
              <a:t>settings.json</a:t>
            </a:r>
            <a:endParaRPr lang="en-GB" dirty="0">
              <a:latin typeface="Monaco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133C43-4C73-C92E-77E6-BC8A7BEB9E08}"/>
              </a:ext>
            </a:extLst>
          </p:cNvPr>
          <p:cNvSpPr txBox="1"/>
          <p:nvPr/>
        </p:nvSpPr>
        <p:spPr>
          <a:xfrm>
            <a:off x="6270169" y="1796596"/>
            <a:ext cx="570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Monaco" pitchFamily="2" charset="77"/>
              </a:rPr>
              <a:t>renv</a:t>
            </a:r>
            <a:endParaRPr lang="en-RU" sz="28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05096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5FA1E-4FEE-2067-0738-27E962FD0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E9CB-2943-D1AA-0F9C-C2C89655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Ч</a:t>
            </a:r>
            <a:r>
              <a:rPr lang="ru-RU" dirty="0"/>
              <a:t>то мы создали</a:t>
            </a:r>
            <a:endParaRPr lang="en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694E5F2-A192-1D16-CF97-B8383292B8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90" y="1796596"/>
            <a:ext cx="51854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841C56-3CF8-796B-730D-84EECA6B2AA5}"/>
              </a:ext>
            </a:extLst>
          </p:cNvPr>
          <p:cNvSpPr txBox="1"/>
          <p:nvPr/>
        </p:nvSpPr>
        <p:spPr>
          <a:xfrm>
            <a:off x="6270168" y="2425724"/>
            <a:ext cx="570411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latin typeface="Monaco" pitchFamily="2" charset="77"/>
              </a:rPr>
              <a:t>{</a:t>
            </a:r>
          </a:p>
          <a:p>
            <a:r>
              <a:rPr lang="en-GB" sz="1200" dirty="0">
                <a:latin typeface="Monaco" pitchFamily="2" charset="77"/>
              </a:rPr>
              <a:t>  "R": {</a:t>
            </a:r>
          </a:p>
          <a:p>
            <a:r>
              <a:rPr lang="en-GB" sz="1200" dirty="0">
                <a:latin typeface="Monaco" pitchFamily="2" charset="77"/>
              </a:rPr>
              <a:t>    "Version": "4.4.2",</a:t>
            </a:r>
          </a:p>
          <a:p>
            <a:r>
              <a:rPr lang="en-GB" sz="1200" dirty="0">
                <a:latin typeface="Monaco" pitchFamily="2" charset="77"/>
              </a:rPr>
              <a:t>    "Repositories": [</a:t>
            </a:r>
          </a:p>
          <a:p>
            <a:r>
              <a:rPr lang="en-GB" sz="1200" dirty="0">
                <a:latin typeface="Monaco" pitchFamily="2" charset="77"/>
              </a:rPr>
              <a:t>      {</a:t>
            </a:r>
          </a:p>
          <a:p>
            <a:r>
              <a:rPr lang="en-GB" sz="1200" dirty="0">
                <a:latin typeface="Monaco" pitchFamily="2" charset="77"/>
              </a:rPr>
              <a:t>        "Name": "CRAN",</a:t>
            </a:r>
          </a:p>
          <a:p>
            <a:r>
              <a:rPr lang="en-GB" sz="1200" dirty="0">
                <a:latin typeface="Monaco" pitchFamily="2" charset="77"/>
              </a:rPr>
              <a:t>        "URL": "https://</a:t>
            </a:r>
            <a:r>
              <a:rPr lang="en-GB" sz="1200" dirty="0" err="1">
                <a:latin typeface="Monaco" pitchFamily="2" charset="77"/>
              </a:rPr>
              <a:t>cloud.r-project.org</a:t>
            </a:r>
            <a:r>
              <a:rPr lang="en-GB" sz="1200" dirty="0">
                <a:latin typeface="Monaco" pitchFamily="2" charset="77"/>
              </a:rPr>
              <a:t>"</a:t>
            </a:r>
          </a:p>
          <a:p>
            <a:r>
              <a:rPr lang="en-GB" sz="1200" dirty="0">
                <a:latin typeface="Monaco" pitchFamily="2" charset="77"/>
              </a:rPr>
              <a:t>      }</a:t>
            </a:r>
          </a:p>
          <a:p>
            <a:r>
              <a:rPr lang="en-GB" sz="1200" dirty="0">
                <a:latin typeface="Monaco" pitchFamily="2" charset="77"/>
              </a:rPr>
              <a:t>    ]</a:t>
            </a:r>
          </a:p>
          <a:p>
            <a:r>
              <a:rPr lang="en-GB" sz="1200" dirty="0">
                <a:latin typeface="Monaco" pitchFamily="2" charset="77"/>
              </a:rPr>
              <a:t>  },</a:t>
            </a:r>
          </a:p>
          <a:p>
            <a:r>
              <a:rPr lang="en-GB" sz="1200" dirty="0">
                <a:latin typeface="Monaco" pitchFamily="2" charset="77"/>
              </a:rPr>
              <a:t>  "Packages": {</a:t>
            </a:r>
          </a:p>
          <a:p>
            <a:r>
              <a:rPr lang="en-GB" sz="1200" dirty="0">
                <a:latin typeface="Monaco" pitchFamily="2" charset="77"/>
              </a:rPr>
              <a:t>    "</a:t>
            </a:r>
            <a:r>
              <a:rPr lang="en-GB" sz="1200" dirty="0" err="1">
                <a:latin typeface="Monaco" pitchFamily="2" charset="77"/>
              </a:rPr>
              <a:t>renv</a:t>
            </a:r>
            <a:r>
              <a:rPr lang="en-GB" sz="1200" dirty="0">
                <a:latin typeface="Monaco" pitchFamily="2" charset="77"/>
              </a:rPr>
              <a:t>": {</a:t>
            </a:r>
          </a:p>
          <a:p>
            <a:r>
              <a:rPr lang="en-GB" sz="1200" dirty="0">
                <a:latin typeface="Monaco" pitchFamily="2" charset="77"/>
              </a:rPr>
              <a:t>      "Package": "</a:t>
            </a:r>
            <a:r>
              <a:rPr lang="en-GB" sz="1200" dirty="0" err="1">
                <a:latin typeface="Monaco" pitchFamily="2" charset="77"/>
              </a:rPr>
              <a:t>renv</a:t>
            </a:r>
            <a:r>
              <a:rPr lang="en-GB" sz="1200" dirty="0">
                <a:latin typeface="Monaco" pitchFamily="2" charset="77"/>
              </a:rPr>
              <a:t>",</a:t>
            </a:r>
          </a:p>
          <a:p>
            <a:r>
              <a:rPr lang="en-GB" sz="1200" dirty="0">
                <a:latin typeface="Monaco" pitchFamily="2" charset="77"/>
              </a:rPr>
              <a:t>      "Version": "1.0.11",</a:t>
            </a:r>
          </a:p>
          <a:p>
            <a:r>
              <a:rPr lang="en-GB" sz="1200" dirty="0">
                <a:latin typeface="Monaco" pitchFamily="2" charset="77"/>
              </a:rPr>
              <a:t>      "Source": "Repository",</a:t>
            </a:r>
          </a:p>
          <a:p>
            <a:r>
              <a:rPr lang="en-GB" sz="1200" dirty="0">
                <a:latin typeface="Monaco" pitchFamily="2" charset="77"/>
              </a:rPr>
              <a:t>      "Repository": "CRAN",</a:t>
            </a:r>
          </a:p>
          <a:p>
            <a:r>
              <a:rPr lang="en-GB" sz="1200" dirty="0">
                <a:latin typeface="Monaco" pitchFamily="2" charset="77"/>
              </a:rPr>
              <a:t>      "Requirements": [</a:t>
            </a:r>
          </a:p>
          <a:p>
            <a:r>
              <a:rPr lang="en-GB" sz="1200" dirty="0">
                <a:latin typeface="Monaco" pitchFamily="2" charset="77"/>
              </a:rPr>
              <a:t>        "utils"</a:t>
            </a:r>
          </a:p>
          <a:p>
            <a:r>
              <a:rPr lang="en-GB" sz="1200" dirty="0">
                <a:latin typeface="Monaco" pitchFamily="2" charset="77"/>
              </a:rPr>
              <a:t>      ],</a:t>
            </a:r>
          </a:p>
          <a:p>
            <a:r>
              <a:rPr lang="en-GB" sz="1200" dirty="0">
                <a:latin typeface="Monaco" pitchFamily="2" charset="77"/>
              </a:rPr>
              <a:t>      "Hash": "47623f66b4e80b3b0587bc5d7b309888"</a:t>
            </a:r>
          </a:p>
          <a:p>
            <a:r>
              <a:rPr lang="en-GB" sz="1200" dirty="0">
                <a:latin typeface="Monaco" pitchFamily="2" charset="77"/>
              </a:rPr>
              <a:t>    }</a:t>
            </a:r>
          </a:p>
          <a:p>
            <a:r>
              <a:rPr lang="en-GB" sz="1200" dirty="0">
                <a:latin typeface="Monaco" pitchFamily="2" charset="77"/>
              </a:rPr>
              <a:t>  }</a:t>
            </a:r>
          </a:p>
          <a:p>
            <a:r>
              <a:rPr lang="en-GB" sz="1200" dirty="0">
                <a:latin typeface="Monaco" pitchFamily="2" charset="7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C6392C-95C1-A9FE-35E7-C0A49D892DA2}"/>
              </a:ext>
            </a:extLst>
          </p:cNvPr>
          <p:cNvSpPr txBox="1"/>
          <p:nvPr/>
        </p:nvSpPr>
        <p:spPr>
          <a:xfrm>
            <a:off x="6270169" y="1796596"/>
            <a:ext cx="570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Monaco" pitchFamily="2" charset="77"/>
              </a:rPr>
              <a:t>renv.lock</a:t>
            </a:r>
            <a:endParaRPr lang="en-RU" sz="28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7925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49A5-D8D8-D051-3732-5F3E00B8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на вечер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7DCFD-51F8-722F-FCB1-1AAB861D4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Поговорим про </a:t>
            </a:r>
            <a:r>
              <a:rPr lang="en-GB" dirty="0">
                <a:latin typeface="Monaco" pitchFamily="2" charset="77"/>
              </a:rPr>
              <a:t>Git</a:t>
            </a:r>
          </a:p>
          <a:p>
            <a:r>
              <a:rPr lang="ru-RU" dirty="0"/>
              <a:t>Создадим идеальный проект</a:t>
            </a:r>
          </a:p>
          <a:p>
            <a:r>
              <a:rPr lang="ru-RU" dirty="0" err="1"/>
              <a:t>Закоммитим</a:t>
            </a:r>
            <a:r>
              <a:rPr lang="ru-RU" dirty="0"/>
              <a:t> его и запушим на </a:t>
            </a:r>
            <a:r>
              <a:rPr lang="en-GB" dirty="0"/>
              <a:t>GitHub</a:t>
            </a:r>
          </a:p>
          <a:p>
            <a:r>
              <a:rPr lang="ru-RU" dirty="0"/>
              <a:t>Поговорим про </a:t>
            </a:r>
            <a:r>
              <a:rPr lang="en-GB" dirty="0" err="1">
                <a:latin typeface="Monaco" pitchFamily="2" charset="77"/>
              </a:rPr>
              <a:t>renv</a:t>
            </a:r>
            <a:endParaRPr lang="en-GB" dirty="0">
              <a:latin typeface="Monaco" pitchFamily="2" charset="77"/>
            </a:endParaRPr>
          </a:p>
          <a:p>
            <a:r>
              <a:rPr lang="ru-RU" dirty="0"/>
              <a:t>Сделаем </a:t>
            </a:r>
            <a:r>
              <a:rPr lang="ru-RU" dirty="0" err="1"/>
              <a:t>пулл</a:t>
            </a:r>
            <a:r>
              <a:rPr lang="ru-RU" dirty="0"/>
              <a:t> </a:t>
            </a:r>
            <a:r>
              <a:rPr lang="ru-RU" dirty="0" err="1"/>
              <a:t>реквест</a:t>
            </a:r>
            <a:r>
              <a:rPr lang="ru-RU" dirty="0"/>
              <a:t> (</a:t>
            </a:r>
            <a:r>
              <a:rPr lang="en-GB" dirty="0"/>
              <a:t>pull request, PR)</a:t>
            </a:r>
          </a:p>
          <a:p>
            <a:r>
              <a:rPr lang="en-GB" dirty="0"/>
              <a:t>????</a:t>
            </a:r>
          </a:p>
          <a:p>
            <a:r>
              <a:rPr lang="en-GB" dirty="0"/>
              <a:t>PROFIT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573435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B0B13-D6AD-318E-64B4-3D7D85AE8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A6EC-DFFA-FC93-C861-37DC67BD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Ч</a:t>
            </a:r>
            <a:r>
              <a:rPr lang="ru-RU" dirty="0"/>
              <a:t>то мы создали</a:t>
            </a:r>
            <a:endParaRPr lang="en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1300229-110C-2FF7-15B1-BB6FCFC93F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90" y="1796596"/>
            <a:ext cx="51854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81F29F-9F70-C154-F79C-473CE405B375}"/>
              </a:ext>
            </a:extLst>
          </p:cNvPr>
          <p:cNvSpPr txBox="1"/>
          <p:nvPr/>
        </p:nvSpPr>
        <p:spPr>
          <a:xfrm>
            <a:off x="6270168" y="2425724"/>
            <a:ext cx="57041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Monaco" pitchFamily="2" charset="77"/>
              </a:rPr>
              <a:t>.</a:t>
            </a:r>
            <a:r>
              <a:rPr lang="en-GB" dirty="0" err="1">
                <a:latin typeface="Monaco" pitchFamily="2" charset="77"/>
              </a:rPr>
              <a:t>Rproj.user</a:t>
            </a:r>
            <a:endParaRPr lang="en-GB" dirty="0">
              <a:latin typeface="Monaco" pitchFamily="2" charset="77"/>
            </a:endParaRPr>
          </a:p>
          <a:p>
            <a:r>
              <a:rPr lang="en-GB" dirty="0">
                <a:latin typeface="Monaco" pitchFamily="2" charset="77"/>
              </a:rPr>
              <a:t>.</a:t>
            </a:r>
            <a:r>
              <a:rPr lang="en-GB" dirty="0" err="1">
                <a:latin typeface="Monaco" pitchFamily="2" charset="77"/>
              </a:rPr>
              <a:t>Rhistory</a:t>
            </a:r>
            <a:endParaRPr lang="en-GB" dirty="0">
              <a:latin typeface="Monaco" pitchFamily="2" charset="77"/>
            </a:endParaRPr>
          </a:p>
          <a:p>
            <a:r>
              <a:rPr lang="en-GB" dirty="0">
                <a:latin typeface="Monaco" pitchFamily="2" charset="77"/>
              </a:rPr>
              <a:t>.</a:t>
            </a:r>
            <a:r>
              <a:rPr lang="en-GB" dirty="0" err="1">
                <a:latin typeface="Monaco" pitchFamily="2" charset="77"/>
              </a:rPr>
              <a:t>Rdata</a:t>
            </a:r>
            <a:endParaRPr lang="en-GB" dirty="0">
              <a:latin typeface="Monaco" pitchFamily="2" charset="77"/>
            </a:endParaRPr>
          </a:p>
          <a:p>
            <a:r>
              <a:rPr lang="en-GB" dirty="0">
                <a:latin typeface="Monaco" pitchFamily="2" charset="77"/>
              </a:rPr>
              <a:t>.</a:t>
            </a:r>
            <a:r>
              <a:rPr lang="en-GB" dirty="0" err="1">
                <a:latin typeface="Monaco" pitchFamily="2" charset="77"/>
              </a:rPr>
              <a:t>Ruserdata</a:t>
            </a:r>
            <a:endParaRPr lang="en-GB" dirty="0">
              <a:latin typeface="Monaco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7A520-81E2-5C9D-8CE2-08C6B0B642BC}"/>
              </a:ext>
            </a:extLst>
          </p:cNvPr>
          <p:cNvSpPr txBox="1"/>
          <p:nvPr/>
        </p:nvSpPr>
        <p:spPr>
          <a:xfrm>
            <a:off x="6270169" y="1796596"/>
            <a:ext cx="570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aco" pitchFamily="2" charset="77"/>
              </a:rPr>
              <a:t>.</a:t>
            </a:r>
            <a:r>
              <a:rPr lang="en-US" sz="2800" dirty="0" err="1">
                <a:latin typeface="Monaco" pitchFamily="2" charset="77"/>
              </a:rPr>
              <a:t>gitignore</a:t>
            </a:r>
            <a:endParaRPr lang="en-RU" sz="28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78042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B1983-BD47-CC80-5CE8-97F34DF06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75ED-C558-4763-EC14-7666E191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Ч</a:t>
            </a:r>
            <a:r>
              <a:rPr lang="ru-RU" dirty="0"/>
              <a:t>то мы создали</a:t>
            </a:r>
            <a:endParaRPr lang="en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9E6F6-AD89-1DBE-158C-4A520E12D767}"/>
              </a:ext>
            </a:extLst>
          </p:cNvPr>
          <p:cNvSpPr txBox="1"/>
          <p:nvPr/>
        </p:nvSpPr>
        <p:spPr>
          <a:xfrm>
            <a:off x="6270169" y="1796596"/>
            <a:ext cx="570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aco" pitchFamily="2" charset="77"/>
              </a:rPr>
              <a:t>hello-</a:t>
            </a:r>
            <a:r>
              <a:rPr lang="en-US" sz="2800" dirty="0" err="1">
                <a:latin typeface="Monaco" pitchFamily="2" charset="77"/>
              </a:rPr>
              <a:t>world.Rproj</a:t>
            </a:r>
            <a:endParaRPr lang="en-RU" sz="2800" dirty="0">
              <a:latin typeface="Monaco" pitchFamily="2" charset="77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2631BB5-C00B-4F31-D896-0B798F5B4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41" y="1796596"/>
            <a:ext cx="5528359" cy="265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651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B714-C597-C139-437A-79826B44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F88AE-8DAF-3F06-6468-CEE356918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97388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8E53-CBE8-E0FE-02E1-086849D2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репозиторий</a:t>
            </a:r>
            <a:endParaRPr lang="en-RU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61E71DFC-ECEE-FF24-A3CC-7C836911B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9614"/>
            <a:ext cx="10160000" cy="515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132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E151-BDCE-DB82-1DCA-BB27CEF9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push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49A8E-51DC-FE30-0C7A-1ADA45DF7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53183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62F4-CC7C-9551-E231-51A6D6E99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GB" dirty="0"/>
              <a:t>r</a:t>
            </a:r>
            <a:r>
              <a:rPr lang="en-RU" dirty="0"/>
              <a:t>emote </a:t>
            </a:r>
            <a:r>
              <a:rPr lang="ru-RU" dirty="0"/>
              <a:t>репозиторий</a:t>
            </a:r>
            <a:endParaRPr lang="en-RU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7CD880F-38CC-8EBB-AFDA-5167ED4E97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648" y="1825625"/>
            <a:ext cx="49147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77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0B88-3D61-EB58-3663-464F2D22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нужен </a:t>
            </a:r>
            <a:r>
              <a:rPr lang="en-US" dirty="0"/>
              <a:t>Git?</a:t>
            </a:r>
            <a:endParaRPr lang="en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A7D76-4EAE-456C-A2FA-84F5F1A459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7466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E450-6FD2-D12E-A51E-FC86AC47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вашего резюме</a:t>
            </a:r>
            <a:endParaRPr lang="en-RU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8808C74-BB12-41A5-3321-371F66D54B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6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19AD-9504-4ECC-1252-1B862367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совместной работы</a:t>
            </a:r>
            <a:endParaRPr lang="en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4BAAE2-D0F4-C5AF-0576-4E09D97DFE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391" y="1825625"/>
            <a:ext cx="326921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83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E5B2-3AB5-BC49-EB13-F1E05D3A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организации работы одному</a:t>
            </a:r>
            <a:endParaRPr lang="en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F2FCB8-0209-CAA6-2960-D2588C8212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28" y="1825625"/>
            <a:ext cx="77755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7113EBE-FFBB-978E-0B6B-9CF35E2DE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08"/>
          <a:stretch/>
        </p:blipFill>
        <p:spPr bwMode="auto">
          <a:xfrm>
            <a:off x="1761174" y="1690688"/>
            <a:ext cx="8669651" cy="248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4C1F4F2-8E39-E012-1621-C3FF491C3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28" y="1825625"/>
            <a:ext cx="7853955" cy="43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30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CBFC-9E6B-7602-DCC6-B49C1BCF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Терминология</a:t>
            </a:r>
            <a:endParaRPr lang="en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2DA00-F11A-4B4E-E4C7-7A02CDCFF8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179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84AE-A49A-2A65-FE1F-81D4EBBB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Git </a:t>
            </a:r>
            <a:r>
              <a:rPr lang="ru-RU" dirty="0"/>
              <a:t>что</a:t>
            </a:r>
            <a:r>
              <a:rPr lang="en-US" dirty="0"/>
              <a:t>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E7165-5BD1-FE4D-2071-DD03F443B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Git</a:t>
            </a:r>
          </a:p>
          <a:p>
            <a:endParaRPr lang="en-RU" dirty="0"/>
          </a:p>
          <a:p>
            <a:r>
              <a:rPr lang="en-RU" dirty="0"/>
              <a:t>GitHub</a:t>
            </a:r>
          </a:p>
          <a:p>
            <a:r>
              <a:rPr lang="en-RU" dirty="0"/>
              <a:t>GitLab</a:t>
            </a:r>
          </a:p>
          <a:p>
            <a:r>
              <a:rPr lang="en-RU" dirty="0"/>
              <a:t>Gitea</a:t>
            </a:r>
          </a:p>
          <a:p>
            <a:r>
              <a:rPr lang="en-RU" dirty="0"/>
              <a:t>Bitbucket</a:t>
            </a:r>
          </a:p>
        </p:txBody>
      </p:sp>
    </p:spTree>
    <p:extLst>
      <p:ext uri="{BB962C8B-B14F-4D97-AF65-F5344CB8AC3E}">
        <p14:creationId xmlns:p14="http://schemas.microsoft.com/office/powerpoint/2010/main" val="1386444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1A3E-8684-B0D4-E252-7CEBA2BB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staging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72351-5833-FFEE-C41E-8DB8AC642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8650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254</Words>
  <Application>Microsoft Macintosh PowerPoint</Application>
  <PresentationFormat>Widescreen</PresentationFormat>
  <Paragraphs>80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Monaco</vt:lpstr>
      <vt:lpstr>Office Theme</vt:lpstr>
      <vt:lpstr>Git and Friends</vt:lpstr>
      <vt:lpstr>Планы на вечер</vt:lpstr>
      <vt:lpstr>Зачем нужен Git?</vt:lpstr>
      <vt:lpstr>Для вашего резюме</vt:lpstr>
      <vt:lpstr>Для совместной работы</vt:lpstr>
      <vt:lpstr>Для организации работы одному</vt:lpstr>
      <vt:lpstr>Терминология</vt:lpstr>
      <vt:lpstr>Git что?</vt:lpstr>
      <vt:lpstr>staging</vt:lpstr>
      <vt:lpstr>commit</vt:lpstr>
      <vt:lpstr>log</vt:lpstr>
      <vt:lpstr>branch</vt:lpstr>
      <vt:lpstr>pr</vt:lpstr>
      <vt:lpstr>Создадим проект</vt:lpstr>
      <vt:lpstr>Создадим проект</vt:lpstr>
      <vt:lpstr>Что мы создали</vt:lpstr>
      <vt:lpstr>Что мы создали</vt:lpstr>
      <vt:lpstr>Что мы создали</vt:lpstr>
      <vt:lpstr>Что мы создали</vt:lpstr>
      <vt:lpstr>Что мы создали</vt:lpstr>
      <vt:lpstr>Что мы создали</vt:lpstr>
      <vt:lpstr>commit</vt:lpstr>
      <vt:lpstr>Что такое репозиторий</vt:lpstr>
      <vt:lpstr>push</vt:lpstr>
      <vt:lpstr>Что такое remote репозиторий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Kirill Voronin</dc:creator>
  <cp:lastModifiedBy>Kirill Voronin</cp:lastModifiedBy>
  <cp:revision>7</cp:revision>
  <dcterms:created xsi:type="dcterms:W3CDTF">2024-12-01T19:57:34Z</dcterms:created>
  <dcterms:modified xsi:type="dcterms:W3CDTF">2024-12-02T09:17:30Z</dcterms:modified>
</cp:coreProperties>
</file>