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8229600" cx="14630400"/>
  <p:notesSz cx="8229600" cy="14630400"/>
  <p:embeddedFontLst>
    <p:embeddedFont>
      <p:font typeface="Roboto"/>
      <p:regular r:id="rId16"/>
      <p:bold r:id="rId17"/>
      <p:italic r:id="rId18"/>
      <p:boldItalic r:id="rId19"/>
    </p:embeddedFont>
    <p:embeddedFont>
      <p:font typeface="Zilla Slab Highlight"/>
      <p:regular r:id="rId20"/>
    </p:embeddedFont>
    <p:embeddedFont>
      <p:font typeface="Poppins"/>
      <p:regular r:id="rId21"/>
      <p:bold r:id="rId22"/>
      <p:italic r:id="rId23"/>
      <p:boldItalic r:id="rId24"/>
    </p:embeddedFont>
    <p:embeddedFont>
      <p:font typeface="Poppins Light"/>
      <p:regular r:id="rId25"/>
      <p:bold r:id="rId26"/>
      <p:italic r:id="rId27"/>
      <p:boldItalic r:id="rId28"/>
    </p:embeddedFont>
    <p:embeddedFont>
      <p:font typeface="Roboto Light"/>
      <p:regular r:id="rId29"/>
      <p:bold r:id="rId30"/>
      <p:italic r:id="rId31"/>
      <p:boldItalic r:id="rId32"/>
    </p:embeddedFont>
    <p:embeddedFont>
      <p:font typeface="Comfortaa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ZillaSlabHighlight-regular.fntdata"/><Relationship Id="rId22" Type="http://schemas.openxmlformats.org/officeDocument/2006/relationships/font" Target="fonts/Poppins-bold.fntdata"/><Relationship Id="rId21" Type="http://schemas.openxmlformats.org/officeDocument/2006/relationships/font" Target="fonts/Poppins-regular.fntdata"/><Relationship Id="rId24" Type="http://schemas.openxmlformats.org/officeDocument/2006/relationships/font" Target="fonts/Poppins-boldItalic.fntdata"/><Relationship Id="rId23" Type="http://schemas.openxmlformats.org/officeDocument/2006/relationships/font" Target="fonts/Poppi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Light-bold.fntdata"/><Relationship Id="rId25" Type="http://schemas.openxmlformats.org/officeDocument/2006/relationships/font" Target="fonts/PoppinsLight-regular.fntdata"/><Relationship Id="rId28" Type="http://schemas.openxmlformats.org/officeDocument/2006/relationships/font" Target="fonts/PoppinsLight-boldItalic.fntdata"/><Relationship Id="rId27" Type="http://schemas.openxmlformats.org/officeDocument/2006/relationships/font" Target="fonts/PoppinsLight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italic.fntdata"/><Relationship Id="rId30" Type="http://schemas.openxmlformats.org/officeDocument/2006/relationships/font" Target="fonts/RobotoLight-bold.fntdata"/><Relationship Id="rId11" Type="http://schemas.openxmlformats.org/officeDocument/2006/relationships/slide" Target="slides/slide7.xml"/><Relationship Id="rId33" Type="http://schemas.openxmlformats.org/officeDocument/2006/relationships/font" Target="fonts/Comfortaa-regular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Comfortaa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2fb1b79d41_3_4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32fb1b79d41_3_4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32fb1b79d41_3_4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f859f078b_0_2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2f859f078b_0_2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2f859f078b_0_27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fb1b79d41_3_3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2fb1b79d41_3_3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32fb1b79d41_3_3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018fa7b02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3018fa7b02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g33018fa7b02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f859f078b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2f859f078b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32f859f078b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f859f078b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2f859f078b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32f859f078b_0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f859f078b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2f859f078b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32f859f078b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f859f078b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f859f078b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2f859f078b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f859f078b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f859f078b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2f859f078b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4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4959000" y="1481700"/>
            <a:ext cx="47124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b="0" i="0" lang="en-US" sz="7200" u="none" cap="none" strike="noStrike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Re</a:t>
            </a:r>
            <a:r>
              <a:rPr lang="en-US" sz="72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ntify Pro</a:t>
            </a:r>
            <a:endParaRPr sz="7200">
              <a:solidFill>
                <a:srgbClr val="F2F2F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t/>
            </a:r>
            <a:endParaRPr sz="4500">
              <a:solidFill>
                <a:srgbClr val="F2F2F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088850" y="5452425"/>
            <a:ext cx="6452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 Light"/>
              <a:buNone/>
            </a:pPr>
            <a:r>
              <a:rPr lang="en-US" sz="2500">
                <a:solidFill>
                  <a:srgbClr val="E5E0DF"/>
                </a:solidFill>
                <a:latin typeface="Roboto Light"/>
                <a:ea typeface="Roboto Light"/>
                <a:cs typeface="Roboto Light"/>
                <a:sym typeface="Roboto Light"/>
              </a:rPr>
              <a:t>Renting Made Simple ( See How Simple It Is )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2675050" y="7405675"/>
            <a:ext cx="1955400" cy="82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2685" r="0" t="0"/>
          <a:stretch/>
        </p:blipFill>
        <p:spPr>
          <a:xfrm>
            <a:off x="6414300" y="3503938"/>
            <a:ext cx="1801801" cy="116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/>
          <p:nvPr/>
        </p:nvSpPr>
        <p:spPr>
          <a:xfrm>
            <a:off x="5177350" y="559500"/>
            <a:ext cx="3260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b="0" i="0" lang="en-US" sz="4450" u="none" cap="none" strike="noStrike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Conclusion </a:t>
            </a:r>
            <a:endParaRPr b="0" i="0" sz="44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6437380" y="4205032"/>
            <a:ext cx="3474000" cy="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Poppins Light"/>
              <a:buNone/>
            </a:pPr>
            <a:r>
              <a:rPr b="0" i="0" lang="en-US" sz="2200" u="none" cap="none" strike="noStrike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Future Directions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12300900" y="7520700"/>
            <a:ext cx="2329500" cy="70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2925" y="311525"/>
            <a:ext cx="1191400" cy="103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" name="Google Shape;204;p22"/>
          <p:cNvGrpSpPr/>
          <p:nvPr/>
        </p:nvGrpSpPr>
        <p:grpSpPr>
          <a:xfrm>
            <a:off x="3382238" y="1343473"/>
            <a:ext cx="6850900" cy="6713068"/>
            <a:chOff x="2256567" y="677103"/>
            <a:chExt cx="4036590" cy="3941676"/>
          </a:xfrm>
        </p:grpSpPr>
        <p:sp>
          <p:nvSpPr>
            <p:cNvPr id="205" name="Google Shape;205;p22"/>
            <p:cNvSpPr/>
            <p:nvPr/>
          </p:nvSpPr>
          <p:spPr>
            <a:xfrm rot="-6597333">
              <a:off x="4296826" y="3950027"/>
              <a:ext cx="586303" cy="586303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2"/>
            <p:cNvSpPr/>
            <p:nvPr/>
          </p:nvSpPr>
          <p:spPr>
            <a:xfrm rot="-6599386">
              <a:off x="2318596" y="1407533"/>
              <a:ext cx="440541" cy="440541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 rot="-6598839">
              <a:off x="2887641" y="2346984"/>
              <a:ext cx="1199287" cy="1199287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/>
            <p:nvPr/>
          </p:nvSpPr>
          <p:spPr>
            <a:xfrm rot="-6598620">
              <a:off x="4374916" y="913763"/>
              <a:ext cx="1681581" cy="1681581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2"/>
            <p:cNvSpPr/>
            <p:nvPr/>
          </p:nvSpPr>
          <p:spPr>
            <a:xfrm rot="-6597866">
              <a:off x="2661829" y="2208216"/>
              <a:ext cx="629106" cy="629106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2"/>
            <p:cNvSpPr/>
            <p:nvPr/>
          </p:nvSpPr>
          <p:spPr>
            <a:xfrm rot="-6597701">
              <a:off x="3267625" y="1113818"/>
              <a:ext cx="274172" cy="274172"/>
            </a:xfrm>
            <a:prstGeom prst="ellipse">
              <a:avLst/>
            </a:prstGeom>
            <a:solidFill>
              <a:srgbClr val="D786E4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7388195" y="3591180"/>
            <a:ext cx="4141507" cy="4155905"/>
            <a:chOff x="4447194" y="1815766"/>
            <a:chExt cx="2440200" cy="2440200"/>
          </a:xfrm>
        </p:grpSpPr>
        <p:sp>
          <p:nvSpPr>
            <p:cNvPr id="212" name="Google Shape;212;p22"/>
            <p:cNvSpPr/>
            <p:nvPr/>
          </p:nvSpPr>
          <p:spPr>
            <a:xfrm>
              <a:off x="4447194" y="1815766"/>
              <a:ext cx="2440200" cy="2440200"/>
            </a:xfrm>
            <a:prstGeom prst="ellipse">
              <a:avLst/>
            </a:prstGeom>
            <a:solidFill>
              <a:srgbClr val="561561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2"/>
            <p:cNvSpPr txBox="1"/>
            <p:nvPr/>
          </p:nvSpPr>
          <p:spPr>
            <a:xfrm>
              <a:off x="4735952" y="2454165"/>
              <a:ext cx="20469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Advanced Technologies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9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( AI-driven recommendations and dynamic pricing )</a:t>
              </a:r>
              <a:endParaRPr sz="1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4" name="Google Shape;214;p22"/>
          <p:cNvGrpSpPr/>
          <p:nvPr/>
        </p:nvGrpSpPr>
        <p:grpSpPr>
          <a:xfrm>
            <a:off x="5583620" y="2530450"/>
            <a:ext cx="2416473" cy="2424874"/>
            <a:chOff x="3490737" y="1374053"/>
            <a:chExt cx="1423800" cy="1423800"/>
          </a:xfrm>
        </p:grpSpPr>
        <p:sp>
          <p:nvSpPr>
            <p:cNvPr id="215" name="Google Shape;215;p2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2"/>
            <p:cNvSpPr txBox="1"/>
            <p:nvPr/>
          </p:nvSpPr>
          <p:spPr>
            <a:xfrm>
              <a:off x="3718754" y="1613603"/>
              <a:ext cx="967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Streamlined process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7" name="Google Shape;217;p22"/>
          <p:cNvGrpSpPr/>
          <p:nvPr/>
        </p:nvGrpSpPr>
        <p:grpSpPr>
          <a:xfrm>
            <a:off x="5004494" y="5194468"/>
            <a:ext cx="2543763" cy="2552606"/>
            <a:chOff x="644203" y="3718814"/>
            <a:chExt cx="1498800" cy="1498800"/>
          </a:xfrm>
        </p:grpSpPr>
        <p:sp>
          <p:nvSpPr>
            <p:cNvPr id="218" name="Google Shape;218;p22"/>
            <p:cNvSpPr/>
            <p:nvPr/>
          </p:nvSpPr>
          <p:spPr>
            <a:xfrm>
              <a:off x="644203" y="3718814"/>
              <a:ext cx="1498800" cy="14988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2"/>
            <p:cNvSpPr txBox="1"/>
            <p:nvPr/>
          </p:nvSpPr>
          <p:spPr>
            <a:xfrm>
              <a:off x="856902" y="4091810"/>
              <a:ext cx="10734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Unified</a:t>
              </a:r>
              <a:endPara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Diverse</a:t>
              </a:r>
              <a:endPara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 Listings</a:t>
              </a:r>
              <a:endPara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" name="Google Shape;220;p22"/>
          <p:cNvGrpSpPr/>
          <p:nvPr/>
        </p:nvGrpSpPr>
        <p:grpSpPr>
          <a:xfrm>
            <a:off x="9522152" y="2217886"/>
            <a:ext cx="1748569" cy="1754691"/>
            <a:chOff x="3490737" y="1374053"/>
            <a:chExt cx="1423800" cy="1423800"/>
          </a:xfrm>
        </p:grpSpPr>
        <p:sp>
          <p:nvSpPr>
            <p:cNvPr id="221" name="Google Shape;221;p22"/>
            <p:cNvSpPr/>
            <p:nvPr/>
          </p:nvSpPr>
          <p:spPr>
            <a:xfrm>
              <a:off x="3490737" y="1374053"/>
              <a:ext cx="1423800" cy="14238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3625740" y="1711800"/>
              <a:ext cx="11538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Community expansion</a:t>
              </a:r>
              <a:endParaRPr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23" name="Google Shape;2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2"/>
          <p:cNvSpPr txBox="1"/>
          <p:nvPr/>
        </p:nvSpPr>
        <p:spPr>
          <a:xfrm>
            <a:off x="7656800" y="2217863"/>
            <a:ext cx="15348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Verified and secure transactions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1098000" y="293925"/>
            <a:ext cx="12434400" cy="26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lang="en-US" sz="17500">
                <a:solidFill>
                  <a:srgbClr val="F2F2F3"/>
                </a:solidFill>
                <a:latin typeface="Zilla Slab Highlight"/>
                <a:ea typeface="Zilla Slab Highlight"/>
                <a:cs typeface="Zilla Slab Highlight"/>
                <a:sym typeface="Zilla Slab Highlight"/>
              </a:rPr>
              <a:t>THANK YOU</a:t>
            </a:r>
            <a:r>
              <a:rPr lang="en-US" sz="175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b="0" i="0" sz="17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12300900" y="7520700"/>
            <a:ext cx="2329500" cy="708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191725" y="5413450"/>
            <a:ext cx="19665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b="0" i="0" lang="en-US" sz="3100" u="none" cap="none" strike="noStrike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Made By :   </a:t>
            </a:r>
            <a:endParaRPr b="0" i="0" sz="3100" u="none" cap="none" strike="noStrike">
              <a:solidFill>
                <a:srgbClr val="F2F2F3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233" name="Google Shape;2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6050" y="3031163"/>
            <a:ext cx="2858300" cy="216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3"/>
          <p:cNvSpPr txBox="1"/>
          <p:nvPr/>
        </p:nvSpPr>
        <p:spPr>
          <a:xfrm>
            <a:off x="959725" y="6160800"/>
            <a:ext cx="12909600" cy="1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lang="en-US" sz="25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Moksh Yadav                       Priyanshu Kumar                   Robin Idicula Varughese</a:t>
            </a:r>
            <a:endParaRPr sz="2500">
              <a:solidFill>
                <a:srgbClr val="F2F2F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lang="en-US" sz="25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 (221210071)                              (221210083)                                     (221210090)</a:t>
            </a:r>
            <a:endParaRPr sz="2500">
              <a:solidFill>
                <a:srgbClr val="F2F2F3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2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3776588" y="560425"/>
            <a:ext cx="60369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lang="en-US" sz="47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PROBLEM STATEMENT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2590000" y="7354650"/>
            <a:ext cx="2040300" cy="87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4"/>
          <p:cNvGrpSpPr/>
          <p:nvPr/>
        </p:nvGrpSpPr>
        <p:grpSpPr>
          <a:xfrm>
            <a:off x="4516608" y="2698745"/>
            <a:ext cx="5579803" cy="4603145"/>
            <a:chOff x="2902488" y="902232"/>
            <a:chExt cx="3339000" cy="3339000"/>
          </a:xfrm>
        </p:grpSpPr>
        <p:sp>
          <p:nvSpPr>
            <p:cNvPr id="69" name="Google Shape;69;p14"/>
            <p:cNvSpPr/>
            <p:nvPr/>
          </p:nvSpPr>
          <p:spPr>
            <a:xfrm rot="-5400000">
              <a:off x="2902488" y="902232"/>
              <a:ext cx="3339000" cy="3339000"/>
            </a:xfrm>
            <a:prstGeom prst="ellipse">
              <a:avLst/>
            </a:prstGeom>
            <a:noFill/>
            <a:ln cap="flat" cmpd="sng" w="19050">
              <a:solidFill>
                <a:srgbClr val="1D7E75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3123738" y="1123632"/>
              <a:ext cx="2896500" cy="2896200"/>
            </a:xfrm>
            <a:prstGeom prst="pie">
              <a:avLst>
                <a:gd fmla="val 21577108" name="adj1"/>
                <a:gd fmla="val 16214886" name="adj2"/>
              </a:avLst>
            </a:prstGeom>
            <a:solidFill>
              <a:srgbClr val="83E3DA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4"/>
          <p:cNvGrpSpPr/>
          <p:nvPr/>
        </p:nvGrpSpPr>
        <p:grpSpPr>
          <a:xfrm>
            <a:off x="5794281" y="3494227"/>
            <a:ext cx="3041814" cy="2684990"/>
            <a:chOff x="3664038" y="1663782"/>
            <a:chExt cx="1815900" cy="1815900"/>
          </a:xfrm>
        </p:grpSpPr>
        <p:sp>
          <p:nvSpPr>
            <p:cNvPr id="72" name="Google Shape;72;p14"/>
            <p:cNvSpPr/>
            <p:nvPr/>
          </p:nvSpPr>
          <p:spPr>
            <a:xfrm>
              <a:off x="3664038" y="1663782"/>
              <a:ext cx="1815900" cy="1815900"/>
            </a:xfrm>
            <a:prstGeom prst="ellipse">
              <a:avLst/>
            </a:prstGeom>
            <a:solidFill>
              <a:srgbClr val="1B786F"/>
            </a:solidFill>
            <a:ln>
              <a:noFill/>
            </a:ln>
            <a:effectLst>
              <a:outerShdw blurRad="228600" rotWithShape="0" algn="tl" dir="5400000" dist="50800">
                <a:srgbClr val="000000">
                  <a:alpha val="54900"/>
                </a:srgbClr>
              </a:outerShdw>
            </a:effectLst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3899988" y="2158482"/>
              <a:ext cx="1344000" cy="82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Fragmented Rental Market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4" name="Google Shape;74;p14"/>
          <p:cNvGrpSpPr/>
          <p:nvPr/>
        </p:nvGrpSpPr>
        <p:grpSpPr>
          <a:xfrm>
            <a:off x="6425856" y="1690156"/>
            <a:ext cx="1790012" cy="1580032"/>
            <a:chOff x="2859873" y="853971"/>
            <a:chExt cx="1068600" cy="1068600"/>
          </a:xfrm>
        </p:grpSpPr>
        <p:sp>
          <p:nvSpPr>
            <p:cNvPr id="75" name="Google Shape;75;p14"/>
            <p:cNvSpPr/>
            <p:nvPr/>
          </p:nvSpPr>
          <p:spPr>
            <a:xfrm>
              <a:off x="2859873" y="853971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4"/>
            <p:cNvSpPr txBox="1"/>
            <p:nvPr/>
          </p:nvSpPr>
          <p:spPr>
            <a:xfrm>
              <a:off x="3012800" y="1022197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No Centralised marketplace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7" name="Google Shape;77;p14"/>
          <p:cNvGrpSpPr/>
          <p:nvPr/>
        </p:nvGrpSpPr>
        <p:grpSpPr>
          <a:xfrm>
            <a:off x="6409424" y="6403271"/>
            <a:ext cx="1790012" cy="1580032"/>
            <a:chOff x="5214448" y="3234278"/>
            <a:chExt cx="1068600" cy="1068600"/>
          </a:xfrm>
        </p:grpSpPr>
        <p:sp>
          <p:nvSpPr>
            <p:cNvPr id="78" name="Google Shape;78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Existing</a:t>
              </a:r>
              <a:r>
                <a:rPr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platforms too niche or not user friendly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" name="Google Shape;80;p14"/>
          <p:cNvGrpSpPr/>
          <p:nvPr/>
        </p:nvGrpSpPr>
        <p:grpSpPr>
          <a:xfrm>
            <a:off x="3752183" y="4048802"/>
            <a:ext cx="1790012" cy="1580032"/>
            <a:chOff x="5214448" y="3234278"/>
            <a:chExt cx="1068600" cy="1068600"/>
          </a:xfrm>
        </p:grpSpPr>
        <p:sp>
          <p:nvSpPr>
            <p:cNvPr id="81" name="Google Shape;81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Scattered across multiple platforms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9088203" y="4048802"/>
            <a:ext cx="1790012" cy="1580032"/>
            <a:chOff x="5214448" y="3234278"/>
            <a:chExt cx="1068600" cy="1068600"/>
          </a:xfrm>
        </p:grpSpPr>
        <p:sp>
          <p:nvSpPr>
            <p:cNvPr id="84" name="Google Shape;84;p14"/>
            <p:cNvSpPr/>
            <p:nvPr/>
          </p:nvSpPr>
          <p:spPr>
            <a:xfrm>
              <a:off x="5214448" y="3234278"/>
              <a:ext cx="1068600" cy="1068600"/>
            </a:xfrm>
            <a:prstGeom prst="ellipse">
              <a:avLst/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5367375" y="3402503"/>
              <a:ext cx="762600" cy="73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46275" lIns="146275" spcFirstLastPara="1" rIns="146275" wrap="square" tIns="1462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Trust Building Time Consuming</a:t>
              </a: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13489" y="429757"/>
            <a:ext cx="1040325" cy="9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8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10202600" y="1950600"/>
            <a:ext cx="1711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2200"/>
              <a:buFont typeface="Poppins Light"/>
              <a:buNone/>
            </a:pPr>
            <a:r>
              <a:rPr lang="en-US" sz="30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Owners</a:t>
            </a:r>
            <a:endParaRPr i="0" sz="30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2590100" y="7354500"/>
            <a:ext cx="2040300" cy="875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2751850" y="1950600"/>
            <a:ext cx="1896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Renters</a:t>
            </a:r>
            <a:endParaRPr sz="3000">
              <a:solidFill>
                <a:srgbClr val="E5E0D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4225275" y="517500"/>
            <a:ext cx="4196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lang="en-US" sz="47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PAIN POINTS</a:t>
            </a:r>
            <a:endParaRPr b="0" i="0" sz="4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5793" r="0" t="0"/>
          <a:stretch/>
        </p:blipFill>
        <p:spPr>
          <a:xfrm>
            <a:off x="8498275" y="366725"/>
            <a:ext cx="1116509" cy="10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/>
          <p:nvPr/>
        </p:nvSpPr>
        <p:spPr>
          <a:xfrm>
            <a:off x="267400" y="2768825"/>
            <a:ext cx="6865500" cy="4444800"/>
          </a:xfrm>
          <a:prstGeom prst="roundRect">
            <a:avLst>
              <a:gd fmla="val 16667" name="adj"/>
            </a:avLst>
          </a:prstGeom>
          <a:solidFill>
            <a:srgbClr val="CCB74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1700"/>
              <a:buFont typeface="Roboto Light"/>
              <a:buChar char="●"/>
            </a:pPr>
            <a:r>
              <a:rPr b="1"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Lack of Availability</a:t>
            </a:r>
            <a:r>
              <a:rPr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: Difficulty finding a wide range of rental options for different items in one place.</a:t>
            </a:r>
            <a:endParaRPr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1700"/>
              <a:buFont typeface="Roboto Light"/>
              <a:buChar char="●"/>
            </a:pPr>
            <a:r>
              <a:rPr b="1"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Untrustworthy Listings</a:t>
            </a:r>
            <a:r>
              <a:rPr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: Limited trust and transparency in listings.</a:t>
            </a:r>
            <a:endParaRPr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1700"/>
              <a:buFont typeface="Roboto Light"/>
              <a:buChar char="●"/>
            </a:pPr>
            <a:r>
              <a:rPr b="1"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Complicated Renting Process</a:t>
            </a:r>
            <a:r>
              <a:rPr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: Lack of standardized procedures for renting items, leading to confusion over pricing, contracts, and availability.</a:t>
            </a:r>
            <a:endParaRPr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1700"/>
              <a:buFont typeface="Roboto Light"/>
              <a:buChar char="●"/>
            </a:pPr>
            <a:r>
              <a:rPr b="1"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Inconsistent Customer Support</a:t>
            </a:r>
            <a:r>
              <a:rPr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: Slow or unreliable customer service, especially with item-related issues.</a:t>
            </a:r>
            <a:endParaRPr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/>
          <p:nvPr/>
        </p:nvSpPr>
        <p:spPr>
          <a:xfrm>
            <a:off x="7487300" y="2768825"/>
            <a:ext cx="6865500" cy="4444800"/>
          </a:xfrm>
          <a:prstGeom prst="roundRect">
            <a:avLst>
              <a:gd fmla="val 16667" name="adj"/>
            </a:avLst>
          </a:prstGeom>
          <a:solidFill>
            <a:srgbClr val="CCB74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1700"/>
              <a:buFont typeface="Roboto"/>
              <a:buChar char="●"/>
            </a:pPr>
            <a:r>
              <a:rPr b="1"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Managing Multiple Platforms</a:t>
            </a:r>
            <a:r>
              <a:rPr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: Owners struggle to list and manage items across various rental sites.</a:t>
            </a:r>
            <a:endParaRPr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1700"/>
              <a:buFont typeface="Roboto"/>
              <a:buChar char="●"/>
            </a:pPr>
            <a:r>
              <a:rPr b="1"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Trust Issues</a:t>
            </a:r>
            <a:r>
              <a:rPr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: Fear of renting out valuable equipment or vehicles without a reliable system for verification.</a:t>
            </a:r>
            <a:endParaRPr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36550" lvl="0" marL="45720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1700"/>
              <a:buFont typeface="Roboto"/>
              <a:buChar char="●"/>
            </a:pPr>
            <a:r>
              <a:rPr b="1"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Late Payments and Lack of Security</a:t>
            </a:r>
            <a:r>
              <a:rPr lang="en-US" sz="1700">
                <a:solidFill>
                  <a:srgbClr val="F2F2F3"/>
                </a:solidFill>
                <a:latin typeface="Comfortaa"/>
                <a:ea typeface="Comfortaa"/>
                <a:cs typeface="Comfortaa"/>
                <a:sym typeface="Comfortaa"/>
              </a:rPr>
              <a:t>: Difficulty in tracking payments and ensuring that renters return items in good condition.</a:t>
            </a:r>
            <a:endParaRPr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2F2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7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4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858150" y="237500"/>
            <a:ext cx="5257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lang="en-US" sz="445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 Solution Overview</a:t>
            </a:r>
            <a:endParaRPr b="0" i="0" sz="4450" u="none" cap="none" strike="noStrike">
              <a:solidFill>
                <a:srgbClr val="E5E0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793790" y="2116459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3D3D42"/>
          </a:solidFill>
          <a:ln cap="flat" cmpd="sng" w="9525">
            <a:solidFill>
              <a:srgbClr val="565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999173" y="2201470"/>
            <a:ext cx="99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Poppins Light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1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1530898" y="2116450"/>
            <a:ext cx="391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Poppins Light"/>
              <a:buNone/>
            </a:pPr>
            <a:r>
              <a:rPr lang="en-US" sz="220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One Stop Marketplace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530906" y="2606878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 Light"/>
              <a:buNone/>
            </a:pPr>
            <a:r>
              <a:rPr b="0" i="0" lang="en-US" sz="1750" u="none" cap="none" strike="noStrike">
                <a:solidFill>
                  <a:srgbClr val="E5E0DF"/>
                </a:solidFill>
                <a:latin typeface="Roboto Light"/>
                <a:ea typeface="Roboto Light"/>
                <a:cs typeface="Roboto Light"/>
                <a:sym typeface="Roboto Light"/>
              </a:rPr>
              <a:t>Search for everything from cameras to vehicles, event equipment, and even furniture, all in one place.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93790" y="3662936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3D3D42"/>
          </a:solidFill>
          <a:ln cap="flat" cmpd="sng" w="9525">
            <a:solidFill>
              <a:srgbClr val="565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951547" y="3747946"/>
            <a:ext cx="194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Poppins Light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1530906" y="3662936"/>
            <a:ext cx="620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Poppins Light"/>
              <a:buNone/>
            </a:pPr>
            <a:r>
              <a:rPr lang="en-US" sz="220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Verified Listings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1530906" y="4153354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 Light"/>
              <a:buNone/>
            </a:pPr>
            <a:r>
              <a:rPr lang="en-US" sz="1750">
                <a:solidFill>
                  <a:srgbClr val="E5E0DF"/>
                </a:solidFill>
                <a:latin typeface="Roboto Light"/>
                <a:ea typeface="Roboto Light"/>
                <a:cs typeface="Roboto Light"/>
                <a:sym typeface="Roboto Light"/>
              </a:rPr>
              <a:t>Each rental listing is vetted to ensure quality, reliability, and transparency.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793790" y="6561648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3D3D42"/>
          </a:solidFill>
          <a:ln cap="flat" cmpd="sng" w="9525">
            <a:solidFill>
              <a:srgbClr val="565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951547" y="6646658"/>
            <a:ext cx="194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Poppins Light"/>
              <a:buNone/>
            </a:pPr>
            <a:r>
              <a:rPr lang="en-US" sz="265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4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1530906" y="6561648"/>
            <a:ext cx="620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Poppins Light"/>
              <a:buNone/>
            </a:pPr>
            <a:r>
              <a:rPr lang="en-US" sz="220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Instant Booking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1530906" y="7052066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 Light"/>
              <a:buNone/>
            </a:pPr>
            <a:r>
              <a:rPr lang="en-US" sz="1750">
                <a:solidFill>
                  <a:srgbClr val="E5E0DF"/>
                </a:solidFill>
                <a:latin typeface="Roboto Light"/>
                <a:ea typeface="Roboto Light"/>
                <a:cs typeface="Roboto Light"/>
                <a:sym typeface="Roboto Light"/>
              </a:rPr>
              <a:t>Renters can instantly book items with transparent pricing and clear rental terms.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793790" y="5294486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3D3D42"/>
          </a:solidFill>
          <a:ln cap="flat" cmpd="sng" w="9525">
            <a:solidFill>
              <a:srgbClr val="565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951547" y="5379496"/>
            <a:ext cx="194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Poppins Light"/>
              <a:buNone/>
            </a:pPr>
            <a:r>
              <a:rPr lang="en-US" sz="265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3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530906" y="5294486"/>
            <a:ext cx="620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Poppins Light"/>
              <a:buNone/>
            </a:pPr>
            <a:r>
              <a:rPr lang="en-US" sz="220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Smart Search Filters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530906" y="5784904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 Light"/>
              <a:buNone/>
            </a:pPr>
            <a:r>
              <a:rPr lang="en-US" sz="1750">
                <a:solidFill>
                  <a:srgbClr val="E5E0DF"/>
                </a:solidFill>
                <a:latin typeface="Roboto Light"/>
                <a:ea typeface="Roboto Light"/>
                <a:cs typeface="Roboto Light"/>
                <a:sym typeface="Roboto Light"/>
              </a:rPr>
              <a:t>Users can easily filter by type, location, price, and availability.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/>
          <p:nvPr/>
        </p:nvSpPr>
        <p:spPr>
          <a:xfrm>
            <a:off x="2674325" y="1362675"/>
            <a:ext cx="31296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Renters</a:t>
            </a:r>
            <a:endParaRPr sz="2400">
              <a:solidFill>
                <a:srgbClr val="E5E0D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4" name="Google Shape;124;p16"/>
          <p:cNvPicPr preferRelativeResize="0"/>
          <p:nvPr/>
        </p:nvPicPr>
        <p:blipFill rotWithShape="1">
          <a:blip r:embed="rId3">
            <a:alphaModFix/>
          </a:blip>
          <a:srcRect b="0" l="16847" r="7228" t="0"/>
          <a:stretch/>
        </p:blipFill>
        <p:spPr>
          <a:xfrm>
            <a:off x="4975150" y="1057802"/>
            <a:ext cx="668101" cy="6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6"/>
          <p:cNvSpPr/>
          <p:nvPr/>
        </p:nvSpPr>
        <p:spPr>
          <a:xfrm>
            <a:off x="12538025" y="7551875"/>
            <a:ext cx="2022900" cy="65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5050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5324" y="0"/>
            <a:ext cx="5485075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400">
        <p14:gallery dir="l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/>
          <p:nvPr/>
        </p:nvSpPr>
        <p:spPr>
          <a:xfrm>
            <a:off x="12899625" y="7743325"/>
            <a:ext cx="1722600" cy="40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686600" y="344663"/>
            <a:ext cx="52572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4450"/>
              <a:buFont typeface="Poppins Light"/>
              <a:buNone/>
            </a:pPr>
            <a:r>
              <a:rPr lang="en-US" sz="455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 Solution Overview</a:t>
            </a:r>
            <a:endParaRPr b="0" i="0" sz="4550" u="none" cap="none" strike="noStrike">
              <a:solidFill>
                <a:srgbClr val="E5E0D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5953090" y="2082022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3D3D42"/>
          </a:solidFill>
          <a:ln cap="flat" cmpd="sng" w="9525">
            <a:solidFill>
              <a:srgbClr val="565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158473" y="2167033"/>
            <a:ext cx="993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Poppins Light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1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6690198" y="2082013"/>
            <a:ext cx="39117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Poppins Light"/>
              <a:buNone/>
            </a:pPr>
            <a:r>
              <a:rPr lang="en-US" sz="220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Unified Asset Hub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6690206" y="2572441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 Light"/>
              <a:buNone/>
            </a:pPr>
            <a:r>
              <a:rPr lang="en-US" sz="1750">
                <a:solidFill>
                  <a:srgbClr val="E5E0DF"/>
                </a:solidFill>
                <a:latin typeface="Roboto Light"/>
                <a:ea typeface="Roboto Light"/>
                <a:cs typeface="Roboto Light"/>
                <a:sym typeface="Roboto Light"/>
              </a:rPr>
              <a:t>A centralized dashboard for listing, monitoring, and managing all rental items in real time.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5953090" y="3628498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3D3D42"/>
          </a:solidFill>
          <a:ln cap="flat" cmpd="sng" w="9525">
            <a:solidFill>
              <a:srgbClr val="565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6110847" y="3713508"/>
            <a:ext cx="194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Poppins Light"/>
              <a:buNone/>
            </a:pPr>
            <a:r>
              <a:rPr b="0" i="0" lang="en-US" sz="2650" u="none" cap="none" strike="noStrike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2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6690206" y="3628498"/>
            <a:ext cx="620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Poppins Light"/>
              <a:buNone/>
            </a:pPr>
            <a:r>
              <a:rPr lang="en-US" sz="220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Robust Security &amp; Insurance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6690206" y="4118916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 Light"/>
              <a:buNone/>
            </a:pPr>
            <a:r>
              <a:rPr lang="en-US" sz="1750">
                <a:solidFill>
                  <a:srgbClr val="E5E0DF"/>
                </a:solidFill>
                <a:latin typeface="Roboto Light"/>
                <a:ea typeface="Roboto Light"/>
                <a:cs typeface="Roboto Light"/>
                <a:sym typeface="Roboto Light"/>
              </a:rPr>
              <a:t>Comprehensive verification, risk mitigation, and insurance options to protect valuable assets.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/>
          <p:nvPr/>
        </p:nvSpPr>
        <p:spPr>
          <a:xfrm>
            <a:off x="5953090" y="6527211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3D3D42"/>
          </a:solidFill>
          <a:ln cap="flat" cmpd="sng" w="9525">
            <a:solidFill>
              <a:srgbClr val="565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110847" y="6612221"/>
            <a:ext cx="194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Poppins Light"/>
              <a:buNone/>
            </a:pPr>
            <a:r>
              <a:rPr lang="en-US" sz="265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4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6690206" y="6527211"/>
            <a:ext cx="620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Poppins Light"/>
              <a:buNone/>
            </a:pPr>
            <a:r>
              <a:rPr lang="en-US" sz="220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Dedicated Owner Support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6690206" y="7017629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 Light"/>
              <a:buNone/>
            </a:pPr>
            <a:r>
              <a:rPr lang="en-US" sz="1750">
                <a:solidFill>
                  <a:srgbClr val="E5E0DF"/>
                </a:solidFill>
                <a:latin typeface="Roboto Light"/>
                <a:ea typeface="Roboto Light"/>
                <a:cs typeface="Roboto Light"/>
                <a:sym typeface="Roboto Light"/>
              </a:rPr>
              <a:t>Personalized assistance and dispute resolution to ensure a smooth rental experience for owners.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/>
          <p:nvPr/>
        </p:nvSpPr>
        <p:spPr>
          <a:xfrm>
            <a:off x="5953090" y="5120361"/>
            <a:ext cx="510300" cy="510300"/>
          </a:xfrm>
          <a:prstGeom prst="roundRect">
            <a:avLst>
              <a:gd fmla="val 18669" name="adj"/>
            </a:avLst>
          </a:prstGeom>
          <a:solidFill>
            <a:srgbClr val="3D3D42"/>
          </a:solidFill>
          <a:ln cap="flat" cmpd="sng" w="9525">
            <a:solidFill>
              <a:srgbClr val="56565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/>
          <p:nvPr/>
        </p:nvSpPr>
        <p:spPr>
          <a:xfrm>
            <a:off x="6110847" y="5205371"/>
            <a:ext cx="194700" cy="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650"/>
              <a:buFont typeface="Poppins Light"/>
              <a:buNone/>
            </a:pPr>
            <a:r>
              <a:rPr lang="en-US" sz="265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3</a:t>
            </a:r>
            <a:endParaRPr b="0" i="0" sz="2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/>
          <p:nvPr/>
        </p:nvSpPr>
        <p:spPr>
          <a:xfrm>
            <a:off x="6690206" y="5120361"/>
            <a:ext cx="620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2200"/>
              <a:buFont typeface="Poppins Light"/>
              <a:buNone/>
            </a:pPr>
            <a:r>
              <a:rPr lang="en-US" sz="2200">
                <a:solidFill>
                  <a:srgbClr val="E5E0DF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Automated Revenue Management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690206" y="5610779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E5E0DF"/>
              </a:buClr>
              <a:buSzPts val="1750"/>
              <a:buFont typeface="Roboto Light"/>
              <a:buNone/>
            </a:pPr>
            <a:r>
              <a:rPr lang="en-US" sz="1750">
                <a:solidFill>
                  <a:srgbClr val="E5E0DF"/>
                </a:solidFill>
                <a:latin typeface="Roboto Light"/>
                <a:ea typeface="Roboto Light"/>
                <a:cs typeface="Roboto Light"/>
                <a:sym typeface="Roboto Light"/>
              </a:rPr>
              <a:t>Streamlined payment processing, transparent invoicing, and real-time financial tracking.</a:t>
            </a:r>
            <a:endParaRPr b="0" i="0" sz="17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8388900" y="1399050"/>
            <a:ext cx="15549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E5E0DF"/>
                </a:solidFill>
                <a:latin typeface="Poppins"/>
                <a:ea typeface="Poppins"/>
                <a:cs typeface="Poppins"/>
                <a:sym typeface="Poppins"/>
              </a:rPr>
              <a:t>Owners</a:t>
            </a:r>
            <a:endParaRPr sz="3000">
              <a:solidFill>
                <a:srgbClr val="E5E0D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1" name="Google Shape;15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43800" y="1321050"/>
            <a:ext cx="790570" cy="5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/>
          <p:nvPr/>
        </p:nvSpPr>
        <p:spPr>
          <a:xfrm>
            <a:off x="948300" y="2609775"/>
            <a:ext cx="3738300" cy="3744000"/>
          </a:xfrm>
          <a:prstGeom prst="roundRect">
            <a:avLst>
              <a:gd fmla="val 16667" name="adj"/>
            </a:avLst>
          </a:prstGeom>
          <a:solidFill>
            <a:srgbClr val="CDCBB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1072" y="2907408"/>
            <a:ext cx="3172805" cy="3148883"/>
          </a:xfrm>
          <a:prstGeom prst="rect">
            <a:avLst/>
          </a:prstGeom>
          <a:solidFill>
            <a:srgbClr val="CDCBBF"/>
          </a:solidFill>
          <a:ln>
            <a:noFill/>
          </a:ln>
        </p:spPr>
      </p:pic>
    </p:spTree>
  </p:cSld>
  <p:clrMapOvr>
    <a:masterClrMapping/>
  </p:clrMapOvr>
  <mc:AlternateContent>
    <mc:Choice Requires="p14">
      <p:transition spd="slow" p14:dur="23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/>
          <p:nvPr/>
        </p:nvSpPr>
        <p:spPr>
          <a:xfrm>
            <a:off x="5266200" y="660213"/>
            <a:ext cx="20490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3900"/>
              <a:buFont typeface="Poppins Light"/>
              <a:buNone/>
            </a:pPr>
            <a:r>
              <a:rPr lang="en-US" sz="39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TIMELINE 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2760100" y="7694850"/>
            <a:ext cx="1870200" cy="53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200" y="464836"/>
            <a:ext cx="1233700" cy="10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038" y="2517175"/>
            <a:ext cx="13190323" cy="459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/>
          <p:nvPr/>
        </p:nvSpPr>
        <p:spPr>
          <a:xfrm>
            <a:off x="424728" y="3129850"/>
            <a:ext cx="46779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3900"/>
              <a:buFont typeface="Poppins Light"/>
              <a:buNone/>
            </a:pPr>
            <a:r>
              <a:rPr lang="en-US" sz="39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 Case Diagram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2760100" y="7694850"/>
            <a:ext cx="1870200" cy="53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325" y="152400"/>
            <a:ext cx="8582025" cy="79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35873" y="3755050"/>
            <a:ext cx="1255600" cy="111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3897148" y="468450"/>
            <a:ext cx="6836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3900"/>
              <a:buFont typeface="Poppins Light"/>
              <a:buNone/>
            </a:pPr>
            <a:r>
              <a:rPr lang="en-US" sz="39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Sequence </a:t>
            </a:r>
            <a:r>
              <a:rPr lang="en-US" sz="39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Diagram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925" y="1156525"/>
            <a:ext cx="12223749" cy="68311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0"/>
          <p:cNvSpPr/>
          <p:nvPr/>
        </p:nvSpPr>
        <p:spPr>
          <a:xfrm>
            <a:off x="13427075" y="7604400"/>
            <a:ext cx="1108800" cy="62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93300" y="302275"/>
            <a:ext cx="1016151" cy="8542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/>
          <p:nvPr/>
        </p:nvSpPr>
        <p:spPr>
          <a:xfrm>
            <a:off x="3897148" y="468450"/>
            <a:ext cx="6836100" cy="6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F2F2F3"/>
              </a:buClr>
              <a:buSzPts val="3900"/>
              <a:buFont typeface="Poppins Light"/>
              <a:buNone/>
            </a:pPr>
            <a:r>
              <a:rPr lang="en-US" sz="39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ER Diagram</a:t>
            </a:r>
            <a:endParaRPr b="0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12876075" y="7604400"/>
            <a:ext cx="1659900" cy="625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3">
            <a:alphaModFix/>
          </a:blip>
          <a:srcRect b="941" l="0" r="0" t="0"/>
          <a:stretch/>
        </p:blipFill>
        <p:spPr>
          <a:xfrm>
            <a:off x="155275" y="1247125"/>
            <a:ext cx="14380699" cy="684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99400" y="412738"/>
            <a:ext cx="796036" cy="7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75125" y="7213625"/>
            <a:ext cx="1015975" cy="101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