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83" r:id="rId5"/>
    <p:sldId id="284" r:id="rId6"/>
    <p:sldId id="259" r:id="rId7"/>
    <p:sldId id="260" r:id="rId8"/>
    <p:sldId id="285" r:id="rId9"/>
    <p:sldId id="263" r:id="rId10"/>
    <p:sldId id="261" r:id="rId11"/>
    <p:sldId id="287" r:id="rId12"/>
    <p:sldId id="286" r:id="rId13"/>
    <p:sldId id="282" r:id="rId14"/>
    <p:sldId id="268" r:id="rId15"/>
    <p:sldId id="269" r:id="rId16"/>
    <p:sldId id="270" r:id="rId17"/>
    <p:sldId id="264" r:id="rId18"/>
    <p:sldId id="265" r:id="rId19"/>
    <p:sldId id="266" r:id="rId20"/>
    <p:sldId id="267" r:id="rId21"/>
    <p:sldId id="291" r:id="rId22"/>
    <p:sldId id="288" r:id="rId23"/>
    <p:sldId id="290" r:id="rId24"/>
    <p:sldId id="272" r:id="rId25"/>
    <p:sldId id="271" r:id="rId26"/>
    <p:sldId id="292" r:id="rId27"/>
    <p:sldId id="274" r:id="rId28"/>
    <p:sldId id="293" r:id="rId29"/>
    <p:sldId id="294" r:id="rId30"/>
    <p:sldId id="280" r:id="rId31"/>
    <p:sldId id="295" r:id="rId32"/>
    <p:sldId id="296" r:id="rId33"/>
    <p:sldId id="277" r:id="rId34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ccnx-0.6.0.tar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carepo</c:v>
                </c:pt>
                <c:pt idx="1">
                  <c:v>ndn</c:v>
                </c:pt>
                <c:pt idx="2">
                  <c:v>tftp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195.892</c:v>
                </c:pt>
                <c:pt idx="1">
                  <c:v>206.18100000000001</c:v>
                </c:pt>
                <c:pt idx="2">
                  <c:v>336.28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ccnx-0.6.1.tar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carepo</c:v>
                </c:pt>
                <c:pt idx="1">
                  <c:v>ndn</c:v>
                </c:pt>
                <c:pt idx="2">
                  <c:v>tftp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140.62100000000001</c:v>
                </c:pt>
                <c:pt idx="1">
                  <c:v>210.36</c:v>
                </c:pt>
                <c:pt idx="2">
                  <c:v>342.84100000000001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ccnx-0.6.2.tar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carepo</c:v>
                </c:pt>
                <c:pt idx="1">
                  <c:v>ndn</c:v>
                </c:pt>
                <c:pt idx="2">
                  <c:v>tftp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165.20699999999999</c:v>
                </c:pt>
                <c:pt idx="1">
                  <c:v>231.018</c:v>
                </c:pt>
                <c:pt idx="2">
                  <c:v>379.30599999999998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9417568"/>
        <c:axId val="129418128"/>
      </c:barChart>
      <c:catAx>
        <c:axId val="1294175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418128"/>
        <c:crosses val="autoZero"/>
        <c:auto val="1"/>
        <c:lblAlgn val="ctr"/>
        <c:lblOffset val="100"/>
        <c:noMultiLvlLbl val="0"/>
      </c:catAx>
      <c:valAx>
        <c:axId val="12941812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download time (s)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41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MATE 64-bit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carepo</c:v>
                </c:pt>
                <c:pt idx="1">
                  <c:v>ndn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4108</c:v>
                </c:pt>
                <c:pt idx="1">
                  <c:v>4041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MATE no-codecs 64-bit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carepo</c:v>
                </c:pt>
                <c:pt idx="1">
                  <c:v>ndn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792</c:v>
                </c:pt>
                <c:pt idx="1">
                  <c:v>3942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766032"/>
        <c:axId val="129766592"/>
      </c:barChart>
      <c:catAx>
        <c:axId val="1297660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766592"/>
        <c:crosses val="autoZero"/>
        <c:auto val="1"/>
        <c:lblAlgn val="ctr"/>
        <c:lblOffset val="100"/>
        <c:noMultiLvlLbl val="0"/>
      </c:catAx>
      <c:valAx>
        <c:axId val="12976659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download time (s)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76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MATE no-codecs 64-bit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ndnputfile-&gt;ndnr</c:v>
                </c:pt>
                <c:pt idx="1">
                  <c:v>caput(signed)-&gt;ndnr</c:v>
                </c:pt>
                <c:pt idx="2">
                  <c:v>caput-&gt;ndnr</c:v>
                </c:pt>
                <c:pt idx="3">
                  <c:v>caput-&gt;car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110.026</c:v>
                </c:pt>
                <c:pt idx="1">
                  <c:v>270.73500000000001</c:v>
                </c:pt>
                <c:pt idx="2">
                  <c:v>145.874</c:v>
                </c:pt>
                <c:pt idx="3">
                  <c:v>507.18799999999999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MATE 64-bit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ndnputfile-&gt;ndnr</c:v>
                </c:pt>
                <c:pt idx="1">
                  <c:v>caput(signed)-&gt;ndnr</c:v>
                </c:pt>
                <c:pt idx="2">
                  <c:v>caput-&gt;ndnr</c:v>
                </c:pt>
                <c:pt idx="3">
                  <c:v>caput-&gt;car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128.071</c:v>
                </c:pt>
                <c:pt idx="1">
                  <c:v>276.387</c:v>
                </c:pt>
                <c:pt idx="2">
                  <c:v>145.24700000000001</c:v>
                </c:pt>
                <c:pt idx="3">
                  <c:v>372.089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0395376"/>
        <c:axId val="130395936"/>
      </c:barChart>
      <c:catAx>
        <c:axId val="1303953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395936"/>
        <c:crosses val="autoZero"/>
        <c:auto val="1"/>
        <c:lblAlgn val="ctr"/>
        <c:lblOffset val="100"/>
        <c:noMultiLvlLbl val="0"/>
      </c:catAx>
      <c:valAx>
        <c:axId val="130395936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39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095500"/>
            <a:ext cx="6686549" cy="1885651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981150"/>
            <a:ext cx="6686549" cy="93856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1809-558F-4796-96E3-58F74CFD079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3603176"/>
            <a:ext cx="1308489" cy="648824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774617"/>
            <a:ext cx="584825" cy="304271"/>
          </a:xfrm>
        </p:spPr>
        <p:txBody>
          <a:bodyPr/>
          <a:lstStyle/>
          <a:p>
            <a:fld id="{EDC1C383-1144-4FF1-844D-6FF28008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0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508000"/>
            <a:ext cx="6686549" cy="2597533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628372"/>
            <a:ext cx="6686549" cy="1296553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1809-558F-4796-96E3-58F74CFD079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648479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703450"/>
            <a:ext cx="584825" cy="304271"/>
          </a:xfrm>
        </p:spPr>
        <p:txBody>
          <a:bodyPr/>
          <a:lstStyle/>
          <a:p>
            <a:fld id="{EDC1C383-1144-4FF1-844D-6FF28008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9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508000"/>
            <a:ext cx="6295445" cy="24130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921000"/>
            <a:ext cx="5652416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628372"/>
            <a:ext cx="6686549" cy="1296553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1809-558F-4796-96E3-58F74CFD079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648479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703450"/>
            <a:ext cx="584825" cy="304271"/>
          </a:xfrm>
        </p:spPr>
        <p:txBody>
          <a:bodyPr/>
          <a:lstStyle/>
          <a:p>
            <a:fld id="{EDC1C383-1144-4FF1-844D-6FF28008560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54000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42108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137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32001"/>
            <a:ext cx="6686550" cy="227070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318000"/>
            <a:ext cx="6686550" cy="60801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1809-558F-4796-96E3-58F74CFD079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093104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152573"/>
            <a:ext cx="584825" cy="304271"/>
          </a:xfrm>
        </p:spPr>
        <p:txBody>
          <a:bodyPr/>
          <a:lstStyle/>
          <a:p>
            <a:fld id="{EDC1C383-1144-4FF1-844D-6FF28008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83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508000"/>
            <a:ext cx="6295445" cy="24130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619500"/>
            <a:ext cx="6686550" cy="6985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318000"/>
            <a:ext cx="6686550" cy="60801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1809-558F-4796-96E3-58F74CFD079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093104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152573"/>
            <a:ext cx="584825" cy="304271"/>
          </a:xfrm>
        </p:spPr>
        <p:txBody>
          <a:bodyPr/>
          <a:lstStyle/>
          <a:p>
            <a:fld id="{EDC1C383-1144-4FF1-844D-6FF28008560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54000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42108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801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522839"/>
            <a:ext cx="6686549" cy="2400017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619500"/>
            <a:ext cx="6686550" cy="6985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318000"/>
            <a:ext cx="6686550" cy="60801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1809-558F-4796-96E3-58F74CFD079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093104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152573"/>
            <a:ext cx="584825" cy="304271"/>
          </a:xfrm>
        </p:spPr>
        <p:txBody>
          <a:bodyPr/>
          <a:lstStyle/>
          <a:p>
            <a:fld id="{EDC1C383-1144-4FF1-844D-6FF28008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6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1809-558F-4796-96E3-58F74CFD079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C383-1144-4FF1-844D-6FF28008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19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522838"/>
            <a:ext cx="1655701" cy="440318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522838"/>
            <a:ext cx="4857750" cy="44031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1809-558F-4796-96E3-58F74CFD079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C383-1144-4FF1-844D-6FF28008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4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520092"/>
            <a:ext cx="6683765" cy="10674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778000"/>
            <a:ext cx="6686550" cy="31480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1809-558F-4796-96E3-58F74CFD079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C383-1144-4FF1-844D-6FF28008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5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715625"/>
            <a:ext cx="6686549" cy="12240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941774"/>
            <a:ext cx="6686549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1809-558F-4796-96E3-58F74CFD079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648479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703450"/>
            <a:ext cx="584825" cy="304271"/>
          </a:xfrm>
        </p:spPr>
        <p:txBody>
          <a:bodyPr/>
          <a:lstStyle/>
          <a:p>
            <a:fld id="{EDC1C383-1144-4FF1-844D-6FF28008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1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778000"/>
            <a:ext cx="3235398" cy="314801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771852"/>
            <a:ext cx="3235398" cy="314801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1809-558F-4796-96E3-58F74CFD079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656485"/>
            <a:ext cx="584825" cy="304271"/>
          </a:xfrm>
        </p:spPr>
        <p:txBody>
          <a:bodyPr/>
          <a:lstStyle/>
          <a:p>
            <a:fld id="{EDC1C383-1144-4FF1-844D-6FF28008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8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643919"/>
            <a:ext cx="2994549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124138"/>
            <a:ext cx="3257170" cy="27950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641229"/>
            <a:ext cx="2999251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121448"/>
            <a:ext cx="3254006" cy="27950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1809-558F-4796-96E3-58F74CFD079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656485"/>
            <a:ext cx="584825" cy="304271"/>
          </a:xfrm>
        </p:spPr>
        <p:txBody>
          <a:bodyPr/>
          <a:lstStyle/>
          <a:p>
            <a:fld id="{EDC1C383-1144-4FF1-844D-6FF28008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4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1809-558F-4796-96E3-58F74CFD079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C383-1144-4FF1-844D-6FF28008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2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1809-558F-4796-96E3-58F74CFD079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C383-1144-4FF1-844D-6FF28008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1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71740"/>
            <a:ext cx="2628899" cy="813593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71741"/>
            <a:ext cx="3886200" cy="4512469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332178"/>
            <a:ext cx="2628899" cy="355203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1809-558F-4796-96E3-58F74CFD079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C383-1144-4FF1-844D-6FF28008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9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000500"/>
            <a:ext cx="668655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529138"/>
            <a:ext cx="6686550" cy="321247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472782"/>
            <a:ext cx="6686550" cy="41142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1809-558F-4796-96E3-58F74CFD079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093104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152573"/>
            <a:ext cx="584825" cy="304271"/>
          </a:xfrm>
        </p:spPr>
        <p:txBody>
          <a:bodyPr/>
          <a:lstStyle/>
          <a:p>
            <a:fld id="{EDC1C383-1144-4FF1-844D-6FF28008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3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90500"/>
            <a:ext cx="2138637" cy="5532190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655"/>
            <a:ext cx="1767506" cy="571169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715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520092"/>
            <a:ext cx="6683765" cy="1067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778000"/>
            <a:ext cx="6686550" cy="323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5108698"/>
            <a:ext cx="859712" cy="308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F1809-558F-4796-96E3-58F74CFD079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5113174"/>
            <a:ext cx="57149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656485"/>
            <a:ext cx="58482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EDC1C383-1144-4FF1-844D-6FF28008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nx.org/releas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Faster Content Distribution with Content Addressable NDN Repository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Junxiao Shi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9107" y="452072"/>
            <a:ext cx="500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5"/>
                </a:solidFill>
              </a:rPr>
              <a:t>https://github.com/yoursunny/carepo</a:t>
            </a:r>
            <a:endParaRPr 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to maximize number of identical chunks</a:t>
            </a:r>
          </a:p>
          <a:p>
            <a:r>
              <a:rPr lang="en-US" dirty="0" smtClean="0"/>
              <a:t>Fixed chunking is not resistant to insertions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571837"/>
              </p:ext>
            </p:extLst>
          </p:nvPr>
        </p:nvGraphicFramePr>
        <p:xfrm>
          <a:off x="2838450" y="2921000"/>
          <a:ext cx="4191000" cy="74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9FB3313F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C1ED0864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CC868CDF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64011"/>
              </p:ext>
            </p:extLst>
          </p:nvPr>
        </p:nvGraphicFramePr>
        <p:xfrm>
          <a:off x="1695450" y="4073525"/>
          <a:ext cx="5334000" cy="74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B8858AB9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17229319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9163767A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363F6587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28775" y="5438001"/>
            <a:ext cx="6418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This illustration shows the first 32 bits of MD5 hash. </a:t>
            </a:r>
            <a:r>
              <a:rPr lang="en-US" sz="1200" dirty="0" err="1"/>
              <a:t>carepo</a:t>
            </a:r>
            <a:r>
              <a:rPr lang="en-US" sz="1200" dirty="0"/>
              <a:t> uses stronger SHA256 hash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 rot="19466235">
            <a:off x="6842344" y="4284142"/>
            <a:ext cx="265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Freestyle Script" panose="030804020302050B0404" pitchFamily="66" charset="0"/>
              </a:rPr>
              <a:t>NO DUPLICATE CHUNK</a:t>
            </a:r>
            <a:endParaRPr lang="en-US" sz="2400" dirty="0">
              <a:solidFill>
                <a:schemeClr val="accent1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8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Rabin fingerprint chunking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Rabin fingerprint chunking selects chunk boundary according to content, not offset</a:t>
            </a:r>
          </a:p>
          <a:p>
            <a:r>
              <a:rPr lang="en-US" dirty="0" smtClean="0"/>
              <a:t>Let’s claim end of chunk on every period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303288"/>
              </p:ext>
            </p:extLst>
          </p:nvPr>
        </p:nvGraphicFramePr>
        <p:xfrm>
          <a:off x="2838450" y="2921000"/>
          <a:ext cx="4191000" cy="74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8"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D9318D04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CC868CDF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761023"/>
              </p:ext>
            </p:extLst>
          </p:nvPr>
        </p:nvGraphicFramePr>
        <p:xfrm>
          <a:off x="1695450" y="4073525"/>
          <a:ext cx="5334000" cy="74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3B630D26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D9318D04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CC868CDF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28775" y="5438001"/>
            <a:ext cx="6418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This illustration shows the first 32 bits of MD5 hash. </a:t>
            </a:r>
            <a:r>
              <a:rPr lang="en-US" sz="1200" dirty="0" err="1"/>
              <a:t>carepo</a:t>
            </a:r>
            <a:r>
              <a:rPr lang="en-US" sz="1200" dirty="0"/>
              <a:t> uses stronger SHA256 hash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 rot="19466235">
            <a:off x="6842344" y="4284142"/>
            <a:ext cx="265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Freestyle Script" panose="030804020302050B0404" pitchFamily="66" charset="0"/>
              </a:rPr>
              <a:t>2 DUPLICATE CHUNKS</a:t>
            </a:r>
            <a:endParaRPr lang="en-US" sz="2400" dirty="0">
              <a:solidFill>
                <a:schemeClr val="accent1"/>
              </a:solidFill>
              <a:latin typeface="Freestyle Script" panose="030804020302050B0404" pitchFamily="66" charset="0"/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6505574" y="0"/>
            <a:ext cx="2638425" cy="1228460"/>
          </a:xfrm>
          <a:prstGeom prst="borderCallout2">
            <a:avLst>
              <a:gd name="adj1" fmla="val 101162"/>
              <a:gd name="adj2" fmla="val 86826"/>
              <a:gd name="adj3" fmla="val 169933"/>
              <a:gd name="adj4" fmla="val 86948"/>
              <a:gd name="adj5" fmla="val 210338"/>
              <a:gd name="adj6" fmla="val 1376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This is a simplification.</a:t>
            </a:r>
          </a:p>
          <a:p>
            <a:r>
              <a:rPr lang="en-US" sz="1200" dirty="0" smtClean="0"/>
              <a:t>The </a:t>
            </a:r>
            <a:r>
              <a:rPr lang="en-US" sz="1200" dirty="0"/>
              <a:t>actual Rabin fingerprint chunking calculates a rolling hash for </a:t>
            </a:r>
            <a:r>
              <a:rPr lang="en-US" sz="1200" dirty="0" smtClean="0"/>
              <a:t>every 31-octet </a:t>
            </a:r>
            <a:r>
              <a:rPr lang="en-US" sz="1200" dirty="0"/>
              <a:t>window, and </a:t>
            </a:r>
            <a:r>
              <a:rPr lang="en-US" sz="1200" dirty="0" smtClean="0"/>
              <a:t>claims </a:t>
            </a:r>
            <a:r>
              <a:rPr lang="en-US" sz="1200" dirty="0"/>
              <a:t>a boundary when the hash ends with several zeros.</a:t>
            </a:r>
          </a:p>
        </p:txBody>
      </p:sp>
    </p:spTree>
    <p:extLst>
      <p:ext uri="{BB962C8B-B14F-4D97-AF65-F5344CB8AC3E}">
        <p14:creationId xmlns:p14="http://schemas.microsoft.com/office/powerpoint/2010/main" val="421118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 size is not arbitrary in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Chunks are enclosed in Data packets</a:t>
            </a:r>
          </a:p>
          <a:p>
            <a:pPr lvl="1"/>
            <a:r>
              <a:rPr lang="en-US" dirty="0" smtClean="0"/>
              <a:t>packet too large: inefficient or infeasible to transmit</a:t>
            </a:r>
          </a:p>
          <a:p>
            <a:pPr lvl="1"/>
            <a:r>
              <a:rPr lang="en-US" dirty="0" smtClean="0"/>
              <a:t>packet too small: higher overhead in network</a:t>
            </a:r>
          </a:p>
          <a:p>
            <a:r>
              <a:rPr lang="en-US" dirty="0" smtClean="0"/>
              <a:t>Rabin configuration</a:t>
            </a:r>
          </a:p>
          <a:p>
            <a:pPr lvl="1"/>
            <a:r>
              <a:rPr lang="en-US" dirty="0" smtClean="0"/>
              <a:t>average chunk size: 4096 octets</a:t>
            </a:r>
          </a:p>
          <a:p>
            <a:pPr lvl="1"/>
            <a:r>
              <a:rPr lang="en-US" dirty="0" smtClean="0"/>
              <a:t>min/max chunk size: [1024,8192] octets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3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805023" y="3332198"/>
            <a:ext cx="1721926" cy="1047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hash list</a:t>
            </a:r>
          </a:p>
          <a:p>
            <a:r>
              <a:rPr lang="en-US" sz="1200" dirty="0"/>
              <a:t>0: </a:t>
            </a:r>
            <a:r>
              <a:rPr lang="en-US" sz="1200" dirty="0" smtClean="0">
                <a:solidFill>
                  <a:srgbClr val="FF0000"/>
                </a:solidFill>
              </a:rPr>
              <a:t>4004 octets, hash1</a:t>
            </a:r>
          </a:p>
          <a:p>
            <a:r>
              <a:rPr lang="en-US" sz="1200" dirty="0" smtClean="0"/>
              <a:t>1: </a:t>
            </a:r>
            <a:r>
              <a:rPr lang="en-US" sz="1200" dirty="0" smtClean="0">
                <a:solidFill>
                  <a:srgbClr val="92D050"/>
                </a:solidFill>
              </a:rPr>
              <a:t>2100 octets, hash2</a:t>
            </a:r>
          </a:p>
          <a:p>
            <a:r>
              <a:rPr lang="en-US" sz="1200" dirty="0" smtClean="0"/>
              <a:t>2: </a:t>
            </a:r>
            <a:r>
              <a:rPr lang="en-US" sz="1200" dirty="0" smtClean="0">
                <a:solidFill>
                  <a:srgbClr val="FFC000"/>
                </a:solidFill>
              </a:rPr>
              <a:t>4200 octets, hash3</a:t>
            </a:r>
          </a:p>
          <a:p>
            <a:r>
              <a:rPr lang="en-US" sz="1200" dirty="0" smtClean="0"/>
              <a:t>3: </a:t>
            </a:r>
            <a:r>
              <a:rPr lang="en-US" sz="1200" dirty="0" smtClean="0">
                <a:solidFill>
                  <a:srgbClr val="92D050"/>
                </a:solidFill>
              </a:rPr>
              <a:t>2100 </a:t>
            </a:r>
            <a:r>
              <a:rPr lang="en-US" sz="1200" dirty="0">
                <a:solidFill>
                  <a:srgbClr val="92D050"/>
                </a:solidFill>
              </a:rPr>
              <a:t>octets, </a:t>
            </a:r>
            <a:r>
              <a:rPr lang="en-US" sz="1200" dirty="0" smtClean="0">
                <a:solidFill>
                  <a:srgbClr val="92D050"/>
                </a:solidFill>
              </a:rPr>
              <a:t>hash2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287881"/>
            <a:ext cx="6686550" cy="3148018"/>
          </a:xfrm>
        </p:spPr>
        <p:txBody>
          <a:bodyPr/>
          <a:lstStyle/>
          <a:p>
            <a:r>
              <a:rPr lang="en-US" dirty="0" smtClean="0"/>
              <a:t>In NDN, every Data packet must carry a signature</a:t>
            </a:r>
          </a:p>
          <a:p>
            <a:r>
              <a:rPr lang="en-US" dirty="0" smtClean="0"/>
              <a:t>Publisher only needs to RSA-sign the hash list</a:t>
            </a:r>
          </a:p>
          <a:p>
            <a:r>
              <a:rPr lang="en-US" dirty="0" smtClean="0"/>
              <a:t>Chunks don’t need strong signatures, because they can be verified by hash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397639" y="4778334"/>
            <a:ext cx="665030" cy="74782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97639" y="3899432"/>
            <a:ext cx="665030" cy="74782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397639" y="3020529"/>
            <a:ext cx="665030" cy="74782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555875" y="3234476"/>
            <a:ext cx="348558" cy="4093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0113" y="4105027"/>
            <a:ext cx="200082" cy="4093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55875" y="4990281"/>
            <a:ext cx="348558" cy="4093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30" idx="1"/>
          </p:cNvCxnSpPr>
          <p:nvPr/>
        </p:nvCxnSpPr>
        <p:spPr>
          <a:xfrm flipV="1">
            <a:off x="4419600" y="3439127"/>
            <a:ext cx="1136275" cy="20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2" idx="1"/>
          </p:cNvCxnSpPr>
          <p:nvPr/>
        </p:nvCxnSpPr>
        <p:spPr>
          <a:xfrm>
            <a:off x="4419600" y="3887693"/>
            <a:ext cx="1210513" cy="42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3" idx="1"/>
          </p:cNvCxnSpPr>
          <p:nvPr/>
        </p:nvCxnSpPr>
        <p:spPr>
          <a:xfrm>
            <a:off x="4419600" y="4062376"/>
            <a:ext cx="1136275" cy="113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9753403">
            <a:off x="4038726" y="3230507"/>
            <a:ext cx="761747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signed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rot="19753403">
            <a:off x="5891752" y="4912650"/>
            <a:ext cx="128432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hash verified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19753403">
            <a:off x="5891753" y="4038061"/>
            <a:ext cx="128432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hash verified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19753403">
            <a:off x="5891752" y="3165404"/>
            <a:ext cx="128432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hash verified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31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github.com/yoursunny/carepo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1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Platform: Ubuntu 12.04, </a:t>
            </a:r>
            <a:r>
              <a:rPr lang="en-US" dirty="0" err="1"/>
              <a:t>NDNx</a:t>
            </a:r>
            <a:r>
              <a:rPr lang="en-US" dirty="0"/>
              <a:t> 0.2</a:t>
            </a:r>
          </a:p>
          <a:p>
            <a:r>
              <a:rPr lang="en-US" dirty="0" smtClean="0"/>
              <a:t>Language: C99</a:t>
            </a:r>
          </a:p>
          <a:p>
            <a:r>
              <a:rPr lang="en-US" dirty="0" smtClean="0"/>
              <a:t>License: BSD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github.com/yoursunny/carepo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7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caput: publisher</a:t>
            </a:r>
          </a:p>
          <a:p>
            <a:r>
              <a:rPr lang="en-US" dirty="0" smtClean="0"/>
              <a:t>car: repository with hash index</a:t>
            </a:r>
          </a:p>
          <a:p>
            <a:pPr lvl="1"/>
            <a:r>
              <a:rPr lang="en-US" dirty="0" smtClean="0"/>
              <a:t>a modified version of </a:t>
            </a:r>
            <a:r>
              <a:rPr lang="en-US" dirty="0" err="1" smtClean="0"/>
              <a:t>ndnr</a:t>
            </a:r>
            <a:endParaRPr lang="en-US" dirty="0" smtClean="0"/>
          </a:p>
          <a:p>
            <a:r>
              <a:rPr lang="en-US" dirty="0" err="1" smtClean="0"/>
              <a:t>caget</a:t>
            </a:r>
            <a:r>
              <a:rPr lang="en-US" dirty="0" smtClean="0"/>
              <a:t>: downloader</a:t>
            </a:r>
          </a:p>
        </p:txBody>
      </p:sp>
    </p:spTree>
    <p:extLst>
      <p:ext uri="{BB962C8B-B14F-4D97-AF65-F5344CB8AC3E}">
        <p14:creationId xmlns:p14="http://schemas.microsoft.com/office/powerpoint/2010/main" val="991365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7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CCNx</a:t>
            </a:r>
            <a:r>
              <a:rPr lang="en-US" dirty="0" smtClean="0"/>
              <a:t> source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CCNx</a:t>
            </a:r>
            <a:r>
              <a:rPr lang="en-US" dirty="0" smtClean="0"/>
              <a:t> </a:t>
            </a:r>
            <a:r>
              <a:rPr lang="en-US" dirty="0"/>
              <a:t>releases at </a:t>
            </a:r>
            <a:r>
              <a:rPr lang="en-US" dirty="0">
                <a:hlinkClick r:id="rId2"/>
              </a:rPr>
              <a:t>http://www.ccnx.org/releases/</a:t>
            </a:r>
            <a:endParaRPr lang="en-US" dirty="0"/>
          </a:p>
          <a:p>
            <a:r>
              <a:rPr lang="en-US" dirty="0"/>
              <a:t>29 versions from 0.1.0 to 0.8.1, </a:t>
            </a:r>
            <a:r>
              <a:rPr lang="en-US" u="sng" dirty="0"/>
              <a:t>uncompressed</a:t>
            </a:r>
            <a:r>
              <a:rPr lang="en-US" dirty="0"/>
              <a:t> </a:t>
            </a:r>
            <a:r>
              <a:rPr lang="en-US" dirty="0" smtClean="0"/>
              <a:t>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48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CCNx</a:t>
            </a:r>
            <a:r>
              <a:rPr lang="en-US" dirty="0" smtClean="0"/>
              <a:t> intra-file similarity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941513" y="1778000"/>
            <a:ext cx="6686550" cy="3148013"/>
          </a:xfrm>
        </p:spPr>
        <p:txBody>
          <a:bodyPr/>
          <a:lstStyle/>
          <a:p>
            <a:r>
              <a:rPr lang="en-US" dirty="0" smtClean="0"/>
              <a:t>2.6% segments are duplicates within a file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8275" y="3105150"/>
            <a:ext cx="7648574" cy="25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5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Named Data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377950"/>
            <a:ext cx="6686550" cy="3148018"/>
          </a:xfrm>
        </p:spPr>
        <p:txBody>
          <a:bodyPr/>
          <a:lstStyle/>
          <a:p>
            <a:r>
              <a:rPr lang="en-US" dirty="0" smtClean="0"/>
              <a:t>Today’s Internet is primarily used for content distribution</a:t>
            </a:r>
          </a:p>
          <a:p>
            <a:r>
              <a:rPr lang="en-US" dirty="0" smtClean="0"/>
              <a:t>Named Data Networking (NDN), an emerging future Internet architecture, makes Data the first class entity</a:t>
            </a:r>
          </a:p>
          <a:p>
            <a:r>
              <a:rPr lang="en-US" dirty="0" smtClean="0"/>
              <a:t>NDN has a receiver-driven communication model</a:t>
            </a:r>
          </a:p>
          <a:p>
            <a:pPr lvl="1"/>
            <a:r>
              <a:rPr lang="en-US" dirty="0" smtClean="0"/>
              <a:t>Consumer sends Interest packet (request)</a:t>
            </a:r>
          </a:p>
          <a:p>
            <a:pPr lvl="1"/>
            <a:r>
              <a:rPr lang="en-US" dirty="0" smtClean="0"/>
              <a:t>Producer replies Data packet (response)</a:t>
            </a:r>
          </a:p>
        </p:txBody>
      </p:sp>
      <p:pic>
        <p:nvPicPr>
          <p:cNvPr id="4" name="Picture 2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85" y="4447132"/>
            <a:ext cx="487362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09" y="4469357"/>
            <a:ext cx="91440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0" y="4573338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673" y="4573338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2856309" y="4840038"/>
            <a:ext cx="8434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4606222" y="4840038"/>
            <a:ext cx="843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4" idx="1"/>
          </p:cNvCxnSpPr>
          <p:nvPr/>
        </p:nvCxnSpPr>
        <p:spPr>
          <a:xfrm>
            <a:off x="6356135" y="4840038"/>
            <a:ext cx="843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51957" y="4948893"/>
            <a:ext cx="843451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01870" y="4948893"/>
            <a:ext cx="843451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51783" y="4948893"/>
            <a:ext cx="84345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60661" y="4573338"/>
            <a:ext cx="814647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Interest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51957" y="4989670"/>
            <a:ext cx="62709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65302" y="4573338"/>
            <a:ext cx="814647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Interest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56598" y="4989670"/>
            <a:ext cx="62709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78911" y="4573338"/>
            <a:ext cx="814647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Interest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70207" y="4989670"/>
            <a:ext cx="62709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2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CCNx</a:t>
            </a:r>
            <a:r>
              <a:rPr lang="en-US" dirty="0" smtClean="0"/>
              <a:t> inter-file similarity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941513" y="1206500"/>
            <a:ext cx="6686550" cy="3148013"/>
          </a:xfrm>
        </p:spPr>
        <p:txBody>
          <a:bodyPr/>
          <a:lstStyle/>
          <a:p>
            <a:r>
              <a:rPr lang="en-US" dirty="0" smtClean="0"/>
              <a:t>Client has ALL prior versions: </a:t>
            </a:r>
            <a:r>
              <a:rPr lang="en-US" dirty="0" smtClean="0"/>
              <a:t>need to download 55.3</a:t>
            </a:r>
            <a:r>
              <a:rPr lang="en-US" dirty="0" smtClean="0"/>
              <a:t>% </a:t>
            </a:r>
            <a:r>
              <a:rPr lang="en-US" dirty="0" smtClean="0"/>
              <a:t>chunks</a:t>
            </a:r>
            <a:endParaRPr lang="en-US" dirty="0" smtClean="0"/>
          </a:p>
          <a:p>
            <a:r>
              <a:rPr lang="en-US" dirty="0" smtClean="0"/>
              <a:t>Client has ONE immediate prior version: </a:t>
            </a:r>
            <a:r>
              <a:rPr lang="en-US" dirty="0" smtClean="0"/>
              <a:t>need to download 60.3</a:t>
            </a:r>
            <a:r>
              <a:rPr lang="en-US" dirty="0" smtClean="0"/>
              <a:t>% </a:t>
            </a:r>
            <a:r>
              <a:rPr lang="en-US" dirty="0" smtClean="0"/>
              <a:t>chunks</a:t>
            </a:r>
            <a:endParaRPr lang="en-US" dirty="0" smtClean="0"/>
          </a:p>
          <a:p>
            <a:r>
              <a:rPr lang="en-US" dirty="0" smtClean="0"/>
              <a:t>Duplicate </a:t>
            </a:r>
            <a:r>
              <a:rPr lang="en-US" dirty="0" smtClean="0"/>
              <a:t>chunk percentage </a:t>
            </a:r>
            <a:r>
              <a:rPr lang="en-US" dirty="0" smtClean="0"/>
              <a:t>varies with each version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600" y="3098870"/>
            <a:ext cx="7772400" cy="261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97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compressed TAR.GZ?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41909" y="1320800"/>
            <a:ext cx="6686550" cy="3148018"/>
          </a:xfrm>
        </p:spPr>
        <p:txBody>
          <a:bodyPr/>
          <a:lstStyle/>
          <a:p>
            <a:r>
              <a:rPr lang="en-US" dirty="0" smtClean="0"/>
              <a:t>intra-file similarity: NONE</a:t>
            </a:r>
          </a:p>
          <a:p>
            <a:pPr lvl="1"/>
            <a:r>
              <a:rPr lang="en-US" dirty="0" smtClean="0"/>
              <a:t>DEFLATE algorithm has duplicate string elimination</a:t>
            </a:r>
          </a:p>
          <a:p>
            <a:r>
              <a:rPr lang="en-US" dirty="0" smtClean="0"/>
              <a:t>inter-file similar - client </a:t>
            </a:r>
            <a:r>
              <a:rPr lang="en-US" dirty="0"/>
              <a:t>has ALL </a:t>
            </a:r>
            <a:r>
              <a:rPr lang="en-US" dirty="0" smtClean="0"/>
              <a:t>prior versions</a:t>
            </a:r>
            <a:r>
              <a:rPr lang="en-US" dirty="0"/>
              <a:t>: </a:t>
            </a:r>
            <a:r>
              <a:rPr lang="en-US" dirty="0" smtClean="0"/>
              <a:t>need to download 98.2</a:t>
            </a:r>
            <a:r>
              <a:rPr lang="en-US" dirty="0" smtClean="0"/>
              <a:t>% </a:t>
            </a:r>
            <a:r>
              <a:rPr lang="en-US" dirty="0" smtClean="0"/>
              <a:t>chunks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6392" y="3136970"/>
            <a:ext cx="7666184" cy="25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5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Mint ‘Olivia’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721024"/>
              </p:ext>
            </p:extLst>
          </p:nvPr>
        </p:nvGraphicFramePr>
        <p:xfrm>
          <a:off x="1941513" y="1778000"/>
          <a:ext cx="6686550" cy="272796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MATE 64-bit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MATE no-codecs 64-bit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linuxmint-15-mate-dvd-64bit.iso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linuxmint-15-mate-dvd-nocodecs-64bit.iso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981MB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DVD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DVD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package 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Ubuntu Raring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Ubuntu Raring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desktop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video playback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included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135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Mint analysis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407542"/>
              </p:ext>
            </p:extLst>
          </p:nvPr>
        </p:nvGraphicFramePr>
        <p:xfrm>
          <a:off x="1941513" y="1778000"/>
          <a:ext cx="6686550" cy="231140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820737"/>
                <a:gridCol w="1408113"/>
                <a:gridCol w="2228850"/>
                <a:gridCol w="2228850"/>
              </a:tblGrid>
              <a:tr h="37084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MATE 64-bit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MATE no-codecs 64-bit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number of chunks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238436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233852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chunk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  <a:endParaRPr lang="en-US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standard deviation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intra-file unique chunks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235509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231270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inter-file unique chunks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254276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44695" y="4410075"/>
            <a:ext cx="6170605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 client already has MATE 64-bit locally, only 18767 chunks need to be downloaded in order to construct MATE no-codecs 64-bit.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21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00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on virtual machines</a:t>
            </a:r>
            <a:endParaRPr lang="en-US" dirty="0"/>
          </a:p>
        </p:txBody>
      </p:sp>
      <p:pic>
        <p:nvPicPr>
          <p:cNvPr id="6" name="Picture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453" y="2564813"/>
            <a:ext cx="8778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137" y="2603707"/>
            <a:ext cx="487362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>
            <a:stCxn id="7" idx="3"/>
            <a:endCxn id="6" idx="1"/>
          </p:cNvCxnSpPr>
          <p:nvPr/>
        </p:nvCxnSpPr>
        <p:spPr>
          <a:xfrm>
            <a:off x="2260499" y="2996613"/>
            <a:ext cx="2258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22" idx="1"/>
          </p:cNvCxnSpPr>
          <p:nvPr/>
        </p:nvCxnSpPr>
        <p:spPr>
          <a:xfrm flipV="1">
            <a:off x="5397341" y="1742488"/>
            <a:ext cx="1322957" cy="125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21" idx="1"/>
          </p:cNvCxnSpPr>
          <p:nvPr/>
        </p:nvCxnSpPr>
        <p:spPr>
          <a:xfrm flipV="1">
            <a:off x="5397341" y="2996612"/>
            <a:ext cx="13229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3"/>
            <a:endCxn id="23" idx="1"/>
          </p:cNvCxnSpPr>
          <p:nvPr/>
        </p:nvCxnSpPr>
        <p:spPr>
          <a:xfrm>
            <a:off x="5397341" y="2996613"/>
            <a:ext cx="1322957" cy="1254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298" y="2585449"/>
            <a:ext cx="909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298" y="1331325"/>
            <a:ext cx="909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298" y="3839573"/>
            <a:ext cx="909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647593" y="3412380"/>
            <a:ext cx="697627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19453" y="3410495"/>
            <a:ext cx="976549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56987" y="2074079"/>
            <a:ext cx="2350699" cy="92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slow link</a:t>
            </a:r>
          </a:p>
          <a:p>
            <a:r>
              <a:rPr lang="en-US" dirty="0" smtClean="0"/>
              <a:t>–2.5Mbps, 20ms delay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0.5Mbps, 20ms delay–</a:t>
            </a:r>
            <a:endParaRPr lang="en-US" dirty="0" smtClean="0"/>
          </a:p>
          <a:p>
            <a:r>
              <a:rPr lang="en-US" sz="1200" dirty="0" smtClean="0"/>
              <a:t>simulated by </a:t>
            </a:r>
            <a:r>
              <a:rPr lang="en-US" sz="1200" dirty="0" err="1" smtClean="0"/>
              <a:t>NetEm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810272" y="4785279"/>
            <a:ext cx="729687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97341" y="2226742"/>
            <a:ext cx="1830950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area network</a:t>
            </a:r>
          </a:p>
          <a:p>
            <a:r>
              <a:rPr lang="en-US" dirty="0" smtClean="0"/>
              <a:t>fast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63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under comparison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944694" y="1121772"/>
            <a:ext cx="3074981" cy="3021603"/>
            <a:chOff x="1944694" y="1121772"/>
            <a:chExt cx="3074981" cy="3021603"/>
          </a:xfrm>
        </p:grpSpPr>
        <p:sp>
          <p:nvSpPr>
            <p:cNvPr id="21" name="Rectangle 20"/>
            <p:cNvSpPr/>
            <p:nvPr/>
          </p:nvSpPr>
          <p:spPr>
            <a:xfrm>
              <a:off x="1944694" y="1121772"/>
              <a:ext cx="3074981" cy="302160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000" dirty="0" err="1" smtClean="0"/>
                <a:t>carepo</a:t>
              </a:r>
              <a:endParaRPr lang="en-US" sz="2000" dirty="0"/>
            </a:p>
          </p:txBody>
        </p:sp>
        <p:pic>
          <p:nvPicPr>
            <p:cNvPr id="6" name="Picture 1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278" y="1923551"/>
              <a:ext cx="620101" cy="610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5587" y="1951025"/>
              <a:ext cx="344251" cy="55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0932" y="1938128"/>
              <a:ext cx="642527" cy="580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0931" y="1206196"/>
              <a:ext cx="642527" cy="580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3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0930" y="2717210"/>
              <a:ext cx="642527" cy="580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Straight Connector 11"/>
            <p:cNvCxnSpPr>
              <a:stCxn id="7" idx="3"/>
              <a:endCxn id="6" idx="1"/>
            </p:cNvCxnSpPr>
            <p:nvPr/>
          </p:nvCxnSpPr>
          <p:spPr>
            <a:xfrm flipV="1">
              <a:off x="2669838" y="2228556"/>
              <a:ext cx="44944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3"/>
              <a:endCxn id="9" idx="1"/>
            </p:cNvCxnSpPr>
            <p:nvPr/>
          </p:nvCxnSpPr>
          <p:spPr>
            <a:xfrm flipV="1">
              <a:off x="3739379" y="1496623"/>
              <a:ext cx="311552" cy="731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1"/>
            </p:cNvCxnSpPr>
            <p:nvPr/>
          </p:nvCxnSpPr>
          <p:spPr>
            <a:xfrm flipV="1">
              <a:off x="3739379" y="2228555"/>
              <a:ext cx="31155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3"/>
              <a:endCxn id="10" idx="1"/>
            </p:cNvCxnSpPr>
            <p:nvPr/>
          </p:nvCxnSpPr>
          <p:spPr>
            <a:xfrm>
              <a:off x="3739379" y="2228556"/>
              <a:ext cx="311551" cy="779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93967" y="2582859"/>
              <a:ext cx="718466" cy="740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ndnd</a:t>
              </a:r>
              <a:endParaRPr lang="en-US" dirty="0" smtClean="0"/>
            </a:p>
            <a:p>
              <a:r>
                <a:rPr lang="en-US" dirty="0" err="1" smtClean="0"/>
                <a:t>ndnr</a:t>
              </a:r>
              <a:endParaRPr lang="en-US" dirty="0" smtClean="0"/>
            </a:p>
            <a:p>
              <a:r>
                <a:rPr lang="en-US" dirty="0" smtClean="0"/>
                <a:t>caput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35201" y="2612546"/>
              <a:ext cx="649537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ndnd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71508" y="3327179"/>
              <a:ext cx="724878" cy="740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ndnd</a:t>
              </a:r>
              <a:endParaRPr lang="en-US" dirty="0" smtClean="0"/>
            </a:p>
            <a:p>
              <a:r>
                <a:rPr lang="en-US" dirty="0" smtClean="0"/>
                <a:t>car</a:t>
              </a:r>
            </a:p>
            <a:p>
              <a:r>
                <a:rPr lang="en-US" dirty="0" err="1" smtClean="0"/>
                <a:t>caget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3821" y="1985753"/>
              <a:ext cx="5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slow link</a:t>
              </a:r>
              <a:endParaRPr lang="en-US" sz="12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400568" y="1121772"/>
            <a:ext cx="3096338" cy="2782587"/>
            <a:chOff x="5400568" y="1121772"/>
            <a:chExt cx="3096338" cy="2782587"/>
          </a:xfrm>
        </p:grpSpPr>
        <p:sp>
          <p:nvSpPr>
            <p:cNvPr id="24" name="Rectangle 23"/>
            <p:cNvSpPr/>
            <p:nvPr/>
          </p:nvSpPr>
          <p:spPr>
            <a:xfrm>
              <a:off x="5400568" y="1121772"/>
              <a:ext cx="3074981" cy="278258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000" dirty="0" err="1" smtClean="0"/>
                <a:t>ndn</a:t>
              </a:r>
              <a:endParaRPr lang="en-US" sz="2000" dirty="0"/>
            </a:p>
          </p:txBody>
        </p:sp>
        <p:pic>
          <p:nvPicPr>
            <p:cNvPr id="25" name="Picture 1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5152" y="1923551"/>
              <a:ext cx="620101" cy="610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1461" y="1951025"/>
              <a:ext cx="344251" cy="55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3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6806" y="1938128"/>
              <a:ext cx="642527" cy="580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3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6805" y="1206196"/>
              <a:ext cx="642527" cy="580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3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6804" y="2717210"/>
              <a:ext cx="642527" cy="580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0" name="Straight Connector 29"/>
            <p:cNvCxnSpPr>
              <a:stCxn id="26" idx="3"/>
              <a:endCxn id="25" idx="1"/>
            </p:cNvCxnSpPr>
            <p:nvPr/>
          </p:nvCxnSpPr>
          <p:spPr>
            <a:xfrm flipV="1">
              <a:off x="6125712" y="2228556"/>
              <a:ext cx="44944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5" idx="3"/>
              <a:endCxn id="28" idx="1"/>
            </p:cNvCxnSpPr>
            <p:nvPr/>
          </p:nvCxnSpPr>
          <p:spPr>
            <a:xfrm flipV="1">
              <a:off x="7195253" y="1496623"/>
              <a:ext cx="311552" cy="731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5" idx="3"/>
              <a:endCxn id="27" idx="1"/>
            </p:cNvCxnSpPr>
            <p:nvPr/>
          </p:nvCxnSpPr>
          <p:spPr>
            <a:xfrm flipV="1">
              <a:off x="7195253" y="2228555"/>
              <a:ext cx="31155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5" idx="3"/>
              <a:endCxn id="29" idx="1"/>
            </p:cNvCxnSpPr>
            <p:nvPr/>
          </p:nvCxnSpPr>
          <p:spPr>
            <a:xfrm>
              <a:off x="7195253" y="2228556"/>
              <a:ext cx="311551" cy="779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549841" y="2582859"/>
              <a:ext cx="1063112" cy="740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ndnd</a:t>
              </a:r>
              <a:endParaRPr lang="en-US" dirty="0" smtClean="0"/>
            </a:p>
            <a:p>
              <a:r>
                <a:rPr lang="en-US" dirty="0" err="1" smtClean="0"/>
                <a:t>ndnr</a:t>
              </a:r>
              <a:endParaRPr lang="en-US" dirty="0" smtClean="0"/>
            </a:p>
            <a:p>
              <a:r>
                <a:rPr lang="en-US" dirty="0" err="1" smtClean="0"/>
                <a:t>ndnputfile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91075" y="2612546"/>
              <a:ext cx="649537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ndnd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27382" y="3327179"/>
              <a:ext cx="1069524" cy="524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ndnd</a:t>
              </a:r>
              <a:endParaRPr lang="en-US" dirty="0" smtClean="0"/>
            </a:p>
            <a:p>
              <a:r>
                <a:rPr lang="en-US" dirty="0" err="1" smtClean="0"/>
                <a:t>ndngetfile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094135" y="1995674"/>
              <a:ext cx="539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slow link</a:t>
              </a:r>
              <a:endParaRPr lang="en-US" sz="12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400568" y="4182461"/>
            <a:ext cx="3074981" cy="1349132"/>
            <a:chOff x="1944694" y="4295775"/>
            <a:chExt cx="3074981" cy="1349132"/>
          </a:xfrm>
        </p:grpSpPr>
        <p:sp>
          <p:nvSpPr>
            <p:cNvPr id="37" name="Rectangle 36"/>
            <p:cNvSpPr/>
            <p:nvPr/>
          </p:nvSpPr>
          <p:spPr>
            <a:xfrm>
              <a:off x="1944694" y="4298763"/>
              <a:ext cx="3074981" cy="133240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000" dirty="0" err="1" smtClean="0"/>
                <a:t>tftp</a:t>
              </a:r>
              <a:endParaRPr lang="en-US" sz="2000" dirty="0"/>
            </a:p>
          </p:txBody>
        </p:sp>
        <p:pic>
          <p:nvPicPr>
            <p:cNvPr id="39" name="Picture 2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5587" y="4692540"/>
              <a:ext cx="344251" cy="55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3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0932" y="4679643"/>
              <a:ext cx="642527" cy="580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3" name="Straight Connector 42"/>
            <p:cNvCxnSpPr>
              <a:stCxn id="39" idx="3"/>
              <a:endCxn id="40" idx="1"/>
            </p:cNvCxnSpPr>
            <p:nvPr/>
          </p:nvCxnSpPr>
          <p:spPr>
            <a:xfrm flipV="1">
              <a:off x="2669838" y="4970070"/>
              <a:ext cx="1381094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093967" y="5324374"/>
              <a:ext cx="1024639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tftpd-hpa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72832" y="5336489"/>
              <a:ext cx="609462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atftp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680024" y="4692540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slow link</a:t>
              </a:r>
              <a:endParaRPr lang="en-US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68501" y="4295775"/>
              <a:ext cx="22236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tftp</a:t>
              </a:r>
              <a:r>
                <a:rPr lang="en-US" sz="1200" dirty="0" smtClean="0"/>
                <a:t> block size = 8000 octets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439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time: </a:t>
            </a:r>
            <a:r>
              <a:rPr lang="en-US" dirty="0" err="1" smtClean="0"/>
              <a:t>CCNx</a:t>
            </a:r>
            <a:r>
              <a:rPr lang="en-US" dirty="0" smtClean="0"/>
              <a:t> source code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357503"/>
              </p:ext>
            </p:extLst>
          </p:nvPr>
        </p:nvGraphicFramePr>
        <p:xfrm>
          <a:off x="1941513" y="1778000"/>
          <a:ext cx="6686550" cy="371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44694" y="1062997"/>
            <a:ext cx="3736920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download ccnx-0.6.0.tar onto client1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download ccnx-0.6.1.tar onto client2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download ccnx-0.6.2.tar onto client3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87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time: Linux Mint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357085"/>
              </p:ext>
            </p:extLst>
          </p:nvPr>
        </p:nvGraphicFramePr>
        <p:xfrm>
          <a:off x="1941513" y="1778000"/>
          <a:ext cx="6686550" cy="314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44694" y="1062997"/>
            <a:ext cx="5307863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download MATE 64-bit (1000MB) onto client1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download MATE no-codecs 64-bit (981MB) onto client2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44694" y="5018227"/>
            <a:ext cx="5469767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download time for two files: </a:t>
            </a:r>
            <a:r>
              <a:rPr lang="en-US" dirty="0" err="1" smtClean="0"/>
              <a:t>carepo</a:t>
            </a:r>
            <a:r>
              <a:rPr lang="en-US" dirty="0" smtClean="0"/>
              <a:t> is 38% less than </a:t>
            </a:r>
            <a:r>
              <a:rPr lang="en-US" dirty="0" err="1" smtClean="0"/>
              <a:t>ndn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92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overhead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424820"/>
              </p:ext>
            </p:extLst>
          </p:nvPr>
        </p:nvGraphicFramePr>
        <p:xfrm>
          <a:off x="1941513" y="1778000"/>
          <a:ext cx="6686550" cy="2727960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1337310"/>
                <a:gridCol w="1337310"/>
                <a:gridCol w="1337310"/>
                <a:gridCol w="1337310"/>
                <a:gridCol w="1337310"/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3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carepo</a:t>
                      </a:r>
                      <a:endParaRPr lang="en-US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3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ndn</a:t>
                      </a:r>
                      <a:endParaRPr lang="en-US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caput</a:t>
                      </a:r>
                      <a:endParaRPr lang="en-US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car</a:t>
                      </a:r>
                      <a:endParaRPr lang="en-US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ndnputfile</a:t>
                      </a:r>
                      <a:endParaRPr lang="en-US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ndnr</a:t>
                      </a:r>
                      <a:endParaRPr lang="en-US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where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 and client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 only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chunking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Rabin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payload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packet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RSA-sign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 list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all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chunks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index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hash index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 index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68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NDN universal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246854"/>
            <a:ext cx="6686550" cy="3148018"/>
          </a:xfrm>
        </p:spPr>
        <p:txBody>
          <a:bodyPr/>
          <a:lstStyle/>
          <a:p>
            <a:r>
              <a:rPr lang="en-US" dirty="0" smtClean="0"/>
              <a:t>Router opportunistically caches Data packets</a:t>
            </a:r>
          </a:p>
          <a:p>
            <a:pPr lvl="1"/>
            <a:r>
              <a:rPr lang="en-US" dirty="0" smtClean="0"/>
              <a:t>Cached Data packets are used to satisfy future Interests with the same Name</a:t>
            </a:r>
          </a:p>
          <a:p>
            <a:pPr lvl="1"/>
            <a:r>
              <a:rPr lang="en-US" dirty="0" smtClean="0"/>
              <a:t>Data packet crosses each link only once</a:t>
            </a:r>
          </a:p>
          <a:p>
            <a:r>
              <a:rPr lang="en-US" dirty="0" smtClean="0"/>
              <a:t>Every Data packet carries a signature</a:t>
            </a:r>
          </a:p>
          <a:p>
            <a:pPr lvl="1"/>
            <a:r>
              <a:rPr lang="en-US" dirty="0" smtClean="0"/>
              <a:t>so it could be verified regardless of whether it’s from producer or from a cache</a:t>
            </a:r>
          </a:p>
        </p:txBody>
      </p:sp>
      <p:pic>
        <p:nvPicPr>
          <p:cNvPr id="4" name="Picture 2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85" y="4447132"/>
            <a:ext cx="487362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0" y="4573338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673" y="4573338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stCxn id="20" idx="3"/>
            <a:endCxn id="6" idx="1"/>
          </p:cNvCxnSpPr>
          <p:nvPr/>
        </p:nvCxnSpPr>
        <p:spPr>
          <a:xfrm>
            <a:off x="2868782" y="4838211"/>
            <a:ext cx="830978" cy="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4606222" y="4840038"/>
            <a:ext cx="84345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4" idx="1"/>
          </p:cNvCxnSpPr>
          <p:nvPr/>
        </p:nvCxnSpPr>
        <p:spPr>
          <a:xfrm>
            <a:off x="6356135" y="4840038"/>
            <a:ext cx="84345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51957" y="4948893"/>
            <a:ext cx="843451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60661" y="4573338"/>
            <a:ext cx="814647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51957" y="4989670"/>
            <a:ext cx="1707519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from cache</a:t>
            </a:r>
            <a:endParaRPr lang="en-US" dirty="0"/>
          </a:p>
        </p:txBody>
      </p:sp>
      <p:pic>
        <p:nvPicPr>
          <p:cNvPr id="20" name="Picture 3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145" y="4427048"/>
            <a:ext cx="909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86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time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247740"/>
              </p:ext>
            </p:extLst>
          </p:nvPr>
        </p:nvGraphicFramePr>
        <p:xfrm>
          <a:off x="1941909" y="968072"/>
          <a:ext cx="6686550" cy="3384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Left Brace 4"/>
          <p:cNvSpPr/>
          <p:nvPr/>
        </p:nvSpPr>
        <p:spPr>
          <a:xfrm rot="16200000" flipV="1">
            <a:off x="5568029" y="2193765"/>
            <a:ext cx="107985" cy="11821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41236" y="2734791"/>
            <a:ext cx="2834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benefit of omitting strong signatures</a:t>
            </a:r>
            <a:endParaRPr lang="en-US" sz="1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30966" y="2403882"/>
            <a:ext cx="0" cy="1697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88933" y="2135119"/>
            <a:ext cx="235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overhead of Rabin chunking</a:t>
            </a:r>
            <a:endParaRPr lang="en-US" sz="1200" dirty="0"/>
          </a:p>
        </p:txBody>
      </p:sp>
      <p:sp>
        <p:nvSpPr>
          <p:cNvPr id="14" name="Left Brace 13"/>
          <p:cNvSpPr/>
          <p:nvPr/>
        </p:nvSpPr>
        <p:spPr>
          <a:xfrm rot="5400000">
            <a:off x="5444152" y="1708699"/>
            <a:ext cx="107983" cy="14184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5400000">
            <a:off x="6336022" y="2361432"/>
            <a:ext cx="107983" cy="27181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41236" y="3272647"/>
            <a:ext cx="2935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overhead of </a:t>
            </a:r>
            <a:r>
              <a:rPr lang="en-US" sz="1200" dirty="0" smtClean="0"/>
              <a:t>computing hash again at repo, and maintaining </a:t>
            </a:r>
            <a:r>
              <a:rPr lang="en-US" sz="1200" dirty="0" smtClean="0"/>
              <a:t>hash index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788934" y="1706696"/>
            <a:ext cx="0" cy="10607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44694" y="4427036"/>
            <a:ext cx="6870792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a big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server: publish once, serve many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client: file is available on download completion; publish to help neighbors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76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33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NDN universal caching relies on Naming, but identical payload may appear under different Names</a:t>
            </a:r>
          </a:p>
          <a:p>
            <a:r>
              <a:rPr lang="en-US" dirty="0" smtClean="0"/>
              <a:t>identify identical payload by hash</a:t>
            </a:r>
          </a:p>
          <a:p>
            <a:r>
              <a:rPr lang="en-US" dirty="0" smtClean="0"/>
              <a:t>Repository maintains hash index;</a:t>
            </a:r>
            <a:br>
              <a:rPr lang="en-US" dirty="0" smtClean="0"/>
            </a:br>
            <a:r>
              <a:rPr lang="en-US" dirty="0" smtClean="0"/>
              <a:t>Producer publishes hash list;</a:t>
            </a:r>
            <a:br>
              <a:rPr lang="en-US" dirty="0" smtClean="0"/>
            </a:br>
            <a:r>
              <a:rPr lang="en-US" dirty="0" smtClean="0"/>
              <a:t>Client finds identical payload on nearby nodes by hash</a:t>
            </a:r>
          </a:p>
          <a:p>
            <a:r>
              <a:rPr lang="en-US" dirty="0" smtClean="0"/>
              <a:t>Download time is reduced by 38% for two DVD images</a:t>
            </a:r>
          </a:p>
          <a:p>
            <a:r>
              <a:rPr lang="en-US" dirty="0" smtClean="0"/>
              <a:t>Publishing time is increased to 3.8x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54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55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Caching relies on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cached: Linux Mint 15 MATE 64-bit DVD, segment 0</a:t>
            </a:r>
          </a:p>
          <a:p>
            <a:r>
              <a:rPr lang="en-US" dirty="0" smtClean="0"/>
              <a:t>request 1: </a:t>
            </a:r>
            <a:r>
              <a:rPr lang="en-US" dirty="0"/>
              <a:t>Linux Mint 15 MATE 64-bit DVD, segment 0</a:t>
            </a:r>
          </a:p>
          <a:p>
            <a:pPr lvl="1"/>
            <a:r>
              <a:rPr lang="en-US" dirty="0" smtClean="0"/>
              <a:t>OK, satisfy from cache</a:t>
            </a:r>
          </a:p>
          <a:p>
            <a:r>
              <a:rPr lang="en-US" dirty="0" smtClean="0"/>
              <a:t>request 2: Linux Mint Olivia MATE 64-bit DVD, segment 0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Router does not know they are the same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921885" y="3352009"/>
            <a:ext cx="2602071" cy="325823"/>
          </a:xfrm>
          <a:prstGeom prst="wedgeRectCallout">
            <a:avLst>
              <a:gd name="adj1" fmla="val -88536"/>
              <a:gd name="adj2" fmla="val -8812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codename of Linux Mint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same payload under different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numeric version </a:t>
            </a:r>
            <a:r>
              <a:rPr lang="en-US" dirty="0" err="1" smtClean="0"/>
              <a:t>vs</a:t>
            </a:r>
            <a:r>
              <a:rPr lang="en-US" dirty="0" smtClean="0"/>
              <a:t> codename</a:t>
            </a:r>
          </a:p>
          <a:p>
            <a:r>
              <a:rPr lang="en-US" dirty="0" smtClean="0"/>
              <a:t>slightly updated file: different version marker, most chunks unchanged</a:t>
            </a:r>
            <a:endParaRPr lang="en-US" dirty="0"/>
          </a:p>
          <a:p>
            <a:r>
              <a:rPr lang="en-US" dirty="0" smtClean="0"/>
              <a:t>tape archive (TAR) </a:t>
            </a:r>
            <a:r>
              <a:rPr lang="en-US" dirty="0" err="1" smtClean="0"/>
              <a:t>vs</a:t>
            </a:r>
            <a:r>
              <a:rPr lang="en-US" dirty="0" smtClean="0"/>
              <a:t> individual files</a:t>
            </a:r>
            <a:endParaRPr lang="en-US" dirty="0"/>
          </a:p>
          <a:p>
            <a:r>
              <a:rPr lang="en-US" dirty="0" smtClean="0"/>
              <a:t>web content: HTML / XML / plain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in a local area network download files from a remote repository</a:t>
            </a:r>
          </a:p>
          <a:p>
            <a:pPr lvl="1"/>
            <a:r>
              <a:rPr lang="en-US" dirty="0" smtClean="0"/>
              <a:t>Identical payload appears in those files under different Names</a:t>
            </a:r>
          </a:p>
          <a:p>
            <a:r>
              <a:rPr lang="en-US" dirty="0" smtClean="0"/>
              <a:t>We want to identify identical payload in Data packets</a:t>
            </a:r>
          </a:p>
          <a:p>
            <a:pPr lvl="1"/>
            <a:r>
              <a:rPr lang="en-US" dirty="0" smtClean="0"/>
              <a:t>in order to shorten download completion time, and save bandwidth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Producer</a:t>
            </a:r>
          </a:p>
          <a:p>
            <a:pPr lvl="1"/>
            <a:r>
              <a:rPr lang="en-US" dirty="0" smtClean="0"/>
              <a:t>publish file chunks as Data packets</a:t>
            </a:r>
          </a:p>
          <a:p>
            <a:pPr lvl="1"/>
            <a:r>
              <a:rPr lang="en-US" dirty="0" smtClean="0"/>
              <a:t>publish a hash list</a:t>
            </a:r>
          </a:p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index Data packets by Name</a:t>
            </a:r>
          </a:p>
          <a:p>
            <a:pPr lvl="1"/>
            <a:r>
              <a:rPr lang="en-US" dirty="0" smtClean="0"/>
              <a:t>index Data packets by payload hash</a:t>
            </a:r>
          </a:p>
          <a:p>
            <a:r>
              <a:rPr lang="en-US" dirty="0" smtClean="0"/>
              <a:t>Consumer</a:t>
            </a:r>
          </a:p>
          <a:p>
            <a:pPr lvl="1"/>
            <a:r>
              <a:rPr lang="en-US" dirty="0" smtClean="0"/>
              <a:t>fetch the hash list, and search local and nearby repositories for Data packets with same payload</a:t>
            </a:r>
          </a:p>
          <a:p>
            <a:pPr lvl="1"/>
            <a:r>
              <a:rPr lang="en-US" dirty="0" smtClean="0"/>
              <a:t>download unfulfilled segments from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09801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657184" y="2778029"/>
            <a:ext cx="1270685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hash index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hash1</a:t>
            </a:r>
            <a:r>
              <a:rPr lang="en-US" sz="1200" dirty="0" smtClean="0">
                <a:solidFill>
                  <a:schemeClr val="tx1"/>
                </a:solidFill>
              </a:rPr>
              <a:t>     </a:t>
            </a:r>
            <a:r>
              <a:rPr lang="en-US" sz="1200" dirty="0" smtClean="0">
                <a:solidFill>
                  <a:srgbClr val="FFC000"/>
                </a:solidFill>
              </a:rPr>
              <a:t>hash3</a:t>
            </a:r>
            <a:endParaRPr lang="en-US" sz="1200" dirty="0">
              <a:solidFill>
                <a:srgbClr val="FFC000"/>
              </a:solidFill>
            </a:endParaRPr>
          </a:p>
        </p:txBody>
      </p:sp>
      <p:pic>
        <p:nvPicPr>
          <p:cNvPr id="4" name="Picture 2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22" y="162505"/>
            <a:ext cx="487362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23" y="888191"/>
            <a:ext cx="91440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335" y="1895155"/>
            <a:ext cx="909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10" y="398248"/>
            <a:ext cx="73501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>
            <a:stCxn id="8" idx="1"/>
            <a:endCxn id="4" idx="3"/>
          </p:cNvCxnSpPr>
          <p:nvPr/>
        </p:nvCxnSpPr>
        <p:spPr>
          <a:xfrm flipH="1">
            <a:off x="1894284" y="555411"/>
            <a:ext cx="2982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2"/>
            <a:endCxn id="5" idx="0"/>
          </p:cNvCxnSpPr>
          <p:nvPr/>
        </p:nvCxnSpPr>
        <p:spPr>
          <a:xfrm>
            <a:off x="5244617" y="712573"/>
            <a:ext cx="824706" cy="175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9360" y="214941"/>
            <a:ext cx="697627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51526" y="523359"/>
            <a:ext cx="1830950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area network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95035" y="214941"/>
            <a:ext cx="853119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32643" y="4087058"/>
            <a:ext cx="348558" cy="4093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81201" y="4087058"/>
            <a:ext cx="200082" cy="4093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784013" y="4087058"/>
            <a:ext cx="348558" cy="4093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2214" y="1214491"/>
            <a:ext cx="1721926" cy="1047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hash list</a:t>
            </a:r>
          </a:p>
          <a:p>
            <a:r>
              <a:rPr lang="en-US" sz="1200" dirty="0"/>
              <a:t>0: </a:t>
            </a:r>
            <a:r>
              <a:rPr lang="en-US" sz="1200" dirty="0" smtClean="0">
                <a:solidFill>
                  <a:srgbClr val="FF0000"/>
                </a:solidFill>
              </a:rPr>
              <a:t>4004 octets, hash1</a:t>
            </a:r>
          </a:p>
          <a:p>
            <a:r>
              <a:rPr lang="en-US" sz="1200" dirty="0" smtClean="0"/>
              <a:t>1: </a:t>
            </a:r>
            <a:r>
              <a:rPr lang="en-US" sz="1200" dirty="0" smtClean="0">
                <a:solidFill>
                  <a:srgbClr val="92D050"/>
                </a:solidFill>
              </a:rPr>
              <a:t>2100 octets, hash2</a:t>
            </a:r>
          </a:p>
          <a:p>
            <a:r>
              <a:rPr lang="en-US" sz="1200" dirty="0" smtClean="0"/>
              <a:t>2: </a:t>
            </a:r>
            <a:r>
              <a:rPr lang="en-US" sz="1200" dirty="0" smtClean="0">
                <a:solidFill>
                  <a:srgbClr val="FFC000"/>
                </a:solidFill>
              </a:rPr>
              <a:t>4200 octets, hash3</a:t>
            </a:r>
          </a:p>
          <a:p>
            <a:r>
              <a:rPr lang="en-US" sz="1200" dirty="0" smtClean="0"/>
              <a:t>3: </a:t>
            </a:r>
            <a:r>
              <a:rPr lang="en-US" sz="1200" dirty="0" smtClean="0">
                <a:solidFill>
                  <a:srgbClr val="92D050"/>
                </a:solidFill>
              </a:rPr>
              <a:t>2100 </a:t>
            </a:r>
            <a:r>
              <a:rPr lang="en-US" sz="1200" dirty="0">
                <a:solidFill>
                  <a:srgbClr val="92D050"/>
                </a:solidFill>
              </a:rPr>
              <a:t>octets, </a:t>
            </a:r>
            <a:r>
              <a:rPr lang="en-US" sz="1200" dirty="0" smtClean="0">
                <a:solidFill>
                  <a:srgbClr val="92D050"/>
                </a:solidFill>
              </a:rPr>
              <a:t>hash2</a:t>
            </a:r>
            <a:endParaRPr lang="en-US" sz="1200" dirty="0">
              <a:solidFill>
                <a:srgbClr val="92D05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876278" y="1214491"/>
            <a:ext cx="2368339" cy="23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02404" y="1497864"/>
            <a:ext cx="2342212" cy="49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1310353">
            <a:off x="3328974" y="1021830"/>
            <a:ext cx="1550424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hash list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696028">
            <a:off x="3556631" y="1533356"/>
            <a:ext cx="1555234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 hash list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129841" y="4087058"/>
            <a:ext cx="200082" cy="4093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760606" y="3227231"/>
            <a:ext cx="348558" cy="4093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428831" y="3227231"/>
            <a:ext cx="348558" cy="4093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82434" y="1624106"/>
            <a:ext cx="2106667" cy="862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need 3 unique chunks</a:t>
            </a:r>
          </a:p>
          <a:p>
            <a:r>
              <a:rPr lang="en-US" sz="1200" dirty="0" smtClean="0"/>
              <a:t>0: </a:t>
            </a:r>
            <a:r>
              <a:rPr lang="en-US" sz="1200" dirty="0" smtClean="0">
                <a:solidFill>
                  <a:srgbClr val="FF0000"/>
                </a:solidFill>
              </a:rPr>
              <a:t>4004 </a:t>
            </a:r>
            <a:r>
              <a:rPr lang="en-US" sz="1200" dirty="0">
                <a:solidFill>
                  <a:srgbClr val="FF0000"/>
                </a:solidFill>
              </a:rPr>
              <a:t>octets, hash1</a:t>
            </a:r>
          </a:p>
          <a:p>
            <a:r>
              <a:rPr lang="en-US" sz="1200" dirty="0" smtClean="0"/>
              <a:t>1,3: </a:t>
            </a:r>
            <a:r>
              <a:rPr lang="en-US" sz="1200" dirty="0" smtClean="0">
                <a:solidFill>
                  <a:srgbClr val="92D050"/>
                </a:solidFill>
              </a:rPr>
              <a:t>2100 </a:t>
            </a:r>
            <a:r>
              <a:rPr lang="en-US" sz="1200" dirty="0">
                <a:solidFill>
                  <a:srgbClr val="92D050"/>
                </a:solidFill>
              </a:rPr>
              <a:t>octets, hash2</a:t>
            </a:r>
          </a:p>
          <a:p>
            <a:r>
              <a:rPr lang="en-US" sz="1200" dirty="0" smtClean="0"/>
              <a:t>2: </a:t>
            </a:r>
            <a:r>
              <a:rPr lang="en-US" sz="1200" dirty="0" smtClean="0">
                <a:solidFill>
                  <a:srgbClr val="FFC000"/>
                </a:solidFill>
              </a:rPr>
              <a:t>4200 </a:t>
            </a:r>
            <a:r>
              <a:rPr lang="en-US" sz="1200" dirty="0">
                <a:solidFill>
                  <a:srgbClr val="FFC000"/>
                </a:solidFill>
              </a:rPr>
              <a:t>octets, hash3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80140" y="2504312"/>
            <a:ext cx="801823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hash1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480140" y="2722023"/>
            <a:ext cx="801823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hash2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80140" y="2939734"/>
            <a:ext cx="801823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hash3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211661" y="2655568"/>
            <a:ext cx="1417603" cy="43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211661" y="2873279"/>
            <a:ext cx="1417603" cy="43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211661" y="3090990"/>
            <a:ext cx="1417603" cy="43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211661" y="3090990"/>
            <a:ext cx="1417603" cy="43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211661" y="3545769"/>
            <a:ext cx="1417603" cy="43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847946" y="3226171"/>
            <a:ext cx="348558" cy="4093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847946" y="3707986"/>
            <a:ext cx="348558" cy="4093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876278" y="4060588"/>
            <a:ext cx="2368339" cy="23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902404" y="4343961"/>
            <a:ext cx="2342212" cy="49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21310353">
            <a:off x="3502099" y="3867927"/>
            <a:ext cx="120417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segment 1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274272" y="4630773"/>
            <a:ext cx="200082" cy="4093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847946" y="4937757"/>
            <a:ext cx="348558" cy="4093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196504" y="4937757"/>
            <a:ext cx="200082" cy="4093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399316" y="4937757"/>
            <a:ext cx="348558" cy="4093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745144" y="4937757"/>
            <a:ext cx="200082" cy="4093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>
            <a:stCxn id="60" idx="3"/>
            <a:endCxn id="64" idx="0"/>
          </p:cNvCxnSpPr>
          <p:nvPr/>
        </p:nvCxnSpPr>
        <p:spPr>
          <a:xfrm>
            <a:off x="5474354" y="4835424"/>
            <a:ext cx="1370831" cy="102333"/>
          </a:xfrm>
          <a:prstGeom prst="bentConnector2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0" idx="3"/>
            <a:endCxn id="62" idx="0"/>
          </p:cNvCxnSpPr>
          <p:nvPr/>
        </p:nvCxnSpPr>
        <p:spPr>
          <a:xfrm>
            <a:off x="5474354" y="4835424"/>
            <a:ext cx="822191" cy="102333"/>
          </a:xfrm>
          <a:prstGeom prst="bentConnector2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864064" y="978088"/>
            <a:ext cx="65915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259874" y="2521615"/>
            <a:ext cx="150073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request(s)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542411" y="3669261"/>
            <a:ext cx="1606530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request(s)</a:t>
            </a:r>
            <a:endParaRPr lang="en-US" dirty="0"/>
          </a:p>
        </p:txBody>
      </p:sp>
      <p:cxnSp>
        <p:nvCxnSpPr>
          <p:cNvPr id="80" name="Elbow Connector 79"/>
          <p:cNvCxnSpPr>
            <a:stCxn id="8" idx="3"/>
            <a:endCxn id="7" idx="0"/>
          </p:cNvCxnSpPr>
          <p:nvPr/>
        </p:nvCxnSpPr>
        <p:spPr>
          <a:xfrm>
            <a:off x="5612123" y="555411"/>
            <a:ext cx="2837031" cy="13397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37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531" y="461829"/>
            <a:ext cx="443785" cy="26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37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29" y="461829"/>
            <a:ext cx="443785" cy="26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1766141" y="2545784"/>
            <a:ext cx="3260230" cy="956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SHA256 hash collision is unlikely.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If two Data packets have the same payload hash, we assume they have identical payload.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025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request &amp; Name request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Hash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941909" y="2124138"/>
            <a:ext cx="3257170" cy="316223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/%C1.R.SHA256/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</a:p>
          <a:p>
            <a:r>
              <a:rPr lang="en-US" dirty="0" smtClean="0"/>
              <a:t>neighbor scope (1-hop), multicast to </a:t>
            </a:r>
            <a:r>
              <a:rPr lang="en-US" dirty="0"/>
              <a:t>local area </a:t>
            </a:r>
            <a:r>
              <a:rPr lang="en-US" dirty="0" smtClean="0"/>
              <a:t>network</a:t>
            </a:r>
          </a:p>
          <a:p>
            <a:r>
              <a:rPr lang="en-US" dirty="0"/>
              <a:t>concurrency: 30</a:t>
            </a:r>
          </a:p>
          <a:p>
            <a:r>
              <a:rPr lang="en-US" dirty="0" smtClean="0"/>
              <a:t>timeout: 500ms</a:t>
            </a:r>
          </a:p>
          <a:p>
            <a:r>
              <a:rPr lang="en-US" dirty="0" smtClean="0"/>
              <a:t>no retry, send Name request after timeout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Name request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121448"/>
            <a:ext cx="3254006" cy="3162237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segment</a:t>
            </a:r>
          </a:p>
          <a:p>
            <a:r>
              <a:rPr lang="en-US" dirty="0" smtClean="0"/>
              <a:t>global scope, forward toward remote repository</a:t>
            </a:r>
          </a:p>
          <a:p>
            <a:r>
              <a:rPr lang="en-US" dirty="0"/>
              <a:t>concurrency: </a:t>
            </a:r>
            <a:r>
              <a:rPr lang="en-US" dirty="0" smtClean="0"/>
              <a:t>10</a:t>
            </a:r>
          </a:p>
          <a:p>
            <a:r>
              <a:rPr lang="en-US" dirty="0" smtClean="0"/>
              <a:t>timeout: 4000ms</a:t>
            </a:r>
          </a:p>
          <a:p>
            <a:r>
              <a:rPr lang="en-US" dirty="0" smtClean="0"/>
              <a:t>retry twice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045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761</TotalTime>
  <Words>1213</Words>
  <Application>Microsoft Office PowerPoint</Application>
  <PresentationFormat>On-screen Show (16:10)</PresentationFormat>
  <Paragraphs>335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Century Gothic</vt:lpstr>
      <vt:lpstr>Consolas</vt:lpstr>
      <vt:lpstr>Freestyle Script</vt:lpstr>
      <vt:lpstr>Wingdings</vt:lpstr>
      <vt:lpstr>Wingdings 3</vt:lpstr>
      <vt:lpstr>Wisp</vt:lpstr>
      <vt:lpstr>Faster Content Distribution with Content Addressable NDN Repository</vt:lpstr>
      <vt:lpstr>Background: Named Data Networking</vt:lpstr>
      <vt:lpstr>NDN universal caching</vt:lpstr>
      <vt:lpstr>Caching relies on naming</vt:lpstr>
      <vt:lpstr>Problem: same payload under different Names</vt:lpstr>
      <vt:lpstr>Scenario</vt:lpstr>
      <vt:lpstr>Solution</vt:lpstr>
      <vt:lpstr>PowerPoint Presentation</vt:lpstr>
      <vt:lpstr>Hash request &amp; Name request</vt:lpstr>
      <vt:lpstr>Chunking</vt:lpstr>
      <vt:lpstr>Rabin fingerprint chunking</vt:lpstr>
      <vt:lpstr>Chunk size is not arbitrary in network</vt:lpstr>
      <vt:lpstr>Trust model</vt:lpstr>
      <vt:lpstr>Implementation</vt:lpstr>
      <vt:lpstr>Implementation</vt:lpstr>
      <vt:lpstr>Programs</vt:lpstr>
      <vt:lpstr>Workload Analysis</vt:lpstr>
      <vt:lpstr>CCNx source code</vt:lpstr>
      <vt:lpstr>CCNx intra-file similarity</vt:lpstr>
      <vt:lpstr>CCNx inter-file similarity</vt:lpstr>
      <vt:lpstr>What about compressed TAR.GZ?</vt:lpstr>
      <vt:lpstr>Linux Mint ‘Olivia’</vt:lpstr>
      <vt:lpstr>Linux Mint analysis</vt:lpstr>
      <vt:lpstr>Performance Evaluation</vt:lpstr>
      <vt:lpstr>Deployment on virtual machines</vt:lpstr>
      <vt:lpstr>Systems under comparison</vt:lpstr>
      <vt:lpstr>Download time: CCNx source code</vt:lpstr>
      <vt:lpstr>Download time: Linux Mint</vt:lpstr>
      <vt:lpstr>Publishing overhead</vt:lpstr>
      <vt:lpstr>Publishing time</vt:lpstr>
      <vt:lpstr>Conclusion</vt:lpstr>
      <vt:lpstr>Conclusion</vt:lpstr>
      <vt:lpstr>PowerPoint Presentation</vt:lpstr>
    </vt:vector>
  </TitlesOfParts>
  <Company>University of Arizona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Faster Content Distribution with Content Addressable NDN Repository</dc:title>
  <dc:creator>Shi, Junxiao - (shijunxiao)</dc:creator>
  <cp:lastModifiedBy>Shi, Junxiao - (shijunxiao)</cp:lastModifiedBy>
  <cp:revision>83</cp:revision>
  <dcterms:created xsi:type="dcterms:W3CDTF">2013-11-20T01:19:21Z</dcterms:created>
  <dcterms:modified xsi:type="dcterms:W3CDTF">2013-12-06T18:33:45Z</dcterms:modified>
</cp:coreProperties>
</file>