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6" r:id="rId3"/>
    <p:sldId id="257" r:id="rId4"/>
    <p:sldId id="265" r:id="rId5"/>
    <p:sldId id="266" r:id="rId6"/>
    <p:sldId id="258" r:id="rId7"/>
    <p:sldId id="259" r:id="rId8"/>
    <p:sldId id="260" r:id="rId9"/>
    <p:sldId id="261" r:id="rId10"/>
    <p:sldId id="262" r:id="rId11"/>
    <p:sldId id="263"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1EAFD7-CD5B-4C50-A682-8684AA6D9C0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875E805-03D9-4825-A514-268AC9C4B8D1}">
      <dgm:prSet/>
      <dgm:spPr/>
      <dgm:t>
        <a:bodyPr/>
        <a:lstStyle/>
        <a:p>
          <a:pPr>
            <a:lnSpc>
              <a:spcPct val="100000"/>
            </a:lnSpc>
          </a:pPr>
          <a:r>
            <a:rPr lang="en-IN"/>
            <a:t>On Time delivery %:</a:t>
          </a:r>
          <a:r>
            <a:rPr lang="en-US" b="0" i="0"/>
            <a:t>OTD is a calculation of the amount of shipments delivered on time to the customer in relation to the total number of orders shipped.</a:t>
          </a:r>
          <a:endParaRPr lang="en-US"/>
        </a:p>
      </dgm:t>
    </dgm:pt>
    <dgm:pt modelId="{0F12833E-3E73-4620-9798-A543064C9686}" type="parTrans" cxnId="{DD77C67F-75C2-459D-A867-87C8975D261D}">
      <dgm:prSet/>
      <dgm:spPr/>
      <dgm:t>
        <a:bodyPr/>
        <a:lstStyle/>
        <a:p>
          <a:endParaRPr lang="en-US"/>
        </a:p>
      </dgm:t>
    </dgm:pt>
    <dgm:pt modelId="{415A3347-84DF-45E6-9E7D-A7D0623D82D7}" type="sibTrans" cxnId="{DD77C67F-75C2-459D-A867-87C8975D261D}">
      <dgm:prSet/>
      <dgm:spPr/>
      <dgm:t>
        <a:bodyPr/>
        <a:lstStyle/>
        <a:p>
          <a:endParaRPr lang="en-US"/>
        </a:p>
      </dgm:t>
    </dgm:pt>
    <dgm:pt modelId="{F40BFB18-8231-44A7-979C-08FEE3F15D8F}">
      <dgm:prSet/>
      <dgm:spPr/>
      <dgm:t>
        <a:bodyPr/>
        <a:lstStyle/>
        <a:p>
          <a:pPr>
            <a:lnSpc>
              <a:spcPct val="100000"/>
            </a:lnSpc>
          </a:pPr>
          <a:r>
            <a:rPr lang="en-IN" dirty="0"/>
            <a:t>Full delivery %:</a:t>
          </a:r>
          <a:r>
            <a:rPr lang="en-US" dirty="0"/>
            <a:t>This measure is measured at the order level. It determines if an order is delivered in full as per the requested quantity by the customer.</a:t>
          </a:r>
        </a:p>
      </dgm:t>
    </dgm:pt>
    <dgm:pt modelId="{2C710BFB-5BD2-46AF-873B-8F8FD5B290FF}" type="parTrans" cxnId="{C9555251-5458-44A1-A79A-40E9032DC279}">
      <dgm:prSet/>
      <dgm:spPr/>
      <dgm:t>
        <a:bodyPr/>
        <a:lstStyle/>
        <a:p>
          <a:endParaRPr lang="en-US"/>
        </a:p>
      </dgm:t>
    </dgm:pt>
    <dgm:pt modelId="{77878440-549F-4096-A12A-FBB3976C8072}" type="sibTrans" cxnId="{C9555251-5458-44A1-A79A-40E9032DC279}">
      <dgm:prSet/>
      <dgm:spPr/>
      <dgm:t>
        <a:bodyPr/>
        <a:lstStyle/>
        <a:p>
          <a:endParaRPr lang="en-US"/>
        </a:p>
      </dgm:t>
    </dgm:pt>
    <dgm:pt modelId="{6758AAA3-9F57-4959-8B7E-37EC2AD222A3}">
      <dgm:prSet/>
      <dgm:spPr/>
      <dgm:t>
        <a:bodyPr/>
        <a:lstStyle/>
        <a:p>
          <a:pPr>
            <a:lnSpc>
              <a:spcPct val="100000"/>
            </a:lnSpc>
          </a:pPr>
          <a:r>
            <a:rPr lang="en-IN"/>
            <a:t>OTIF%: </a:t>
          </a:r>
          <a:r>
            <a:rPr lang="en-US" b="0" i="0"/>
            <a:t>OTIF or On-Time In-Full is a KPI used for measuring how many orders were delivered on time and in full. It helps to assess whether the business was able to deliver every item in the order on or before the expected date of delivery. This metric is mainly used as a delivery KPI, although it can also be applied throughout the supply chain.</a:t>
          </a:r>
          <a:endParaRPr lang="en-US"/>
        </a:p>
      </dgm:t>
    </dgm:pt>
    <dgm:pt modelId="{F79D7D17-F6CC-4923-9DCD-DB4223662CB3}" type="parTrans" cxnId="{BFBDDD56-6316-4114-B27B-313573A3EC29}">
      <dgm:prSet/>
      <dgm:spPr/>
      <dgm:t>
        <a:bodyPr/>
        <a:lstStyle/>
        <a:p>
          <a:endParaRPr lang="en-US"/>
        </a:p>
      </dgm:t>
    </dgm:pt>
    <dgm:pt modelId="{FD14B6DD-8221-4CBD-9A95-F92D62901998}" type="sibTrans" cxnId="{BFBDDD56-6316-4114-B27B-313573A3EC29}">
      <dgm:prSet/>
      <dgm:spPr/>
      <dgm:t>
        <a:bodyPr/>
        <a:lstStyle/>
        <a:p>
          <a:endParaRPr lang="en-US"/>
        </a:p>
      </dgm:t>
    </dgm:pt>
    <dgm:pt modelId="{201DE292-99DA-4555-BA91-96F4131E5D27}" type="pres">
      <dgm:prSet presAssocID="{581EAFD7-CD5B-4C50-A682-8684AA6D9C0A}" presName="root" presStyleCnt="0">
        <dgm:presLayoutVars>
          <dgm:dir/>
          <dgm:resizeHandles val="exact"/>
        </dgm:presLayoutVars>
      </dgm:prSet>
      <dgm:spPr/>
    </dgm:pt>
    <dgm:pt modelId="{ACF53AB3-FB22-4E51-A6C6-294C96DF95BF}" type="pres">
      <dgm:prSet presAssocID="{C875E805-03D9-4825-A514-268AC9C4B8D1}" presName="compNode" presStyleCnt="0"/>
      <dgm:spPr/>
    </dgm:pt>
    <dgm:pt modelId="{5234B6C9-F727-4166-BCEC-E34F74628AFE}" type="pres">
      <dgm:prSet presAssocID="{C875E805-03D9-4825-A514-268AC9C4B8D1}" presName="bgRect" presStyleLbl="bgShp" presStyleIdx="0" presStyleCnt="3" custScaleY="126185"/>
      <dgm:spPr/>
    </dgm:pt>
    <dgm:pt modelId="{A6728139-B696-403E-B037-A67B40605D06}" type="pres">
      <dgm:prSet presAssocID="{C875E805-03D9-4825-A514-268AC9C4B8D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x trolley"/>
        </a:ext>
      </dgm:extLst>
    </dgm:pt>
    <dgm:pt modelId="{4AD0E89E-5649-420A-AD33-0CCA56B73ABE}" type="pres">
      <dgm:prSet presAssocID="{C875E805-03D9-4825-A514-268AC9C4B8D1}" presName="spaceRect" presStyleCnt="0"/>
      <dgm:spPr/>
    </dgm:pt>
    <dgm:pt modelId="{1E9C086D-01E1-49FF-A6D6-6D87C5026FB7}" type="pres">
      <dgm:prSet presAssocID="{C875E805-03D9-4825-A514-268AC9C4B8D1}" presName="parTx" presStyleLbl="revTx" presStyleIdx="0" presStyleCnt="3">
        <dgm:presLayoutVars>
          <dgm:chMax val="0"/>
          <dgm:chPref val="0"/>
        </dgm:presLayoutVars>
      </dgm:prSet>
      <dgm:spPr/>
    </dgm:pt>
    <dgm:pt modelId="{CA4F3E76-4063-4720-BC28-EB47337A0795}" type="pres">
      <dgm:prSet presAssocID="{415A3347-84DF-45E6-9E7D-A7D0623D82D7}" presName="sibTrans" presStyleCnt="0"/>
      <dgm:spPr/>
    </dgm:pt>
    <dgm:pt modelId="{E6CD3B8F-6258-4BED-AA9C-022A48931BC1}" type="pres">
      <dgm:prSet presAssocID="{F40BFB18-8231-44A7-979C-08FEE3F15D8F}" presName="compNode" presStyleCnt="0"/>
      <dgm:spPr/>
    </dgm:pt>
    <dgm:pt modelId="{6772BD68-9A7A-48C8-BDA4-2572262863E4}" type="pres">
      <dgm:prSet presAssocID="{F40BFB18-8231-44A7-979C-08FEE3F15D8F}" presName="bgRect" presStyleLbl="bgShp" presStyleIdx="1" presStyleCnt="3" custScaleY="125811"/>
      <dgm:spPr/>
    </dgm:pt>
    <dgm:pt modelId="{EAC18836-A1B8-4F21-88E3-7E551BAF46C9}" type="pres">
      <dgm:prSet presAssocID="{F40BFB18-8231-44A7-979C-08FEE3F15D8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ox"/>
        </a:ext>
      </dgm:extLst>
    </dgm:pt>
    <dgm:pt modelId="{CB12197C-DD11-4AA0-8FE3-52CAFE10F8E9}" type="pres">
      <dgm:prSet presAssocID="{F40BFB18-8231-44A7-979C-08FEE3F15D8F}" presName="spaceRect" presStyleCnt="0"/>
      <dgm:spPr/>
    </dgm:pt>
    <dgm:pt modelId="{FFC1E306-A9FC-4092-A133-A5DB2E971EF4}" type="pres">
      <dgm:prSet presAssocID="{F40BFB18-8231-44A7-979C-08FEE3F15D8F}" presName="parTx" presStyleLbl="revTx" presStyleIdx="1" presStyleCnt="3" custScaleY="122795">
        <dgm:presLayoutVars>
          <dgm:chMax val="0"/>
          <dgm:chPref val="0"/>
        </dgm:presLayoutVars>
      </dgm:prSet>
      <dgm:spPr/>
    </dgm:pt>
    <dgm:pt modelId="{E65BF371-AB0E-4E0B-89DB-33A9B659424D}" type="pres">
      <dgm:prSet presAssocID="{77878440-549F-4096-A12A-FBB3976C8072}" presName="sibTrans" presStyleCnt="0"/>
      <dgm:spPr/>
    </dgm:pt>
    <dgm:pt modelId="{82675E5A-227D-4161-8AAA-DB4D7709C6C1}" type="pres">
      <dgm:prSet presAssocID="{6758AAA3-9F57-4959-8B7E-37EC2AD222A3}" presName="compNode" presStyleCnt="0"/>
      <dgm:spPr/>
    </dgm:pt>
    <dgm:pt modelId="{CD5B9F3A-D769-46C4-97CA-7EE4817FE2C0}" type="pres">
      <dgm:prSet presAssocID="{6758AAA3-9F57-4959-8B7E-37EC2AD222A3}" presName="bgRect" presStyleLbl="bgShp" presStyleIdx="2" presStyleCnt="3"/>
      <dgm:spPr/>
    </dgm:pt>
    <dgm:pt modelId="{7406A969-2A83-47EC-8E65-84C561B5B4AF}" type="pres">
      <dgm:prSet presAssocID="{6758AAA3-9F57-4959-8B7E-37EC2AD222A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D5358F16-F794-47C5-AA19-4CE00A991ED3}" type="pres">
      <dgm:prSet presAssocID="{6758AAA3-9F57-4959-8B7E-37EC2AD222A3}" presName="spaceRect" presStyleCnt="0"/>
      <dgm:spPr/>
    </dgm:pt>
    <dgm:pt modelId="{80B9B50B-9C98-4070-BBD1-F1709C43B686}" type="pres">
      <dgm:prSet presAssocID="{6758AAA3-9F57-4959-8B7E-37EC2AD222A3}" presName="parTx" presStyleLbl="revTx" presStyleIdx="2" presStyleCnt="3">
        <dgm:presLayoutVars>
          <dgm:chMax val="0"/>
          <dgm:chPref val="0"/>
        </dgm:presLayoutVars>
      </dgm:prSet>
      <dgm:spPr/>
    </dgm:pt>
  </dgm:ptLst>
  <dgm:cxnLst>
    <dgm:cxn modelId="{C24C4018-2E05-4B87-BE6E-E666F2EE1BFC}" type="presOf" srcId="{C875E805-03D9-4825-A514-268AC9C4B8D1}" destId="{1E9C086D-01E1-49FF-A6D6-6D87C5026FB7}" srcOrd="0" destOrd="0" presId="urn:microsoft.com/office/officeart/2018/2/layout/IconVerticalSolidList"/>
    <dgm:cxn modelId="{C9555251-5458-44A1-A79A-40E9032DC279}" srcId="{581EAFD7-CD5B-4C50-A682-8684AA6D9C0A}" destId="{F40BFB18-8231-44A7-979C-08FEE3F15D8F}" srcOrd="1" destOrd="0" parTransId="{2C710BFB-5BD2-46AF-873B-8F8FD5B290FF}" sibTransId="{77878440-549F-4096-A12A-FBB3976C8072}"/>
    <dgm:cxn modelId="{F2C7AF56-AAA1-4268-B596-5A95C775F3A9}" type="presOf" srcId="{6758AAA3-9F57-4959-8B7E-37EC2AD222A3}" destId="{80B9B50B-9C98-4070-BBD1-F1709C43B686}" srcOrd="0" destOrd="0" presId="urn:microsoft.com/office/officeart/2018/2/layout/IconVerticalSolidList"/>
    <dgm:cxn modelId="{BFBDDD56-6316-4114-B27B-313573A3EC29}" srcId="{581EAFD7-CD5B-4C50-A682-8684AA6D9C0A}" destId="{6758AAA3-9F57-4959-8B7E-37EC2AD222A3}" srcOrd="2" destOrd="0" parTransId="{F79D7D17-F6CC-4923-9DCD-DB4223662CB3}" sibTransId="{FD14B6DD-8221-4CBD-9A95-F92D62901998}"/>
    <dgm:cxn modelId="{DD77C67F-75C2-459D-A867-87C8975D261D}" srcId="{581EAFD7-CD5B-4C50-A682-8684AA6D9C0A}" destId="{C875E805-03D9-4825-A514-268AC9C4B8D1}" srcOrd="0" destOrd="0" parTransId="{0F12833E-3E73-4620-9798-A543064C9686}" sibTransId="{415A3347-84DF-45E6-9E7D-A7D0623D82D7}"/>
    <dgm:cxn modelId="{AE5A5983-4974-4A06-9F26-FBB58CF13238}" type="presOf" srcId="{F40BFB18-8231-44A7-979C-08FEE3F15D8F}" destId="{FFC1E306-A9FC-4092-A133-A5DB2E971EF4}" srcOrd="0" destOrd="0" presId="urn:microsoft.com/office/officeart/2018/2/layout/IconVerticalSolidList"/>
    <dgm:cxn modelId="{9ED2B1F4-BEAD-47AB-9AC0-C9C95F849740}" type="presOf" srcId="{581EAFD7-CD5B-4C50-A682-8684AA6D9C0A}" destId="{201DE292-99DA-4555-BA91-96F4131E5D27}" srcOrd="0" destOrd="0" presId="urn:microsoft.com/office/officeart/2018/2/layout/IconVerticalSolidList"/>
    <dgm:cxn modelId="{34FA8DBF-9FBF-4492-9A4A-BD4DC15FD062}" type="presParOf" srcId="{201DE292-99DA-4555-BA91-96F4131E5D27}" destId="{ACF53AB3-FB22-4E51-A6C6-294C96DF95BF}" srcOrd="0" destOrd="0" presId="urn:microsoft.com/office/officeart/2018/2/layout/IconVerticalSolidList"/>
    <dgm:cxn modelId="{FE199FFA-949C-4755-A47B-3BFBA63265EF}" type="presParOf" srcId="{ACF53AB3-FB22-4E51-A6C6-294C96DF95BF}" destId="{5234B6C9-F727-4166-BCEC-E34F74628AFE}" srcOrd="0" destOrd="0" presId="urn:microsoft.com/office/officeart/2018/2/layout/IconVerticalSolidList"/>
    <dgm:cxn modelId="{DB533A09-4130-4B67-AE25-E9DD2ADEA154}" type="presParOf" srcId="{ACF53AB3-FB22-4E51-A6C6-294C96DF95BF}" destId="{A6728139-B696-403E-B037-A67B40605D06}" srcOrd="1" destOrd="0" presId="urn:microsoft.com/office/officeart/2018/2/layout/IconVerticalSolidList"/>
    <dgm:cxn modelId="{3B804276-C7E9-4218-9ED0-54422C79F105}" type="presParOf" srcId="{ACF53AB3-FB22-4E51-A6C6-294C96DF95BF}" destId="{4AD0E89E-5649-420A-AD33-0CCA56B73ABE}" srcOrd="2" destOrd="0" presId="urn:microsoft.com/office/officeart/2018/2/layout/IconVerticalSolidList"/>
    <dgm:cxn modelId="{CCD967C2-4B88-4BB5-80EE-EDAB2077518D}" type="presParOf" srcId="{ACF53AB3-FB22-4E51-A6C6-294C96DF95BF}" destId="{1E9C086D-01E1-49FF-A6D6-6D87C5026FB7}" srcOrd="3" destOrd="0" presId="urn:microsoft.com/office/officeart/2018/2/layout/IconVerticalSolidList"/>
    <dgm:cxn modelId="{8F077250-3505-44E7-9688-754079DC08C1}" type="presParOf" srcId="{201DE292-99DA-4555-BA91-96F4131E5D27}" destId="{CA4F3E76-4063-4720-BC28-EB47337A0795}" srcOrd="1" destOrd="0" presId="urn:microsoft.com/office/officeart/2018/2/layout/IconVerticalSolidList"/>
    <dgm:cxn modelId="{BEBA3159-6E7D-425D-923F-7C4F01107B31}" type="presParOf" srcId="{201DE292-99DA-4555-BA91-96F4131E5D27}" destId="{E6CD3B8F-6258-4BED-AA9C-022A48931BC1}" srcOrd="2" destOrd="0" presId="urn:microsoft.com/office/officeart/2018/2/layout/IconVerticalSolidList"/>
    <dgm:cxn modelId="{B0B0D827-1F9C-44AF-9C5F-8665D7D9937E}" type="presParOf" srcId="{E6CD3B8F-6258-4BED-AA9C-022A48931BC1}" destId="{6772BD68-9A7A-48C8-BDA4-2572262863E4}" srcOrd="0" destOrd="0" presId="urn:microsoft.com/office/officeart/2018/2/layout/IconVerticalSolidList"/>
    <dgm:cxn modelId="{EF602010-E397-4A2B-93CF-2EF1BE7F3645}" type="presParOf" srcId="{E6CD3B8F-6258-4BED-AA9C-022A48931BC1}" destId="{EAC18836-A1B8-4F21-88E3-7E551BAF46C9}" srcOrd="1" destOrd="0" presId="urn:microsoft.com/office/officeart/2018/2/layout/IconVerticalSolidList"/>
    <dgm:cxn modelId="{EA376C2B-1DEA-465B-A668-6215B813E8A6}" type="presParOf" srcId="{E6CD3B8F-6258-4BED-AA9C-022A48931BC1}" destId="{CB12197C-DD11-4AA0-8FE3-52CAFE10F8E9}" srcOrd="2" destOrd="0" presId="urn:microsoft.com/office/officeart/2018/2/layout/IconVerticalSolidList"/>
    <dgm:cxn modelId="{25D2360B-DC0A-4FA5-9552-9DFCE5C0ED27}" type="presParOf" srcId="{E6CD3B8F-6258-4BED-AA9C-022A48931BC1}" destId="{FFC1E306-A9FC-4092-A133-A5DB2E971EF4}" srcOrd="3" destOrd="0" presId="urn:microsoft.com/office/officeart/2018/2/layout/IconVerticalSolidList"/>
    <dgm:cxn modelId="{2183764D-6BB7-4EA4-BD73-029FF71C3B5E}" type="presParOf" srcId="{201DE292-99DA-4555-BA91-96F4131E5D27}" destId="{E65BF371-AB0E-4E0B-89DB-33A9B659424D}" srcOrd="3" destOrd="0" presId="urn:microsoft.com/office/officeart/2018/2/layout/IconVerticalSolidList"/>
    <dgm:cxn modelId="{015C9D4E-53D5-467D-A79F-F320209C661E}" type="presParOf" srcId="{201DE292-99DA-4555-BA91-96F4131E5D27}" destId="{82675E5A-227D-4161-8AAA-DB4D7709C6C1}" srcOrd="4" destOrd="0" presId="urn:microsoft.com/office/officeart/2018/2/layout/IconVerticalSolidList"/>
    <dgm:cxn modelId="{48CDACCD-90E6-42CB-9D46-CBE66480F967}" type="presParOf" srcId="{82675E5A-227D-4161-8AAA-DB4D7709C6C1}" destId="{CD5B9F3A-D769-46C4-97CA-7EE4817FE2C0}" srcOrd="0" destOrd="0" presId="urn:microsoft.com/office/officeart/2018/2/layout/IconVerticalSolidList"/>
    <dgm:cxn modelId="{9CE7DFD6-D4A1-43B5-BF54-8FCE859E7B4F}" type="presParOf" srcId="{82675E5A-227D-4161-8AAA-DB4D7709C6C1}" destId="{7406A969-2A83-47EC-8E65-84C561B5B4AF}" srcOrd="1" destOrd="0" presId="urn:microsoft.com/office/officeart/2018/2/layout/IconVerticalSolidList"/>
    <dgm:cxn modelId="{A76D393E-6141-4C44-A65B-7273D46CA7A1}" type="presParOf" srcId="{82675E5A-227D-4161-8AAA-DB4D7709C6C1}" destId="{D5358F16-F794-47C5-AA19-4CE00A991ED3}" srcOrd="2" destOrd="0" presId="urn:microsoft.com/office/officeart/2018/2/layout/IconVerticalSolidList"/>
    <dgm:cxn modelId="{7EB8D262-BCE4-41F8-9281-3096F99BF998}" type="presParOf" srcId="{82675E5A-227D-4161-8AAA-DB4D7709C6C1}" destId="{80B9B50B-9C98-4070-BBD1-F1709C43B68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4D050DC-79C3-404D-920C-DC6FF6AA1D49}" type="doc">
      <dgm:prSet loTypeId="urn:microsoft.com/office/officeart/2005/8/layout/vList5" loCatId="list" qsTypeId="urn:microsoft.com/office/officeart/2005/8/quickstyle/simple1" qsCatId="simple" csTypeId="urn:microsoft.com/office/officeart/2005/8/colors/colorful1" csCatId="colorful"/>
      <dgm:spPr/>
      <dgm:t>
        <a:bodyPr/>
        <a:lstStyle/>
        <a:p>
          <a:endParaRPr lang="en-US"/>
        </a:p>
      </dgm:t>
    </dgm:pt>
    <dgm:pt modelId="{2C6AA4CD-7F7C-4BB3-8CEC-B83CD194AC9A}">
      <dgm:prSet/>
      <dgm:spPr/>
      <dgm:t>
        <a:bodyPr/>
        <a:lstStyle/>
        <a:p>
          <a:r>
            <a:rPr lang="en-IN"/>
            <a:t>This project contains these datasets:</a:t>
          </a:r>
          <a:endParaRPr lang="en-US"/>
        </a:p>
      </dgm:t>
    </dgm:pt>
    <dgm:pt modelId="{0DDE78FE-70C3-4C48-99D2-9C55E8E5854E}" type="parTrans" cxnId="{B927EC22-9959-4B6C-AE84-61CD2CF61322}">
      <dgm:prSet/>
      <dgm:spPr/>
      <dgm:t>
        <a:bodyPr/>
        <a:lstStyle/>
        <a:p>
          <a:endParaRPr lang="en-US"/>
        </a:p>
      </dgm:t>
    </dgm:pt>
    <dgm:pt modelId="{AD2422F4-ACB0-4A07-AF60-7EF3BF87C468}" type="sibTrans" cxnId="{B927EC22-9959-4B6C-AE84-61CD2CF61322}">
      <dgm:prSet/>
      <dgm:spPr/>
      <dgm:t>
        <a:bodyPr/>
        <a:lstStyle/>
        <a:p>
          <a:endParaRPr lang="en-US"/>
        </a:p>
      </dgm:t>
    </dgm:pt>
    <dgm:pt modelId="{7B427207-32B8-42D3-A618-59A96BF20841}">
      <dgm:prSet/>
      <dgm:spPr/>
      <dgm:t>
        <a:bodyPr/>
        <a:lstStyle/>
        <a:p>
          <a:r>
            <a:rPr lang="en-IN"/>
            <a:t>1. dim_customers.csv</a:t>
          </a:r>
          <a:endParaRPr lang="en-US"/>
        </a:p>
      </dgm:t>
    </dgm:pt>
    <dgm:pt modelId="{9A77BD0F-3134-4053-A0D4-CEF299B7920F}" type="parTrans" cxnId="{F04E5205-644C-4A80-86AC-DFCF4BFD0EC0}">
      <dgm:prSet/>
      <dgm:spPr/>
      <dgm:t>
        <a:bodyPr/>
        <a:lstStyle/>
        <a:p>
          <a:endParaRPr lang="en-US"/>
        </a:p>
      </dgm:t>
    </dgm:pt>
    <dgm:pt modelId="{0F12856C-BAC1-4797-A1E7-BF2ADF88E887}" type="sibTrans" cxnId="{F04E5205-644C-4A80-86AC-DFCF4BFD0EC0}">
      <dgm:prSet/>
      <dgm:spPr/>
      <dgm:t>
        <a:bodyPr/>
        <a:lstStyle/>
        <a:p>
          <a:endParaRPr lang="en-US"/>
        </a:p>
      </dgm:t>
    </dgm:pt>
    <dgm:pt modelId="{228726BA-F18A-4128-A0F6-EDFD3AB807C7}">
      <dgm:prSet/>
      <dgm:spPr/>
      <dgm:t>
        <a:bodyPr/>
        <a:lstStyle/>
        <a:p>
          <a:r>
            <a:rPr lang="en-IN"/>
            <a:t>2. dim_products.csv</a:t>
          </a:r>
          <a:endParaRPr lang="en-US"/>
        </a:p>
      </dgm:t>
    </dgm:pt>
    <dgm:pt modelId="{465CE4D0-95D7-4227-B647-A863FD80DB3D}" type="parTrans" cxnId="{C8A80AD5-B5AB-4AF7-B527-7A787B962BB5}">
      <dgm:prSet/>
      <dgm:spPr/>
      <dgm:t>
        <a:bodyPr/>
        <a:lstStyle/>
        <a:p>
          <a:endParaRPr lang="en-US"/>
        </a:p>
      </dgm:t>
    </dgm:pt>
    <dgm:pt modelId="{10051CC0-43E3-43D3-8CA7-337928B4DA9B}" type="sibTrans" cxnId="{C8A80AD5-B5AB-4AF7-B527-7A787B962BB5}">
      <dgm:prSet/>
      <dgm:spPr/>
      <dgm:t>
        <a:bodyPr/>
        <a:lstStyle/>
        <a:p>
          <a:endParaRPr lang="en-US"/>
        </a:p>
      </dgm:t>
    </dgm:pt>
    <dgm:pt modelId="{7AEF094C-D112-4991-9450-85C65B49AD5C}">
      <dgm:prSet/>
      <dgm:spPr/>
      <dgm:t>
        <a:bodyPr/>
        <a:lstStyle/>
        <a:p>
          <a:r>
            <a:rPr lang="en-IN"/>
            <a:t>3. dim_date</a:t>
          </a:r>
          <a:endParaRPr lang="en-US"/>
        </a:p>
      </dgm:t>
    </dgm:pt>
    <dgm:pt modelId="{B28851A5-9839-4513-8DC4-F429EC69E911}" type="parTrans" cxnId="{AF06CCF6-DFC2-43CB-A8DE-45E34561CA5B}">
      <dgm:prSet/>
      <dgm:spPr/>
      <dgm:t>
        <a:bodyPr/>
        <a:lstStyle/>
        <a:p>
          <a:endParaRPr lang="en-US"/>
        </a:p>
      </dgm:t>
    </dgm:pt>
    <dgm:pt modelId="{C5ADCB03-8B30-491C-BB2B-059F3A5A28CD}" type="sibTrans" cxnId="{AF06CCF6-DFC2-43CB-A8DE-45E34561CA5B}">
      <dgm:prSet/>
      <dgm:spPr/>
      <dgm:t>
        <a:bodyPr/>
        <a:lstStyle/>
        <a:p>
          <a:endParaRPr lang="en-US"/>
        </a:p>
      </dgm:t>
    </dgm:pt>
    <dgm:pt modelId="{5E402314-6F10-4A98-AB5B-E2AAE86A2D82}">
      <dgm:prSet/>
      <dgm:spPr/>
      <dgm:t>
        <a:bodyPr/>
        <a:lstStyle/>
        <a:p>
          <a:r>
            <a:rPr lang="en-IN"/>
            <a:t>4. dim_targets_orders</a:t>
          </a:r>
          <a:endParaRPr lang="en-US"/>
        </a:p>
      </dgm:t>
    </dgm:pt>
    <dgm:pt modelId="{67A33D00-520E-4ACC-B122-909EEB2BB097}" type="parTrans" cxnId="{3CF301DB-0A30-4C8E-8C92-6A2EF7E72185}">
      <dgm:prSet/>
      <dgm:spPr/>
      <dgm:t>
        <a:bodyPr/>
        <a:lstStyle/>
        <a:p>
          <a:endParaRPr lang="en-US"/>
        </a:p>
      </dgm:t>
    </dgm:pt>
    <dgm:pt modelId="{777E4725-29A4-4CC9-BB32-F9D7395E2B58}" type="sibTrans" cxnId="{3CF301DB-0A30-4C8E-8C92-6A2EF7E72185}">
      <dgm:prSet/>
      <dgm:spPr/>
      <dgm:t>
        <a:bodyPr/>
        <a:lstStyle/>
        <a:p>
          <a:endParaRPr lang="en-US"/>
        </a:p>
      </dgm:t>
    </dgm:pt>
    <dgm:pt modelId="{B23025B8-B476-4321-A0B6-368A2F996369}">
      <dgm:prSet/>
      <dgm:spPr/>
      <dgm:t>
        <a:bodyPr/>
        <a:lstStyle/>
        <a:p>
          <a:r>
            <a:rPr lang="en-IN"/>
            <a:t>5. fact_order_lines.csv</a:t>
          </a:r>
          <a:endParaRPr lang="en-US"/>
        </a:p>
      </dgm:t>
    </dgm:pt>
    <dgm:pt modelId="{BA2F0775-717F-4E3D-9A9C-512A65502A96}" type="parTrans" cxnId="{0B8835DD-C1DD-4B48-B42A-EB01052D1C22}">
      <dgm:prSet/>
      <dgm:spPr/>
      <dgm:t>
        <a:bodyPr/>
        <a:lstStyle/>
        <a:p>
          <a:endParaRPr lang="en-US"/>
        </a:p>
      </dgm:t>
    </dgm:pt>
    <dgm:pt modelId="{D1488C92-AB5E-4657-9119-14F052D2A1DD}" type="sibTrans" cxnId="{0B8835DD-C1DD-4B48-B42A-EB01052D1C22}">
      <dgm:prSet/>
      <dgm:spPr/>
      <dgm:t>
        <a:bodyPr/>
        <a:lstStyle/>
        <a:p>
          <a:endParaRPr lang="en-US"/>
        </a:p>
      </dgm:t>
    </dgm:pt>
    <dgm:pt modelId="{4FD324C8-4476-46D7-A46C-986BDD3C00CB}">
      <dgm:prSet/>
      <dgm:spPr/>
      <dgm:t>
        <a:bodyPr/>
        <a:lstStyle/>
        <a:p>
          <a:r>
            <a:rPr lang="en-IN"/>
            <a:t>6. fact_orders_aggregate.csv</a:t>
          </a:r>
          <a:endParaRPr lang="en-US"/>
        </a:p>
      </dgm:t>
    </dgm:pt>
    <dgm:pt modelId="{6A59A3A5-0E8E-45B7-9FBD-0338E8AD0BA3}" type="parTrans" cxnId="{8F654C20-8999-4E52-82AC-71D275095FD0}">
      <dgm:prSet/>
      <dgm:spPr/>
      <dgm:t>
        <a:bodyPr/>
        <a:lstStyle/>
        <a:p>
          <a:endParaRPr lang="en-US"/>
        </a:p>
      </dgm:t>
    </dgm:pt>
    <dgm:pt modelId="{B540833D-824E-4121-BD40-3395C41761FE}" type="sibTrans" cxnId="{8F654C20-8999-4E52-82AC-71D275095FD0}">
      <dgm:prSet/>
      <dgm:spPr/>
      <dgm:t>
        <a:bodyPr/>
        <a:lstStyle/>
        <a:p>
          <a:endParaRPr lang="en-US"/>
        </a:p>
      </dgm:t>
    </dgm:pt>
    <dgm:pt modelId="{D728E9EB-54A7-4966-B4F6-9678FDDC45C5}" type="pres">
      <dgm:prSet presAssocID="{94D050DC-79C3-404D-920C-DC6FF6AA1D49}" presName="Name0" presStyleCnt="0">
        <dgm:presLayoutVars>
          <dgm:dir/>
          <dgm:animLvl val="lvl"/>
          <dgm:resizeHandles val="exact"/>
        </dgm:presLayoutVars>
      </dgm:prSet>
      <dgm:spPr/>
    </dgm:pt>
    <dgm:pt modelId="{6744D477-788C-4E23-8501-3296AE3C5E96}" type="pres">
      <dgm:prSet presAssocID="{2C6AA4CD-7F7C-4BB3-8CEC-B83CD194AC9A}" presName="linNode" presStyleCnt="0"/>
      <dgm:spPr/>
    </dgm:pt>
    <dgm:pt modelId="{03A50340-7619-4B0F-8F21-9DE858AB4B5D}" type="pres">
      <dgm:prSet presAssocID="{2C6AA4CD-7F7C-4BB3-8CEC-B83CD194AC9A}" presName="parentText" presStyleLbl="node1" presStyleIdx="0" presStyleCnt="7">
        <dgm:presLayoutVars>
          <dgm:chMax val="1"/>
          <dgm:bulletEnabled val="1"/>
        </dgm:presLayoutVars>
      </dgm:prSet>
      <dgm:spPr/>
    </dgm:pt>
    <dgm:pt modelId="{0A4D9234-DF3E-4418-86B5-7EE9BA326DE2}" type="pres">
      <dgm:prSet presAssocID="{AD2422F4-ACB0-4A07-AF60-7EF3BF87C468}" presName="sp" presStyleCnt="0"/>
      <dgm:spPr/>
    </dgm:pt>
    <dgm:pt modelId="{5D3A9BDA-C88A-4BDC-B97B-A702DA748EC2}" type="pres">
      <dgm:prSet presAssocID="{7B427207-32B8-42D3-A618-59A96BF20841}" presName="linNode" presStyleCnt="0"/>
      <dgm:spPr/>
    </dgm:pt>
    <dgm:pt modelId="{C51E0104-AF06-44BE-8EFE-5B64FF86BC14}" type="pres">
      <dgm:prSet presAssocID="{7B427207-32B8-42D3-A618-59A96BF20841}" presName="parentText" presStyleLbl="node1" presStyleIdx="1" presStyleCnt="7">
        <dgm:presLayoutVars>
          <dgm:chMax val="1"/>
          <dgm:bulletEnabled val="1"/>
        </dgm:presLayoutVars>
      </dgm:prSet>
      <dgm:spPr/>
    </dgm:pt>
    <dgm:pt modelId="{7A640011-CA52-4BD9-A261-157B7B881A97}" type="pres">
      <dgm:prSet presAssocID="{0F12856C-BAC1-4797-A1E7-BF2ADF88E887}" presName="sp" presStyleCnt="0"/>
      <dgm:spPr/>
    </dgm:pt>
    <dgm:pt modelId="{0CAD3586-93FC-476B-8077-D9187799C182}" type="pres">
      <dgm:prSet presAssocID="{228726BA-F18A-4128-A0F6-EDFD3AB807C7}" presName="linNode" presStyleCnt="0"/>
      <dgm:spPr/>
    </dgm:pt>
    <dgm:pt modelId="{5795B01A-BAF5-4411-A278-7DB334A050D5}" type="pres">
      <dgm:prSet presAssocID="{228726BA-F18A-4128-A0F6-EDFD3AB807C7}" presName="parentText" presStyleLbl="node1" presStyleIdx="2" presStyleCnt="7">
        <dgm:presLayoutVars>
          <dgm:chMax val="1"/>
          <dgm:bulletEnabled val="1"/>
        </dgm:presLayoutVars>
      </dgm:prSet>
      <dgm:spPr/>
    </dgm:pt>
    <dgm:pt modelId="{B1340A0F-ED93-4804-9594-B699E4CED166}" type="pres">
      <dgm:prSet presAssocID="{10051CC0-43E3-43D3-8CA7-337928B4DA9B}" presName="sp" presStyleCnt="0"/>
      <dgm:spPr/>
    </dgm:pt>
    <dgm:pt modelId="{2AC0B443-8A9A-4F11-ABB5-7A97C0F97E6C}" type="pres">
      <dgm:prSet presAssocID="{7AEF094C-D112-4991-9450-85C65B49AD5C}" presName="linNode" presStyleCnt="0"/>
      <dgm:spPr/>
    </dgm:pt>
    <dgm:pt modelId="{9359CEE0-1248-4EAF-B24F-272F84656BA8}" type="pres">
      <dgm:prSet presAssocID="{7AEF094C-D112-4991-9450-85C65B49AD5C}" presName="parentText" presStyleLbl="node1" presStyleIdx="3" presStyleCnt="7">
        <dgm:presLayoutVars>
          <dgm:chMax val="1"/>
          <dgm:bulletEnabled val="1"/>
        </dgm:presLayoutVars>
      </dgm:prSet>
      <dgm:spPr/>
    </dgm:pt>
    <dgm:pt modelId="{7BEF7743-CF60-42FD-B42B-DF6CA2DE54A7}" type="pres">
      <dgm:prSet presAssocID="{C5ADCB03-8B30-491C-BB2B-059F3A5A28CD}" presName="sp" presStyleCnt="0"/>
      <dgm:spPr/>
    </dgm:pt>
    <dgm:pt modelId="{61B061BD-F779-441D-86C1-CAFEB349C9A9}" type="pres">
      <dgm:prSet presAssocID="{5E402314-6F10-4A98-AB5B-E2AAE86A2D82}" presName="linNode" presStyleCnt="0"/>
      <dgm:spPr/>
    </dgm:pt>
    <dgm:pt modelId="{C90D5AF3-245F-4467-802F-57AB45E4CCC4}" type="pres">
      <dgm:prSet presAssocID="{5E402314-6F10-4A98-AB5B-E2AAE86A2D82}" presName="parentText" presStyleLbl="node1" presStyleIdx="4" presStyleCnt="7">
        <dgm:presLayoutVars>
          <dgm:chMax val="1"/>
          <dgm:bulletEnabled val="1"/>
        </dgm:presLayoutVars>
      </dgm:prSet>
      <dgm:spPr/>
    </dgm:pt>
    <dgm:pt modelId="{BEAF891F-D5D6-42BB-AF0A-6C891B609460}" type="pres">
      <dgm:prSet presAssocID="{777E4725-29A4-4CC9-BB32-F9D7395E2B58}" presName="sp" presStyleCnt="0"/>
      <dgm:spPr/>
    </dgm:pt>
    <dgm:pt modelId="{4872E784-9973-4B2D-BDDF-0DE5B6160A9A}" type="pres">
      <dgm:prSet presAssocID="{B23025B8-B476-4321-A0B6-368A2F996369}" presName="linNode" presStyleCnt="0"/>
      <dgm:spPr/>
    </dgm:pt>
    <dgm:pt modelId="{53BC07C6-C7A4-4D12-9502-9D859ACE6BDD}" type="pres">
      <dgm:prSet presAssocID="{B23025B8-B476-4321-A0B6-368A2F996369}" presName="parentText" presStyleLbl="node1" presStyleIdx="5" presStyleCnt="7">
        <dgm:presLayoutVars>
          <dgm:chMax val="1"/>
          <dgm:bulletEnabled val="1"/>
        </dgm:presLayoutVars>
      </dgm:prSet>
      <dgm:spPr/>
    </dgm:pt>
    <dgm:pt modelId="{F133D6CF-135E-405A-99A6-C2E4311FAAEF}" type="pres">
      <dgm:prSet presAssocID="{D1488C92-AB5E-4657-9119-14F052D2A1DD}" presName="sp" presStyleCnt="0"/>
      <dgm:spPr/>
    </dgm:pt>
    <dgm:pt modelId="{673EB27D-5F6C-4003-BAEC-C0E6FAB442E2}" type="pres">
      <dgm:prSet presAssocID="{4FD324C8-4476-46D7-A46C-986BDD3C00CB}" presName="linNode" presStyleCnt="0"/>
      <dgm:spPr/>
    </dgm:pt>
    <dgm:pt modelId="{5DA40260-1E9D-4137-9ED1-6A457DA6CD35}" type="pres">
      <dgm:prSet presAssocID="{4FD324C8-4476-46D7-A46C-986BDD3C00CB}" presName="parentText" presStyleLbl="node1" presStyleIdx="6" presStyleCnt="7">
        <dgm:presLayoutVars>
          <dgm:chMax val="1"/>
          <dgm:bulletEnabled val="1"/>
        </dgm:presLayoutVars>
      </dgm:prSet>
      <dgm:spPr/>
    </dgm:pt>
  </dgm:ptLst>
  <dgm:cxnLst>
    <dgm:cxn modelId="{26BADE00-6383-4875-8CAF-F5ADB613ABEF}" type="presOf" srcId="{7B427207-32B8-42D3-A618-59A96BF20841}" destId="{C51E0104-AF06-44BE-8EFE-5B64FF86BC14}" srcOrd="0" destOrd="0" presId="urn:microsoft.com/office/officeart/2005/8/layout/vList5"/>
    <dgm:cxn modelId="{F04E5205-644C-4A80-86AC-DFCF4BFD0EC0}" srcId="{94D050DC-79C3-404D-920C-DC6FF6AA1D49}" destId="{7B427207-32B8-42D3-A618-59A96BF20841}" srcOrd="1" destOrd="0" parTransId="{9A77BD0F-3134-4053-A0D4-CEF299B7920F}" sibTransId="{0F12856C-BAC1-4797-A1E7-BF2ADF88E887}"/>
    <dgm:cxn modelId="{8F654C20-8999-4E52-82AC-71D275095FD0}" srcId="{94D050DC-79C3-404D-920C-DC6FF6AA1D49}" destId="{4FD324C8-4476-46D7-A46C-986BDD3C00CB}" srcOrd="6" destOrd="0" parTransId="{6A59A3A5-0E8E-45B7-9FBD-0338E8AD0BA3}" sibTransId="{B540833D-824E-4121-BD40-3395C41761FE}"/>
    <dgm:cxn modelId="{B927EC22-9959-4B6C-AE84-61CD2CF61322}" srcId="{94D050DC-79C3-404D-920C-DC6FF6AA1D49}" destId="{2C6AA4CD-7F7C-4BB3-8CEC-B83CD194AC9A}" srcOrd="0" destOrd="0" parTransId="{0DDE78FE-70C3-4C48-99D2-9C55E8E5854E}" sibTransId="{AD2422F4-ACB0-4A07-AF60-7EF3BF87C468}"/>
    <dgm:cxn modelId="{D79BAD2F-AF1E-4CDF-8AF9-14D54003D4CC}" type="presOf" srcId="{B23025B8-B476-4321-A0B6-368A2F996369}" destId="{53BC07C6-C7A4-4D12-9502-9D859ACE6BDD}" srcOrd="0" destOrd="0" presId="urn:microsoft.com/office/officeart/2005/8/layout/vList5"/>
    <dgm:cxn modelId="{CA6FEC30-135E-4042-816F-19F548F9DD99}" type="presOf" srcId="{4FD324C8-4476-46D7-A46C-986BDD3C00CB}" destId="{5DA40260-1E9D-4137-9ED1-6A457DA6CD35}" srcOrd="0" destOrd="0" presId="urn:microsoft.com/office/officeart/2005/8/layout/vList5"/>
    <dgm:cxn modelId="{1EEB8F60-B29F-4A0F-8634-53C9A1AD04AE}" type="presOf" srcId="{94D050DC-79C3-404D-920C-DC6FF6AA1D49}" destId="{D728E9EB-54A7-4966-B4F6-9678FDDC45C5}" srcOrd="0" destOrd="0" presId="urn:microsoft.com/office/officeart/2005/8/layout/vList5"/>
    <dgm:cxn modelId="{01683E42-14A3-4683-8A2F-0559AB70241F}" type="presOf" srcId="{7AEF094C-D112-4991-9450-85C65B49AD5C}" destId="{9359CEE0-1248-4EAF-B24F-272F84656BA8}" srcOrd="0" destOrd="0" presId="urn:microsoft.com/office/officeart/2005/8/layout/vList5"/>
    <dgm:cxn modelId="{B47E636D-82A6-4BD9-8BC1-A3B1155B0B7A}" type="presOf" srcId="{228726BA-F18A-4128-A0F6-EDFD3AB807C7}" destId="{5795B01A-BAF5-4411-A278-7DB334A050D5}" srcOrd="0" destOrd="0" presId="urn:microsoft.com/office/officeart/2005/8/layout/vList5"/>
    <dgm:cxn modelId="{2B77B34F-3A56-478B-8FB3-D05AB91FC2F7}" type="presOf" srcId="{2C6AA4CD-7F7C-4BB3-8CEC-B83CD194AC9A}" destId="{03A50340-7619-4B0F-8F21-9DE858AB4B5D}" srcOrd="0" destOrd="0" presId="urn:microsoft.com/office/officeart/2005/8/layout/vList5"/>
    <dgm:cxn modelId="{8A86EE52-A185-47AA-8496-F5C4D2F52CC7}" type="presOf" srcId="{5E402314-6F10-4A98-AB5B-E2AAE86A2D82}" destId="{C90D5AF3-245F-4467-802F-57AB45E4CCC4}" srcOrd="0" destOrd="0" presId="urn:microsoft.com/office/officeart/2005/8/layout/vList5"/>
    <dgm:cxn modelId="{C8A80AD5-B5AB-4AF7-B527-7A787B962BB5}" srcId="{94D050DC-79C3-404D-920C-DC6FF6AA1D49}" destId="{228726BA-F18A-4128-A0F6-EDFD3AB807C7}" srcOrd="2" destOrd="0" parTransId="{465CE4D0-95D7-4227-B647-A863FD80DB3D}" sibTransId="{10051CC0-43E3-43D3-8CA7-337928B4DA9B}"/>
    <dgm:cxn modelId="{3CF301DB-0A30-4C8E-8C92-6A2EF7E72185}" srcId="{94D050DC-79C3-404D-920C-DC6FF6AA1D49}" destId="{5E402314-6F10-4A98-AB5B-E2AAE86A2D82}" srcOrd="4" destOrd="0" parTransId="{67A33D00-520E-4ACC-B122-909EEB2BB097}" sibTransId="{777E4725-29A4-4CC9-BB32-F9D7395E2B58}"/>
    <dgm:cxn modelId="{0B8835DD-C1DD-4B48-B42A-EB01052D1C22}" srcId="{94D050DC-79C3-404D-920C-DC6FF6AA1D49}" destId="{B23025B8-B476-4321-A0B6-368A2F996369}" srcOrd="5" destOrd="0" parTransId="{BA2F0775-717F-4E3D-9A9C-512A65502A96}" sibTransId="{D1488C92-AB5E-4657-9119-14F052D2A1DD}"/>
    <dgm:cxn modelId="{AF06CCF6-DFC2-43CB-A8DE-45E34561CA5B}" srcId="{94D050DC-79C3-404D-920C-DC6FF6AA1D49}" destId="{7AEF094C-D112-4991-9450-85C65B49AD5C}" srcOrd="3" destOrd="0" parTransId="{B28851A5-9839-4513-8DC4-F429EC69E911}" sibTransId="{C5ADCB03-8B30-491C-BB2B-059F3A5A28CD}"/>
    <dgm:cxn modelId="{4A600E62-039B-4D4B-8803-EF46A3E05D88}" type="presParOf" srcId="{D728E9EB-54A7-4966-B4F6-9678FDDC45C5}" destId="{6744D477-788C-4E23-8501-3296AE3C5E96}" srcOrd="0" destOrd="0" presId="urn:microsoft.com/office/officeart/2005/8/layout/vList5"/>
    <dgm:cxn modelId="{350876C2-A140-43C1-B669-E4D8E314EFC1}" type="presParOf" srcId="{6744D477-788C-4E23-8501-3296AE3C5E96}" destId="{03A50340-7619-4B0F-8F21-9DE858AB4B5D}" srcOrd="0" destOrd="0" presId="urn:microsoft.com/office/officeart/2005/8/layout/vList5"/>
    <dgm:cxn modelId="{95926275-3CAD-4DBC-A398-76F160DC29A9}" type="presParOf" srcId="{D728E9EB-54A7-4966-B4F6-9678FDDC45C5}" destId="{0A4D9234-DF3E-4418-86B5-7EE9BA326DE2}" srcOrd="1" destOrd="0" presId="urn:microsoft.com/office/officeart/2005/8/layout/vList5"/>
    <dgm:cxn modelId="{61ED55A1-6A2F-4A42-B0B0-4245E666A769}" type="presParOf" srcId="{D728E9EB-54A7-4966-B4F6-9678FDDC45C5}" destId="{5D3A9BDA-C88A-4BDC-B97B-A702DA748EC2}" srcOrd="2" destOrd="0" presId="urn:microsoft.com/office/officeart/2005/8/layout/vList5"/>
    <dgm:cxn modelId="{EE132FB6-A135-42C6-A72F-041DF48F4824}" type="presParOf" srcId="{5D3A9BDA-C88A-4BDC-B97B-A702DA748EC2}" destId="{C51E0104-AF06-44BE-8EFE-5B64FF86BC14}" srcOrd="0" destOrd="0" presId="urn:microsoft.com/office/officeart/2005/8/layout/vList5"/>
    <dgm:cxn modelId="{A3504387-882F-4C37-99FB-6AA9294C2F9A}" type="presParOf" srcId="{D728E9EB-54A7-4966-B4F6-9678FDDC45C5}" destId="{7A640011-CA52-4BD9-A261-157B7B881A97}" srcOrd="3" destOrd="0" presId="urn:microsoft.com/office/officeart/2005/8/layout/vList5"/>
    <dgm:cxn modelId="{7EEEA138-35B1-4C2B-A545-3A5BB9CB66E8}" type="presParOf" srcId="{D728E9EB-54A7-4966-B4F6-9678FDDC45C5}" destId="{0CAD3586-93FC-476B-8077-D9187799C182}" srcOrd="4" destOrd="0" presId="urn:microsoft.com/office/officeart/2005/8/layout/vList5"/>
    <dgm:cxn modelId="{B6B4DC8A-6B4C-485D-99A1-A5E93198B9EA}" type="presParOf" srcId="{0CAD3586-93FC-476B-8077-D9187799C182}" destId="{5795B01A-BAF5-4411-A278-7DB334A050D5}" srcOrd="0" destOrd="0" presId="urn:microsoft.com/office/officeart/2005/8/layout/vList5"/>
    <dgm:cxn modelId="{E4BA6E15-3082-4D91-8E38-B4B3277F67E2}" type="presParOf" srcId="{D728E9EB-54A7-4966-B4F6-9678FDDC45C5}" destId="{B1340A0F-ED93-4804-9594-B699E4CED166}" srcOrd="5" destOrd="0" presId="urn:microsoft.com/office/officeart/2005/8/layout/vList5"/>
    <dgm:cxn modelId="{82222603-FD36-4BA9-8E73-962732B91D24}" type="presParOf" srcId="{D728E9EB-54A7-4966-B4F6-9678FDDC45C5}" destId="{2AC0B443-8A9A-4F11-ABB5-7A97C0F97E6C}" srcOrd="6" destOrd="0" presId="urn:microsoft.com/office/officeart/2005/8/layout/vList5"/>
    <dgm:cxn modelId="{171C82D9-BCF8-4F5D-AB13-2324CD8F6C0D}" type="presParOf" srcId="{2AC0B443-8A9A-4F11-ABB5-7A97C0F97E6C}" destId="{9359CEE0-1248-4EAF-B24F-272F84656BA8}" srcOrd="0" destOrd="0" presId="urn:microsoft.com/office/officeart/2005/8/layout/vList5"/>
    <dgm:cxn modelId="{18411B3E-7B9B-4DE3-AE07-9178A1C0A0D8}" type="presParOf" srcId="{D728E9EB-54A7-4966-B4F6-9678FDDC45C5}" destId="{7BEF7743-CF60-42FD-B42B-DF6CA2DE54A7}" srcOrd="7" destOrd="0" presId="urn:microsoft.com/office/officeart/2005/8/layout/vList5"/>
    <dgm:cxn modelId="{DA72472F-0E63-41BD-B998-F70E714EF8F6}" type="presParOf" srcId="{D728E9EB-54A7-4966-B4F6-9678FDDC45C5}" destId="{61B061BD-F779-441D-86C1-CAFEB349C9A9}" srcOrd="8" destOrd="0" presId="urn:microsoft.com/office/officeart/2005/8/layout/vList5"/>
    <dgm:cxn modelId="{F7EBD310-FCFE-4E07-AD88-3294CB4B3C5B}" type="presParOf" srcId="{61B061BD-F779-441D-86C1-CAFEB349C9A9}" destId="{C90D5AF3-245F-4467-802F-57AB45E4CCC4}" srcOrd="0" destOrd="0" presId="urn:microsoft.com/office/officeart/2005/8/layout/vList5"/>
    <dgm:cxn modelId="{F4CB6A3C-31C1-461A-943B-72C86B955C8F}" type="presParOf" srcId="{D728E9EB-54A7-4966-B4F6-9678FDDC45C5}" destId="{BEAF891F-D5D6-42BB-AF0A-6C891B609460}" srcOrd="9" destOrd="0" presId="urn:microsoft.com/office/officeart/2005/8/layout/vList5"/>
    <dgm:cxn modelId="{7A5CF574-BA31-4BC6-A40E-1140DF9630BE}" type="presParOf" srcId="{D728E9EB-54A7-4966-B4F6-9678FDDC45C5}" destId="{4872E784-9973-4B2D-BDDF-0DE5B6160A9A}" srcOrd="10" destOrd="0" presId="urn:microsoft.com/office/officeart/2005/8/layout/vList5"/>
    <dgm:cxn modelId="{1F53464B-81F5-4D8E-A93C-BE6D74E8CFB8}" type="presParOf" srcId="{4872E784-9973-4B2D-BDDF-0DE5B6160A9A}" destId="{53BC07C6-C7A4-4D12-9502-9D859ACE6BDD}" srcOrd="0" destOrd="0" presId="urn:microsoft.com/office/officeart/2005/8/layout/vList5"/>
    <dgm:cxn modelId="{A0239EF8-F49F-4EB5-8F8A-FE6EC4F7B14A}" type="presParOf" srcId="{D728E9EB-54A7-4966-B4F6-9678FDDC45C5}" destId="{F133D6CF-135E-405A-99A6-C2E4311FAAEF}" srcOrd="11" destOrd="0" presId="urn:microsoft.com/office/officeart/2005/8/layout/vList5"/>
    <dgm:cxn modelId="{ABF90D1F-7591-4CAC-B4E5-23DE43EA946C}" type="presParOf" srcId="{D728E9EB-54A7-4966-B4F6-9678FDDC45C5}" destId="{673EB27D-5F6C-4003-BAEC-C0E6FAB442E2}" srcOrd="12" destOrd="0" presId="urn:microsoft.com/office/officeart/2005/8/layout/vList5"/>
    <dgm:cxn modelId="{F1EEC3B5-E76C-413C-98FE-035BF9190E2B}" type="presParOf" srcId="{673EB27D-5F6C-4003-BAEC-C0E6FAB442E2}" destId="{5DA40260-1E9D-4137-9ED1-6A457DA6CD3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98DC0B8-F955-488F-A174-248B57EDF228}"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D76F9105-B756-4EB2-BE6E-8206A361AC69}">
      <dgm:prSet custT="1"/>
      <dgm:spPr/>
      <dgm:t>
        <a:bodyPr/>
        <a:lstStyle/>
        <a:p>
          <a:r>
            <a:rPr lang="en-US" sz="1200" dirty="0"/>
            <a:t>Column Description for </a:t>
          </a:r>
          <a:r>
            <a:rPr lang="en-US" sz="1200" dirty="0" err="1"/>
            <a:t>dim_products</a:t>
          </a:r>
          <a:r>
            <a:rPr lang="en-US" sz="1200" dirty="0"/>
            <a:t>: This table contains all the information about the products</a:t>
          </a:r>
        </a:p>
      </dgm:t>
    </dgm:pt>
    <dgm:pt modelId="{82EB9F6D-3CD7-41B3-A1BF-40E01102EF63}" type="parTrans" cxnId="{BA629A53-880C-4629-8221-2D00E87D6334}">
      <dgm:prSet/>
      <dgm:spPr/>
      <dgm:t>
        <a:bodyPr/>
        <a:lstStyle/>
        <a:p>
          <a:endParaRPr lang="en-US"/>
        </a:p>
      </dgm:t>
    </dgm:pt>
    <dgm:pt modelId="{3EB9C4D9-8A35-4FD2-A608-E69D5772350F}" type="sibTrans" cxnId="{BA629A53-880C-4629-8221-2D00E87D6334}">
      <dgm:prSet/>
      <dgm:spPr/>
      <dgm:t>
        <a:bodyPr/>
        <a:lstStyle/>
        <a:p>
          <a:endParaRPr lang="en-US"/>
        </a:p>
      </dgm:t>
    </dgm:pt>
    <dgm:pt modelId="{BFB5E6E6-81C5-4A7A-9C0B-2A7F0C0433F3}">
      <dgm:prSet custT="1"/>
      <dgm:spPr/>
      <dgm:t>
        <a:bodyPr/>
        <a:lstStyle/>
        <a:p>
          <a:r>
            <a:rPr lang="en-US" sz="1200" dirty="0"/>
            <a:t>1. </a:t>
          </a:r>
          <a:r>
            <a:rPr lang="en-US" sz="1200" dirty="0" err="1"/>
            <a:t>product_name</a:t>
          </a:r>
          <a:r>
            <a:rPr lang="en-US" sz="1200" dirty="0"/>
            <a:t>: It is the name of the product</a:t>
          </a:r>
        </a:p>
      </dgm:t>
    </dgm:pt>
    <dgm:pt modelId="{0EB2FF9E-B7B5-453B-99FF-78C9A986F047}" type="parTrans" cxnId="{CAA7A7C7-B136-48C9-A3E4-BF30C67CDC4D}">
      <dgm:prSet/>
      <dgm:spPr/>
      <dgm:t>
        <a:bodyPr/>
        <a:lstStyle/>
        <a:p>
          <a:endParaRPr lang="en-US"/>
        </a:p>
      </dgm:t>
    </dgm:pt>
    <dgm:pt modelId="{1EF72F48-70EE-41A9-AB3E-C2318A9358FC}" type="sibTrans" cxnId="{CAA7A7C7-B136-48C9-A3E4-BF30C67CDC4D}">
      <dgm:prSet/>
      <dgm:spPr/>
      <dgm:t>
        <a:bodyPr/>
        <a:lstStyle/>
        <a:p>
          <a:endParaRPr lang="en-US"/>
        </a:p>
      </dgm:t>
    </dgm:pt>
    <dgm:pt modelId="{582249E3-28FE-4B98-8E49-E607B310DEC8}">
      <dgm:prSet custT="1"/>
      <dgm:spPr/>
      <dgm:t>
        <a:bodyPr/>
        <a:lstStyle/>
        <a:p>
          <a:r>
            <a:rPr lang="en-US" sz="1200" dirty="0"/>
            <a:t>2. </a:t>
          </a:r>
          <a:r>
            <a:rPr lang="en-US" sz="1200" dirty="0" err="1"/>
            <a:t>product_id</a:t>
          </a:r>
          <a:r>
            <a:rPr lang="en-US" sz="1200" dirty="0"/>
            <a:t>: Unique ID is given to each of the products</a:t>
          </a:r>
        </a:p>
      </dgm:t>
    </dgm:pt>
    <dgm:pt modelId="{E549598D-EA23-455D-8E1C-0F9FE67FAE5E}" type="parTrans" cxnId="{14DD15C8-FD3F-41FD-86C9-953C5D291F9A}">
      <dgm:prSet/>
      <dgm:spPr/>
      <dgm:t>
        <a:bodyPr/>
        <a:lstStyle/>
        <a:p>
          <a:endParaRPr lang="en-US"/>
        </a:p>
      </dgm:t>
    </dgm:pt>
    <dgm:pt modelId="{08624A52-6E7D-4CC6-996B-B8C24B80F1AF}" type="sibTrans" cxnId="{14DD15C8-FD3F-41FD-86C9-953C5D291F9A}">
      <dgm:prSet/>
      <dgm:spPr/>
      <dgm:t>
        <a:bodyPr/>
        <a:lstStyle/>
        <a:p>
          <a:endParaRPr lang="en-US"/>
        </a:p>
      </dgm:t>
    </dgm:pt>
    <dgm:pt modelId="{34BF2088-91D6-4D2F-8C1B-03865F5513B4}">
      <dgm:prSet custT="1"/>
      <dgm:spPr/>
      <dgm:t>
        <a:bodyPr/>
        <a:lstStyle/>
        <a:p>
          <a:r>
            <a:rPr lang="en-US" sz="1200" dirty="0"/>
            <a:t>3. category: It is the class to which the product belongs</a:t>
          </a:r>
        </a:p>
      </dgm:t>
    </dgm:pt>
    <dgm:pt modelId="{EF7BA1AE-E870-4436-A6BE-0CF7A5D57CF9}" type="parTrans" cxnId="{B0108E8D-2AAD-4BE9-AA3C-4F366B394DF1}">
      <dgm:prSet/>
      <dgm:spPr/>
      <dgm:t>
        <a:bodyPr/>
        <a:lstStyle/>
        <a:p>
          <a:endParaRPr lang="en-US"/>
        </a:p>
      </dgm:t>
    </dgm:pt>
    <dgm:pt modelId="{B81C8920-5F58-4D1C-AAEE-4AE17D01F091}" type="sibTrans" cxnId="{B0108E8D-2AAD-4BE9-AA3C-4F366B394DF1}">
      <dgm:prSet/>
      <dgm:spPr/>
      <dgm:t>
        <a:bodyPr/>
        <a:lstStyle/>
        <a:p>
          <a:endParaRPr lang="en-US"/>
        </a:p>
      </dgm:t>
    </dgm:pt>
    <dgm:pt modelId="{CDBDC7ED-70E2-42D2-B16F-256AC07D26A7}">
      <dgm:prSet custT="1"/>
      <dgm:spPr/>
      <dgm:t>
        <a:bodyPr/>
        <a:lstStyle/>
        <a:p>
          <a:r>
            <a:rPr lang="en-US" sz="1200" dirty="0"/>
            <a:t>-----------------------------------------------------------------------------------</a:t>
          </a:r>
        </a:p>
      </dgm:t>
    </dgm:pt>
    <dgm:pt modelId="{AF061C2F-3E0E-430B-A5F1-5ADA3ADBE421}" type="parTrans" cxnId="{8107CCC5-7EA4-433C-8C0A-4EE01B4E64A9}">
      <dgm:prSet/>
      <dgm:spPr/>
      <dgm:t>
        <a:bodyPr/>
        <a:lstStyle/>
        <a:p>
          <a:endParaRPr lang="en-US"/>
        </a:p>
      </dgm:t>
    </dgm:pt>
    <dgm:pt modelId="{3FB5FFB6-E2AB-4517-ACB8-9531A897C7BD}" type="sibTrans" cxnId="{8107CCC5-7EA4-433C-8C0A-4EE01B4E64A9}">
      <dgm:prSet/>
      <dgm:spPr/>
      <dgm:t>
        <a:bodyPr/>
        <a:lstStyle/>
        <a:p>
          <a:endParaRPr lang="en-US"/>
        </a:p>
      </dgm:t>
    </dgm:pt>
    <dgm:pt modelId="{ABE70DE3-7FA4-496A-A22D-383B6053ADDF}">
      <dgm:prSet custT="1"/>
      <dgm:spPr/>
      <dgm:t>
        <a:bodyPr/>
        <a:lstStyle/>
        <a:p>
          <a:r>
            <a:rPr lang="en-US" sz="1200" dirty="0"/>
            <a:t>Column Description for </a:t>
          </a:r>
          <a:r>
            <a:rPr lang="en-US" sz="1200" dirty="0" err="1"/>
            <a:t>dim_date</a:t>
          </a:r>
          <a:r>
            <a:rPr lang="en-US" sz="1200" dirty="0"/>
            <a:t>: This table contains the dates at daily, monthly level and week numbers of the year</a:t>
          </a:r>
        </a:p>
      </dgm:t>
    </dgm:pt>
    <dgm:pt modelId="{408AEFA2-123E-4095-8296-C517C092DBEB}" type="parTrans" cxnId="{FE8B9DB2-75E7-4C1F-B640-BE89578528BD}">
      <dgm:prSet/>
      <dgm:spPr/>
      <dgm:t>
        <a:bodyPr/>
        <a:lstStyle/>
        <a:p>
          <a:endParaRPr lang="en-US"/>
        </a:p>
      </dgm:t>
    </dgm:pt>
    <dgm:pt modelId="{445A4EF4-4DD8-4BB8-968D-29D1AE14580E}" type="sibTrans" cxnId="{FE8B9DB2-75E7-4C1F-B640-BE89578528BD}">
      <dgm:prSet/>
      <dgm:spPr/>
      <dgm:t>
        <a:bodyPr/>
        <a:lstStyle/>
        <a:p>
          <a:endParaRPr lang="en-US"/>
        </a:p>
      </dgm:t>
    </dgm:pt>
    <dgm:pt modelId="{99EF5CE0-6196-4054-B9EE-4422CA0EC27D}">
      <dgm:prSet custT="1"/>
      <dgm:spPr/>
      <dgm:t>
        <a:bodyPr/>
        <a:lstStyle/>
        <a:p>
          <a:r>
            <a:rPr lang="en-US" sz="1200" dirty="0"/>
            <a:t>1. date: date at the daily level</a:t>
          </a:r>
        </a:p>
      </dgm:t>
    </dgm:pt>
    <dgm:pt modelId="{07EA6B05-ECAA-4121-BEA1-E0C98C91E3A7}" type="parTrans" cxnId="{99A2F329-6ADC-4464-BCB4-5AA44DFDC683}">
      <dgm:prSet/>
      <dgm:spPr/>
      <dgm:t>
        <a:bodyPr/>
        <a:lstStyle/>
        <a:p>
          <a:endParaRPr lang="en-US"/>
        </a:p>
      </dgm:t>
    </dgm:pt>
    <dgm:pt modelId="{AA31BB7E-D25B-456F-84C0-950CA3D2E589}" type="sibTrans" cxnId="{99A2F329-6ADC-4464-BCB4-5AA44DFDC683}">
      <dgm:prSet/>
      <dgm:spPr/>
      <dgm:t>
        <a:bodyPr/>
        <a:lstStyle/>
        <a:p>
          <a:endParaRPr lang="en-US"/>
        </a:p>
      </dgm:t>
    </dgm:pt>
    <dgm:pt modelId="{2B57308E-6F2A-4A2D-BEAB-1C2EB9BC844C}">
      <dgm:prSet custT="1"/>
      <dgm:spPr/>
      <dgm:t>
        <a:bodyPr/>
        <a:lstStyle/>
        <a:p>
          <a:r>
            <a:rPr lang="en-US" sz="1200" dirty="0"/>
            <a:t>2. </a:t>
          </a:r>
          <a:r>
            <a:rPr lang="en-US" sz="1200" dirty="0" err="1"/>
            <a:t>mmm_yy</a:t>
          </a:r>
          <a:r>
            <a:rPr lang="en-US" sz="1200" dirty="0"/>
            <a:t>: date at the monthly level</a:t>
          </a:r>
        </a:p>
      </dgm:t>
    </dgm:pt>
    <dgm:pt modelId="{E5B040BC-9CA7-464C-BACD-F75399AD2141}" type="parTrans" cxnId="{B41F36EC-E2D7-442D-BB8F-1FD6949959D3}">
      <dgm:prSet/>
      <dgm:spPr/>
      <dgm:t>
        <a:bodyPr/>
        <a:lstStyle/>
        <a:p>
          <a:endParaRPr lang="en-US"/>
        </a:p>
      </dgm:t>
    </dgm:pt>
    <dgm:pt modelId="{32E0E364-EA0E-4DED-89A6-3B86D879254E}" type="sibTrans" cxnId="{B41F36EC-E2D7-442D-BB8F-1FD6949959D3}">
      <dgm:prSet/>
      <dgm:spPr/>
      <dgm:t>
        <a:bodyPr/>
        <a:lstStyle/>
        <a:p>
          <a:endParaRPr lang="en-US"/>
        </a:p>
      </dgm:t>
    </dgm:pt>
    <dgm:pt modelId="{1C359B26-310D-49A1-BA2B-86FD48BFA3FB}">
      <dgm:prSet custT="1"/>
      <dgm:spPr/>
      <dgm:t>
        <a:bodyPr/>
        <a:lstStyle/>
        <a:p>
          <a:r>
            <a:rPr lang="en-US" sz="1200" dirty="0"/>
            <a:t>3. </a:t>
          </a:r>
          <a:r>
            <a:rPr lang="en-US" sz="1200" dirty="0" err="1"/>
            <a:t>week_no</a:t>
          </a:r>
          <a:r>
            <a:rPr lang="en-US" sz="1200" dirty="0"/>
            <a:t>: week number of the year as per the date column</a:t>
          </a:r>
        </a:p>
      </dgm:t>
    </dgm:pt>
    <dgm:pt modelId="{B2ABF098-3279-4963-9032-08A6C0A26E19}" type="parTrans" cxnId="{E1A32D3B-FBEF-4FB7-BC6F-473310A694A4}">
      <dgm:prSet/>
      <dgm:spPr/>
      <dgm:t>
        <a:bodyPr/>
        <a:lstStyle/>
        <a:p>
          <a:endParaRPr lang="en-US"/>
        </a:p>
      </dgm:t>
    </dgm:pt>
    <dgm:pt modelId="{469C9B15-B436-4E50-9EF9-95DCF17D1281}" type="sibTrans" cxnId="{E1A32D3B-FBEF-4FB7-BC6F-473310A694A4}">
      <dgm:prSet/>
      <dgm:spPr/>
      <dgm:t>
        <a:bodyPr/>
        <a:lstStyle/>
        <a:p>
          <a:endParaRPr lang="en-US"/>
        </a:p>
      </dgm:t>
    </dgm:pt>
    <dgm:pt modelId="{611815ED-7B2A-47D2-B48C-9CE1302258F0}">
      <dgm:prSet custT="1"/>
      <dgm:spPr/>
      <dgm:t>
        <a:bodyPr/>
        <a:lstStyle/>
        <a:p>
          <a:r>
            <a:rPr lang="en-US" sz="1200" dirty="0"/>
            <a:t>Column Description for </a:t>
          </a:r>
          <a:r>
            <a:rPr lang="en-US" sz="1200" dirty="0" err="1"/>
            <a:t>dim_targets_orders</a:t>
          </a:r>
          <a:r>
            <a:rPr lang="en-US" sz="1200" dirty="0"/>
            <a:t>: This table contains all target data at the customer level</a:t>
          </a:r>
        </a:p>
      </dgm:t>
    </dgm:pt>
    <dgm:pt modelId="{D480145D-9803-4C69-BCAB-CB0D37D98E9F}" type="parTrans" cxnId="{02BBCB62-CFDF-498B-9173-F120D29DAFE0}">
      <dgm:prSet/>
      <dgm:spPr/>
      <dgm:t>
        <a:bodyPr/>
        <a:lstStyle/>
        <a:p>
          <a:endParaRPr lang="en-US"/>
        </a:p>
      </dgm:t>
    </dgm:pt>
    <dgm:pt modelId="{9D7D7C40-0A3D-4C01-A97B-448FD1034C11}" type="sibTrans" cxnId="{02BBCB62-CFDF-498B-9173-F120D29DAFE0}">
      <dgm:prSet/>
      <dgm:spPr/>
      <dgm:t>
        <a:bodyPr/>
        <a:lstStyle/>
        <a:p>
          <a:endParaRPr lang="en-US"/>
        </a:p>
      </dgm:t>
    </dgm:pt>
    <dgm:pt modelId="{1A41326A-F177-4823-9850-55BC67B3E23C}">
      <dgm:prSet custT="1"/>
      <dgm:spPr/>
      <dgm:t>
        <a:bodyPr/>
        <a:lstStyle/>
        <a:p>
          <a:r>
            <a:rPr lang="en-US" sz="1200" dirty="0" err="1"/>
            <a:t>customer_id</a:t>
          </a:r>
          <a:r>
            <a:rPr lang="en-US" sz="1200" dirty="0"/>
            <a:t>: Unique ID that is given to each of the customers</a:t>
          </a:r>
        </a:p>
      </dgm:t>
    </dgm:pt>
    <dgm:pt modelId="{16500975-2678-40EC-B694-B97C1DB07990}" type="parTrans" cxnId="{F2E43361-D066-4B9A-AC6E-94038BD93411}">
      <dgm:prSet/>
      <dgm:spPr/>
      <dgm:t>
        <a:bodyPr/>
        <a:lstStyle/>
        <a:p>
          <a:endParaRPr lang="en-US"/>
        </a:p>
      </dgm:t>
    </dgm:pt>
    <dgm:pt modelId="{8CF3F438-FD34-4091-A442-09874511ACFC}" type="sibTrans" cxnId="{F2E43361-D066-4B9A-AC6E-94038BD93411}">
      <dgm:prSet/>
      <dgm:spPr/>
      <dgm:t>
        <a:bodyPr/>
        <a:lstStyle/>
        <a:p>
          <a:endParaRPr lang="en-US"/>
        </a:p>
      </dgm:t>
    </dgm:pt>
    <dgm:pt modelId="{D675F961-1CD9-482F-A3AC-01CCCEC456AB}">
      <dgm:prSet custT="1"/>
      <dgm:spPr/>
      <dgm:t>
        <a:bodyPr/>
        <a:lstStyle/>
        <a:p>
          <a:r>
            <a:rPr lang="en-US" sz="1200" dirty="0" err="1"/>
            <a:t>ontime_target</a:t>
          </a:r>
          <a:r>
            <a:rPr lang="en-US" sz="1200" dirty="0"/>
            <a:t> %: Target assigned for Ontime % for a given customer</a:t>
          </a:r>
        </a:p>
      </dgm:t>
    </dgm:pt>
    <dgm:pt modelId="{E9982D14-496C-4098-85F3-45A7ED6AFF8D}" type="parTrans" cxnId="{901CF7FC-6F25-463F-8524-57053F492DB5}">
      <dgm:prSet/>
      <dgm:spPr/>
      <dgm:t>
        <a:bodyPr/>
        <a:lstStyle/>
        <a:p>
          <a:endParaRPr lang="en-US"/>
        </a:p>
      </dgm:t>
    </dgm:pt>
    <dgm:pt modelId="{EA26D797-337E-43D6-A49F-44758FBCB860}" type="sibTrans" cxnId="{901CF7FC-6F25-463F-8524-57053F492DB5}">
      <dgm:prSet/>
      <dgm:spPr/>
      <dgm:t>
        <a:bodyPr/>
        <a:lstStyle/>
        <a:p>
          <a:endParaRPr lang="en-US"/>
        </a:p>
      </dgm:t>
    </dgm:pt>
    <dgm:pt modelId="{F14322A7-F952-4D67-A05E-0B258A8A59CD}">
      <dgm:prSet custT="1"/>
      <dgm:spPr/>
      <dgm:t>
        <a:bodyPr/>
        <a:lstStyle/>
        <a:p>
          <a:r>
            <a:rPr lang="en-US" sz="1200" dirty="0" err="1"/>
            <a:t>infull_target</a:t>
          </a:r>
          <a:r>
            <a:rPr lang="en-US" sz="1200" dirty="0"/>
            <a:t> %: Target assigned for </a:t>
          </a:r>
          <a:r>
            <a:rPr lang="en-US" sz="1200" dirty="0" err="1"/>
            <a:t>infull</a:t>
          </a:r>
          <a:r>
            <a:rPr lang="en-US" sz="1200" dirty="0"/>
            <a:t> % for a given customer</a:t>
          </a:r>
        </a:p>
      </dgm:t>
    </dgm:pt>
    <dgm:pt modelId="{7F68117D-6818-4577-8A58-CCED7CBD5A7D}" type="parTrans" cxnId="{0D8C1475-74E2-43E9-B781-CB873293C2D5}">
      <dgm:prSet/>
      <dgm:spPr/>
      <dgm:t>
        <a:bodyPr/>
        <a:lstStyle/>
        <a:p>
          <a:endParaRPr lang="en-US"/>
        </a:p>
      </dgm:t>
    </dgm:pt>
    <dgm:pt modelId="{296F80B8-77B5-4AE4-98A1-367487C5972A}" type="sibTrans" cxnId="{0D8C1475-74E2-43E9-B781-CB873293C2D5}">
      <dgm:prSet/>
      <dgm:spPr/>
      <dgm:t>
        <a:bodyPr/>
        <a:lstStyle/>
        <a:p>
          <a:endParaRPr lang="en-US"/>
        </a:p>
      </dgm:t>
    </dgm:pt>
    <dgm:pt modelId="{2D8D2E66-35AF-4D41-BD7E-2A9BF6C41516}">
      <dgm:prSet custT="1"/>
      <dgm:spPr/>
      <dgm:t>
        <a:bodyPr/>
        <a:lstStyle/>
        <a:p>
          <a:r>
            <a:rPr lang="en-US" sz="1200" dirty="0" err="1"/>
            <a:t>otif_target</a:t>
          </a:r>
          <a:r>
            <a:rPr lang="en-US" sz="1200" dirty="0"/>
            <a:t> %:   Target assigned for </a:t>
          </a:r>
          <a:r>
            <a:rPr lang="en-US" sz="1200" dirty="0" err="1"/>
            <a:t>otif</a:t>
          </a:r>
          <a:r>
            <a:rPr lang="en-US" sz="1200" dirty="0"/>
            <a:t> % for a given customer</a:t>
          </a:r>
        </a:p>
      </dgm:t>
    </dgm:pt>
    <dgm:pt modelId="{B18A3660-12D8-46A5-931F-5AB1FB8E0CA0}" type="parTrans" cxnId="{D6A61DE3-C8DD-43B1-A4E9-A6FA90C6A8AB}">
      <dgm:prSet/>
      <dgm:spPr/>
      <dgm:t>
        <a:bodyPr/>
        <a:lstStyle/>
        <a:p>
          <a:endParaRPr lang="en-US"/>
        </a:p>
      </dgm:t>
    </dgm:pt>
    <dgm:pt modelId="{906CFACF-3A75-437B-9D33-1049434B86E9}" type="sibTrans" cxnId="{D6A61DE3-C8DD-43B1-A4E9-A6FA90C6A8AB}">
      <dgm:prSet/>
      <dgm:spPr/>
      <dgm:t>
        <a:bodyPr/>
        <a:lstStyle/>
        <a:p>
          <a:endParaRPr lang="en-US"/>
        </a:p>
      </dgm:t>
    </dgm:pt>
    <dgm:pt modelId="{E796C735-D65F-45D7-A46B-3223E01FFA1D}">
      <dgm:prSet custT="1"/>
      <dgm:spPr/>
      <dgm:t>
        <a:bodyPr/>
        <a:lstStyle/>
        <a:p>
          <a:r>
            <a:rPr lang="en-US" sz="1200" dirty="0"/>
            <a:t>Column Description for </a:t>
          </a:r>
          <a:r>
            <a:rPr lang="en-US" sz="1200" dirty="0" err="1"/>
            <a:t>dim_customers</a:t>
          </a:r>
          <a:r>
            <a:rPr lang="en-US" sz="1200" dirty="0"/>
            <a:t>:  This table contains all the information about customers</a:t>
          </a:r>
        </a:p>
      </dgm:t>
    </dgm:pt>
    <dgm:pt modelId="{BAC4C1EF-2286-4A48-B656-D30A932CF21B}" type="sibTrans" cxnId="{C98153FB-4EFF-4086-9BB7-789D59D65E47}">
      <dgm:prSet/>
      <dgm:spPr/>
      <dgm:t>
        <a:bodyPr/>
        <a:lstStyle/>
        <a:p>
          <a:endParaRPr lang="en-US"/>
        </a:p>
      </dgm:t>
    </dgm:pt>
    <dgm:pt modelId="{6F876583-9C82-46E9-9EF6-DD116CD511BE}" type="parTrans" cxnId="{C98153FB-4EFF-4086-9BB7-789D59D65E47}">
      <dgm:prSet/>
      <dgm:spPr/>
      <dgm:t>
        <a:bodyPr/>
        <a:lstStyle/>
        <a:p>
          <a:endParaRPr lang="en-US"/>
        </a:p>
      </dgm:t>
    </dgm:pt>
    <dgm:pt modelId="{0B7CCD1A-D854-4A74-A6B1-119E89103D86}">
      <dgm:prSet custT="1"/>
      <dgm:spPr/>
      <dgm:t>
        <a:bodyPr/>
        <a:lstStyle/>
        <a:p>
          <a:r>
            <a:rPr lang="en-US" sz="1200" dirty="0"/>
            <a:t>1. </a:t>
          </a:r>
          <a:r>
            <a:rPr lang="en-US" sz="1200" dirty="0" err="1"/>
            <a:t>customer_id</a:t>
          </a:r>
          <a:r>
            <a:rPr lang="en-US" sz="1200" dirty="0"/>
            <a:t>: Unique ID is given to each customer</a:t>
          </a:r>
        </a:p>
      </dgm:t>
    </dgm:pt>
    <dgm:pt modelId="{8D2D7CBC-A5A5-4D03-9AC5-046C0ADBA405}" type="sibTrans" cxnId="{2F8D621B-F94E-4714-B1F0-8D4E07323071}">
      <dgm:prSet/>
      <dgm:spPr/>
      <dgm:t>
        <a:bodyPr/>
        <a:lstStyle/>
        <a:p>
          <a:endParaRPr lang="en-US"/>
        </a:p>
      </dgm:t>
    </dgm:pt>
    <dgm:pt modelId="{8CF659BB-43F7-4ACE-9724-7A8938839FBB}" type="parTrans" cxnId="{2F8D621B-F94E-4714-B1F0-8D4E07323071}">
      <dgm:prSet/>
      <dgm:spPr/>
      <dgm:t>
        <a:bodyPr/>
        <a:lstStyle/>
        <a:p>
          <a:endParaRPr lang="en-US"/>
        </a:p>
      </dgm:t>
    </dgm:pt>
    <dgm:pt modelId="{756C2887-3F15-4A30-82AF-F3A5EB61AAED}">
      <dgm:prSet custT="1"/>
      <dgm:spPr/>
      <dgm:t>
        <a:bodyPr/>
        <a:lstStyle/>
        <a:p>
          <a:r>
            <a:rPr lang="en-US" sz="1200" dirty="0"/>
            <a:t>2. </a:t>
          </a:r>
          <a:r>
            <a:rPr lang="en-US" sz="1200" dirty="0" err="1"/>
            <a:t>customer_name</a:t>
          </a:r>
          <a:r>
            <a:rPr lang="en-US" sz="1200" dirty="0"/>
            <a:t>: Name of the customer</a:t>
          </a:r>
        </a:p>
      </dgm:t>
    </dgm:pt>
    <dgm:pt modelId="{2AD9CA96-359D-4DC1-B524-92C3348B9FF9}" type="sibTrans" cxnId="{E7954619-76D4-45C6-A86E-500DA66001C2}">
      <dgm:prSet/>
      <dgm:spPr/>
      <dgm:t>
        <a:bodyPr/>
        <a:lstStyle/>
        <a:p>
          <a:endParaRPr lang="en-US"/>
        </a:p>
      </dgm:t>
    </dgm:pt>
    <dgm:pt modelId="{819976DD-BD80-428A-80F3-3EA0B0BC39EB}" type="parTrans" cxnId="{E7954619-76D4-45C6-A86E-500DA66001C2}">
      <dgm:prSet/>
      <dgm:spPr/>
      <dgm:t>
        <a:bodyPr/>
        <a:lstStyle/>
        <a:p>
          <a:endParaRPr lang="en-US"/>
        </a:p>
      </dgm:t>
    </dgm:pt>
    <dgm:pt modelId="{BE58C4AE-C4BC-41C3-A583-043A9CF336A3}">
      <dgm:prSet custT="1"/>
      <dgm:spPr/>
      <dgm:t>
        <a:bodyPr/>
        <a:lstStyle/>
        <a:p>
          <a:r>
            <a:rPr lang="en-US" sz="1200" dirty="0"/>
            <a:t>3. city: It is the city where the customer is present</a:t>
          </a:r>
        </a:p>
      </dgm:t>
    </dgm:pt>
    <dgm:pt modelId="{F16B3979-16B9-454E-A891-BD7BC15CB410}" type="sibTrans" cxnId="{9CA6752C-E2B1-47BF-B4EE-3440E2F23F55}">
      <dgm:prSet/>
      <dgm:spPr/>
      <dgm:t>
        <a:bodyPr/>
        <a:lstStyle/>
        <a:p>
          <a:endParaRPr lang="en-US"/>
        </a:p>
      </dgm:t>
    </dgm:pt>
    <dgm:pt modelId="{9024A973-7B23-41D1-95C4-BAF01CCB5003}" type="parTrans" cxnId="{9CA6752C-E2B1-47BF-B4EE-3440E2F23F55}">
      <dgm:prSet/>
      <dgm:spPr/>
      <dgm:t>
        <a:bodyPr/>
        <a:lstStyle/>
        <a:p>
          <a:endParaRPr lang="en-US"/>
        </a:p>
      </dgm:t>
    </dgm:pt>
    <dgm:pt modelId="{89623034-6131-47C1-B4D8-1600EE0374A3}">
      <dgm:prSet/>
      <dgm:spPr/>
      <dgm:t>
        <a:bodyPr/>
        <a:lstStyle/>
        <a:p>
          <a:r>
            <a:rPr lang="en-US" sz="900" dirty="0"/>
            <a:t>-----------------------------------------------------------------------------------</a:t>
          </a:r>
        </a:p>
      </dgm:t>
    </dgm:pt>
    <dgm:pt modelId="{F50970FF-D5E9-4502-A910-09138D84E683}" type="sibTrans" cxnId="{64C3CDCF-EC23-4566-8B08-B45E6263FD0F}">
      <dgm:prSet/>
      <dgm:spPr/>
      <dgm:t>
        <a:bodyPr/>
        <a:lstStyle/>
        <a:p>
          <a:endParaRPr lang="en-US"/>
        </a:p>
      </dgm:t>
    </dgm:pt>
    <dgm:pt modelId="{A7FF5E69-6647-49B2-A122-1888FBDAC567}" type="parTrans" cxnId="{64C3CDCF-EC23-4566-8B08-B45E6263FD0F}">
      <dgm:prSet/>
      <dgm:spPr/>
      <dgm:t>
        <a:bodyPr/>
        <a:lstStyle/>
        <a:p>
          <a:endParaRPr lang="en-US"/>
        </a:p>
      </dgm:t>
    </dgm:pt>
    <dgm:pt modelId="{8691064A-A9B5-418C-AF44-449E3EFA367F}" type="pres">
      <dgm:prSet presAssocID="{B98DC0B8-F955-488F-A174-248B57EDF228}" presName="diagram" presStyleCnt="0">
        <dgm:presLayoutVars>
          <dgm:dir/>
          <dgm:resizeHandles val="exact"/>
        </dgm:presLayoutVars>
      </dgm:prSet>
      <dgm:spPr/>
    </dgm:pt>
    <dgm:pt modelId="{655E2810-F977-4FA4-8172-80FF58019EE2}" type="pres">
      <dgm:prSet presAssocID="{E796C735-D65F-45D7-A46B-3223E01FFA1D}" presName="node" presStyleLbl="node1" presStyleIdx="0" presStyleCnt="4" custScaleX="135000" custLinFactNeighborY="-462">
        <dgm:presLayoutVars>
          <dgm:bulletEnabled val="1"/>
        </dgm:presLayoutVars>
      </dgm:prSet>
      <dgm:spPr/>
    </dgm:pt>
    <dgm:pt modelId="{76D54C39-2F4F-41F5-A33A-9EA74B2C48F5}" type="pres">
      <dgm:prSet presAssocID="{BAC4C1EF-2286-4A48-B656-D30A932CF21B}" presName="sibTrans" presStyleCnt="0"/>
      <dgm:spPr/>
    </dgm:pt>
    <dgm:pt modelId="{2BC14574-5C36-4682-A75E-C097700B1C39}" type="pres">
      <dgm:prSet presAssocID="{D76F9105-B756-4EB2-BE6E-8206A361AC69}" presName="node" presStyleLbl="node1" presStyleIdx="1" presStyleCnt="4" custScaleX="120517" custScaleY="101733">
        <dgm:presLayoutVars>
          <dgm:bulletEnabled val="1"/>
        </dgm:presLayoutVars>
      </dgm:prSet>
      <dgm:spPr/>
    </dgm:pt>
    <dgm:pt modelId="{9437AAF8-1E6F-4732-B942-7CBE3818A0B0}" type="pres">
      <dgm:prSet presAssocID="{3EB9C4D9-8A35-4FD2-A608-E69D5772350F}" presName="sibTrans" presStyleCnt="0"/>
      <dgm:spPr/>
    </dgm:pt>
    <dgm:pt modelId="{14E6A74B-C399-4999-A7D2-85C106F738D5}" type="pres">
      <dgm:prSet presAssocID="{ABE70DE3-7FA4-496A-A22D-383B6053ADDF}" presName="node" presStyleLbl="node1" presStyleIdx="2" presStyleCnt="4" custScaleX="136778" custLinFactNeighborY="-1403">
        <dgm:presLayoutVars>
          <dgm:bulletEnabled val="1"/>
        </dgm:presLayoutVars>
      </dgm:prSet>
      <dgm:spPr/>
    </dgm:pt>
    <dgm:pt modelId="{C8C3B04E-8BA5-464F-B3C3-24599BFD0C20}" type="pres">
      <dgm:prSet presAssocID="{445A4EF4-4DD8-4BB8-968D-29D1AE14580E}" presName="sibTrans" presStyleCnt="0"/>
      <dgm:spPr/>
    </dgm:pt>
    <dgm:pt modelId="{76438948-8BB7-4E31-9701-2D55FC34E802}" type="pres">
      <dgm:prSet presAssocID="{611815ED-7B2A-47D2-B48C-9CE1302258F0}" presName="node" presStyleLbl="node1" presStyleIdx="3" presStyleCnt="4" custScaleX="160159" custScaleY="133451">
        <dgm:presLayoutVars>
          <dgm:bulletEnabled val="1"/>
        </dgm:presLayoutVars>
      </dgm:prSet>
      <dgm:spPr/>
    </dgm:pt>
  </dgm:ptLst>
  <dgm:cxnLst>
    <dgm:cxn modelId="{FBC90F11-C846-4A2F-94CC-968F1A685506}" type="presOf" srcId="{ABE70DE3-7FA4-496A-A22D-383B6053ADDF}" destId="{14E6A74B-C399-4999-A7D2-85C106F738D5}" srcOrd="0" destOrd="0" presId="urn:microsoft.com/office/officeart/2005/8/layout/default"/>
    <dgm:cxn modelId="{E7954619-76D4-45C6-A86E-500DA66001C2}" srcId="{E796C735-D65F-45D7-A46B-3223E01FFA1D}" destId="{756C2887-3F15-4A30-82AF-F3A5EB61AAED}" srcOrd="1" destOrd="0" parTransId="{819976DD-BD80-428A-80F3-3EA0B0BC39EB}" sibTransId="{2AD9CA96-359D-4DC1-B524-92C3348B9FF9}"/>
    <dgm:cxn modelId="{2F8D621B-F94E-4714-B1F0-8D4E07323071}" srcId="{E796C735-D65F-45D7-A46B-3223E01FFA1D}" destId="{0B7CCD1A-D854-4A74-A6B1-119E89103D86}" srcOrd="0" destOrd="0" parTransId="{8CF659BB-43F7-4ACE-9724-7A8938839FBB}" sibTransId="{8D2D7CBC-A5A5-4D03-9AC5-046C0ADBA405}"/>
    <dgm:cxn modelId="{99A2F329-6ADC-4464-BCB4-5AA44DFDC683}" srcId="{ABE70DE3-7FA4-496A-A22D-383B6053ADDF}" destId="{99EF5CE0-6196-4054-B9EE-4422CA0EC27D}" srcOrd="0" destOrd="0" parTransId="{07EA6B05-ECAA-4121-BEA1-E0C98C91E3A7}" sibTransId="{AA31BB7E-D25B-456F-84C0-950CA3D2E589}"/>
    <dgm:cxn modelId="{9CA6752C-E2B1-47BF-B4EE-3440E2F23F55}" srcId="{E796C735-D65F-45D7-A46B-3223E01FFA1D}" destId="{BE58C4AE-C4BC-41C3-A583-043A9CF336A3}" srcOrd="2" destOrd="0" parTransId="{9024A973-7B23-41D1-95C4-BAF01CCB5003}" sibTransId="{F16B3979-16B9-454E-A891-BD7BC15CB410}"/>
    <dgm:cxn modelId="{4C2D0C2E-97C6-43AD-9632-6F4C2B4FDF4F}" type="presOf" srcId="{99EF5CE0-6196-4054-B9EE-4422CA0EC27D}" destId="{14E6A74B-C399-4999-A7D2-85C106F738D5}" srcOrd="0" destOrd="1" presId="urn:microsoft.com/office/officeart/2005/8/layout/default"/>
    <dgm:cxn modelId="{E1A32D3B-FBEF-4FB7-BC6F-473310A694A4}" srcId="{ABE70DE3-7FA4-496A-A22D-383B6053ADDF}" destId="{1C359B26-310D-49A1-BA2B-86FD48BFA3FB}" srcOrd="2" destOrd="0" parTransId="{B2ABF098-3279-4963-9032-08A6C0A26E19}" sibTransId="{469C9B15-B436-4E50-9EF9-95DCF17D1281}"/>
    <dgm:cxn modelId="{E3C8573E-9A17-4DD5-939B-1A4F8D7BFD79}" type="presOf" srcId="{CDBDC7ED-70E2-42D2-B16F-256AC07D26A7}" destId="{2BC14574-5C36-4682-A75E-C097700B1C39}" srcOrd="0" destOrd="4" presId="urn:microsoft.com/office/officeart/2005/8/layout/default"/>
    <dgm:cxn modelId="{F2E43361-D066-4B9A-AC6E-94038BD93411}" srcId="{611815ED-7B2A-47D2-B48C-9CE1302258F0}" destId="{1A41326A-F177-4823-9850-55BC67B3E23C}" srcOrd="0" destOrd="0" parTransId="{16500975-2678-40EC-B694-B97C1DB07990}" sibTransId="{8CF3F438-FD34-4091-A442-09874511ACFC}"/>
    <dgm:cxn modelId="{02BBCB62-CFDF-498B-9173-F120D29DAFE0}" srcId="{B98DC0B8-F955-488F-A174-248B57EDF228}" destId="{611815ED-7B2A-47D2-B48C-9CE1302258F0}" srcOrd="3" destOrd="0" parTransId="{D480145D-9803-4C69-BCAB-CB0D37D98E9F}" sibTransId="{9D7D7C40-0A3D-4C01-A97B-448FD1034C11}"/>
    <dgm:cxn modelId="{4A3ABE63-5BC9-41B8-AD69-42A40D46F4DB}" type="presOf" srcId="{34BF2088-91D6-4D2F-8C1B-03865F5513B4}" destId="{2BC14574-5C36-4682-A75E-C097700B1C39}" srcOrd="0" destOrd="3" presId="urn:microsoft.com/office/officeart/2005/8/layout/default"/>
    <dgm:cxn modelId="{9244DB63-FB63-4F1B-8089-8B06D005B17B}" type="presOf" srcId="{BFB5E6E6-81C5-4A7A-9C0B-2A7F0C0433F3}" destId="{2BC14574-5C36-4682-A75E-C097700B1C39}" srcOrd="0" destOrd="1" presId="urn:microsoft.com/office/officeart/2005/8/layout/default"/>
    <dgm:cxn modelId="{A28CA768-20DB-4C75-A420-670B1698FF6F}" type="presOf" srcId="{2D8D2E66-35AF-4D41-BD7E-2A9BF6C41516}" destId="{76438948-8BB7-4E31-9701-2D55FC34E802}" srcOrd="0" destOrd="4" presId="urn:microsoft.com/office/officeart/2005/8/layout/default"/>
    <dgm:cxn modelId="{EB12396C-9FAF-4786-9D2F-FAD578A4425B}" type="presOf" srcId="{D675F961-1CD9-482F-A3AC-01CCCEC456AB}" destId="{76438948-8BB7-4E31-9701-2D55FC34E802}" srcOrd="0" destOrd="2" presId="urn:microsoft.com/office/officeart/2005/8/layout/default"/>
    <dgm:cxn modelId="{C3D09751-0D4B-4AF8-8F9D-B4BDD6DAFE08}" type="presOf" srcId="{E796C735-D65F-45D7-A46B-3223E01FFA1D}" destId="{655E2810-F977-4FA4-8172-80FF58019EE2}" srcOrd="0" destOrd="0" presId="urn:microsoft.com/office/officeart/2005/8/layout/default"/>
    <dgm:cxn modelId="{BA629A53-880C-4629-8221-2D00E87D6334}" srcId="{B98DC0B8-F955-488F-A174-248B57EDF228}" destId="{D76F9105-B756-4EB2-BE6E-8206A361AC69}" srcOrd="1" destOrd="0" parTransId="{82EB9F6D-3CD7-41B3-A1BF-40E01102EF63}" sibTransId="{3EB9C4D9-8A35-4FD2-A608-E69D5772350F}"/>
    <dgm:cxn modelId="{81A7C853-60E2-4F6A-A2CB-095B7C123E9B}" type="presOf" srcId="{BE58C4AE-C4BC-41C3-A583-043A9CF336A3}" destId="{655E2810-F977-4FA4-8172-80FF58019EE2}" srcOrd="0" destOrd="3" presId="urn:microsoft.com/office/officeart/2005/8/layout/default"/>
    <dgm:cxn modelId="{0D8C1475-74E2-43E9-B781-CB873293C2D5}" srcId="{611815ED-7B2A-47D2-B48C-9CE1302258F0}" destId="{F14322A7-F952-4D67-A05E-0B258A8A59CD}" srcOrd="2" destOrd="0" parTransId="{7F68117D-6818-4577-8A58-CCED7CBD5A7D}" sibTransId="{296F80B8-77B5-4AE4-98A1-367487C5972A}"/>
    <dgm:cxn modelId="{B0993E75-D6F7-44BA-9181-CD5E9CC330AE}" type="presOf" srcId="{611815ED-7B2A-47D2-B48C-9CE1302258F0}" destId="{76438948-8BB7-4E31-9701-2D55FC34E802}" srcOrd="0" destOrd="0" presId="urn:microsoft.com/office/officeart/2005/8/layout/default"/>
    <dgm:cxn modelId="{C9962478-3B14-467C-9AC1-BBF4387992FC}" type="presOf" srcId="{1A41326A-F177-4823-9850-55BC67B3E23C}" destId="{76438948-8BB7-4E31-9701-2D55FC34E802}" srcOrd="0" destOrd="1" presId="urn:microsoft.com/office/officeart/2005/8/layout/default"/>
    <dgm:cxn modelId="{1C59EB7A-097C-440D-BFD0-F2BA9694F880}" type="presOf" srcId="{89623034-6131-47C1-B4D8-1600EE0374A3}" destId="{655E2810-F977-4FA4-8172-80FF58019EE2}" srcOrd="0" destOrd="4" presId="urn:microsoft.com/office/officeart/2005/8/layout/default"/>
    <dgm:cxn modelId="{B0108E8D-2AAD-4BE9-AA3C-4F366B394DF1}" srcId="{D76F9105-B756-4EB2-BE6E-8206A361AC69}" destId="{34BF2088-91D6-4D2F-8C1B-03865F5513B4}" srcOrd="2" destOrd="0" parTransId="{EF7BA1AE-E870-4436-A6BE-0CF7A5D57CF9}" sibTransId="{B81C8920-5F58-4D1C-AAEE-4AE17D01F091}"/>
    <dgm:cxn modelId="{438BB292-1596-42DC-B09B-A43B41B6858B}" type="presOf" srcId="{0B7CCD1A-D854-4A74-A6B1-119E89103D86}" destId="{655E2810-F977-4FA4-8172-80FF58019EE2}" srcOrd="0" destOrd="1" presId="urn:microsoft.com/office/officeart/2005/8/layout/default"/>
    <dgm:cxn modelId="{8A5CD6A3-C2AE-405A-A7F7-791E80B17C3B}" type="presOf" srcId="{756C2887-3F15-4A30-82AF-F3A5EB61AAED}" destId="{655E2810-F977-4FA4-8172-80FF58019EE2}" srcOrd="0" destOrd="2" presId="urn:microsoft.com/office/officeart/2005/8/layout/default"/>
    <dgm:cxn modelId="{2BCBDFA9-A910-4F26-ACD6-FF7895E7AF37}" type="presOf" srcId="{B98DC0B8-F955-488F-A174-248B57EDF228}" destId="{8691064A-A9B5-418C-AF44-449E3EFA367F}" srcOrd="0" destOrd="0" presId="urn:microsoft.com/office/officeart/2005/8/layout/default"/>
    <dgm:cxn modelId="{FE8B9DB2-75E7-4C1F-B640-BE89578528BD}" srcId="{B98DC0B8-F955-488F-A174-248B57EDF228}" destId="{ABE70DE3-7FA4-496A-A22D-383B6053ADDF}" srcOrd="2" destOrd="0" parTransId="{408AEFA2-123E-4095-8296-C517C092DBEB}" sibTransId="{445A4EF4-4DD8-4BB8-968D-29D1AE14580E}"/>
    <dgm:cxn modelId="{8107CCC5-7EA4-433C-8C0A-4EE01B4E64A9}" srcId="{D76F9105-B756-4EB2-BE6E-8206A361AC69}" destId="{CDBDC7ED-70E2-42D2-B16F-256AC07D26A7}" srcOrd="3" destOrd="0" parTransId="{AF061C2F-3E0E-430B-A5F1-5ADA3ADBE421}" sibTransId="{3FB5FFB6-E2AB-4517-ACB8-9531A897C7BD}"/>
    <dgm:cxn modelId="{CAA7A7C7-B136-48C9-A3E4-BF30C67CDC4D}" srcId="{D76F9105-B756-4EB2-BE6E-8206A361AC69}" destId="{BFB5E6E6-81C5-4A7A-9C0B-2A7F0C0433F3}" srcOrd="0" destOrd="0" parTransId="{0EB2FF9E-B7B5-453B-99FF-78C9A986F047}" sibTransId="{1EF72F48-70EE-41A9-AB3E-C2318A9358FC}"/>
    <dgm:cxn modelId="{14DD15C8-FD3F-41FD-86C9-953C5D291F9A}" srcId="{D76F9105-B756-4EB2-BE6E-8206A361AC69}" destId="{582249E3-28FE-4B98-8E49-E607B310DEC8}" srcOrd="1" destOrd="0" parTransId="{E549598D-EA23-455D-8E1C-0F9FE67FAE5E}" sibTransId="{08624A52-6E7D-4CC6-996B-B8C24B80F1AF}"/>
    <dgm:cxn modelId="{64C3CDCF-EC23-4566-8B08-B45E6263FD0F}" srcId="{E796C735-D65F-45D7-A46B-3223E01FFA1D}" destId="{89623034-6131-47C1-B4D8-1600EE0374A3}" srcOrd="3" destOrd="0" parTransId="{A7FF5E69-6647-49B2-A122-1888FBDAC567}" sibTransId="{F50970FF-D5E9-4502-A910-09138D84E683}"/>
    <dgm:cxn modelId="{2DA55CDC-62E0-41C8-BDB5-F2D67E1B20EE}" type="presOf" srcId="{F14322A7-F952-4D67-A05E-0B258A8A59CD}" destId="{76438948-8BB7-4E31-9701-2D55FC34E802}" srcOrd="0" destOrd="3" presId="urn:microsoft.com/office/officeart/2005/8/layout/default"/>
    <dgm:cxn modelId="{72E200DD-CF31-4DD9-AE6A-BB21D7CF16E1}" type="presOf" srcId="{D76F9105-B756-4EB2-BE6E-8206A361AC69}" destId="{2BC14574-5C36-4682-A75E-C097700B1C39}" srcOrd="0" destOrd="0" presId="urn:microsoft.com/office/officeart/2005/8/layout/default"/>
    <dgm:cxn modelId="{C6C02DE0-C0C8-4B4B-A2BE-07609CB7160B}" type="presOf" srcId="{1C359B26-310D-49A1-BA2B-86FD48BFA3FB}" destId="{14E6A74B-C399-4999-A7D2-85C106F738D5}" srcOrd="0" destOrd="3" presId="urn:microsoft.com/office/officeart/2005/8/layout/default"/>
    <dgm:cxn modelId="{D6A61DE3-C8DD-43B1-A4E9-A6FA90C6A8AB}" srcId="{611815ED-7B2A-47D2-B48C-9CE1302258F0}" destId="{2D8D2E66-35AF-4D41-BD7E-2A9BF6C41516}" srcOrd="3" destOrd="0" parTransId="{B18A3660-12D8-46A5-931F-5AB1FB8E0CA0}" sibTransId="{906CFACF-3A75-437B-9D33-1049434B86E9}"/>
    <dgm:cxn modelId="{6F7030E5-D445-4645-BE1A-E52831E04A72}" type="presOf" srcId="{582249E3-28FE-4B98-8E49-E607B310DEC8}" destId="{2BC14574-5C36-4682-A75E-C097700B1C39}" srcOrd="0" destOrd="2" presId="urn:microsoft.com/office/officeart/2005/8/layout/default"/>
    <dgm:cxn modelId="{B41F36EC-E2D7-442D-BB8F-1FD6949959D3}" srcId="{ABE70DE3-7FA4-496A-A22D-383B6053ADDF}" destId="{2B57308E-6F2A-4A2D-BEAB-1C2EB9BC844C}" srcOrd="1" destOrd="0" parTransId="{E5B040BC-9CA7-464C-BACD-F75399AD2141}" sibTransId="{32E0E364-EA0E-4DED-89A6-3B86D879254E}"/>
    <dgm:cxn modelId="{4929EEF7-2FE1-4A6B-AC02-D10F6FB14C29}" type="presOf" srcId="{2B57308E-6F2A-4A2D-BEAB-1C2EB9BC844C}" destId="{14E6A74B-C399-4999-A7D2-85C106F738D5}" srcOrd="0" destOrd="2" presId="urn:microsoft.com/office/officeart/2005/8/layout/default"/>
    <dgm:cxn modelId="{C98153FB-4EFF-4086-9BB7-789D59D65E47}" srcId="{B98DC0B8-F955-488F-A174-248B57EDF228}" destId="{E796C735-D65F-45D7-A46B-3223E01FFA1D}" srcOrd="0" destOrd="0" parTransId="{6F876583-9C82-46E9-9EF6-DD116CD511BE}" sibTransId="{BAC4C1EF-2286-4A48-B656-D30A932CF21B}"/>
    <dgm:cxn modelId="{901CF7FC-6F25-463F-8524-57053F492DB5}" srcId="{611815ED-7B2A-47D2-B48C-9CE1302258F0}" destId="{D675F961-1CD9-482F-A3AC-01CCCEC456AB}" srcOrd="1" destOrd="0" parTransId="{E9982D14-496C-4098-85F3-45A7ED6AFF8D}" sibTransId="{EA26D797-337E-43D6-A49F-44758FBCB860}"/>
    <dgm:cxn modelId="{C50D94F3-D6FB-4936-B413-45A432823486}" type="presParOf" srcId="{8691064A-A9B5-418C-AF44-449E3EFA367F}" destId="{655E2810-F977-4FA4-8172-80FF58019EE2}" srcOrd="0" destOrd="0" presId="urn:microsoft.com/office/officeart/2005/8/layout/default"/>
    <dgm:cxn modelId="{BB797C76-2AA4-4F31-8563-851B8659578D}" type="presParOf" srcId="{8691064A-A9B5-418C-AF44-449E3EFA367F}" destId="{76D54C39-2F4F-41F5-A33A-9EA74B2C48F5}" srcOrd="1" destOrd="0" presId="urn:microsoft.com/office/officeart/2005/8/layout/default"/>
    <dgm:cxn modelId="{2F400412-6F12-4E09-88D9-77EAE13434C9}" type="presParOf" srcId="{8691064A-A9B5-418C-AF44-449E3EFA367F}" destId="{2BC14574-5C36-4682-A75E-C097700B1C39}" srcOrd="2" destOrd="0" presId="urn:microsoft.com/office/officeart/2005/8/layout/default"/>
    <dgm:cxn modelId="{C1DFBEB6-9F3A-4956-AE49-7925A9B05BA7}" type="presParOf" srcId="{8691064A-A9B5-418C-AF44-449E3EFA367F}" destId="{9437AAF8-1E6F-4732-B942-7CBE3818A0B0}" srcOrd="3" destOrd="0" presId="urn:microsoft.com/office/officeart/2005/8/layout/default"/>
    <dgm:cxn modelId="{BF0326BE-D6ED-41B2-BB88-FA285EDB3798}" type="presParOf" srcId="{8691064A-A9B5-418C-AF44-449E3EFA367F}" destId="{14E6A74B-C399-4999-A7D2-85C106F738D5}" srcOrd="4" destOrd="0" presId="urn:microsoft.com/office/officeart/2005/8/layout/default"/>
    <dgm:cxn modelId="{5677AD38-031B-47B1-A65E-5BAC975FD42C}" type="presParOf" srcId="{8691064A-A9B5-418C-AF44-449E3EFA367F}" destId="{C8C3B04E-8BA5-464F-B3C3-24599BFD0C20}" srcOrd="5" destOrd="0" presId="urn:microsoft.com/office/officeart/2005/8/layout/default"/>
    <dgm:cxn modelId="{D8667458-4527-4D7F-A575-66778C99DD4F}" type="presParOf" srcId="{8691064A-A9B5-418C-AF44-449E3EFA367F}" destId="{76438948-8BB7-4E31-9701-2D55FC34E802}"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A687DC5-FA9B-43B7-A44A-D005D48981D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1B3CF641-9FD5-4485-894D-2F130FA1D592}">
      <dgm:prSet/>
      <dgm:spPr/>
      <dgm:t>
        <a:bodyPr/>
        <a:lstStyle/>
        <a:p>
          <a:r>
            <a:rPr lang="en-US" dirty="0"/>
            <a:t>Column Description for </a:t>
          </a:r>
          <a:r>
            <a:rPr lang="en-US" dirty="0" err="1"/>
            <a:t>fact_order_lines</a:t>
          </a:r>
          <a:r>
            <a:rPr lang="en-US" dirty="0"/>
            <a:t>:  This table contains all information about orders and each item inside the orders.</a:t>
          </a:r>
        </a:p>
      </dgm:t>
    </dgm:pt>
    <dgm:pt modelId="{BD8B1E09-098A-4B2A-A2CF-5BE71E9E9FD4}" type="parTrans" cxnId="{F991B996-337A-494A-BD42-14C4A3B1F706}">
      <dgm:prSet/>
      <dgm:spPr/>
      <dgm:t>
        <a:bodyPr/>
        <a:lstStyle/>
        <a:p>
          <a:endParaRPr lang="en-US"/>
        </a:p>
      </dgm:t>
    </dgm:pt>
    <dgm:pt modelId="{C6AB4C7C-CCCD-4FC6-BB11-670AC1E0D99E}" type="sibTrans" cxnId="{F991B996-337A-494A-BD42-14C4A3B1F706}">
      <dgm:prSet/>
      <dgm:spPr/>
      <dgm:t>
        <a:bodyPr/>
        <a:lstStyle/>
        <a:p>
          <a:endParaRPr lang="en-US"/>
        </a:p>
      </dgm:t>
    </dgm:pt>
    <dgm:pt modelId="{B46147F2-5A5F-4CBE-82A3-8F6FB608DB24}">
      <dgm:prSet/>
      <dgm:spPr/>
      <dgm:t>
        <a:bodyPr/>
        <a:lstStyle/>
        <a:p>
          <a:r>
            <a:rPr lang="en-US"/>
            <a:t>1. order_id: Unique ID for each order the customer placed</a:t>
          </a:r>
        </a:p>
      </dgm:t>
    </dgm:pt>
    <dgm:pt modelId="{7CD4C268-DED8-4A34-A961-A35FA90EA464}" type="parTrans" cxnId="{C108078B-B65A-49D6-ADBA-10AAAA85480A}">
      <dgm:prSet/>
      <dgm:spPr/>
      <dgm:t>
        <a:bodyPr/>
        <a:lstStyle/>
        <a:p>
          <a:endParaRPr lang="en-US"/>
        </a:p>
      </dgm:t>
    </dgm:pt>
    <dgm:pt modelId="{DEA9BA18-105F-4760-987A-4E443E123395}" type="sibTrans" cxnId="{C108078B-B65A-49D6-ADBA-10AAAA85480A}">
      <dgm:prSet/>
      <dgm:spPr/>
      <dgm:t>
        <a:bodyPr/>
        <a:lstStyle/>
        <a:p>
          <a:endParaRPr lang="en-US"/>
        </a:p>
      </dgm:t>
    </dgm:pt>
    <dgm:pt modelId="{29D5AADA-3E98-4F3A-A91C-6093152CEBFD}">
      <dgm:prSet/>
      <dgm:spPr/>
      <dgm:t>
        <a:bodyPr/>
        <a:lstStyle/>
        <a:p>
          <a:r>
            <a:rPr lang="en-US"/>
            <a:t>2. order_placement_date: It is the date when the customer placed the order</a:t>
          </a:r>
        </a:p>
      </dgm:t>
    </dgm:pt>
    <dgm:pt modelId="{A16FACA2-2931-4C0F-B87C-9159896DC7DA}" type="parTrans" cxnId="{9C74F295-A1A6-4816-914C-E14BE77EA746}">
      <dgm:prSet/>
      <dgm:spPr/>
      <dgm:t>
        <a:bodyPr/>
        <a:lstStyle/>
        <a:p>
          <a:endParaRPr lang="en-US"/>
        </a:p>
      </dgm:t>
    </dgm:pt>
    <dgm:pt modelId="{CB2E9CE5-C4C1-445B-8927-EA1CEA45F418}" type="sibTrans" cxnId="{9C74F295-A1A6-4816-914C-E14BE77EA746}">
      <dgm:prSet/>
      <dgm:spPr/>
      <dgm:t>
        <a:bodyPr/>
        <a:lstStyle/>
        <a:p>
          <a:endParaRPr lang="en-US"/>
        </a:p>
      </dgm:t>
    </dgm:pt>
    <dgm:pt modelId="{3422E209-1F6D-4A1C-9673-083BEDC0E4B5}">
      <dgm:prSet/>
      <dgm:spPr/>
      <dgm:t>
        <a:bodyPr/>
        <a:lstStyle/>
        <a:p>
          <a:r>
            <a:rPr lang="en-US"/>
            <a:t>3. customer_id: Unique ID that is given to each of the customers</a:t>
          </a:r>
        </a:p>
      </dgm:t>
    </dgm:pt>
    <dgm:pt modelId="{5109AB2B-ACAC-4AF4-99A0-E2B9BE601F85}" type="parTrans" cxnId="{FB709400-69CD-4C43-BB0F-5990E0CB9743}">
      <dgm:prSet/>
      <dgm:spPr/>
      <dgm:t>
        <a:bodyPr/>
        <a:lstStyle/>
        <a:p>
          <a:endParaRPr lang="en-US"/>
        </a:p>
      </dgm:t>
    </dgm:pt>
    <dgm:pt modelId="{CA1D795F-889E-4A66-A754-666C497C7B73}" type="sibTrans" cxnId="{FB709400-69CD-4C43-BB0F-5990E0CB9743}">
      <dgm:prSet/>
      <dgm:spPr/>
      <dgm:t>
        <a:bodyPr/>
        <a:lstStyle/>
        <a:p>
          <a:endParaRPr lang="en-US"/>
        </a:p>
      </dgm:t>
    </dgm:pt>
    <dgm:pt modelId="{31A9C14C-7C1B-4ACF-8871-02441AB1AA6C}">
      <dgm:prSet/>
      <dgm:spPr/>
      <dgm:t>
        <a:bodyPr/>
        <a:lstStyle/>
        <a:p>
          <a:r>
            <a:rPr lang="en-US"/>
            <a:t>4. product_id: Unique ID that is given to each of the products</a:t>
          </a:r>
        </a:p>
      </dgm:t>
    </dgm:pt>
    <dgm:pt modelId="{4A332B61-1FBD-4080-BD75-C9309B4477D1}" type="parTrans" cxnId="{4AE03030-9CE0-43BB-98DF-2F3A0376C7C5}">
      <dgm:prSet/>
      <dgm:spPr/>
      <dgm:t>
        <a:bodyPr/>
        <a:lstStyle/>
        <a:p>
          <a:endParaRPr lang="en-US"/>
        </a:p>
      </dgm:t>
    </dgm:pt>
    <dgm:pt modelId="{DDC45356-3B33-48F2-B127-D7B398F98DA2}" type="sibTrans" cxnId="{4AE03030-9CE0-43BB-98DF-2F3A0376C7C5}">
      <dgm:prSet/>
      <dgm:spPr/>
      <dgm:t>
        <a:bodyPr/>
        <a:lstStyle/>
        <a:p>
          <a:endParaRPr lang="en-US"/>
        </a:p>
      </dgm:t>
    </dgm:pt>
    <dgm:pt modelId="{B53ED5C9-F7BF-4182-8EBF-3C25FB8E2E3C}">
      <dgm:prSet/>
      <dgm:spPr/>
      <dgm:t>
        <a:bodyPr/>
        <a:lstStyle/>
        <a:p>
          <a:r>
            <a:rPr lang="en-US"/>
            <a:t>5. order_qty: It is the number of products requested by the customer to be delivered</a:t>
          </a:r>
        </a:p>
      </dgm:t>
    </dgm:pt>
    <dgm:pt modelId="{3F9C07F4-8A8E-42EC-BC1A-47A42CB8A98E}" type="parTrans" cxnId="{F32D019D-6564-4FE1-8730-F2CF2D2CD030}">
      <dgm:prSet/>
      <dgm:spPr/>
      <dgm:t>
        <a:bodyPr/>
        <a:lstStyle/>
        <a:p>
          <a:endParaRPr lang="en-US"/>
        </a:p>
      </dgm:t>
    </dgm:pt>
    <dgm:pt modelId="{02DC2BD1-89F7-4036-B84F-93A97926EDFF}" type="sibTrans" cxnId="{F32D019D-6564-4FE1-8730-F2CF2D2CD030}">
      <dgm:prSet/>
      <dgm:spPr/>
      <dgm:t>
        <a:bodyPr/>
        <a:lstStyle/>
        <a:p>
          <a:endParaRPr lang="en-US"/>
        </a:p>
      </dgm:t>
    </dgm:pt>
    <dgm:pt modelId="{477A4E35-5489-44A8-94C1-8AD8F335728E}">
      <dgm:prSet/>
      <dgm:spPr/>
      <dgm:t>
        <a:bodyPr/>
        <a:lstStyle/>
        <a:p>
          <a:r>
            <a:rPr lang="en-US" dirty="0"/>
            <a:t>6. </a:t>
          </a:r>
          <a:r>
            <a:rPr lang="en-US" dirty="0" err="1"/>
            <a:t>agreed_delivery_date</a:t>
          </a:r>
          <a:r>
            <a:rPr lang="en-US" dirty="0"/>
            <a:t>: It is the date agreed between the customer and </a:t>
          </a:r>
          <a:r>
            <a:rPr lang="en-US" b="0" i="0" dirty="0" err="1">
              <a:effectLst/>
            </a:rPr>
            <a:t>AtliQ</a:t>
          </a:r>
          <a:r>
            <a:rPr lang="en-US" b="0" i="0" dirty="0">
              <a:effectLst/>
            </a:rPr>
            <a:t> </a:t>
          </a:r>
          <a:r>
            <a:rPr lang="en-US" dirty="0"/>
            <a:t>Mart to deliver the products</a:t>
          </a:r>
        </a:p>
      </dgm:t>
    </dgm:pt>
    <dgm:pt modelId="{489DC43D-EEA0-4350-A4B1-3AE3553B337C}" type="parTrans" cxnId="{2A49598E-7BCB-44CD-B7EA-92BEC347DBC1}">
      <dgm:prSet/>
      <dgm:spPr/>
      <dgm:t>
        <a:bodyPr/>
        <a:lstStyle/>
        <a:p>
          <a:endParaRPr lang="en-US"/>
        </a:p>
      </dgm:t>
    </dgm:pt>
    <dgm:pt modelId="{7CE1253F-F099-4E63-BDD2-592BB20557EA}" type="sibTrans" cxnId="{2A49598E-7BCB-44CD-B7EA-92BEC347DBC1}">
      <dgm:prSet/>
      <dgm:spPr/>
      <dgm:t>
        <a:bodyPr/>
        <a:lstStyle/>
        <a:p>
          <a:endParaRPr lang="en-US"/>
        </a:p>
      </dgm:t>
    </dgm:pt>
    <dgm:pt modelId="{28657C69-ECAF-4962-A4BC-6CEE8121020D}">
      <dgm:prSet/>
      <dgm:spPr/>
      <dgm:t>
        <a:bodyPr/>
        <a:lstStyle/>
        <a:p>
          <a:r>
            <a:rPr lang="en-US" dirty="0"/>
            <a:t>7. </a:t>
          </a:r>
          <a:r>
            <a:rPr lang="en-US" dirty="0" err="1"/>
            <a:t>actual_delivery_date</a:t>
          </a:r>
          <a:r>
            <a:rPr lang="en-US" dirty="0"/>
            <a:t>: It is the actual date </a:t>
          </a:r>
          <a:r>
            <a:rPr lang="en-US" b="0" i="0" dirty="0" err="1">
              <a:effectLst/>
            </a:rPr>
            <a:t>AtliQ</a:t>
          </a:r>
          <a:r>
            <a:rPr lang="en-US" dirty="0"/>
            <a:t> Mart delivered the product to the customer</a:t>
          </a:r>
        </a:p>
      </dgm:t>
    </dgm:pt>
    <dgm:pt modelId="{CBB81F5C-3BB3-4C61-9048-01907A947942}" type="parTrans" cxnId="{9E18FA25-28D0-44DF-B33D-DC125C9CAD3C}">
      <dgm:prSet/>
      <dgm:spPr/>
      <dgm:t>
        <a:bodyPr/>
        <a:lstStyle/>
        <a:p>
          <a:endParaRPr lang="en-US"/>
        </a:p>
      </dgm:t>
    </dgm:pt>
    <dgm:pt modelId="{D37F1610-4C1E-4A7C-B7D3-4D286DFEEA26}" type="sibTrans" cxnId="{9E18FA25-28D0-44DF-B33D-DC125C9CAD3C}">
      <dgm:prSet/>
      <dgm:spPr/>
      <dgm:t>
        <a:bodyPr/>
        <a:lstStyle/>
        <a:p>
          <a:endParaRPr lang="en-US"/>
        </a:p>
      </dgm:t>
    </dgm:pt>
    <dgm:pt modelId="{3302F6EE-34AF-45E8-B87E-CEBA3A02138B}">
      <dgm:prSet/>
      <dgm:spPr/>
      <dgm:t>
        <a:bodyPr/>
        <a:lstStyle/>
        <a:p>
          <a:r>
            <a:rPr lang="en-US" dirty="0"/>
            <a:t>8. </a:t>
          </a:r>
          <a:r>
            <a:rPr lang="en-US" dirty="0" err="1"/>
            <a:t>delivered_qty</a:t>
          </a:r>
          <a:r>
            <a:rPr lang="en-US" dirty="0"/>
            <a:t>: It is the number of products that are actually delivered to the customer</a:t>
          </a:r>
        </a:p>
      </dgm:t>
    </dgm:pt>
    <dgm:pt modelId="{AC316BE1-51DA-4824-B850-B1EA2E284682}" type="parTrans" cxnId="{9914D3D6-6263-4D0E-861B-650A1D58D8FC}">
      <dgm:prSet/>
      <dgm:spPr/>
      <dgm:t>
        <a:bodyPr/>
        <a:lstStyle/>
        <a:p>
          <a:endParaRPr lang="en-US"/>
        </a:p>
      </dgm:t>
    </dgm:pt>
    <dgm:pt modelId="{3BB63694-8422-461A-89FF-2FC57F034519}" type="sibTrans" cxnId="{9914D3D6-6263-4D0E-861B-650A1D58D8FC}">
      <dgm:prSet/>
      <dgm:spPr/>
      <dgm:t>
        <a:bodyPr/>
        <a:lstStyle/>
        <a:p>
          <a:endParaRPr lang="en-US"/>
        </a:p>
      </dgm:t>
    </dgm:pt>
    <dgm:pt modelId="{315CA52E-410E-4866-9CEF-4F45B8E7AE92}">
      <dgm:prSet/>
      <dgm:spPr/>
      <dgm:t>
        <a:bodyPr/>
        <a:lstStyle/>
        <a:p>
          <a:r>
            <a:rPr lang="en-US" dirty="0"/>
            <a:t>Column Description for </a:t>
          </a:r>
          <a:r>
            <a:rPr lang="en-US" dirty="0" err="1"/>
            <a:t>fact_orders_aggregate</a:t>
          </a:r>
          <a:r>
            <a:rPr lang="en-US" dirty="0"/>
            <a:t>:  This table contains information about </a:t>
          </a:r>
          <a:r>
            <a:rPr lang="en-US" dirty="0" err="1"/>
            <a:t>OnTime</a:t>
          </a:r>
          <a:r>
            <a:rPr lang="en-US" dirty="0"/>
            <a:t>, </a:t>
          </a:r>
          <a:r>
            <a:rPr lang="en-US" dirty="0" err="1"/>
            <a:t>InFull</a:t>
          </a:r>
          <a:r>
            <a:rPr lang="en-US" dirty="0"/>
            <a:t> and </a:t>
          </a:r>
          <a:r>
            <a:rPr lang="en-US" dirty="0" err="1"/>
            <a:t>OnTime</a:t>
          </a:r>
          <a:r>
            <a:rPr lang="en-US" dirty="0"/>
            <a:t> </a:t>
          </a:r>
          <a:r>
            <a:rPr lang="en-US" dirty="0" err="1"/>
            <a:t>Infull</a:t>
          </a:r>
          <a:r>
            <a:rPr lang="en-US" dirty="0"/>
            <a:t> information    aggregated at the order level per customer</a:t>
          </a:r>
        </a:p>
      </dgm:t>
    </dgm:pt>
    <dgm:pt modelId="{47034A69-7130-49B1-A934-0CFDE95C76F0}" type="parTrans" cxnId="{E7A060B7-0FE8-4204-BDF3-C0E90E22C36E}">
      <dgm:prSet/>
      <dgm:spPr/>
      <dgm:t>
        <a:bodyPr/>
        <a:lstStyle/>
        <a:p>
          <a:endParaRPr lang="en-US"/>
        </a:p>
      </dgm:t>
    </dgm:pt>
    <dgm:pt modelId="{AC1151F5-03F0-4743-B8D0-1BF521A820C0}" type="sibTrans" cxnId="{E7A060B7-0FE8-4204-BDF3-C0E90E22C36E}">
      <dgm:prSet/>
      <dgm:spPr/>
      <dgm:t>
        <a:bodyPr/>
        <a:lstStyle/>
        <a:p>
          <a:endParaRPr lang="en-US"/>
        </a:p>
      </dgm:t>
    </dgm:pt>
    <dgm:pt modelId="{A8E8C969-3591-4A47-AFAF-F86DB8E6A6AD}">
      <dgm:prSet/>
      <dgm:spPr/>
      <dgm:t>
        <a:bodyPr/>
        <a:lstStyle/>
        <a:p>
          <a:r>
            <a:rPr lang="en-US"/>
            <a:t>1. order_id: Unique ID for each order the customer placed</a:t>
          </a:r>
        </a:p>
      </dgm:t>
    </dgm:pt>
    <dgm:pt modelId="{B815AE12-9163-45B2-A57B-981F2947C64F}" type="parTrans" cxnId="{F4E51BA2-0A0E-4D98-90EC-C6D867049489}">
      <dgm:prSet/>
      <dgm:spPr/>
      <dgm:t>
        <a:bodyPr/>
        <a:lstStyle/>
        <a:p>
          <a:endParaRPr lang="en-US"/>
        </a:p>
      </dgm:t>
    </dgm:pt>
    <dgm:pt modelId="{3B1F0EB2-3A6B-4908-8B57-1F9F2E161226}" type="sibTrans" cxnId="{F4E51BA2-0A0E-4D98-90EC-C6D867049489}">
      <dgm:prSet/>
      <dgm:spPr/>
      <dgm:t>
        <a:bodyPr/>
        <a:lstStyle/>
        <a:p>
          <a:endParaRPr lang="en-US"/>
        </a:p>
      </dgm:t>
    </dgm:pt>
    <dgm:pt modelId="{CF25E939-0FDD-4C84-BADF-8AF8C3775E7D}">
      <dgm:prSet/>
      <dgm:spPr/>
      <dgm:t>
        <a:bodyPr/>
        <a:lstStyle/>
        <a:p>
          <a:r>
            <a:rPr lang="en-US"/>
            <a:t>2. customer_id: Unique ID that is given to each of the customers</a:t>
          </a:r>
        </a:p>
      </dgm:t>
    </dgm:pt>
    <dgm:pt modelId="{DC345657-C545-4648-98FA-91FCFD794011}" type="parTrans" cxnId="{0C8004D3-FF4D-4560-AE58-AFB38DDEB446}">
      <dgm:prSet/>
      <dgm:spPr/>
      <dgm:t>
        <a:bodyPr/>
        <a:lstStyle/>
        <a:p>
          <a:endParaRPr lang="en-US"/>
        </a:p>
      </dgm:t>
    </dgm:pt>
    <dgm:pt modelId="{CCE54420-9E73-4A21-886A-98F0983F422C}" type="sibTrans" cxnId="{0C8004D3-FF4D-4560-AE58-AFB38DDEB446}">
      <dgm:prSet/>
      <dgm:spPr/>
      <dgm:t>
        <a:bodyPr/>
        <a:lstStyle/>
        <a:p>
          <a:endParaRPr lang="en-US"/>
        </a:p>
      </dgm:t>
    </dgm:pt>
    <dgm:pt modelId="{A0CD0A59-FBD0-467D-998E-738D8A230DD6}">
      <dgm:prSet/>
      <dgm:spPr/>
      <dgm:t>
        <a:bodyPr/>
        <a:lstStyle/>
        <a:p>
          <a:r>
            <a:rPr lang="en-US"/>
            <a:t>3. order_placement_date: It is the date when the customer placed the order</a:t>
          </a:r>
        </a:p>
      </dgm:t>
    </dgm:pt>
    <dgm:pt modelId="{6ACEA6BF-F240-40D3-B780-7E1D40DE4058}" type="parTrans" cxnId="{BDBDD2C5-21AC-4625-8530-E5F01846E783}">
      <dgm:prSet/>
      <dgm:spPr/>
      <dgm:t>
        <a:bodyPr/>
        <a:lstStyle/>
        <a:p>
          <a:endParaRPr lang="en-US"/>
        </a:p>
      </dgm:t>
    </dgm:pt>
    <dgm:pt modelId="{4E33BC36-21A3-44A1-85E4-613580A4BD07}" type="sibTrans" cxnId="{BDBDD2C5-21AC-4625-8530-E5F01846E783}">
      <dgm:prSet/>
      <dgm:spPr/>
      <dgm:t>
        <a:bodyPr/>
        <a:lstStyle/>
        <a:p>
          <a:endParaRPr lang="en-US"/>
        </a:p>
      </dgm:t>
    </dgm:pt>
    <dgm:pt modelId="{7F47A125-40A7-4886-B33C-5AA44776EE88}">
      <dgm:prSet/>
      <dgm:spPr/>
      <dgm:t>
        <a:bodyPr/>
        <a:lstStyle/>
        <a:p>
          <a:r>
            <a:rPr lang="en-US" dirty="0"/>
            <a:t>4. </a:t>
          </a:r>
          <a:r>
            <a:rPr lang="en-US" dirty="0" err="1"/>
            <a:t>on_time</a:t>
          </a:r>
          <a:r>
            <a:rPr lang="en-US" dirty="0"/>
            <a:t>: '1' denotes the order is </a:t>
          </a:r>
          <a:r>
            <a:rPr lang="en-US" dirty="0" err="1"/>
            <a:t>delviered</a:t>
          </a:r>
          <a:r>
            <a:rPr lang="en-US" dirty="0"/>
            <a:t> on time. '0' denotes the order is not delivered on time.</a:t>
          </a:r>
        </a:p>
      </dgm:t>
    </dgm:pt>
    <dgm:pt modelId="{8A1CD5DF-76C1-4F54-9388-2022B59CAD0C}" type="parTrans" cxnId="{A8A7F2F1-D68E-4BA4-A7A8-35EF1D0DEF31}">
      <dgm:prSet/>
      <dgm:spPr/>
      <dgm:t>
        <a:bodyPr/>
        <a:lstStyle/>
        <a:p>
          <a:endParaRPr lang="en-US"/>
        </a:p>
      </dgm:t>
    </dgm:pt>
    <dgm:pt modelId="{9FF9D038-B675-4114-9B21-751CEA3A973A}" type="sibTrans" cxnId="{A8A7F2F1-D68E-4BA4-A7A8-35EF1D0DEF31}">
      <dgm:prSet/>
      <dgm:spPr/>
      <dgm:t>
        <a:bodyPr/>
        <a:lstStyle/>
        <a:p>
          <a:endParaRPr lang="en-US"/>
        </a:p>
      </dgm:t>
    </dgm:pt>
    <dgm:pt modelId="{DF36469F-B59C-4F90-9357-662AD6253542}">
      <dgm:prSet/>
      <dgm:spPr/>
      <dgm:t>
        <a:bodyPr/>
        <a:lstStyle/>
        <a:p>
          <a:r>
            <a:rPr lang="en-US"/>
            <a:t>5. in_full: '1' denotes the order is delviered in full quantity. '0' denotes the order is not delivered in full quantity.</a:t>
          </a:r>
        </a:p>
      </dgm:t>
    </dgm:pt>
    <dgm:pt modelId="{6A6412B6-AC2E-4DC5-9C1A-10AAA16BE0B0}" type="parTrans" cxnId="{6FD1FA15-B889-4486-824B-7013B529C8CC}">
      <dgm:prSet/>
      <dgm:spPr/>
      <dgm:t>
        <a:bodyPr/>
        <a:lstStyle/>
        <a:p>
          <a:endParaRPr lang="en-US"/>
        </a:p>
      </dgm:t>
    </dgm:pt>
    <dgm:pt modelId="{6FD832BC-323F-4127-A239-F6B786004419}" type="sibTrans" cxnId="{6FD1FA15-B889-4486-824B-7013B529C8CC}">
      <dgm:prSet/>
      <dgm:spPr/>
      <dgm:t>
        <a:bodyPr/>
        <a:lstStyle/>
        <a:p>
          <a:endParaRPr lang="en-US"/>
        </a:p>
      </dgm:t>
    </dgm:pt>
    <dgm:pt modelId="{214D320C-7261-4C7E-B5DA-A93B6EFC28C1}">
      <dgm:prSet/>
      <dgm:spPr/>
      <dgm:t>
        <a:bodyPr/>
        <a:lstStyle/>
        <a:p>
          <a:r>
            <a:rPr lang="en-US"/>
            <a:t>6: otif:    '1' denotes the order is delviered both on time and in full quantity. '0' denotes the order is either not delivered on time or not in full quantity.</a:t>
          </a:r>
        </a:p>
      </dgm:t>
    </dgm:pt>
    <dgm:pt modelId="{8C456B21-087E-4E7E-AAE9-3AC1992CBA41}" type="parTrans" cxnId="{DDFEA64B-6C1A-4092-A341-990F67C60A00}">
      <dgm:prSet/>
      <dgm:spPr/>
      <dgm:t>
        <a:bodyPr/>
        <a:lstStyle/>
        <a:p>
          <a:endParaRPr lang="en-US"/>
        </a:p>
      </dgm:t>
    </dgm:pt>
    <dgm:pt modelId="{22F57B1B-5D34-4FE5-B887-CF12B605E4A1}" type="sibTrans" cxnId="{DDFEA64B-6C1A-4092-A341-990F67C60A00}">
      <dgm:prSet/>
      <dgm:spPr/>
      <dgm:t>
        <a:bodyPr/>
        <a:lstStyle/>
        <a:p>
          <a:endParaRPr lang="en-US"/>
        </a:p>
      </dgm:t>
    </dgm:pt>
    <dgm:pt modelId="{E11E3BC1-7BD2-4EC2-B8CC-E1C856077B0F}" type="pres">
      <dgm:prSet presAssocID="{CA687DC5-FA9B-43B7-A44A-D005D48981D9}" presName="diagram" presStyleCnt="0">
        <dgm:presLayoutVars>
          <dgm:dir/>
          <dgm:resizeHandles val="exact"/>
        </dgm:presLayoutVars>
      </dgm:prSet>
      <dgm:spPr/>
    </dgm:pt>
    <dgm:pt modelId="{5C1F3970-4566-414C-9B34-4C9E02C2F956}" type="pres">
      <dgm:prSet presAssocID="{1B3CF641-9FD5-4485-894D-2F130FA1D592}" presName="node" presStyleLbl="node1" presStyleIdx="0" presStyleCnt="2" custScaleY="122350">
        <dgm:presLayoutVars>
          <dgm:bulletEnabled val="1"/>
        </dgm:presLayoutVars>
      </dgm:prSet>
      <dgm:spPr/>
    </dgm:pt>
    <dgm:pt modelId="{E4E99ABF-66D6-4FDC-BCE4-6D2675907789}" type="pres">
      <dgm:prSet presAssocID="{C6AB4C7C-CCCD-4FC6-BB11-670AC1E0D99E}" presName="sibTrans" presStyleCnt="0"/>
      <dgm:spPr/>
    </dgm:pt>
    <dgm:pt modelId="{878CBDCF-27B0-4813-A922-767157BEA907}" type="pres">
      <dgm:prSet presAssocID="{315CA52E-410E-4866-9CEF-4F45B8E7AE92}" presName="node" presStyleLbl="node1" presStyleIdx="1" presStyleCnt="2" custScaleY="123008" custLinFactNeighborX="26" custLinFactNeighborY="862">
        <dgm:presLayoutVars>
          <dgm:bulletEnabled val="1"/>
        </dgm:presLayoutVars>
      </dgm:prSet>
      <dgm:spPr/>
    </dgm:pt>
  </dgm:ptLst>
  <dgm:cxnLst>
    <dgm:cxn modelId="{FB709400-69CD-4C43-BB0F-5990E0CB9743}" srcId="{1B3CF641-9FD5-4485-894D-2F130FA1D592}" destId="{3422E209-1F6D-4A1C-9673-083BEDC0E4B5}" srcOrd="2" destOrd="0" parTransId="{5109AB2B-ACAC-4AF4-99A0-E2B9BE601F85}" sibTransId="{CA1D795F-889E-4A66-A754-666C497C7B73}"/>
    <dgm:cxn modelId="{4F433A01-6E02-408B-B4A9-C8CD542FF2B9}" type="presOf" srcId="{315CA52E-410E-4866-9CEF-4F45B8E7AE92}" destId="{878CBDCF-27B0-4813-A922-767157BEA907}" srcOrd="0" destOrd="0" presId="urn:microsoft.com/office/officeart/2005/8/layout/default"/>
    <dgm:cxn modelId="{6FD1FA15-B889-4486-824B-7013B529C8CC}" srcId="{315CA52E-410E-4866-9CEF-4F45B8E7AE92}" destId="{DF36469F-B59C-4F90-9357-662AD6253542}" srcOrd="4" destOrd="0" parTransId="{6A6412B6-AC2E-4DC5-9C1A-10AAA16BE0B0}" sibTransId="{6FD832BC-323F-4127-A239-F6B786004419}"/>
    <dgm:cxn modelId="{ACCFAB1E-CF93-4AD8-A214-BA442B1A2C6B}" type="presOf" srcId="{A0CD0A59-FBD0-467D-998E-738D8A230DD6}" destId="{878CBDCF-27B0-4813-A922-767157BEA907}" srcOrd="0" destOrd="3" presId="urn:microsoft.com/office/officeart/2005/8/layout/default"/>
    <dgm:cxn modelId="{9E18FA25-28D0-44DF-B33D-DC125C9CAD3C}" srcId="{1B3CF641-9FD5-4485-894D-2F130FA1D592}" destId="{28657C69-ECAF-4962-A4BC-6CEE8121020D}" srcOrd="6" destOrd="0" parTransId="{CBB81F5C-3BB3-4C61-9048-01907A947942}" sibTransId="{D37F1610-4C1E-4A7C-B7D3-4D286DFEEA26}"/>
    <dgm:cxn modelId="{95168B26-BDAB-46BB-97F7-241A300F656F}" type="presOf" srcId="{B46147F2-5A5F-4CBE-82A3-8F6FB608DB24}" destId="{5C1F3970-4566-414C-9B34-4C9E02C2F956}" srcOrd="0" destOrd="1" presId="urn:microsoft.com/office/officeart/2005/8/layout/default"/>
    <dgm:cxn modelId="{4AE03030-9CE0-43BB-98DF-2F3A0376C7C5}" srcId="{1B3CF641-9FD5-4485-894D-2F130FA1D592}" destId="{31A9C14C-7C1B-4ACF-8871-02441AB1AA6C}" srcOrd="3" destOrd="0" parTransId="{4A332B61-1FBD-4080-BD75-C9309B4477D1}" sibTransId="{DDC45356-3B33-48F2-B127-D7B398F98DA2}"/>
    <dgm:cxn modelId="{2C915A5B-BFEE-40F8-972B-958B69C45D8B}" type="presOf" srcId="{CA687DC5-FA9B-43B7-A44A-D005D48981D9}" destId="{E11E3BC1-7BD2-4EC2-B8CC-E1C856077B0F}" srcOrd="0" destOrd="0" presId="urn:microsoft.com/office/officeart/2005/8/layout/default"/>
    <dgm:cxn modelId="{DDFEA64B-6C1A-4092-A341-990F67C60A00}" srcId="{315CA52E-410E-4866-9CEF-4F45B8E7AE92}" destId="{214D320C-7261-4C7E-B5DA-A93B6EFC28C1}" srcOrd="5" destOrd="0" parTransId="{8C456B21-087E-4E7E-AAE9-3AC1992CBA41}" sibTransId="{22F57B1B-5D34-4FE5-B887-CF12B605E4A1}"/>
    <dgm:cxn modelId="{E4759670-3331-459E-B82F-B1F2CA5CD3BF}" type="presOf" srcId="{1B3CF641-9FD5-4485-894D-2F130FA1D592}" destId="{5C1F3970-4566-414C-9B34-4C9E02C2F956}" srcOrd="0" destOrd="0" presId="urn:microsoft.com/office/officeart/2005/8/layout/default"/>
    <dgm:cxn modelId="{D2C9F551-1894-41C3-B21D-E83981962876}" type="presOf" srcId="{7F47A125-40A7-4886-B33C-5AA44776EE88}" destId="{878CBDCF-27B0-4813-A922-767157BEA907}" srcOrd="0" destOrd="4" presId="urn:microsoft.com/office/officeart/2005/8/layout/default"/>
    <dgm:cxn modelId="{9154E37A-E836-4FE6-8FE9-2F08E10D4BF4}" type="presOf" srcId="{A8E8C969-3591-4A47-AFAF-F86DB8E6A6AD}" destId="{878CBDCF-27B0-4813-A922-767157BEA907}" srcOrd="0" destOrd="1" presId="urn:microsoft.com/office/officeart/2005/8/layout/default"/>
    <dgm:cxn modelId="{C108078B-B65A-49D6-ADBA-10AAAA85480A}" srcId="{1B3CF641-9FD5-4485-894D-2F130FA1D592}" destId="{B46147F2-5A5F-4CBE-82A3-8F6FB608DB24}" srcOrd="0" destOrd="0" parTransId="{7CD4C268-DED8-4A34-A961-A35FA90EA464}" sibTransId="{DEA9BA18-105F-4760-987A-4E443E123395}"/>
    <dgm:cxn modelId="{2A49598E-7BCB-44CD-B7EA-92BEC347DBC1}" srcId="{1B3CF641-9FD5-4485-894D-2F130FA1D592}" destId="{477A4E35-5489-44A8-94C1-8AD8F335728E}" srcOrd="5" destOrd="0" parTransId="{489DC43D-EEA0-4350-A4B1-3AE3553B337C}" sibTransId="{7CE1253F-F099-4E63-BDD2-592BB20557EA}"/>
    <dgm:cxn modelId="{9C74F295-A1A6-4816-914C-E14BE77EA746}" srcId="{1B3CF641-9FD5-4485-894D-2F130FA1D592}" destId="{29D5AADA-3E98-4F3A-A91C-6093152CEBFD}" srcOrd="1" destOrd="0" parTransId="{A16FACA2-2931-4C0F-B87C-9159896DC7DA}" sibTransId="{CB2E9CE5-C4C1-445B-8927-EA1CEA45F418}"/>
    <dgm:cxn modelId="{F991B996-337A-494A-BD42-14C4A3B1F706}" srcId="{CA687DC5-FA9B-43B7-A44A-D005D48981D9}" destId="{1B3CF641-9FD5-4485-894D-2F130FA1D592}" srcOrd="0" destOrd="0" parTransId="{BD8B1E09-098A-4B2A-A2CF-5BE71E9E9FD4}" sibTransId="{C6AB4C7C-CCCD-4FC6-BB11-670AC1E0D99E}"/>
    <dgm:cxn modelId="{FE731D9B-4BEF-4A9E-9534-38C388DC66C0}" type="presOf" srcId="{214D320C-7261-4C7E-B5DA-A93B6EFC28C1}" destId="{878CBDCF-27B0-4813-A922-767157BEA907}" srcOrd="0" destOrd="6" presId="urn:microsoft.com/office/officeart/2005/8/layout/default"/>
    <dgm:cxn modelId="{F32D019D-6564-4FE1-8730-F2CF2D2CD030}" srcId="{1B3CF641-9FD5-4485-894D-2F130FA1D592}" destId="{B53ED5C9-F7BF-4182-8EBF-3C25FB8E2E3C}" srcOrd="4" destOrd="0" parTransId="{3F9C07F4-8A8E-42EC-BC1A-47A42CB8A98E}" sibTransId="{02DC2BD1-89F7-4036-B84F-93A97926EDFF}"/>
    <dgm:cxn modelId="{FAB5F4A0-C8C9-4262-9BD6-8D75F687050F}" type="presOf" srcId="{DF36469F-B59C-4F90-9357-662AD6253542}" destId="{878CBDCF-27B0-4813-A922-767157BEA907}" srcOrd="0" destOrd="5" presId="urn:microsoft.com/office/officeart/2005/8/layout/default"/>
    <dgm:cxn modelId="{F4E51BA2-0A0E-4D98-90EC-C6D867049489}" srcId="{315CA52E-410E-4866-9CEF-4F45B8E7AE92}" destId="{A8E8C969-3591-4A47-AFAF-F86DB8E6A6AD}" srcOrd="0" destOrd="0" parTransId="{B815AE12-9163-45B2-A57B-981F2947C64F}" sibTransId="{3B1F0EB2-3A6B-4908-8B57-1F9F2E161226}"/>
    <dgm:cxn modelId="{A27729B5-68BB-4824-9141-E1498ACFB1A6}" type="presOf" srcId="{3422E209-1F6D-4A1C-9673-083BEDC0E4B5}" destId="{5C1F3970-4566-414C-9B34-4C9E02C2F956}" srcOrd="0" destOrd="3" presId="urn:microsoft.com/office/officeart/2005/8/layout/default"/>
    <dgm:cxn modelId="{E7A060B7-0FE8-4204-BDF3-C0E90E22C36E}" srcId="{CA687DC5-FA9B-43B7-A44A-D005D48981D9}" destId="{315CA52E-410E-4866-9CEF-4F45B8E7AE92}" srcOrd="1" destOrd="0" parTransId="{47034A69-7130-49B1-A934-0CFDE95C76F0}" sibTransId="{AC1151F5-03F0-4743-B8D0-1BF521A820C0}"/>
    <dgm:cxn modelId="{D0C2CABD-7F10-403F-AC64-97349667A699}" type="presOf" srcId="{3302F6EE-34AF-45E8-B87E-CEBA3A02138B}" destId="{5C1F3970-4566-414C-9B34-4C9E02C2F956}" srcOrd="0" destOrd="8" presId="urn:microsoft.com/office/officeart/2005/8/layout/default"/>
    <dgm:cxn modelId="{15B47BC2-3325-4685-BE62-97D7F7D990A9}" type="presOf" srcId="{29D5AADA-3E98-4F3A-A91C-6093152CEBFD}" destId="{5C1F3970-4566-414C-9B34-4C9E02C2F956}" srcOrd="0" destOrd="2" presId="urn:microsoft.com/office/officeart/2005/8/layout/default"/>
    <dgm:cxn modelId="{8D3D43C4-A13A-4839-9C66-AE9CB7C52BF7}" type="presOf" srcId="{31A9C14C-7C1B-4ACF-8871-02441AB1AA6C}" destId="{5C1F3970-4566-414C-9B34-4C9E02C2F956}" srcOrd="0" destOrd="4" presId="urn:microsoft.com/office/officeart/2005/8/layout/default"/>
    <dgm:cxn modelId="{BDBDD2C5-21AC-4625-8530-E5F01846E783}" srcId="{315CA52E-410E-4866-9CEF-4F45B8E7AE92}" destId="{A0CD0A59-FBD0-467D-998E-738D8A230DD6}" srcOrd="2" destOrd="0" parTransId="{6ACEA6BF-F240-40D3-B780-7E1D40DE4058}" sibTransId="{4E33BC36-21A3-44A1-85E4-613580A4BD07}"/>
    <dgm:cxn modelId="{0C8004D3-FF4D-4560-AE58-AFB38DDEB446}" srcId="{315CA52E-410E-4866-9CEF-4F45B8E7AE92}" destId="{CF25E939-0FDD-4C84-BADF-8AF8C3775E7D}" srcOrd="1" destOrd="0" parTransId="{DC345657-C545-4648-98FA-91FCFD794011}" sibTransId="{CCE54420-9E73-4A21-886A-98F0983F422C}"/>
    <dgm:cxn modelId="{9914D3D6-6263-4D0E-861B-650A1D58D8FC}" srcId="{1B3CF641-9FD5-4485-894D-2F130FA1D592}" destId="{3302F6EE-34AF-45E8-B87E-CEBA3A02138B}" srcOrd="7" destOrd="0" parTransId="{AC316BE1-51DA-4824-B850-B1EA2E284682}" sibTransId="{3BB63694-8422-461A-89FF-2FC57F034519}"/>
    <dgm:cxn modelId="{EA3F33E1-145B-4F19-AB48-270E226FAF22}" type="presOf" srcId="{CF25E939-0FDD-4C84-BADF-8AF8C3775E7D}" destId="{878CBDCF-27B0-4813-A922-767157BEA907}" srcOrd="0" destOrd="2" presId="urn:microsoft.com/office/officeart/2005/8/layout/default"/>
    <dgm:cxn modelId="{BFF59EE3-C23B-4C2D-A986-07FC77B670B1}" type="presOf" srcId="{28657C69-ECAF-4962-A4BC-6CEE8121020D}" destId="{5C1F3970-4566-414C-9B34-4C9E02C2F956}" srcOrd="0" destOrd="7" presId="urn:microsoft.com/office/officeart/2005/8/layout/default"/>
    <dgm:cxn modelId="{4E6B91E9-A4F3-4452-809F-E4E579350839}" type="presOf" srcId="{477A4E35-5489-44A8-94C1-8AD8F335728E}" destId="{5C1F3970-4566-414C-9B34-4C9E02C2F956}" srcOrd="0" destOrd="6" presId="urn:microsoft.com/office/officeart/2005/8/layout/default"/>
    <dgm:cxn modelId="{A8A7F2F1-D68E-4BA4-A7A8-35EF1D0DEF31}" srcId="{315CA52E-410E-4866-9CEF-4F45B8E7AE92}" destId="{7F47A125-40A7-4886-B33C-5AA44776EE88}" srcOrd="3" destOrd="0" parTransId="{8A1CD5DF-76C1-4F54-9388-2022B59CAD0C}" sibTransId="{9FF9D038-B675-4114-9B21-751CEA3A973A}"/>
    <dgm:cxn modelId="{BA3520F9-6C04-4797-A3D9-C461FEF5A5E8}" type="presOf" srcId="{B53ED5C9-F7BF-4182-8EBF-3C25FB8E2E3C}" destId="{5C1F3970-4566-414C-9B34-4C9E02C2F956}" srcOrd="0" destOrd="5" presId="urn:microsoft.com/office/officeart/2005/8/layout/default"/>
    <dgm:cxn modelId="{9F0ADF8E-A1D9-445C-84A9-8B695FE05C8E}" type="presParOf" srcId="{E11E3BC1-7BD2-4EC2-B8CC-E1C856077B0F}" destId="{5C1F3970-4566-414C-9B34-4C9E02C2F956}" srcOrd="0" destOrd="0" presId="urn:microsoft.com/office/officeart/2005/8/layout/default"/>
    <dgm:cxn modelId="{25CCD921-7601-43B3-B97C-418F0A62B7A7}" type="presParOf" srcId="{E11E3BC1-7BD2-4EC2-B8CC-E1C856077B0F}" destId="{E4E99ABF-66D6-4FDC-BCE4-6D2675907789}" srcOrd="1" destOrd="0" presId="urn:microsoft.com/office/officeart/2005/8/layout/default"/>
    <dgm:cxn modelId="{1DFD1C76-A22F-4280-A558-7D5049702942}" type="presParOf" srcId="{E11E3BC1-7BD2-4EC2-B8CC-E1C856077B0F}" destId="{878CBDCF-27B0-4813-A922-767157BEA907}"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4B6C9-F727-4166-BCEC-E34F74628AFE}">
      <dsp:nvSpPr>
        <dsp:cNvPr id="0" name=""/>
        <dsp:cNvSpPr/>
      </dsp:nvSpPr>
      <dsp:spPr>
        <a:xfrm>
          <a:off x="0" y="314"/>
          <a:ext cx="10515600" cy="1741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728139-B696-403E-B037-A67B40605D06}">
      <dsp:nvSpPr>
        <dsp:cNvPr id="0" name=""/>
        <dsp:cNvSpPr/>
      </dsp:nvSpPr>
      <dsp:spPr>
        <a:xfrm>
          <a:off x="417379" y="491408"/>
          <a:ext cx="758871" cy="758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9C086D-01E1-49FF-A6D6-6D87C5026FB7}">
      <dsp:nvSpPr>
        <dsp:cNvPr id="0" name=""/>
        <dsp:cNvSpPr/>
      </dsp:nvSpPr>
      <dsp:spPr>
        <a:xfrm>
          <a:off x="1593630" y="180960"/>
          <a:ext cx="8921969" cy="137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25" tIns="146025" rIns="146025" bIns="146025" numCol="1" spcCol="1270" anchor="ctr" anchorCtr="0">
          <a:noAutofit/>
        </a:bodyPr>
        <a:lstStyle/>
        <a:p>
          <a:pPr marL="0" lvl="0" indent="0" algn="l" defTabSz="755650">
            <a:lnSpc>
              <a:spcPct val="100000"/>
            </a:lnSpc>
            <a:spcBef>
              <a:spcPct val="0"/>
            </a:spcBef>
            <a:spcAft>
              <a:spcPct val="35000"/>
            </a:spcAft>
            <a:buNone/>
          </a:pPr>
          <a:r>
            <a:rPr lang="en-IN" sz="1700" kern="1200"/>
            <a:t>On Time delivery %:</a:t>
          </a:r>
          <a:r>
            <a:rPr lang="en-US" sz="1700" b="0" i="0" kern="1200"/>
            <a:t>OTD is a calculation of the amount of shipments delivered on time to the customer in relation to the total number of orders shipped.</a:t>
          </a:r>
          <a:endParaRPr lang="en-US" sz="1700" kern="1200"/>
        </a:p>
      </dsp:txBody>
      <dsp:txXfrm>
        <a:off x="1593630" y="180960"/>
        <a:ext cx="8921969" cy="1379766"/>
      </dsp:txXfrm>
    </dsp:sp>
    <dsp:sp modelId="{6772BD68-9A7A-48C8-BDA4-2572262863E4}">
      <dsp:nvSpPr>
        <dsp:cNvPr id="0" name=""/>
        <dsp:cNvSpPr/>
      </dsp:nvSpPr>
      <dsp:spPr>
        <a:xfrm>
          <a:off x="0" y="2086314"/>
          <a:ext cx="10515600" cy="173589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C18836-A1B8-4F21-88E3-7E551BAF46C9}">
      <dsp:nvSpPr>
        <dsp:cNvPr id="0" name=""/>
        <dsp:cNvSpPr/>
      </dsp:nvSpPr>
      <dsp:spPr>
        <a:xfrm>
          <a:off x="417379" y="2574827"/>
          <a:ext cx="758871" cy="758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FC1E306-A9FC-4092-A133-A5DB2E971EF4}">
      <dsp:nvSpPr>
        <dsp:cNvPr id="0" name=""/>
        <dsp:cNvSpPr/>
      </dsp:nvSpPr>
      <dsp:spPr>
        <a:xfrm>
          <a:off x="1593630" y="2107121"/>
          <a:ext cx="8921969" cy="1694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25" tIns="146025" rIns="146025" bIns="146025" numCol="1" spcCol="1270" anchor="ctr" anchorCtr="0">
          <a:noAutofit/>
        </a:bodyPr>
        <a:lstStyle/>
        <a:p>
          <a:pPr marL="0" lvl="0" indent="0" algn="l" defTabSz="755650">
            <a:lnSpc>
              <a:spcPct val="100000"/>
            </a:lnSpc>
            <a:spcBef>
              <a:spcPct val="0"/>
            </a:spcBef>
            <a:spcAft>
              <a:spcPct val="35000"/>
            </a:spcAft>
            <a:buNone/>
          </a:pPr>
          <a:r>
            <a:rPr lang="en-IN" sz="1700" kern="1200" dirty="0"/>
            <a:t>Full delivery %:</a:t>
          </a:r>
          <a:r>
            <a:rPr lang="en-US" sz="1700" kern="1200" dirty="0"/>
            <a:t>This measure is measured at the order level. It determines if an order is delivered in full as per the requested quantity by the customer.</a:t>
          </a:r>
        </a:p>
      </dsp:txBody>
      <dsp:txXfrm>
        <a:off x="1593630" y="2107121"/>
        <a:ext cx="8921969" cy="1694284"/>
      </dsp:txXfrm>
    </dsp:sp>
    <dsp:sp modelId="{CD5B9F3A-D769-46C4-97CA-7EE4817FE2C0}">
      <dsp:nvSpPr>
        <dsp:cNvPr id="0" name=""/>
        <dsp:cNvSpPr/>
      </dsp:nvSpPr>
      <dsp:spPr>
        <a:xfrm>
          <a:off x="0" y="4167153"/>
          <a:ext cx="10515600" cy="137976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06A969-2A83-47EC-8E65-84C561B5B4AF}">
      <dsp:nvSpPr>
        <dsp:cNvPr id="0" name=""/>
        <dsp:cNvSpPr/>
      </dsp:nvSpPr>
      <dsp:spPr>
        <a:xfrm>
          <a:off x="417379" y="4477601"/>
          <a:ext cx="758871" cy="7588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B9B50B-9C98-4070-BBD1-F1709C43B686}">
      <dsp:nvSpPr>
        <dsp:cNvPr id="0" name=""/>
        <dsp:cNvSpPr/>
      </dsp:nvSpPr>
      <dsp:spPr>
        <a:xfrm>
          <a:off x="1593630" y="4167153"/>
          <a:ext cx="8921969" cy="13797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6025" tIns="146025" rIns="146025" bIns="146025" numCol="1" spcCol="1270" anchor="ctr" anchorCtr="0">
          <a:noAutofit/>
        </a:bodyPr>
        <a:lstStyle/>
        <a:p>
          <a:pPr marL="0" lvl="0" indent="0" algn="l" defTabSz="755650">
            <a:lnSpc>
              <a:spcPct val="100000"/>
            </a:lnSpc>
            <a:spcBef>
              <a:spcPct val="0"/>
            </a:spcBef>
            <a:spcAft>
              <a:spcPct val="35000"/>
            </a:spcAft>
            <a:buNone/>
          </a:pPr>
          <a:r>
            <a:rPr lang="en-IN" sz="1700" kern="1200"/>
            <a:t>OTIF%: </a:t>
          </a:r>
          <a:r>
            <a:rPr lang="en-US" sz="1700" b="0" i="0" kern="1200"/>
            <a:t>OTIF or On-Time In-Full is a KPI used for measuring how many orders were delivered on time and in full. It helps to assess whether the business was able to deliver every item in the order on or before the expected date of delivery. This metric is mainly used as a delivery KPI, although it can also be applied throughout the supply chain.</a:t>
          </a:r>
          <a:endParaRPr lang="en-US" sz="1700" kern="1200"/>
        </a:p>
      </dsp:txBody>
      <dsp:txXfrm>
        <a:off x="1593630" y="4167153"/>
        <a:ext cx="8921969" cy="13797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A50340-7619-4B0F-8F21-9DE858AB4B5D}">
      <dsp:nvSpPr>
        <dsp:cNvPr id="0" name=""/>
        <dsp:cNvSpPr/>
      </dsp:nvSpPr>
      <dsp:spPr>
        <a:xfrm>
          <a:off x="3230652" y="344"/>
          <a:ext cx="3634484" cy="5523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This project contains these datasets:</a:t>
          </a:r>
          <a:endParaRPr lang="en-US" sz="1800" kern="1200"/>
        </a:p>
      </dsp:txBody>
      <dsp:txXfrm>
        <a:off x="3257614" y="27306"/>
        <a:ext cx="3580560" cy="498395"/>
      </dsp:txXfrm>
    </dsp:sp>
    <dsp:sp modelId="{C51E0104-AF06-44BE-8EFE-5B64FF86BC14}">
      <dsp:nvSpPr>
        <dsp:cNvPr id="0" name=""/>
        <dsp:cNvSpPr/>
      </dsp:nvSpPr>
      <dsp:spPr>
        <a:xfrm>
          <a:off x="3230652" y="580279"/>
          <a:ext cx="3634484" cy="5523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1. dim_customers.csv</a:t>
          </a:r>
          <a:endParaRPr lang="en-US" sz="1800" kern="1200"/>
        </a:p>
      </dsp:txBody>
      <dsp:txXfrm>
        <a:off x="3257614" y="607241"/>
        <a:ext cx="3580560" cy="498395"/>
      </dsp:txXfrm>
    </dsp:sp>
    <dsp:sp modelId="{5795B01A-BAF5-4411-A278-7DB334A050D5}">
      <dsp:nvSpPr>
        <dsp:cNvPr id="0" name=""/>
        <dsp:cNvSpPr/>
      </dsp:nvSpPr>
      <dsp:spPr>
        <a:xfrm>
          <a:off x="3230652" y="1160215"/>
          <a:ext cx="3634484" cy="55231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2. dim_products.csv</a:t>
          </a:r>
          <a:endParaRPr lang="en-US" sz="1800" kern="1200"/>
        </a:p>
      </dsp:txBody>
      <dsp:txXfrm>
        <a:off x="3257614" y="1187177"/>
        <a:ext cx="3580560" cy="498395"/>
      </dsp:txXfrm>
    </dsp:sp>
    <dsp:sp modelId="{9359CEE0-1248-4EAF-B24F-272F84656BA8}">
      <dsp:nvSpPr>
        <dsp:cNvPr id="0" name=""/>
        <dsp:cNvSpPr/>
      </dsp:nvSpPr>
      <dsp:spPr>
        <a:xfrm>
          <a:off x="3230652" y="1740150"/>
          <a:ext cx="3634484" cy="55231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3. dim_date</a:t>
          </a:r>
          <a:endParaRPr lang="en-US" sz="1800" kern="1200"/>
        </a:p>
      </dsp:txBody>
      <dsp:txXfrm>
        <a:off x="3257614" y="1767112"/>
        <a:ext cx="3580560" cy="498395"/>
      </dsp:txXfrm>
    </dsp:sp>
    <dsp:sp modelId="{C90D5AF3-245F-4467-802F-57AB45E4CCC4}">
      <dsp:nvSpPr>
        <dsp:cNvPr id="0" name=""/>
        <dsp:cNvSpPr/>
      </dsp:nvSpPr>
      <dsp:spPr>
        <a:xfrm>
          <a:off x="3230652" y="2320086"/>
          <a:ext cx="3634484" cy="55231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4. dim_targets_orders</a:t>
          </a:r>
          <a:endParaRPr lang="en-US" sz="1800" kern="1200"/>
        </a:p>
      </dsp:txBody>
      <dsp:txXfrm>
        <a:off x="3257614" y="2347048"/>
        <a:ext cx="3580560" cy="498395"/>
      </dsp:txXfrm>
    </dsp:sp>
    <dsp:sp modelId="{53BC07C6-C7A4-4D12-9502-9D859ACE6BDD}">
      <dsp:nvSpPr>
        <dsp:cNvPr id="0" name=""/>
        <dsp:cNvSpPr/>
      </dsp:nvSpPr>
      <dsp:spPr>
        <a:xfrm>
          <a:off x="3230652" y="2900021"/>
          <a:ext cx="3634484" cy="5523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5. fact_order_lines.csv</a:t>
          </a:r>
          <a:endParaRPr lang="en-US" sz="1800" kern="1200"/>
        </a:p>
      </dsp:txBody>
      <dsp:txXfrm>
        <a:off x="3257614" y="2926983"/>
        <a:ext cx="3580560" cy="498395"/>
      </dsp:txXfrm>
    </dsp:sp>
    <dsp:sp modelId="{5DA40260-1E9D-4137-9ED1-6A457DA6CD35}">
      <dsp:nvSpPr>
        <dsp:cNvPr id="0" name=""/>
        <dsp:cNvSpPr/>
      </dsp:nvSpPr>
      <dsp:spPr>
        <a:xfrm>
          <a:off x="3230652" y="3479956"/>
          <a:ext cx="3634484" cy="55231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IN" sz="1800" kern="1200"/>
            <a:t>6. fact_orders_aggregate.csv</a:t>
          </a:r>
          <a:endParaRPr lang="en-US" sz="1800" kern="1200"/>
        </a:p>
      </dsp:txBody>
      <dsp:txXfrm>
        <a:off x="3257614" y="3506918"/>
        <a:ext cx="3580560" cy="4983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5E2810-F977-4FA4-8172-80FF58019EE2}">
      <dsp:nvSpPr>
        <dsp:cNvPr id="0" name=""/>
        <dsp:cNvSpPr/>
      </dsp:nvSpPr>
      <dsp:spPr>
        <a:xfrm>
          <a:off x="279387" y="7400"/>
          <a:ext cx="3281673" cy="145852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Column Description for </a:t>
          </a:r>
          <a:r>
            <a:rPr lang="en-US" sz="1200" kern="1200" dirty="0" err="1"/>
            <a:t>dim_customers</a:t>
          </a:r>
          <a:r>
            <a:rPr lang="en-US" sz="1200" kern="1200" dirty="0"/>
            <a:t>:  This table contains all the information about customers</a:t>
          </a:r>
        </a:p>
        <a:p>
          <a:pPr marL="114300" lvl="1" indent="-114300" algn="l" defTabSz="533400">
            <a:lnSpc>
              <a:spcPct val="90000"/>
            </a:lnSpc>
            <a:spcBef>
              <a:spcPct val="0"/>
            </a:spcBef>
            <a:spcAft>
              <a:spcPct val="15000"/>
            </a:spcAft>
            <a:buChar char="•"/>
          </a:pPr>
          <a:r>
            <a:rPr lang="en-US" sz="1200" kern="1200" dirty="0"/>
            <a:t>1. </a:t>
          </a:r>
          <a:r>
            <a:rPr lang="en-US" sz="1200" kern="1200" dirty="0" err="1"/>
            <a:t>customer_id</a:t>
          </a:r>
          <a:r>
            <a:rPr lang="en-US" sz="1200" kern="1200" dirty="0"/>
            <a:t>: Unique ID is given to each customer</a:t>
          </a:r>
        </a:p>
        <a:p>
          <a:pPr marL="114300" lvl="1" indent="-114300" algn="l" defTabSz="533400">
            <a:lnSpc>
              <a:spcPct val="90000"/>
            </a:lnSpc>
            <a:spcBef>
              <a:spcPct val="0"/>
            </a:spcBef>
            <a:spcAft>
              <a:spcPct val="15000"/>
            </a:spcAft>
            <a:buChar char="•"/>
          </a:pPr>
          <a:r>
            <a:rPr lang="en-US" sz="1200" kern="1200" dirty="0"/>
            <a:t>2. </a:t>
          </a:r>
          <a:r>
            <a:rPr lang="en-US" sz="1200" kern="1200" dirty="0" err="1"/>
            <a:t>customer_name</a:t>
          </a:r>
          <a:r>
            <a:rPr lang="en-US" sz="1200" kern="1200" dirty="0"/>
            <a:t>: Name of the customer</a:t>
          </a:r>
        </a:p>
        <a:p>
          <a:pPr marL="114300" lvl="1" indent="-114300" algn="l" defTabSz="533400">
            <a:lnSpc>
              <a:spcPct val="90000"/>
            </a:lnSpc>
            <a:spcBef>
              <a:spcPct val="0"/>
            </a:spcBef>
            <a:spcAft>
              <a:spcPct val="15000"/>
            </a:spcAft>
            <a:buChar char="•"/>
          </a:pPr>
          <a:r>
            <a:rPr lang="en-US" sz="1200" kern="1200" dirty="0"/>
            <a:t>3. city: It is the city where the customer is present</a:t>
          </a:r>
        </a:p>
        <a:p>
          <a:pPr marL="57150" lvl="1" indent="-57150" algn="l" defTabSz="400050">
            <a:lnSpc>
              <a:spcPct val="90000"/>
            </a:lnSpc>
            <a:spcBef>
              <a:spcPct val="0"/>
            </a:spcBef>
            <a:spcAft>
              <a:spcPct val="15000"/>
            </a:spcAft>
            <a:buChar char="•"/>
          </a:pPr>
          <a:r>
            <a:rPr lang="en-US" sz="900" kern="1200" dirty="0"/>
            <a:t>-----------------------------------------------------------------------------------</a:t>
          </a:r>
        </a:p>
      </dsp:txBody>
      <dsp:txXfrm>
        <a:off x="279387" y="7400"/>
        <a:ext cx="3281673" cy="1458521"/>
      </dsp:txXfrm>
    </dsp:sp>
    <dsp:sp modelId="{2BC14574-5C36-4682-A75E-C097700B1C39}">
      <dsp:nvSpPr>
        <dsp:cNvPr id="0" name=""/>
        <dsp:cNvSpPr/>
      </dsp:nvSpPr>
      <dsp:spPr>
        <a:xfrm>
          <a:off x="3804148" y="1500"/>
          <a:ext cx="2929610" cy="1483797"/>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Column Description for </a:t>
          </a:r>
          <a:r>
            <a:rPr lang="en-US" sz="1200" kern="1200" dirty="0" err="1"/>
            <a:t>dim_products</a:t>
          </a:r>
          <a:r>
            <a:rPr lang="en-US" sz="1200" kern="1200" dirty="0"/>
            <a:t>: This table contains all the information about the products</a:t>
          </a:r>
        </a:p>
        <a:p>
          <a:pPr marL="114300" lvl="1" indent="-114300" algn="l" defTabSz="533400">
            <a:lnSpc>
              <a:spcPct val="90000"/>
            </a:lnSpc>
            <a:spcBef>
              <a:spcPct val="0"/>
            </a:spcBef>
            <a:spcAft>
              <a:spcPct val="15000"/>
            </a:spcAft>
            <a:buChar char="•"/>
          </a:pPr>
          <a:r>
            <a:rPr lang="en-US" sz="1200" kern="1200" dirty="0"/>
            <a:t>1. </a:t>
          </a:r>
          <a:r>
            <a:rPr lang="en-US" sz="1200" kern="1200" dirty="0" err="1"/>
            <a:t>product_name</a:t>
          </a:r>
          <a:r>
            <a:rPr lang="en-US" sz="1200" kern="1200" dirty="0"/>
            <a:t>: It is the name of the product</a:t>
          </a:r>
        </a:p>
        <a:p>
          <a:pPr marL="114300" lvl="1" indent="-114300" algn="l" defTabSz="533400">
            <a:lnSpc>
              <a:spcPct val="90000"/>
            </a:lnSpc>
            <a:spcBef>
              <a:spcPct val="0"/>
            </a:spcBef>
            <a:spcAft>
              <a:spcPct val="15000"/>
            </a:spcAft>
            <a:buChar char="•"/>
          </a:pPr>
          <a:r>
            <a:rPr lang="en-US" sz="1200" kern="1200" dirty="0"/>
            <a:t>2. </a:t>
          </a:r>
          <a:r>
            <a:rPr lang="en-US" sz="1200" kern="1200" dirty="0" err="1"/>
            <a:t>product_id</a:t>
          </a:r>
          <a:r>
            <a:rPr lang="en-US" sz="1200" kern="1200" dirty="0"/>
            <a:t>: Unique ID is given to each of the products</a:t>
          </a:r>
        </a:p>
        <a:p>
          <a:pPr marL="114300" lvl="1" indent="-114300" algn="l" defTabSz="533400">
            <a:lnSpc>
              <a:spcPct val="90000"/>
            </a:lnSpc>
            <a:spcBef>
              <a:spcPct val="0"/>
            </a:spcBef>
            <a:spcAft>
              <a:spcPct val="15000"/>
            </a:spcAft>
            <a:buChar char="•"/>
          </a:pPr>
          <a:r>
            <a:rPr lang="en-US" sz="1200" kern="1200" dirty="0"/>
            <a:t>3. category: It is the class to which the product belongs</a:t>
          </a:r>
        </a:p>
        <a:p>
          <a:pPr marL="114300" lvl="1" indent="-114300" algn="l" defTabSz="533400">
            <a:lnSpc>
              <a:spcPct val="90000"/>
            </a:lnSpc>
            <a:spcBef>
              <a:spcPct val="0"/>
            </a:spcBef>
            <a:spcAft>
              <a:spcPct val="15000"/>
            </a:spcAft>
            <a:buChar char="•"/>
          </a:pPr>
          <a:r>
            <a:rPr lang="en-US" sz="1200" kern="1200" dirty="0"/>
            <a:t>-----------------------------------------------------------------------------------</a:t>
          </a:r>
        </a:p>
      </dsp:txBody>
      <dsp:txXfrm>
        <a:off x="3804148" y="1500"/>
        <a:ext cx="2929610" cy="1483797"/>
      </dsp:txXfrm>
    </dsp:sp>
    <dsp:sp modelId="{14E6A74B-C399-4999-A7D2-85C106F738D5}">
      <dsp:nvSpPr>
        <dsp:cNvPr id="0" name=""/>
        <dsp:cNvSpPr/>
      </dsp:nvSpPr>
      <dsp:spPr>
        <a:xfrm>
          <a:off x="6976846" y="0"/>
          <a:ext cx="3324894" cy="1458521"/>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Column Description for </a:t>
          </a:r>
          <a:r>
            <a:rPr lang="en-US" sz="1200" kern="1200" dirty="0" err="1"/>
            <a:t>dim_date</a:t>
          </a:r>
          <a:r>
            <a:rPr lang="en-US" sz="1200" kern="1200" dirty="0"/>
            <a:t>: This table contains the dates at daily, monthly level and week numbers of the year</a:t>
          </a:r>
        </a:p>
        <a:p>
          <a:pPr marL="114300" lvl="1" indent="-114300" algn="l" defTabSz="533400">
            <a:lnSpc>
              <a:spcPct val="90000"/>
            </a:lnSpc>
            <a:spcBef>
              <a:spcPct val="0"/>
            </a:spcBef>
            <a:spcAft>
              <a:spcPct val="15000"/>
            </a:spcAft>
            <a:buChar char="•"/>
          </a:pPr>
          <a:r>
            <a:rPr lang="en-US" sz="1200" kern="1200" dirty="0"/>
            <a:t>1. date: date at the daily level</a:t>
          </a:r>
        </a:p>
        <a:p>
          <a:pPr marL="114300" lvl="1" indent="-114300" algn="l" defTabSz="533400">
            <a:lnSpc>
              <a:spcPct val="90000"/>
            </a:lnSpc>
            <a:spcBef>
              <a:spcPct val="0"/>
            </a:spcBef>
            <a:spcAft>
              <a:spcPct val="15000"/>
            </a:spcAft>
            <a:buChar char="•"/>
          </a:pPr>
          <a:r>
            <a:rPr lang="en-US" sz="1200" kern="1200" dirty="0"/>
            <a:t>2. </a:t>
          </a:r>
          <a:r>
            <a:rPr lang="en-US" sz="1200" kern="1200" dirty="0" err="1"/>
            <a:t>mmm_yy</a:t>
          </a:r>
          <a:r>
            <a:rPr lang="en-US" sz="1200" kern="1200" dirty="0"/>
            <a:t>: date at the monthly level</a:t>
          </a:r>
        </a:p>
        <a:p>
          <a:pPr marL="114300" lvl="1" indent="-114300" algn="l" defTabSz="533400">
            <a:lnSpc>
              <a:spcPct val="90000"/>
            </a:lnSpc>
            <a:spcBef>
              <a:spcPct val="0"/>
            </a:spcBef>
            <a:spcAft>
              <a:spcPct val="15000"/>
            </a:spcAft>
            <a:buChar char="•"/>
          </a:pPr>
          <a:r>
            <a:rPr lang="en-US" sz="1200" kern="1200" dirty="0"/>
            <a:t>3. </a:t>
          </a:r>
          <a:r>
            <a:rPr lang="en-US" sz="1200" kern="1200" dirty="0" err="1"/>
            <a:t>week_no</a:t>
          </a:r>
          <a:r>
            <a:rPr lang="en-US" sz="1200" kern="1200" dirty="0"/>
            <a:t>: week number of the year as per the date column</a:t>
          </a:r>
        </a:p>
      </dsp:txBody>
      <dsp:txXfrm>
        <a:off x="6976846" y="0"/>
        <a:ext cx="3324894" cy="1458521"/>
      </dsp:txXfrm>
    </dsp:sp>
    <dsp:sp modelId="{76438948-8BB7-4E31-9701-2D55FC34E802}">
      <dsp:nvSpPr>
        <dsp:cNvPr id="0" name=""/>
        <dsp:cNvSpPr/>
      </dsp:nvSpPr>
      <dsp:spPr>
        <a:xfrm>
          <a:off x="3343935" y="1728385"/>
          <a:ext cx="3893256" cy="1946411"/>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Column Description for </a:t>
          </a:r>
          <a:r>
            <a:rPr lang="en-US" sz="1200" kern="1200" dirty="0" err="1"/>
            <a:t>dim_targets_orders</a:t>
          </a:r>
          <a:r>
            <a:rPr lang="en-US" sz="1200" kern="1200" dirty="0"/>
            <a:t>: This table contains all target data at the customer level</a:t>
          </a:r>
        </a:p>
        <a:p>
          <a:pPr marL="114300" lvl="1" indent="-114300" algn="l" defTabSz="533400">
            <a:lnSpc>
              <a:spcPct val="90000"/>
            </a:lnSpc>
            <a:spcBef>
              <a:spcPct val="0"/>
            </a:spcBef>
            <a:spcAft>
              <a:spcPct val="15000"/>
            </a:spcAft>
            <a:buChar char="•"/>
          </a:pPr>
          <a:r>
            <a:rPr lang="en-US" sz="1200" kern="1200" dirty="0" err="1"/>
            <a:t>customer_id</a:t>
          </a:r>
          <a:r>
            <a:rPr lang="en-US" sz="1200" kern="1200" dirty="0"/>
            <a:t>: Unique ID that is given to each of the customers</a:t>
          </a:r>
        </a:p>
        <a:p>
          <a:pPr marL="114300" lvl="1" indent="-114300" algn="l" defTabSz="533400">
            <a:lnSpc>
              <a:spcPct val="90000"/>
            </a:lnSpc>
            <a:spcBef>
              <a:spcPct val="0"/>
            </a:spcBef>
            <a:spcAft>
              <a:spcPct val="15000"/>
            </a:spcAft>
            <a:buChar char="•"/>
          </a:pPr>
          <a:r>
            <a:rPr lang="en-US" sz="1200" kern="1200" dirty="0" err="1"/>
            <a:t>ontime_target</a:t>
          </a:r>
          <a:r>
            <a:rPr lang="en-US" sz="1200" kern="1200" dirty="0"/>
            <a:t> %: Target assigned for Ontime % for a given customer</a:t>
          </a:r>
        </a:p>
        <a:p>
          <a:pPr marL="114300" lvl="1" indent="-114300" algn="l" defTabSz="533400">
            <a:lnSpc>
              <a:spcPct val="90000"/>
            </a:lnSpc>
            <a:spcBef>
              <a:spcPct val="0"/>
            </a:spcBef>
            <a:spcAft>
              <a:spcPct val="15000"/>
            </a:spcAft>
            <a:buChar char="•"/>
          </a:pPr>
          <a:r>
            <a:rPr lang="en-US" sz="1200" kern="1200" dirty="0" err="1"/>
            <a:t>infull_target</a:t>
          </a:r>
          <a:r>
            <a:rPr lang="en-US" sz="1200" kern="1200" dirty="0"/>
            <a:t> %: Target assigned for </a:t>
          </a:r>
          <a:r>
            <a:rPr lang="en-US" sz="1200" kern="1200" dirty="0" err="1"/>
            <a:t>infull</a:t>
          </a:r>
          <a:r>
            <a:rPr lang="en-US" sz="1200" kern="1200" dirty="0"/>
            <a:t> % for a given customer</a:t>
          </a:r>
        </a:p>
        <a:p>
          <a:pPr marL="114300" lvl="1" indent="-114300" algn="l" defTabSz="533400">
            <a:lnSpc>
              <a:spcPct val="90000"/>
            </a:lnSpc>
            <a:spcBef>
              <a:spcPct val="0"/>
            </a:spcBef>
            <a:spcAft>
              <a:spcPct val="15000"/>
            </a:spcAft>
            <a:buChar char="•"/>
          </a:pPr>
          <a:r>
            <a:rPr lang="en-US" sz="1200" kern="1200" dirty="0" err="1"/>
            <a:t>otif_target</a:t>
          </a:r>
          <a:r>
            <a:rPr lang="en-US" sz="1200" kern="1200" dirty="0"/>
            <a:t> %:   Target assigned for </a:t>
          </a:r>
          <a:r>
            <a:rPr lang="en-US" sz="1200" kern="1200" dirty="0" err="1"/>
            <a:t>otif</a:t>
          </a:r>
          <a:r>
            <a:rPr lang="en-US" sz="1200" kern="1200" dirty="0"/>
            <a:t> % for a given customer</a:t>
          </a:r>
        </a:p>
      </dsp:txBody>
      <dsp:txXfrm>
        <a:off x="3343935" y="1728385"/>
        <a:ext cx="3893256" cy="19464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1F3970-4566-414C-9B34-4C9E02C2F956}">
      <dsp:nvSpPr>
        <dsp:cNvPr id="0" name=""/>
        <dsp:cNvSpPr/>
      </dsp:nvSpPr>
      <dsp:spPr>
        <a:xfrm>
          <a:off x="1283" y="338141"/>
          <a:ext cx="5006206" cy="367505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Column Description for </a:t>
          </a:r>
          <a:r>
            <a:rPr lang="en-US" sz="1700" kern="1200" dirty="0" err="1"/>
            <a:t>fact_order_lines</a:t>
          </a:r>
          <a:r>
            <a:rPr lang="en-US" sz="1700" kern="1200" dirty="0"/>
            <a:t>:  This table contains all information about orders and each item inside the orders.</a:t>
          </a:r>
        </a:p>
        <a:p>
          <a:pPr marL="114300" lvl="1" indent="-114300" algn="l" defTabSz="577850">
            <a:lnSpc>
              <a:spcPct val="90000"/>
            </a:lnSpc>
            <a:spcBef>
              <a:spcPct val="0"/>
            </a:spcBef>
            <a:spcAft>
              <a:spcPct val="15000"/>
            </a:spcAft>
            <a:buChar char="•"/>
          </a:pPr>
          <a:r>
            <a:rPr lang="en-US" sz="1300" kern="1200"/>
            <a:t>1. order_id: Unique ID for each order the customer placed</a:t>
          </a:r>
        </a:p>
        <a:p>
          <a:pPr marL="114300" lvl="1" indent="-114300" algn="l" defTabSz="577850">
            <a:lnSpc>
              <a:spcPct val="90000"/>
            </a:lnSpc>
            <a:spcBef>
              <a:spcPct val="0"/>
            </a:spcBef>
            <a:spcAft>
              <a:spcPct val="15000"/>
            </a:spcAft>
            <a:buChar char="•"/>
          </a:pPr>
          <a:r>
            <a:rPr lang="en-US" sz="1300" kern="1200"/>
            <a:t>2. order_placement_date: It is the date when the customer placed the order</a:t>
          </a:r>
        </a:p>
        <a:p>
          <a:pPr marL="114300" lvl="1" indent="-114300" algn="l" defTabSz="577850">
            <a:lnSpc>
              <a:spcPct val="90000"/>
            </a:lnSpc>
            <a:spcBef>
              <a:spcPct val="0"/>
            </a:spcBef>
            <a:spcAft>
              <a:spcPct val="15000"/>
            </a:spcAft>
            <a:buChar char="•"/>
          </a:pPr>
          <a:r>
            <a:rPr lang="en-US" sz="1300" kern="1200"/>
            <a:t>3. customer_id: Unique ID that is given to each of the customers</a:t>
          </a:r>
        </a:p>
        <a:p>
          <a:pPr marL="114300" lvl="1" indent="-114300" algn="l" defTabSz="577850">
            <a:lnSpc>
              <a:spcPct val="90000"/>
            </a:lnSpc>
            <a:spcBef>
              <a:spcPct val="0"/>
            </a:spcBef>
            <a:spcAft>
              <a:spcPct val="15000"/>
            </a:spcAft>
            <a:buChar char="•"/>
          </a:pPr>
          <a:r>
            <a:rPr lang="en-US" sz="1300" kern="1200"/>
            <a:t>4. product_id: Unique ID that is given to each of the products</a:t>
          </a:r>
        </a:p>
        <a:p>
          <a:pPr marL="114300" lvl="1" indent="-114300" algn="l" defTabSz="577850">
            <a:lnSpc>
              <a:spcPct val="90000"/>
            </a:lnSpc>
            <a:spcBef>
              <a:spcPct val="0"/>
            </a:spcBef>
            <a:spcAft>
              <a:spcPct val="15000"/>
            </a:spcAft>
            <a:buChar char="•"/>
          </a:pPr>
          <a:r>
            <a:rPr lang="en-US" sz="1300" kern="1200"/>
            <a:t>5. order_qty: It is the number of products requested by the customer to be delivered</a:t>
          </a:r>
        </a:p>
        <a:p>
          <a:pPr marL="114300" lvl="1" indent="-114300" algn="l" defTabSz="577850">
            <a:lnSpc>
              <a:spcPct val="90000"/>
            </a:lnSpc>
            <a:spcBef>
              <a:spcPct val="0"/>
            </a:spcBef>
            <a:spcAft>
              <a:spcPct val="15000"/>
            </a:spcAft>
            <a:buChar char="•"/>
          </a:pPr>
          <a:r>
            <a:rPr lang="en-US" sz="1300" kern="1200" dirty="0"/>
            <a:t>6. </a:t>
          </a:r>
          <a:r>
            <a:rPr lang="en-US" sz="1300" kern="1200" dirty="0" err="1"/>
            <a:t>agreed_delivery_date</a:t>
          </a:r>
          <a:r>
            <a:rPr lang="en-US" sz="1300" kern="1200" dirty="0"/>
            <a:t>: It is the date agreed between the customer and </a:t>
          </a:r>
          <a:r>
            <a:rPr lang="en-US" sz="1300" b="0" i="0" kern="1200" dirty="0" err="1">
              <a:effectLst/>
            </a:rPr>
            <a:t>AtliQ</a:t>
          </a:r>
          <a:r>
            <a:rPr lang="en-US" sz="1300" b="0" i="0" kern="1200" dirty="0">
              <a:effectLst/>
            </a:rPr>
            <a:t> </a:t>
          </a:r>
          <a:r>
            <a:rPr lang="en-US" sz="1300" kern="1200" dirty="0"/>
            <a:t>Mart to deliver the products</a:t>
          </a:r>
        </a:p>
        <a:p>
          <a:pPr marL="114300" lvl="1" indent="-114300" algn="l" defTabSz="577850">
            <a:lnSpc>
              <a:spcPct val="90000"/>
            </a:lnSpc>
            <a:spcBef>
              <a:spcPct val="0"/>
            </a:spcBef>
            <a:spcAft>
              <a:spcPct val="15000"/>
            </a:spcAft>
            <a:buChar char="•"/>
          </a:pPr>
          <a:r>
            <a:rPr lang="en-US" sz="1300" kern="1200" dirty="0"/>
            <a:t>7. </a:t>
          </a:r>
          <a:r>
            <a:rPr lang="en-US" sz="1300" kern="1200" dirty="0" err="1"/>
            <a:t>actual_delivery_date</a:t>
          </a:r>
          <a:r>
            <a:rPr lang="en-US" sz="1300" kern="1200" dirty="0"/>
            <a:t>: It is the actual date </a:t>
          </a:r>
          <a:r>
            <a:rPr lang="en-US" sz="1300" b="0" i="0" kern="1200" dirty="0" err="1">
              <a:effectLst/>
            </a:rPr>
            <a:t>AtliQ</a:t>
          </a:r>
          <a:r>
            <a:rPr lang="en-US" sz="1300" kern="1200" dirty="0"/>
            <a:t> Mart delivered the product to the customer</a:t>
          </a:r>
        </a:p>
        <a:p>
          <a:pPr marL="114300" lvl="1" indent="-114300" algn="l" defTabSz="577850">
            <a:lnSpc>
              <a:spcPct val="90000"/>
            </a:lnSpc>
            <a:spcBef>
              <a:spcPct val="0"/>
            </a:spcBef>
            <a:spcAft>
              <a:spcPct val="15000"/>
            </a:spcAft>
            <a:buChar char="•"/>
          </a:pPr>
          <a:r>
            <a:rPr lang="en-US" sz="1300" kern="1200" dirty="0"/>
            <a:t>8. </a:t>
          </a:r>
          <a:r>
            <a:rPr lang="en-US" sz="1300" kern="1200" dirty="0" err="1"/>
            <a:t>delivered_qty</a:t>
          </a:r>
          <a:r>
            <a:rPr lang="en-US" sz="1300" kern="1200" dirty="0"/>
            <a:t>: It is the number of products that are actually delivered to the customer</a:t>
          </a:r>
        </a:p>
      </dsp:txBody>
      <dsp:txXfrm>
        <a:off x="1283" y="338141"/>
        <a:ext cx="5006206" cy="3675055"/>
      </dsp:txXfrm>
    </dsp:sp>
    <dsp:sp modelId="{878CBDCF-27B0-4813-A922-767157BEA907}">
      <dsp:nvSpPr>
        <dsp:cNvPr id="0" name=""/>
        <dsp:cNvSpPr/>
      </dsp:nvSpPr>
      <dsp:spPr>
        <a:xfrm>
          <a:off x="5509393" y="354150"/>
          <a:ext cx="5006206" cy="3694820"/>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Column Description for </a:t>
          </a:r>
          <a:r>
            <a:rPr lang="en-US" sz="1700" kern="1200" dirty="0" err="1"/>
            <a:t>fact_orders_aggregate</a:t>
          </a:r>
          <a:r>
            <a:rPr lang="en-US" sz="1700" kern="1200" dirty="0"/>
            <a:t>:  This table contains information about </a:t>
          </a:r>
          <a:r>
            <a:rPr lang="en-US" sz="1700" kern="1200" dirty="0" err="1"/>
            <a:t>OnTime</a:t>
          </a:r>
          <a:r>
            <a:rPr lang="en-US" sz="1700" kern="1200" dirty="0"/>
            <a:t>, </a:t>
          </a:r>
          <a:r>
            <a:rPr lang="en-US" sz="1700" kern="1200" dirty="0" err="1"/>
            <a:t>InFull</a:t>
          </a:r>
          <a:r>
            <a:rPr lang="en-US" sz="1700" kern="1200" dirty="0"/>
            <a:t> and </a:t>
          </a:r>
          <a:r>
            <a:rPr lang="en-US" sz="1700" kern="1200" dirty="0" err="1"/>
            <a:t>OnTime</a:t>
          </a:r>
          <a:r>
            <a:rPr lang="en-US" sz="1700" kern="1200" dirty="0"/>
            <a:t> </a:t>
          </a:r>
          <a:r>
            <a:rPr lang="en-US" sz="1700" kern="1200" dirty="0" err="1"/>
            <a:t>Infull</a:t>
          </a:r>
          <a:r>
            <a:rPr lang="en-US" sz="1700" kern="1200" dirty="0"/>
            <a:t> information    aggregated at the order level per customer</a:t>
          </a:r>
        </a:p>
        <a:p>
          <a:pPr marL="114300" lvl="1" indent="-114300" algn="l" defTabSz="577850">
            <a:lnSpc>
              <a:spcPct val="90000"/>
            </a:lnSpc>
            <a:spcBef>
              <a:spcPct val="0"/>
            </a:spcBef>
            <a:spcAft>
              <a:spcPct val="15000"/>
            </a:spcAft>
            <a:buChar char="•"/>
          </a:pPr>
          <a:r>
            <a:rPr lang="en-US" sz="1300" kern="1200"/>
            <a:t>1. order_id: Unique ID for each order the customer placed</a:t>
          </a:r>
        </a:p>
        <a:p>
          <a:pPr marL="114300" lvl="1" indent="-114300" algn="l" defTabSz="577850">
            <a:lnSpc>
              <a:spcPct val="90000"/>
            </a:lnSpc>
            <a:spcBef>
              <a:spcPct val="0"/>
            </a:spcBef>
            <a:spcAft>
              <a:spcPct val="15000"/>
            </a:spcAft>
            <a:buChar char="•"/>
          </a:pPr>
          <a:r>
            <a:rPr lang="en-US" sz="1300" kern="1200"/>
            <a:t>2. customer_id: Unique ID that is given to each of the customers</a:t>
          </a:r>
        </a:p>
        <a:p>
          <a:pPr marL="114300" lvl="1" indent="-114300" algn="l" defTabSz="577850">
            <a:lnSpc>
              <a:spcPct val="90000"/>
            </a:lnSpc>
            <a:spcBef>
              <a:spcPct val="0"/>
            </a:spcBef>
            <a:spcAft>
              <a:spcPct val="15000"/>
            </a:spcAft>
            <a:buChar char="•"/>
          </a:pPr>
          <a:r>
            <a:rPr lang="en-US" sz="1300" kern="1200"/>
            <a:t>3. order_placement_date: It is the date when the customer placed the order</a:t>
          </a:r>
        </a:p>
        <a:p>
          <a:pPr marL="114300" lvl="1" indent="-114300" algn="l" defTabSz="577850">
            <a:lnSpc>
              <a:spcPct val="90000"/>
            </a:lnSpc>
            <a:spcBef>
              <a:spcPct val="0"/>
            </a:spcBef>
            <a:spcAft>
              <a:spcPct val="15000"/>
            </a:spcAft>
            <a:buChar char="•"/>
          </a:pPr>
          <a:r>
            <a:rPr lang="en-US" sz="1300" kern="1200" dirty="0"/>
            <a:t>4. </a:t>
          </a:r>
          <a:r>
            <a:rPr lang="en-US" sz="1300" kern="1200" dirty="0" err="1"/>
            <a:t>on_time</a:t>
          </a:r>
          <a:r>
            <a:rPr lang="en-US" sz="1300" kern="1200" dirty="0"/>
            <a:t>: '1' denotes the order is </a:t>
          </a:r>
          <a:r>
            <a:rPr lang="en-US" sz="1300" kern="1200" dirty="0" err="1"/>
            <a:t>delviered</a:t>
          </a:r>
          <a:r>
            <a:rPr lang="en-US" sz="1300" kern="1200" dirty="0"/>
            <a:t> on time. '0' denotes the order is not delivered on time.</a:t>
          </a:r>
        </a:p>
        <a:p>
          <a:pPr marL="114300" lvl="1" indent="-114300" algn="l" defTabSz="577850">
            <a:lnSpc>
              <a:spcPct val="90000"/>
            </a:lnSpc>
            <a:spcBef>
              <a:spcPct val="0"/>
            </a:spcBef>
            <a:spcAft>
              <a:spcPct val="15000"/>
            </a:spcAft>
            <a:buChar char="•"/>
          </a:pPr>
          <a:r>
            <a:rPr lang="en-US" sz="1300" kern="1200"/>
            <a:t>5. in_full: '1' denotes the order is delviered in full quantity. '0' denotes the order is not delivered in full quantity.</a:t>
          </a:r>
        </a:p>
        <a:p>
          <a:pPr marL="114300" lvl="1" indent="-114300" algn="l" defTabSz="577850">
            <a:lnSpc>
              <a:spcPct val="90000"/>
            </a:lnSpc>
            <a:spcBef>
              <a:spcPct val="0"/>
            </a:spcBef>
            <a:spcAft>
              <a:spcPct val="15000"/>
            </a:spcAft>
            <a:buChar char="•"/>
          </a:pPr>
          <a:r>
            <a:rPr lang="en-US" sz="1300" kern="1200"/>
            <a:t>6: otif:    '1' denotes the order is delviered both on time and in full quantity. '0' denotes the order is either not delivered on time or not in full quantity.</a:t>
          </a:r>
        </a:p>
      </dsp:txBody>
      <dsp:txXfrm>
        <a:off x="5509393" y="354150"/>
        <a:ext cx="5006206" cy="369482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1E0A-C191-B147-4FF4-A73C084B886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547812D-7796-78E7-92E9-7D4FBF0CB6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0F17B43-871A-A752-30DE-1ACC0AD4EAEA}"/>
              </a:ext>
            </a:extLst>
          </p:cNvPr>
          <p:cNvSpPr>
            <a:spLocks noGrp="1"/>
          </p:cNvSpPr>
          <p:nvPr>
            <p:ph type="dt" sz="half" idx="10"/>
          </p:nvPr>
        </p:nvSpPr>
        <p:spPr/>
        <p:txBody>
          <a:bodyPr/>
          <a:lstStyle/>
          <a:p>
            <a:fld id="{C0B471DA-8874-42DB-8CBF-C4C6D470F127}" type="datetimeFigureOut">
              <a:rPr lang="en-IN" smtClean="0"/>
              <a:t>27-05-2024</a:t>
            </a:fld>
            <a:endParaRPr lang="en-IN"/>
          </a:p>
        </p:txBody>
      </p:sp>
      <p:sp>
        <p:nvSpPr>
          <p:cNvPr id="5" name="Footer Placeholder 4">
            <a:extLst>
              <a:ext uri="{FF2B5EF4-FFF2-40B4-BE49-F238E27FC236}">
                <a16:creationId xmlns:a16="http://schemas.microsoft.com/office/drawing/2014/main" id="{B6C5632D-B8D3-001C-5098-6B8DB877BF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612B6E-02BB-E161-7ADB-40BEEF267504}"/>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519113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4B924-C511-B1E9-9AF9-72FC18FE762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0CBD279-F6FA-17F4-08A6-841AA21AC3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D190FB-92A7-76F2-9593-28FF396EC391}"/>
              </a:ext>
            </a:extLst>
          </p:cNvPr>
          <p:cNvSpPr>
            <a:spLocks noGrp="1"/>
          </p:cNvSpPr>
          <p:nvPr>
            <p:ph type="dt" sz="half" idx="10"/>
          </p:nvPr>
        </p:nvSpPr>
        <p:spPr/>
        <p:txBody>
          <a:bodyPr/>
          <a:lstStyle/>
          <a:p>
            <a:fld id="{C0B471DA-8874-42DB-8CBF-C4C6D470F127}" type="datetimeFigureOut">
              <a:rPr lang="en-IN" smtClean="0"/>
              <a:t>27-05-2024</a:t>
            </a:fld>
            <a:endParaRPr lang="en-IN"/>
          </a:p>
        </p:txBody>
      </p:sp>
      <p:sp>
        <p:nvSpPr>
          <p:cNvPr id="5" name="Footer Placeholder 4">
            <a:extLst>
              <a:ext uri="{FF2B5EF4-FFF2-40B4-BE49-F238E27FC236}">
                <a16:creationId xmlns:a16="http://schemas.microsoft.com/office/drawing/2014/main" id="{3852ABD1-8FFA-BE43-023A-C9192E9CDD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560276-62B0-7E1B-4342-7E28B3423CEA}"/>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694162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117C05-D334-FF7D-5FE0-CEA8E8095A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A8EEA9-3D67-CAC1-09F5-5B9F32C93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B6A66C-03AC-C860-970D-835BD51313D9}"/>
              </a:ext>
            </a:extLst>
          </p:cNvPr>
          <p:cNvSpPr>
            <a:spLocks noGrp="1"/>
          </p:cNvSpPr>
          <p:nvPr>
            <p:ph type="dt" sz="half" idx="10"/>
          </p:nvPr>
        </p:nvSpPr>
        <p:spPr/>
        <p:txBody>
          <a:bodyPr/>
          <a:lstStyle/>
          <a:p>
            <a:fld id="{C0B471DA-8874-42DB-8CBF-C4C6D470F127}" type="datetimeFigureOut">
              <a:rPr lang="en-IN" smtClean="0"/>
              <a:t>27-05-2024</a:t>
            </a:fld>
            <a:endParaRPr lang="en-IN"/>
          </a:p>
        </p:txBody>
      </p:sp>
      <p:sp>
        <p:nvSpPr>
          <p:cNvPr id="5" name="Footer Placeholder 4">
            <a:extLst>
              <a:ext uri="{FF2B5EF4-FFF2-40B4-BE49-F238E27FC236}">
                <a16:creationId xmlns:a16="http://schemas.microsoft.com/office/drawing/2014/main" id="{ED7A200B-0E71-A754-D91B-482233BCFB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4C7D22-FEE9-42D6-EC6E-DE30EE8A8558}"/>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3763732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A4D85-33CE-B1B4-CAED-48682922719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8D89A2-0AC2-7BCF-0EB6-15E5826184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3FFE0C-916F-BC0C-2FCB-0741E5CA6A03}"/>
              </a:ext>
            </a:extLst>
          </p:cNvPr>
          <p:cNvSpPr>
            <a:spLocks noGrp="1"/>
          </p:cNvSpPr>
          <p:nvPr>
            <p:ph type="dt" sz="half" idx="10"/>
          </p:nvPr>
        </p:nvSpPr>
        <p:spPr/>
        <p:txBody>
          <a:bodyPr/>
          <a:lstStyle/>
          <a:p>
            <a:fld id="{C0B471DA-8874-42DB-8CBF-C4C6D470F127}" type="datetimeFigureOut">
              <a:rPr lang="en-IN" smtClean="0"/>
              <a:t>27-05-2024</a:t>
            </a:fld>
            <a:endParaRPr lang="en-IN"/>
          </a:p>
        </p:txBody>
      </p:sp>
      <p:sp>
        <p:nvSpPr>
          <p:cNvPr id="5" name="Footer Placeholder 4">
            <a:extLst>
              <a:ext uri="{FF2B5EF4-FFF2-40B4-BE49-F238E27FC236}">
                <a16:creationId xmlns:a16="http://schemas.microsoft.com/office/drawing/2014/main" id="{117A95D1-3B3A-EE56-EFA9-B454B0A94F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B7D20B-2116-A508-23E2-2211BF0CB2F4}"/>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98972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696E-4917-3D6A-FCDF-B8775D1D12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3A6E619-4CA7-C8C0-E30F-F90BBCB129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F9C037-70AA-FF00-813D-90A20B9984F6}"/>
              </a:ext>
            </a:extLst>
          </p:cNvPr>
          <p:cNvSpPr>
            <a:spLocks noGrp="1"/>
          </p:cNvSpPr>
          <p:nvPr>
            <p:ph type="dt" sz="half" idx="10"/>
          </p:nvPr>
        </p:nvSpPr>
        <p:spPr/>
        <p:txBody>
          <a:bodyPr/>
          <a:lstStyle/>
          <a:p>
            <a:fld id="{C0B471DA-8874-42DB-8CBF-C4C6D470F127}" type="datetimeFigureOut">
              <a:rPr lang="en-IN" smtClean="0"/>
              <a:t>27-05-2024</a:t>
            </a:fld>
            <a:endParaRPr lang="en-IN"/>
          </a:p>
        </p:txBody>
      </p:sp>
      <p:sp>
        <p:nvSpPr>
          <p:cNvPr id="5" name="Footer Placeholder 4">
            <a:extLst>
              <a:ext uri="{FF2B5EF4-FFF2-40B4-BE49-F238E27FC236}">
                <a16:creationId xmlns:a16="http://schemas.microsoft.com/office/drawing/2014/main" id="{508B5B58-C9A0-1E1C-6807-DA7EA84D93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DA00B-4A60-A36B-2B97-1A581D306E41}"/>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27136445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C848-7739-021A-DE9B-5C5D3C9DDC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3A80CC-8679-73DE-FE13-EF53ED3D16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48A974-F2F4-DD80-1EC5-2C36613ABB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515D55-F069-278A-A043-41C2A258DA35}"/>
              </a:ext>
            </a:extLst>
          </p:cNvPr>
          <p:cNvSpPr>
            <a:spLocks noGrp="1"/>
          </p:cNvSpPr>
          <p:nvPr>
            <p:ph type="dt" sz="half" idx="10"/>
          </p:nvPr>
        </p:nvSpPr>
        <p:spPr/>
        <p:txBody>
          <a:bodyPr/>
          <a:lstStyle/>
          <a:p>
            <a:fld id="{C0B471DA-8874-42DB-8CBF-C4C6D470F127}" type="datetimeFigureOut">
              <a:rPr lang="en-IN" smtClean="0"/>
              <a:t>27-05-2024</a:t>
            </a:fld>
            <a:endParaRPr lang="en-IN"/>
          </a:p>
        </p:txBody>
      </p:sp>
      <p:sp>
        <p:nvSpPr>
          <p:cNvPr id="6" name="Footer Placeholder 5">
            <a:extLst>
              <a:ext uri="{FF2B5EF4-FFF2-40B4-BE49-F238E27FC236}">
                <a16:creationId xmlns:a16="http://schemas.microsoft.com/office/drawing/2014/main" id="{0FD120EC-02DC-AC07-281B-8C4C929F1B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E25ED3-FA58-5679-D1C4-A58791E985CA}"/>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2340883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2AE7-882C-881A-81B0-EAEDE03C38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1A7EAD0-E5EF-1873-2D26-2A2000B60D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FF12D3-294D-008B-643F-08AFB397A1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20E84A-638B-237B-8435-1AB5989605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0C7A5-33EE-B497-7525-0D7D19F3AC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6F75D59-DCF1-AB54-1E75-375F497A466C}"/>
              </a:ext>
            </a:extLst>
          </p:cNvPr>
          <p:cNvSpPr>
            <a:spLocks noGrp="1"/>
          </p:cNvSpPr>
          <p:nvPr>
            <p:ph type="dt" sz="half" idx="10"/>
          </p:nvPr>
        </p:nvSpPr>
        <p:spPr/>
        <p:txBody>
          <a:bodyPr/>
          <a:lstStyle/>
          <a:p>
            <a:fld id="{C0B471DA-8874-42DB-8CBF-C4C6D470F127}" type="datetimeFigureOut">
              <a:rPr lang="en-IN" smtClean="0"/>
              <a:t>27-05-2024</a:t>
            </a:fld>
            <a:endParaRPr lang="en-IN"/>
          </a:p>
        </p:txBody>
      </p:sp>
      <p:sp>
        <p:nvSpPr>
          <p:cNvPr id="8" name="Footer Placeholder 7">
            <a:extLst>
              <a:ext uri="{FF2B5EF4-FFF2-40B4-BE49-F238E27FC236}">
                <a16:creationId xmlns:a16="http://schemas.microsoft.com/office/drawing/2014/main" id="{1343E200-7F5B-345D-3D90-AA9C49CC06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2AF880A-92B4-27DB-FE12-8DA96B979530}"/>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165796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CBB3-AA35-717A-672A-4747DFA4C5D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E390762-8DF4-863B-44A2-D1A886ABF8A9}"/>
              </a:ext>
            </a:extLst>
          </p:cNvPr>
          <p:cNvSpPr>
            <a:spLocks noGrp="1"/>
          </p:cNvSpPr>
          <p:nvPr>
            <p:ph type="dt" sz="half" idx="10"/>
          </p:nvPr>
        </p:nvSpPr>
        <p:spPr/>
        <p:txBody>
          <a:bodyPr/>
          <a:lstStyle/>
          <a:p>
            <a:fld id="{C0B471DA-8874-42DB-8CBF-C4C6D470F127}" type="datetimeFigureOut">
              <a:rPr lang="en-IN" smtClean="0"/>
              <a:t>27-05-2024</a:t>
            </a:fld>
            <a:endParaRPr lang="en-IN"/>
          </a:p>
        </p:txBody>
      </p:sp>
      <p:sp>
        <p:nvSpPr>
          <p:cNvPr id="4" name="Footer Placeholder 3">
            <a:extLst>
              <a:ext uri="{FF2B5EF4-FFF2-40B4-BE49-F238E27FC236}">
                <a16:creationId xmlns:a16="http://schemas.microsoft.com/office/drawing/2014/main" id="{6EF6A541-E25B-24A3-058E-1DF57BD174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0B3787-7161-9ED3-E653-79C93DA8C5F2}"/>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1772031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9575BB-5E8B-912D-CFD1-DF8A8AF03400}"/>
              </a:ext>
            </a:extLst>
          </p:cNvPr>
          <p:cNvSpPr>
            <a:spLocks noGrp="1"/>
          </p:cNvSpPr>
          <p:nvPr>
            <p:ph type="dt" sz="half" idx="10"/>
          </p:nvPr>
        </p:nvSpPr>
        <p:spPr/>
        <p:txBody>
          <a:bodyPr/>
          <a:lstStyle/>
          <a:p>
            <a:fld id="{C0B471DA-8874-42DB-8CBF-C4C6D470F127}" type="datetimeFigureOut">
              <a:rPr lang="en-IN" smtClean="0"/>
              <a:t>27-05-2024</a:t>
            </a:fld>
            <a:endParaRPr lang="en-IN"/>
          </a:p>
        </p:txBody>
      </p:sp>
      <p:sp>
        <p:nvSpPr>
          <p:cNvPr id="3" name="Footer Placeholder 2">
            <a:extLst>
              <a:ext uri="{FF2B5EF4-FFF2-40B4-BE49-F238E27FC236}">
                <a16:creationId xmlns:a16="http://schemas.microsoft.com/office/drawing/2014/main" id="{96FCD919-8FAE-669F-6A65-615A9E395AD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98887C5-87C2-74A9-E52D-9C9F0B9F6246}"/>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2683164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9569D-3711-55E9-2BA9-CA709EE9EA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1515C7D-E67A-52D2-6039-EFF01977E8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8D6CB01-FD31-0985-3316-3046F3371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1EF5A1-D273-B356-92AC-67910A03C106}"/>
              </a:ext>
            </a:extLst>
          </p:cNvPr>
          <p:cNvSpPr>
            <a:spLocks noGrp="1"/>
          </p:cNvSpPr>
          <p:nvPr>
            <p:ph type="dt" sz="half" idx="10"/>
          </p:nvPr>
        </p:nvSpPr>
        <p:spPr/>
        <p:txBody>
          <a:bodyPr/>
          <a:lstStyle/>
          <a:p>
            <a:fld id="{C0B471DA-8874-42DB-8CBF-C4C6D470F127}" type="datetimeFigureOut">
              <a:rPr lang="en-IN" smtClean="0"/>
              <a:t>27-05-2024</a:t>
            </a:fld>
            <a:endParaRPr lang="en-IN"/>
          </a:p>
        </p:txBody>
      </p:sp>
      <p:sp>
        <p:nvSpPr>
          <p:cNvPr id="6" name="Footer Placeholder 5">
            <a:extLst>
              <a:ext uri="{FF2B5EF4-FFF2-40B4-BE49-F238E27FC236}">
                <a16:creationId xmlns:a16="http://schemas.microsoft.com/office/drawing/2014/main" id="{FD13769C-F45A-94A5-8E2F-2733680368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8156A8-6DAD-C4E2-3CA7-E92590F23513}"/>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184457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0F536-9773-973F-61B2-9C65DD8F03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4D7D6B8-0A0C-686E-2515-27AD0B7B40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0426959-6E56-5406-4334-5F1F676298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5D4808-CB01-12DE-CA06-8B03F74FEA32}"/>
              </a:ext>
            </a:extLst>
          </p:cNvPr>
          <p:cNvSpPr>
            <a:spLocks noGrp="1"/>
          </p:cNvSpPr>
          <p:nvPr>
            <p:ph type="dt" sz="half" idx="10"/>
          </p:nvPr>
        </p:nvSpPr>
        <p:spPr/>
        <p:txBody>
          <a:bodyPr/>
          <a:lstStyle/>
          <a:p>
            <a:fld id="{C0B471DA-8874-42DB-8CBF-C4C6D470F127}" type="datetimeFigureOut">
              <a:rPr lang="en-IN" smtClean="0"/>
              <a:t>27-05-2024</a:t>
            </a:fld>
            <a:endParaRPr lang="en-IN"/>
          </a:p>
        </p:txBody>
      </p:sp>
      <p:sp>
        <p:nvSpPr>
          <p:cNvPr id="6" name="Footer Placeholder 5">
            <a:extLst>
              <a:ext uri="{FF2B5EF4-FFF2-40B4-BE49-F238E27FC236}">
                <a16:creationId xmlns:a16="http://schemas.microsoft.com/office/drawing/2014/main" id="{65D98367-0DC2-AD8A-5258-BD1D7235FF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4B1EBA-A2BF-2494-C618-CE3322196D7B}"/>
              </a:ext>
            </a:extLst>
          </p:cNvPr>
          <p:cNvSpPr>
            <a:spLocks noGrp="1"/>
          </p:cNvSpPr>
          <p:nvPr>
            <p:ph type="sldNum" sz="quarter" idx="12"/>
          </p:nvPr>
        </p:nvSpPr>
        <p:spPr/>
        <p:txBody>
          <a:bodyPr/>
          <a:lstStyle/>
          <a:p>
            <a:fld id="{57A8C980-0358-4CEB-9207-330D6A39E594}" type="slidenum">
              <a:rPr lang="en-IN" smtClean="0"/>
              <a:t>‹#›</a:t>
            </a:fld>
            <a:endParaRPr lang="en-IN"/>
          </a:p>
        </p:txBody>
      </p:sp>
    </p:spTree>
    <p:extLst>
      <p:ext uri="{BB962C8B-B14F-4D97-AF65-F5344CB8AC3E}">
        <p14:creationId xmlns:p14="http://schemas.microsoft.com/office/powerpoint/2010/main" val="1545147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53FADE-C561-B202-70F5-37BAB796DF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3F6074-0514-978C-FD26-FD37339C69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074F84-DDDC-C387-2F3D-AA22600BBD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B471DA-8874-42DB-8CBF-C4C6D470F127}" type="datetimeFigureOut">
              <a:rPr lang="en-IN" smtClean="0"/>
              <a:t>27-05-2024</a:t>
            </a:fld>
            <a:endParaRPr lang="en-IN"/>
          </a:p>
        </p:txBody>
      </p:sp>
      <p:sp>
        <p:nvSpPr>
          <p:cNvPr id="5" name="Footer Placeholder 4">
            <a:extLst>
              <a:ext uri="{FF2B5EF4-FFF2-40B4-BE49-F238E27FC236}">
                <a16:creationId xmlns:a16="http://schemas.microsoft.com/office/drawing/2014/main" id="{6EC2F086-3FA0-95A3-A268-5724E4A4FF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2A8AD15-83E4-7D3B-5C1F-92DD11A39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A8C980-0358-4CEB-9207-330D6A39E594}" type="slidenum">
              <a:rPr lang="en-IN" smtClean="0"/>
              <a:t>‹#›</a:t>
            </a:fld>
            <a:endParaRPr lang="en-IN"/>
          </a:p>
        </p:txBody>
      </p:sp>
    </p:spTree>
    <p:extLst>
      <p:ext uri="{BB962C8B-B14F-4D97-AF65-F5344CB8AC3E}">
        <p14:creationId xmlns:p14="http://schemas.microsoft.com/office/powerpoint/2010/main" val="2792463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2E961F1-4A28-4A5F-BBD4-6E400E5E6C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72357"/>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F57BEA8-497D-4AA8-8A18-BDCD696B2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68596"/>
            <a:ext cx="12192000" cy="173555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B7CA6-CFAD-0B82-A6C2-FCD8F24C2C01}"/>
              </a:ext>
            </a:extLst>
          </p:cNvPr>
          <p:cNvSpPr>
            <a:spLocks noGrp="1"/>
          </p:cNvSpPr>
          <p:nvPr>
            <p:ph type="title"/>
          </p:nvPr>
        </p:nvSpPr>
        <p:spPr>
          <a:xfrm>
            <a:off x="526073" y="489439"/>
            <a:ext cx="11139854" cy="930447"/>
          </a:xfrm>
        </p:spPr>
        <p:txBody>
          <a:bodyPr vert="horz" lIns="91440" tIns="45720" rIns="91440" bIns="45720" rtlCol="0" anchor="b">
            <a:normAutofit/>
          </a:bodyPr>
          <a:lstStyle/>
          <a:p>
            <a:pPr algn="ctr"/>
            <a:r>
              <a:rPr lang="en-US" sz="5400" b="0" i="0" kern="1200" dirty="0" err="1">
                <a:solidFill>
                  <a:schemeClr val="bg1"/>
                </a:solidFill>
                <a:effectLst/>
                <a:latin typeface="+mj-lt"/>
                <a:ea typeface="+mj-ea"/>
                <a:cs typeface="+mj-cs"/>
              </a:rPr>
              <a:t>AtliQ</a:t>
            </a:r>
            <a:r>
              <a:rPr lang="en-US" sz="5400" b="0" i="0" kern="1200" dirty="0">
                <a:solidFill>
                  <a:schemeClr val="bg1"/>
                </a:solidFill>
                <a:effectLst/>
                <a:latin typeface="+mj-lt"/>
                <a:ea typeface="+mj-ea"/>
                <a:cs typeface="+mj-cs"/>
              </a:rPr>
              <a:t> Mart</a:t>
            </a:r>
            <a:endParaRPr lang="en-US" sz="5400" kern="1200" dirty="0">
              <a:solidFill>
                <a:schemeClr val="bg1"/>
              </a:solidFill>
              <a:latin typeface="+mj-lt"/>
              <a:ea typeface="+mj-ea"/>
              <a:cs typeface="+mj-cs"/>
            </a:endParaRPr>
          </a:p>
        </p:txBody>
      </p:sp>
      <p:cxnSp>
        <p:nvCxnSpPr>
          <p:cNvPr id="14" name="Straight Connector 13">
            <a:extLst>
              <a:ext uri="{FF2B5EF4-FFF2-40B4-BE49-F238E27FC236}">
                <a16:creationId xmlns:a16="http://schemas.microsoft.com/office/drawing/2014/main" id="{A82415D3-DDE5-4D63-8CB3-23A5EC581B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4400" y="1479733"/>
            <a:ext cx="2743200" cy="0"/>
          </a:xfrm>
          <a:prstGeom prst="line">
            <a:avLst/>
          </a:prstGeom>
          <a:ln w="19050">
            <a:solidFill>
              <a:schemeClr val="bg1">
                <a:alpha val="7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D7193FB-6AE6-4B3B-8F89-56B55DD63B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bwMode="white">
          <a:xfrm>
            <a:off x="0" y="2201402"/>
            <a:ext cx="12188824" cy="0"/>
          </a:xfrm>
          <a:prstGeom prst="line">
            <a:avLst/>
          </a:prstGeom>
          <a:ln w="508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FB613FC2-6EF9-CDD8-DD9E-405C9CB6A02A}"/>
              </a:ext>
            </a:extLst>
          </p:cNvPr>
          <p:cNvPicPr>
            <a:picLocks noGrp="1" noChangeAspect="1"/>
          </p:cNvPicPr>
          <p:nvPr>
            <p:ph idx="1"/>
          </p:nvPr>
        </p:nvPicPr>
        <p:blipFill>
          <a:blip r:embed="rId2"/>
          <a:stretch>
            <a:fillRect/>
          </a:stretch>
        </p:blipFill>
        <p:spPr>
          <a:xfrm>
            <a:off x="136524" y="2298654"/>
            <a:ext cx="11915775" cy="4421206"/>
          </a:xfrm>
          <a:prstGeom prst="rect">
            <a:avLst/>
          </a:prstGeom>
        </p:spPr>
      </p:pic>
    </p:spTree>
    <p:extLst>
      <p:ext uri="{BB962C8B-B14F-4D97-AF65-F5344CB8AC3E}">
        <p14:creationId xmlns:p14="http://schemas.microsoft.com/office/powerpoint/2010/main" val="1297180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7D8E3426-B1FE-C056-BA23-451B94B6460C}"/>
              </a:ext>
            </a:extLst>
          </p:cNvPr>
          <p:cNvSpPr>
            <a:spLocks noGrp="1"/>
          </p:cNvSpPr>
          <p:nvPr>
            <p:ph type="title"/>
          </p:nvPr>
        </p:nvSpPr>
        <p:spPr>
          <a:xfrm>
            <a:off x="1047280" y="788894"/>
            <a:ext cx="10306520" cy="880730"/>
          </a:xfrm>
        </p:spPr>
        <p:txBody>
          <a:bodyPr>
            <a:normAutofit/>
          </a:bodyPr>
          <a:lstStyle/>
          <a:p>
            <a:r>
              <a:rPr lang="en-IN" sz="4000" dirty="0">
                <a:solidFill>
                  <a:srgbClr val="FFFFFF"/>
                </a:solidFill>
              </a:rPr>
              <a:t>DATASET:</a:t>
            </a:r>
          </a:p>
        </p:txBody>
      </p:sp>
      <p:graphicFrame>
        <p:nvGraphicFramePr>
          <p:cNvPr id="6" name="Content Placeholder 2">
            <a:extLst>
              <a:ext uri="{FF2B5EF4-FFF2-40B4-BE49-F238E27FC236}">
                <a16:creationId xmlns:a16="http://schemas.microsoft.com/office/drawing/2014/main" id="{1B9D9463-6395-DBD4-187A-F93172AD8E30}"/>
              </a:ext>
            </a:extLst>
          </p:cNvPr>
          <p:cNvGraphicFramePr>
            <a:graphicFrameLocks noGrp="1"/>
          </p:cNvGraphicFramePr>
          <p:nvPr>
            <p:ph idx="1"/>
            <p:extLst>
              <p:ext uri="{D42A27DB-BD31-4B8C-83A1-F6EECF244321}">
                <p14:modId xmlns:p14="http://schemas.microsoft.com/office/powerpoint/2010/main" val="3657561490"/>
              </p:ext>
            </p:extLst>
          </p:nvPr>
        </p:nvGraphicFramePr>
        <p:xfrm>
          <a:off x="1047280" y="2189665"/>
          <a:ext cx="10581128" cy="3676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083152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C4F4D297-77FC-3761-DA18-2CE7614DFEC6}"/>
              </a:ext>
            </a:extLst>
          </p:cNvPr>
          <p:cNvPicPr>
            <a:picLocks noChangeAspect="1"/>
          </p:cNvPicPr>
          <p:nvPr/>
        </p:nvPicPr>
        <p:blipFill rotWithShape="1">
          <a:blip r:embed="rId2">
            <a:alphaModFix amt="35000"/>
          </a:blip>
          <a:srcRect t="15730"/>
          <a:stretch/>
        </p:blipFill>
        <p:spPr>
          <a:xfrm>
            <a:off x="0" y="71727"/>
            <a:ext cx="12191980" cy="6857990"/>
          </a:xfrm>
          <a:prstGeom prst="rect">
            <a:avLst/>
          </a:prstGeom>
        </p:spPr>
      </p:pic>
      <p:sp>
        <p:nvSpPr>
          <p:cNvPr id="2" name="Title 1">
            <a:extLst>
              <a:ext uri="{FF2B5EF4-FFF2-40B4-BE49-F238E27FC236}">
                <a16:creationId xmlns:a16="http://schemas.microsoft.com/office/drawing/2014/main" id="{BE323CAD-418D-3BEE-5235-337DACA72432}"/>
              </a:ext>
            </a:extLst>
          </p:cNvPr>
          <p:cNvSpPr>
            <a:spLocks noGrp="1"/>
          </p:cNvSpPr>
          <p:nvPr>
            <p:ph type="title"/>
          </p:nvPr>
        </p:nvSpPr>
        <p:spPr>
          <a:xfrm>
            <a:off x="838200" y="365125"/>
            <a:ext cx="10515600" cy="1325563"/>
          </a:xfrm>
        </p:spPr>
        <p:txBody>
          <a:bodyPr>
            <a:normAutofit/>
          </a:bodyPr>
          <a:lstStyle/>
          <a:p>
            <a:pPr algn="ctr"/>
            <a:r>
              <a:rPr lang="en-IN">
                <a:solidFill>
                  <a:srgbClr val="FFFFFF"/>
                </a:solidFill>
              </a:rPr>
              <a:t>DATASET:</a:t>
            </a:r>
            <a:endParaRPr lang="en-IN" dirty="0">
              <a:solidFill>
                <a:srgbClr val="FFFFFF"/>
              </a:solidFill>
            </a:endParaRPr>
          </a:p>
        </p:txBody>
      </p:sp>
      <p:graphicFrame>
        <p:nvGraphicFramePr>
          <p:cNvPr id="15" name="Content Placeholder 2">
            <a:extLst>
              <a:ext uri="{FF2B5EF4-FFF2-40B4-BE49-F238E27FC236}">
                <a16:creationId xmlns:a16="http://schemas.microsoft.com/office/drawing/2014/main" id="{76CFBE0D-A52B-09FD-D792-30D4A20FD555}"/>
              </a:ext>
            </a:extLst>
          </p:cNvPr>
          <p:cNvGraphicFramePr>
            <a:graphicFrameLocks noGrp="1"/>
          </p:cNvGraphicFramePr>
          <p:nvPr>
            <p:ph idx="1"/>
            <p:extLst>
              <p:ext uri="{D42A27DB-BD31-4B8C-83A1-F6EECF244321}">
                <p14:modId xmlns:p14="http://schemas.microsoft.com/office/powerpoint/2010/main" val="19026290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536193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71B69-FB0D-1FD4-8C7C-2DAE4F1BFDFF}"/>
              </a:ext>
            </a:extLst>
          </p:cNvPr>
          <p:cNvSpPr>
            <a:spLocks noGrp="1"/>
          </p:cNvSpPr>
          <p:nvPr>
            <p:ph idx="1"/>
          </p:nvPr>
        </p:nvSpPr>
        <p:spPr>
          <a:xfrm>
            <a:off x="838200" y="242047"/>
            <a:ext cx="10515600" cy="5934916"/>
          </a:xfrm>
        </p:spPr>
        <p:txBody>
          <a:bodyPr>
            <a:normAutofit fontScale="62500" lnSpcReduction="20000"/>
          </a:bodyPr>
          <a:lstStyle/>
          <a:p>
            <a:r>
              <a:rPr lang="en-US" dirty="0"/>
              <a:t>When calculating Line Item Fill Rate (LIFR) in supply chain management, the best approach depends on the specific priorities and goals of the business. Here are the three perspectives:</a:t>
            </a:r>
          </a:p>
          <a:p>
            <a:pPr>
              <a:buFont typeface="+mj-lt"/>
              <a:buAutoNum type="arabicPeriod"/>
            </a:pPr>
            <a:r>
              <a:rPr lang="en-US" b="1" dirty="0"/>
              <a:t>In Full (IF)</a:t>
            </a:r>
            <a:r>
              <a:rPr lang="en-US" dirty="0"/>
              <a:t>:</a:t>
            </a:r>
          </a:p>
          <a:p>
            <a:pPr marL="742950" lvl="1" indent="-285750">
              <a:buFont typeface="+mj-lt"/>
              <a:buAutoNum type="arabicPeriod"/>
            </a:pPr>
            <a:r>
              <a:rPr lang="en-US" b="1" dirty="0"/>
              <a:t>Definition</a:t>
            </a:r>
            <a:r>
              <a:rPr lang="en-US" dirty="0"/>
              <a:t>: Measures the percentage of line items delivered in the exact quantities ordered, regardless of delivery time.</a:t>
            </a:r>
          </a:p>
          <a:p>
            <a:pPr marL="742950" lvl="1" indent="-285750">
              <a:buFont typeface="+mj-lt"/>
              <a:buAutoNum type="arabicPeriod"/>
            </a:pPr>
            <a:r>
              <a:rPr lang="en-US" b="1" dirty="0"/>
              <a:t>Use Case</a:t>
            </a:r>
            <a:r>
              <a:rPr lang="en-US" dirty="0"/>
              <a:t>: Best when the priority is to ensure that the entire order quantity is received, which is crucial for maintaining inventory levels and production schedules.</a:t>
            </a:r>
          </a:p>
          <a:p>
            <a:pPr>
              <a:buFont typeface="+mj-lt"/>
              <a:buAutoNum type="arabicPeriod"/>
            </a:pPr>
            <a:r>
              <a:rPr lang="en-US" b="1" dirty="0"/>
              <a:t>On Time (OT)</a:t>
            </a:r>
            <a:r>
              <a:rPr lang="en-US" dirty="0"/>
              <a:t>:</a:t>
            </a:r>
          </a:p>
          <a:p>
            <a:pPr marL="742950" lvl="1" indent="-285750">
              <a:buFont typeface="+mj-lt"/>
              <a:buAutoNum type="arabicPeriod"/>
            </a:pPr>
            <a:r>
              <a:rPr lang="en-US" b="1" dirty="0"/>
              <a:t>Definition</a:t>
            </a:r>
            <a:r>
              <a:rPr lang="en-US" dirty="0"/>
              <a:t>: Measures the percentage of line items delivered on or before the promised delivery date, regardless of the completeness of the order.</a:t>
            </a:r>
          </a:p>
          <a:p>
            <a:pPr marL="742950" lvl="1" indent="-285750">
              <a:buFont typeface="+mj-lt"/>
              <a:buAutoNum type="arabicPeriod"/>
            </a:pPr>
            <a:r>
              <a:rPr lang="en-US" b="1" dirty="0"/>
              <a:t>Use Case</a:t>
            </a:r>
            <a:r>
              <a:rPr lang="en-US" dirty="0"/>
              <a:t>: Best when the priority is to ensure timely deliveries, which is critical for just-in-time inventory systems and time-sensitive production processes.</a:t>
            </a:r>
          </a:p>
          <a:p>
            <a:pPr>
              <a:buFont typeface="+mj-lt"/>
              <a:buAutoNum type="arabicPeriod"/>
            </a:pPr>
            <a:r>
              <a:rPr lang="en-US" b="1" dirty="0"/>
              <a:t>In Full and On Time (IFOT)</a:t>
            </a:r>
            <a:r>
              <a:rPr lang="en-US" dirty="0"/>
              <a:t>:</a:t>
            </a:r>
          </a:p>
          <a:p>
            <a:pPr marL="742950" lvl="1" indent="-285750">
              <a:buFont typeface="+mj-lt"/>
              <a:buAutoNum type="arabicPeriod"/>
            </a:pPr>
            <a:r>
              <a:rPr lang="en-US" b="1" dirty="0"/>
              <a:t>Definition</a:t>
            </a:r>
            <a:r>
              <a:rPr lang="en-US" dirty="0"/>
              <a:t>: Measures the percentage of line items delivered in the exact quantities ordered and on or before the promised delivery date.</a:t>
            </a:r>
          </a:p>
          <a:p>
            <a:pPr marL="742950" lvl="1" indent="-285750">
              <a:buFont typeface="+mj-lt"/>
              <a:buAutoNum type="arabicPeriod"/>
            </a:pPr>
            <a:r>
              <a:rPr lang="en-US" b="1" dirty="0"/>
              <a:t>Use Case</a:t>
            </a:r>
            <a:r>
              <a:rPr lang="en-US" dirty="0"/>
              <a:t>: Best when the priority is to balance both completeness and punctuality, ensuring that customers receive their entire orders when expected. This is often considered the most comprehensive and stringent metric.</a:t>
            </a:r>
          </a:p>
          <a:p>
            <a:r>
              <a:rPr lang="en-US" b="1" dirty="0"/>
              <a:t>Best Approach</a:t>
            </a:r>
          </a:p>
          <a:p>
            <a:r>
              <a:rPr lang="en-US" dirty="0"/>
              <a:t>For calculating LIFR, </a:t>
            </a:r>
            <a:r>
              <a:rPr lang="en-US" b="1" dirty="0"/>
              <a:t>In Full and On Time (IFOT)</a:t>
            </a:r>
            <a:r>
              <a:rPr lang="en-US" dirty="0"/>
              <a:t> is generally considered the best approach because it provides a holistic view of a supplier's performance. It ensures that suppliers are not only fulfilling the complete order quantities but also meeting the promised delivery schedules, which is crucial for overall supply chain efficiency and customer satisfaction.</a:t>
            </a:r>
          </a:p>
          <a:p>
            <a:r>
              <a:rPr lang="en-US" b="1" dirty="0"/>
              <a:t>Formula for IFOT LIFR</a:t>
            </a:r>
          </a:p>
          <a:p>
            <a:r>
              <a:rPr lang="en-US" dirty="0"/>
              <a:t>IFOT LIFR=(Number of Line Items Delivered In Full and On </a:t>
            </a:r>
            <a:r>
              <a:rPr lang="en-US" dirty="0" err="1"/>
              <a:t>TimeTotal</a:t>
            </a:r>
            <a:r>
              <a:rPr lang="en-US" dirty="0"/>
              <a:t> Number of Line Items Ordered)×100</a:t>
            </a:r>
          </a:p>
          <a:p>
            <a:pPr marL="0" indent="0">
              <a:buNone/>
            </a:pPr>
            <a:endParaRPr lang="en-IN" dirty="0"/>
          </a:p>
        </p:txBody>
      </p:sp>
    </p:spTree>
    <p:extLst>
      <p:ext uri="{BB962C8B-B14F-4D97-AF65-F5344CB8AC3E}">
        <p14:creationId xmlns:p14="http://schemas.microsoft.com/office/powerpoint/2010/main" val="1788582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BEEE1-1350-1028-9E71-7A88816D134C}"/>
              </a:ext>
            </a:extLst>
          </p:cNvPr>
          <p:cNvSpPr>
            <a:spLocks noGrp="1"/>
          </p:cNvSpPr>
          <p:nvPr>
            <p:ph type="ctrTitle"/>
          </p:nvPr>
        </p:nvSpPr>
        <p:spPr>
          <a:xfrm>
            <a:off x="686834" y="1153572"/>
            <a:ext cx="3200400" cy="4461163"/>
          </a:xfrm>
        </p:spPr>
        <p:txBody>
          <a:bodyPr vert="horz" lIns="91440" tIns="45720" rIns="91440" bIns="45720" rtlCol="0" anchor="ctr">
            <a:normAutofit/>
          </a:bodyPr>
          <a:lstStyle/>
          <a:p>
            <a:pPr algn="l"/>
            <a:r>
              <a:rPr lang="en-US" sz="4400" kern="1200">
                <a:solidFill>
                  <a:srgbClr val="FFFFFF"/>
                </a:solidFill>
                <a:latin typeface="+mj-lt"/>
                <a:ea typeface="+mj-ea"/>
                <a:cs typeface="+mj-cs"/>
              </a:rPr>
              <a:t>PROBLEM STATEMENT:</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Subtitle 2">
            <a:extLst>
              <a:ext uri="{FF2B5EF4-FFF2-40B4-BE49-F238E27FC236}">
                <a16:creationId xmlns:a16="http://schemas.microsoft.com/office/drawing/2014/main" id="{776512F4-F54F-7E37-FC16-309EE57DA3A0}"/>
              </a:ext>
            </a:extLst>
          </p:cNvPr>
          <p:cNvSpPr>
            <a:spLocks noGrp="1"/>
          </p:cNvSpPr>
          <p:nvPr>
            <p:ph type="subTitle" idx="1"/>
          </p:nvPr>
        </p:nvSpPr>
        <p:spPr>
          <a:xfrm>
            <a:off x="4447308" y="591344"/>
            <a:ext cx="6906491" cy="5585619"/>
          </a:xfrm>
        </p:spPr>
        <p:txBody>
          <a:bodyPr vert="horz" lIns="91440" tIns="45720" rIns="91440" bIns="45720" rtlCol="0" anchor="ctr">
            <a:normAutofit/>
          </a:bodyPr>
          <a:lstStyle/>
          <a:p>
            <a:pPr algn="l"/>
            <a:r>
              <a:rPr lang="en-US" sz="1900" b="0" i="0" dirty="0" err="1">
                <a:effectLst/>
              </a:rPr>
              <a:t>AtliQ</a:t>
            </a:r>
            <a:r>
              <a:rPr lang="en-US" sz="1900" b="0" i="0" dirty="0">
                <a:effectLst/>
              </a:rPr>
              <a:t> Mart is a growing FMCG(</a:t>
            </a:r>
            <a:r>
              <a:rPr lang="en-US" sz="1900" dirty="0"/>
              <a:t>fast moving consumer Good) </a:t>
            </a:r>
            <a:r>
              <a:rPr lang="en-US" sz="1900" b="0" i="0" dirty="0">
                <a:effectLst/>
              </a:rPr>
              <a:t>manufacturer headquartered in </a:t>
            </a:r>
            <a:r>
              <a:rPr lang="en-US" sz="1900" dirty="0"/>
              <a:t>Gujarat</a:t>
            </a:r>
            <a:r>
              <a:rPr lang="en-US" sz="1900" b="0" i="0" dirty="0">
                <a:effectLst/>
              </a:rPr>
              <a:t>, India. It is currently operational in three cities </a:t>
            </a:r>
            <a:r>
              <a:rPr lang="en-US" sz="1900" dirty="0" err="1"/>
              <a:t>Vadodra</a:t>
            </a:r>
            <a:r>
              <a:rPr lang="en-US" sz="1900" dirty="0"/>
              <a:t> </a:t>
            </a:r>
            <a:r>
              <a:rPr lang="en-US" sz="1900" b="0" i="0" dirty="0">
                <a:effectLst/>
              </a:rPr>
              <a:t>,Surat and </a:t>
            </a:r>
            <a:r>
              <a:rPr lang="en-US" sz="1900" dirty="0"/>
              <a:t>Ahmedabad</a:t>
            </a:r>
            <a:r>
              <a:rPr lang="en-US" sz="1900" b="0" i="0" dirty="0">
                <a:effectLst/>
              </a:rPr>
              <a:t>. They want to expand to other metro/tier1 cities in the next 2 years.</a:t>
            </a:r>
            <a:br>
              <a:rPr lang="en-US" sz="1900" dirty="0"/>
            </a:br>
            <a:br>
              <a:rPr lang="en-US" sz="1900" dirty="0"/>
            </a:br>
            <a:r>
              <a:rPr lang="en-US" sz="1900" b="0" i="0" dirty="0" err="1">
                <a:effectLst/>
              </a:rPr>
              <a:t>AtliQ</a:t>
            </a:r>
            <a:r>
              <a:rPr lang="en-US" sz="1900" dirty="0"/>
              <a:t> </a:t>
            </a:r>
            <a:r>
              <a:rPr lang="en-US" sz="1900" b="0" i="0" dirty="0">
                <a:effectLst/>
              </a:rPr>
              <a:t>Mart is currently facing a problem where a few key customers did not extend the annual contract due to service issues. It is speculated that some of the essential products were either not delivered on time or not delivered in full over a continued period, which could have resulted in bad customer service. Management wants to fix this issue before expanding to other cities and requested their supply chain analytics team to track the ’On time’ and ‘In Full’ delivery service level for all the customers on a daily basis so that they can respond swiftly to these issues.</a:t>
            </a:r>
            <a:br>
              <a:rPr lang="en-US" sz="1900" dirty="0"/>
            </a:br>
            <a:br>
              <a:rPr lang="en-US" sz="1900" dirty="0"/>
            </a:br>
            <a:r>
              <a:rPr lang="en-US" sz="1900" b="0" i="0" dirty="0">
                <a:effectLst/>
              </a:rPr>
              <a:t>The Supply Chain team decided to use a standard approach to measure the service level in which they will measure ‘on-time delivery (OT) %’, ‘In-full delivery (IF) %’ and </a:t>
            </a:r>
            <a:r>
              <a:rPr lang="en-US" sz="1900" b="0" i="0" dirty="0" err="1">
                <a:effectLst/>
              </a:rPr>
              <a:t>OnTime</a:t>
            </a:r>
            <a:r>
              <a:rPr lang="en-US" sz="1900" b="0" i="0" dirty="0">
                <a:effectLst/>
              </a:rPr>
              <a:t> in full (OTIF) % of the customer orders on a daily basis against the target service level set for each customer.</a:t>
            </a:r>
            <a:endParaRPr lang="en-US" sz="1900" dirty="0"/>
          </a:p>
        </p:txBody>
      </p:sp>
    </p:spTree>
    <p:extLst>
      <p:ext uri="{BB962C8B-B14F-4D97-AF65-F5344CB8AC3E}">
        <p14:creationId xmlns:p14="http://schemas.microsoft.com/office/powerpoint/2010/main" val="36667273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38E1D7B-7EA8-4739-E3B6-69DC9B66C9BE}"/>
              </a:ext>
            </a:extLst>
          </p:cNvPr>
          <p:cNvSpPr>
            <a:spLocks noGrp="1"/>
          </p:cNvSpPr>
          <p:nvPr>
            <p:ph type="title"/>
          </p:nvPr>
        </p:nvSpPr>
        <p:spPr>
          <a:xfrm>
            <a:off x="958506" y="800392"/>
            <a:ext cx="10264697" cy="1212102"/>
          </a:xfrm>
        </p:spPr>
        <p:txBody>
          <a:bodyPr>
            <a:normAutofit/>
          </a:bodyPr>
          <a:lstStyle/>
          <a:p>
            <a:r>
              <a:rPr lang="en-US" sz="4000">
                <a:solidFill>
                  <a:srgbClr val="FFFFFF"/>
                </a:solidFill>
              </a:rPr>
              <a:t>Task: </a:t>
            </a:r>
            <a:r>
              <a:rPr lang="en-US" sz="4000" b="0" i="0">
                <a:solidFill>
                  <a:srgbClr val="FFFFFF"/>
                </a:solidFill>
                <a:effectLst/>
                <a:latin typeface="poppins" panose="00000500000000000000" pitchFamily="2" charset="0"/>
              </a:rPr>
              <a:t> </a:t>
            </a:r>
            <a:endParaRPr lang="en-IN" sz="4000">
              <a:solidFill>
                <a:srgbClr val="FFFFFF"/>
              </a:solidFill>
            </a:endParaRPr>
          </a:p>
        </p:txBody>
      </p:sp>
      <p:sp>
        <p:nvSpPr>
          <p:cNvPr id="3" name="Content Placeholder 2">
            <a:extLst>
              <a:ext uri="{FF2B5EF4-FFF2-40B4-BE49-F238E27FC236}">
                <a16:creationId xmlns:a16="http://schemas.microsoft.com/office/drawing/2014/main" id="{769F70D1-7C64-52F2-FBEE-A190CDC946EA}"/>
              </a:ext>
            </a:extLst>
          </p:cNvPr>
          <p:cNvSpPr>
            <a:spLocks noGrp="1"/>
          </p:cNvSpPr>
          <p:nvPr>
            <p:ph idx="1"/>
          </p:nvPr>
        </p:nvSpPr>
        <p:spPr>
          <a:xfrm>
            <a:off x="1367624" y="2490436"/>
            <a:ext cx="9708995" cy="3567173"/>
          </a:xfrm>
        </p:spPr>
        <p:txBody>
          <a:bodyPr anchor="ctr">
            <a:normAutofit/>
          </a:bodyPr>
          <a:lstStyle/>
          <a:p>
            <a:pPr marL="0" indent="0">
              <a:buNone/>
            </a:pPr>
            <a:r>
              <a:rPr lang="en-US" sz="1700" dirty="0">
                <a:latin typeface="poppins" panose="00000500000000000000" pitchFamily="2" charset="0"/>
              </a:rPr>
              <a:t>Mickey Krishna is the data analyst in the supply chain team who joined SBG Mart recently. He has been briefed about the </a:t>
            </a:r>
            <a:r>
              <a:rPr lang="en-US" sz="1700" dirty="0" err="1">
                <a:latin typeface="poppins" panose="00000500000000000000" pitchFamily="2" charset="0"/>
              </a:rPr>
              <a:t>the</a:t>
            </a:r>
            <a:r>
              <a:rPr lang="en-US" sz="1700" dirty="0">
                <a:latin typeface="poppins" panose="00000500000000000000" pitchFamily="2" charset="0"/>
              </a:rPr>
              <a:t> task in the stakeholder business review meeting. Now Imagine yourself as Mickey Krishna and play the role of the new data analyst who is excited to build this dashboard and perform the following task.</a:t>
            </a:r>
          </a:p>
          <a:p>
            <a:pPr marL="0" indent="0">
              <a:buNone/>
            </a:pPr>
            <a:endParaRPr lang="en-US" sz="1700" dirty="0">
              <a:latin typeface="poppins" panose="00000500000000000000" pitchFamily="2" charset="0"/>
            </a:endParaRPr>
          </a:p>
          <a:p>
            <a:pPr>
              <a:buFont typeface="+mj-lt"/>
              <a:buAutoNum type="arabicPeriod"/>
            </a:pPr>
            <a:r>
              <a:rPr lang="en-US" sz="1700" dirty="0">
                <a:latin typeface="poppins" panose="00000500000000000000" pitchFamily="2" charset="0"/>
              </a:rPr>
              <a:t>Create the metrics according to the metrics list.</a:t>
            </a:r>
          </a:p>
          <a:p>
            <a:pPr>
              <a:buFont typeface="+mj-lt"/>
              <a:buAutoNum type="arabicPeriod"/>
            </a:pPr>
            <a:r>
              <a:rPr lang="en-US" sz="1700" dirty="0">
                <a:latin typeface="poppins" panose="00000500000000000000" pitchFamily="2" charset="0"/>
              </a:rPr>
              <a:t>Create a dashboard according to the requirements provided by stakeholders in the business review meeting. You will be provided with the transcript of this business review meeting in the form of a comic.</a:t>
            </a:r>
          </a:p>
          <a:p>
            <a:pPr>
              <a:buFont typeface="+mj-lt"/>
              <a:buAutoNum type="arabicPeriod"/>
            </a:pPr>
            <a:r>
              <a:rPr lang="en-US" sz="1700" dirty="0">
                <a:latin typeface="poppins" panose="00000500000000000000" pitchFamily="2" charset="0"/>
              </a:rPr>
              <a:t>Create relevant insights that are not provided in the metric list/stakeholder meeting.</a:t>
            </a:r>
          </a:p>
          <a:p>
            <a:endParaRPr lang="en-IN" sz="1700" dirty="0"/>
          </a:p>
        </p:txBody>
      </p:sp>
    </p:spTree>
    <p:extLst>
      <p:ext uri="{BB962C8B-B14F-4D97-AF65-F5344CB8AC3E}">
        <p14:creationId xmlns:p14="http://schemas.microsoft.com/office/powerpoint/2010/main" val="2869983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E3041-9E7A-C37D-48DE-72A4AFC8793E}"/>
              </a:ext>
            </a:extLst>
          </p:cNvPr>
          <p:cNvSpPr>
            <a:spLocks noGrp="1"/>
          </p:cNvSpPr>
          <p:nvPr>
            <p:ph type="title"/>
          </p:nvPr>
        </p:nvSpPr>
        <p:spPr/>
        <p:txBody>
          <a:bodyPr/>
          <a:lstStyle/>
          <a:p>
            <a:endParaRPr lang="en-IN" dirty="0"/>
          </a:p>
        </p:txBody>
      </p:sp>
      <p:pic>
        <p:nvPicPr>
          <p:cNvPr id="7" name="Content Placeholder 6">
            <a:extLst>
              <a:ext uri="{FF2B5EF4-FFF2-40B4-BE49-F238E27FC236}">
                <a16:creationId xmlns:a16="http://schemas.microsoft.com/office/drawing/2014/main" id="{10754E45-7F0A-4F7F-0BA6-8139F6C1EB56}"/>
              </a:ext>
            </a:extLst>
          </p:cNvPr>
          <p:cNvPicPr>
            <a:picLocks noGrp="1" noChangeAspect="1"/>
          </p:cNvPicPr>
          <p:nvPr>
            <p:ph idx="1"/>
          </p:nvPr>
        </p:nvPicPr>
        <p:blipFill>
          <a:blip r:embed="rId2"/>
          <a:stretch>
            <a:fillRect/>
          </a:stretch>
        </p:blipFill>
        <p:spPr>
          <a:xfrm>
            <a:off x="6202393" y="0"/>
            <a:ext cx="6348794" cy="6927011"/>
          </a:xfrm>
        </p:spPr>
      </p:pic>
      <p:pic>
        <p:nvPicPr>
          <p:cNvPr id="5" name="Picture 4">
            <a:extLst>
              <a:ext uri="{FF2B5EF4-FFF2-40B4-BE49-F238E27FC236}">
                <a16:creationId xmlns:a16="http://schemas.microsoft.com/office/drawing/2014/main" id="{F8C49134-E884-D754-3CAB-F1012EEF189F}"/>
              </a:ext>
            </a:extLst>
          </p:cNvPr>
          <p:cNvPicPr>
            <a:picLocks noChangeAspect="1"/>
          </p:cNvPicPr>
          <p:nvPr/>
        </p:nvPicPr>
        <p:blipFill>
          <a:blip r:embed="rId3"/>
          <a:stretch>
            <a:fillRect/>
          </a:stretch>
        </p:blipFill>
        <p:spPr>
          <a:xfrm>
            <a:off x="-610181" y="0"/>
            <a:ext cx="6706181" cy="6927010"/>
          </a:xfrm>
          <a:prstGeom prst="rect">
            <a:avLst/>
          </a:prstGeom>
        </p:spPr>
      </p:pic>
    </p:spTree>
    <p:extLst>
      <p:ext uri="{BB962C8B-B14F-4D97-AF65-F5344CB8AC3E}">
        <p14:creationId xmlns:p14="http://schemas.microsoft.com/office/powerpoint/2010/main" val="1670321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C51E7-965C-B183-94A4-7DFBC0C040AA}"/>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5517E56-6A16-BF7A-9D6E-7246873D37C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F0EF2E8-53E8-9467-E56B-ABCD860DC3D8}"/>
              </a:ext>
            </a:extLst>
          </p:cNvPr>
          <p:cNvPicPr>
            <a:picLocks noChangeAspect="1"/>
          </p:cNvPicPr>
          <p:nvPr/>
        </p:nvPicPr>
        <p:blipFill>
          <a:blip r:embed="rId2"/>
          <a:stretch>
            <a:fillRect/>
          </a:stretch>
        </p:blipFill>
        <p:spPr>
          <a:xfrm>
            <a:off x="838200" y="0"/>
            <a:ext cx="10706100" cy="6677025"/>
          </a:xfrm>
          <a:prstGeom prst="rect">
            <a:avLst/>
          </a:prstGeom>
        </p:spPr>
      </p:pic>
    </p:spTree>
    <p:extLst>
      <p:ext uri="{BB962C8B-B14F-4D97-AF65-F5344CB8AC3E}">
        <p14:creationId xmlns:p14="http://schemas.microsoft.com/office/powerpoint/2010/main" val="215545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27B839B-9ADE-406B-8590-F1CAEDED45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5">
            <a:extLst>
              <a:ext uri="{FF2B5EF4-FFF2-40B4-BE49-F238E27FC236}">
                <a16:creationId xmlns:a16="http://schemas.microsoft.com/office/drawing/2014/main" id="{CFE45BF0-46DB-408C-B5F7-7B117168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46">
            <a:extLst>
              <a:ext uri="{FF2B5EF4-FFF2-40B4-BE49-F238E27FC236}">
                <a16:creationId xmlns:a16="http://schemas.microsoft.com/office/drawing/2014/main" id="{2AEBC8F2-97B1-41B4-93F1-2D289E197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7">
            <a:extLst>
              <a:ext uri="{FF2B5EF4-FFF2-40B4-BE49-F238E27FC236}">
                <a16:creationId xmlns:a16="http://schemas.microsoft.com/office/drawing/2014/main" id="{472E3A19-F5D5-48FC-BB9C-48C2F68F59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44">
            <a:extLst>
              <a:ext uri="{FF2B5EF4-FFF2-40B4-BE49-F238E27FC236}">
                <a16:creationId xmlns:a16="http://schemas.microsoft.com/office/drawing/2014/main" id="{7A62E32F-BB65-43A8-8EB5-92346890E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Rectangle 17">
            <a:extLst>
              <a:ext uri="{FF2B5EF4-FFF2-40B4-BE49-F238E27FC236}">
                <a16:creationId xmlns:a16="http://schemas.microsoft.com/office/drawing/2014/main" id="{14E91B64-9FCC-451E-AFB4-A827D6329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8049D6F2-1B46-B198-6DF9-AA25E8ABE120}"/>
              </a:ext>
            </a:extLst>
          </p:cNvPr>
          <p:cNvSpPr>
            <a:spLocks noGrp="1"/>
          </p:cNvSpPr>
          <p:nvPr>
            <p:ph type="title"/>
          </p:nvPr>
        </p:nvSpPr>
        <p:spPr>
          <a:xfrm>
            <a:off x="958506" y="800392"/>
            <a:ext cx="10264697" cy="1212102"/>
          </a:xfrm>
        </p:spPr>
        <p:txBody>
          <a:bodyPr>
            <a:normAutofit/>
          </a:bodyPr>
          <a:lstStyle/>
          <a:p>
            <a:r>
              <a:rPr lang="en-IN" sz="4000">
                <a:solidFill>
                  <a:srgbClr val="FFFFFF"/>
                </a:solidFill>
              </a:rPr>
              <a:t>ORDERS and LINES:</a:t>
            </a:r>
          </a:p>
        </p:txBody>
      </p:sp>
      <p:sp>
        <p:nvSpPr>
          <p:cNvPr id="27" name="Content Placeholder 2">
            <a:extLst>
              <a:ext uri="{FF2B5EF4-FFF2-40B4-BE49-F238E27FC236}">
                <a16:creationId xmlns:a16="http://schemas.microsoft.com/office/drawing/2014/main" id="{AF7D51DD-7F96-2EE3-3CAF-4B9241396A02}"/>
              </a:ext>
            </a:extLst>
          </p:cNvPr>
          <p:cNvSpPr>
            <a:spLocks noGrp="1"/>
          </p:cNvSpPr>
          <p:nvPr>
            <p:ph idx="1"/>
          </p:nvPr>
        </p:nvSpPr>
        <p:spPr>
          <a:xfrm>
            <a:off x="1367624" y="2490436"/>
            <a:ext cx="9708995" cy="3567173"/>
          </a:xfrm>
        </p:spPr>
        <p:txBody>
          <a:bodyPr anchor="ctr">
            <a:normAutofit/>
          </a:bodyPr>
          <a:lstStyle/>
          <a:p>
            <a:pPr fontAlgn="base"/>
            <a:r>
              <a:rPr lang="en-US" sz="2200" b="0" i="0">
                <a:effectLst/>
                <a:latin typeface="-apple-system"/>
              </a:rPr>
              <a:t>Generally, an order contains information about the order. Who placed the order, what time they placed it, the shipping address associated, the billing address, payment method, when it was fulfilled, etc. It often does not contain any information about what was ordered.</a:t>
            </a:r>
          </a:p>
          <a:p>
            <a:pPr fontAlgn="base"/>
            <a:r>
              <a:rPr lang="en-US" sz="2200" b="0" i="0">
                <a:effectLst/>
                <a:latin typeface="-apple-system"/>
              </a:rPr>
              <a:t>The order line generally contains information about what was ordered, this is done because a single order can have multiple items in it. So the order line would specify the item ordered, the quantity ordered and the price charged, and there would be one line for each different item ordered.</a:t>
            </a:r>
          </a:p>
          <a:p>
            <a:pPr fontAlgn="base"/>
            <a:r>
              <a:rPr lang="en-US" sz="2200">
                <a:latin typeface="-apple-system"/>
              </a:rPr>
              <a:t>Example: Let’s say you order 2 sweaters and 1 joggers from Ajio. A unique order ID is generated for all these items. Here Sweaters and Jogger is an order line.</a:t>
            </a:r>
          </a:p>
          <a:p>
            <a:pPr fontAlgn="base"/>
            <a:endParaRPr lang="en-US" sz="2200" b="0" i="0">
              <a:effectLst/>
              <a:latin typeface="-apple-system"/>
            </a:endParaRPr>
          </a:p>
          <a:p>
            <a:endParaRPr lang="en-IN" sz="2200"/>
          </a:p>
        </p:txBody>
      </p:sp>
    </p:spTree>
    <p:extLst>
      <p:ext uri="{BB962C8B-B14F-4D97-AF65-F5344CB8AC3E}">
        <p14:creationId xmlns:p14="http://schemas.microsoft.com/office/powerpoint/2010/main" val="184982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2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Box trolley">
            <a:extLst>
              <a:ext uri="{FF2B5EF4-FFF2-40B4-BE49-F238E27FC236}">
                <a16:creationId xmlns:a16="http://schemas.microsoft.com/office/drawing/2014/main" id="{8A2544CA-0832-3D98-F7EA-B19E70A820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69471" y="941355"/>
            <a:ext cx="2601592" cy="2601592"/>
          </a:xfrm>
          <a:prstGeom prst="rect">
            <a:avLst/>
          </a:prstGeom>
        </p:spPr>
      </p:pic>
      <p:grpSp>
        <p:nvGrpSpPr>
          <p:cNvPr id="206" name="Group 25">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27" name="Oval 26">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0" name="Oval 29">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97028-22B7-87FB-1FB7-4B2E0C40E48D}"/>
              </a:ext>
            </a:extLst>
          </p:cNvPr>
          <p:cNvSpPr>
            <a:spLocks noGrp="1"/>
          </p:cNvSpPr>
          <p:nvPr>
            <p:ph type="title"/>
          </p:nvPr>
        </p:nvSpPr>
        <p:spPr>
          <a:xfrm>
            <a:off x="702591" y="3404608"/>
            <a:ext cx="3520789" cy="2666087"/>
          </a:xfrm>
        </p:spPr>
        <p:txBody>
          <a:bodyPr>
            <a:normAutofit/>
          </a:bodyPr>
          <a:lstStyle/>
          <a:p>
            <a:pPr algn="ctr"/>
            <a:r>
              <a:rPr lang="en-IN" dirty="0">
                <a:solidFill>
                  <a:schemeClr val="bg1"/>
                </a:solidFill>
              </a:rPr>
              <a:t>Line Fill Rate and Volume Fill Rate</a:t>
            </a:r>
          </a:p>
        </p:txBody>
      </p:sp>
      <p:grpSp>
        <p:nvGrpSpPr>
          <p:cNvPr id="207"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bg1"/>
          </a:solidFill>
        </p:grpSpPr>
        <p:sp>
          <p:nvSpPr>
            <p:cNvPr id="33" name="Freeform: Shape 32">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36"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bg1"/>
          </a:solidFill>
        </p:grpSpPr>
        <p:sp>
          <p:nvSpPr>
            <p:cNvPr id="37" name="Freeform: Shape 36">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95A73552-57CC-39D5-89B3-E3D539C8D636}"/>
              </a:ext>
            </a:extLst>
          </p:cNvPr>
          <p:cNvSpPr>
            <a:spLocks noGrp="1"/>
          </p:cNvSpPr>
          <p:nvPr>
            <p:ph idx="1"/>
          </p:nvPr>
        </p:nvSpPr>
        <p:spPr>
          <a:xfrm>
            <a:off x="6477270" y="280374"/>
            <a:ext cx="4974771" cy="6025176"/>
          </a:xfrm>
        </p:spPr>
        <p:txBody>
          <a:bodyPr>
            <a:normAutofit/>
          </a:bodyPr>
          <a:lstStyle/>
          <a:p>
            <a:r>
              <a:rPr lang="en-US" sz="1800" dirty="0">
                <a:solidFill>
                  <a:schemeClr val="bg1"/>
                </a:solidFill>
              </a:rPr>
              <a:t> Line Fill Rate is an important metric for the supply planning team to understand how many lines they shipped out of the total lines ordered. This metric does not consider the delivery time of the order.</a:t>
            </a:r>
          </a:p>
          <a:p>
            <a:r>
              <a:rPr lang="en-US" sz="1800" dirty="0">
                <a:solidFill>
                  <a:schemeClr val="bg1"/>
                </a:solidFill>
              </a:rPr>
              <a:t> Volume fill rate or case fill rate is a similar metric useful for the supply planning team to understand the total quantity they are able to ship for a customer per order or for a given period of time</a:t>
            </a:r>
            <a:r>
              <a:rPr lang="en-US" sz="1800" b="0" i="0" dirty="0">
                <a:solidFill>
                  <a:schemeClr val="bg1"/>
                </a:solidFill>
                <a:effectLst/>
                <a:latin typeface="Raleway" panose="020B0604020202020204" pitchFamily="2" charset="0"/>
              </a:rPr>
              <a:t>.</a:t>
            </a:r>
          </a:p>
          <a:p>
            <a:endParaRPr lang="en-US" sz="1800" dirty="0">
              <a:solidFill>
                <a:schemeClr val="bg1"/>
              </a:solidFill>
              <a:latin typeface="Raleway" panose="020B0604020202020204" pitchFamily="2" charset="0"/>
            </a:endParaRPr>
          </a:p>
          <a:p>
            <a:r>
              <a:rPr lang="en-IN" sz="1800" dirty="0">
                <a:solidFill>
                  <a:schemeClr val="bg1"/>
                </a:solidFill>
              </a:rPr>
              <a:t>Example: In above example, let’s say </a:t>
            </a:r>
            <a:r>
              <a:rPr lang="en-IN" sz="1800" dirty="0" err="1">
                <a:solidFill>
                  <a:schemeClr val="bg1"/>
                </a:solidFill>
              </a:rPr>
              <a:t>Ajio</a:t>
            </a:r>
            <a:r>
              <a:rPr lang="en-IN" sz="1800" dirty="0">
                <a:solidFill>
                  <a:schemeClr val="bg1"/>
                </a:solidFill>
              </a:rPr>
              <a:t> is able to ship you 1 sweater and 1 jogger . The line item sweater is failed because you requested 2. So line rate for </a:t>
            </a:r>
            <a:r>
              <a:rPr lang="en-IN" sz="1800" dirty="0" err="1">
                <a:solidFill>
                  <a:schemeClr val="bg1"/>
                </a:solidFill>
              </a:rPr>
              <a:t>Ajio</a:t>
            </a:r>
            <a:r>
              <a:rPr lang="en-IN" sz="1800" dirty="0">
                <a:solidFill>
                  <a:schemeClr val="bg1"/>
                </a:solidFill>
              </a:rPr>
              <a:t> for your order is order in lines fulfilled/lines ordered (1/2=50%, in this case)</a:t>
            </a:r>
          </a:p>
          <a:p>
            <a:pPr marL="0" indent="0">
              <a:buNone/>
            </a:pPr>
            <a:r>
              <a:rPr lang="en-IN" sz="1800" dirty="0">
                <a:solidFill>
                  <a:schemeClr val="bg1"/>
                </a:solidFill>
              </a:rPr>
              <a:t>   Volume fill rate will be total quantity shipped/total quantity ordered     (2/3=75%, in this case).</a:t>
            </a:r>
          </a:p>
          <a:p>
            <a:endParaRPr lang="en-IN" sz="1500" dirty="0">
              <a:solidFill>
                <a:schemeClr val="bg1"/>
              </a:solidFill>
            </a:endParaRPr>
          </a:p>
        </p:txBody>
      </p:sp>
    </p:spTree>
    <p:extLst>
      <p:ext uri="{BB962C8B-B14F-4D97-AF65-F5344CB8AC3E}">
        <p14:creationId xmlns:p14="http://schemas.microsoft.com/office/powerpoint/2010/main" val="179708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0878B-3F2D-19FE-F489-0C02E1B31ECB}"/>
              </a:ext>
            </a:extLst>
          </p:cNvPr>
          <p:cNvSpPr>
            <a:spLocks noGrp="1"/>
          </p:cNvSpPr>
          <p:nvPr>
            <p:ph type="title"/>
          </p:nvPr>
        </p:nvSpPr>
        <p:spPr>
          <a:xfrm>
            <a:off x="838200" y="365126"/>
            <a:ext cx="10515600" cy="100700"/>
          </a:xfrm>
        </p:spPr>
        <p:txBody>
          <a:bodyPr>
            <a:normAutofit fontScale="90000"/>
          </a:bodyPr>
          <a:lstStyle/>
          <a:p>
            <a:r>
              <a:rPr lang="en-IN">
                <a:solidFill>
                  <a:schemeClr val="bg1"/>
                </a:solidFill>
              </a:rPr>
              <a:t>c</a:t>
            </a:r>
            <a:endParaRPr lang="en-IN" dirty="0">
              <a:solidFill>
                <a:schemeClr val="bg1"/>
              </a:solidFill>
            </a:endParaRPr>
          </a:p>
        </p:txBody>
      </p:sp>
      <p:graphicFrame>
        <p:nvGraphicFramePr>
          <p:cNvPr id="14" name="Content Placeholder 2">
            <a:extLst>
              <a:ext uri="{FF2B5EF4-FFF2-40B4-BE49-F238E27FC236}">
                <a16:creationId xmlns:a16="http://schemas.microsoft.com/office/drawing/2014/main" id="{FD38E450-B51A-BF8B-E468-638C1BA42B9B}"/>
              </a:ext>
            </a:extLst>
          </p:cNvPr>
          <p:cNvGraphicFramePr>
            <a:graphicFrameLocks noGrp="1"/>
          </p:cNvGraphicFramePr>
          <p:nvPr>
            <p:ph idx="1"/>
            <p:extLst>
              <p:ext uri="{D42A27DB-BD31-4B8C-83A1-F6EECF244321}">
                <p14:modId xmlns:p14="http://schemas.microsoft.com/office/powerpoint/2010/main" val="2958877521"/>
              </p:ext>
            </p:extLst>
          </p:nvPr>
        </p:nvGraphicFramePr>
        <p:xfrm>
          <a:off x="838200" y="629728"/>
          <a:ext cx="10515600" cy="55472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2590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DDEF810-FBAE-4C80-B905-316331395C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D8C7A0F-D774-4978-AA9C-7E703C2F4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09710" y="837744"/>
            <a:ext cx="403225" cy="1344168"/>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7">
            <a:extLst>
              <a:ext uri="{FF2B5EF4-FFF2-40B4-BE49-F238E27FC236}">
                <a16:creationId xmlns:a16="http://schemas.microsoft.com/office/drawing/2014/main" id="{61C7310A-3A42-4F75-8058-7F39E52B1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660" y="640894"/>
            <a:ext cx="168275" cy="1344168"/>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14">
            <a:extLst>
              <a:ext uri="{FF2B5EF4-FFF2-40B4-BE49-F238E27FC236}">
                <a16:creationId xmlns:a16="http://schemas.microsoft.com/office/drawing/2014/main" id="{27D88313-56C7-45D8-8D97-2F5CCBF996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44055" y="635715"/>
            <a:ext cx="11544897" cy="117957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62B4041D-CD79-C40E-2C40-4A009854016C}"/>
              </a:ext>
            </a:extLst>
          </p:cNvPr>
          <p:cNvSpPr>
            <a:spLocks noGrp="1"/>
          </p:cNvSpPr>
          <p:nvPr>
            <p:ph type="title"/>
          </p:nvPr>
        </p:nvSpPr>
        <p:spPr>
          <a:xfrm>
            <a:off x="1047280" y="788894"/>
            <a:ext cx="10306520" cy="880730"/>
          </a:xfrm>
        </p:spPr>
        <p:txBody>
          <a:bodyPr>
            <a:normAutofit/>
          </a:bodyPr>
          <a:lstStyle/>
          <a:p>
            <a:r>
              <a:rPr lang="en-IN" sz="4000">
                <a:solidFill>
                  <a:srgbClr val="FFFFFF"/>
                </a:solidFill>
              </a:rPr>
              <a:t>DATSET:</a:t>
            </a:r>
          </a:p>
        </p:txBody>
      </p:sp>
      <p:graphicFrame>
        <p:nvGraphicFramePr>
          <p:cNvPr id="5" name="Content Placeholder 2">
            <a:extLst>
              <a:ext uri="{FF2B5EF4-FFF2-40B4-BE49-F238E27FC236}">
                <a16:creationId xmlns:a16="http://schemas.microsoft.com/office/drawing/2014/main" id="{36E66682-26B2-54D5-D990-496176608818}"/>
              </a:ext>
            </a:extLst>
          </p:cNvPr>
          <p:cNvGraphicFramePr>
            <a:graphicFrameLocks noGrp="1"/>
          </p:cNvGraphicFramePr>
          <p:nvPr>
            <p:ph idx="1"/>
            <p:extLst>
              <p:ext uri="{D42A27DB-BD31-4B8C-83A1-F6EECF244321}">
                <p14:modId xmlns:p14="http://schemas.microsoft.com/office/powerpoint/2010/main" val="864142480"/>
              </p:ext>
            </p:extLst>
          </p:nvPr>
        </p:nvGraphicFramePr>
        <p:xfrm>
          <a:off x="1047280" y="2189664"/>
          <a:ext cx="10095789" cy="403262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0055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3079</TotalTime>
  <Words>1711</Words>
  <Application>Microsoft Office PowerPoint</Application>
  <PresentationFormat>Widescreen</PresentationFormat>
  <Paragraphs>82</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-apple-system</vt:lpstr>
      <vt:lpstr>Arial</vt:lpstr>
      <vt:lpstr>Calibri</vt:lpstr>
      <vt:lpstr>Calibri Light</vt:lpstr>
      <vt:lpstr>poppins</vt:lpstr>
      <vt:lpstr>Raleway</vt:lpstr>
      <vt:lpstr>Office Theme</vt:lpstr>
      <vt:lpstr>AtliQ Mart</vt:lpstr>
      <vt:lpstr>PROBLEM STATEMENT:</vt:lpstr>
      <vt:lpstr>Task:  </vt:lpstr>
      <vt:lpstr>PowerPoint Presentation</vt:lpstr>
      <vt:lpstr>PowerPoint Presentation</vt:lpstr>
      <vt:lpstr>ORDERS and LINES:</vt:lpstr>
      <vt:lpstr>Line Fill Rate and Volume Fill Rate</vt:lpstr>
      <vt:lpstr>c</vt:lpstr>
      <vt:lpstr>DATSET:</vt:lpstr>
      <vt:lpstr>DATASET:</vt:lpstr>
      <vt:lpstr>DATASET: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STATEMENT:</dc:title>
  <dc:creator>Nikita .</dc:creator>
  <cp:lastModifiedBy>VAIBHAV GIRI</cp:lastModifiedBy>
  <cp:revision>7</cp:revision>
  <dcterms:created xsi:type="dcterms:W3CDTF">2022-11-12T10:46:15Z</dcterms:created>
  <dcterms:modified xsi:type="dcterms:W3CDTF">2024-05-27T18:47:36Z</dcterms:modified>
</cp:coreProperties>
</file>