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7BC3-4C7B-5FF8-5714-3F320C1AF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E8E031A7-8479-2A21-012D-5A12115E4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76D1EC7A-3F35-A9D0-C6F3-A24BD23BEC84}"/>
              </a:ext>
            </a:extLst>
          </p:cNvPr>
          <p:cNvSpPr>
            <a:spLocks noGrp="1"/>
          </p:cNvSpPr>
          <p:nvPr>
            <p:ph type="dt" sz="half" idx="10"/>
          </p:nvPr>
        </p:nvSpPr>
        <p:spPr/>
        <p:txBody>
          <a:bodyPr/>
          <a:lstStyle/>
          <a:p>
            <a:fld id="{F992CDF2-C888-4898-AC6B-2DD077D23BDD}" type="datetimeFigureOut">
              <a:rPr lang="en-NG" smtClean="0"/>
              <a:t>26/01/2025</a:t>
            </a:fld>
            <a:endParaRPr lang="en-NG"/>
          </a:p>
        </p:txBody>
      </p:sp>
      <p:sp>
        <p:nvSpPr>
          <p:cNvPr id="5" name="Footer Placeholder 4">
            <a:extLst>
              <a:ext uri="{FF2B5EF4-FFF2-40B4-BE49-F238E27FC236}">
                <a16:creationId xmlns:a16="http://schemas.microsoft.com/office/drawing/2014/main" id="{D38967C6-6217-F4A9-7F48-54F08A73D2A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A71C5D1-CBF8-7815-8DBD-00E3384151C7}"/>
              </a:ext>
            </a:extLst>
          </p:cNvPr>
          <p:cNvSpPr>
            <a:spLocks noGrp="1"/>
          </p:cNvSpPr>
          <p:nvPr>
            <p:ph type="sldNum" sz="quarter" idx="12"/>
          </p:nvPr>
        </p:nvSpPr>
        <p:spPr/>
        <p:txBody>
          <a:bodyPr/>
          <a:lstStyle/>
          <a:p>
            <a:fld id="{149596BB-C39D-46C6-9552-AE5A6E2EC240}" type="slidenum">
              <a:rPr lang="en-NG" smtClean="0"/>
              <a:t>‹#›</a:t>
            </a:fld>
            <a:endParaRPr lang="en-NG"/>
          </a:p>
        </p:txBody>
      </p:sp>
    </p:spTree>
    <p:extLst>
      <p:ext uri="{BB962C8B-B14F-4D97-AF65-F5344CB8AC3E}">
        <p14:creationId xmlns:p14="http://schemas.microsoft.com/office/powerpoint/2010/main" val="170983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7B7A-8DAA-1ADB-D80F-5A3550FF9284}"/>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522AAD3-79F9-67D5-E044-F33A60733E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B14DB43-00EF-15F3-7E86-FC7012D5A552}"/>
              </a:ext>
            </a:extLst>
          </p:cNvPr>
          <p:cNvSpPr>
            <a:spLocks noGrp="1"/>
          </p:cNvSpPr>
          <p:nvPr>
            <p:ph type="dt" sz="half" idx="10"/>
          </p:nvPr>
        </p:nvSpPr>
        <p:spPr/>
        <p:txBody>
          <a:bodyPr/>
          <a:lstStyle/>
          <a:p>
            <a:fld id="{F992CDF2-C888-4898-AC6B-2DD077D23BDD}" type="datetimeFigureOut">
              <a:rPr lang="en-NG" smtClean="0"/>
              <a:t>26/01/2025</a:t>
            </a:fld>
            <a:endParaRPr lang="en-NG"/>
          </a:p>
        </p:txBody>
      </p:sp>
      <p:sp>
        <p:nvSpPr>
          <p:cNvPr id="5" name="Footer Placeholder 4">
            <a:extLst>
              <a:ext uri="{FF2B5EF4-FFF2-40B4-BE49-F238E27FC236}">
                <a16:creationId xmlns:a16="http://schemas.microsoft.com/office/drawing/2014/main" id="{A7207080-282A-C223-0CF1-7FCDA7F198A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479FC3A-ACE3-4B48-EAE9-9CFCEEDACAED}"/>
              </a:ext>
            </a:extLst>
          </p:cNvPr>
          <p:cNvSpPr>
            <a:spLocks noGrp="1"/>
          </p:cNvSpPr>
          <p:nvPr>
            <p:ph type="sldNum" sz="quarter" idx="12"/>
          </p:nvPr>
        </p:nvSpPr>
        <p:spPr/>
        <p:txBody>
          <a:bodyPr/>
          <a:lstStyle/>
          <a:p>
            <a:fld id="{149596BB-C39D-46C6-9552-AE5A6E2EC240}" type="slidenum">
              <a:rPr lang="en-NG" smtClean="0"/>
              <a:t>‹#›</a:t>
            </a:fld>
            <a:endParaRPr lang="en-NG"/>
          </a:p>
        </p:txBody>
      </p:sp>
    </p:spTree>
    <p:extLst>
      <p:ext uri="{BB962C8B-B14F-4D97-AF65-F5344CB8AC3E}">
        <p14:creationId xmlns:p14="http://schemas.microsoft.com/office/powerpoint/2010/main" val="21442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CE3CD-4527-C87B-9CBA-786A80B19F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6F883172-BFFA-27FF-5EED-28C9776F8A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CF64859-411B-8547-4742-D7138B24433D}"/>
              </a:ext>
            </a:extLst>
          </p:cNvPr>
          <p:cNvSpPr>
            <a:spLocks noGrp="1"/>
          </p:cNvSpPr>
          <p:nvPr>
            <p:ph type="dt" sz="half" idx="10"/>
          </p:nvPr>
        </p:nvSpPr>
        <p:spPr/>
        <p:txBody>
          <a:bodyPr/>
          <a:lstStyle/>
          <a:p>
            <a:fld id="{F992CDF2-C888-4898-AC6B-2DD077D23BDD}" type="datetimeFigureOut">
              <a:rPr lang="en-NG" smtClean="0"/>
              <a:t>26/01/2025</a:t>
            </a:fld>
            <a:endParaRPr lang="en-NG"/>
          </a:p>
        </p:txBody>
      </p:sp>
      <p:sp>
        <p:nvSpPr>
          <p:cNvPr id="5" name="Footer Placeholder 4">
            <a:extLst>
              <a:ext uri="{FF2B5EF4-FFF2-40B4-BE49-F238E27FC236}">
                <a16:creationId xmlns:a16="http://schemas.microsoft.com/office/drawing/2014/main" id="{42CA69C3-38A5-6CC6-6623-523497ED9A8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650BA43-AE7B-F197-5D70-B242DF95AA3A}"/>
              </a:ext>
            </a:extLst>
          </p:cNvPr>
          <p:cNvSpPr>
            <a:spLocks noGrp="1"/>
          </p:cNvSpPr>
          <p:nvPr>
            <p:ph type="sldNum" sz="quarter" idx="12"/>
          </p:nvPr>
        </p:nvSpPr>
        <p:spPr/>
        <p:txBody>
          <a:bodyPr/>
          <a:lstStyle/>
          <a:p>
            <a:fld id="{149596BB-C39D-46C6-9552-AE5A6E2EC240}" type="slidenum">
              <a:rPr lang="en-NG" smtClean="0"/>
              <a:t>‹#›</a:t>
            </a:fld>
            <a:endParaRPr lang="en-NG"/>
          </a:p>
        </p:txBody>
      </p:sp>
    </p:spTree>
    <p:extLst>
      <p:ext uri="{BB962C8B-B14F-4D97-AF65-F5344CB8AC3E}">
        <p14:creationId xmlns:p14="http://schemas.microsoft.com/office/powerpoint/2010/main" val="328810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397E-67E4-32BE-4719-BA43D10C0238}"/>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12DE5E5B-1EBD-DBDA-D385-4C72A3A72B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AB2BBC0-4DAE-A043-0158-0AA04DD46321}"/>
              </a:ext>
            </a:extLst>
          </p:cNvPr>
          <p:cNvSpPr>
            <a:spLocks noGrp="1"/>
          </p:cNvSpPr>
          <p:nvPr>
            <p:ph type="dt" sz="half" idx="10"/>
          </p:nvPr>
        </p:nvSpPr>
        <p:spPr/>
        <p:txBody>
          <a:bodyPr/>
          <a:lstStyle/>
          <a:p>
            <a:fld id="{F992CDF2-C888-4898-AC6B-2DD077D23BDD}" type="datetimeFigureOut">
              <a:rPr lang="en-NG" smtClean="0"/>
              <a:t>26/01/2025</a:t>
            </a:fld>
            <a:endParaRPr lang="en-NG"/>
          </a:p>
        </p:txBody>
      </p:sp>
      <p:sp>
        <p:nvSpPr>
          <p:cNvPr id="5" name="Footer Placeholder 4">
            <a:extLst>
              <a:ext uri="{FF2B5EF4-FFF2-40B4-BE49-F238E27FC236}">
                <a16:creationId xmlns:a16="http://schemas.microsoft.com/office/drawing/2014/main" id="{BEF7C9D8-4D3B-2A88-BD5F-35B5DBB0FD3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1C2CADA-EEC2-7FCC-3A09-D5B8B5D9A937}"/>
              </a:ext>
            </a:extLst>
          </p:cNvPr>
          <p:cNvSpPr>
            <a:spLocks noGrp="1"/>
          </p:cNvSpPr>
          <p:nvPr>
            <p:ph type="sldNum" sz="quarter" idx="12"/>
          </p:nvPr>
        </p:nvSpPr>
        <p:spPr/>
        <p:txBody>
          <a:bodyPr/>
          <a:lstStyle/>
          <a:p>
            <a:fld id="{149596BB-C39D-46C6-9552-AE5A6E2EC240}" type="slidenum">
              <a:rPr lang="en-NG" smtClean="0"/>
              <a:t>‹#›</a:t>
            </a:fld>
            <a:endParaRPr lang="en-NG"/>
          </a:p>
        </p:txBody>
      </p:sp>
    </p:spTree>
    <p:extLst>
      <p:ext uri="{BB962C8B-B14F-4D97-AF65-F5344CB8AC3E}">
        <p14:creationId xmlns:p14="http://schemas.microsoft.com/office/powerpoint/2010/main" val="331325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0E7D-AF47-62DE-6212-D591427A00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0B6F7A99-9E08-B321-42B9-1B4E81F743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A4635C-5E62-77E4-79F7-3F554FD14775}"/>
              </a:ext>
            </a:extLst>
          </p:cNvPr>
          <p:cNvSpPr>
            <a:spLocks noGrp="1"/>
          </p:cNvSpPr>
          <p:nvPr>
            <p:ph type="dt" sz="half" idx="10"/>
          </p:nvPr>
        </p:nvSpPr>
        <p:spPr/>
        <p:txBody>
          <a:bodyPr/>
          <a:lstStyle/>
          <a:p>
            <a:fld id="{F992CDF2-C888-4898-AC6B-2DD077D23BDD}" type="datetimeFigureOut">
              <a:rPr lang="en-NG" smtClean="0"/>
              <a:t>26/01/2025</a:t>
            </a:fld>
            <a:endParaRPr lang="en-NG"/>
          </a:p>
        </p:txBody>
      </p:sp>
      <p:sp>
        <p:nvSpPr>
          <p:cNvPr id="5" name="Footer Placeholder 4">
            <a:extLst>
              <a:ext uri="{FF2B5EF4-FFF2-40B4-BE49-F238E27FC236}">
                <a16:creationId xmlns:a16="http://schemas.microsoft.com/office/drawing/2014/main" id="{54C5AAB3-EC21-8D49-AFAE-0DC06446E14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2186C7F-30F3-2D4D-7D00-C3436688DDDF}"/>
              </a:ext>
            </a:extLst>
          </p:cNvPr>
          <p:cNvSpPr>
            <a:spLocks noGrp="1"/>
          </p:cNvSpPr>
          <p:nvPr>
            <p:ph type="sldNum" sz="quarter" idx="12"/>
          </p:nvPr>
        </p:nvSpPr>
        <p:spPr/>
        <p:txBody>
          <a:bodyPr/>
          <a:lstStyle/>
          <a:p>
            <a:fld id="{149596BB-C39D-46C6-9552-AE5A6E2EC240}" type="slidenum">
              <a:rPr lang="en-NG" smtClean="0"/>
              <a:t>‹#›</a:t>
            </a:fld>
            <a:endParaRPr lang="en-NG"/>
          </a:p>
        </p:txBody>
      </p:sp>
    </p:spTree>
    <p:extLst>
      <p:ext uri="{BB962C8B-B14F-4D97-AF65-F5344CB8AC3E}">
        <p14:creationId xmlns:p14="http://schemas.microsoft.com/office/powerpoint/2010/main" val="32977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E68A-AD8F-32B9-FF2B-C6D99D3DD0D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1CE118E6-8145-8B62-1130-52A1BC980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278A539F-E88C-4102-21C7-447A44429A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2646299C-745E-A958-B108-0064756CD6F0}"/>
              </a:ext>
            </a:extLst>
          </p:cNvPr>
          <p:cNvSpPr>
            <a:spLocks noGrp="1"/>
          </p:cNvSpPr>
          <p:nvPr>
            <p:ph type="dt" sz="half" idx="10"/>
          </p:nvPr>
        </p:nvSpPr>
        <p:spPr/>
        <p:txBody>
          <a:bodyPr/>
          <a:lstStyle/>
          <a:p>
            <a:fld id="{F992CDF2-C888-4898-AC6B-2DD077D23BDD}" type="datetimeFigureOut">
              <a:rPr lang="en-NG" smtClean="0"/>
              <a:t>26/01/2025</a:t>
            </a:fld>
            <a:endParaRPr lang="en-NG"/>
          </a:p>
        </p:txBody>
      </p:sp>
      <p:sp>
        <p:nvSpPr>
          <p:cNvPr id="6" name="Footer Placeholder 5">
            <a:extLst>
              <a:ext uri="{FF2B5EF4-FFF2-40B4-BE49-F238E27FC236}">
                <a16:creationId xmlns:a16="http://schemas.microsoft.com/office/drawing/2014/main" id="{9E5A3104-3886-1AFF-6FF6-E96B2EF75C6D}"/>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FC47FDDD-B453-C73D-85F1-4CBE6E6AEBE4}"/>
              </a:ext>
            </a:extLst>
          </p:cNvPr>
          <p:cNvSpPr>
            <a:spLocks noGrp="1"/>
          </p:cNvSpPr>
          <p:nvPr>
            <p:ph type="sldNum" sz="quarter" idx="12"/>
          </p:nvPr>
        </p:nvSpPr>
        <p:spPr/>
        <p:txBody>
          <a:bodyPr/>
          <a:lstStyle/>
          <a:p>
            <a:fld id="{149596BB-C39D-46C6-9552-AE5A6E2EC240}" type="slidenum">
              <a:rPr lang="en-NG" smtClean="0"/>
              <a:t>‹#›</a:t>
            </a:fld>
            <a:endParaRPr lang="en-NG"/>
          </a:p>
        </p:txBody>
      </p:sp>
    </p:spTree>
    <p:extLst>
      <p:ext uri="{BB962C8B-B14F-4D97-AF65-F5344CB8AC3E}">
        <p14:creationId xmlns:p14="http://schemas.microsoft.com/office/powerpoint/2010/main" val="1168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4D0B8-3FD7-BA33-65E2-95A013FEE3A9}"/>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8ABDA051-CE6E-2B28-51E0-EC6062FF87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B84A8A-778B-C081-6568-0C89096CD7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02CD73F3-D318-17DA-EEC5-E9E79601F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DC63A1-0A81-48A4-2A0C-FAA35E7DAD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F1B2F2FF-23EF-40FF-F8FF-A11DB26BBEBB}"/>
              </a:ext>
            </a:extLst>
          </p:cNvPr>
          <p:cNvSpPr>
            <a:spLocks noGrp="1"/>
          </p:cNvSpPr>
          <p:nvPr>
            <p:ph type="dt" sz="half" idx="10"/>
          </p:nvPr>
        </p:nvSpPr>
        <p:spPr/>
        <p:txBody>
          <a:bodyPr/>
          <a:lstStyle/>
          <a:p>
            <a:fld id="{F992CDF2-C888-4898-AC6B-2DD077D23BDD}" type="datetimeFigureOut">
              <a:rPr lang="en-NG" smtClean="0"/>
              <a:t>26/01/2025</a:t>
            </a:fld>
            <a:endParaRPr lang="en-NG"/>
          </a:p>
        </p:txBody>
      </p:sp>
      <p:sp>
        <p:nvSpPr>
          <p:cNvPr id="8" name="Footer Placeholder 7">
            <a:extLst>
              <a:ext uri="{FF2B5EF4-FFF2-40B4-BE49-F238E27FC236}">
                <a16:creationId xmlns:a16="http://schemas.microsoft.com/office/drawing/2014/main" id="{664C25B6-2AB6-EAC6-DE0F-D878D8A0CC8E}"/>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F0317087-D079-8515-A8AB-73BAD004E1AB}"/>
              </a:ext>
            </a:extLst>
          </p:cNvPr>
          <p:cNvSpPr>
            <a:spLocks noGrp="1"/>
          </p:cNvSpPr>
          <p:nvPr>
            <p:ph type="sldNum" sz="quarter" idx="12"/>
          </p:nvPr>
        </p:nvSpPr>
        <p:spPr/>
        <p:txBody>
          <a:bodyPr/>
          <a:lstStyle/>
          <a:p>
            <a:fld id="{149596BB-C39D-46C6-9552-AE5A6E2EC240}" type="slidenum">
              <a:rPr lang="en-NG" smtClean="0"/>
              <a:t>‹#›</a:t>
            </a:fld>
            <a:endParaRPr lang="en-NG"/>
          </a:p>
        </p:txBody>
      </p:sp>
    </p:spTree>
    <p:extLst>
      <p:ext uri="{BB962C8B-B14F-4D97-AF65-F5344CB8AC3E}">
        <p14:creationId xmlns:p14="http://schemas.microsoft.com/office/powerpoint/2010/main" val="422092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9516-5B48-6B6C-4A00-8A1BBDDE16EB}"/>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F099C9B1-4010-5713-FB66-E28A35D7F6AA}"/>
              </a:ext>
            </a:extLst>
          </p:cNvPr>
          <p:cNvSpPr>
            <a:spLocks noGrp="1"/>
          </p:cNvSpPr>
          <p:nvPr>
            <p:ph type="dt" sz="half" idx="10"/>
          </p:nvPr>
        </p:nvSpPr>
        <p:spPr/>
        <p:txBody>
          <a:bodyPr/>
          <a:lstStyle/>
          <a:p>
            <a:fld id="{F992CDF2-C888-4898-AC6B-2DD077D23BDD}" type="datetimeFigureOut">
              <a:rPr lang="en-NG" smtClean="0"/>
              <a:t>26/01/2025</a:t>
            </a:fld>
            <a:endParaRPr lang="en-NG"/>
          </a:p>
        </p:txBody>
      </p:sp>
      <p:sp>
        <p:nvSpPr>
          <p:cNvPr id="4" name="Footer Placeholder 3">
            <a:extLst>
              <a:ext uri="{FF2B5EF4-FFF2-40B4-BE49-F238E27FC236}">
                <a16:creationId xmlns:a16="http://schemas.microsoft.com/office/drawing/2014/main" id="{23B7D3F6-C29D-E738-F9A0-F03EB894DCA0}"/>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3960F0FB-B4C1-8E4D-B407-D91E20829380}"/>
              </a:ext>
            </a:extLst>
          </p:cNvPr>
          <p:cNvSpPr>
            <a:spLocks noGrp="1"/>
          </p:cNvSpPr>
          <p:nvPr>
            <p:ph type="sldNum" sz="quarter" idx="12"/>
          </p:nvPr>
        </p:nvSpPr>
        <p:spPr/>
        <p:txBody>
          <a:bodyPr/>
          <a:lstStyle/>
          <a:p>
            <a:fld id="{149596BB-C39D-46C6-9552-AE5A6E2EC240}" type="slidenum">
              <a:rPr lang="en-NG" smtClean="0"/>
              <a:t>‹#›</a:t>
            </a:fld>
            <a:endParaRPr lang="en-NG"/>
          </a:p>
        </p:txBody>
      </p:sp>
    </p:spTree>
    <p:extLst>
      <p:ext uri="{BB962C8B-B14F-4D97-AF65-F5344CB8AC3E}">
        <p14:creationId xmlns:p14="http://schemas.microsoft.com/office/powerpoint/2010/main" val="172405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D79BE2-2004-776C-F4D4-812498D462C8}"/>
              </a:ext>
            </a:extLst>
          </p:cNvPr>
          <p:cNvSpPr>
            <a:spLocks noGrp="1"/>
          </p:cNvSpPr>
          <p:nvPr>
            <p:ph type="dt" sz="half" idx="10"/>
          </p:nvPr>
        </p:nvSpPr>
        <p:spPr/>
        <p:txBody>
          <a:bodyPr/>
          <a:lstStyle/>
          <a:p>
            <a:fld id="{F992CDF2-C888-4898-AC6B-2DD077D23BDD}" type="datetimeFigureOut">
              <a:rPr lang="en-NG" smtClean="0"/>
              <a:t>26/01/2025</a:t>
            </a:fld>
            <a:endParaRPr lang="en-NG"/>
          </a:p>
        </p:txBody>
      </p:sp>
      <p:sp>
        <p:nvSpPr>
          <p:cNvPr id="3" name="Footer Placeholder 2">
            <a:extLst>
              <a:ext uri="{FF2B5EF4-FFF2-40B4-BE49-F238E27FC236}">
                <a16:creationId xmlns:a16="http://schemas.microsoft.com/office/drawing/2014/main" id="{7F6196AB-3F2D-C1E0-2EC4-029D6B12D8E3}"/>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56524DCF-ABD8-00E1-959D-EDC80F5E6111}"/>
              </a:ext>
            </a:extLst>
          </p:cNvPr>
          <p:cNvSpPr>
            <a:spLocks noGrp="1"/>
          </p:cNvSpPr>
          <p:nvPr>
            <p:ph type="sldNum" sz="quarter" idx="12"/>
          </p:nvPr>
        </p:nvSpPr>
        <p:spPr/>
        <p:txBody>
          <a:bodyPr/>
          <a:lstStyle/>
          <a:p>
            <a:fld id="{149596BB-C39D-46C6-9552-AE5A6E2EC240}" type="slidenum">
              <a:rPr lang="en-NG" smtClean="0"/>
              <a:t>‹#›</a:t>
            </a:fld>
            <a:endParaRPr lang="en-NG"/>
          </a:p>
        </p:txBody>
      </p:sp>
    </p:spTree>
    <p:extLst>
      <p:ext uri="{BB962C8B-B14F-4D97-AF65-F5344CB8AC3E}">
        <p14:creationId xmlns:p14="http://schemas.microsoft.com/office/powerpoint/2010/main" val="193757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1212B-2983-B050-DC2D-34F54102E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085892E0-5A4C-D2C9-4B59-40724A38B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FD9217D0-D885-90DF-0F80-D448D7310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DF07D-9611-47F3-8E93-0B17D10046DF}"/>
              </a:ext>
            </a:extLst>
          </p:cNvPr>
          <p:cNvSpPr>
            <a:spLocks noGrp="1"/>
          </p:cNvSpPr>
          <p:nvPr>
            <p:ph type="dt" sz="half" idx="10"/>
          </p:nvPr>
        </p:nvSpPr>
        <p:spPr/>
        <p:txBody>
          <a:bodyPr/>
          <a:lstStyle/>
          <a:p>
            <a:fld id="{F992CDF2-C888-4898-AC6B-2DD077D23BDD}" type="datetimeFigureOut">
              <a:rPr lang="en-NG" smtClean="0"/>
              <a:t>26/01/2025</a:t>
            </a:fld>
            <a:endParaRPr lang="en-NG"/>
          </a:p>
        </p:txBody>
      </p:sp>
      <p:sp>
        <p:nvSpPr>
          <p:cNvPr id="6" name="Footer Placeholder 5">
            <a:extLst>
              <a:ext uri="{FF2B5EF4-FFF2-40B4-BE49-F238E27FC236}">
                <a16:creationId xmlns:a16="http://schemas.microsoft.com/office/drawing/2014/main" id="{27B66236-7EFB-3471-5A29-094036C78B3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5082247-ADBB-7D29-DAD1-B2FEECC5187A}"/>
              </a:ext>
            </a:extLst>
          </p:cNvPr>
          <p:cNvSpPr>
            <a:spLocks noGrp="1"/>
          </p:cNvSpPr>
          <p:nvPr>
            <p:ph type="sldNum" sz="quarter" idx="12"/>
          </p:nvPr>
        </p:nvSpPr>
        <p:spPr/>
        <p:txBody>
          <a:bodyPr/>
          <a:lstStyle/>
          <a:p>
            <a:fld id="{149596BB-C39D-46C6-9552-AE5A6E2EC240}" type="slidenum">
              <a:rPr lang="en-NG" smtClean="0"/>
              <a:t>‹#›</a:t>
            </a:fld>
            <a:endParaRPr lang="en-NG"/>
          </a:p>
        </p:txBody>
      </p:sp>
    </p:spTree>
    <p:extLst>
      <p:ext uri="{BB962C8B-B14F-4D97-AF65-F5344CB8AC3E}">
        <p14:creationId xmlns:p14="http://schemas.microsoft.com/office/powerpoint/2010/main" val="815204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841B-8883-4B4F-F6A6-E2A1E717E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1E68859D-0B92-C767-9951-4439874E9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B610A0AB-93A2-02E4-F4B2-A08FB4248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983144-C334-DDB0-A3AA-47B2CF816C36}"/>
              </a:ext>
            </a:extLst>
          </p:cNvPr>
          <p:cNvSpPr>
            <a:spLocks noGrp="1"/>
          </p:cNvSpPr>
          <p:nvPr>
            <p:ph type="dt" sz="half" idx="10"/>
          </p:nvPr>
        </p:nvSpPr>
        <p:spPr/>
        <p:txBody>
          <a:bodyPr/>
          <a:lstStyle/>
          <a:p>
            <a:fld id="{F992CDF2-C888-4898-AC6B-2DD077D23BDD}" type="datetimeFigureOut">
              <a:rPr lang="en-NG" smtClean="0"/>
              <a:t>26/01/2025</a:t>
            </a:fld>
            <a:endParaRPr lang="en-NG"/>
          </a:p>
        </p:txBody>
      </p:sp>
      <p:sp>
        <p:nvSpPr>
          <p:cNvPr id="6" name="Footer Placeholder 5">
            <a:extLst>
              <a:ext uri="{FF2B5EF4-FFF2-40B4-BE49-F238E27FC236}">
                <a16:creationId xmlns:a16="http://schemas.microsoft.com/office/drawing/2014/main" id="{B3B4E9DE-183B-D43C-703C-B1B07C21CB7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3D5A51A-70F2-483E-E320-D1EB29882062}"/>
              </a:ext>
            </a:extLst>
          </p:cNvPr>
          <p:cNvSpPr>
            <a:spLocks noGrp="1"/>
          </p:cNvSpPr>
          <p:nvPr>
            <p:ph type="sldNum" sz="quarter" idx="12"/>
          </p:nvPr>
        </p:nvSpPr>
        <p:spPr/>
        <p:txBody>
          <a:bodyPr/>
          <a:lstStyle/>
          <a:p>
            <a:fld id="{149596BB-C39D-46C6-9552-AE5A6E2EC240}" type="slidenum">
              <a:rPr lang="en-NG" smtClean="0"/>
              <a:t>‹#›</a:t>
            </a:fld>
            <a:endParaRPr lang="en-NG"/>
          </a:p>
        </p:txBody>
      </p:sp>
    </p:spTree>
    <p:extLst>
      <p:ext uri="{BB962C8B-B14F-4D97-AF65-F5344CB8AC3E}">
        <p14:creationId xmlns:p14="http://schemas.microsoft.com/office/powerpoint/2010/main" val="2711909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ABF08-E58B-69D9-54E6-34861DA7EB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C0CA233-7830-DD1A-89BC-48E064BA71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75AEF39-648C-6080-8B15-D05DA5A1C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92CDF2-C888-4898-AC6B-2DD077D23BDD}" type="datetimeFigureOut">
              <a:rPr lang="en-NG" smtClean="0"/>
              <a:t>26/01/2025</a:t>
            </a:fld>
            <a:endParaRPr lang="en-NG"/>
          </a:p>
        </p:txBody>
      </p:sp>
      <p:sp>
        <p:nvSpPr>
          <p:cNvPr id="5" name="Footer Placeholder 4">
            <a:extLst>
              <a:ext uri="{FF2B5EF4-FFF2-40B4-BE49-F238E27FC236}">
                <a16:creationId xmlns:a16="http://schemas.microsoft.com/office/drawing/2014/main" id="{83686CDD-08F8-09C3-D390-C8E3A5EF1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A34B2830-EA58-E049-1F67-C1C07720C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9596BB-C39D-46C6-9552-AE5A6E2EC240}" type="slidenum">
              <a:rPr lang="en-NG" smtClean="0"/>
              <a:t>‹#›</a:t>
            </a:fld>
            <a:endParaRPr lang="en-NG"/>
          </a:p>
        </p:txBody>
      </p:sp>
    </p:spTree>
    <p:extLst>
      <p:ext uri="{BB962C8B-B14F-4D97-AF65-F5344CB8AC3E}">
        <p14:creationId xmlns:p14="http://schemas.microsoft.com/office/powerpoint/2010/main" val="3016238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0AC0-0746-5AF1-D578-E29D25448ACF}"/>
              </a:ext>
            </a:extLst>
          </p:cNvPr>
          <p:cNvSpPr>
            <a:spLocks noGrp="1"/>
          </p:cNvSpPr>
          <p:nvPr>
            <p:ph type="ctrTitle"/>
          </p:nvPr>
        </p:nvSpPr>
        <p:spPr>
          <a:xfrm>
            <a:off x="1524000" y="1122363"/>
            <a:ext cx="9144000" cy="691447"/>
          </a:xfrm>
        </p:spPr>
        <p:txBody>
          <a:bodyPr>
            <a:normAutofit fontScale="90000"/>
          </a:bodyPr>
          <a:lstStyle/>
          <a:p>
            <a:r>
              <a:rPr lang="en-US" b="1" dirty="0">
                <a:latin typeface="Abadi Extra Light" panose="020B0204020104020204" pitchFamily="34" charset="0"/>
              </a:rPr>
              <a:t>Marketing Campaign Analysis </a:t>
            </a:r>
            <a:endParaRPr lang="en-NG" b="1" dirty="0">
              <a:latin typeface="Abadi Extra Light" panose="020B0204020104020204" pitchFamily="34" charset="0"/>
            </a:endParaRPr>
          </a:p>
        </p:txBody>
      </p:sp>
      <p:sp>
        <p:nvSpPr>
          <p:cNvPr id="3" name="Subtitle 2">
            <a:extLst>
              <a:ext uri="{FF2B5EF4-FFF2-40B4-BE49-F238E27FC236}">
                <a16:creationId xmlns:a16="http://schemas.microsoft.com/office/drawing/2014/main" id="{CFEC2873-6F28-25E3-E09E-16CF279C1610}"/>
              </a:ext>
            </a:extLst>
          </p:cNvPr>
          <p:cNvSpPr>
            <a:spLocks noGrp="1"/>
          </p:cNvSpPr>
          <p:nvPr>
            <p:ph type="subTitle" idx="1"/>
          </p:nvPr>
        </p:nvSpPr>
        <p:spPr>
          <a:xfrm>
            <a:off x="1524000" y="2548327"/>
            <a:ext cx="9144000" cy="2113613"/>
          </a:xfrm>
        </p:spPr>
        <p:txBody>
          <a:bodyPr/>
          <a:lstStyle/>
          <a:p>
            <a:r>
              <a:rPr lang="en-US" dirty="0">
                <a:latin typeface="Abadi Extra Light" panose="020B0204020104020204" pitchFamily="34" charset="0"/>
              </a:rPr>
              <a:t>Company X recently launched a social media marketing campaign across multiple platforms. The primary objectives were to boost customer engagement, drive revenue growth, and enhance brand and product visibility. After running the campaign for several months, they aim to assess its overall performance.</a:t>
            </a:r>
            <a:endParaRPr lang="en-NG" dirty="0">
              <a:latin typeface="Abadi Extra Light" panose="020B0204020104020204" pitchFamily="34" charset="0"/>
            </a:endParaRPr>
          </a:p>
        </p:txBody>
      </p:sp>
    </p:spTree>
    <p:extLst>
      <p:ext uri="{BB962C8B-B14F-4D97-AF65-F5344CB8AC3E}">
        <p14:creationId xmlns:p14="http://schemas.microsoft.com/office/powerpoint/2010/main" val="159502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B58C-57ED-8C8A-9B1B-4ECFACF4DB66}"/>
              </a:ext>
            </a:extLst>
          </p:cNvPr>
          <p:cNvSpPr>
            <a:spLocks noGrp="1"/>
          </p:cNvSpPr>
          <p:nvPr>
            <p:ph type="title"/>
          </p:nvPr>
        </p:nvSpPr>
        <p:spPr/>
        <p:txBody>
          <a:bodyPr/>
          <a:lstStyle/>
          <a:p>
            <a:r>
              <a:rPr lang="en-US" b="1" dirty="0">
                <a:latin typeface="Abadi Extra Light" panose="020B0204020104020204" pitchFamily="34" charset="0"/>
              </a:rPr>
              <a:t>Objective</a:t>
            </a:r>
            <a:r>
              <a:rPr lang="en-US" b="1" dirty="0"/>
              <a:t> </a:t>
            </a:r>
            <a:endParaRPr lang="en-NG" b="1" dirty="0"/>
          </a:p>
        </p:txBody>
      </p:sp>
      <p:sp>
        <p:nvSpPr>
          <p:cNvPr id="3" name="Content Placeholder 2">
            <a:extLst>
              <a:ext uri="{FF2B5EF4-FFF2-40B4-BE49-F238E27FC236}">
                <a16:creationId xmlns:a16="http://schemas.microsoft.com/office/drawing/2014/main" id="{DB90C22E-9278-EDDE-1550-191BAE06DCC4}"/>
              </a:ext>
            </a:extLst>
          </p:cNvPr>
          <p:cNvSpPr>
            <a:spLocks noGrp="1"/>
          </p:cNvSpPr>
          <p:nvPr>
            <p:ph idx="1"/>
          </p:nvPr>
        </p:nvSpPr>
        <p:spPr/>
        <p:txBody>
          <a:bodyPr/>
          <a:lstStyle/>
          <a:p>
            <a:pPr marL="0" indent="0">
              <a:buNone/>
            </a:pPr>
            <a:r>
              <a:rPr lang="en-US" dirty="0">
                <a:latin typeface="Abadi Extra Light" panose="020B0204020104020204" pitchFamily="34" charset="0"/>
              </a:rPr>
              <a:t>The objective of this analysis is to understand:</a:t>
            </a:r>
          </a:p>
          <a:p>
            <a:pPr>
              <a:buFont typeface="Arial" panose="020B0604020202020204" pitchFamily="34" charset="0"/>
              <a:buChar char="•"/>
            </a:pPr>
            <a:r>
              <a:rPr lang="en-US" dirty="0">
                <a:latin typeface="Abadi Extra Light" panose="020B0204020104020204" pitchFamily="34" charset="0"/>
              </a:rPr>
              <a:t>The level of engagement across various platforms.</a:t>
            </a:r>
          </a:p>
          <a:p>
            <a:pPr>
              <a:buFont typeface="Arial" panose="020B0604020202020204" pitchFamily="34" charset="0"/>
              <a:buChar char="•"/>
            </a:pPr>
            <a:r>
              <a:rPr lang="en-US" dirty="0">
                <a:latin typeface="Abadi Extra Light" panose="020B0204020104020204" pitchFamily="34" charset="0"/>
              </a:rPr>
              <a:t>The impact of the campaign on revenue growth.</a:t>
            </a:r>
          </a:p>
          <a:p>
            <a:pPr>
              <a:buFont typeface="Arial" panose="020B0604020202020204" pitchFamily="34" charset="0"/>
              <a:buChar char="•"/>
            </a:pPr>
            <a:r>
              <a:rPr lang="en-US" dirty="0">
                <a:latin typeface="Abadi Extra Light" panose="020B0204020104020204" pitchFamily="34" charset="0"/>
              </a:rPr>
              <a:t>The effectiveness of the campaign in enhancing brand and product visibility.</a:t>
            </a:r>
          </a:p>
          <a:p>
            <a:endParaRPr lang="en-NG" dirty="0"/>
          </a:p>
        </p:txBody>
      </p:sp>
    </p:spTree>
    <p:extLst>
      <p:ext uri="{BB962C8B-B14F-4D97-AF65-F5344CB8AC3E}">
        <p14:creationId xmlns:p14="http://schemas.microsoft.com/office/powerpoint/2010/main" val="128623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3A71-53B8-228E-03CC-648CA1068A14}"/>
              </a:ext>
            </a:extLst>
          </p:cNvPr>
          <p:cNvSpPr>
            <a:spLocks noGrp="1"/>
          </p:cNvSpPr>
          <p:nvPr>
            <p:ph type="title"/>
          </p:nvPr>
        </p:nvSpPr>
        <p:spPr/>
        <p:txBody>
          <a:bodyPr/>
          <a:lstStyle/>
          <a:p>
            <a:r>
              <a:rPr lang="en-US" b="1" dirty="0">
                <a:latin typeface="Abadi Extra Light" panose="020B0204020104020204" pitchFamily="34" charset="0"/>
              </a:rPr>
              <a:t>Engagement across social platforms  </a:t>
            </a:r>
            <a:endParaRPr lang="en-NG" b="1" dirty="0">
              <a:latin typeface="Abadi Extra Light" panose="020B0204020104020204" pitchFamily="34" charset="0"/>
            </a:endParaRPr>
          </a:p>
        </p:txBody>
      </p:sp>
      <p:pic>
        <p:nvPicPr>
          <p:cNvPr id="11" name="Picture 10">
            <a:extLst>
              <a:ext uri="{FF2B5EF4-FFF2-40B4-BE49-F238E27FC236}">
                <a16:creationId xmlns:a16="http://schemas.microsoft.com/office/drawing/2014/main" id="{BD7EAFAC-FBCF-9142-2FB9-634B3AB399B8}"/>
              </a:ext>
            </a:extLst>
          </p:cNvPr>
          <p:cNvPicPr>
            <a:picLocks noChangeAspect="1"/>
          </p:cNvPicPr>
          <p:nvPr/>
        </p:nvPicPr>
        <p:blipFill>
          <a:blip r:embed="rId2"/>
          <a:stretch>
            <a:fillRect/>
          </a:stretch>
        </p:blipFill>
        <p:spPr>
          <a:xfrm>
            <a:off x="1170427" y="3429001"/>
            <a:ext cx="5821235" cy="2177320"/>
          </a:xfrm>
          <a:prstGeom prst="rect">
            <a:avLst/>
          </a:prstGeom>
        </p:spPr>
      </p:pic>
      <p:pic>
        <p:nvPicPr>
          <p:cNvPr id="22" name="Content Placeholder 21">
            <a:extLst>
              <a:ext uri="{FF2B5EF4-FFF2-40B4-BE49-F238E27FC236}">
                <a16:creationId xmlns:a16="http://schemas.microsoft.com/office/drawing/2014/main" id="{689664C3-80AC-B53C-6D30-15178E4D9CDF}"/>
              </a:ext>
            </a:extLst>
          </p:cNvPr>
          <p:cNvPicPr>
            <a:picLocks noGrp="1" noChangeAspect="1"/>
          </p:cNvPicPr>
          <p:nvPr>
            <p:ph idx="1"/>
          </p:nvPr>
        </p:nvPicPr>
        <p:blipFill>
          <a:blip r:embed="rId3"/>
          <a:stretch>
            <a:fillRect/>
          </a:stretch>
        </p:blipFill>
        <p:spPr>
          <a:xfrm>
            <a:off x="1170427" y="1383390"/>
            <a:ext cx="5821235" cy="2045610"/>
          </a:xfrm>
        </p:spPr>
      </p:pic>
      <p:sp>
        <p:nvSpPr>
          <p:cNvPr id="25" name="TextBox 24">
            <a:extLst>
              <a:ext uri="{FF2B5EF4-FFF2-40B4-BE49-F238E27FC236}">
                <a16:creationId xmlns:a16="http://schemas.microsoft.com/office/drawing/2014/main" id="{B9A7CF4A-EF9E-424E-79ED-427F627DD1D3}"/>
              </a:ext>
            </a:extLst>
          </p:cNvPr>
          <p:cNvSpPr txBox="1"/>
          <p:nvPr/>
        </p:nvSpPr>
        <p:spPr>
          <a:xfrm>
            <a:off x="7323889" y="1514007"/>
            <a:ext cx="4593291"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Extra Light" panose="020B0204020104020204" pitchFamily="34" charset="0"/>
              </a:rPr>
              <a:t>Twitter achieved the highest click-through rate (CTR) of 6.52%, </a:t>
            </a:r>
          </a:p>
          <a:p>
            <a:pPr marL="285750" indent="-285750">
              <a:buFont typeface="Arial" panose="020B0604020202020204" pitchFamily="34" charset="0"/>
              <a:buChar char="•"/>
            </a:pPr>
            <a:r>
              <a:rPr lang="en-US" dirty="0">
                <a:latin typeface="Abadi Extra Light" panose="020B0204020104020204" pitchFamily="34" charset="0"/>
              </a:rPr>
              <a:t>LinkedIn followed with a CTR of 5.58%, demonstrating an effective professional audience.</a:t>
            </a:r>
          </a:p>
          <a:p>
            <a:pPr marL="285750" indent="-285750">
              <a:buFont typeface="Arial" panose="020B0604020202020204" pitchFamily="34" charset="0"/>
              <a:buChar char="•"/>
            </a:pPr>
            <a:r>
              <a:rPr lang="en-US" dirty="0">
                <a:latin typeface="Abadi Extra Light" panose="020B0204020104020204" pitchFamily="34" charset="0"/>
              </a:rPr>
              <a:t>Google Ads delivered a CTR of 5.63%, showcasing reliable engagement levels for paid search campaigns.</a:t>
            </a:r>
          </a:p>
          <a:p>
            <a:pPr marL="285750" indent="-285750">
              <a:buFont typeface="Arial" panose="020B0604020202020204" pitchFamily="34" charset="0"/>
              <a:buChar char="•"/>
            </a:pPr>
            <a:r>
              <a:rPr lang="en-US" dirty="0">
                <a:latin typeface="Abadi Extra Light" panose="020B0204020104020204" pitchFamily="34" charset="0"/>
              </a:rPr>
              <a:t>Facebook recorded a CTR of 5.03%, indicative of moderate engagement within the audience.</a:t>
            </a:r>
          </a:p>
          <a:p>
            <a:pPr marL="285750" indent="-285750">
              <a:buFont typeface="Arial" panose="020B0604020202020204" pitchFamily="34" charset="0"/>
              <a:buChar char="•"/>
            </a:pPr>
            <a:r>
              <a:rPr lang="en-US" dirty="0">
                <a:latin typeface="Abadi Extra Light" panose="020B0204020104020204" pitchFamily="34" charset="0"/>
              </a:rPr>
              <a:t>Instagram while generating over 42,000 impressions, had the lowest CTR of 3.78%, suggesting potential areas for optimization to enhance interaction.</a:t>
            </a:r>
            <a:endParaRPr lang="en-NG" dirty="0">
              <a:latin typeface="Abadi Extra Light" panose="020B0204020104020204" pitchFamily="34" charset="0"/>
            </a:endParaRPr>
          </a:p>
        </p:txBody>
      </p:sp>
    </p:spTree>
    <p:extLst>
      <p:ext uri="{BB962C8B-B14F-4D97-AF65-F5344CB8AC3E}">
        <p14:creationId xmlns:p14="http://schemas.microsoft.com/office/powerpoint/2010/main" val="34449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8762-2701-865E-8AA3-6D0F7E4C731F}"/>
              </a:ext>
            </a:extLst>
          </p:cNvPr>
          <p:cNvSpPr>
            <a:spLocks noGrp="1"/>
          </p:cNvSpPr>
          <p:nvPr>
            <p:ph type="title"/>
          </p:nvPr>
        </p:nvSpPr>
        <p:spPr>
          <a:xfrm>
            <a:off x="719527" y="186310"/>
            <a:ext cx="10515600" cy="734199"/>
          </a:xfrm>
        </p:spPr>
        <p:txBody>
          <a:bodyPr/>
          <a:lstStyle/>
          <a:p>
            <a:r>
              <a:rPr lang="en-US" dirty="0"/>
              <a:t>                    </a:t>
            </a:r>
            <a:r>
              <a:rPr lang="en-US" b="1" dirty="0">
                <a:latin typeface="Abadi Extra Light" panose="020B0204020104020204" pitchFamily="34" charset="0"/>
              </a:rPr>
              <a:t>Impact of campaign </a:t>
            </a:r>
            <a:endParaRPr lang="en-NG" b="1" dirty="0">
              <a:latin typeface="Abadi Extra Light" panose="020B0204020104020204" pitchFamily="34" charset="0"/>
            </a:endParaRPr>
          </a:p>
        </p:txBody>
      </p:sp>
      <p:pic>
        <p:nvPicPr>
          <p:cNvPr id="11" name="Picture 10">
            <a:extLst>
              <a:ext uri="{FF2B5EF4-FFF2-40B4-BE49-F238E27FC236}">
                <a16:creationId xmlns:a16="http://schemas.microsoft.com/office/drawing/2014/main" id="{C2F80625-764B-6DF3-FE5A-FF2F701A9ACD}"/>
              </a:ext>
            </a:extLst>
          </p:cNvPr>
          <p:cNvPicPr>
            <a:picLocks noChangeAspect="1"/>
          </p:cNvPicPr>
          <p:nvPr/>
        </p:nvPicPr>
        <p:blipFill>
          <a:blip r:embed="rId2"/>
          <a:stretch>
            <a:fillRect/>
          </a:stretch>
        </p:blipFill>
        <p:spPr>
          <a:xfrm>
            <a:off x="389744" y="3130811"/>
            <a:ext cx="6475752" cy="2880245"/>
          </a:xfrm>
          <a:prstGeom prst="rect">
            <a:avLst/>
          </a:prstGeom>
        </p:spPr>
      </p:pic>
      <p:sp>
        <p:nvSpPr>
          <p:cNvPr id="12" name="TextBox 11">
            <a:extLst>
              <a:ext uri="{FF2B5EF4-FFF2-40B4-BE49-F238E27FC236}">
                <a16:creationId xmlns:a16="http://schemas.microsoft.com/office/drawing/2014/main" id="{539FBA9F-7837-F365-346C-15B07BE81565}"/>
              </a:ext>
            </a:extLst>
          </p:cNvPr>
          <p:cNvSpPr txBox="1"/>
          <p:nvPr/>
        </p:nvSpPr>
        <p:spPr>
          <a:xfrm>
            <a:off x="7165299" y="831367"/>
            <a:ext cx="4866806" cy="2585323"/>
          </a:xfrm>
          <a:prstGeom prst="rect">
            <a:avLst/>
          </a:prstGeom>
          <a:noFill/>
        </p:spPr>
        <p:txBody>
          <a:bodyPr wrap="square" rtlCol="0">
            <a:spAutoFit/>
          </a:bodyPr>
          <a:lstStyle/>
          <a:p>
            <a:r>
              <a:rPr lang="en-US" dirty="0">
                <a:latin typeface="Abadi Extra Light" panose="020B0204020104020204" pitchFamily="34" charset="0"/>
              </a:rPr>
              <a:t>The campaign achieved an average of 48,900 impressions across all platforms. This resulted in an average click-through rate of 2,610 clicks (5%), ultimately generating 130 customer conversions, equating to a conversion rate of 0.3% of the total impressions. These highlight the performance of the campaign in terms of visibility, audience engagement, and the proportion of leads converted into customers</a:t>
            </a:r>
            <a:r>
              <a:rPr lang="en-US" dirty="0"/>
              <a:t>.</a:t>
            </a:r>
            <a:endParaRPr lang="en-NG" dirty="0"/>
          </a:p>
        </p:txBody>
      </p:sp>
      <p:pic>
        <p:nvPicPr>
          <p:cNvPr id="20" name="Content Placeholder 19">
            <a:extLst>
              <a:ext uri="{FF2B5EF4-FFF2-40B4-BE49-F238E27FC236}">
                <a16:creationId xmlns:a16="http://schemas.microsoft.com/office/drawing/2014/main" id="{5D4B6BE1-E9A5-3AA9-2685-9EE773D18102}"/>
              </a:ext>
            </a:extLst>
          </p:cNvPr>
          <p:cNvPicPr>
            <a:picLocks noGrp="1" noChangeAspect="1"/>
          </p:cNvPicPr>
          <p:nvPr>
            <p:ph idx="1"/>
          </p:nvPr>
        </p:nvPicPr>
        <p:blipFill>
          <a:blip r:embed="rId3"/>
          <a:stretch>
            <a:fillRect/>
          </a:stretch>
        </p:blipFill>
        <p:spPr>
          <a:xfrm>
            <a:off x="389744" y="1139253"/>
            <a:ext cx="6475752" cy="1991558"/>
          </a:xfrm>
        </p:spPr>
      </p:pic>
      <p:sp>
        <p:nvSpPr>
          <p:cNvPr id="22" name="TextBox 21">
            <a:extLst>
              <a:ext uri="{FF2B5EF4-FFF2-40B4-BE49-F238E27FC236}">
                <a16:creationId xmlns:a16="http://schemas.microsoft.com/office/drawing/2014/main" id="{850F0822-3853-A4C8-64AE-7EB8C154848A}"/>
              </a:ext>
            </a:extLst>
          </p:cNvPr>
          <p:cNvSpPr txBox="1"/>
          <p:nvPr/>
        </p:nvSpPr>
        <p:spPr>
          <a:xfrm>
            <a:off x="7165299" y="3635434"/>
            <a:ext cx="4866806" cy="2031325"/>
          </a:xfrm>
          <a:prstGeom prst="rect">
            <a:avLst/>
          </a:prstGeom>
          <a:noFill/>
        </p:spPr>
        <p:txBody>
          <a:bodyPr wrap="square" rtlCol="0">
            <a:spAutoFit/>
          </a:bodyPr>
          <a:lstStyle/>
          <a:p>
            <a:r>
              <a:rPr lang="en-US" dirty="0">
                <a:latin typeface="Abadi Extra Light" panose="020B0204020104020204" pitchFamily="34" charset="0"/>
              </a:rPr>
              <a:t>The bounce rate represents the percentage of visitors who engaged with the landing page but did not proceed further. </a:t>
            </a:r>
            <a:r>
              <a:rPr lang="en-US" b="1" dirty="0">
                <a:latin typeface="Abadi Extra Light" panose="020B0204020104020204" pitchFamily="34" charset="0"/>
              </a:rPr>
              <a:t>Facebook:</a:t>
            </a:r>
            <a:r>
              <a:rPr lang="en-US" dirty="0">
                <a:latin typeface="Abadi Extra Light" panose="020B0204020104020204" pitchFamily="34" charset="0"/>
              </a:rPr>
              <a:t> 18.16%</a:t>
            </a:r>
          </a:p>
          <a:p>
            <a:pPr>
              <a:buFont typeface="Arial" panose="020B0604020202020204" pitchFamily="34" charset="0"/>
              <a:buChar char="•"/>
            </a:pPr>
            <a:r>
              <a:rPr lang="en-US" b="1" dirty="0">
                <a:latin typeface="Abadi Extra Light" panose="020B0204020104020204" pitchFamily="34" charset="0"/>
              </a:rPr>
              <a:t>Google Ads:</a:t>
            </a:r>
            <a:r>
              <a:rPr lang="en-US" dirty="0">
                <a:latin typeface="Abadi Extra Light" panose="020B0204020104020204" pitchFamily="34" charset="0"/>
              </a:rPr>
              <a:t> 20.22%</a:t>
            </a:r>
          </a:p>
          <a:p>
            <a:pPr>
              <a:buFont typeface="Arial" panose="020B0604020202020204" pitchFamily="34" charset="0"/>
              <a:buChar char="•"/>
            </a:pPr>
            <a:r>
              <a:rPr lang="en-US" b="1" dirty="0">
                <a:latin typeface="Abadi Extra Light" panose="020B0204020104020204" pitchFamily="34" charset="0"/>
              </a:rPr>
              <a:t>Instagram:</a:t>
            </a:r>
            <a:r>
              <a:rPr lang="en-US" dirty="0">
                <a:latin typeface="Abadi Extra Light" panose="020B0204020104020204" pitchFamily="34" charset="0"/>
              </a:rPr>
              <a:t> 21.89%</a:t>
            </a:r>
          </a:p>
          <a:p>
            <a:pPr>
              <a:buFont typeface="Arial" panose="020B0604020202020204" pitchFamily="34" charset="0"/>
              <a:buChar char="•"/>
            </a:pPr>
            <a:r>
              <a:rPr lang="en-US" b="1" dirty="0">
                <a:latin typeface="Abadi Extra Light" panose="020B0204020104020204" pitchFamily="34" charset="0"/>
              </a:rPr>
              <a:t>LinkedIn:</a:t>
            </a:r>
            <a:r>
              <a:rPr lang="en-US" dirty="0">
                <a:latin typeface="Abadi Extra Light" panose="020B0204020104020204" pitchFamily="34" charset="0"/>
              </a:rPr>
              <a:t> 23.99%</a:t>
            </a:r>
          </a:p>
          <a:p>
            <a:pPr>
              <a:buFont typeface="Arial" panose="020B0604020202020204" pitchFamily="34" charset="0"/>
              <a:buChar char="•"/>
            </a:pPr>
            <a:r>
              <a:rPr lang="en-US" b="1" dirty="0">
                <a:latin typeface="Abadi Extra Light" panose="020B0204020104020204" pitchFamily="34" charset="0"/>
              </a:rPr>
              <a:t>Twitter:</a:t>
            </a:r>
            <a:r>
              <a:rPr lang="en-US" dirty="0">
                <a:latin typeface="Abadi Extra Light" panose="020B0204020104020204" pitchFamily="34" charset="0"/>
              </a:rPr>
              <a:t> 18.83%</a:t>
            </a:r>
          </a:p>
        </p:txBody>
      </p:sp>
    </p:spTree>
    <p:extLst>
      <p:ext uri="{BB962C8B-B14F-4D97-AF65-F5344CB8AC3E}">
        <p14:creationId xmlns:p14="http://schemas.microsoft.com/office/powerpoint/2010/main" val="173295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628C-20F0-99B4-365C-30293B91B3EA}"/>
              </a:ext>
            </a:extLst>
          </p:cNvPr>
          <p:cNvSpPr>
            <a:spLocks noGrp="1"/>
          </p:cNvSpPr>
          <p:nvPr>
            <p:ph type="title"/>
          </p:nvPr>
        </p:nvSpPr>
        <p:spPr/>
        <p:txBody>
          <a:bodyPr/>
          <a:lstStyle/>
          <a:p>
            <a:r>
              <a:rPr lang="en-US" b="1" dirty="0">
                <a:latin typeface="Abadi Extra Light" panose="020B0204020104020204" pitchFamily="34" charset="0"/>
              </a:rPr>
              <a:t>          Revenue by Platform</a:t>
            </a:r>
            <a:endParaRPr lang="en-NG" b="1" dirty="0">
              <a:latin typeface="Abadi Extra Light" panose="020B0204020104020204" pitchFamily="34" charset="0"/>
            </a:endParaRPr>
          </a:p>
        </p:txBody>
      </p:sp>
      <p:pic>
        <p:nvPicPr>
          <p:cNvPr id="5" name="Content Placeholder 4">
            <a:extLst>
              <a:ext uri="{FF2B5EF4-FFF2-40B4-BE49-F238E27FC236}">
                <a16:creationId xmlns:a16="http://schemas.microsoft.com/office/drawing/2014/main" id="{02B30BB7-2B77-C3C9-2F03-E3B79A0B0EBD}"/>
              </a:ext>
            </a:extLst>
          </p:cNvPr>
          <p:cNvPicPr>
            <a:picLocks noGrp="1" noChangeAspect="1"/>
          </p:cNvPicPr>
          <p:nvPr>
            <p:ph idx="1"/>
          </p:nvPr>
        </p:nvPicPr>
        <p:blipFill>
          <a:blip r:embed="rId2"/>
          <a:stretch>
            <a:fillRect/>
          </a:stretch>
        </p:blipFill>
        <p:spPr>
          <a:xfrm>
            <a:off x="838199" y="1531568"/>
            <a:ext cx="5787453" cy="2141021"/>
          </a:xfrm>
        </p:spPr>
      </p:pic>
      <p:sp>
        <p:nvSpPr>
          <p:cNvPr id="6" name="TextBox 5">
            <a:extLst>
              <a:ext uri="{FF2B5EF4-FFF2-40B4-BE49-F238E27FC236}">
                <a16:creationId xmlns:a16="http://schemas.microsoft.com/office/drawing/2014/main" id="{A7B51983-CFAB-9B6A-B48F-50B4F7B73945}"/>
              </a:ext>
            </a:extLst>
          </p:cNvPr>
          <p:cNvSpPr txBox="1"/>
          <p:nvPr/>
        </p:nvSpPr>
        <p:spPr>
          <a:xfrm>
            <a:off x="6895476" y="1474656"/>
            <a:ext cx="4976734"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Extra Light" panose="020B0204020104020204" pitchFamily="34" charset="0"/>
              </a:rPr>
              <a:t>Facebook leads in total sales, showcasing its strength in converting impressions to revenue.</a:t>
            </a:r>
          </a:p>
          <a:p>
            <a:pPr marL="285750" indent="-285750">
              <a:buFont typeface="Arial" panose="020B0604020202020204" pitchFamily="34" charset="0"/>
              <a:buChar char="•"/>
            </a:pPr>
            <a:r>
              <a:rPr lang="en-US" dirty="0">
                <a:latin typeface="Abadi Extra Light" panose="020B0204020104020204" pitchFamily="34" charset="0"/>
              </a:rPr>
              <a:t> Instagram and Twitter lag in sales performance despite generating significant impressions, highlighting potential inefficiencies in turning engagement into conversions.</a:t>
            </a:r>
            <a:endParaRPr lang="en-NG" dirty="0">
              <a:latin typeface="Abadi Extra Light" panose="020B0204020104020204" pitchFamily="34" charset="0"/>
            </a:endParaRPr>
          </a:p>
        </p:txBody>
      </p:sp>
      <p:pic>
        <p:nvPicPr>
          <p:cNvPr id="8" name="Picture 7">
            <a:extLst>
              <a:ext uri="{FF2B5EF4-FFF2-40B4-BE49-F238E27FC236}">
                <a16:creationId xmlns:a16="http://schemas.microsoft.com/office/drawing/2014/main" id="{FE6C492D-436F-E3EF-0EA3-C101A93F9B04}"/>
              </a:ext>
            </a:extLst>
          </p:cNvPr>
          <p:cNvPicPr>
            <a:picLocks noChangeAspect="1"/>
          </p:cNvPicPr>
          <p:nvPr/>
        </p:nvPicPr>
        <p:blipFill>
          <a:blip r:embed="rId3"/>
          <a:stretch>
            <a:fillRect/>
          </a:stretch>
        </p:blipFill>
        <p:spPr>
          <a:xfrm>
            <a:off x="913151" y="3822013"/>
            <a:ext cx="5712501" cy="2248524"/>
          </a:xfrm>
          <a:prstGeom prst="rect">
            <a:avLst/>
          </a:prstGeom>
        </p:spPr>
      </p:pic>
      <p:sp>
        <p:nvSpPr>
          <p:cNvPr id="11" name="TextBox 10">
            <a:extLst>
              <a:ext uri="{FF2B5EF4-FFF2-40B4-BE49-F238E27FC236}">
                <a16:creationId xmlns:a16="http://schemas.microsoft.com/office/drawing/2014/main" id="{DEF125C3-0771-AB34-8053-2B75B8327EFB}"/>
              </a:ext>
            </a:extLst>
          </p:cNvPr>
          <p:cNvSpPr txBox="1"/>
          <p:nvPr/>
        </p:nvSpPr>
        <p:spPr>
          <a:xfrm>
            <a:off x="7060367" y="3672588"/>
            <a:ext cx="4811843" cy="1754326"/>
          </a:xfrm>
          <a:prstGeom prst="rect">
            <a:avLst/>
          </a:prstGeom>
          <a:noFill/>
        </p:spPr>
        <p:txBody>
          <a:bodyPr wrap="square">
            <a:spAutoFit/>
          </a:bodyPr>
          <a:lstStyle/>
          <a:p>
            <a:pPr marL="285750" indent="-285750">
              <a:buFont typeface="Arial" panose="020B0604020202020204" pitchFamily="34" charset="0"/>
              <a:buChar char="•"/>
            </a:pPr>
            <a:r>
              <a:rPr lang="en-US" dirty="0">
                <a:latin typeface="Abadi Extra Light" panose="020B0204020104020204" pitchFamily="34" charset="0"/>
              </a:rPr>
              <a:t>Platforms with higher CTRs and sales, such as Facebook and Twitter, appear to offer better cost efficiency.</a:t>
            </a:r>
          </a:p>
          <a:p>
            <a:pPr marL="285750" indent="-285750">
              <a:buFont typeface="Arial" panose="020B0604020202020204" pitchFamily="34" charset="0"/>
              <a:buChar char="•"/>
            </a:pPr>
            <a:r>
              <a:rPr lang="en-US" dirty="0">
                <a:latin typeface="Abadi Extra Light" panose="020B0204020104020204" pitchFamily="34" charset="0"/>
              </a:rPr>
              <a:t> Instagram, with lower engagement and sales, may require a reevaluation of budget allocation to improve ROI.</a:t>
            </a:r>
            <a:endParaRPr lang="en-NG" dirty="0">
              <a:latin typeface="Abadi Extra Light" panose="020B0204020104020204" pitchFamily="34" charset="0"/>
            </a:endParaRPr>
          </a:p>
        </p:txBody>
      </p:sp>
    </p:spTree>
    <p:extLst>
      <p:ext uri="{BB962C8B-B14F-4D97-AF65-F5344CB8AC3E}">
        <p14:creationId xmlns:p14="http://schemas.microsoft.com/office/powerpoint/2010/main" val="3281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0DD8F-7E23-3F3C-6085-07CAB702823A}"/>
              </a:ext>
            </a:extLst>
          </p:cNvPr>
          <p:cNvSpPr>
            <a:spLocks noGrp="1"/>
          </p:cNvSpPr>
          <p:nvPr>
            <p:ph type="title"/>
          </p:nvPr>
        </p:nvSpPr>
        <p:spPr>
          <a:xfrm>
            <a:off x="838200" y="365125"/>
            <a:ext cx="10515600" cy="759137"/>
          </a:xfrm>
        </p:spPr>
        <p:txBody>
          <a:bodyPr/>
          <a:lstStyle/>
          <a:p>
            <a:r>
              <a:rPr lang="en-US" dirty="0">
                <a:latin typeface="Abadi Extra Light" panose="020B0204020104020204" pitchFamily="34" charset="0"/>
              </a:rPr>
              <a:t>Recommendation </a:t>
            </a:r>
            <a:endParaRPr lang="en-NG" dirty="0">
              <a:latin typeface="Abadi Extra Light" panose="020B0204020104020204" pitchFamily="34" charset="0"/>
            </a:endParaRPr>
          </a:p>
        </p:txBody>
      </p:sp>
      <p:sp>
        <p:nvSpPr>
          <p:cNvPr id="3" name="Content Placeholder 2">
            <a:extLst>
              <a:ext uri="{FF2B5EF4-FFF2-40B4-BE49-F238E27FC236}">
                <a16:creationId xmlns:a16="http://schemas.microsoft.com/office/drawing/2014/main" id="{760561CC-0A19-586F-6343-C082F9542C36}"/>
              </a:ext>
            </a:extLst>
          </p:cNvPr>
          <p:cNvSpPr>
            <a:spLocks noGrp="1"/>
          </p:cNvSpPr>
          <p:nvPr>
            <p:ph idx="1"/>
          </p:nvPr>
        </p:nvSpPr>
        <p:spPr>
          <a:xfrm>
            <a:off x="838200" y="1124263"/>
            <a:ext cx="10515600" cy="5052700"/>
          </a:xfrm>
        </p:spPr>
        <p:txBody>
          <a:bodyPr>
            <a:normAutofit fontScale="92500" lnSpcReduction="20000"/>
          </a:bodyPr>
          <a:lstStyle/>
          <a:p>
            <a:r>
              <a:rPr lang="en-US" dirty="0">
                <a:latin typeface="Abadi Extra Light" panose="020B0204020104020204" pitchFamily="34" charset="0"/>
              </a:rPr>
              <a:t>Leverage Facebook for Sales Campaigns: Strengthen the sales and invest resources here for sales-driven campaigns.</a:t>
            </a:r>
          </a:p>
          <a:p>
            <a:r>
              <a:rPr lang="en-US" dirty="0">
                <a:latin typeface="Abadi Extra Light" panose="020B0204020104020204" pitchFamily="34" charset="0"/>
              </a:rPr>
              <a:t>Use Twitter for Brand Awareness: Focus on creating engaging content to maintain Twitter’s strong audience interaction. </a:t>
            </a:r>
          </a:p>
          <a:p>
            <a:r>
              <a:rPr lang="en-US" dirty="0">
                <a:latin typeface="Abadi Extra Light" panose="020B0204020104020204" pitchFamily="34" charset="0"/>
              </a:rPr>
              <a:t>Optimize LinkedIn for Corporate Engagement: Develop targeted campaigns tailored for professionals and businesses.</a:t>
            </a:r>
          </a:p>
          <a:p>
            <a:r>
              <a:rPr lang="en-US" dirty="0">
                <a:latin typeface="Abadi Extra Light" panose="020B0204020104020204" pitchFamily="34" charset="0"/>
              </a:rPr>
              <a:t> Instagram’s Role: Reevaluate Instagram’s fit for the target audience or adjust the content strategy to appeal to its visually driven and younger user base. </a:t>
            </a:r>
          </a:p>
          <a:p>
            <a:pPr marL="0" indent="0">
              <a:buNone/>
            </a:pPr>
            <a:r>
              <a:rPr lang="en-US" dirty="0">
                <a:latin typeface="Abadi Extra Light" panose="020B0204020104020204" pitchFamily="34" charset="0"/>
              </a:rPr>
              <a:t>Segment Products by Platform Demographics:</a:t>
            </a:r>
          </a:p>
          <a:p>
            <a:r>
              <a:rPr lang="en-US" dirty="0">
                <a:latin typeface="Abadi Extra Light" panose="020B0204020104020204" pitchFamily="34" charset="0"/>
              </a:rPr>
              <a:t> Facebook for older or family-oriented audiences.</a:t>
            </a:r>
          </a:p>
          <a:p>
            <a:r>
              <a:rPr lang="en-US" dirty="0">
                <a:latin typeface="Abadi Extra Light" panose="020B0204020104020204" pitchFamily="34" charset="0"/>
              </a:rPr>
              <a:t>Twitter for younger, tech-savvy, and engagement-driven users.</a:t>
            </a:r>
          </a:p>
          <a:p>
            <a:r>
              <a:rPr lang="en-US" dirty="0">
                <a:latin typeface="Abadi Extra Light" panose="020B0204020104020204" pitchFamily="34" charset="0"/>
              </a:rPr>
              <a:t>LinkedIn for corporate and professional products or services.</a:t>
            </a:r>
          </a:p>
          <a:p>
            <a:r>
              <a:rPr lang="en-US" dirty="0">
                <a:latin typeface="Abadi Extra Light" panose="020B0204020104020204" pitchFamily="34" charset="0"/>
              </a:rPr>
              <a:t>Instagram for visually appealing products targeting younger demographics.</a:t>
            </a:r>
            <a:endParaRPr lang="en-NG" dirty="0">
              <a:latin typeface="Abadi Extra Light" panose="020B0204020104020204" pitchFamily="34" charset="0"/>
            </a:endParaRPr>
          </a:p>
        </p:txBody>
      </p:sp>
    </p:spTree>
    <p:extLst>
      <p:ext uri="{BB962C8B-B14F-4D97-AF65-F5344CB8AC3E}">
        <p14:creationId xmlns:p14="http://schemas.microsoft.com/office/powerpoint/2010/main" val="345470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36A8-688A-4F63-B001-E1787710FD1A}"/>
              </a:ext>
            </a:extLst>
          </p:cNvPr>
          <p:cNvSpPr>
            <a:spLocks noGrp="1"/>
          </p:cNvSpPr>
          <p:nvPr>
            <p:ph type="title"/>
          </p:nvPr>
        </p:nvSpPr>
        <p:spPr>
          <a:xfrm>
            <a:off x="838200" y="365126"/>
            <a:ext cx="10515600" cy="766631"/>
          </a:xfrm>
        </p:spPr>
        <p:txBody>
          <a:bodyPr/>
          <a:lstStyle/>
          <a:p>
            <a:r>
              <a:rPr lang="en-US" dirty="0">
                <a:latin typeface="Abadi Extra Light" panose="020B0204020104020204" pitchFamily="34" charset="0"/>
              </a:rPr>
              <a:t>Conclusion</a:t>
            </a:r>
            <a:endParaRPr lang="en-NG" dirty="0">
              <a:latin typeface="Abadi Extra Light" panose="020B0204020104020204" pitchFamily="34" charset="0"/>
            </a:endParaRPr>
          </a:p>
        </p:txBody>
      </p:sp>
      <p:sp>
        <p:nvSpPr>
          <p:cNvPr id="3" name="Content Placeholder 2">
            <a:extLst>
              <a:ext uri="{FF2B5EF4-FFF2-40B4-BE49-F238E27FC236}">
                <a16:creationId xmlns:a16="http://schemas.microsoft.com/office/drawing/2014/main" id="{2E31DFC8-5208-C089-A3D3-F31CDC0288F9}"/>
              </a:ext>
            </a:extLst>
          </p:cNvPr>
          <p:cNvSpPr>
            <a:spLocks noGrp="1"/>
          </p:cNvSpPr>
          <p:nvPr>
            <p:ph idx="1"/>
          </p:nvPr>
        </p:nvSpPr>
        <p:spPr>
          <a:xfrm>
            <a:off x="838200" y="1394085"/>
            <a:ext cx="10515600" cy="4332158"/>
          </a:xfrm>
        </p:spPr>
        <p:txBody>
          <a:bodyPr>
            <a:normAutofit/>
          </a:bodyPr>
          <a:lstStyle/>
          <a:p>
            <a:pPr marL="0" indent="0">
              <a:buNone/>
            </a:pPr>
            <a:r>
              <a:rPr lang="en-US" sz="2400" dirty="0">
                <a:latin typeface="Abadi Extra Light" panose="020B0204020104020204" pitchFamily="34" charset="0"/>
              </a:rPr>
              <a:t>Facebook demonstrates the highest potential for converting impressions into paying customers. This success may be influenced by an effective sales team and a strong alignment with its target audience.</a:t>
            </a:r>
          </a:p>
          <a:p>
            <a:pPr marL="0" indent="0">
              <a:buNone/>
            </a:pPr>
            <a:r>
              <a:rPr lang="en-US" sz="2400" dirty="0">
                <a:latin typeface="Abadi Extra Light" panose="020B0204020104020204" pitchFamily="34" charset="0"/>
              </a:rPr>
              <a:t>Twitter excels in driving brand awareness with its high engagement rate, though it generates less revenue compared to Facebook.</a:t>
            </a:r>
          </a:p>
          <a:p>
            <a:pPr marL="0" indent="0">
              <a:buNone/>
            </a:pPr>
            <a:r>
              <a:rPr lang="en-US" sz="2400" dirty="0">
                <a:latin typeface="Abadi Extra Light" panose="020B0204020104020204" pitchFamily="34" charset="0"/>
              </a:rPr>
              <a:t>LinkedIn shows potential for engaging corporate clients but requires optimization to reduce bounce rates and improve user interaction.</a:t>
            </a:r>
          </a:p>
          <a:p>
            <a:pPr marL="0" indent="0">
              <a:buNone/>
            </a:pPr>
            <a:r>
              <a:rPr lang="en-US" sz="2400" dirty="0">
                <a:latin typeface="Abadi Extra Light" panose="020B0204020104020204" pitchFamily="34" charset="0"/>
              </a:rPr>
              <a:t>Instagram underperforms in terms of engagement and conversions, possibly due to a misalignment with the campaign’s target audience or content strategy.</a:t>
            </a:r>
            <a:endParaRPr lang="en-NG" sz="2400" dirty="0">
              <a:latin typeface="Abadi Extra Light" panose="020B0204020104020204" pitchFamily="34" charset="0"/>
            </a:endParaRPr>
          </a:p>
        </p:txBody>
      </p:sp>
    </p:spTree>
    <p:extLst>
      <p:ext uri="{BB962C8B-B14F-4D97-AF65-F5344CB8AC3E}">
        <p14:creationId xmlns:p14="http://schemas.microsoft.com/office/powerpoint/2010/main" val="4006154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288</TotalTime>
  <Words>585</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Abadi Extra Light</vt:lpstr>
      <vt:lpstr>Aptos</vt:lpstr>
      <vt:lpstr>Aptos Display</vt:lpstr>
      <vt:lpstr>Arial</vt:lpstr>
      <vt:lpstr>Office Theme</vt:lpstr>
      <vt:lpstr>Marketing Campaign Analysis </vt:lpstr>
      <vt:lpstr>Objective </vt:lpstr>
      <vt:lpstr>Engagement across social platforms  </vt:lpstr>
      <vt:lpstr>                    Impact of campaign </vt:lpstr>
      <vt:lpstr>          Revenue by Platform</vt:lpstr>
      <vt:lpstr>Recommendation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franklin odoemena</dc:creator>
  <cp:lastModifiedBy>franklin odoemena</cp:lastModifiedBy>
  <cp:revision>1</cp:revision>
  <dcterms:created xsi:type="dcterms:W3CDTF">2025-01-26T12:31:37Z</dcterms:created>
  <dcterms:modified xsi:type="dcterms:W3CDTF">2025-01-26T17:20:03Z</dcterms:modified>
</cp:coreProperties>
</file>