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8" r:id="rId6"/>
    <p:sldId id="260" r:id="rId7"/>
    <p:sldId id="261" r:id="rId8"/>
    <p:sldId id="262" r:id="rId9"/>
    <p:sldId id="263" r:id="rId10"/>
    <p:sldId id="267"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70" d="100"/>
          <a:sy n="70" d="100"/>
        </p:scale>
        <p:origin x="7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D39EF-73E6-4BD6-9E9A-53A72AD5A87A}" type="datetimeFigureOut">
              <a:rPr lang="fr-FR" smtClean="0"/>
              <a:t>19/10/2017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90190-5B18-4C0E-9BD8-41A88FBEBCD3}" type="slidenum">
              <a:rPr lang="fr-FR" smtClean="0"/>
              <a:t>‹N°›</a:t>
            </a:fld>
            <a:endParaRPr lang="fr-FR"/>
          </a:p>
        </p:txBody>
      </p:sp>
    </p:spTree>
    <p:extLst>
      <p:ext uri="{BB962C8B-B14F-4D97-AF65-F5344CB8AC3E}">
        <p14:creationId xmlns:p14="http://schemas.microsoft.com/office/powerpoint/2010/main" val="305670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A90190-5B18-4C0E-9BD8-41A88FBEBCD3}" type="slidenum">
              <a:rPr lang="fr-FR" smtClean="0"/>
              <a:t>3</a:t>
            </a:fld>
            <a:endParaRPr lang="fr-FR"/>
          </a:p>
        </p:txBody>
      </p:sp>
    </p:spTree>
    <p:extLst>
      <p:ext uri="{BB962C8B-B14F-4D97-AF65-F5344CB8AC3E}">
        <p14:creationId xmlns:p14="http://schemas.microsoft.com/office/powerpoint/2010/main" val="379726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402346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428607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306027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15619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263722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A82EFEC-6BEA-4E84-94E2-DAD1629B461E}" type="datetimeFigureOut">
              <a:rPr lang="fr-FR" smtClean="0"/>
              <a:t>18/10/2017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15463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A82EFEC-6BEA-4E84-94E2-DAD1629B461E}" type="datetimeFigureOut">
              <a:rPr lang="fr-FR" smtClean="0"/>
              <a:t>18/10/2017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362231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A82EFEC-6BEA-4E84-94E2-DAD1629B461E}" type="datetimeFigureOut">
              <a:rPr lang="fr-FR" smtClean="0"/>
              <a:t>18/10/2017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54489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A82EFEC-6BEA-4E84-94E2-DAD1629B461E}" type="datetimeFigureOut">
              <a:rPr lang="fr-FR" smtClean="0"/>
              <a:t>18/10/2017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4242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A82EFEC-6BEA-4E84-94E2-DAD1629B461E}" type="datetimeFigureOut">
              <a:rPr lang="fr-FR" smtClean="0"/>
              <a:t>18/10/2017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118768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A82EFEC-6BEA-4E84-94E2-DAD1629B461E}" type="datetimeFigureOut">
              <a:rPr lang="fr-FR" smtClean="0"/>
              <a:t>18/10/2017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844985-5376-4D8F-B9DE-691413D188CE}" type="slidenum">
              <a:rPr lang="fr-FR" smtClean="0"/>
              <a:t>‹N°›</a:t>
            </a:fld>
            <a:endParaRPr lang="fr-FR"/>
          </a:p>
        </p:txBody>
      </p:sp>
    </p:spTree>
    <p:extLst>
      <p:ext uri="{BB962C8B-B14F-4D97-AF65-F5344CB8AC3E}">
        <p14:creationId xmlns:p14="http://schemas.microsoft.com/office/powerpoint/2010/main" val="172724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2EFEC-6BEA-4E84-94E2-DAD1629B461E}" type="datetimeFigureOut">
              <a:rPr lang="fr-FR" smtClean="0"/>
              <a:t>18/10/2017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44985-5376-4D8F-B9DE-691413D188CE}" type="slidenum">
              <a:rPr lang="fr-FR" smtClean="0"/>
              <a:t>‹N°›</a:t>
            </a:fld>
            <a:endParaRPr lang="fr-FR"/>
          </a:p>
        </p:txBody>
      </p:sp>
    </p:spTree>
    <p:extLst>
      <p:ext uri="{BB962C8B-B14F-4D97-AF65-F5344CB8AC3E}">
        <p14:creationId xmlns:p14="http://schemas.microsoft.com/office/powerpoint/2010/main" val="385971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349" y="592360"/>
            <a:ext cx="975451" cy="828904"/>
          </a:xfrm>
          <a:prstGeom prst="rect">
            <a:avLst/>
          </a:prstGeom>
        </p:spPr>
      </p:pic>
      <p:sp>
        <p:nvSpPr>
          <p:cNvPr id="6" name="Rectangle à coins arrondis 5"/>
          <p:cNvSpPr/>
          <p:nvPr/>
        </p:nvSpPr>
        <p:spPr>
          <a:xfrm>
            <a:off x="3910380" y="4986234"/>
            <a:ext cx="3944003" cy="131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latin typeface="Times New Roman" panose="02020603050405020304" pitchFamily="18" charset="0"/>
                <a:cs typeface="Times New Roman" panose="02020603050405020304" pitchFamily="18" charset="0"/>
              </a:rPr>
              <a:t>Réalisé par </a:t>
            </a:r>
            <a:r>
              <a:rPr lang="fr-FR" dirty="0" smtClean="0">
                <a:latin typeface="Times New Roman" panose="02020603050405020304" pitchFamily="18" charset="0"/>
                <a:cs typeface="Times New Roman" panose="02020603050405020304" pitchFamily="18" charset="0"/>
              </a:rPr>
              <a:t>:</a:t>
            </a:r>
          </a:p>
          <a:p>
            <a:pPr algn="ctr"/>
            <a:endParaRPr lang="fr-FR"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Mouncef Yousra </a:t>
            </a:r>
          </a:p>
          <a:p>
            <a:pPr marL="342900" indent="-342900" algn="ctr">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Oubelid Yassine</a:t>
            </a:r>
          </a:p>
        </p:txBody>
      </p:sp>
      <p:sp>
        <p:nvSpPr>
          <p:cNvPr id="7" name="ZoneTexte 6"/>
          <p:cNvSpPr txBox="1"/>
          <p:nvPr/>
        </p:nvSpPr>
        <p:spPr>
          <a:xfrm>
            <a:off x="3592028" y="6299099"/>
            <a:ext cx="4580711" cy="646331"/>
          </a:xfrm>
          <a:prstGeom prst="rect">
            <a:avLst/>
          </a:prstGeom>
          <a:noFill/>
        </p:spPr>
        <p:txBody>
          <a:bodyPr wrap="square" rtlCol="0">
            <a:spAutoFit/>
          </a:bodyPr>
          <a:lstStyle/>
          <a:p>
            <a:pPr algn="ctr"/>
            <a:r>
              <a:rPr lang="fr-FR" dirty="0" smtClean="0">
                <a:latin typeface="Times New Roman" panose="02020603050405020304" pitchFamily="18" charset="0"/>
                <a:cs typeface="Times New Roman" panose="02020603050405020304" pitchFamily="18" charset="0"/>
              </a:rPr>
              <a:t>Année universitaire : 2017/2018</a:t>
            </a:r>
          </a:p>
          <a:p>
            <a:pPr algn="ctr"/>
            <a:endParaRPr lang="fr-F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074" y="1870500"/>
            <a:ext cx="9089408" cy="2666498"/>
          </a:xfrm>
          <a:prstGeom prst="rect">
            <a:avLst/>
          </a:prstGeom>
        </p:spPr>
      </p:pic>
      <p:sp>
        <p:nvSpPr>
          <p:cNvPr id="3" name="ZoneTexte 2"/>
          <p:cNvSpPr txBox="1"/>
          <p:nvPr/>
        </p:nvSpPr>
        <p:spPr>
          <a:xfrm>
            <a:off x="3675688" y="1008726"/>
            <a:ext cx="4413388" cy="861774"/>
          </a:xfrm>
          <a:prstGeom prst="rect">
            <a:avLst/>
          </a:prstGeom>
          <a:noFill/>
        </p:spPr>
        <p:txBody>
          <a:bodyPr wrap="none" rtlCol="0">
            <a:spAutoFit/>
          </a:bodyPr>
          <a:lstStyle/>
          <a:p>
            <a:pPr algn="ctr"/>
            <a:r>
              <a:rPr lang="fr-FR" sz="3200" dirty="0" smtClean="0">
                <a:latin typeface="Times New Roman" panose="02020603050405020304" pitchFamily="18" charset="0"/>
                <a:cs typeface="Times New Roman" panose="02020603050405020304" pitchFamily="18" charset="0"/>
              </a:rPr>
              <a:t>Présentation de l’Atelier :</a:t>
            </a:r>
          </a:p>
          <a:p>
            <a:endParaRPr lang="fr-FR" dirty="0"/>
          </a:p>
        </p:txBody>
      </p:sp>
    </p:spTree>
    <p:extLst>
      <p:ext uri="{BB962C8B-B14F-4D97-AF65-F5344CB8AC3E}">
        <p14:creationId xmlns:p14="http://schemas.microsoft.com/office/powerpoint/2010/main" val="9121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96036"/>
            <a:ext cx="10515600" cy="5480927"/>
          </a:xfrm>
        </p:spPr>
        <p:txBody>
          <a:bodyPr>
            <a:normAutofit/>
          </a:bodyPr>
          <a:lstStyle/>
          <a:p>
            <a:pPr marL="0" indent="0" algn="ctr">
              <a:buNone/>
            </a:pPr>
            <a:endParaRPr lang="fr-FR" sz="4400" dirty="0" smtClean="0"/>
          </a:p>
          <a:p>
            <a:pPr marL="0" indent="0" algn="ctr">
              <a:buNone/>
            </a:pPr>
            <a:endParaRPr lang="fr-FR" sz="4400" dirty="0"/>
          </a:p>
          <a:p>
            <a:pPr marL="0" indent="0" algn="ctr">
              <a:buNone/>
            </a:pPr>
            <a:endParaRPr lang="fr-FR" sz="4400" dirty="0" smtClean="0"/>
          </a:p>
          <a:p>
            <a:pPr marL="0" indent="0" algn="ctr">
              <a:buNone/>
            </a:pPr>
            <a:r>
              <a:rPr lang="fr-FR" sz="4400" dirty="0" smtClean="0">
                <a:latin typeface="Times New Roman" panose="02020603050405020304" pitchFamily="18" charset="0"/>
                <a:cs typeface="Times New Roman" panose="02020603050405020304" pitchFamily="18" charset="0"/>
              </a:rPr>
              <a:t> Merci pour votre attention !</a:t>
            </a:r>
            <a:endParaRPr lang="fr-F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0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5370" y="911035"/>
            <a:ext cx="10515600" cy="1325563"/>
          </a:xfrm>
        </p:spPr>
        <p:txBody>
          <a:bodyPr/>
          <a:lstStyle/>
          <a:p>
            <a:r>
              <a:rPr lang="fr-FR" dirty="0" smtClean="0">
                <a:latin typeface="Times New Roman" panose="02020603050405020304" pitchFamily="18" charset="0"/>
                <a:cs typeface="Times New Roman" panose="02020603050405020304" pitchFamily="18" charset="0"/>
              </a:rPr>
              <a:t>Plan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51597" y="2236598"/>
            <a:ext cx="10515600" cy="3597536"/>
          </a:xfrm>
        </p:spPr>
        <p:txBody>
          <a:bodyPr>
            <a:normAutofit/>
          </a:bodyPr>
          <a:lstStyle/>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Introduction : Tuleap.</a:t>
            </a:r>
            <a:endParaRPr lang="fr-FR" dirty="0" smtClean="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Historique des versions</a:t>
            </a:r>
            <a:r>
              <a:rPr lang="fr-FR" dirty="0" smtClean="0">
                <a:latin typeface="Times New Roman" panose="02020603050405020304" pitchFamily="18" charset="0"/>
                <a:cs typeface="Times New Roman" panose="02020603050405020304" pitchFamily="18" charset="0"/>
              </a:rPr>
              <a:t>.</a:t>
            </a:r>
          </a:p>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Avantages.</a:t>
            </a:r>
          </a:p>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Inconvénients.</a:t>
            </a:r>
          </a:p>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Atelier : TP.</a:t>
            </a:r>
          </a:p>
          <a:p>
            <a:pPr marL="514350" indent="-514350">
              <a:lnSpc>
                <a:spcPct val="100000"/>
              </a:lnSpc>
              <a:buFont typeface="+mj-lt"/>
              <a:buAutoNum type="arabicPeriod"/>
            </a:pPr>
            <a:r>
              <a:rPr lang="fr-FR" dirty="0" smtClean="0">
                <a:latin typeface="Times New Roman" panose="02020603050405020304" pitchFamily="18" charset="0"/>
                <a:cs typeface="Times New Roman" panose="02020603050405020304" pitchFamily="18" charset="0"/>
              </a:rPr>
              <a:t>Conclusion.</a:t>
            </a:r>
          </a:p>
          <a:p>
            <a:pPr marL="0" indent="0">
              <a:buNone/>
            </a:pPr>
            <a:endParaRPr lang="fr-FR"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fr-F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8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0251"/>
            <a:ext cx="10515600" cy="818865"/>
          </a:xfrm>
        </p:spPr>
        <p:txBody>
          <a:bodyPr>
            <a:normAutofit fontScale="90000"/>
          </a:bodyPr>
          <a:lstStyle/>
          <a:p>
            <a:r>
              <a:rPr lang="fr-FR" dirty="0" smtClean="0">
                <a:latin typeface="Times New Roman" panose="02020603050405020304" pitchFamily="18" charset="0"/>
                <a:cs typeface="Times New Roman" panose="02020603050405020304" pitchFamily="18" charset="0"/>
              </a:rPr>
              <a:t>Introduction :</a:t>
            </a:r>
            <a:r>
              <a:rPr lang="fr-FR" dirty="0" smtClean="0"/>
              <a:t/>
            </a:r>
            <a:br>
              <a:rPr lang="fr-FR" dirty="0" smtClean="0"/>
            </a:br>
            <a:endParaRPr lang="fr-FR" dirty="0"/>
          </a:p>
        </p:txBody>
      </p:sp>
      <p:sp>
        <p:nvSpPr>
          <p:cNvPr id="3" name="Espace réservé du contenu 2"/>
          <p:cNvSpPr>
            <a:spLocks noGrp="1"/>
          </p:cNvSpPr>
          <p:nvPr>
            <p:ph idx="1"/>
          </p:nvPr>
        </p:nvSpPr>
        <p:spPr>
          <a:xfrm>
            <a:off x="838200" y="1119116"/>
            <a:ext cx="10515600" cy="5057847"/>
          </a:xfrm>
        </p:spPr>
        <p:txBody>
          <a:bodyPr>
            <a:normAutofit/>
          </a:bodyPr>
          <a:lstStyle/>
          <a:p>
            <a:pPr marL="0" indent="0">
              <a:buNone/>
            </a:pPr>
            <a:r>
              <a:rPr lang="fr-FR" sz="2400" b="1" i="1" dirty="0">
                <a:latin typeface="Times New Roman" panose="02020603050405020304" pitchFamily="18" charset="0"/>
                <a:cs typeface="Times New Roman" panose="02020603050405020304" pitchFamily="18" charset="0"/>
              </a:rPr>
              <a:t>Description de l’outil Tuleap : </a:t>
            </a:r>
            <a:endParaRPr lang="fr-FR" sz="2400" b="1" i="1" dirty="0" smtClean="0">
              <a:latin typeface="Times New Roman" panose="02020603050405020304" pitchFamily="18" charset="0"/>
              <a:cs typeface="Times New Roman" panose="02020603050405020304" pitchFamily="18" charset="0"/>
            </a:endParaRPr>
          </a:p>
          <a:p>
            <a:pPr marL="0" indent="0">
              <a:buNone/>
            </a:pPr>
            <a:endParaRPr lang="fr-FR" sz="24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Tuleap est une suite logicielle open source qui fournit les outils nécessaires  aux entreprises pour un développement logiciel et </a:t>
            </a:r>
            <a:r>
              <a:rPr lang="fr-FR" sz="2000" dirty="0" smtClean="0">
                <a:latin typeface="Times New Roman" panose="02020603050405020304" pitchFamily="18" charset="0"/>
                <a:cs typeface="Times New Roman" panose="02020603050405020304" pitchFamily="18" charset="0"/>
              </a:rPr>
              <a:t>gestion des projets.</a:t>
            </a:r>
          </a:p>
          <a:p>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Tuleap </a:t>
            </a:r>
            <a:r>
              <a:rPr lang="fr-FR" sz="2000" dirty="0">
                <a:latin typeface="Times New Roman" panose="02020603050405020304" pitchFamily="18" charset="0"/>
                <a:cs typeface="Times New Roman" panose="02020603050405020304" pitchFamily="18" charset="0"/>
              </a:rPr>
              <a:t>permet d’améliorer la gestion des projets logiciels et favoriser la collaboration entre les membres. Avec une seule solution web, Directeurs Technique, Chefs de projet, Développeurs, Responsables Qualité et tous les autres utilisateurs impliqués dans le projet, peuvent facilement créer, développer et suivre des projets de qualité. </a:t>
            </a:r>
            <a:endParaRPr lang="fr-FR" sz="2000" dirty="0" smtClean="0">
              <a:latin typeface="Times New Roman" panose="02020603050405020304" pitchFamily="18" charset="0"/>
              <a:cs typeface="Times New Roman" panose="02020603050405020304" pitchFamily="18" charset="0"/>
            </a:endParaRPr>
          </a:p>
          <a:p>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Tuleap </a:t>
            </a:r>
            <a:r>
              <a:rPr lang="fr-FR" sz="2000" dirty="0">
                <a:latin typeface="Times New Roman" panose="02020603050405020304" pitchFamily="18" charset="0"/>
                <a:cs typeface="Times New Roman" panose="02020603050405020304" pitchFamily="18" charset="0"/>
              </a:rPr>
              <a:t>fournit des outils pour gérer les projets, des tâches, des </a:t>
            </a:r>
            <a:r>
              <a:rPr lang="fr-FR" sz="2000" dirty="0" smtClean="0">
                <a:latin typeface="Times New Roman" panose="02020603050405020304" pitchFamily="18" charset="0"/>
                <a:cs typeface="Times New Roman" panose="02020603050405020304" pitchFamily="18" charset="0"/>
              </a:rPr>
              <a:t>changements</a:t>
            </a:r>
            <a:r>
              <a:rPr lang="fr-FR" sz="2000" dirty="0">
                <a:latin typeface="Times New Roman" panose="02020603050405020304" pitchFamily="18" charset="0"/>
                <a:cs typeface="Times New Roman" panose="02020603050405020304" pitchFamily="18" charset="0"/>
              </a:rPr>
              <a:t>, des incidents, les documents ainsi que le code source, l’intégration continue et la collaboration</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2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5937" y="162045"/>
            <a:ext cx="10515600" cy="1325563"/>
          </a:xfrm>
        </p:spPr>
        <p:txBody>
          <a:bodyPr>
            <a:normAutofit/>
          </a:bodyPr>
          <a:lstStyle/>
          <a:p>
            <a:r>
              <a:rPr lang="fr-FR" sz="4000" dirty="0" smtClean="0">
                <a:latin typeface="Times New Roman" panose="02020603050405020304" pitchFamily="18" charset="0"/>
                <a:cs typeface="Times New Roman" panose="02020603050405020304" pitchFamily="18" charset="0"/>
              </a:rPr>
              <a:t>Historique des versions :</a:t>
            </a:r>
            <a:endParaRPr lang="fr-FR" sz="4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60779" y="1487608"/>
            <a:ext cx="10515600" cy="4954135"/>
          </a:xfrm>
        </p:spPr>
        <p:txBody>
          <a:bodyPr>
            <a:noAutofit/>
          </a:bodyPr>
          <a:lstStyle/>
          <a:p>
            <a:pPr marL="0" indent="0">
              <a:lnSpc>
                <a:spcPct val="150000"/>
              </a:lnSpc>
              <a:buNone/>
            </a:pPr>
            <a:r>
              <a:rPr lang="fr-FR" sz="2000" dirty="0">
                <a:latin typeface="Times New Roman" panose="02020603050405020304" pitchFamily="18" charset="0"/>
                <a:cs typeface="Times New Roman" panose="02020603050405020304" pitchFamily="18" charset="0"/>
              </a:rPr>
              <a:t>Les premières versions de Tuleap ont été instables (plusieurs bugs et problèmes de sécurité).  </a:t>
            </a:r>
            <a:endParaRPr lang="fr-FR"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fr-FR" sz="20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a:latin typeface="Times New Roman" panose="02020603050405020304" pitchFamily="18" charset="0"/>
                <a:cs typeface="Times New Roman" panose="02020603050405020304" pitchFamily="18" charset="0"/>
              </a:rPr>
              <a:t>L’équipe de Tuleap </a:t>
            </a:r>
            <a:r>
              <a:rPr lang="fr-FR" sz="2000" dirty="0" smtClean="0">
                <a:latin typeface="Times New Roman" panose="02020603050405020304" pitchFamily="18" charset="0"/>
                <a:cs typeface="Times New Roman" panose="02020603050405020304" pitchFamily="18" charset="0"/>
              </a:rPr>
              <a:t>met  à </a:t>
            </a:r>
            <a:r>
              <a:rPr lang="fr-FR" sz="2000" dirty="0">
                <a:latin typeface="Times New Roman" panose="02020603050405020304" pitchFamily="18" charset="0"/>
                <a:cs typeface="Times New Roman" panose="02020603050405020304" pitchFamily="18" charset="0"/>
              </a:rPr>
              <a:t>disposition une nouvelle version </a:t>
            </a:r>
            <a:r>
              <a:rPr lang="fr-FR" sz="2000" dirty="0" smtClean="0">
                <a:latin typeface="Times New Roman" panose="02020603050405020304" pitchFamily="18" charset="0"/>
                <a:cs typeface="Times New Roman" panose="02020603050405020304" pitchFamily="18" charset="0"/>
              </a:rPr>
              <a:t>chaque mois depuis le mois d’avril 2012, chaque version comportait des nouveautés telles que :</a:t>
            </a:r>
          </a:p>
          <a:p>
            <a:pPr marL="0" indent="0">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des outils pour gérer les projets de développement logiciels tels que des outils de suivi pour suivre les </a:t>
            </a:r>
            <a:r>
              <a:rPr lang="fr-FR" sz="2000" dirty="0" smtClean="0">
                <a:latin typeface="Times New Roman" panose="02020603050405020304" pitchFamily="18" charset="0"/>
                <a:cs typeface="Times New Roman" panose="02020603050405020304" pitchFamily="18" charset="0"/>
              </a:rPr>
              <a:t>  exigences</a:t>
            </a:r>
            <a:r>
              <a:rPr lang="fr-FR" sz="2000" dirty="0">
                <a:latin typeface="Times New Roman" panose="02020603050405020304" pitchFamily="18" charset="0"/>
                <a:cs typeface="Times New Roman" panose="02020603050405020304" pitchFamily="18" charset="0"/>
              </a:rPr>
              <a:t>, tâches, bugs, demandes de supports, risques, etc</a:t>
            </a:r>
            <a:r>
              <a:rPr lang="fr-FR" sz="2000" dirty="0" smtClean="0">
                <a:latin typeface="Times New Roman" panose="02020603050405020304" pitchFamily="18" charset="0"/>
                <a:cs typeface="Times New Roman" panose="02020603050405020304" pitchFamily="18" charset="0"/>
              </a:rPr>
              <a:t>.</a:t>
            </a:r>
          </a:p>
          <a:p>
            <a:pPr marL="0" indent="0">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le contrôle de version : CVS, SVN, Git. </a:t>
            </a:r>
            <a:endParaRPr lang="fr-FR" sz="2000" dirty="0" smtClean="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9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Historique des versions :</a:t>
            </a:r>
            <a:endParaRPr lang="fr-FR" dirty="0"/>
          </a:p>
        </p:txBody>
      </p:sp>
      <p:sp>
        <p:nvSpPr>
          <p:cNvPr id="3" name="Espace réservé du contenu 2"/>
          <p:cNvSpPr>
            <a:spLocks noGrp="1"/>
          </p:cNvSpPr>
          <p:nvPr>
            <p:ph idx="1"/>
          </p:nvPr>
        </p:nvSpPr>
        <p:spPr/>
        <p:txBody>
          <a:bodyPr>
            <a:normAutofit fontScale="92500"/>
          </a:bodyPr>
          <a:lstStyle/>
          <a:p>
            <a:pPr marL="0" indent="0">
              <a:lnSpc>
                <a:spcPct val="150000"/>
              </a:lnSpc>
              <a:buNone/>
            </a:pPr>
            <a:r>
              <a:rPr lang="fr-FR"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l’intégration continue avec Hudson-Jenkins. </a:t>
            </a:r>
          </a:p>
          <a:p>
            <a:pPr marL="0" indent="0">
              <a:lnSpc>
                <a:spcPct val="150000"/>
              </a:lnSpc>
              <a:buNone/>
            </a:pPr>
            <a:r>
              <a:rPr lang="fr-FR" sz="2400" dirty="0">
                <a:latin typeface="Times New Roman" panose="02020603050405020304" pitchFamily="18" charset="0"/>
                <a:cs typeface="Times New Roman" panose="02020603050405020304" pitchFamily="18" charset="0"/>
              </a:rPr>
              <a:t>• le gestionnaire de documents avec suivi de version, workflow, notifications, permissions. </a:t>
            </a:r>
          </a:p>
          <a:p>
            <a:pPr marL="0" indent="0">
              <a:lnSpc>
                <a:spcPct val="150000"/>
              </a:lnSpc>
              <a:buNone/>
            </a:pPr>
            <a:r>
              <a:rPr lang="fr-FR" sz="2400" dirty="0">
                <a:latin typeface="Times New Roman" panose="02020603050405020304" pitchFamily="18" charset="0"/>
                <a:cs typeface="Times New Roman" panose="02020603050405020304" pitchFamily="18" charset="0"/>
              </a:rPr>
              <a:t>•  la gestion de projet avec tableaux de bords, graphiques, rapports. • des outils de communication : messagerie instantanée, forums, listes de distributions, l’intégration de Mediawiki. </a:t>
            </a:r>
          </a:p>
          <a:p>
            <a:pPr marL="0" indent="0">
              <a:lnSpc>
                <a:spcPct val="150000"/>
              </a:lnSpc>
              <a:buNone/>
            </a:pPr>
            <a:r>
              <a:rPr lang="fr-FR" sz="2400" dirty="0">
                <a:latin typeface="Times New Roman" panose="02020603050405020304" pitchFamily="18" charset="0"/>
                <a:cs typeface="Times New Roman" panose="02020603050405020304" pitchFamily="18" charset="0"/>
              </a:rPr>
              <a:t>• le wiki utilisé par Wikipédia et la compatibilité d’installation de Tuleap sur serveur Debian (alpha), etc.  </a:t>
            </a:r>
          </a:p>
          <a:p>
            <a:endParaRPr lang="fr-FR" dirty="0"/>
          </a:p>
        </p:txBody>
      </p:sp>
    </p:spTree>
    <p:extLst>
      <p:ext uri="{BB962C8B-B14F-4D97-AF65-F5344CB8AC3E}">
        <p14:creationId xmlns:p14="http://schemas.microsoft.com/office/powerpoint/2010/main" val="2430634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8976" y="68239"/>
            <a:ext cx="10515600" cy="750627"/>
          </a:xfrm>
        </p:spPr>
        <p:txBody>
          <a:bodyPr>
            <a:normAutofit/>
          </a:bodyPr>
          <a:lstStyle/>
          <a:p>
            <a:r>
              <a:rPr lang="fr-FR" sz="4000" dirty="0" smtClean="0">
                <a:latin typeface="Times New Roman" panose="02020603050405020304" pitchFamily="18" charset="0"/>
                <a:cs typeface="Times New Roman" panose="02020603050405020304" pitchFamily="18" charset="0"/>
              </a:rPr>
              <a:t>Avantages :</a:t>
            </a:r>
            <a:endParaRPr lang="fr-FR" sz="4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064525"/>
            <a:ext cx="10515600" cy="5112438"/>
          </a:xfrm>
        </p:spPr>
        <p:txBody>
          <a:bodyPr>
            <a:noAutofit/>
          </a:bodyPr>
          <a:lstStyle/>
          <a:p>
            <a:pPr>
              <a:lnSpc>
                <a:spcPct val="150000"/>
              </a:lnSpc>
            </a:pPr>
            <a:r>
              <a:rPr lang="fr-FR" sz="2000" dirty="0">
                <a:latin typeface="Times New Roman" panose="02020603050405020304" pitchFamily="18" charset="0"/>
                <a:cs typeface="Times New Roman" panose="02020603050405020304" pitchFamily="18" charset="0"/>
              </a:rPr>
              <a:t>planifier et suivre les projets</a:t>
            </a:r>
            <a:r>
              <a:rPr lang="fr-FR" sz="2000" dirty="0" smtClean="0">
                <a:latin typeface="Times New Roman" panose="02020603050405020304" pitchFamily="18" charset="0"/>
                <a:cs typeface="Times New Roman" panose="02020603050405020304" pitchFamily="18" charset="0"/>
              </a:rPr>
              <a:t>,</a:t>
            </a:r>
          </a:p>
          <a:p>
            <a:pPr>
              <a:lnSpc>
                <a:spcPct val="150000"/>
              </a:lnSpc>
            </a:pPr>
            <a:r>
              <a:rPr lang="fr-FR" sz="2000" dirty="0" smtClean="0">
                <a:latin typeface="Times New Roman" panose="02020603050405020304" pitchFamily="18" charset="0"/>
                <a:cs typeface="Times New Roman" panose="02020603050405020304" pitchFamily="18" charset="0"/>
              </a:rPr>
              <a:t>gérer </a:t>
            </a:r>
            <a:r>
              <a:rPr lang="fr-FR" sz="2000" dirty="0">
                <a:latin typeface="Times New Roman" panose="02020603050405020304" pitchFamily="18" charset="0"/>
                <a:cs typeface="Times New Roman" panose="02020603050405020304" pitchFamily="18" charset="0"/>
              </a:rPr>
              <a:t>le cycle de développement du logiciel: versions de source code, builds..., </a:t>
            </a:r>
            <a:endParaRPr lang="fr-FR" sz="2000" dirty="0" smtClean="0">
              <a:latin typeface="Times New Roman" panose="02020603050405020304" pitchFamily="18" charset="0"/>
              <a:cs typeface="Times New Roman" panose="02020603050405020304" pitchFamily="18" charset="0"/>
            </a:endParaRPr>
          </a:p>
          <a:p>
            <a:pPr>
              <a:lnSpc>
                <a:spcPct val="150000"/>
              </a:lnSpc>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favoriser la collaboration et les discussions entre les utilisateurs de Tuleap. </a:t>
            </a:r>
            <a:endParaRPr lang="fr-FR" sz="2000" dirty="0" smtClean="0">
              <a:latin typeface="Times New Roman" panose="02020603050405020304" pitchFamily="18" charset="0"/>
              <a:cs typeface="Times New Roman" panose="02020603050405020304" pitchFamily="18" charset="0"/>
            </a:endParaRPr>
          </a:p>
          <a:p>
            <a:pPr>
              <a:lnSpc>
                <a:spcPct val="150000"/>
              </a:lnSpc>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mettre en place les méthodes de contrôle de la qualité (CMMI, ITIL ...) et les nouvelles méthodes de gestion de projet dites agiles (Scrum, </a:t>
            </a:r>
            <a:r>
              <a:rPr lang="fr-FR" sz="2000" dirty="0" smtClean="0">
                <a:latin typeface="Times New Roman" panose="02020603050405020304" pitchFamily="18" charset="0"/>
                <a:cs typeface="Times New Roman" panose="02020603050405020304" pitchFamily="18" charset="0"/>
              </a:rPr>
              <a:t>Kanban</a:t>
            </a:r>
            <a:r>
              <a:rPr lang="fr-FR" sz="2000" dirty="0">
                <a:latin typeface="Times New Roman" panose="02020603050405020304" pitchFamily="18" charset="0"/>
                <a:cs typeface="Times New Roman" panose="02020603050405020304" pitchFamily="18" charset="0"/>
              </a:rPr>
              <a:t>...), </a:t>
            </a:r>
            <a:endParaRPr lang="fr-FR" sz="2000" dirty="0" smtClean="0">
              <a:latin typeface="Times New Roman" panose="02020603050405020304" pitchFamily="18" charset="0"/>
              <a:cs typeface="Times New Roman" panose="02020603050405020304" pitchFamily="18" charset="0"/>
            </a:endParaRPr>
          </a:p>
          <a:p>
            <a:pPr>
              <a:lnSpc>
                <a:spcPct val="150000"/>
              </a:lnSpc>
            </a:pPr>
            <a:r>
              <a:rPr lang="fr-FR" sz="2000" dirty="0" smtClean="0">
                <a:latin typeface="Times New Roman" panose="02020603050405020304" pitchFamily="18" charset="0"/>
                <a:cs typeface="Times New Roman" panose="02020603050405020304" pitchFamily="18" charset="0"/>
              </a:rPr>
              <a:t>permettre </a:t>
            </a:r>
            <a:r>
              <a:rPr lang="fr-FR" sz="2000" dirty="0">
                <a:latin typeface="Times New Roman" panose="02020603050405020304" pitchFamily="18" charset="0"/>
                <a:cs typeface="Times New Roman" panose="02020603050405020304" pitchFamily="18" charset="0"/>
              </a:rPr>
              <a:t>à des équipes distribuées géographiquement de travailler en collaboration</a:t>
            </a:r>
            <a:r>
              <a:rPr lang="fr-FR" sz="2000" dirty="0" smtClean="0">
                <a:latin typeface="Times New Roman" panose="02020603050405020304" pitchFamily="18" charset="0"/>
                <a:cs typeface="Times New Roman" panose="02020603050405020304" pitchFamily="18" charset="0"/>
              </a:rPr>
              <a:t>.</a:t>
            </a:r>
          </a:p>
          <a:p>
            <a:pPr>
              <a:lnSpc>
                <a:spcPct val="150000"/>
              </a:lnSpc>
            </a:pPr>
            <a:r>
              <a:rPr lang="fr-FR" sz="2000" dirty="0" smtClean="0">
                <a:latin typeface="Times New Roman" panose="02020603050405020304" pitchFamily="18" charset="0"/>
                <a:cs typeface="Times New Roman" panose="02020603050405020304" pitchFamily="18" charset="0"/>
              </a:rPr>
              <a:t>permettre </a:t>
            </a:r>
            <a:r>
              <a:rPr lang="fr-FR" sz="2000" dirty="0">
                <a:latin typeface="Times New Roman" panose="02020603050405020304" pitchFamily="18" charset="0"/>
                <a:cs typeface="Times New Roman" panose="02020603050405020304" pitchFamily="18" charset="0"/>
              </a:rPr>
              <a:t>de rassembler des développeurs mais également des personnes ne pratiquant pas la programmation, comme les traducteurs, les graphistes ou encore les utilisateurs qui s’entraident dans des forums ou soumettent des bugs.</a:t>
            </a:r>
          </a:p>
        </p:txBody>
      </p:sp>
    </p:spTree>
    <p:extLst>
      <p:ext uri="{BB962C8B-B14F-4D97-AF65-F5344CB8AC3E}">
        <p14:creationId xmlns:p14="http://schemas.microsoft.com/office/powerpoint/2010/main" val="2037761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966" y="464024"/>
            <a:ext cx="10848833" cy="968991"/>
          </a:xfrm>
        </p:spPr>
        <p:txBody>
          <a:bodyPr>
            <a:normAutofit fontScale="90000"/>
          </a:bodyPr>
          <a:lstStyle/>
          <a:p>
            <a:r>
              <a:rPr lang="fr-FR" sz="4000" dirty="0" smtClean="0">
                <a:latin typeface="Times New Roman" panose="02020603050405020304" pitchFamily="18" charset="0"/>
                <a:cs typeface="Times New Roman" panose="02020603050405020304" pitchFamily="18" charset="0"/>
              </a:rPr>
              <a:t>Inconvénients :</a:t>
            </a: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71582" y="2797790"/>
            <a:ext cx="10515600" cy="2565781"/>
          </a:xfrm>
        </p:spPr>
        <p:txBody>
          <a:bodyPr/>
          <a:lstStyle/>
          <a:p>
            <a:r>
              <a:rPr lang="fr-FR" dirty="0" smtClean="0">
                <a:latin typeface="Times New Roman" panose="02020603050405020304" pitchFamily="18" charset="0"/>
                <a:cs typeface="Times New Roman" panose="02020603050405020304" pitchFamily="18" charset="0"/>
              </a:rPr>
              <a:t>Problèmes et bugs d’installation.</a:t>
            </a:r>
          </a:p>
          <a:p>
            <a:r>
              <a:rPr lang="fr-FR" dirty="0" smtClean="0">
                <a:latin typeface="Times New Roman" panose="02020603050405020304" pitchFamily="18" charset="0"/>
                <a:cs typeface="Times New Roman" panose="02020603050405020304" pitchFamily="18" charset="0"/>
              </a:rPr>
              <a:t>La variété des versions.</a:t>
            </a:r>
          </a:p>
          <a:p>
            <a:endParaRPr lang="fr-FR" dirty="0"/>
          </a:p>
        </p:txBody>
      </p:sp>
    </p:spTree>
    <p:extLst>
      <p:ext uri="{BB962C8B-B14F-4D97-AF65-F5344CB8AC3E}">
        <p14:creationId xmlns:p14="http://schemas.microsoft.com/office/powerpoint/2010/main" val="142292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4552" y="2988860"/>
            <a:ext cx="10515600" cy="1050878"/>
          </a:xfrm>
        </p:spPr>
        <p:txBody>
          <a:bodyPr>
            <a:noAutofit/>
          </a:bodyPr>
          <a:lstStyle/>
          <a:p>
            <a:pPr algn="ctr"/>
            <a:r>
              <a:rPr lang="fr-FR" sz="4800" dirty="0" smtClean="0">
                <a:latin typeface="Times New Roman" panose="02020603050405020304" pitchFamily="18" charset="0"/>
                <a:cs typeface="Times New Roman" panose="02020603050405020304" pitchFamily="18" charset="0"/>
              </a:rPr>
              <a:t>Atelier : Partie TP </a:t>
            </a:r>
            <a:r>
              <a:rPr lang="fr-FR" sz="4800" dirty="0" smtClean="0"/>
              <a:t/>
            </a:r>
            <a:br>
              <a:rPr lang="fr-FR" sz="4800" dirty="0" smtClean="0"/>
            </a:br>
            <a:endParaRPr lang="fr-FR" sz="4800" dirty="0"/>
          </a:p>
        </p:txBody>
      </p:sp>
    </p:spTree>
    <p:extLst>
      <p:ext uri="{BB962C8B-B14F-4D97-AF65-F5344CB8AC3E}">
        <p14:creationId xmlns:p14="http://schemas.microsoft.com/office/powerpoint/2010/main" val="205629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6160" y="2961564"/>
            <a:ext cx="10534934" cy="876821"/>
          </a:xfrm>
        </p:spPr>
        <p:txBody>
          <a:bodyPr>
            <a:noAutofit/>
          </a:bodyPr>
          <a:lstStyle/>
          <a:p>
            <a:pPr algn="ctr"/>
            <a:r>
              <a:rPr lang="fr-FR" sz="6600" dirty="0" smtClean="0">
                <a:latin typeface="Times New Roman" panose="02020603050405020304" pitchFamily="18" charset="0"/>
                <a:cs typeface="Times New Roman" panose="02020603050405020304" pitchFamily="18" charset="0"/>
              </a:rPr>
              <a:t>Conclusion </a:t>
            </a:r>
            <a:endParaRPr lang="fr-FR"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86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460</Words>
  <Application>Microsoft Office PowerPoint</Application>
  <PresentationFormat>Grand écran</PresentationFormat>
  <Paragraphs>52</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Times New Roman</vt:lpstr>
      <vt:lpstr>Thème Office</vt:lpstr>
      <vt:lpstr>Présentation PowerPoint</vt:lpstr>
      <vt:lpstr>Plan :</vt:lpstr>
      <vt:lpstr>Introduction : </vt:lpstr>
      <vt:lpstr>Historique des versions :</vt:lpstr>
      <vt:lpstr>Historique des versions :</vt:lpstr>
      <vt:lpstr>Avantages :</vt:lpstr>
      <vt:lpstr>Inconvénients : </vt:lpstr>
      <vt:lpstr>Atelier : Partie TP  </vt:lpstr>
      <vt:lpstr>Conclusion </vt:lpstr>
      <vt:lpstr>Présentation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dc:title>
  <dc:creator>yousra</dc:creator>
  <cp:lastModifiedBy>yousra</cp:lastModifiedBy>
  <cp:revision>37</cp:revision>
  <dcterms:created xsi:type="dcterms:W3CDTF">2017-10-17T18:50:57Z</dcterms:created>
  <dcterms:modified xsi:type="dcterms:W3CDTF">2017-10-19T11:05:10Z</dcterms:modified>
</cp:coreProperties>
</file>