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4F462-ED4F-4906-8458-7DE6DA9099A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779787E7-604C-4DD6-B246-72F3A41C7040}">
      <dgm:prSet phldrT="[Text]" custT="1"/>
      <dgm:spPr/>
      <dgm:t>
        <a:bodyPr/>
        <a:lstStyle/>
        <a:p>
          <a:pPr algn="ctr"/>
          <a:r>
            <a:rPr lang="en-US" sz="1200" dirty="0">
              <a:solidFill>
                <a:schemeClr val="tx1"/>
              </a:solidFill>
            </a:rPr>
            <a:t>Data Exploration</a:t>
          </a:r>
        </a:p>
      </dgm:t>
    </dgm:pt>
    <dgm:pt modelId="{1E7AE3DB-7FB8-4AE3-A104-A04691A5E446}" type="parTrans" cxnId="{1D957566-B4F3-457F-8481-D05AE25B9EB4}">
      <dgm:prSet/>
      <dgm:spPr/>
      <dgm:t>
        <a:bodyPr/>
        <a:lstStyle/>
        <a:p>
          <a:endParaRPr lang="en-US"/>
        </a:p>
      </dgm:t>
    </dgm:pt>
    <dgm:pt modelId="{41E3A778-0CC8-4A9A-8B77-5128E643DB2A}" type="sibTrans" cxnId="{1D957566-B4F3-457F-8481-D05AE25B9EB4}">
      <dgm:prSet/>
      <dgm:spPr/>
      <dgm:t>
        <a:bodyPr/>
        <a:lstStyle/>
        <a:p>
          <a:endParaRPr lang="en-US"/>
        </a:p>
      </dgm:t>
    </dgm:pt>
    <dgm:pt modelId="{B9B976D3-E3B1-4746-95C3-2ECCF0E3E5C3}">
      <dgm:prSet phldrT="[Text]"/>
      <dgm:spPr/>
      <dgm:t>
        <a:bodyPr/>
        <a:lstStyle/>
        <a:p>
          <a:r>
            <a:rPr lang="en-US" dirty="0">
              <a:solidFill>
                <a:schemeClr val="tx1"/>
              </a:solidFill>
            </a:rPr>
            <a:t>Interpretation</a:t>
          </a:r>
          <a:endParaRPr lang="en-US" dirty="0"/>
        </a:p>
      </dgm:t>
    </dgm:pt>
    <dgm:pt modelId="{C4038404-50F5-44E5-ABF3-E2D103A076C4}" type="parTrans" cxnId="{D0095BB0-4DBC-44C9-8407-09D8109CFBC8}">
      <dgm:prSet/>
      <dgm:spPr/>
      <dgm:t>
        <a:bodyPr/>
        <a:lstStyle/>
        <a:p>
          <a:endParaRPr lang="en-US"/>
        </a:p>
      </dgm:t>
    </dgm:pt>
    <dgm:pt modelId="{77BFA3E1-F501-4564-8EAE-AB375913D59C}" type="sibTrans" cxnId="{D0095BB0-4DBC-44C9-8407-09D8109CFBC8}">
      <dgm:prSet/>
      <dgm:spPr/>
      <dgm:t>
        <a:bodyPr/>
        <a:lstStyle/>
        <a:p>
          <a:endParaRPr lang="en-US"/>
        </a:p>
      </dgm:t>
    </dgm:pt>
    <dgm:pt modelId="{00500BF5-AAAE-40EB-94CA-4EF45B160456}">
      <dgm:prSet phldrT="[Text]"/>
      <dgm:spPr/>
      <dgm:t>
        <a:bodyPr/>
        <a:lstStyle/>
        <a:p>
          <a:pPr algn="ctr"/>
          <a:r>
            <a:rPr lang="en-US" dirty="0">
              <a:solidFill>
                <a:schemeClr val="tx1"/>
              </a:solidFill>
            </a:rPr>
            <a:t>Modelling</a:t>
          </a:r>
          <a:endParaRPr lang="en-US" dirty="0"/>
        </a:p>
      </dgm:t>
    </dgm:pt>
    <dgm:pt modelId="{59DB8F26-425D-4A91-865D-259AA310AF6F}" type="sibTrans" cxnId="{7076A639-7184-4AC9-943B-A7E55DDF9C36}">
      <dgm:prSet/>
      <dgm:spPr/>
      <dgm:t>
        <a:bodyPr/>
        <a:lstStyle/>
        <a:p>
          <a:endParaRPr lang="en-US"/>
        </a:p>
      </dgm:t>
    </dgm:pt>
    <dgm:pt modelId="{F66113AF-AA6E-497A-AE1D-59EDE2B203D7}" type="parTrans" cxnId="{7076A639-7184-4AC9-943B-A7E55DDF9C36}">
      <dgm:prSet/>
      <dgm:spPr/>
      <dgm:t>
        <a:bodyPr/>
        <a:lstStyle/>
        <a:p>
          <a:endParaRPr lang="en-US"/>
        </a:p>
      </dgm:t>
    </dgm:pt>
    <dgm:pt modelId="{2247CE0A-1B17-45D5-844F-3131B500D5B6}" type="pres">
      <dgm:prSet presAssocID="{4E04F462-ED4F-4906-8458-7DE6DA9099AB}" presName="Name0" presStyleCnt="0">
        <dgm:presLayoutVars>
          <dgm:dir/>
          <dgm:resizeHandles val="exact"/>
        </dgm:presLayoutVars>
      </dgm:prSet>
      <dgm:spPr/>
    </dgm:pt>
    <dgm:pt modelId="{D4725C92-4761-4593-9C42-D732E1686E08}" type="pres">
      <dgm:prSet presAssocID="{779787E7-604C-4DD6-B246-72F3A41C7040}" presName="node" presStyleLbl="node1" presStyleIdx="0" presStyleCnt="3">
        <dgm:presLayoutVars>
          <dgm:bulletEnabled val="1"/>
        </dgm:presLayoutVars>
      </dgm:prSet>
      <dgm:spPr/>
    </dgm:pt>
    <dgm:pt modelId="{A5D1A5E1-153E-4CB9-AC33-63A718138ADD}" type="pres">
      <dgm:prSet presAssocID="{41E3A778-0CC8-4A9A-8B77-5128E643DB2A}" presName="sibTrans" presStyleCnt="0"/>
      <dgm:spPr/>
    </dgm:pt>
    <dgm:pt modelId="{7E5BF75C-E58D-4CC4-8041-6325B263C20F}" type="pres">
      <dgm:prSet presAssocID="{00500BF5-AAAE-40EB-94CA-4EF45B160456}" presName="node" presStyleLbl="node1" presStyleIdx="1" presStyleCnt="3">
        <dgm:presLayoutVars>
          <dgm:bulletEnabled val="1"/>
        </dgm:presLayoutVars>
      </dgm:prSet>
      <dgm:spPr/>
    </dgm:pt>
    <dgm:pt modelId="{D696C927-C85A-42AE-85D5-D999C096F86F}" type="pres">
      <dgm:prSet presAssocID="{59DB8F26-425D-4A91-865D-259AA310AF6F}" presName="sibTrans" presStyleCnt="0"/>
      <dgm:spPr/>
    </dgm:pt>
    <dgm:pt modelId="{39806677-FE45-4114-959B-3D5D31E9A280}" type="pres">
      <dgm:prSet presAssocID="{B9B976D3-E3B1-4746-95C3-2ECCF0E3E5C3}" presName="node" presStyleLbl="node1" presStyleIdx="2" presStyleCnt="3">
        <dgm:presLayoutVars>
          <dgm:bulletEnabled val="1"/>
        </dgm:presLayoutVars>
      </dgm:prSet>
      <dgm:spPr/>
    </dgm:pt>
  </dgm:ptLst>
  <dgm:cxnLst>
    <dgm:cxn modelId="{00488534-C103-44BB-BC32-DAB46DD14219}" type="presOf" srcId="{00500BF5-AAAE-40EB-94CA-4EF45B160456}" destId="{7E5BF75C-E58D-4CC4-8041-6325B263C20F}" srcOrd="0" destOrd="0" presId="urn:microsoft.com/office/officeart/2005/8/layout/hList6"/>
    <dgm:cxn modelId="{7076A639-7184-4AC9-943B-A7E55DDF9C36}" srcId="{4E04F462-ED4F-4906-8458-7DE6DA9099AB}" destId="{00500BF5-AAAE-40EB-94CA-4EF45B160456}" srcOrd="1" destOrd="0" parTransId="{F66113AF-AA6E-497A-AE1D-59EDE2B203D7}" sibTransId="{59DB8F26-425D-4A91-865D-259AA310AF6F}"/>
    <dgm:cxn modelId="{89A36141-7C09-45EF-8DC1-FF10CB033A64}" type="presOf" srcId="{779787E7-604C-4DD6-B246-72F3A41C7040}" destId="{D4725C92-4761-4593-9C42-D732E1686E08}" srcOrd="0" destOrd="0" presId="urn:microsoft.com/office/officeart/2005/8/layout/hList6"/>
    <dgm:cxn modelId="{1D957566-B4F3-457F-8481-D05AE25B9EB4}" srcId="{4E04F462-ED4F-4906-8458-7DE6DA9099AB}" destId="{779787E7-604C-4DD6-B246-72F3A41C7040}" srcOrd="0" destOrd="0" parTransId="{1E7AE3DB-7FB8-4AE3-A104-A04691A5E446}" sibTransId="{41E3A778-0CC8-4A9A-8B77-5128E643DB2A}"/>
    <dgm:cxn modelId="{D0095BB0-4DBC-44C9-8407-09D8109CFBC8}" srcId="{4E04F462-ED4F-4906-8458-7DE6DA9099AB}" destId="{B9B976D3-E3B1-4746-95C3-2ECCF0E3E5C3}" srcOrd="2" destOrd="0" parTransId="{C4038404-50F5-44E5-ABF3-E2D103A076C4}" sibTransId="{77BFA3E1-F501-4564-8EAE-AB375913D59C}"/>
    <dgm:cxn modelId="{C7F615B8-0582-4047-8200-2F8CCDADC816}" type="presOf" srcId="{4E04F462-ED4F-4906-8458-7DE6DA9099AB}" destId="{2247CE0A-1B17-45D5-844F-3131B500D5B6}" srcOrd="0" destOrd="0" presId="urn:microsoft.com/office/officeart/2005/8/layout/hList6"/>
    <dgm:cxn modelId="{F535FCBD-4EB9-40D3-B70A-4DB68FBBB1A8}" type="presOf" srcId="{B9B976D3-E3B1-4746-95C3-2ECCF0E3E5C3}" destId="{39806677-FE45-4114-959B-3D5D31E9A280}" srcOrd="0" destOrd="0" presId="urn:microsoft.com/office/officeart/2005/8/layout/hList6"/>
    <dgm:cxn modelId="{6BA0FB97-F403-4C3A-9205-AFFE468CE415}" type="presParOf" srcId="{2247CE0A-1B17-45D5-844F-3131B500D5B6}" destId="{D4725C92-4761-4593-9C42-D732E1686E08}" srcOrd="0" destOrd="0" presId="urn:microsoft.com/office/officeart/2005/8/layout/hList6"/>
    <dgm:cxn modelId="{05381635-11CB-497A-BABB-DCB0B80BB794}" type="presParOf" srcId="{2247CE0A-1B17-45D5-844F-3131B500D5B6}" destId="{A5D1A5E1-153E-4CB9-AC33-63A718138ADD}" srcOrd="1" destOrd="0" presId="urn:microsoft.com/office/officeart/2005/8/layout/hList6"/>
    <dgm:cxn modelId="{8BB6DD7E-6CA3-4B37-975C-84420BD99AAC}" type="presParOf" srcId="{2247CE0A-1B17-45D5-844F-3131B500D5B6}" destId="{7E5BF75C-E58D-4CC4-8041-6325B263C20F}" srcOrd="2" destOrd="0" presId="urn:microsoft.com/office/officeart/2005/8/layout/hList6"/>
    <dgm:cxn modelId="{3CAF57C3-1D3C-4778-98F9-64048FA8C229}" type="presParOf" srcId="{2247CE0A-1B17-45D5-844F-3131B500D5B6}" destId="{D696C927-C85A-42AE-85D5-D999C096F86F}" srcOrd="3" destOrd="0" presId="urn:microsoft.com/office/officeart/2005/8/layout/hList6"/>
    <dgm:cxn modelId="{6D0BA00B-45E8-4D01-9E46-E54A8D8FCC5E}" type="presParOf" srcId="{2247CE0A-1B17-45D5-844F-3131B500D5B6}" destId="{39806677-FE45-4114-959B-3D5D31E9A28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25C92-4761-4593-9C42-D732E1686E08}">
      <dsp:nvSpPr>
        <dsp:cNvPr id="0" name=""/>
        <dsp:cNvSpPr/>
      </dsp:nvSpPr>
      <dsp:spPr>
        <a:xfrm rot="16200000">
          <a:off x="-690404" y="690794"/>
          <a:ext cx="2395550" cy="101396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Data Exploration</a:t>
          </a:r>
        </a:p>
      </dsp:txBody>
      <dsp:txXfrm rot="5400000">
        <a:off x="391" y="479109"/>
        <a:ext cx="1013960" cy="1437330"/>
      </dsp:txXfrm>
    </dsp:sp>
    <dsp:sp modelId="{7E5BF75C-E58D-4CC4-8041-6325B263C20F}">
      <dsp:nvSpPr>
        <dsp:cNvPr id="0" name=""/>
        <dsp:cNvSpPr/>
      </dsp:nvSpPr>
      <dsp:spPr>
        <a:xfrm rot="16200000">
          <a:off x="399602" y="690794"/>
          <a:ext cx="2395550" cy="101396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0" rIns="70174"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Modelling</a:t>
          </a:r>
          <a:endParaRPr lang="en-US" sz="1100" kern="1200" dirty="0"/>
        </a:p>
      </dsp:txBody>
      <dsp:txXfrm rot="5400000">
        <a:off x="1090397" y="479109"/>
        <a:ext cx="1013960" cy="1437330"/>
      </dsp:txXfrm>
    </dsp:sp>
    <dsp:sp modelId="{39806677-FE45-4114-959B-3D5D31E9A280}">
      <dsp:nvSpPr>
        <dsp:cNvPr id="0" name=""/>
        <dsp:cNvSpPr/>
      </dsp:nvSpPr>
      <dsp:spPr>
        <a:xfrm rot="16200000">
          <a:off x="1489610" y="690794"/>
          <a:ext cx="2395550" cy="101396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0" rIns="70174"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Interpretation</a:t>
          </a:r>
          <a:endParaRPr lang="en-US" sz="1100" kern="1200" dirty="0"/>
        </a:p>
      </dsp:txBody>
      <dsp:txXfrm rot="5400000">
        <a:off x="2180405" y="479109"/>
        <a:ext cx="1013960" cy="143733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Muhammad Yousaf Saddique</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Three Steps Approach to identify our Target Customers for Marketing Campaign</a:t>
            </a:r>
            <a:endParaRPr dirty="0"/>
          </a:p>
        </p:txBody>
      </p:sp>
      <p:sp>
        <p:nvSpPr>
          <p:cNvPr id="124" name="Shape 73"/>
          <p:cNvSpPr/>
          <p:nvPr/>
        </p:nvSpPr>
        <p:spPr>
          <a:xfrm>
            <a:off x="205025" y="2164724"/>
            <a:ext cx="4134600" cy="202000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process we will be following will included </a:t>
            </a:r>
            <a:r>
              <a:rPr lang="en-US" b="1" dirty="0"/>
              <a:t>Business and Data Understanding and Exploration</a:t>
            </a:r>
            <a:r>
              <a:rPr lang="en-US" dirty="0"/>
              <a:t>, then using the insights from that to </a:t>
            </a:r>
            <a:r>
              <a:rPr lang="en-US" b="1" dirty="0"/>
              <a:t>build a Data Model</a:t>
            </a:r>
            <a:r>
              <a:rPr lang="en-US" dirty="0"/>
              <a:t> to be implemented and then test the data and build targeted results for the client to form and launch their Marketing Strategy.</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Diagram 3">
            <a:extLst>
              <a:ext uri="{FF2B5EF4-FFF2-40B4-BE49-F238E27FC236}">
                <a16:creationId xmlns:a16="http://schemas.microsoft.com/office/drawing/2014/main" id="{A9EDDD4D-F9D9-4E2E-8E34-3527D3305495}"/>
              </a:ext>
            </a:extLst>
          </p:cNvPr>
          <p:cNvGraphicFramePr/>
          <p:nvPr>
            <p:extLst>
              <p:ext uri="{D42A27DB-BD31-4B8C-83A1-F6EECF244321}">
                <p14:modId xmlns:p14="http://schemas.microsoft.com/office/powerpoint/2010/main" val="577848260"/>
              </p:ext>
            </p:extLst>
          </p:nvPr>
        </p:nvGraphicFramePr>
        <p:xfrm>
          <a:off x="5113866" y="2208200"/>
          <a:ext cx="3194756" cy="2395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5025" y="1442235"/>
            <a:ext cx="8565600" cy="255092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Initially, I explored all the 3 datasets, understood the characteristics of data and identified the underlying aspects that might be used to drive the desired output.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I cleaned the dataset for missing values and type errors, formed structured data and comprehended the joined datasets attributes. I joined the datasets based on the index/key value and created a complete larger dataset for analysis and visualization of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I finalized the datasets into one aggregated dataset to be used to form a model and draw data driven conclusions.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1464813"/>
            <a:ext cx="8565600" cy="214260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spc="-50" dirty="0">
                <a:latin typeface="+mj-lt"/>
                <a:ea typeface="+mj-ea"/>
                <a:cs typeface="+mj-cs"/>
              </a:rPr>
              <a:t>I used the aggregated data set to lookup for hypothesis that can be used to provide the solution for our challenge .i.e. Which of the attributes may be mainly useful. </a:t>
            </a:r>
          </a:p>
          <a:p>
            <a:endParaRPr lang="en-US" sz="1600" spc="-50" dirty="0">
              <a:latin typeface="+mj-lt"/>
              <a:ea typeface="+mj-ea"/>
              <a:cs typeface="+mj-cs"/>
            </a:endParaRPr>
          </a:p>
          <a:p>
            <a:pPr marL="285750" indent="-285750">
              <a:buFont typeface="Arial" panose="020B0604020202020204" pitchFamily="34" charset="0"/>
              <a:buChar char="•"/>
            </a:pPr>
            <a:r>
              <a:rPr lang="en-US" sz="1600" spc="-50" dirty="0">
                <a:latin typeface="+mj-lt"/>
                <a:ea typeface="+mj-ea"/>
                <a:cs typeface="+mj-cs"/>
              </a:rPr>
              <a:t>I created a data model based on those attributes and created calculated fields such as Age from provided date of birth and categorized the data based on Age segments. </a:t>
            </a:r>
          </a:p>
          <a:p>
            <a:pPr marL="285750" indent="-285750">
              <a:buFont typeface="Arial" panose="020B0604020202020204" pitchFamily="34" charset="0"/>
              <a:buChar char="•"/>
            </a:pPr>
            <a:endParaRPr lang="en-US" sz="1600" spc="-50" dirty="0">
              <a:latin typeface="+mj-lt"/>
              <a:ea typeface="+mj-ea"/>
              <a:cs typeface="+mj-cs"/>
            </a:endParaRPr>
          </a:p>
          <a:p>
            <a:pPr marL="285750" indent="-285750">
              <a:buFont typeface="Arial" panose="020B0604020202020204" pitchFamily="34" charset="0"/>
              <a:buChar char="•"/>
            </a:pPr>
            <a:r>
              <a:rPr lang="en-US" sz="1600" spc="-50" dirty="0">
                <a:latin typeface="+mj-lt"/>
                <a:ea typeface="+mj-ea"/>
                <a:cs typeface="+mj-cs"/>
              </a:rPr>
              <a:t>Then I tested the performance of the model using different visual and stats.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196241"/>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973664"/>
            <a:ext cx="8565600" cy="4434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b="0" dirty="0"/>
              <a:t>Following Insights were interpreted based on Data Model and Analysis from the datasets.</a:t>
            </a:r>
            <a:endParaRPr sz="1600" b="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TextBox 12">
            <a:extLst>
              <a:ext uri="{FF2B5EF4-FFF2-40B4-BE49-F238E27FC236}">
                <a16:creationId xmlns:a16="http://schemas.microsoft.com/office/drawing/2014/main" id="{3C88A516-574F-453B-8134-546212920A95}"/>
              </a:ext>
            </a:extLst>
          </p:cNvPr>
          <p:cNvSpPr txBox="1"/>
          <p:nvPr/>
        </p:nvSpPr>
        <p:spPr>
          <a:xfrm>
            <a:off x="372533" y="1704622"/>
            <a:ext cx="4120446"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0" dirty="0">
                <a:solidFill>
                  <a:schemeClr val="tx1"/>
                </a:solidFill>
                <a:effectLst/>
                <a:latin typeface="Droid Sans"/>
              </a:rPr>
              <a:t> </a:t>
            </a:r>
            <a:r>
              <a:rPr lang="en-US" b="0" dirty="0">
                <a:solidFill>
                  <a:srgbClr val="FF0000"/>
                </a:solidFill>
                <a:effectLst/>
                <a:latin typeface="Droid Sans"/>
              </a:rPr>
              <a:t>76 percent (10408 + 5262)</a:t>
            </a:r>
            <a:r>
              <a:rPr lang="en-US" b="0" dirty="0">
                <a:solidFill>
                  <a:schemeClr val="tx1"/>
                </a:solidFill>
                <a:effectLst/>
                <a:latin typeface="Droid Sans"/>
              </a:rPr>
              <a:t> of the Total Transactions made were by people in the Age Group of </a:t>
            </a:r>
            <a:r>
              <a:rPr lang="en-US" dirty="0">
                <a:solidFill>
                  <a:srgbClr val="FF0000"/>
                </a:solidFill>
                <a:effectLst/>
                <a:latin typeface="Droid Sans"/>
              </a:rPr>
              <a:t>31-65.</a:t>
            </a:r>
            <a:r>
              <a:rPr lang="en-US" b="0" dirty="0">
                <a:solidFill>
                  <a:schemeClr val="tx1"/>
                </a:solidFill>
                <a:effectLst/>
                <a:latin typeface="Droid Sans"/>
              </a:rPr>
              <a:t>  So, the New Potential Customers to be targeted should be in this age group.</a:t>
            </a:r>
          </a:p>
          <a:p>
            <a:pPr marL="285750" indent="-285750">
              <a:buFont typeface="Arial" panose="020B0604020202020204" pitchFamily="34" charset="0"/>
              <a:buChar char="•"/>
            </a:pPr>
            <a:endParaRPr lang="en-US" dirty="0">
              <a:solidFill>
                <a:schemeClr val="tx1"/>
              </a:solidFill>
              <a:latin typeface="Droid Sans"/>
            </a:endParaRPr>
          </a:p>
          <a:p>
            <a:pPr marL="285750" indent="-285750">
              <a:buFont typeface="Arial" panose="020B0604020202020204" pitchFamily="34" charset="0"/>
              <a:buChar char="•"/>
            </a:pPr>
            <a:r>
              <a:rPr lang="en-US" dirty="0">
                <a:solidFill>
                  <a:schemeClr val="tx1"/>
                </a:solidFill>
                <a:latin typeface="Droid Sans"/>
              </a:rPr>
              <a:t>Almost </a:t>
            </a:r>
            <a:r>
              <a:rPr lang="en-US" dirty="0">
                <a:solidFill>
                  <a:srgbClr val="FF0000"/>
                </a:solidFill>
                <a:latin typeface="Droid Sans"/>
              </a:rPr>
              <a:t>95 percent</a:t>
            </a:r>
            <a:r>
              <a:rPr lang="en-US" dirty="0">
                <a:solidFill>
                  <a:schemeClr val="tx1"/>
                </a:solidFill>
                <a:latin typeface="Droid Sans"/>
              </a:rPr>
              <a:t> of the Total Transactions made were by people in residing in </a:t>
            </a:r>
            <a:r>
              <a:rPr lang="en-US" dirty="0">
                <a:solidFill>
                  <a:srgbClr val="FF0000"/>
                </a:solidFill>
                <a:latin typeface="Droid Sans"/>
              </a:rPr>
              <a:t>NSW, VIC and QLD</a:t>
            </a:r>
            <a:r>
              <a:rPr lang="en-US" dirty="0">
                <a:solidFill>
                  <a:schemeClr val="tx1"/>
                </a:solidFill>
                <a:latin typeface="Droid Sans"/>
              </a:rPr>
              <a:t>. So, these states should be mainly targeted for Marketing Campaign.</a:t>
            </a:r>
          </a:p>
          <a:p>
            <a:pPr marL="285750" indent="-285750">
              <a:buFont typeface="Arial" panose="020B0604020202020204" pitchFamily="34" charset="0"/>
              <a:buChar char="•"/>
            </a:pPr>
            <a:endParaRPr lang="en-US" dirty="0">
              <a:solidFill>
                <a:schemeClr val="tx1"/>
              </a:solidFill>
              <a:latin typeface="Droid Sans"/>
            </a:endParaRPr>
          </a:p>
          <a:p>
            <a:pPr marL="285750" indent="-285750">
              <a:buFont typeface="Arial" panose="020B0604020202020204" pitchFamily="34" charset="0"/>
              <a:buChar char="•"/>
            </a:pPr>
            <a:endParaRPr lang="en-US" dirty="0">
              <a:solidFill>
                <a:schemeClr val="tx1"/>
              </a:solidFill>
              <a:latin typeface="Droid Sans"/>
            </a:endParaRPr>
          </a:p>
          <a:p>
            <a:pPr marL="285750" indent="-285750">
              <a:buFont typeface="Arial" panose="020B0604020202020204" pitchFamily="34" charset="0"/>
              <a:buChar char="•"/>
            </a:pPr>
            <a:endParaRPr lang="en-US" dirty="0">
              <a:solidFill>
                <a:schemeClr val="tx1"/>
              </a:solidFill>
              <a:latin typeface="Droid Sans"/>
            </a:endParaRPr>
          </a:p>
          <a:p>
            <a:pPr marL="285750" indent="-285750">
              <a:buFont typeface="Arial" panose="020B0604020202020204" pitchFamily="34" charset="0"/>
              <a:buChar char="•"/>
            </a:pPr>
            <a:endParaRPr lang="en-US" dirty="0">
              <a:solidFill>
                <a:schemeClr val="tx1"/>
              </a:solidFill>
              <a:latin typeface="Droid Sans"/>
            </a:endParaRPr>
          </a:p>
        </p:txBody>
      </p:sp>
      <p:pic>
        <p:nvPicPr>
          <p:cNvPr id="9" name="Picture 8">
            <a:extLst>
              <a:ext uri="{FF2B5EF4-FFF2-40B4-BE49-F238E27FC236}">
                <a16:creationId xmlns:a16="http://schemas.microsoft.com/office/drawing/2014/main" id="{77028C79-1141-46B8-A93B-F098953924DF}"/>
              </a:ext>
            </a:extLst>
          </p:cNvPr>
          <p:cNvPicPr>
            <a:picLocks noChangeAspect="1"/>
          </p:cNvPicPr>
          <p:nvPr/>
        </p:nvPicPr>
        <p:blipFill>
          <a:blip r:embed="rId2"/>
          <a:stretch>
            <a:fillRect/>
          </a:stretch>
        </p:blipFill>
        <p:spPr>
          <a:xfrm>
            <a:off x="4989687" y="1973482"/>
            <a:ext cx="3431824" cy="2725272"/>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63" name="Shape 115"/>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extBox 6">
            <a:extLst>
              <a:ext uri="{FF2B5EF4-FFF2-40B4-BE49-F238E27FC236}">
                <a16:creationId xmlns:a16="http://schemas.microsoft.com/office/drawing/2014/main" id="{47C52325-BBDC-478D-8515-967F7E0FB745}"/>
              </a:ext>
            </a:extLst>
          </p:cNvPr>
          <p:cNvSpPr txBox="1"/>
          <p:nvPr/>
        </p:nvSpPr>
        <p:spPr>
          <a:xfrm>
            <a:off x="205025" y="1083299"/>
            <a:ext cx="5461997" cy="28931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solidFill>
                  <a:schemeClr val="tx1"/>
                </a:solidFill>
                <a:latin typeface="Droid Sans"/>
              </a:rPr>
              <a:t>Mostly customers are </a:t>
            </a:r>
            <a:r>
              <a:rPr lang="en-US" dirty="0">
                <a:solidFill>
                  <a:srgbClr val="FF0000"/>
                </a:solidFill>
                <a:latin typeface="Droid Sans"/>
              </a:rPr>
              <a:t>Field Workers</a:t>
            </a:r>
            <a:r>
              <a:rPr lang="en-US" dirty="0">
                <a:solidFill>
                  <a:schemeClr val="tx1"/>
                </a:solidFill>
                <a:latin typeface="Droid Sans"/>
              </a:rPr>
              <a:t> as derived by their Job Titles. So, our target should be mainly Field Workers who might use Bikes and Cycles. Moreover, knowing the Job Titles of all the Customers will help us in targeting the potential customers as many Customers have their title's unknown.</a:t>
            </a:r>
          </a:p>
          <a:p>
            <a:pPr marL="285750" indent="-285750">
              <a:buFont typeface="Arial" panose="020B0604020202020204" pitchFamily="34" charset="0"/>
              <a:buChar char="•"/>
            </a:pPr>
            <a:endParaRPr lang="en-US" dirty="0">
              <a:solidFill>
                <a:schemeClr val="tx1"/>
              </a:solidFill>
              <a:latin typeface="Droid Sans"/>
            </a:endParaRPr>
          </a:p>
          <a:p>
            <a:pPr marL="285750" indent="-285750">
              <a:buFont typeface="Arial" panose="020B0604020202020204" pitchFamily="34" charset="0"/>
              <a:buChar char="•"/>
            </a:pPr>
            <a:r>
              <a:rPr lang="en-US" dirty="0">
                <a:solidFill>
                  <a:schemeClr val="tx1"/>
                </a:solidFill>
                <a:latin typeface="Droid Sans"/>
              </a:rPr>
              <a:t>Almost </a:t>
            </a:r>
            <a:r>
              <a:rPr lang="en-US" dirty="0">
                <a:solidFill>
                  <a:srgbClr val="FF0000"/>
                </a:solidFill>
                <a:latin typeface="Droid Sans"/>
              </a:rPr>
              <a:t>92 percent</a:t>
            </a:r>
            <a:r>
              <a:rPr lang="en-US" dirty="0">
                <a:solidFill>
                  <a:schemeClr val="tx1"/>
                </a:solidFill>
                <a:latin typeface="Droid Sans"/>
              </a:rPr>
              <a:t> of the Total Sales were in the </a:t>
            </a:r>
            <a:r>
              <a:rPr lang="en-US" dirty="0">
                <a:solidFill>
                  <a:srgbClr val="FF0000"/>
                </a:solidFill>
                <a:latin typeface="Droid Sans"/>
              </a:rPr>
              <a:t>Product Lines Standard and Road</a:t>
            </a:r>
            <a:r>
              <a:rPr lang="en-US" dirty="0">
                <a:solidFill>
                  <a:schemeClr val="tx1"/>
                </a:solidFill>
                <a:latin typeface="Droid Sans"/>
              </a:rPr>
              <a:t>. So, these Product Lines should be mainly marketed to Potential New Customers.</a:t>
            </a:r>
          </a:p>
          <a:p>
            <a:pPr marL="285750" indent="-285750">
              <a:buFont typeface="Arial" panose="020B0604020202020204" pitchFamily="34" charset="0"/>
              <a:buChar char="•"/>
            </a:pPr>
            <a:endParaRPr lang="en-US" dirty="0">
              <a:solidFill>
                <a:schemeClr val="tx1"/>
              </a:solidFill>
              <a:latin typeface="Droid Sans"/>
            </a:endParaRPr>
          </a:p>
          <a:p>
            <a:pPr marL="285750" indent="-285750">
              <a:buFont typeface="Arial" panose="020B0604020202020204" pitchFamily="34" charset="0"/>
              <a:buChar char="•"/>
            </a:pPr>
            <a:r>
              <a:rPr lang="en-US" dirty="0">
                <a:solidFill>
                  <a:schemeClr val="tx1"/>
                </a:solidFill>
                <a:latin typeface="Droid Sans"/>
              </a:rPr>
              <a:t>Almost </a:t>
            </a:r>
            <a:r>
              <a:rPr lang="en-US" dirty="0">
                <a:solidFill>
                  <a:srgbClr val="FF0000"/>
                </a:solidFill>
                <a:latin typeface="Droid Sans"/>
              </a:rPr>
              <a:t>67 percent</a:t>
            </a:r>
            <a:r>
              <a:rPr lang="en-US" dirty="0">
                <a:solidFill>
                  <a:schemeClr val="tx1"/>
                </a:solidFill>
                <a:latin typeface="Droid Sans"/>
              </a:rPr>
              <a:t> of the Total Sales were in the Product Class Medium. So, </a:t>
            </a:r>
            <a:r>
              <a:rPr lang="en-US" dirty="0">
                <a:solidFill>
                  <a:srgbClr val="FF0000"/>
                </a:solidFill>
                <a:latin typeface="Droid Sans"/>
              </a:rPr>
              <a:t>the Medium Product class</a:t>
            </a:r>
            <a:r>
              <a:rPr lang="en-US" dirty="0">
                <a:solidFill>
                  <a:schemeClr val="tx1"/>
                </a:solidFill>
                <a:latin typeface="Droid Sans"/>
              </a:rPr>
              <a:t> should be mainly marketed to Potential New Customers.</a:t>
            </a:r>
          </a:p>
        </p:txBody>
      </p:sp>
      <p:pic>
        <p:nvPicPr>
          <p:cNvPr id="4" name="Picture 3">
            <a:extLst>
              <a:ext uri="{FF2B5EF4-FFF2-40B4-BE49-F238E27FC236}">
                <a16:creationId xmlns:a16="http://schemas.microsoft.com/office/drawing/2014/main" id="{481B4C41-A2C1-43DB-BE74-A15F3BA996D0}"/>
              </a:ext>
            </a:extLst>
          </p:cNvPr>
          <p:cNvPicPr>
            <a:picLocks noChangeAspect="1"/>
          </p:cNvPicPr>
          <p:nvPr/>
        </p:nvPicPr>
        <p:blipFill>
          <a:blip r:embed="rId2"/>
          <a:stretch>
            <a:fillRect/>
          </a:stretch>
        </p:blipFill>
        <p:spPr>
          <a:xfrm>
            <a:off x="5667022" y="1854257"/>
            <a:ext cx="3069667" cy="2608168"/>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TotalTime>
  <Words>686</Words>
  <Application>Microsoft Office PowerPoint</Application>
  <PresentationFormat>On-screen Show (16:9)</PresentationFormat>
  <Paragraphs>46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Droid Sans</vt:lpstr>
      <vt:lpstr>Helvetica</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Yousaf Saddique</cp:lastModifiedBy>
  <cp:revision>7</cp:revision>
  <dcterms:modified xsi:type="dcterms:W3CDTF">2021-03-24T10:24:26Z</dcterms:modified>
</cp:coreProperties>
</file>