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1267"/>
          </a:xfrm>
          <a:prstGeom prst="rect">
            <a:avLst/>
          </a:prstGeom>
          <a:solidFill>
            <a:srgbClr val="FFFFFF"/>
          </a:solidFill>
          <a:ln/>
        </p:spPr>
      </p:sp>
      <p:sp>
        <p:nvSpPr>
          <p:cNvPr id="4" name="Text 2"/>
          <p:cNvSpPr/>
          <p:nvPr/>
        </p:nvSpPr>
        <p:spPr>
          <a:xfrm>
            <a:off x="2433233" y="625078"/>
            <a:ext cx="8260597" cy="980242"/>
          </a:xfrm>
          <a:prstGeom prst="rect">
            <a:avLst/>
          </a:prstGeom>
          <a:noFill/>
          <a:ln/>
        </p:spPr>
        <p:txBody>
          <a:bodyPr wrap="none" rtlCol="0" anchor="t"/>
          <a:lstStyle/>
          <a:p>
            <a:pPr marL="0" indent="0" algn="ctr">
              <a:lnSpc>
                <a:spcPts val="7719"/>
              </a:lnSpc>
              <a:buNone/>
            </a:pPr>
            <a:r>
              <a:rPr lang="en-US" sz="3600" b="1" dirty="0">
                <a:solidFill>
                  <a:srgbClr val="333F70"/>
                </a:solidFill>
                <a:latin typeface="Unbounded" pitchFamily="34" charset="0"/>
                <a:ea typeface="Unbounded" pitchFamily="34" charset="-122"/>
                <a:cs typeface="Unbounded" pitchFamily="34" charset="-120"/>
              </a:rPr>
              <a:t>Video Summarize</a:t>
            </a:r>
            <a:endParaRPr lang="en-US" sz="3600" dirty="0"/>
          </a:p>
        </p:txBody>
      </p:sp>
      <p:pic>
        <p:nvPicPr>
          <p:cNvPr id="5" name="Image 0" descr="preencoded.png"/>
          <p:cNvPicPr>
            <a:picLocks noChangeAspect="1"/>
          </p:cNvPicPr>
          <p:nvPr/>
        </p:nvPicPr>
        <p:blipFill>
          <a:blip r:embed="rId3"/>
          <a:stretch>
            <a:fillRect/>
          </a:stretch>
        </p:blipFill>
        <p:spPr>
          <a:xfrm>
            <a:off x="4896803" y="2059900"/>
            <a:ext cx="4836676" cy="3688556"/>
          </a:xfrm>
          <a:prstGeom prst="rect">
            <a:avLst/>
          </a:prstGeom>
        </p:spPr>
      </p:pic>
      <p:sp>
        <p:nvSpPr>
          <p:cNvPr id="6" name="Text 3"/>
          <p:cNvSpPr/>
          <p:nvPr/>
        </p:nvSpPr>
        <p:spPr>
          <a:xfrm>
            <a:off x="1106686" y="6004084"/>
            <a:ext cx="12416909" cy="363617"/>
          </a:xfrm>
          <a:prstGeom prst="rect">
            <a:avLst/>
          </a:prstGeom>
          <a:noFill/>
          <a:ln/>
        </p:spPr>
        <p:txBody>
          <a:bodyPr wrap="none" rtlCol="0" anchor="t"/>
          <a:lstStyle/>
          <a:p>
            <a:pPr marL="0" indent="0" algn="ctr">
              <a:lnSpc>
                <a:spcPts val="2864"/>
              </a:lnSpc>
              <a:buNone/>
            </a:pPr>
            <a:r>
              <a:rPr lang="en-US" sz="1790" b="1" dirty="0">
                <a:solidFill>
                  <a:srgbClr val="333F70"/>
                </a:solidFill>
                <a:latin typeface="Open Sans" pitchFamily="34" charset="0"/>
                <a:ea typeface="Open Sans" pitchFamily="34" charset="-122"/>
                <a:cs typeface="Open Sans" pitchFamily="34" charset="-120"/>
              </a:rPr>
              <a:t>Supervisor: M. Kamran Abid</a:t>
            </a:r>
            <a:endParaRPr lang="en-US" sz="1790" dirty="0"/>
          </a:p>
        </p:txBody>
      </p:sp>
      <p:sp>
        <p:nvSpPr>
          <p:cNvPr id="7" name="Text 4"/>
          <p:cNvSpPr/>
          <p:nvPr/>
        </p:nvSpPr>
        <p:spPr>
          <a:xfrm>
            <a:off x="1106686" y="6623328"/>
            <a:ext cx="12416909" cy="363617"/>
          </a:xfrm>
          <a:prstGeom prst="rect">
            <a:avLst/>
          </a:prstGeom>
          <a:noFill/>
          <a:ln/>
        </p:spPr>
        <p:txBody>
          <a:bodyPr wrap="none" rtlCol="0" anchor="t"/>
          <a:lstStyle/>
          <a:p>
            <a:pPr marL="0" indent="0" algn="ctr">
              <a:lnSpc>
                <a:spcPts val="2864"/>
              </a:lnSpc>
              <a:buNone/>
            </a:pPr>
            <a:r>
              <a:rPr lang="en-US" sz="1790" b="1" dirty="0">
                <a:solidFill>
                  <a:srgbClr val="333F70"/>
                </a:solidFill>
                <a:latin typeface="Open Sans" pitchFamily="34" charset="0"/>
                <a:ea typeface="Open Sans" pitchFamily="34" charset="-122"/>
                <a:cs typeface="Open Sans" pitchFamily="34" charset="-120"/>
              </a:rPr>
              <a:t>Presented by: Muhammad Yousaf Khan (2k20-bscs-151)</a:t>
            </a:r>
            <a:endParaRPr lang="en-US" sz="1790" dirty="0"/>
          </a:p>
        </p:txBody>
      </p:sp>
      <p:sp>
        <p:nvSpPr>
          <p:cNvPr id="8" name="Text 5"/>
          <p:cNvSpPr/>
          <p:nvPr/>
        </p:nvSpPr>
        <p:spPr>
          <a:xfrm>
            <a:off x="1106686" y="7242572"/>
            <a:ext cx="12416909" cy="363617"/>
          </a:xfrm>
          <a:prstGeom prst="rect">
            <a:avLst/>
          </a:prstGeom>
          <a:noFill/>
          <a:ln/>
        </p:spPr>
        <p:txBody>
          <a:bodyPr wrap="none" rtlCol="0" anchor="t"/>
          <a:lstStyle/>
          <a:p>
            <a:pPr marL="0" indent="0" algn="ctr">
              <a:lnSpc>
                <a:spcPts val="2864"/>
              </a:lnSpc>
              <a:buNone/>
            </a:pPr>
            <a:r>
              <a:rPr lang="en-US" sz="1790" b="1" dirty="0">
                <a:solidFill>
                  <a:srgbClr val="333F70"/>
                </a:solidFill>
                <a:latin typeface="Open Sans" pitchFamily="34" charset="0"/>
                <a:ea typeface="Open Sans" pitchFamily="34" charset="-122"/>
                <a:cs typeface="Open Sans" pitchFamily="34" charset="-120"/>
              </a:rPr>
              <a:t>Department of Computer Science, NFC institute of Engineering and Technology, Multan</a:t>
            </a:r>
            <a:endParaRPr lang="en-US" sz="179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441734"/>
          </a:xfrm>
          <a:prstGeom prst="rect">
            <a:avLst/>
          </a:prstGeom>
        </p:spPr>
      </p:pic>
      <p:sp>
        <p:nvSpPr>
          <p:cNvPr id="5" name="Text 2"/>
          <p:cNvSpPr/>
          <p:nvPr/>
        </p:nvSpPr>
        <p:spPr>
          <a:xfrm>
            <a:off x="1980009" y="2441735"/>
            <a:ext cx="10670381" cy="626930"/>
          </a:xfrm>
          <a:prstGeom prst="rect">
            <a:avLst/>
          </a:prstGeom>
          <a:noFill/>
          <a:ln/>
        </p:spPr>
        <p:txBody>
          <a:bodyPr wrap="square" rtlCol="0" anchor="t"/>
          <a:lstStyle/>
          <a:p>
            <a:pPr marL="0" indent="0">
              <a:lnSpc>
                <a:spcPts val="4807"/>
              </a:lnSpc>
              <a:buNone/>
            </a:pPr>
            <a:r>
              <a:rPr lang="en-US" sz="3845" b="1" dirty="0" smtClean="0">
                <a:solidFill>
                  <a:srgbClr val="333F70"/>
                </a:solidFill>
                <a:latin typeface="Unbounded" pitchFamily="34" charset="0"/>
                <a:ea typeface="Unbounded" pitchFamily="34" charset="-122"/>
                <a:cs typeface="Unbounded" pitchFamily="34" charset="-120"/>
              </a:rPr>
              <a:t>Function and Non-Functional Requirements</a:t>
            </a:r>
            <a:endParaRPr lang="en-US" sz="3845" dirty="0"/>
          </a:p>
        </p:txBody>
      </p:sp>
      <p:sp>
        <p:nvSpPr>
          <p:cNvPr id="6" name="Text 3"/>
          <p:cNvSpPr/>
          <p:nvPr/>
        </p:nvSpPr>
        <p:spPr>
          <a:xfrm>
            <a:off x="1980009" y="4648438"/>
            <a:ext cx="10670381" cy="625078"/>
          </a:xfrm>
          <a:prstGeom prst="rect">
            <a:avLst/>
          </a:prstGeom>
          <a:noFill/>
          <a:ln/>
        </p:spPr>
        <p:txBody>
          <a:bodyPr wrap="square" rtlCol="0" anchor="t"/>
          <a:lstStyle/>
          <a:p>
            <a:pPr marL="0" indent="0">
              <a:lnSpc>
                <a:spcPts val="2461"/>
              </a:lnSpc>
              <a:buNone/>
            </a:pPr>
            <a:endParaRPr lang="en-US" sz="1538" dirty="0"/>
          </a:p>
        </p:txBody>
      </p:sp>
      <p:sp>
        <p:nvSpPr>
          <p:cNvPr id="8" name="Text 4"/>
          <p:cNvSpPr/>
          <p:nvPr/>
        </p:nvSpPr>
        <p:spPr>
          <a:xfrm>
            <a:off x="1980009" y="6176724"/>
            <a:ext cx="2441734" cy="305157"/>
          </a:xfrm>
          <a:prstGeom prst="rect">
            <a:avLst/>
          </a:prstGeom>
          <a:noFill/>
          <a:ln/>
        </p:spPr>
        <p:txBody>
          <a:bodyPr wrap="none" rtlCol="0" anchor="t"/>
          <a:lstStyle/>
          <a:p>
            <a:pPr marL="0" indent="0" algn="l">
              <a:lnSpc>
                <a:spcPts val="2403"/>
              </a:lnSpc>
              <a:buNone/>
            </a:pPr>
            <a:endParaRPr lang="en-US" sz="1923" dirty="0"/>
          </a:p>
        </p:txBody>
      </p:sp>
      <p:sp>
        <p:nvSpPr>
          <p:cNvPr id="9" name="Text 5"/>
          <p:cNvSpPr/>
          <p:nvPr/>
        </p:nvSpPr>
        <p:spPr>
          <a:xfrm>
            <a:off x="1980009" y="6599039"/>
            <a:ext cx="2447925" cy="937617"/>
          </a:xfrm>
          <a:prstGeom prst="rect">
            <a:avLst/>
          </a:prstGeom>
          <a:noFill/>
          <a:ln/>
        </p:spPr>
        <p:txBody>
          <a:bodyPr wrap="square" rtlCol="0" anchor="t"/>
          <a:lstStyle/>
          <a:p>
            <a:pPr marL="0" indent="0" algn="l">
              <a:lnSpc>
                <a:spcPts val="2461"/>
              </a:lnSpc>
              <a:buNone/>
            </a:pPr>
            <a:endParaRPr lang="en-US" sz="1538" dirty="0"/>
          </a:p>
        </p:txBody>
      </p:sp>
      <p:sp>
        <p:nvSpPr>
          <p:cNvPr id="11" name="Text 6"/>
          <p:cNvSpPr/>
          <p:nvPr/>
        </p:nvSpPr>
        <p:spPr>
          <a:xfrm>
            <a:off x="4720828" y="6176724"/>
            <a:ext cx="2441734" cy="305157"/>
          </a:xfrm>
          <a:prstGeom prst="rect">
            <a:avLst/>
          </a:prstGeom>
          <a:noFill/>
          <a:ln/>
        </p:spPr>
        <p:txBody>
          <a:bodyPr wrap="none" rtlCol="0" anchor="t"/>
          <a:lstStyle/>
          <a:p>
            <a:pPr marL="0" indent="0" algn="l">
              <a:lnSpc>
                <a:spcPts val="2403"/>
              </a:lnSpc>
              <a:buNone/>
            </a:pPr>
            <a:endParaRPr lang="en-US" sz="1923" dirty="0"/>
          </a:p>
        </p:txBody>
      </p:sp>
      <p:sp>
        <p:nvSpPr>
          <p:cNvPr id="12" name="Text 7"/>
          <p:cNvSpPr/>
          <p:nvPr/>
        </p:nvSpPr>
        <p:spPr>
          <a:xfrm>
            <a:off x="4720828" y="6599039"/>
            <a:ext cx="2447925" cy="937617"/>
          </a:xfrm>
          <a:prstGeom prst="rect">
            <a:avLst/>
          </a:prstGeom>
          <a:noFill/>
          <a:ln/>
        </p:spPr>
        <p:txBody>
          <a:bodyPr wrap="square" rtlCol="0" anchor="t"/>
          <a:lstStyle/>
          <a:p>
            <a:pPr marL="0" indent="0" algn="l">
              <a:lnSpc>
                <a:spcPts val="2461"/>
              </a:lnSpc>
              <a:buNone/>
            </a:pPr>
            <a:endParaRPr lang="en-US" sz="1538" dirty="0"/>
          </a:p>
        </p:txBody>
      </p:sp>
      <p:sp>
        <p:nvSpPr>
          <p:cNvPr id="14" name="Text 8"/>
          <p:cNvSpPr/>
          <p:nvPr/>
        </p:nvSpPr>
        <p:spPr>
          <a:xfrm>
            <a:off x="7461647" y="6176724"/>
            <a:ext cx="2441734" cy="305157"/>
          </a:xfrm>
          <a:prstGeom prst="rect">
            <a:avLst/>
          </a:prstGeom>
          <a:noFill/>
          <a:ln/>
        </p:spPr>
        <p:txBody>
          <a:bodyPr wrap="none" rtlCol="0" anchor="t"/>
          <a:lstStyle/>
          <a:p>
            <a:pPr marL="0" indent="0" algn="l">
              <a:lnSpc>
                <a:spcPts val="2403"/>
              </a:lnSpc>
              <a:buNone/>
            </a:pPr>
            <a:endParaRPr lang="en-US" sz="1923" dirty="0"/>
          </a:p>
        </p:txBody>
      </p:sp>
      <p:sp>
        <p:nvSpPr>
          <p:cNvPr id="15" name="Text 9"/>
          <p:cNvSpPr/>
          <p:nvPr/>
        </p:nvSpPr>
        <p:spPr>
          <a:xfrm>
            <a:off x="7461647" y="6599039"/>
            <a:ext cx="2447925" cy="937617"/>
          </a:xfrm>
          <a:prstGeom prst="rect">
            <a:avLst/>
          </a:prstGeom>
          <a:noFill/>
          <a:ln/>
        </p:spPr>
        <p:txBody>
          <a:bodyPr wrap="square" rtlCol="0" anchor="t"/>
          <a:lstStyle/>
          <a:p>
            <a:pPr marL="0" indent="0" algn="l">
              <a:lnSpc>
                <a:spcPts val="2461"/>
              </a:lnSpc>
              <a:buNone/>
            </a:pPr>
            <a:endParaRPr lang="en-US" sz="1538" dirty="0"/>
          </a:p>
        </p:txBody>
      </p:sp>
      <p:sp>
        <p:nvSpPr>
          <p:cNvPr id="17" name="Text 10"/>
          <p:cNvSpPr/>
          <p:nvPr/>
        </p:nvSpPr>
        <p:spPr>
          <a:xfrm>
            <a:off x="10202466" y="6176724"/>
            <a:ext cx="2441734" cy="305157"/>
          </a:xfrm>
          <a:prstGeom prst="rect">
            <a:avLst/>
          </a:prstGeom>
          <a:noFill/>
          <a:ln/>
        </p:spPr>
        <p:txBody>
          <a:bodyPr wrap="none" rtlCol="0" anchor="t"/>
          <a:lstStyle/>
          <a:p>
            <a:pPr marL="0" indent="0" algn="l">
              <a:lnSpc>
                <a:spcPts val="2403"/>
              </a:lnSpc>
              <a:buNone/>
            </a:pPr>
            <a:endParaRPr lang="en-US" sz="1923" dirty="0"/>
          </a:p>
        </p:txBody>
      </p:sp>
      <p:sp>
        <p:nvSpPr>
          <p:cNvPr id="18" name="Text 11"/>
          <p:cNvSpPr/>
          <p:nvPr/>
        </p:nvSpPr>
        <p:spPr>
          <a:xfrm>
            <a:off x="10202466" y="6599039"/>
            <a:ext cx="2447925" cy="937617"/>
          </a:xfrm>
          <a:prstGeom prst="rect">
            <a:avLst/>
          </a:prstGeom>
          <a:noFill/>
          <a:ln/>
        </p:spPr>
        <p:txBody>
          <a:bodyPr wrap="square" rtlCol="0" anchor="t"/>
          <a:lstStyle/>
          <a:p>
            <a:pPr marL="0" indent="0" algn="l">
              <a:lnSpc>
                <a:spcPts val="2461"/>
              </a:lnSpc>
              <a:buNone/>
            </a:pPr>
            <a:endParaRPr lang="en-US" sz="1538" dirty="0"/>
          </a:p>
        </p:txBody>
      </p:sp>
      <p:graphicFrame>
        <p:nvGraphicFramePr>
          <p:cNvPr id="20" name="Table 19"/>
          <p:cNvGraphicFramePr>
            <a:graphicFrameLocks noGrp="1"/>
          </p:cNvGraphicFramePr>
          <p:nvPr/>
        </p:nvGraphicFramePr>
        <p:xfrm>
          <a:off x="573436" y="3781588"/>
          <a:ext cx="13545520" cy="4091550"/>
        </p:xfrm>
        <a:graphic>
          <a:graphicData uri="http://schemas.openxmlformats.org/drawingml/2006/table">
            <a:tbl>
              <a:tblPr firstRow="1" bandRow="1">
                <a:tableStyleId>{5C22544A-7EE6-4342-B048-85BDC9FD1C3A}</a:tableStyleId>
              </a:tblPr>
              <a:tblGrid>
                <a:gridCol w="6772760"/>
                <a:gridCol w="6772760"/>
              </a:tblGrid>
              <a:tr h="818310">
                <a:tc>
                  <a:txBody>
                    <a:bodyPr/>
                    <a:lstStyle/>
                    <a:p>
                      <a:endParaRPr lang="en-US" dirty="0"/>
                    </a:p>
                  </a:txBody>
                  <a:tcPr/>
                </a:tc>
                <a:tc>
                  <a:txBody>
                    <a:bodyPr/>
                    <a:lstStyle/>
                    <a:p>
                      <a:endParaRPr lang="en-US"/>
                    </a:p>
                  </a:txBody>
                  <a:tcPr/>
                </a:tc>
              </a:tr>
              <a:tr h="818310">
                <a:tc>
                  <a:txBody>
                    <a:bodyPr/>
                    <a:lstStyle/>
                    <a:p>
                      <a:endParaRPr lang="en-US"/>
                    </a:p>
                  </a:txBody>
                  <a:tcPr/>
                </a:tc>
                <a:tc>
                  <a:txBody>
                    <a:bodyPr/>
                    <a:lstStyle/>
                    <a:p>
                      <a:endParaRPr lang="en-US" dirty="0"/>
                    </a:p>
                  </a:txBody>
                  <a:tcPr/>
                </a:tc>
              </a:tr>
              <a:tr h="818310">
                <a:tc>
                  <a:txBody>
                    <a:bodyPr/>
                    <a:lstStyle/>
                    <a:p>
                      <a:endParaRPr lang="en-US"/>
                    </a:p>
                  </a:txBody>
                  <a:tcPr/>
                </a:tc>
                <a:tc>
                  <a:txBody>
                    <a:bodyPr/>
                    <a:lstStyle/>
                    <a:p>
                      <a:endParaRPr lang="en-US"/>
                    </a:p>
                  </a:txBody>
                  <a:tcPr/>
                </a:tc>
              </a:tr>
              <a:tr h="818310">
                <a:tc>
                  <a:txBody>
                    <a:bodyPr/>
                    <a:lstStyle/>
                    <a:p>
                      <a:endParaRPr lang="en-US"/>
                    </a:p>
                  </a:txBody>
                  <a:tcPr/>
                </a:tc>
                <a:tc>
                  <a:txBody>
                    <a:bodyPr/>
                    <a:lstStyle/>
                    <a:p>
                      <a:endParaRPr lang="en-US"/>
                    </a:p>
                  </a:txBody>
                  <a:tcPr/>
                </a:tc>
              </a:tr>
              <a:tr h="818310">
                <a:tc>
                  <a:txBody>
                    <a:bodyPr/>
                    <a:lstStyle/>
                    <a:p>
                      <a:endParaRPr lang="en-US"/>
                    </a:p>
                  </a:txBody>
                  <a:tcPr/>
                </a:tc>
                <a:tc>
                  <a:txBody>
                    <a:bodyPr/>
                    <a:lstStyle/>
                    <a:p>
                      <a:endParaRPr lang="en-US" dirty="0"/>
                    </a:p>
                  </a:txBody>
                  <a:tcPr/>
                </a:tc>
              </a:tr>
            </a:tbl>
          </a:graphicData>
        </a:graphic>
      </p:graphicFrame>
      <p:graphicFrame>
        <p:nvGraphicFramePr>
          <p:cNvPr id="21" name="Table 20"/>
          <p:cNvGraphicFramePr>
            <a:graphicFrameLocks noGrp="1"/>
          </p:cNvGraphicFramePr>
          <p:nvPr/>
        </p:nvGraphicFramePr>
        <p:xfrm>
          <a:off x="340963" y="3270142"/>
          <a:ext cx="13994969" cy="4959457"/>
        </p:xfrm>
        <a:graphic>
          <a:graphicData uri="http://schemas.openxmlformats.org/drawingml/2006/table">
            <a:tbl>
              <a:tblPr firstRow="1" bandRow="1">
                <a:tableStyleId>{5C22544A-7EE6-4342-B048-85BDC9FD1C3A}</a:tableStyleId>
              </a:tblPr>
              <a:tblGrid>
                <a:gridCol w="6933889"/>
                <a:gridCol w="7061080"/>
              </a:tblGrid>
              <a:tr h="979043">
                <a:tc>
                  <a:txBody>
                    <a:bodyPr/>
                    <a:lstStyle/>
                    <a:p>
                      <a:pPr algn="ctr"/>
                      <a:r>
                        <a:rPr lang="en-US" dirty="0">
                          <a:latin typeface="Times New Roman" panose="02020603050405020304" pitchFamily="18" charset="0"/>
                          <a:cs typeface="Times New Roman" panose="02020603050405020304" pitchFamily="18" charset="0"/>
                        </a:rPr>
                        <a:t>Function Requirements</a:t>
                      </a: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Non-Functional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equirements</a:t>
                      </a:r>
                      <a:endParaRPr lang="en-US" dirty="0"/>
                    </a:p>
                  </a:txBody>
                  <a:tcPr/>
                </a:tc>
              </a:tr>
              <a:tr h="979043">
                <a:tc>
                  <a:txBody>
                    <a:bodyPr/>
                    <a:lstStyle/>
                    <a:p>
                      <a:r>
                        <a:rPr lang="en-US" sz="1800" kern="1200" dirty="0" smtClean="0">
                          <a:solidFill>
                            <a:schemeClr val="dk1"/>
                          </a:solidFill>
                          <a:latin typeface="+mn-lt"/>
                          <a:ea typeface="+mn-ea"/>
                          <a:cs typeface="+mn-cs"/>
                        </a:rPr>
                        <a:t>User authentication system </a:t>
                      </a:r>
                      <a:endParaRPr lang="en-US" dirty="0"/>
                    </a:p>
                  </a:txBody>
                  <a:tcPr/>
                </a:tc>
                <a:tc>
                  <a:txBody>
                    <a:bodyPr/>
                    <a:lstStyle/>
                    <a:p>
                      <a:pPr lvl="1"/>
                      <a:r>
                        <a:rPr lang="en-US" sz="1800" kern="1200" dirty="0" smtClean="0">
                          <a:solidFill>
                            <a:schemeClr val="dk1"/>
                          </a:solidFill>
                          <a:latin typeface="+mn-lt"/>
                          <a:ea typeface="+mn-ea"/>
                          <a:cs typeface="+mn-cs"/>
                        </a:rPr>
                        <a:t>User-friendly interface for ease of use.</a:t>
                      </a:r>
                      <a:endParaRPr lang="en-US" sz="1400" kern="1200" dirty="0" smtClean="0">
                        <a:solidFill>
                          <a:schemeClr val="dk1"/>
                        </a:solidFill>
                        <a:latin typeface="+mn-lt"/>
                        <a:ea typeface="+mn-ea"/>
                        <a:cs typeface="+mn-cs"/>
                      </a:endParaRPr>
                    </a:p>
                  </a:txBody>
                  <a:tcPr/>
                </a:tc>
              </a:tr>
              <a:tr h="1043285">
                <a:tc>
                  <a:txBody>
                    <a:bodyPr/>
                    <a:lstStyle/>
                    <a:p>
                      <a:r>
                        <a:rPr lang="en-US" sz="1800" kern="1200" dirty="0" smtClean="0">
                          <a:solidFill>
                            <a:schemeClr val="dk1"/>
                          </a:solidFill>
                          <a:latin typeface="+mn-lt"/>
                          <a:ea typeface="+mn-ea"/>
                          <a:cs typeface="+mn-cs"/>
                        </a:rPr>
                        <a:t>Video upload capability</a:t>
                      </a:r>
                      <a:endParaRPr lang="en-US" dirty="0"/>
                    </a:p>
                  </a:txBody>
                  <a:tcPr/>
                </a:tc>
                <a:tc>
                  <a:txBody>
                    <a:bodyPr/>
                    <a:lstStyle/>
                    <a:p>
                      <a:pPr lvl="1"/>
                      <a:r>
                        <a:rPr lang="en-US" sz="1800" kern="1200" dirty="0" smtClean="0">
                          <a:solidFill>
                            <a:schemeClr val="dk1"/>
                          </a:solidFill>
                          <a:latin typeface="+mn-lt"/>
                          <a:ea typeface="+mn-ea"/>
                          <a:cs typeface="+mn-cs"/>
                        </a:rPr>
                        <a:t>Fast processing time to generate summaries.</a:t>
                      </a:r>
                      <a:endParaRPr lang="en-US" sz="1400" kern="1200" dirty="0" smtClean="0">
                        <a:solidFill>
                          <a:schemeClr val="dk1"/>
                        </a:solidFill>
                        <a:latin typeface="+mn-lt"/>
                        <a:ea typeface="+mn-ea"/>
                        <a:cs typeface="+mn-cs"/>
                      </a:endParaRPr>
                    </a:p>
                    <a:p>
                      <a:endParaRPr lang="en-US" dirty="0"/>
                    </a:p>
                  </a:txBody>
                  <a:tcPr/>
                </a:tc>
              </a:tr>
              <a:tr h="97904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Language selection for audio recognition.</a:t>
                      </a:r>
                      <a:endParaRPr lang="en-US" sz="1400" kern="1200" dirty="0" smtClean="0">
                        <a:solidFill>
                          <a:schemeClr val="dk1"/>
                        </a:solidFill>
                        <a:latin typeface="+mn-lt"/>
                        <a:ea typeface="+mn-ea"/>
                        <a:cs typeface="+mn-cs"/>
                      </a:endParaRPr>
                    </a:p>
                    <a:p>
                      <a:endParaRPr lang="en-US" dirty="0"/>
                    </a:p>
                  </a:txBody>
                  <a:tcPr/>
                </a:tc>
                <a:tc>
                  <a:txBody>
                    <a:bodyPr/>
                    <a:lstStyle/>
                    <a:p>
                      <a:r>
                        <a:rPr lang="en-US" sz="1800" kern="1200" dirty="0" smtClean="0">
                          <a:solidFill>
                            <a:schemeClr val="dk1"/>
                          </a:solidFill>
                          <a:latin typeface="+mn-lt"/>
                          <a:ea typeface="+mn-ea"/>
                          <a:cs typeface="+mn-cs"/>
                        </a:rPr>
                        <a:t>Secure storage and handling of user data</a:t>
                      </a:r>
                      <a:endParaRPr lang="en-US" dirty="0"/>
                    </a:p>
                  </a:txBody>
                  <a:tcPr/>
                </a:tc>
              </a:tr>
              <a:tr h="979043">
                <a:tc>
                  <a:txBody>
                    <a:bodyPr/>
                    <a:lstStyle/>
                    <a:p>
                      <a:r>
                        <a:rPr lang="en-US" sz="1800" kern="1200" dirty="0" smtClean="0">
                          <a:solidFill>
                            <a:schemeClr val="dk1"/>
                          </a:solidFill>
                          <a:latin typeface="+mn-lt"/>
                          <a:ea typeface="+mn-ea"/>
                          <a:cs typeface="+mn-cs"/>
                        </a:rPr>
                        <a:t>Display of summarized text to the user.</a:t>
                      </a:r>
                      <a:endParaRPr lang="en-US" dirty="0"/>
                    </a:p>
                  </a:txBody>
                  <a:tcPr/>
                </a:tc>
                <a:tc>
                  <a:txBody>
                    <a:bodyPr/>
                    <a:lstStyle/>
                    <a:p>
                      <a:r>
                        <a:rPr lang="en-US" sz="1800" kern="1200" dirty="0" smtClean="0">
                          <a:solidFill>
                            <a:schemeClr val="dk1"/>
                          </a:solidFill>
                          <a:latin typeface="+mn-lt"/>
                          <a:ea typeface="+mn-ea"/>
                          <a:cs typeface="+mn-cs"/>
                        </a:rPr>
                        <a:t>Error notifications for unsupported files or recognition issues</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951548"/>
            <a:ext cx="6172200" cy="771525"/>
          </a:xfrm>
          <a:prstGeom prst="rect">
            <a:avLst/>
          </a:prstGeom>
          <a:noFill/>
          <a:ln/>
        </p:spPr>
        <p:txBody>
          <a:bodyPr wrap="non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Novelty</a:t>
            </a:r>
            <a:endParaRPr lang="en-US" sz="4860" dirty="0"/>
          </a:p>
        </p:txBody>
      </p:sp>
      <p:sp>
        <p:nvSpPr>
          <p:cNvPr id="5" name="Text 3"/>
          <p:cNvSpPr/>
          <p:nvPr/>
        </p:nvSpPr>
        <p:spPr>
          <a:xfrm>
            <a:off x="864037" y="2216825"/>
            <a:ext cx="12902327" cy="790099"/>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Our web application stands out in the market due to several innovative features and improvements over existing solutions:</a:t>
            </a:r>
            <a:endParaRPr lang="en-US" sz="1944" dirty="0"/>
          </a:p>
        </p:txBody>
      </p:sp>
      <p:sp>
        <p:nvSpPr>
          <p:cNvPr id="6" name="Text 4"/>
          <p:cNvSpPr/>
          <p:nvPr/>
        </p:nvSpPr>
        <p:spPr>
          <a:xfrm>
            <a:off x="864037" y="3284577"/>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Advanced Multi Language Support:</a:t>
            </a:r>
            <a:endParaRPr lang="en-US" sz="1944" dirty="0"/>
          </a:p>
        </p:txBody>
      </p:sp>
      <p:sp>
        <p:nvSpPr>
          <p:cNvPr id="7" name="Text 5"/>
          <p:cNvSpPr/>
          <p:nvPr/>
        </p:nvSpPr>
        <p:spPr>
          <a:xfrm>
            <a:off x="864037" y="3957280"/>
            <a:ext cx="12902327"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Unlike many existing tools, our application supports transcription and summarization in multiple languages. This feature ensures that users from different  backgrounds can easily access and understand the summarized content.</a:t>
            </a:r>
            <a:endParaRPr lang="en-US" sz="1944" dirty="0"/>
          </a:p>
        </p:txBody>
      </p:sp>
      <p:sp>
        <p:nvSpPr>
          <p:cNvPr id="8" name="Text 6"/>
          <p:cNvSpPr/>
          <p:nvPr/>
        </p:nvSpPr>
        <p:spPr>
          <a:xfrm>
            <a:off x="864037" y="5420082"/>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State-of-the-Art NLP Algorithms:</a:t>
            </a:r>
            <a:endParaRPr lang="en-US" sz="1944" dirty="0"/>
          </a:p>
        </p:txBody>
      </p:sp>
      <p:sp>
        <p:nvSpPr>
          <p:cNvPr id="9" name="Text 7"/>
          <p:cNvSpPr/>
          <p:nvPr/>
        </p:nvSpPr>
        <p:spPr>
          <a:xfrm>
            <a:off x="864037" y="6092785"/>
            <a:ext cx="12902327"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Our application utilizes cutting-edge natural language processing algorithms to generate accurate and coherent summaries. These algorithms can handle various accents and noisy environments, providing reliable transcriptions and summaries.</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504158"/>
          </a:xfrm>
          <a:prstGeom prst="rect">
            <a:avLst/>
          </a:prstGeom>
          <a:solidFill>
            <a:srgbClr val="FFFFFF"/>
          </a:solidFill>
          <a:ln/>
        </p:spPr>
      </p:sp>
      <p:sp>
        <p:nvSpPr>
          <p:cNvPr id="4" name="Text 2"/>
          <p:cNvSpPr/>
          <p:nvPr/>
        </p:nvSpPr>
        <p:spPr>
          <a:xfrm>
            <a:off x="1612344" y="574119"/>
            <a:ext cx="5219938" cy="652462"/>
          </a:xfrm>
          <a:prstGeom prst="rect">
            <a:avLst/>
          </a:prstGeom>
          <a:noFill/>
          <a:ln/>
        </p:spPr>
        <p:txBody>
          <a:bodyPr wrap="none" rtlCol="0" anchor="t"/>
          <a:lstStyle/>
          <a:p>
            <a:pPr marL="0" indent="0">
              <a:lnSpc>
                <a:spcPts val="5138"/>
              </a:lnSpc>
              <a:buNone/>
            </a:pPr>
            <a:r>
              <a:rPr lang="en-US" sz="4110" b="1" dirty="0">
                <a:solidFill>
                  <a:srgbClr val="333F70"/>
                </a:solidFill>
                <a:latin typeface="Unbounded" pitchFamily="34" charset="0"/>
                <a:ea typeface="Unbounded" pitchFamily="34" charset="-122"/>
                <a:cs typeface="Unbounded" pitchFamily="34" charset="-120"/>
              </a:rPr>
              <a:t>Interface</a:t>
            </a:r>
            <a:endParaRPr lang="en-US" sz="4110" dirty="0"/>
          </a:p>
        </p:txBody>
      </p:sp>
      <p:pic>
        <p:nvPicPr>
          <p:cNvPr id="5" name="Image 0" descr="preencoded.png"/>
          <p:cNvPicPr>
            <a:picLocks noChangeAspect="1"/>
          </p:cNvPicPr>
          <p:nvPr/>
        </p:nvPicPr>
        <p:blipFill>
          <a:blip r:embed="rId3"/>
          <a:stretch>
            <a:fillRect/>
          </a:stretch>
        </p:blipFill>
        <p:spPr>
          <a:xfrm>
            <a:off x="1612344" y="1644134"/>
            <a:ext cx="11405711" cy="6285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892850"/>
            <a:ext cx="3814167" cy="771525"/>
          </a:xfrm>
          <a:prstGeom prst="rect">
            <a:avLst/>
          </a:prstGeom>
          <a:noFill/>
          <a:ln/>
        </p:spPr>
        <p:txBody>
          <a:bodyPr wrap="square" rtlCol="0" anchor="t"/>
          <a:lstStyle/>
          <a:p>
            <a:pPr marL="0" indent="0">
              <a:lnSpc>
                <a:spcPts val="3038"/>
              </a:lnSpc>
              <a:buNone/>
            </a:pPr>
            <a:r>
              <a:rPr lang="en-US" sz="2430" b="1" dirty="0" smtClean="0">
                <a:solidFill>
                  <a:srgbClr val="333F70"/>
                </a:solidFill>
                <a:latin typeface="Unbounded" pitchFamily="34" charset="0"/>
                <a:ea typeface="Unbounded" pitchFamily="34" charset="-122"/>
                <a:cs typeface="Unbounded" pitchFamily="34" charset="-120"/>
              </a:rPr>
              <a:t>Testing</a:t>
            </a:r>
          </a:p>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
Overview of Testing</a:t>
            </a:r>
            <a:endParaRPr lang="en-US" sz="2430" dirty="0"/>
          </a:p>
        </p:txBody>
      </p:sp>
      <p:sp>
        <p:nvSpPr>
          <p:cNvPr id="5" name="Text 3"/>
          <p:cNvSpPr/>
          <p:nvPr/>
        </p:nvSpPr>
        <p:spPr>
          <a:xfrm>
            <a:off x="864037" y="2158127"/>
            <a:ext cx="12902327" cy="1580198"/>
          </a:xfrm>
          <a:prstGeom prst="rect">
            <a:avLst/>
          </a:prstGeom>
          <a:noFill/>
          <a:ln/>
        </p:spPr>
        <p:txBody>
          <a:bodyPr wrap="square" rtlCol="0" anchor="t"/>
          <a:lstStyle/>
          <a:p>
            <a:pPr marL="0" indent="0">
              <a:lnSpc>
                <a:spcPts val="3110"/>
              </a:lnSpc>
              <a:buNone/>
            </a:pPr>
            <a:r>
              <a:rPr lang="en-US" sz="1944" dirty="0" smtClean="0">
                <a:solidFill>
                  <a:srgbClr val="333F70"/>
                </a:solidFill>
                <a:latin typeface="Open Sans" pitchFamily="34" charset="0"/>
                <a:ea typeface="Open Sans" pitchFamily="34" charset="-122"/>
                <a:cs typeface="Open Sans" pitchFamily="34" charset="-120"/>
              </a:rPr>
              <a:t>The </a:t>
            </a:r>
            <a:r>
              <a:rPr lang="en-US" sz="1944" dirty="0">
                <a:solidFill>
                  <a:srgbClr val="333F70"/>
                </a:solidFill>
                <a:latin typeface="Open Sans" pitchFamily="34" charset="0"/>
                <a:ea typeface="Open Sans" pitchFamily="34" charset="-122"/>
                <a:cs typeface="Open Sans" pitchFamily="34" charset="-120"/>
              </a:rPr>
              <a:t>testing process involved various techniques to cover all aspects of the application, from functionality to performance and usability.</a:t>
            </a:r>
            <a:endParaRPr lang="en-US" sz="1944" dirty="0"/>
          </a:p>
        </p:txBody>
      </p:sp>
      <p:sp>
        <p:nvSpPr>
          <p:cNvPr id="6" name="Text 4"/>
          <p:cNvSpPr/>
          <p:nvPr/>
        </p:nvSpPr>
        <p:spPr>
          <a:xfrm>
            <a:off x="864037" y="4015978"/>
            <a:ext cx="12902327" cy="395049"/>
          </a:xfrm>
          <a:prstGeom prst="rect">
            <a:avLst/>
          </a:prstGeom>
          <a:noFill/>
          <a:ln/>
        </p:spPr>
        <p:txBody>
          <a:bodyPr wrap="none" rtlCol="0" anchor="t"/>
          <a:lstStyle/>
          <a:p>
            <a:pPr marL="0" indent="0" algn="l">
              <a:lnSpc>
                <a:spcPts val="3110"/>
              </a:lnSpc>
              <a:buNone/>
            </a:pPr>
            <a:r>
              <a:rPr lang="en-US" sz="1944" b="1" dirty="0">
                <a:solidFill>
                  <a:srgbClr val="333F70"/>
                </a:solidFill>
                <a:latin typeface="Open Sans" pitchFamily="34" charset="0"/>
                <a:ea typeface="Open Sans" pitchFamily="34" charset="-122"/>
                <a:cs typeface="Open Sans" pitchFamily="34" charset="-120"/>
              </a:rPr>
              <a:t>Testing Techniques</a:t>
            </a:r>
            <a:endParaRPr lang="en-US" sz="1944" dirty="0"/>
          </a:p>
        </p:txBody>
      </p:sp>
      <p:sp>
        <p:nvSpPr>
          <p:cNvPr id="7" name="Text 5"/>
          <p:cNvSpPr/>
          <p:nvPr/>
        </p:nvSpPr>
        <p:spPr>
          <a:xfrm>
            <a:off x="864037" y="4688681"/>
            <a:ext cx="12902327" cy="1185148"/>
          </a:xfrm>
          <a:prstGeom prst="rect">
            <a:avLst/>
          </a:prstGeom>
          <a:noFill/>
          <a:ln/>
        </p:spPr>
        <p:txBody>
          <a:bodyPr wrap="square" rtlCol="0" anchor="t"/>
          <a:lstStyle/>
          <a:p>
            <a:r>
              <a:rPr lang="en-US" sz="2000" b="1" i="1" dirty="0" smtClean="0">
                <a:solidFill>
                  <a:schemeClr val="accent1">
                    <a:lumMod val="50000"/>
                  </a:schemeClr>
                </a:solidFill>
                <a:latin typeface="Open Sans"/>
                <a:ea typeface="Open Sans"/>
              </a:rPr>
              <a:t>Unit Testing:</a:t>
            </a:r>
            <a:r>
              <a:rPr lang="en-US" sz="2000" i="1" dirty="0" smtClean="0">
                <a:solidFill>
                  <a:schemeClr val="accent1">
                    <a:lumMod val="50000"/>
                  </a:schemeClr>
                </a:solidFill>
                <a:latin typeface="Open Sans"/>
                <a:ea typeface="Open Sans"/>
              </a:rPr>
              <a:t> Unit tests were conducted to check individual components of the app. For example, tests were written to verify the correctness of the user authentication functions, video upload functionality, and audio processing methods.</a:t>
            </a:r>
            <a:endParaRPr lang="en-US" sz="2000" i="1" dirty="0">
              <a:solidFill>
                <a:schemeClr val="accent1">
                  <a:lumMod val="50000"/>
                </a:schemeClr>
              </a:solidFill>
              <a:latin typeface="Open Sans"/>
              <a:ea typeface="Open Sans"/>
            </a:endParaRPr>
          </a:p>
        </p:txBody>
      </p:sp>
      <p:sp>
        <p:nvSpPr>
          <p:cNvPr id="8" name="Text 6"/>
          <p:cNvSpPr/>
          <p:nvPr/>
        </p:nvSpPr>
        <p:spPr>
          <a:xfrm>
            <a:off x="864037" y="6151483"/>
            <a:ext cx="12902327" cy="1185148"/>
          </a:xfrm>
          <a:prstGeom prst="rect">
            <a:avLst/>
          </a:prstGeom>
          <a:noFill/>
          <a:ln/>
        </p:spPr>
        <p:txBody>
          <a:bodyPr wrap="squar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Whitebox Testing:</a:t>
            </a:r>
            <a:r>
              <a:rPr lang="en-US" sz="1944" dirty="0">
                <a:solidFill>
                  <a:srgbClr val="333F70"/>
                </a:solidFill>
                <a:latin typeface="Open Sans" pitchFamily="34" charset="0"/>
                <a:ea typeface="Open Sans" pitchFamily="34" charset="-122"/>
                <a:cs typeface="Open Sans" pitchFamily="34" charset="-120"/>
              </a:rPr>
              <a:t> Whitebox testing involved testing the internal structures and workings of the app. This method was used to test specific pieces of code, such as functions for audio extraction and speech recognition, ensuring they performed as expected.</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212413"/>
            <a:ext cx="12902327" cy="1157288"/>
          </a:xfrm>
          <a:prstGeom prst="rect">
            <a:avLst/>
          </a:prstGeom>
          <a:noFill/>
          <a:ln/>
        </p:spPr>
        <p:txBody>
          <a:bodyPr wrap="squar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Implementaation
</a:t>
            </a:r>
            <a:endParaRPr lang="en-US" sz="2430" dirty="0"/>
          </a:p>
        </p:txBody>
      </p:sp>
      <p:sp>
        <p:nvSpPr>
          <p:cNvPr id="5" name="Text 3"/>
          <p:cNvSpPr/>
          <p:nvPr/>
        </p:nvSpPr>
        <p:spPr>
          <a:xfrm>
            <a:off x="864037" y="2863453"/>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Video Upload:</a:t>
            </a:r>
            <a:r>
              <a:rPr lang="en-US" sz="1944" dirty="0">
                <a:solidFill>
                  <a:srgbClr val="333F70"/>
                </a:solidFill>
                <a:latin typeface="Open Sans" pitchFamily="34" charset="0"/>
                <a:ea typeface="Open Sans" pitchFamily="34" charset="-122"/>
                <a:cs typeface="Open Sans" pitchFamily="34" charset="-120"/>
              </a:rPr>
              <a:t> Users can easily upload video files in supported formats.</a:t>
            </a:r>
            <a:endParaRPr lang="en-US" sz="1944" dirty="0"/>
          </a:p>
        </p:txBody>
      </p:sp>
      <p:sp>
        <p:nvSpPr>
          <p:cNvPr id="6" name="Text 4"/>
          <p:cNvSpPr/>
          <p:nvPr/>
        </p:nvSpPr>
        <p:spPr>
          <a:xfrm>
            <a:off x="864037" y="3536156"/>
            <a:ext cx="12902327" cy="790099"/>
          </a:xfrm>
          <a:prstGeom prst="rect">
            <a:avLst/>
          </a:prstGeom>
          <a:noFill/>
          <a:ln/>
        </p:spPr>
        <p:txBody>
          <a:bodyPr wrap="squar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Language Selection:</a:t>
            </a:r>
            <a:r>
              <a:rPr lang="en-US" sz="1944" dirty="0">
                <a:solidFill>
                  <a:srgbClr val="333F70"/>
                </a:solidFill>
                <a:latin typeface="Open Sans" pitchFamily="34" charset="0"/>
                <a:ea typeface="Open Sans" pitchFamily="34" charset="-122"/>
                <a:cs typeface="Open Sans" pitchFamily="34" charset="-120"/>
              </a:rPr>
              <a:t> Users have the option to choose the language of the video for accurate speech recognition.</a:t>
            </a:r>
            <a:endParaRPr lang="en-US" sz="1944" dirty="0"/>
          </a:p>
        </p:txBody>
      </p:sp>
      <p:sp>
        <p:nvSpPr>
          <p:cNvPr id="7" name="Text 5"/>
          <p:cNvSpPr/>
          <p:nvPr/>
        </p:nvSpPr>
        <p:spPr>
          <a:xfrm>
            <a:off x="864037" y="4603909"/>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Audio Extraction:</a:t>
            </a:r>
            <a:r>
              <a:rPr lang="en-US" sz="1944" dirty="0">
                <a:solidFill>
                  <a:srgbClr val="333F70"/>
                </a:solidFill>
                <a:latin typeface="Open Sans" pitchFamily="34" charset="0"/>
                <a:ea typeface="Open Sans" pitchFamily="34" charset="-122"/>
                <a:cs typeface="Open Sans" pitchFamily="34" charset="-120"/>
              </a:rPr>
              <a:t> The application automatically extracts audio from uploaded videos for processing.</a:t>
            </a:r>
            <a:endParaRPr lang="en-US" sz="1944" dirty="0"/>
          </a:p>
        </p:txBody>
      </p:sp>
      <p:sp>
        <p:nvSpPr>
          <p:cNvPr id="8" name="Text 6"/>
          <p:cNvSpPr/>
          <p:nvPr/>
        </p:nvSpPr>
        <p:spPr>
          <a:xfrm>
            <a:off x="864037" y="5276612"/>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Speech Recognition:</a:t>
            </a:r>
            <a:r>
              <a:rPr lang="en-US" sz="1944" dirty="0">
                <a:solidFill>
                  <a:srgbClr val="333F70"/>
                </a:solidFill>
                <a:latin typeface="Open Sans" pitchFamily="34" charset="0"/>
                <a:ea typeface="Open Sans" pitchFamily="34" charset="-122"/>
                <a:cs typeface="Open Sans" pitchFamily="34" charset="-120"/>
              </a:rPr>
              <a:t> Utilizing advanced speech recognition technology, the app transcribes audio into text.</a:t>
            </a:r>
            <a:endParaRPr lang="en-US" sz="1944" dirty="0"/>
          </a:p>
        </p:txBody>
      </p:sp>
      <p:sp>
        <p:nvSpPr>
          <p:cNvPr id="9" name="Text 7"/>
          <p:cNvSpPr/>
          <p:nvPr/>
        </p:nvSpPr>
        <p:spPr>
          <a:xfrm>
            <a:off x="864037" y="5949315"/>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Summarization:</a:t>
            </a:r>
            <a:r>
              <a:rPr lang="en-US" sz="1944" dirty="0">
                <a:solidFill>
                  <a:srgbClr val="333F70"/>
                </a:solidFill>
                <a:latin typeface="Open Sans" pitchFamily="34" charset="0"/>
                <a:ea typeface="Open Sans" pitchFamily="34" charset="-122"/>
                <a:cs typeface="Open Sans" pitchFamily="34" charset="-120"/>
              </a:rPr>
              <a:t> Users receive a summarized text version of the video's content for quick review and reference.</a:t>
            </a:r>
            <a:endParaRPr lang="en-US" sz="1944" dirty="0"/>
          </a:p>
        </p:txBody>
      </p:sp>
      <p:sp>
        <p:nvSpPr>
          <p:cNvPr id="10" name="Text 8"/>
          <p:cNvSpPr/>
          <p:nvPr/>
        </p:nvSpPr>
        <p:spPr>
          <a:xfrm>
            <a:off x="864037" y="6622018"/>
            <a:ext cx="12902327" cy="395049"/>
          </a:xfrm>
          <a:prstGeom prst="rect">
            <a:avLst/>
          </a:prstGeom>
          <a:noFill/>
          <a:ln/>
        </p:spPr>
        <p:txBody>
          <a:bodyPr wrap="non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User Authentication:</a:t>
            </a:r>
            <a:r>
              <a:rPr lang="en-US" sz="1944" dirty="0">
                <a:solidFill>
                  <a:srgbClr val="333F70"/>
                </a:solidFill>
                <a:latin typeface="Open Sans" pitchFamily="34" charset="0"/>
                <a:ea typeface="Open Sans" pitchFamily="34" charset="-122"/>
                <a:cs typeface="Open Sans" pitchFamily="34" charset="-120"/>
              </a:rPr>
              <a:t> Secure user authentication ensures only registered users can access the application.</a:t>
            </a:r>
            <a:endParaRPr lang="en-US" sz="194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864036" y="2444234"/>
            <a:ext cx="11038661" cy="3341132"/>
          </a:xfrm>
          <a:prstGeom prst="rect">
            <a:avLst/>
          </a:prstGeom>
        </p:spPr>
      </p:pic>
      <p:sp>
        <p:nvSpPr>
          <p:cNvPr id="5" name="Text 2"/>
          <p:cNvSpPr/>
          <p:nvPr/>
        </p:nvSpPr>
        <p:spPr>
          <a:xfrm>
            <a:off x="7623929" y="3034665"/>
            <a:ext cx="6150054" cy="1543050"/>
          </a:xfrm>
          <a:prstGeom prst="rect">
            <a:avLst/>
          </a:prstGeom>
          <a:noFill/>
          <a:ln/>
        </p:spPr>
        <p:txBody>
          <a:bodyPr wrap="square" rtlCol="0" anchor="t"/>
          <a:lstStyle/>
          <a:p>
            <a:pPr marL="0" indent="0">
              <a:lnSpc>
                <a:spcPts val="6075"/>
              </a:lnSpc>
              <a:buNone/>
            </a:pPr>
            <a:endParaRPr lang="en-US" sz="4860" dirty="0"/>
          </a:p>
        </p:txBody>
      </p:sp>
      <p:sp>
        <p:nvSpPr>
          <p:cNvPr id="6" name="Text 3"/>
          <p:cNvSpPr/>
          <p:nvPr/>
        </p:nvSpPr>
        <p:spPr>
          <a:xfrm>
            <a:off x="7623929" y="4824532"/>
            <a:ext cx="6150054"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141327"/>
            <a:ext cx="14630400" cy="8229600"/>
          </a:xfrm>
          <a:prstGeom prst="rect">
            <a:avLst/>
          </a:prstGeom>
          <a:solidFill>
            <a:srgbClr val="FFFFFF"/>
          </a:solidFill>
          <a:ln/>
        </p:spPr>
      </p:sp>
      <p:sp>
        <p:nvSpPr>
          <p:cNvPr id="4" name="Text 2"/>
          <p:cNvSpPr/>
          <p:nvPr/>
        </p:nvSpPr>
        <p:spPr>
          <a:xfrm>
            <a:off x="1987748" y="536377"/>
            <a:ext cx="4876324" cy="609600"/>
          </a:xfrm>
          <a:prstGeom prst="rect">
            <a:avLst/>
          </a:prstGeom>
          <a:noFill/>
          <a:ln/>
        </p:spPr>
        <p:txBody>
          <a:bodyPr wrap="none" rtlCol="0" anchor="t"/>
          <a:lstStyle/>
          <a:p>
            <a:pPr marL="0" indent="0">
              <a:lnSpc>
                <a:spcPts val="4800"/>
              </a:lnSpc>
            </a:pPr>
            <a:r>
              <a:rPr lang="en-US" sz="4000" b="1" dirty="0">
                <a:solidFill>
                  <a:srgbClr val="333F70"/>
                </a:solidFill>
                <a:latin typeface="Unbounded" pitchFamily="34" charset="0"/>
                <a:ea typeface="Unbounded" pitchFamily="34" charset="-122"/>
                <a:cs typeface="Unbounded" pitchFamily="34" charset="-120"/>
              </a:rPr>
              <a:t>Outline</a:t>
            </a:r>
            <a:endParaRPr lang="en-US" sz="4000" dirty="0"/>
          </a:p>
        </p:txBody>
      </p:sp>
      <p:sp>
        <p:nvSpPr>
          <p:cNvPr id="5" name="Text 3"/>
          <p:cNvSpPr/>
          <p:nvPr/>
        </p:nvSpPr>
        <p:spPr>
          <a:xfrm>
            <a:off x="1987748" y="1536025"/>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Introduction</a:t>
            </a:r>
            <a:endParaRPr lang="en-US" sz="3200" dirty="0"/>
          </a:p>
        </p:txBody>
      </p:sp>
      <p:sp>
        <p:nvSpPr>
          <p:cNvPr id="6" name="Text 4"/>
          <p:cNvSpPr/>
          <p:nvPr/>
        </p:nvSpPr>
        <p:spPr>
          <a:xfrm>
            <a:off x="1987748" y="2067401"/>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Background</a:t>
            </a:r>
            <a:endParaRPr lang="en-US" sz="3200" dirty="0"/>
          </a:p>
        </p:txBody>
      </p:sp>
      <p:sp>
        <p:nvSpPr>
          <p:cNvPr id="7" name="Text 5"/>
          <p:cNvSpPr/>
          <p:nvPr/>
        </p:nvSpPr>
        <p:spPr>
          <a:xfrm>
            <a:off x="1987748" y="2598777"/>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Problem statement</a:t>
            </a:r>
            <a:endParaRPr lang="en-US" sz="3200" dirty="0"/>
          </a:p>
        </p:txBody>
      </p:sp>
      <p:sp>
        <p:nvSpPr>
          <p:cNvPr id="8" name="Text 6"/>
          <p:cNvSpPr/>
          <p:nvPr/>
        </p:nvSpPr>
        <p:spPr>
          <a:xfrm>
            <a:off x="1987748" y="3130153"/>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Proposed solution</a:t>
            </a:r>
            <a:endParaRPr lang="en-US" sz="3200" dirty="0"/>
          </a:p>
        </p:txBody>
      </p:sp>
      <p:sp>
        <p:nvSpPr>
          <p:cNvPr id="9" name="Text 7"/>
          <p:cNvSpPr/>
          <p:nvPr/>
        </p:nvSpPr>
        <p:spPr>
          <a:xfrm>
            <a:off x="1987748" y="3661529"/>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Use case</a:t>
            </a:r>
            <a:endParaRPr lang="en-US" sz="3200" dirty="0"/>
          </a:p>
        </p:txBody>
      </p:sp>
      <p:sp>
        <p:nvSpPr>
          <p:cNvPr id="10" name="Text 8"/>
          <p:cNvSpPr/>
          <p:nvPr/>
        </p:nvSpPr>
        <p:spPr>
          <a:xfrm>
            <a:off x="1987748" y="4192905"/>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Activity diagram</a:t>
            </a:r>
            <a:endParaRPr lang="en-US" sz="3200" dirty="0"/>
          </a:p>
        </p:txBody>
      </p:sp>
      <p:sp>
        <p:nvSpPr>
          <p:cNvPr id="11" name="Text 9"/>
          <p:cNvSpPr/>
          <p:nvPr/>
        </p:nvSpPr>
        <p:spPr>
          <a:xfrm>
            <a:off x="1987748" y="4724281"/>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Sequence diagram</a:t>
            </a:r>
            <a:endParaRPr lang="en-US" sz="3200" dirty="0"/>
          </a:p>
        </p:txBody>
      </p:sp>
      <p:sp>
        <p:nvSpPr>
          <p:cNvPr id="12" name="Text 10"/>
          <p:cNvSpPr/>
          <p:nvPr/>
        </p:nvSpPr>
        <p:spPr>
          <a:xfrm>
            <a:off x="1987748" y="5255657"/>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Function and non-functional requirements</a:t>
            </a:r>
            <a:endParaRPr lang="en-US" sz="3200" dirty="0"/>
          </a:p>
        </p:txBody>
      </p:sp>
      <p:sp>
        <p:nvSpPr>
          <p:cNvPr id="13" name="Text 11"/>
          <p:cNvSpPr/>
          <p:nvPr/>
        </p:nvSpPr>
        <p:spPr>
          <a:xfrm>
            <a:off x="1987748" y="5787033"/>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Novelty</a:t>
            </a:r>
            <a:endParaRPr lang="en-US" sz="3200" dirty="0"/>
          </a:p>
        </p:txBody>
      </p:sp>
      <p:sp>
        <p:nvSpPr>
          <p:cNvPr id="14" name="Text 12"/>
          <p:cNvSpPr/>
          <p:nvPr/>
        </p:nvSpPr>
        <p:spPr>
          <a:xfrm>
            <a:off x="1987748" y="6318409"/>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interface</a:t>
            </a:r>
            <a:endParaRPr lang="en-US" sz="3200" dirty="0"/>
          </a:p>
        </p:txBody>
      </p:sp>
      <p:sp>
        <p:nvSpPr>
          <p:cNvPr id="15" name="Text 13"/>
          <p:cNvSpPr/>
          <p:nvPr/>
        </p:nvSpPr>
        <p:spPr>
          <a:xfrm>
            <a:off x="1987748" y="6849785"/>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Testing</a:t>
            </a:r>
            <a:endParaRPr lang="en-US" sz="3200" dirty="0"/>
          </a:p>
        </p:txBody>
      </p:sp>
      <p:sp>
        <p:nvSpPr>
          <p:cNvPr id="16" name="Text 14"/>
          <p:cNvSpPr/>
          <p:nvPr/>
        </p:nvSpPr>
        <p:spPr>
          <a:xfrm>
            <a:off x="1987748" y="7381161"/>
            <a:ext cx="10654784" cy="311944"/>
          </a:xfrm>
          <a:prstGeom prst="rect">
            <a:avLst/>
          </a:prstGeom>
          <a:noFill/>
          <a:ln/>
        </p:spPr>
        <p:txBody>
          <a:bodyPr wrap="none" rtlCol="0" anchor="t"/>
          <a:lstStyle/>
          <a:p>
            <a:pPr marL="0" indent="0">
              <a:lnSpc>
                <a:spcPts val="2457"/>
              </a:lnSpc>
              <a:buFont typeface="Arial" pitchFamily="34" charset="0"/>
              <a:buChar char="•"/>
            </a:pPr>
            <a:r>
              <a:rPr lang="en-US" sz="3200" dirty="0">
                <a:solidFill>
                  <a:srgbClr val="333F70"/>
                </a:solidFill>
                <a:latin typeface="Open Sans" pitchFamily="34" charset="0"/>
                <a:ea typeface="Open Sans" pitchFamily="34" charset="-122"/>
                <a:cs typeface="Open Sans" pitchFamily="34" charset="-120"/>
              </a:rPr>
              <a:t>implementation</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2145863"/>
            <a:ext cx="4937760" cy="617101"/>
          </a:xfrm>
          <a:prstGeom prst="rect">
            <a:avLst/>
          </a:prstGeom>
          <a:noFill/>
          <a:ln/>
        </p:spPr>
        <p:txBody>
          <a:bodyPr wrap="none" rtlCol="0" anchor="t"/>
          <a:lstStyle/>
          <a:p>
            <a:pPr marL="0" indent="0">
              <a:lnSpc>
                <a:spcPts val="4860"/>
              </a:lnSpc>
              <a:buNone/>
            </a:pPr>
            <a:r>
              <a:rPr lang="en-US" sz="3888" b="1" dirty="0">
                <a:solidFill>
                  <a:srgbClr val="333F70"/>
                </a:solidFill>
                <a:latin typeface="Unbounded" pitchFamily="34" charset="0"/>
                <a:ea typeface="Unbounded" pitchFamily="34" charset="-122"/>
                <a:cs typeface="Unbounded" pitchFamily="34" charset="-120"/>
              </a:rPr>
              <a:t>Introducation</a:t>
            </a:r>
            <a:endParaRPr lang="en-US" sz="3888" dirty="0"/>
          </a:p>
        </p:txBody>
      </p:sp>
      <p:sp>
        <p:nvSpPr>
          <p:cNvPr id="6" name="Text 3"/>
          <p:cNvSpPr/>
          <p:nvPr/>
        </p:nvSpPr>
        <p:spPr>
          <a:xfrm>
            <a:off x="6350437" y="3040618"/>
            <a:ext cx="7415927" cy="158019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 The Video Summarizer </a:t>
            </a:r>
            <a:r>
              <a:rPr lang="en-US" sz="1944" dirty="0" smtClean="0">
                <a:solidFill>
                  <a:srgbClr val="333F70"/>
                </a:solidFill>
                <a:latin typeface="Open Sans" pitchFamily="34" charset="0"/>
                <a:ea typeface="Open Sans" pitchFamily="34" charset="-122"/>
                <a:cs typeface="Open Sans" pitchFamily="34" charset="-120"/>
              </a:rPr>
              <a:t>System </a:t>
            </a:r>
            <a:r>
              <a:rPr lang="en-US" sz="1944" dirty="0">
                <a:solidFill>
                  <a:srgbClr val="333F70"/>
                </a:solidFill>
                <a:latin typeface="Open Sans" pitchFamily="34" charset="0"/>
                <a:ea typeface="Open Sans" pitchFamily="34" charset="-122"/>
                <a:cs typeface="Open Sans" pitchFamily="34" charset="-120"/>
              </a:rPr>
              <a:t>advanced technologies such as speech recognition and natural language processing to extract audio from videos and convert it into concise summaries.</a:t>
            </a:r>
            <a:endParaRPr lang="en-US" sz="1944" dirty="0"/>
          </a:p>
        </p:txBody>
      </p:sp>
      <p:sp>
        <p:nvSpPr>
          <p:cNvPr id="7" name="Text 4"/>
          <p:cNvSpPr/>
          <p:nvPr/>
        </p:nvSpPr>
        <p:spPr>
          <a:xfrm>
            <a:off x="6350437" y="4620816"/>
            <a:ext cx="7415927" cy="1462801"/>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This not only saves time for the users but also enhances productivity by enabling them to consume more information in less time. </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547032"/>
            <a:ext cx="14630400" cy="8229600"/>
          </a:xfrm>
          <a:prstGeom prst="rect">
            <a:avLst/>
          </a:prstGeom>
          <a:solidFill>
            <a:srgbClr val="FFFFFF"/>
          </a:solidFill>
          <a:ln/>
        </p:spPr>
      </p:sp>
      <p:sp>
        <p:nvSpPr>
          <p:cNvPr id="4" name="Text 2"/>
          <p:cNvSpPr/>
          <p:nvPr/>
        </p:nvSpPr>
        <p:spPr>
          <a:xfrm>
            <a:off x="864037" y="1409819"/>
            <a:ext cx="6172200" cy="771525"/>
          </a:xfrm>
          <a:prstGeom prst="rect">
            <a:avLst/>
          </a:prstGeom>
          <a:noFill/>
          <a:ln/>
        </p:spPr>
        <p:txBody>
          <a:bodyPr wrap="non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Background</a:t>
            </a:r>
            <a:endParaRPr lang="en-US" sz="4860" dirty="0"/>
          </a:p>
        </p:txBody>
      </p:sp>
      <p:sp>
        <p:nvSpPr>
          <p:cNvPr id="5" name="Text 3"/>
          <p:cNvSpPr/>
          <p:nvPr/>
        </p:nvSpPr>
        <p:spPr>
          <a:xfrm>
            <a:off x="864037" y="2675096"/>
            <a:ext cx="12902327" cy="1580198"/>
          </a:xfrm>
          <a:prstGeom prst="rect">
            <a:avLst/>
          </a:prstGeom>
          <a:noFill/>
          <a:ln/>
        </p:spPr>
        <p:txBody>
          <a:bodyPr wrap="square" rtlCol="0" anchor="t"/>
          <a:lstStyle/>
          <a:p>
            <a:pPr>
              <a:lnSpc>
                <a:spcPts val="3110"/>
              </a:lnSpc>
            </a:pPr>
            <a:r>
              <a:rPr lang="en-US" sz="2000" dirty="0" smtClean="0"/>
              <a:t>Our web application aims to improve upon existing software by offering</a:t>
            </a:r>
            <a:endParaRPr lang="en-US" sz="1944" dirty="0"/>
          </a:p>
        </p:txBody>
      </p:sp>
      <p:sp>
        <p:nvSpPr>
          <p:cNvPr id="6" name="Text 4"/>
          <p:cNvSpPr/>
          <p:nvPr/>
        </p:nvSpPr>
        <p:spPr>
          <a:xfrm>
            <a:off x="864037" y="3890076"/>
            <a:ext cx="3616643" cy="697422"/>
          </a:xfrm>
          <a:prstGeom prst="rect">
            <a:avLst/>
          </a:prstGeom>
          <a:noFill/>
          <a:ln/>
        </p:spPr>
        <p:txBody>
          <a:bodyPr wrap="none" rtlCol="0" anchor="t"/>
          <a:lstStyle/>
          <a:p>
            <a:pPr>
              <a:lnSpc>
                <a:spcPts val="3038"/>
              </a:lnSpc>
            </a:pPr>
            <a:r>
              <a:rPr lang="en-US" sz="2800" b="1" dirty="0" smtClean="0"/>
              <a:t>Comprehensive Language Support</a:t>
            </a:r>
            <a:endParaRPr lang="en-US" sz="2430" dirty="0"/>
          </a:p>
        </p:txBody>
      </p:sp>
      <p:sp>
        <p:nvSpPr>
          <p:cNvPr id="7" name="Text 5"/>
          <p:cNvSpPr/>
          <p:nvPr/>
        </p:nvSpPr>
        <p:spPr>
          <a:xfrm>
            <a:off x="864037" y="4779764"/>
            <a:ext cx="3847448" cy="1004996"/>
          </a:xfrm>
          <a:prstGeom prst="rect">
            <a:avLst/>
          </a:prstGeom>
          <a:ln/>
        </p:spPr>
        <p:style>
          <a:lnRef idx="2">
            <a:schemeClr val="dk1"/>
          </a:lnRef>
          <a:fillRef idx="1">
            <a:schemeClr val="lt1"/>
          </a:fillRef>
          <a:effectRef idx="0">
            <a:schemeClr val="dk1"/>
          </a:effectRef>
          <a:fontRef idx="minor">
            <a:schemeClr val="dk1"/>
          </a:fontRef>
        </p:style>
        <p:txBody>
          <a:bodyPr wrap="square" rtlCol="0" anchor="t"/>
          <a:lstStyle/>
          <a:p>
            <a:pPr>
              <a:lnSpc>
                <a:spcPts val="3110"/>
              </a:lnSpc>
            </a:pPr>
            <a:r>
              <a:rPr lang="en-US" sz="2000" dirty="0" smtClean="0"/>
              <a:t>Multilingual support for transcription and translation.</a:t>
            </a:r>
            <a:endParaRPr lang="en-US" sz="1944" dirty="0"/>
          </a:p>
        </p:txBody>
      </p:sp>
      <p:sp>
        <p:nvSpPr>
          <p:cNvPr id="8" name="Text 6"/>
          <p:cNvSpPr/>
          <p:nvPr/>
        </p:nvSpPr>
        <p:spPr>
          <a:xfrm>
            <a:off x="6540285" y="3890077"/>
            <a:ext cx="3022168" cy="697422"/>
          </a:xfrm>
          <a:prstGeom prst="rect">
            <a:avLst/>
          </a:prstGeom>
          <a:noFill/>
          <a:ln/>
        </p:spPr>
        <p:txBody>
          <a:bodyPr wrap="none" rtlCol="0" anchor="t"/>
          <a:lstStyle/>
          <a:p>
            <a:pPr>
              <a:lnSpc>
                <a:spcPts val="3038"/>
              </a:lnSpc>
            </a:pPr>
            <a:r>
              <a:rPr lang="en-US" sz="2800" b="1" dirty="0" smtClean="0"/>
              <a:t>Enhanced Accuracy</a:t>
            </a:r>
            <a:endParaRPr lang="en-US" sz="2430" dirty="0"/>
          </a:p>
        </p:txBody>
      </p:sp>
      <p:sp>
        <p:nvSpPr>
          <p:cNvPr id="9" name="Text 7"/>
          <p:cNvSpPr/>
          <p:nvPr/>
        </p:nvSpPr>
        <p:spPr>
          <a:xfrm>
            <a:off x="6540285" y="4779765"/>
            <a:ext cx="3022168" cy="1422678"/>
          </a:xfrm>
          <a:prstGeom prst="rect">
            <a:avLst/>
          </a:prstGeom>
          <a:noFill/>
          <a:ln/>
        </p:spPr>
        <p:txBody>
          <a:bodyPr wrap="square" rtlCol="0" anchor="t"/>
          <a:lstStyle/>
          <a:p>
            <a:pPr>
              <a:lnSpc>
                <a:spcPts val="3110"/>
              </a:lnSpc>
            </a:pPr>
            <a:r>
              <a:rPr lang="en-US" sz="2000" dirty="0" smtClean="0"/>
              <a:t>State-of-the-art speech recognition and NLP for accurate transcriptions and summaries.</a:t>
            </a:r>
            <a:endParaRPr lang="en-US" sz="1944" dirty="0"/>
          </a:p>
        </p:txBody>
      </p:sp>
      <p:sp>
        <p:nvSpPr>
          <p:cNvPr id="10" name="Text 8"/>
          <p:cNvSpPr/>
          <p:nvPr/>
        </p:nvSpPr>
        <p:spPr>
          <a:xfrm>
            <a:off x="10461356" y="3890078"/>
            <a:ext cx="3305008" cy="365216"/>
          </a:xfrm>
          <a:prstGeom prst="rect">
            <a:avLst/>
          </a:prstGeom>
          <a:noFill/>
          <a:ln/>
        </p:spPr>
        <p:txBody>
          <a:bodyPr wrap="none" rtlCol="0" anchor="t"/>
          <a:lstStyle/>
          <a:p>
            <a:pPr>
              <a:lnSpc>
                <a:spcPts val="3038"/>
              </a:lnSpc>
            </a:pPr>
            <a:r>
              <a:rPr lang="en-US" sz="2800" b="1" dirty="0" smtClean="0"/>
              <a:t>User-Friendly Interface</a:t>
            </a:r>
            <a:endParaRPr lang="en-US" sz="2430" dirty="0"/>
          </a:p>
        </p:txBody>
      </p:sp>
      <p:sp>
        <p:nvSpPr>
          <p:cNvPr id="11" name="Text 9"/>
          <p:cNvSpPr/>
          <p:nvPr/>
        </p:nvSpPr>
        <p:spPr>
          <a:xfrm>
            <a:off x="10461356" y="4779764"/>
            <a:ext cx="3318819" cy="1817727"/>
          </a:xfrm>
          <a:prstGeom prst="rect">
            <a:avLst/>
          </a:prstGeom>
          <a:noFill/>
          <a:ln/>
        </p:spPr>
        <p:txBody>
          <a:bodyPr wrap="square" rtlCol="0" anchor="t"/>
          <a:lstStyle/>
          <a:p>
            <a:pPr>
              <a:lnSpc>
                <a:spcPts val="3110"/>
              </a:lnSpc>
            </a:pPr>
            <a:r>
              <a:rPr lang="en-US" sz="2000" dirty="0" smtClean="0"/>
              <a:t>Easy-to-use features for uploading videos, generating summaries, and translating content.</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2229207"/>
            <a:ext cx="74159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Problem Statement</a:t>
            </a:r>
            <a:endParaRPr lang="en-US" sz="4860" dirty="0"/>
          </a:p>
        </p:txBody>
      </p:sp>
      <p:sp>
        <p:nvSpPr>
          <p:cNvPr id="6" name="Text 3"/>
          <p:cNvSpPr/>
          <p:nvPr/>
        </p:nvSpPr>
        <p:spPr>
          <a:xfrm>
            <a:off x="6350437" y="4142542"/>
            <a:ext cx="7415927" cy="395049"/>
          </a:xfrm>
          <a:prstGeom prst="rect">
            <a:avLst/>
          </a:prstGeom>
          <a:noFill/>
          <a:ln/>
        </p:spPr>
        <p:txBody>
          <a:bodyPr wrap="none" rtlCol="0" anchor="t"/>
          <a:lstStyle/>
          <a:p>
            <a:pPr marL="0" indent="0">
              <a:lnSpc>
                <a:spcPts val="3110"/>
              </a:lnSpc>
              <a:buNone/>
            </a:pPr>
            <a:r>
              <a:rPr lang="en-US" sz="1944" b="1" i="1" dirty="0" smtClean="0">
                <a:solidFill>
                  <a:srgbClr val="333F70"/>
                </a:solidFill>
                <a:latin typeface="Open Sans" pitchFamily="34" charset="0"/>
                <a:ea typeface="Open Sans" pitchFamily="34" charset="-122"/>
                <a:cs typeface="Open Sans" pitchFamily="34" charset="-120"/>
              </a:rPr>
              <a:t>Problem </a:t>
            </a:r>
            <a:r>
              <a:rPr lang="en-US" sz="1944" b="1" i="1" dirty="0">
                <a:solidFill>
                  <a:srgbClr val="333F70"/>
                </a:solidFill>
                <a:latin typeface="Open Sans" pitchFamily="34" charset="0"/>
                <a:ea typeface="Open Sans" pitchFamily="34" charset="-122"/>
                <a:cs typeface="Open Sans" pitchFamily="34" charset="-120"/>
              </a:rPr>
              <a:t>Statement</a:t>
            </a:r>
            <a:endParaRPr lang="en-US" sz="1944" dirty="0"/>
          </a:p>
        </p:txBody>
      </p:sp>
      <p:sp>
        <p:nvSpPr>
          <p:cNvPr id="7" name="Text 4"/>
          <p:cNvSpPr/>
          <p:nvPr/>
        </p:nvSpPr>
        <p:spPr>
          <a:xfrm>
            <a:off x="6350437" y="4815245"/>
            <a:ext cx="7415927" cy="1185148"/>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 The need to watch entire videos to find specific information. It contrasts this with our solution, where the user receives a summary, saving time and effort.</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429822"/>
            <a:ext cx="7116604" cy="771525"/>
          </a:xfrm>
          <a:prstGeom prst="rect">
            <a:avLst/>
          </a:prstGeom>
          <a:noFill/>
          <a:ln/>
        </p:spPr>
        <p:txBody>
          <a:bodyPr wrap="non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Proposed Solution</a:t>
            </a:r>
            <a:endParaRPr lang="en-US" sz="4860" dirty="0"/>
          </a:p>
        </p:txBody>
      </p:sp>
      <p:sp>
        <p:nvSpPr>
          <p:cNvPr id="6" name="Text 3"/>
          <p:cNvSpPr/>
          <p:nvPr/>
        </p:nvSpPr>
        <p:spPr>
          <a:xfrm>
            <a:off x="864037" y="2571631"/>
            <a:ext cx="7415927" cy="1580198"/>
          </a:xfrm>
          <a:prstGeom prst="rect">
            <a:avLst/>
          </a:prstGeom>
          <a:noFill/>
          <a:ln/>
        </p:spPr>
        <p:txBody>
          <a:bodyPr wrap="squar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Video Upload and Processing</a:t>
            </a:r>
            <a:r>
              <a:rPr lang="en-US" sz="1944" dirty="0">
                <a:solidFill>
                  <a:srgbClr val="333F70"/>
                </a:solidFill>
                <a:latin typeface="Open Sans" pitchFamily="34" charset="0"/>
                <a:ea typeface="Open Sans" pitchFamily="34" charset="-122"/>
                <a:cs typeface="Open Sans" pitchFamily="34" charset="-120"/>
              </a:rPr>
              <a:t>: The web application will provide users with an interface to upload video files. Once uploaded, the application will process the video using advanced speech recognition technology to transcribe the audio content into text.</a:t>
            </a:r>
            <a:endParaRPr lang="en-US" sz="1944" dirty="0"/>
          </a:p>
        </p:txBody>
      </p:sp>
      <p:sp>
        <p:nvSpPr>
          <p:cNvPr id="7" name="Text 4"/>
          <p:cNvSpPr/>
          <p:nvPr/>
        </p:nvSpPr>
        <p:spPr>
          <a:xfrm>
            <a:off x="864037" y="4429482"/>
            <a:ext cx="7415927" cy="2370296"/>
          </a:xfrm>
          <a:prstGeom prst="rect">
            <a:avLst/>
          </a:prstGeom>
          <a:noFill/>
          <a:ln/>
        </p:spPr>
        <p:txBody>
          <a:bodyPr wrap="square" rtlCol="0" anchor="t"/>
          <a:lstStyle/>
          <a:p>
            <a:pPr marL="0" indent="0">
              <a:lnSpc>
                <a:spcPts val="3110"/>
              </a:lnSpc>
              <a:buNone/>
            </a:pPr>
            <a:r>
              <a:rPr lang="en-US" sz="1944" b="1" dirty="0">
                <a:solidFill>
                  <a:srgbClr val="333F70"/>
                </a:solidFill>
                <a:latin typeface="Open Sans" pitchFamily="34" charset="0"/>
                <a:ea typeface="Open Sans" pitchFamily="34" charset="-122"/>
                <a:cs typeface="Open Sans" pitchFamily="34" charset="-120"/>
              </a:rPr>
              <a:t>Summary Generation</a:t>
            </a:r>
            <a:r>
              <a:rPr lang="en-US" sz="1944" dirty="0">
                <a:solidFill>
                  <a:srgbClr val="333F70"/>
                </a:solidFill>
                <a:latin typeface="Open Sans" pitchFamily="34" charset="0"/>
                <a:ea typeface="Open Sans" pitchFamily="34" charset="-122"/>
                <a:cs typeface="Open Sans" pitchFamily="34" charset="-120"/>
              </a:rPr>
              <a:t>: Using natural language processing (NLP) techniques, the transcribed text will be analyzed and summarized to capture the essential points of the video content. The summarized text will be concise and coherent, ensuring that users can quickly grasp the main ideas without watching the entire video.</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791"/>
          </a:xfrm>
          <a:prstGeom prst="rect">
            <a:avLst/>
          </a:prstGeom>
          <a:solidFill>
            <a:srgbClr val="FFFFFF"/>
          </a:solidFill>
          <a:ln/>
        </p:spPr>
      </p:sp>
      <p:sp>
        <p:nvSpPr>
          <p:cNvPr id="4" name="Text 2"/>
          <p:cNvSpPr/>
          <p:nvPr/>
        </p:nvSpPr>
        <p:spPr>
          <a:xfrm>
            <a:off x="1717477" y="563523"/>
            <a:ext cx="5123617" cy="640318"/>
          </a:xfrm>
          <a:prstGeom prst="rect">
            <a:avLst/>
          </a:prstGeom>
          <a:noFill/>
          <a:ln/>
        </p:spPr>
        <p:txBody>
          <a:bodyPr wrap="none" rtlCol="0" anchor="t"/>
          <a:lstStyle/>
          <a:p>
            <a:pPr marL="0" indent="0">
              <a:lnSpc>
                <a:spcPts val="5043"/>
              </a:lnSpc>
              <a:buNone/>
            </a:pPr>
            <a:r>
              <a:rPr lang="en-US" sz="4034" b="1" dirty="0">
                <a:solidFill>
                  <a:srgbClr val="333F70"/>
                </a:solidFill>
                <a:latin typeface="Unbounded" pitchFamily="34" charset="0"/>
                <a:ea typeface="Unbounded" pitchFamily="34" charset="-122"/>
                <a:cs typeface="Unbounded" pitchFamily="34" charset="-120"/>
              </a:rPr>
              <a:t>Use Case</a:t>
            </a:r>
            <a:endParaRPr lang="en-US" sz="4034" dirty="0"/>
          </a:p>
        </p:txBody>
      </p:sp>
      <p:pic>
        <p:nvPicPr>
          <p:cNvPr id="5" name="Image 0" descr="preencoded.png"/>
          <p:cNvPicPr>
            <a:picLocks noChangeAspect="1"/>
          </p:cNvPicPr>
          <p:nvPr/>
        </p:nvPicPr>
        <p:blipFill>
          <a:blip r:embed="rId3"/>
          <a:stretch>
            <a:fillRect/>
          </a:stretch>
        </p:blipFill>
        <p:spPr>
          <a:xfrm>
            <a:off x="1717477" y="1511260"/>
            <a:ext cx="7720251" cy="61560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2100"/>
          </a:xfrm>
          <a:prstGeom prst="rect">
            <a:avLst/>
          </a:prstGeom>
          <a:solidFill>
            <a:srgbClr val="FFFFFF"/>
          </a:solidFill>
          <a:ln/>
        </p:spPr>
      </p:sp>
      <p:sp>
        <p:nvSpPr>
          <p:cNvPr id="4" name="Text 2"/>
          <p:cNvSpPr/>
          <p:nvPr/>
        </p:nvSpPr>
        <p:spPr>
          <a:xfrm>
            <a:off x="1785580" y="556736"/>
            <a:ext cx="5421987" cy="632579"/>
          </a:xfrm>
          <a:prstGeom prst="rect">
            <a:avLst/>
          </a:prstGeom>
          <a:noFill/>
          <a:ln/>
        </p:spPr>
        <p:txBody>
          <a:bodyPr wrap="none" rtlCol="0" anchor="t"/>
          <a:lstStyle/>
          <a:p>
            <a:pPr marL="0" indent="0">
              <a:lnSpc>
                <a:spcPts val="4982"/>
              </a:lnSpc>
              <a:buNone/>
            </a:pPr>
            <a:r>
              <a:rPr lang="en-US" sz="3985" b="1" dirty="0">
                <a:solidFill>
                  <a:srgbClr val="333F70"/>
                </a:solidFill>
                <a:latin typeface="Unbounded" pitchFamily="34" charset="0"/>
                <a:ea typeface="Unbounded" pitchFamily="34" charset="-122"/>
                <a:cs typeface="Unbounded" pitchFamily="34" charset="-120"/>
              </a:rPr>
              <a:t>Activity Diagram</a:t>
            </a:r>
            <a:endParaRPr lang="en-US" sz="3985" dirty="0"/>
          </a:p>
        </p:txBody>
      </p:sp>
      <p:pic>
        <p:nvPicPr>
          <p:cNvPr id="5" name="Image 0" descr="preencoded.png"/>
          <p:cNvPicPr>
            <a:picLocks noChangeAspect="1"/>
          </p:cNvPicPr>
          <p:nvPr/>
        </p:nvPicPr>
        <p:blipFill>
          <a:blip r:embed="rId3"/>
          <a:stretch>
            <a:fillRect/>
          </a:stretch>
        </p:blipFill>
        <p:spPr>
          <a:xfrm>
            <a:off x="1785580" y="1594128"/>
            <a:ext cx="4944189" cy="60812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500943"/>
          </a:xfrm>
          <a:prstGeom prst="rect">
            <a:avLst/>
          </a:prstGeom>
          <a:solidFill>
            <a:srgbClr val="FFFFFF"/>
          </a:solidFill>
          <a:ln/>
        </p:spPr>
      </p:sp>
      <p:sp>
        <p:nvSpPr>
          <p:cNvPr id="4" name="Text 2"/>
          <p:cNvSpPr/>
          <p:nvPr/>
        </p:nvSpPr>
        <p:spPr>
          <a:xfrm>
            <a:off x="2594967" y="475178"/>
            <a:ext cx="5128736" cy="540068"/>
          </a:xfrm>
          <a:prstGeom prst="rect">
            <a:avLst/>
          </a:prstGeom>
          <a:noFill/>
          <a:ln/>
        </p:spPr>
        <p:txBody>
          <a:bodyPr wrap="none" rtlCol="0" anchor="t"/>
          <a:lstStyle/>
          <a:p>
            <a:pPr marL="0" indent="0">
              <a:lnSpc>
                <a:spcPts val="4253"/>
              </a:lnSpc>
              <a:buNone/>
            </a:pPr>
            <a:r>
              <a:rPr lang="en-US" sz="3402" b="1" dirty="0">
                <a:solidFill>
                  <a:srgbClr val="333F70"/>
                </a:solidFill>
                <a:latin typeface="Unbounded" pitchFamily="34" charset="0"/>
                <a:ea typeface="Unbounded" pitchFamily="34" charset="-122"/>
                <a:cs typeface="Unbounded" pitchFamily="34" charset="-120"/>
              </a:rPr>
              <a:t>Sequence Diagram</a:t>
            </a:r>
            <a:endParaRPr lang="en-US" sz="3402" dirty="0"/>
          </a:p>
        </p:txBody>
      </p:sp>
      <p:pic>
        <p:nvPicPr>
          <p:cNvPr id="5" name="Image 0" descr="preencoded.png"/>
          <p:cNvPicPr>
            <a:picLocks noChangeAspect="1"/>
          </p:cNvPicPr>
          <p:nvPr/>
        </p:nvPicPr>
        <p:blipFill>
          <a:blip r:embed="rId3"/>
          <a:stretch>
            <a:fillRect/>
          </a:stretch>
        </p:blipFill>
        <p:spPr>
          <a:xfrm>
            <a:off x="2594967" y="1360884"/>
            <a:ext cx="8209002" cy="66648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658</Words>
  <Application>Microsoft Office PowerPoint</Application>
  <PresentationFormat>Custom</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yousaf</cp:lastModifiedBy>
  <cp:revision>11</cp:revision>
  <dcterms:created xsi:type="dcterms:W3CDTF">2024-07-01T04:32:53Z</dcterms:created>
  <dcterms:modified xsi:type="dcterms:W3CDTF">2024-07-03T06:17:49Z</dcterms:modified>
</cp:coreProperties>
</file>