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13" r:id="rId2"/>
    <p:sldId id="257" r:id="rId3"/>
    <p:sldId id="297" r:id="rId4"/>
    <p:sldId id="281" r:id="rId5"/>
    <p:sldId id="259" r:id="rId6"/>
    <p:sldId id="295" r:id="rId7"/>
    <p:sldId id="260" r:id="rId8"/>
    <p:sldId id="299" r:id="rId9"/>
    <p:sldId id="301" r:id="rId10"/>
    <p:sldId id="302" r:id="rId11"/>
    <p:sldId id="298" r:id="rId12"/>
    <p:sldId id="305" r:id="rId13"/>
    <p:sldId id="306" r:id="rId14"/>
    <p:sldId id="307" r:id="rId15"/>
    <p:sldId id="309" r:id="rId16"/>
    <p:sldId id="289" r:id="rId17"/>
    <p:sldId id="310" r:id="rId18"/>
    <p:sldId id="265" r:id="rId19"/>
    <p:sldId id="312" r:id="rId20"/>
    <p:sldId id="311" r:id="rId21"/>
    <p:sldId id="266"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5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E7A"/>
    <a:srgbClr val="FDBE17"/>
    <a:srgbClr val="263238"/>
    <a:srgbClr val="37474F"/>
    <a:srgbClr val="855F01"/>
    <a:srgbClr val="D89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autoAdjust="0"/>
    <p:restoredTop sz="94737" autoAdjust="0"/>
  </p:normalViewPr>
  <p:slideViewPr>
    <p:cSldViewPr snapToGrid="0" showGuides="1">
      <p:cViewPr varScale="1">
        <p:scale>
          <a:sx n="66" d="100"/>
          <a:sy n="66" d="100"/>
        </p:scale>
        <p:origin x="66" y="108"/>
      </p:cViewPr>
      <p:guideLst>
        <p:guide orient="horz" pos="2256"/>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734"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2024/5/5</a:t>
            </a:fld>
            <a:endParaRPr lang="zh-CN" altLang="en-US" strike="noStrike" noProof="1"/>
          </a:p>
        </p:txBody>
      </p:sp>
      <p:sp>
        <p:nvSpPr>
          <p:cNvPr id="1048735"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736"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72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2024/5/5</a:t>
            </a:fld>
            <a:endParaRPr lang="zh-CN" altLang="en-US" strike="noStrike" noProof="1"/>
          </a:p>
        </p:txBody>
      </p:sp>
      <p:sp>
        <p:nvSpPr>
          <p:cNvPr id="1048729"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48730"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1"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732"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标题 1"/>
          <p:cNvSpPr>
            <a:spLocks noGrp="1"/>
          </p:cNvSpPr>
          <p:nvPr>
            <p:ph type="ctrTitle" hasCustomPrompt="1"/>
          </p:nvPr>
        </p:nvSpPr>
        <p:spPr>
          <a:xfrm>
            <a:off x="1524000" y="1122363"/>
            <a:ext cx="9144000" cy="2387600"/>
          </a:xfrm>
        </p:spPr>
        <p:txBody>
          <a:bodyPr anchor="b"/>
          <a:lstStyle>
            <a:lvl1pPr algn="ctr">
              <a:defRPr sz="6000"/>
            </a:lvl1pPr>
          </a:lstStyle>
          <a:p>
            <a:pPr fontAlgn="base"/>
            <a:r>
              <a:rPr lang="zh-CN" altLang="en-US" strike="noStrike" noProof="1">
                <a:sym typeface="+mn-ea"/>
              </a:rPr>
              <a:t>Click here to edit the master title style</a:t>
            </a:r>
            <a:endParaRPr lang="zh-CN" altLang="en-US" strike="noStrike" noProof="1"/>
          </a:p>
        </p:txBody>
      </p:sp>
      <p:sp>
        <p:nvSpPr>
          <p:cNvPr id="1048582"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sym typeface="+mn-ea"/>
              </a:rPr>
              <a:t>Click here to edit the master subtitle style</a:t>
            </a:r>
            <a:endParaRPr lang="zh-CN" altLang="en-US" strike="noStrike" noProof="1"/>
          </a:p>
        </p:txBody>
      </p:sp>
      <p:sp>
        <p:nvSpPr>
          <p:cNvPr id="1048583"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4"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5"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标题 1"/>
          <p:cNvSpPr>
            <a:spLocks noGrp="1"/>
          </p:cNvSpPr>
          <p:nvPr>
            <p:ph type="title" hasCustomPrompt="1"/>
          </p:nvPr>
        </p:nvSpPr>
        <p:spPr/>
        <p:txBody>
          <a:bodyPr/>
          <a:lstStyle/>
          <a:p>
            <a:pPr fontAlgn="base"/>
            <a:r>
              <a:rPr lang="zh-CN" altLang="en-US" strike="noStrike" noProof="1">
                <a:sym typeface="+mn-ea"/>
              </a:rPr>
              <a:t>Click here to edit the master title style</a:t>
            </a:r>
            <a:endParaRPr lang="zh-CN" altLang="en-US" strike="noStrike" noProof="1"/>
          </a:p>
        </p:txBody>
      </p:sp>
      <p:sp>
        <p:nvSpPr>
          <p:cNvPr id="1048593" name="内容占位符 2"/>
          <p:cNvSpPr>
            <a:spLocks noGrp="1"/>
          </p:cNvSpPr>
          <p:nvPr>
            <p:ph idx="1" hasCustomPrompt="1"/>
          </p:nvPr>
        </p:nvSpPr>
        <p:spPr/>
        <p:txBody>
          <a:bodyPr/>
          <a:lstStyle/>
          <a:p>
            <a:pPr lvl="1" fontAlgn="base"/>
            <a:r>
              <a:rPr lang="zh-CN" altLang="en-US" sz="2800" strike="noStrike" noProof="1">
                <a:sym typeface="+mn-ea"/>
              </a:rPr>
              <a:t>Click here to edit the master text style</a:t>
            </a:r>
            <a:endParaRPr lang="zh-CN" altLang="en-US" sz="2800" strike="noStrike" noProof="1"/>
          </a:p>
          <a:p>
            <a:pPr lvl="1" fontAlgn="base"/>
            <a:r>
              <a:rPr lang="zh-CN" altLang="en-US" sz="2800" strike="noStrike" noProof="1">
                <a:sym typeface="+mn-ea"/>
              </a:rPr>
              <a:t>The second level</a:t>
            </a:r>
            <a:endParaRPr lang="zh-CN" altLang="en-US" sz="2800" strike="noStrike" noProof="1"/>
          </a:p>
          <a:p>
            <a:pPr lvl="2" fontAlgn="base"/>
            <a:r>
              <a:rPr lang="zh-CN" altLang="en-US" sz="2800" strike="noStrike" noProof="1">
                <a:sym typeface="+mn-ea"/>
              </a:rPr>
              <a:t>The third level</a:t>
            </a:r>
            <a:endParaRPr lang="zh-CN" altLang="en-US" sz="2800" strike="noStrike" noProof="1"/>
          </a:p>
          <a:p>
            <a:pPr lvl="3" fontAlgn="base"/>
            <a:r>
              <a:rPr lang="zh-CN" altLang="en-US" sz="2800" strike="noStrike" noProof="1">
                <a:sym typeface="+mn-ea"/>
              </a:rPr>
              <a:t>The fourth level</a:t>
            </a:r>
            <a:endParaRPr lang="zh-CN" altLang="en-US" sz="2800" strike="noStrike" noProof="1"/>
          </a:p>
          <a:p>
            <a:pPr lvl="4" fontAlgn="base"/>
            <a:r>
              <a:rPr lang="zh-CN" altLang="en-US" sz="2800" strike="noStrike" noProof="1">
                <a:sym typeface="+mn-ea"/>
              </a:rPr>
              <a:t>Fifth level</a:t>
            </a:r>
            <a:endParaRPr lang="zh-CN" altLang="en-US" strike="noStrike" noProof="1"/>
          </a:p>
        </p:txBody>
      </p:sp>
      <p:sp>
        <p:nvSpPr>
          <p:cNvPr id="104859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9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9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here to edit the master title style</a:t>
            </a:r>
            <a:endParaRPr lang="zh-CN" altLang="en-US" dirty="0"/>
          </a:p>
        </p:txBody>
      </p:sp>
      <p:sp>
        <p:nvSpPr>
          <p:cNvPr id="104857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1"/>
            <a:r>
              <a:rPr lang="zh-CN" altLang="en-US" dirty="0"/>
              <a:t>Click here to edit the master text style</a:t>
            </a:r>
          </a:p>
          <a:p>
            <a:pPr lvl="1"/>
            <a:r>
              <a:rPr lang="zh-CN" altLang="en-US" dirty="0"/>
              <a:t>The second level</a:t>
            </a:r>
          </a:p>
          <a:p>
            <a:pPr lvl="2"/>
            <a:r>
              <a:rPr lang="zh-CN" altLang="en-US" dirty="0"/>
              <a:t>The third level</a:t>
            </a:r>
          </a:p>
          <a:p>
            <a:pPr lvl="3"/>
            <a:r>
              <a:rPr lang="zh-CN" altLang="en-US" dirty="0"/>
              <a:t>The fourth level</a:t>
            </a:r>
          </a:p>
          <a:p>
            <a:pPr lvl="4"/>
            <a:r>
              <a:rPr lang="zh-CN" altLang="en-US" dirty="0"/>
              <a:t>Fifth level</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abbi zidni ilma dua Shareef 22851265 Vector Art at Vecteezy">
            <a:extLst>
              <a:ext uri="{FF2B5EF4-FFF2-40B4-BE49-F238E27FC236}">
                <a16:creationId xmlns:a16="http://schemas.microsoft.com/office/drawing/2014/main" id="{F38CF190-E770-B1E7-DB89-FED0607D9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37" y="351239"/>
            <a:ext cx="10736826" cy="637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4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
          <p:cNvSpPr/>
          <p:nvPr/>
        </p:nvSpPr>
        <p:spPr>
          <a:xfrm>
            <a:off x="4026994" y="128090"/>
            <a:ext cx="2325248" cy="1514901"/>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br>
              <a:rPr lang="en-US" sz="2400" b="1" dirty="0"/>
            </a:br>
            <a:endParaRPr kumimoji="0" lang="en-US" sz="2800" b="1" i="0" u="none" strike="noStrike" kern="1200" cap="none" spc="0" normalizeH="0" baseline="0" noProof="0" dirty="0">
              <a:ln>
                <a:noFill/>
              </a:ln>
              <a:solidFill>
                <a:srgbClr val="FF0000"/>
              </a:solidFill>
              <a:effectLst/>
              <a:uLnTx/>
              <a:uFillTx/>
            </a:endParaRPr>
          </a:p>
        </p:txBody>
      </p:sp>
      <p:sp>
        <p:nvSpPr>
          <p:cNvPr id="7" name="TextBox 6"/>
          <p:cNvSpPr txBox="1"/>
          <p:nvPr/>
        </p:nvSpPr>
        <p:spPr>
          <a:xfrm>
            <a:off x="3916588" y="408486"/>
            <a:ext cx="2558844" cy="954107"/>
          </a:xfrm>
          <a:prstGeom prst="rect">
            <a:avLst/>
          </a:prstGeom>
          <a:noFill/>
        </p:spPr>
        <p:txBody>
          <a:bodyPr wrap="square" rtlCol="0">
            <a:spAutoFit/>
          </a:bodyPr>
          <a:lstStyle/>
          <a:p>
            <a:pPr lvl="0" algn="ctr"/>
            <a:r>
              <a:rPr lang="en-US" sz="2800" b="1" dirty="0">
                <a:solidFill>
                  <a:schemeClr val="bg1"/>
                </a:solidFill>
              </a:rPr>
              <a:t>Components Overview</a:t>
            </a:r>
          </a:p>
        </p:txBody>
      </p:sp>
      <p:sp>
        <p:nvSpPr>
          <p:cNvPr id="9" name="矩形 11"/>
          <p:cNvSpPr/>
          <p:nvPr/>
        </p:nvSpPr>
        <p:spPr>
          <a:xfrm>
            <a:off x="545034" y="2097212"/>
            <a:ext cx="3140075" cy="427037"/>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0" indent="-457200" fontAlgn="auto">
              <a:spcBef>
                <a:spcPts val="0"/>
              </a:spcBef>
              <a:spcAft>
                <a:spcPts val="0"/>
              </a:spcAft>
              <a:buFont typeface="+mj-lt"/>
              <a:buAutoNum type="arabicPeriod" startAt="3"/>
            </a:pPr>
            <a:r>
              <a:rPr lang="en-US" sz="2800" b="1" dirty="0">
                <a:solidFill>
                  <a:schemeClr val="tx1"/>
                </a:solidFill>
              </a:rPr>
              <a:t>Acrylic Plates:</a:t>
            </a:r>
            <a:endParaRPr kumimoji="0" lang="zh-CN" altLang="en-US" sz="2800" b="1" i="0" u="none" strike="noStrike" kern="1200" cap="none" spc="0" normalizeH="0" baseline="0" noProof="0" dirty="0">
              <a:ln>
                <a:noFill/>
              </a:ln>
              <a:solidFill>
                <a:schemeClr val="tx1"/>
              </a:solidFill>
              <a:effectLst/>
              <a:uLnTx/>
              <a:uFillTx/>
            </a:endParaRPr>
          </a:p>
        </p:txBody>
      </p:sp>
      <p:sp>
        <p:nvSpPr>
          <p:cNvPr id="17" name="Rectangle: Rounded Corners 4">
            <a:extLst>
              <a:ext uri="{FF2B5EF4-FFF2-40B4-BE49-F238E27FC236}">
                <a16:creationId xmlns:a16="http://schemas.microsoft.com/office/drawing/2014/main" id="{930B85F4-4D25-22BF-8AC5-AB8A2A882696}"/>
              </a:ext>
            </a:extLst>
          </p:cNvPr>
          <p:cNvSpPr/>
          <p:nvPr/>
        </p:nvSpPr>
        <p:spPr>
          <a:xfrm>
            <a:off x="447034" y="2901303"/>
            <a:ext cx="6028398" cy="32376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These are used to build the arms and links of the robot. They're made of lightweight yet durable acrylic material, 3mm thick. Acrylic is known for its transparency and impact resistance. With a tensile strength of 69 N/mm^2, these plates are strong enough to handle the job while keeping the weight manageable.</a:t>
            </a:r>
            <a:endParaRPr lang="en-PK" sz="2400" dirty="0">
              <a:solidFill>
                <a:schemeClr val="tx1"/>
              </a:solidFill>
            </a:endParaRPr>
          </a:p>
        </p:txBody>
      </p:sp>
      <p:sp>
        <p:nvSpPr>
          <p:cNvPr id="22" name="矩形 12"/>
          <p:cNvSpPr/>
          <p:nvPr/>
        </p:nvSpPr>
        <p:spPr>
          <a:xfrm>
            <a:off x="6352242" y="2901303"/>
            <a:ext cx="283946" cy="3237647"/>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8" name="image2.jpeg" descr="Buy Waveshare 4-DOF Metal Robot Arm Kit for micro:bit, Bluetooth version  PAKR-A0412 Waveshare"/>
          <p:cNvPicPr/>
          <p:nvPr/>
        </p:nvPicPr>
        <p:blipFill rotWithShape="1">
          <a:blip r:embed="rId2" cstate="print"/>
          <a:srcRect l="2678" t="2112"/>
          <a:stretch/>
        </p:blipFill>
        <p:spPr>
          <a:xfrm>
            <a:off x="6673754" y="2901303"/>
            <a:ext cx="4462818" cy="3237647"/>
          </a:xfrm>
          <a:prstGeom prst="rect">
            <a:avLst/>
          </a:prstGeom>
        </p:spPr>
      </p:pic>
    </p:spTree>
    <p:extLst>
      <p:ext uri="{BB962C8B-B14F-4D97-AF65-F5344CB8AC3E}">
        <p14:creationId xmlns:p14="http://schemas.microsoft.com/office/powerpoint/2010/main" val="130491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3193576" y="723331"/>
            <a:ext cx="5882186" cy="2060812"/>
          </a:xfrm>
          <a:prstGeom prst="downArrow">
            <a:avLst/>
          </a:prstGeom>
          <a:solidFill>
            <a:schemeClr val="tx1">
              <a:lumMod val="75000"/>
              <a:lumOff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Steps to Designing a Robotic Arm</a:t>
            </a:r>
          </a:p>
        </p:txBody>
      </p:sp>
      <p:sp>
        <p:nvSpPr>
          <p:cNvPr id="6" name="矩形 11"/>
          <p:cNvSpPr/>
          <p:nvPr/>
        </p:nvSpPr>
        <p:spPr>
          <a:xfrm>
            <a:off x="509947" y="3640884"/>
            <a:ext cx="4498779" cy="265646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lvl="0" indent="-285750">
              <a:buFont typeface="Wingdings" panose="05000000000000000000" pitchFamily="2" charset="2"/>
              <a:buChar char="§"/>
            </a:pPr>
            <a:r>
              <a:rPr lang="en-US" sz="2400" dirty="0">
                <a:solidFill>
                  <a:schemeClr val="tx1"/>
                </a:solidFill>
              </a:rPr>
              <a:t>Sketch different concepts for the robotic arm based on the defined requirements.</a:t>
            </a:r>
          </a:p>
          <a:p>
            <a:pPr marL="285750" lvl="0" indent="-285750">
              <a:buFont typeface="Wingdings" panose="05000000000000000000" pitchFamily="2" charset="2"/>
              <a:buChar char="§"/>
            </a:pPr>
            <a:r>
              <a:rPr lang="en-US" sz="2400" dirty="0">
                <a:solidFill>
                  <a:schemeClr val="tx1"/>
                </a:solidFill>
              </a:rPr>
              <a:t>Explore various configurations, joint types, and linkages.</a:t>
            </a:r>
          </a:p>
          <a:p>
            <a:pPr marL="285750" lvl="0" indent="-285750">
              <a:buFont typeface="Wingdings" panose="05000000000000000000" pitchFamily="2" charset="2"/>
              <a:buChar char="§"/>
            </a:pPr>
            <a:r>
              <a:rPr lang="en-US" sz="2400" dirty="0">
                <a:solidFill>
                  <a:schemeClr val="tx1"/>
                </a:solidFill>
              </a:rPr>
              <a:t>Consider ergonomics, efficiency, and ease of maintenance.</a:t>
            </a:r>
            <a:endParaRPr lang="en-US" sz="2400" dirty="0">
              <a:solidFill>
                <a:schemeClr val="tx1"/>
              </a:solidFill>
              <a:effectLst/>
            </a:endParaRPr>
          </a:p>
        </p:txBody>
      </p:sp>
      <p:sp>
        <p:nvSpPr>
          <p:cNvPr id="8" name="矩形 11"/>
          <p:cNvSpPr/>
          <p:nvPr/>
        </p:nvSpPr>
        <p:spPr>
          <a:xfrm>
            <a:off x="912557" y="3003396"/>
            <a:ext cx="3693561" cy="42703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0" lvl="0" indent="-571500" algn="ctr" fontAlgn="auto">
              <a:spcBef>
                <a:spcPts val="0"/>
              </a:spcBef>
              <a:spcAft>
                <a:spcPts val="0"/>
              </a:spcAft>
              <a:buFont typeface="+mj-lt"/>
              <a:buAutoNum type="romanUcPeriod"/>
            </a:pPr>
            <a:r>
              <a:rPr lang="en-US" sz="2800" b="1" dirty="0">
                <a:solidFill>
                  <a:schemeClr val="tx1"/>
                </a:solidFill>
              </a:rPr>
              <a:t>Conceptual Design</a:t>
            </a:r>
            <a:endParaRPr kumimoji="0" lang="zh-CN" altLang="en-US" sz="2800" b="0" i="0" u="none" strike="noStrike" kern="1200" cap="none" spc="0" normalizeH="0" baseline="0" noProof="0" dirty="0">
              <a:ln>
                <a:noFill/>
              </a:ln>
              <a:solidFill>
                <a:schemeClr val="tx1"/>
              </a:solidFill>
              <a:effectLst/>
              <a:uLnTx/>
              <a:uFillTx/>
            </a:endParaRPr>
          </a:p>
        </p:txBody>
      </p:sp>
      <p:sp>
        <p:nvSpPr>
          <p:cNvPr id="9" name="矩形 11"/>
          <p:cNvSpPr/>
          <p:nvPr/>
        </p:nvSpPr>
        <p:spPr>
          <a:xfrm>
            <a:off x="7291745" y="3009776"/>
            <a:ext cx="4096171" cy="42703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0" lvl="0" indent="-571500" fontAlgn="auto">
              <a:spcBef>
                <a:spcPts val="0"/>
              </a:spcBef>
              <a:spcAft>
                <a:spcPts val="0"/>
              </a:spcAft>
              <a:buFont typeface="+mj-lt"/>
              <a:buAutoNum type="romanUcPeriod" startAt="2"/>
            </a:pPr>
            <a:r>
              <a:rPr lang="en-US" sz="2800" b="1" dirty="0">
                <a:solidFill>
                  <a:schemeClr val="tx1"/>
                </a:solidFill>
              </a:rPr>
              <a:t>SolidWorks Assembly</a:t>
            </a:r>
            <a:endParaRPr kumimoji="0" lang="zh-CN" altLang="en-US" sz="2800" b="0" i="0" u="none" strike="noStrike" kern="1200" cap="none" spc="0" normalizeH="0" baseline="0" noProof="0" dirty="0">
              <a:ln>
                <a:noFill/>
              </a:ln>
              <a:solidFill>
                <a:schemeClr val="tx1"/>
              </a:solidFill>
              <a:effectLst/>
              <a:uLnTx/>
              <a:uFillTx/>
            </a:endParaRPr>
          </a:p>
        </p:txBody>
      </p:sp>
      <p:sp>
        <p:nvSpPr>
          <p:cNvPr id="10" name="矩形 11"/>
          <p:cNvSpPr/>
          <p:nvPr/>
        </p:nvSpPr>
        <p:spPr>
          <a:xfrm>
            <a:off x="7090440" y="3640883"/>
            <a:ext cx="4498779" cy="265646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
            </a:pPr>
            <a:r>
              <a:rPr lang="en-US" sz="2400" dirty="0">
                <a:solidFill>
                  <a:schemeClr val="tx1"/>
                </a:solidFill>
              </a:rPr>
              <a:t>Start a new assembly file in SolidWorks.</a:t>
            </a:r>
          </a:p>
          <a:p>
            <a:pPr marL="342900" indent="-342900">
              <a:buFont typeface="Wingdings" panose="05000000000000000000" pitchFamily="2" charset="2"/>
              <a:buChar char="§"/>
            </a:pPr>
            <a:r>
              <a:rPr lang="en-US" sz="2400" dirty="0">
                <a:solidFill>
                  <a:schemeClr val="tx1"/>
                </a:solidFill>
              </a:rPr>
              <a:t>Import or create individual parts like arms, joints, and motors.</a:t>
            </a:r>
          </a:p>
          <a:p>
            <a:pPr marL="342900" indent="-342900">
              <a:buFont typeface="Wingdings" panose="05000000000000000000" pitchFamily="2" charset="2"/>
              <a:buChar char="§"/>
            </a:pPr>
            <a:r>
              <a:rPr lang="en-US" sz="2400" dirty="0">
                <a:solidFill>
                  <a:schemeClr val="tx1"/>
                </a:solidFill>
              </a:rPr>
              <a:t>Fit the parts together based on the conceptual designs.</a:t>
            </a:r>
          </a:p>
        </p:txBody>
      </p:sp>
      <p:sp>
        <p:nvSpPr>
          <p:cNvPr id="11" name="矩形 12"/>
          <p:cNvSpPr/>
          <p:nvPr/>
        </p:nvSpPr>
        <p:spPr>
          <a:xfrm>
            <a:off x="6005015" y="3436813"/>
            <a:ext cx="290410" cy="2860537"/>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19995445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3193576" y="723331"/>
            <a:ext cx="5882186" cy="2060812"/>
          </a:xfrm>
          <a:prstGeom prst="downArrow">
            <a:avLst/>
          </a:prstGeom>
          <a:solidFill>
            <a:schemeClr val="tx1">
              <a:lumMod val="75000"/>
              <a:lumOff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Steps to Designing a Robotic Arm</a:t>
            </a:r>
          </a:p>
        </p:txBody>
      </p:sp>
      <p:sp>
        <p:nvSpPr>
          <p:cNvPr id="6" name="矩形 11"/>
          <p:cNvSpPr/>
          <p:nvPr/>
        </p:nvSpPr>
        <p:spPr>
          <a:xfrm>
            <a:off x="540614" y="3434390"/>
            <a:ext cx="5276704" cy="3217116"/>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lvl="0" indent="-285750">
              <a:buFont typeface="Wingdings" panose="05000000000000000000" pitchFamily="2" charset="2"/>
              <a:buChar char="§"/>
            </a:pPr>
            <a:r>
              <a:rPr lang="en-US" sz="2400" dirty="0">
                <a:solidFill>
                  <a:schemeClr val="tx1"/>
                </a:solidFill>
              </a:rPr>
              <a:t>Define the joints and motion constraints between the different parts of the robotic arm.</a:t>
            </a:r>
          </a:p>
          <a:p>
            <a:pPr marL="285750" lvl="0" indent="-285750">
              <a:buFont typeface="Wingdings" panose="05000000000000000000" pitchFamily="2" charset="2"/>
              <a:buChar char="§"/>
            </a:pPr>
            <a:r>
              <a:rPr lang="en-US" sz="2400" dirty="0">
                <a:solidFill>
                  <a:schemeClr val="tx1"/>
                </a:solidFill>
              </a:rPr>
              <a:t>Use SolidWorks mates to simulate joints such as revolute, prismatic, and spherical.</a:t>
            </a:r>
          </a:p>
          <a:p>
            <a:pPr marL="285750" lvl="0" indent="-285750">
              <a:buFont typeface="Wingdings" panose="05000000000000000000" pitchFamily="2" charset="2"/>
              <a:buChar char="§"/>
            </a:pPr>
            <a:r>
              <a:rPr lang="en-US" sz="2400" dirty="0">
                <a:solidFill>
                  <a:schemeClr val="tx1"/>
                </a:solidFill>
              </a:rPr>
              <a:t>Ensure that the joints allow the desired range of motion for each link.</a:t>
            </a:r>
            <a:endParaRPr lang="en-US" sz="2400" dirty="0">
              <a:solidFill>
                <a:schemeClr val="tx1"/>
              </a:solidFill>
              <a:effectLst/>
            </a:endParaRPr>
          </a:p>
        </p:txBody>
      </p:sp>
      <p:sp>
        <p:nvSpPr>
          <p:cNvPr id="8" name="矩形 11"/>
          <p:cNvSpPr/>
          <p:nvPr/>
        </p:nvSpPr>
        <p:spPr>
          <a:xfrm>
            <a:off x="540614" y="2784143"/>
            <a:ext cx="4096169" cy="42703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0" lvl="0" indent="-571500" fontAlgn="auto">
              <a:spcBef>
                <a:spcPts val="0"/>
              </a:spcBef>
              <a:spcAft>
                <a:spcPts val="0"/>
              </a:spcAft>
              <a:buFont typeface="+mj-lt"/>
              <a:buAutoNum type="romanUcPeriod" startAt="3"/>
            </a:pPr>
            <a:r>
              <a:rPr lang="en-US" sz="2800" b="1" dirty="0">
                <a:solidFill>
                  <a:schemeClr val="tx1"/>
                </a:solidFill>
              </a:rPr>
              <a:t>Joints and Constraints</a:t>
            </a:r>
            <a:r>
              <a:rPr lang="en-US" sz="2800" b="1" dirty="0"/>
              <a:t>:</a:t>
            </a:r>
            <a:endParaRPr kumimoji="0" lang="zh-CN" altLang="en-US" sz="2800" b="0" i="0" u="none" strike="noStrike" kern="1200" cap="none" spc="0" normalizeH="0" baseline="0" noProof="0" dirty="0">
              <a:ln>
                <a:noFill/>
              </a:ln>
              <a:solidFill>
                <a:schemeClr val="lt1"/>
              </a:solidFill>
              <a:effectLst/>
              <a:uLnTx/>
              <a:uFillTx/>
            </a:endParaRPr>
          </a:p>
        </p:txBody>
      </p:sp>
      <p:sp>
        <p:nvSpPr>
          <p:cNvPr id="9" name="矩形 11"/>
          <p:cNvSpPr/>
          <p:nvPr/>
        </p:nvSpPr>
        <p:spPr>
          <a:xfrm>
            <a:off x="7289745" y="2682229"/>
            <a:ext cx="4096171" cy="42703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0" lvl="0" indent="-571500" fontAlgn="auto">
              <a:spcBef>
                <a:spcPts val="0"/>
              </a:spcBef>
              <a:spcAft>
                <a:spcPts val="0"/>
              </a:spcAft>
              <a:buFont typeface="+mj-lt"/>
              <a:buAutoNum type="romanUcPeriod" startAt="4"/>
            </a:pPr>
            <a:r>
              <a:rPr lang="en-US" sz="2800" b="1" dirty="0">
                <a:solidFill>
                  <a:schemeClr val="tx1"/>
                </a:solidFill>
              </a:rPr>
              <a:t>Test and Validate:</a:t>
            </a:r>
            <a:endParaRPr kumimoji="0" lang="zh-CN" altLang="en-US" sz="2800" b="0" i="0" u="none" strike="noStrike" kern="1200" cap="none" spc="0" normalizeH="0" baseline="0" noProof="0" dirty="0">
              <a:ln>
                <a:noFill/>
              </a:ln>
              <a:solidFill>
                <a:schemeClr val="tx1"/>
              </a:solidFill>
              <a:effectLst/>
              <a:uLnTx/>
              <a:uFillTx/>
            </a:endParaRPr>
          </a:p>
        </p:txBody>
      </p:sp>
      <p:sp>
        <p:nvSpPr>
          <p:cNvPr id="10" name="矩形 11"/>
          <p:cNvSpPr/>
          <p:nvPr/>
        </p:nvSpPr>
        <p:spPr>
          <a:xfrm>
            <a:off x="7088441" y="3434390"/>
            <a:ext cx="4594044" cy="307559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
            </a:pPr>
            <a:r>
              <a:rPr lang="en-US" sz="2400" dirty="0">
                <a:solidFill>
                  <a:schemeClr val="tx1"/>
                </a:solidFill>
              </a:rPr>
              <a:t>Conduct motion studies and simulations to evaluate arm functionality.</a:t>
            </a:r>
          </a:p>
          <a:p>
            <a:pPr marL="342900" indent="-342900">
              <a:buFont typeface="Wingdings" panose="05000000000000000000" pitchFamily="2" charset="2"/>
              <a:buChar char="§"/>
            </a:pPr>
            <a:r>
              <a:rPr lang="en-US" sz="2400" dirty="0">
                <a:solidFill>
                  <a:schemeClr val="tx1"/>
                </a:solidFill>
              </a:rPr>
              <a:t>Verify the arm's ability to reach desired positions and carry loads.</a:t>
            </a:r>
          </a:p>
          <a:p>
            <a:pPr marL="342900" indent="-342900">
              <a:buFont typeface="Wingdings" panose="05000000000000000000" pitchFamily="2" charset="2"/>
              <a:buChar char="§"/>
            </a:pPr>
            <a:r>
              <a:rPr lang="en-US" sz="2400" dirty="0">
                <a:solidFill>
                  <a:schemeClr val="tx1"/>
                </a:solidFill>
              </a:rPr>
              <a:t>Iterate on the design based on simulation results and feedback</a:t>
            </a:r>
          </a:p>
        </p:txBody>
      </p:sp>
      <p:sp>
        <p:nvSpPr>
          <p:cNvPr id="11" name="矩形 12"/>
          <p:cNvSpPr/>
          <p:nvPr/>
        </p:nvSpPr>
        <p:spPr>
          <a:xfrm>
            <a:off x="6264323" y="3434390"/>
            <a:ext cx="409432" cy="3217116"/>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85526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3193576" y="723331"/>
            <a:ext cx="5882186" cy="2060812"/>
          </a:xfrm>
          <a:prstGeom prst="downArrow">
            <a:avLst/>
          </a:prstGeom>
          <a:solidFill>
            <a:schemeClr val="tx1">
              <a:lumMod val="75000"/>
              <a:lumOff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Steps to Designing a Robotic Arm</a:t>
            </a:r>
          </a:p>
        </p:txBody>
      </p:sp>
      <p:sp>
        <p:nvSpPr>
          <p:cNvPr id="6" name="矩形 11"/>
          <p:cNvSpPr/>
          <p:nvPr/>
        </p:nvSpPr>
        <p:spPr>
          <a:xfrm>
            <a:off x="2429301" y="3903460"/>
            <a:ext cx="6550926" cy="2748046"/>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
            </a:pPr>
            <a:r>
              <a:rPr lang="en-US" sz="2400" dirty="0">
                <a:solidFill>
                  <a:schemeClr val="tx1"/>
                </a:solidFill>
              </a:rPr>
              <a:t>Make any necessary adjustments or refinements to the design based on validation outcomes.</a:t>
            </a:r>
          </a:p>
          <a:p>
            <a:pPr marL="342900" indent="-342900">
              <a:buFont typeface="Wingdings" panose="05000000000000000000" pitchFamily="2" charset="2"/>
              <a:buChar char="§"/>
            </a:pPr>
            <a:r>
              <a:rPr lang="en-US" sz="2400" dirty="0">
                <a:solidFill>
                  <a:schemeClr val="tx1"/>
                </a:solidFill>
              </a:rPr>
              <a:t>Obtain approval from relevant stakeholders for the finalized design.</a:t>
            </a:r>
          </a:p>
          <a:p>
            <a:pPr marL="342900" indent="-342900">
              <a:buFont typeface="Wingdings" panose="05000000000000000000" pitchFamily="2" charset="2"/>
              <a:buChar char="§"/>
            </a:pPr>
            <a:r>
              <a:rPr lang="en-US" sz="2400" dirty="0">
                <a:solidFill>
                  <a:schemeClr val="tx1"/>
                </a:solidFill>
              </a:rPr>
              <a:t>Prepare comprehensive manufacturing documentation, including part drawings and assembly specifications</a:t>
            </a:r>
          </a:p>
        </p:txBody>
      </p:sp>
      <p:sp>
        <p:nvSpPr>
          <p:cNvPr id="8" name="矩形 11"/>
          <p:cNvSpPr/>
          <p:nvPr/>
        </p:nvSpPr>
        <p:spPr>
          <a:xfrm>
            <a:off x="3361524" y="3220871"/>
            <a:ext cx="4686479" cy="427037"/>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0" lvl="0" indent="-571500" fontAlgn="auto">
              <a:spcBef>
                <a:spcPts val="0"/>
              </a:spcBef>
              <a:spcAft>
                <a:spcPts val="0"/>
              </a:spcAft>
              <a:buFont typeface="+mj-lt"/>
              <a:buAutoNum type="romanUcPeriod" startAt="5"/>
            </a:pPr>
            <a:r>
              <a:rPr lang="en-US" sz="2800" b="1" dirty="0">
                <a:solidFill>
                  <a:schemeClr val="tx1"/>
                </a:solidFill>
              </a:rPr>
              <a:t>Finalization and Approval:</a:t>
            </a:r>
            <a:endParaRPr kumimoji="0" lang="zh-CN" altLang="en-US" sz="2800" b="1" i="0" u="none" strike="noStrike" kern="1200" cap="none" spc="0" normalizeH="0" baseline="0" noProof="0" dirty="0">
              <a:ln>
                <a:noFill/>
              </a:ln>
              <a:solidFill>
                <a:schemeClr val="tx1"/>
              </a:solidFill>
              <a:effectLst/>
              <a:uLnTx/>
              <a:uFillTx/>
            </a:endParaRPr>
          </a:p>
        </p:txBody>
      </p:sp>
      <p:sp>
        <p:nvSpPr>
          <p:cNvPr id="11" name="矩形 12"/>
          <p:cNvSpPr/>
          <p:nvPr/>
        </p:nvSpPr>
        <p:spPr>
          <a:xfrm>
            <a:off x="8980227" y="3903460"/>
            <a:ext cx="436729" cy="2748046"/>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3368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523596" y="900454"/>
            <a:ext cx="4689847" cy="552071"/>
            <a:chOff x="3771900" y="4792152"/>
            <a:chExt cx="4989265" cy="632482"/>
          </a:xfrm>
        </p:grpSpPr>
        <p:sp>
          <p:nvSpPr>
            <p:cNvPr id="6" name="矩形 11"/>
            <p:cNvSpPr/>
            <p:nvPr/>
          </p:nvSpPr>
          <p:spPr>
            <a:xfrm>
              <a:off x="3771900" y="4792155"/>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 name="Rectangle 9"/>
          <p:cNvSpPr/>
          <p:nvPr/>
        </p:nvSpPr>
        <p:spPr>
          <a:xfrm>
            <a:off x="917764" y="900454"/>
            <a:ext cx="3526606" cy="523220"/>
          </a:xfrm>
          <a:prstGeom prst="rect">
            <a:avLst/>
          </a:prstGeom>
        </p:spPr>
        <p:txBody>
          <a:bodyPr wrap="none">
            <a:spAutoFit/>
          </a:bodyPr>
          <a:lstStyle/>
          <a:p>
            <a:pPr marL="457200" marR="0" lvl="0" indent="-457200">
              <a:spcBef>
                <a:spcPts val="430"/>
              </a:spcBef>
              <a:spcAft>
                <a:spcPts val="0"/>
              </a:spcAft>
              <a:buSzPts val="1600"/>
              <a:buFont typeface="Wingdings" panose="05000000000000000000" pitchFamily="2" charset="2"/>
              <a:buChar char="q"/>
              <a:tabLst>
                <a:tab pos="349885" algn="l"/>
                <a:tab pos="350520" algn="l"/>
              </a:tabLst>
            </a:pPr>
            <a:r>
              <a:rPr lang="en-US" sz="2800" b="1" kern="0" dirty="0">
                <a:latin typeface="Times New Roman" panose="02020603050405020304" pitchFamily="18" charset="0"/>
                <a:ea typeface="Times New Roman" panose="02020603050405020304" pitchFamily="18" charset="0"/>
              </a:rPr>
              <a:t>SolidWorks</a:t>
            </a:r>
            <a:r>
              <a:rPr lang="en-US" sz="2800" b="1" kern="0" spc="-15" dirty="0">
                <a:latin typeface="Times New Roman" panose="02020603050405020304" pitchFamily="18" charset="0"/>
                <a:ea typeface="Times New Roman" panose="02020603050405020304" pitchFamily="18" charset="0"/>
              </a:rPr>
              <a:t> </a:t>
            </a:r>
            <a:r>
              <a:rPr lang="en-US" sz="2800" b="1" kern="0" dirty="0">
                <a:latin typeface="Times New Roman" panose="02020603050405020304" pitchFamily="18" charset="0"/>
                <a:ea typeface="Times New Roman" panose="02020603050405020304" pitchFamily="18" charset="0"/>
              </a:rPr>
              <a:t>Model</a:t>
            </a:r>
            <a:endParaRPr lang="en-US" sz="2800" b="1" kern="0" dirty="0">
              <a:effectLst/>
              <a:latin typeface="Times New Roman" panose="02020603050405020304" pitchFamily="18" charset="0"/>
              <a:ea typeface="Times New Roman" panose="02020603050405020304"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634707" y="2456956"/>
            <a:ext cx="6925520" cy="4157094"/>
          </a:xfrm>
          <a:prstGeom prst="rect">
            <a:avLst/>
          </a:prstGeom>
        </p:spPr>
      </p:pic>
      <p:sp>
        <p:nvSpPr>
          <p:cNvPr id="13" name="矩形 11"/>
          <p:cNvSpPr/>
          <p:nvPr/>
        </p:nvSpPr>
        <p:spPr>
          <a:xfrm>
            <a:off x="523596" y="1725839"/>
            <a:ext cx="9548452" cy="457803"/>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pPr>
            <a:r>
              <a:rPr lang="en-US" sz="2400" dirty="0">
                <a:solidFill>
                  <a:schemeClr val="tx1"/>
                </a:solidFill>
              </a:rPr>
              <a:t>Detailed 3D model created in SolidWorks for accurate representation.</a:t>
            </a:r>
          </a:p>
        </p:txBody>
      </p:sp>
    </p:spTree>
    <p:extLst>
      <p:ext uri="{BB962C8B-B14F-4D97-AF65-F5344CB8AC3E}">
        <p14:creationId xmlns:p14="http://schemas.microsoft.com/office/powerpoint/2010/main" val="4775408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p:nvPr/>
        </p:nvGrpSpPr>
        <p:grpSpPr>
          <a:xfrm>
            <a:off x="523595" y="900454"/>
            <a:ext cx="7173741" cy="552071"/>
            <a:chOff x="3771900" y="4792152"/>
            <a:chExt cx="4989265" cy="632482"/>
          </a:xfrm>
        </p:grpSpPr>
        <p:sp>
          <p:nvSpPr>
            <p:cNvPr id="5" name="矩形 11"/>
            <p:cNvSpPr/>
            <p:nvPr/>
          </p:nvSpPr>
          <p:spPr>
            <a:xfrm>
              <a:off x="3771900" y="4792155"/>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 name="Rectangle 7"/>
          <p:cNvSpPr/>
          <p:nvPr/>
        </p:nvSpPr>
        <p:spPr>
          <a:xfrm>
            <a:off x="909110" y="900454"/>
            <a:ext cx="6051248" cy="523220"/>
          </a:xfrm>
          <a:prstGeom prst="rect">
            <a:avLst/>
          </a:prstGeom>
        </p:spPr>
        <p:txBody>
          <a:bodyPr wrap="square">
            <a:spAutoFit/>
          </a:bodyPr>
          <a:lstStyle/>
          <a:p>
            <a:pPr marL="457200" indent="-457200">
              <a:buFont typeface="Wingdings" panose="05000000000000000000" pitchFamily="2" charset="2"/>
              <a:buChar char="q"/>
            </a:pPr>
            <a:r>
              <a:rPr lang="en-US" sz="2800" b="1" dirty="0">
                <a:latin typeface="Söhne"/>
              </a:rPr>
              <a:t>Summary of Data Collection:</a:t>
            </a:r>
            <a:endParaRPr lang="en-US" sz="2800" b="1" dirty="0"/>
          </a:p>
        </p:txBody>
      </p:sp>
      <p:sp>
        <p:nvSpPr>
          <p:cNvPr id="3" name="TextBox 2">
            <a:extLst>
              <a:ext uri="{FF2B5EF4-FFF2-40B4-BE49-F238E27FC236}">
                <a16:creationId xmlns:a16="http://schemas.microsoft.com/office/drawing/2014/main" id="{97445396-02FA-3922-4619-C9A86B560251}"/>
              </a:ext>
            </a:extLst>
          </p:cNvPr>
          <p:cNvSpPr txBox="1"/>
          <p:nvPr/>
        </p:nvSpPr>
        <p:spPr>
          <a:xfrm>
            <a:off x="523595" y="1907738"/>
            <a:ext cx="6096000" cy="2585323"/>
          </a:xfrm>
          <a:prstGeom prst="rect">
            <a:avLst/>
          </a:prstGeom>
          <a:noFill/>
        </p:spPr>
        <p:txBody>
          <a:bodyPr wrap="square">
            <a:spAutoFit/>
          </a:bodyPr>
          <a:lstStyle/>
          <a:p>
            <a:pPr marL="342900" indent="-342900">
              <a:buFont typeface="Wingdings" panose="05000000000000000000" pitchFamily="2" charset="2"/>
              <a:buChar char="Ø"/>
            </a:pPr>
            <a:r>
              <a:rPr lang="en-US" sz="1800" dirty="0">
                <a:latin typeface="+mn-lt"/>
              </a:rPr>
              <a:t>The acrylic plates collectively weigh 100g, with each individual plate having a weight of 25g.</a:t>
            </a:r>
          </a:p>
          <a:p>
            <a:pPr marL="342900" indent="-342900">
              <a:buFont typeface="Wingdings" panose="05000000000000000000" pitchFamily="2" charset="2"/>
              <a:buChar char="Ø"/>
            </a:pPr>
            <a:r>
              <a:rPr lang="en-US" sz="1800" dirty="0">
                <a:latin typeface="+mn-lt"/>
              </a:rPr>
              <a:t>The screws account for a total mass of 382g, spread across 1000 pieces, resulting in an average weight of 0.3829g per screw.</a:t>
            </a:r>
          </a:p>
          <a:p>
            <a:pPr marL="342900" indent="-342900">
              <a:buFont typeface="Wingdings" panose="05000000000000000000" pitchFamily="2" charset="2"/>
              <a:buChar char="Ø"/>
            </a:pPr>
            <a:r>
              <a:rPr lang="en-US" sz="1800" dirty="0">
                <a:latin typeface="+mn-lt"/>
              </a:rPr>
              <a:t>Each servo motor has a weight of 10g.</a:t>
            </a:r>
          </a:p>
          <a:p>
            <a:pPr marL="342900" indent="-342900">
              <a:buFont typeface="Wingdings" panose="05000000000000000000" pitchFamily="2" charset="2"/>
              <a:buChar char="Ø"/>
            </a:pPr>
            <a:r>
              <a:rPr lang="en-US" sz="1800" dirty="0">
                <a:latin typeface="+mn-lt"/>
              </a:rPr>
              <a:t>Regarding motor M2, its calculations reveal a maximum stretchable length of 110mm and a torque of 180 N mm, allowing it to lift a maximum weight of 38.8g.</a:t>
            </a:r>
          </a:p>
        </p:txBody>
      </p:sp>
    </p:spTree>
    <p:extLst>
      <p:ext uri="{BB962C8B-B14F-4D97-AF65-F5344CB8AC3E}">
        <p14:creationId xmlns:p14="http://schemas.microsoft.com/office/powerpoint/2010/main" val="145536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57A8-48B3-6279-24D8-06051EDE8A69}"/>
              </a:ext>
            </a:extLst>
          </p:cNvPr>
          <p:cNvSpPr>
            <a:spLocks noGrp="1"/>
          </p:cNvSpPr>
          <p:nvPr>
            <p:ph type="title"/>
          </p:nvPr>
        </p:nvSpPr>
        <p:spPr/>
        <p:txBody>
          <a:bodyPr/>
          <a:lstStyle/>
          <a:p>
            <a:pPr marL="457200" indent="-457200">
              <a:buFont typeface="Wingdings" panose="05000000000000000000" pitchFamily="2" charset="2"/>
              <a:buChar char="q"/>
            </a:pPr>
            <a:r>
              <a:rPr lang="en-US" sz="2800" b="1" u="sng" dirty="0"/>
              <a:t>Kinematics Analysis:</a:t>
            </a:r>
          </a:p>
        </p:txBody>
      </p:sp>
      <p:sp>
        <p:nvSpPr>
          <p:cNvPr id="3" name="Content Placeholder 2">
            <a:extLst>
              <a:ext uri="{FF2B5EF4-FFF2-40B4-BE49-F238E27FC236}">
                <a16:creationId xmlns:a16="http://schemas.microsoft.com/office/drawing/2014/main" id="{48ADC179-4680-E273-528B-E4FD569A8340}"/>
              </a:ext>
            </a:extLst>
          </p:cNvPr>
          <p:cNvSpPr>
            <a:spLocks noGrp="1"/>
          </p:cNvSpPr>
          <p:nvPr>
            <p:ph idx="1"/>
          </p:nvPr>
        </p:nvSpPr>
        <p:spPr>
          <a:xfrm>
            <a:off x="1271516" y="2023636"/>
            <a:ext cx="4593610" cy="2108103"/>
          </a:xfrm>
        </p:spPr>
        <p:txBody>
          <a:bodyPr>
            <a:normAutofit/>
          </a:bodyPr>
          <a:lstStyle/>
          <a:p>
            <a:pPr>
              <a:buFont typeface="Wingdings" panose="05000000000000000000" pitchFamily="2" charset="2"/>
              <a:buChar char="Ø"/>
            </a:pPr>
            <a:r>
              <a:rPr lang="en-US" sz="2400" dirty="0">
                <a:latin typeface="Söhne"/>
              </a:rPr>
              <a:t>Ground Link  (L1): 153mm</a:t>
            </a:r>
          </a:p>
          <a:p>
            <a:pPr>
              <a:buFont typeface="Wingdings" panose="05000000000000000000" pitchFamily="2" charset="2"/>
              <a:buChar char="Ø"/>
            </a:pPr>
            <a:r>
              <a:rPr lang="en-US" sz="2400" dirty="0">
                <a:latin typeface="Söhne"/>
              </a:rPr>
              <a:t>Rocker Link   (L2): 86.2mm</a:t>
            </a:r>
          </a:p>
          <a:p>
            <a:pPr>
              <a:buFont typeface="Wingdings" panose="05000000000000000000" pitchFamily="2" charset="2"/>
              <a:buChar char="Ø"/>
            </a:pPr>
            <a:r>
              <a:rPr lang="en-US" sz="2400" dirty="0">
                <a:latin typeface="Söhne"/>
              </a:rPr>
              <a:t>Coupler Link (L3): 127mm</a:t>
            </a:r>
          </a:p>
          <a:p>
            <a:pPr>
              <a:buFont typeface="Wingdings" panose="05000000000000000000" pitchFamily="2" charset="2"/>
              <a:buChar char="Ø"/>
            </a:pPr>
            <a:r>
              <a:rPr lang="en-US" sz="2400" dirty="0">
                <a:latin typeface="Söhne"/>
              </a:rPr>
              <a:t>Slider Link     (L4): 40mm</a:t>
            </a:r>
            <a:endParaRPr lang="en-US" sz="2400" dirty="0"/>
          </a:p>
        </p:txBody>
      </p:sp>
      <p:sp>
        <p:nvSpPr>
          <p:cNvPr id="4" name="TextBox 3"/>
          <p:cNvSpPr txBox="1"/>
          <p:nvPr/>
        </p:nvSpPr>
        <p:spPr>
          <a:xfrm>
            <a:off x="1271516" y="1320569"/>
            <a:ext cx="9648967" cy="923330"/>
          </a:xfrm>
          <a:prstGeom prst="rect">
            <a:avLst/>
          </a:prstGeom>
          <a:noFill/>
        </p:spPr>
        <p:txBody>
          <a:bodyPr wrap="square" rtlCol="0">
            <a:spAutoFit/>
          </a:bodyPr>
          <a:lstStyle/>
          <a:p>
            <a:r>
              <a:rPr lang="en-US" b="1" dirty="0">
                <a:latin typeface="Söhne"/>
              </a:rPr>
              <a:t>We analyzed a linkage configuration using the open-source software Linkage. This setup comprises four distinct links, each characterized by its length and function :</a:t>
            </a:r>
          </a:p>
          <a:p>
            <a:endParaRPr lang="en-US" dirty="0"/>
          </a:p>
        </p:txBody>
      </p:sp>
      <p:sp>
        <p:nvSpPr>
          <p:cNvPr id="6" name="TextBox 5"/>
          <p:cNvSpPr txBox="1"/>
          <p:nvPr/>
        </p:nvSpPr>
        <p:spPr>
          <a:xfrm>
            <a:off x="838200" y="4301802"/>
            <a:ext cx="2396319"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Analysis: </a:t>
            </a:r>
          </a:p>
          <a:p>
            <a:pPr marL="457200" indent="-457200">
              <a:buFont typeface="Wingdings" panose="05000000000000000000" pitchFamily="2" charset="2"/>
              <a:buChar char="q"/>
            </a:pPr>
            <a:endParaRPr lang="en-US" sz="2800" b="1" u="sng" dirty="0">
              <a:solidFill>
                <a:schemeClr val="bg1"/>
              </a:solidFill>
            </a:endParaRPr>
          </a:p>
        </p:txBody>
      </p:sp>
      <p:sp>
        <p:nvSpPr>
          <p:cNvPr id="7" name="TextBox 6"/>
          <p:cNvSpPr txBox="1"/>
          <p:nvPr/>
        </p:nvSpPr>
        <p:spPr>
          <a:xfrm>
            <a:off x="1271516" y="4855013"/>
            <a:ext cx="5336274" cy="461665"/>
          </a:xfrm>
          <a:prstGeom prst="rect">
            <a:avLst/>
          </a:prstGeom>
          <a:noFill/>
        </p:spPr>
        <p:txBody>
          <a:bodyPr wrap="square" rtlCol="0">
            <a:spAutoFit/>
          </a:bodyPr>
          <a:lstStyle/>
          <a:p>
            <a:r>
              <a:rPr lang="en-US" sz="2400" dirty="0"/>
              <a:t>We focused on a crank-slider mechanism</a:t>
            </a:r>
            <a:r>
              <a:rPr lang="en-US" sz="2400" dirty="0">
                <a:solidFill>
                  <a:schemeClr val="bg1"/>
                </a:solidFill>
              </a:rPr>
              <a:t>.</a:t>
            </a:r>
          </a:p>
        </p:txBody>
      </p:sp>
    </p:spTree>
    <p:extLst>
      <p:ext uri="{BB962C8B-B14F-4D97-AF65-F5344CB8AC3E}">
        <p14:creationId xmlns:p14="http://schemas.microsoft.com/office/powerpoint/2010/main" val="188259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081" y="518614"/>
            <a:ext cx="39305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Grashoff’s Condition:</a:t>
            </a:r>
          </a:p>
        </p:txBody>
      </p:sp>
      <p:sp>
        <p:nvSpPr>
          <p:cNvPr id="5" name="TextBox 4"/>
          <p:cNvSpPr txBox="1"/>
          <p:nvPr/>
        </p:nvSpPr>
        <p:spPr>
          <a:xfrm>
            <a:off x="696036" y="1041834"/>
            <a:ext cx="10167582" cy="830997"/>
          </a:xfrm>
          <a:prstGeom prst="rect">
            <a:avLst/>
          </a:prstGeom>
          <a:noFill/>
        </p:spPr>
        <p:txBody>
          <a:bodyPr wrap="square" rtlCol="0">
            <a:spAutoFit/>
          </a:bodyPr>
          <a:lstStyle/>
          <a:p>
            <a:r>
              <a:rPr lang="en-US" sz="2400" dirty="0">
                <a:latin typeface="+mn-lt"/>
              </a:rPr>
              <a:t>This condition helps predict the rotation behavior of a 4-bar linkage's inversions solely based on link lengths. In our case:</a:t>
            </a:r>
          </a:p>
        </p:txBody>
      </p:sp>
      <p:sp>
        <p:nvSpPr>
          <p:cNvPr id="6" name="TextBox 5"/>
          <p:cNvSpPr txBox="1"/>
          <p:nvPr/>
        </p:nvSpPr>
        <p:spPr>
          <a:xfrm>
            <a:off x="696036" y="1872830"/>
            <a:ext cx="6987654"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mn-lt"/>
              </a:rPr>
              <a:t>S = length of the shortest link = 40mm</a:t>
            </a:r>
          </a:p>
          <a:p>
            <a:pPr marL="342900" indent="-342900">
              <a:buFont typeface="Wingdings" panose="05000000000000000000" pitchFamily="2" charset="2"/>
              <a:buChar char="Ø"/>
            </a:pPr>
            <a:r>
              <a:rPr lang="en-US" sz="2400" dirty="0">
                <a:latin typeface="+mn-lt"/>
              </a:rPr>
              <a:t>L = length of the longest link = 153mm</a:t>
            </a:r>
          </a:p>
          <a:p>
            <a:pPr marL="342900" indent="-342900">
              <a:buFont typeface="Wingdings" panose="05000000000000000000" pitchFamily="2" charset="2"/>
              <a:buChar char="Ø"/>
            </a:pPr>
            <a:r>
              <a:rPr lang="en-US" sz="2400" dirty="0">
                <a:latin typeface="+mn-lt"/>
              </a:rPr>
              <a:t>P = length of one remaining link = 86.2mm</a:t>
            </a:r>
          </a:p>
          <a:p>
            <a:pPr marL="342900" indent="-342900">
              <a:buFont typeface="Wingdings" panose="05000000000000000000" pitchFamily="2" charset="2"/>
              <a:buChar char="Ø"/>
            </a:pPr>
            <a:r>
              <a:rPr lang="en-US" sz="2400" dirty="0">
                <a:latin typeface="+mn-lt"/>
              </a:rPr>
              <a:t>Q = length of another remaining link = 127mm</a:t>
            </a:r>
          </a:p>
        </p:txBody>
      </p:sp>
      <p:sp>
        <p:nvSpPr>
          <p:cNvPr id="7" name="TextBox 6"/>
          <p:cNvSpPr txBox="1"/>
          <p:nvPr/>
        </p:nvSpPr>
        <p:spPr>
          <a:xfrm>
            <a:off x="696036" y="3442490"/>
            <a:ext cx="550004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n-lt"/>
              </a:rPr>
              <a:t>According to the Grashoff’s condition:</a:t>
            </a:r>
          </a:p>
        </p:txBody>
      </p:sp>
      <p:sp>
        <p:nvSpPr>
          <p:cNvPr id="9" name="Rectangle 8"/>
          <p:cNvSpPr/>
          <p:nvPr/>
        </p:nvSpPr>
        <p:spPr>
          <a:xfrm>
            <a:off x="696036" y="3932346"/>
            <a:ext cx="5556521" cy="461665"/>
          </a:xfrm>
          <a:prstGeom prst="rect">
            <a:avLst/>
          </a:prstGeom>
          <a:solidFill>
            <a:schemeClr val="bg2">
              <a:lumMod val="75000"/>
            </a:schemeClr>
          </a:solidFill>
        </p:spPr>
        <p:txBody>
          <a:bodyPr wrap="none">
            <a:spAutoFit/>
          </a:bodyPr>
          <a:lstStyle/>
          <a:p>
            <a:r>
              <a:rPr lang="en-US" sz="2400" b="1" u="sng" dirty="0"/>
              <a:t>S + L should be less than or equal to P + Q.</a:t>
            </a:r>
          </a:p>
        </p:txBody>
      </p:sp>
      <p:sp>
        <p:nvSpPr>
          <p:cNvPr id="10" name="TextBox 9"/>
          <p:cNvSpPr txBox="1"/>
          <p:nvPr/>
        </p:nvSpPr>
        <p:spPr>
          <a:xfrm>
            <a:off x="423081" y="4622257"/>
            <a:ext cx="3111690"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mn-lt"/>
              </a:rPr>
              <a:t>With our values:</a:t>
            </a:r>
          </a:p>
        </p:txBody>
      </p:sp>
      <p:sp>
        <p:nvSpPr>
          <p:cNvPr id="11" name="TextBox 10"/>
          <p:cNvSpPr txBox="1"/>
          <p:nvPr/>
        </p:nvSpPr>
        <p:spPr>
          <a:xfrm>
            <a:off x="559558" y="5158279"/>
            <a:ext cx="365760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n-lt"/>
              </a:rPr>
              <a:t>40 + 153 ≤ 86.2 + 127</a:t>
            </a:r>
          </a:p>
          <a:p>
            <a:pPr marL="342900" indent="-342900">
              <a:buFont typeface="Arial" panose="020B0604020202020204" pitchFamily="34" charset="0"/>
              <a:buChar char="•"/>
            </a:pPr>
            <a:r>
              <a:rPr lang="en-US" sz="2400" dirty="0">
                <a:latin typeface="+mn-lt"/>
              </a:rPr>
              <a:t> 193 ≤ 213.2</a:t>
            </a:r>
          </a:p>
        </p:txBody>
      </p:sp>
      <p:sp>
        <p:nvSpPr>
          <p:cNvPr id="12" name="TextBox 11"/>
          <p:cNvSpPr txBox="1"/>
          <p:nvPr/>
        </p:nvSpPr>
        <p:spPr>
          <a:xfrm>
            <a:off x="559558" y="6002078"/>
            <a:ext cx="9307773" cy="461665"/>
          </a:xfrm>
          <a:prstGeom prst="rect">
            <a:avLst/>
          </a:prstGeom>
          <a:noFill/>
        </p:spPr>
        <p:txBody>
          <a:bodyPr wrap="square" rtlCol="0">
            <a:spAutoFit/>
          </a:bodyPr>
          <a:lstStyle/>
          <a:p>
            <a:r>
              <a:rPr lang="en-US" sz="2400" b="1" u="sng" dirty="0"/>
              <a:t>Since 193 is indeed less than 213.2,  the Grashoff’s condition is satisfied</a:t>
            </a:r>
            <a:r>
              <a:rPr lang="en-US" sz="2400" b="1" u="sng" dirty="0">
                <a:solidFill>
                  <a:schemeClr val="bg1"/>
                </a:solidFill>
              </a:rPr>
              <a:t>.</a:t>
            </a:r>
          </a:p>
        </p:txBody>
      </p:sp>
    </p:spTree>
    <p:extLst>
      <p:ext uri="{BB962C8B-B14F-4D97-AF65-F5344CB8AC3E}">
        <p14:creationId xmlns:p14="http://schemas.microsoft.com/office/powerpoint/2010/main" val="308100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1"/>
          <p:cNvGrpSpPr/>
          <p:nvPr/>
        </p:nvGrpSpPr>
        <p:grpSpPr>
          <a:xfrm>
            <a:off x="114300" y="379413"/>
            <a:ext cx="3370263" cy="427037"/>
            <a:chOff x="3771900" y="4792152"/>
            <a:chExt cx="4989265" cy="632479"/>
          </a:xfrm>
        </p:grpSpPr>
        <p:sp>
          <p:nvSpPr>
            <p:cNvPr id="1048706"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707"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708" name="文本框 2"/>
          <p:cNvSpPr txBox="1"/>
          <p:nvPr/>
        </p:nvSpPr>
        <p:spPr>
          <a:xfrm>
            <a:off x="288925" y="407988"/>
            <a:ext cx="2024380" cy="35814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Results &amp; Analysis</a:t>
            </a:r>
          </a:p>
        </p:txBody>
      </p:sp>
      <p:pic>
        <p:nvPicPr>
          <p:cNvPr id="5" name="Picture 4">
            <a:extLst>
              <a:ext uri="{FF2B5EF4-FFF2-40B4-BE49-F238E27FC236}">
                <a16:creationId xmlns:a16="http://schemas.microsoft.com/office/drawing/2014/main" id="{FFAC2A18-5000-836E-6880-68A67C8CFCDF}"/>
              </a:ext>
            </a:extLst>
          </p:cNvPr>
          <p:cNvPicPr>
            <a:picLocks noChangeAspect="1"/>
          </p:cNvPicPr>
          <p:nvPr/>
        </p:nvPicPr>
        <p:blipFill>
          <a:blip r:embed="rId2"/>
          <a:stretch>
            <a:fillRect/>
          </a:stretch>
        </p:blipFill>
        <p:spPr>
          <a:xfrm>
            <a:off x="114300" y="1317380"/>
            <a:ext cx="5475340" cy="5013081"/>
          </a:xfrm>
          <a:prstGeom prst="rect">
            <a:avLst/>
          </a:prstGeom>
        </p:spPr>
      </p:pic>
      <p:pic>
        <p:nvPicPr>
          <p:cNvPr id="7" name="Picture 6">
            <a:extLst>
              <a:ext uri="{FF2B5EF4-FFF2-40B4-BE49-F238E27FC236}">
                <a16:creationId xmlns:a16="http://schemas.microsoft.com/office/drawing/2014/main" id="{9D93769E-A31E-56DF-DB34-9F995CF02615}"/>
              </a:ext>
            </a:extLst>
          </p:cNvPr>
          <p:cNvPicPr>
            <a:picLocks noChangeAspect="1"/>
          </p:cNvPicPr>
          <p:nvPr/>
        </p:nvPicPr>
        <p:blipFill>
          <a:blip r:embed="rId3"/>
          <a:stretch>
            <a:fillRect/>
          </a:stretch>
        </p:blipFill>
        <p:spPr>
          <a:xfrm>
            <a:off x="6382365" y="1317380"/>
            <a:ext cx="5475340" cy="50130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64FCD-BF3F-8E8C-B633-44D8FB94EA0E}"/>
              </a:ext>
            </a:extLst>
          </p:cNvPr>
          <p:cNvPicPr>
            <a:picLocks noChangeAspect="1"/>
          </p:cNvPicPr>
          <p:nvPr/>
        </p:nvPicPr>
        <p:blipFill>
          <a:blip r:embed="rId2"/>
          <a:stretch>
            <a:fillRect/>
          </a:stretch>
        </p:blipFill>
        <p:spPr>
          <a:xfrm>
            <a:off x="672551" y="1350499"/>
            <a:ext cx="10846898" cy="4625865"/>
          </a:xfrm>
          <a:prstGeom prst="rect">
            <a:avLst/>
          </a:prstGeom>
        </p:spPr>
      </p:pic>
    </p:spTree>
    <p:extLst>
      <p:ext uri="{BB962C8B-B14F-4D97-AF65-F5344CB8AC3E}">
        <p14:creationId xmlns:p14="http://schemas.microsoft.com/office/powerpoint/2010/main" val="332822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21"/>
          <p:cNvPicPr>
            <a:picLocks noChangeAspect="1"/>
          </p:cNvPicPr>
          <p:nvPr/>
        </p:nvPicPr>
        <p:blipFill>
          <a:blip r:embed="rId2"/>
          <a:stretch>
            <a:fillRect/>
          </a:stretch>
        </p:blipFill>
        <p:spPr>
          <a:xfrm>
            <a:off x="77148" y="0"/>
            <a:ext cx="12192000" cy="6858000"/>
          </a:xfrm>
          <a:prstGeom prst="rect">
            <a:avLst/>
          </a:prstGeom>
          <a:noFill/>
          <a:ln w="9525">
            <a:noFill/>
          </a:ln>
        </p:spPr>
      </p:pic>
      <p:sp>
        <p:nvSpPr>
          <p:cNvPr id="1048586" name="矩形 4"/>
          <p:cNvSpPr/>
          <p:nvPr/>
        </p:nvSpPr>
        <p:spPr>
          <a:xfrm>
            <a:off x="-4762" y="1051720"/>
            <a:ext cx="6480175" cy="6072188"/>
          </a:xfrm>
          <a:custGeom>
            <a:avLst/>
            <a:gdLst>
              <a:gd name="connsiteX0" fmla="*/ 0 w 5689600"/>
              <a:gd name="connsiteY0" fmla="*/ 0 h 6515100"/>
              <a:gd name="connsiteX1" fmla="*/ 5689600 w 5689600"/>
              <a:gd name="connsiteY1" fmla="*/ 0 h 6515100"/>
              <a:gd name="connsiteX2" fmla="*/ 5689600 w 5689600"/>
              <a:gd name="connsiteY2" fmla="*/ 6515100 h 6515100"/>
              <a:gd name="connsiteX3" fmla="*/ 0 w 5689600"/>
              <a:gd name="connsiteY3" fmla="*/ 6515100 h 6515100"/>
              <a:gd name="connsiteX4" fmla="*/ 0 w 5689600"/>
              <a:gd name="connsiteY4" fmla="*/ 0 h 6515100"/>
              <a:gd name="connsiteX0-1" fmla="*/ 0 w 6858000"/>
              <a:gd name="connsiteY0-2" fmla="*/ 0 h 6515100"/>
              <a:gd name="connsiteX1-3" fmla="*/ 6858000 w 6858000"/>
              <a:gd name="connsiteY1-4" fmla="*/ 4533900 h 6515100"/>
              <a:gd name="connsiteX2-5" fmla="*/ 5689600 w 6858000"/>
              <a:gd name="connsiteY2-6" fmla="*/ 6515100 h 6515100"/>
              <a:gd name="connsiteX3-7" fmla="*/ 0 w 6858000"/>
              <a:gd name="connsiteY3-8" fmla="*/ 6515100 h 6515100"/>
              <a:gd name="connsiteX4-9" fmla="*/ 0 w 6858000"/>
              <a:gd name="connsiteY4-10" fmla="*/ 0 h 6515100"/>
              <a:gd name="connsiteX0-11" fmla="*/ 0 w 6858000"/>
              <a:gd name="connsiteY0-12" fmla="*/ 0 h 6515100"/>
              <a:gd name="connsiteX1-13" fmla="*/ 3695700 w 6858000"/>
              <a:gd name="connsiteY1-14" fmla="*/ 2476500 h 6515100"/>
              <a:gd name="connsiteX2-15" fmla="*/ 6858000 w 6858000"/>
              <a:gd name="connsiteY2-16" fmla="*/ 4533900 h 6515100"/>
              <a:gd name="connsiteX3-17" fmla="*/ 5689600 w 6858000"/>
              <a:gd name="connsiteY3-18" fmla="*/ 6515100 h 6515100"/>
              <a:gd name="connsiteX4-19" fmla="*/ 0 w 6858000"/>
              <a:gd name="connsiteY4-20" fmla="*/ 6515100 h 6515100"/>
              <a:gd name="connsiteX5" fmla="*/ 0 w 6858000"/>
              <a:gd name="connsiteY5" fmla="*/ 0 h 6515100"/>
              <a:gd name="connsiteX0-21" fmla="*/ 0 w 6858000"/>
              <a:gd name="connsiteY0-22" fmla="*/ 0 h 6515100"/>
              <a:gd name="connsiteX1-23" fmla="*/ 4203700 w 6858000"/>
              <a:gd name="connsiteY1-24" fmla="*/ 0 h 6515100"/>
              <a:gd name="connsiteX2-25" fmla="*/ 6858000 w 6858000"/>
              <a:gd name="connsiteY2-26" fmla="*/ 4533900 h 6515100"/>
              <a:gd name="connsiteX3-27" fmla="*/ 5689600 w 6858000"/>
              <a:gd name="connsiteY3-28" fmla="*/ 6515100 h 6515100"/>
              <a:gd name="connsiteX4-29" fmla="*/ 0 w 6858000"/>
              <a:gd name="connsiteY4-30" fmla="*/ 6515100 h 6515100"/>
              <a:gd name="connsiteX5-31" fmla="*/ 0 w 6858000"/>
              <a:gd name="connsiteY5-32" fmla="*/ 0 h 6515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858000" h="6515100">
                <a:moveTo>
                  <a:pt x="0" y="0"/>
                </a:moveTo>
                <a:lnTo>
                  <a:pt x="4203700" y="0"/>
                </a:lnTo>
                <a:lnTo>
                  <a:pt x="6858000" y="4533900"/>
                </a:lnTo>
                <a:lnTo>
                  <a:pt x="5689600" y="6515100"/>
                </a:lnTo>
                <a:lnTo>
                  <a:pt x="0" y="6515100"/>
                </a:lnTo>
                <a:lnTo>
                  <a:pt x="0" y="0"/>
                </a:lnTo>
                <a:close/>
              </a:path>
            </a:pathLst>
          </a:cu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87" name="任意多边形 12"/>
          <p:cNvSpPr/>
          <p:nvPr/>
        </p:nvSpPr>
        <p:spPr>
          <a:xfrm>
            <a:off x="-4762" y="4829734"/>
            <a:ext cx="5567363" cy="2028266"/>
          </a:xfrm>
          <a:custGeom>
            <a:avLst/>
            <a:gdLst>
              <a:gd name="connsiteX0" fmla="*/ 1008585 w 5760736"/>
              <a:gd name="connsiteY0" fmla="*/ 0 h 2519191"/>
              <a:gd name="connsiteX1" fmla="*/ 4509786 w 5760736"/>
              <a:gd name="connsiteY1" fmla="*/ 0 h 2519191"/>
              <a:gd name="connsiteX2" fmla="*/ 5760736 w 5760736"/>
              <a:gd name="connsiteY2" fmla="*/ 2501899 h 2519191"/>
              <a:gd name="connsiteX3" fmla="*/ 5752090 w 5760736"/>
              <a:gd name="connsiteY3" fmla="*/ 2519191 h 2519191"/>
              <a:gd name="connsiteX4" fmla="*/ 0 w 5760736"/>
              <a:gd name="connsiteY4" fmla="*/ 2519191 h 2519191"/>
              <a:gd name="connsiteX5" fmla="*/ 0 w 5760736"/>
              <a:gd name="connsiteY5" fmla="*/ 2017169 h 251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736" h="2519191">
                <a:moveTo>
                  <a:pt x="1008585" y="0"/>
                </a:moveTo>
                <a:lnTo>
                  <a:pt x="4509786" y="0"/>
                </a:lnTo>
                <a:lnTo>
                  <a:pt x="5760736" y="2501899"/>
                </a:lnTo>
                <a:lnTo>
                  <a:pt x="5752090" y="2519191"/>
                </a:lnTo>
                <a:lnTo>
                  <a:pt x="0" y="2519191"/>
                </a:lnTo>
                <a:lnTo>
                  <a:pt x="0" y="2017169"/>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89" name="直角三角形 5"/>
          <p:cNvSpPr/>
          <p:nvPr/>
        </p:nvSpPr>
        <p:spPr>
          <a:xfrm rot="20988081" flipH="1">
            <a:off x="-155575" y="1171575"/>
            <a:ext cx="663575" cy="1724025"/>
          </a:xfrm>
          <a:custGeom>
            <a:avLst/>
            <a:gdLst>
              <a:gd name="connsiteX0" fmla="*/ 0 w 596900"/>
              <a:gd name="connsiteY0" fmla="*/ 1066800 h 1066800"/>
              <a:gd name="connsiteX1" fmla="*/ 0 w 596900"/>
              <a:gd name="connsiteY1" fmla="*/ 0 h 1066800"/>
              <a:gd name="connsiteX2" fmla="*/ 596900 w 596900"/>
              <a:gd name="connsiteY2" fmla="*/ 1066800 h 1066800"/>
              <a:gd name="connsiteX3" fmla="*/ 0 w 596900"/>
              <a:gd name="connsiteY3" fmla="*/ 1066800 h 1066800"/>
              <a:gd name="connsiteX0-1" fmla="*/ 0 w 596900"/>
              <a:gd name="connsiteY0-2" fmla="*/ 1286632 h 1286632"/>
              <a:gd name="connsiteX1-3" fmla="*/ 289501 w 596900"/>
              <a:gd name="connsiteY1-4" fmla="*/ 0 h 1286632"/>
              <a:gd name="connsiteX2-5" fmla="*/ 596900 w 596900"/>
              <a:gd name="connsiteY2-6" fmla="*/ 1286632 h 1286632"/>
              <a:gd name="connsiteX3-7" fmla="*/ 0 w 596900"/>
              <a:gd name="connsiteY3-8" fmla="*/ 1286632 h 1286632"/>
              <a:gd name="connsiteX0-9" fmla="*/ 0 w 656490"/>
              <a:gd name="connsiteY0-10" fmla="*/ 955400 h 1286632"/>
              <a:gd name="connsiteX1-11" fmla="*/ 349091 w 656490"/>
              <a:gd name="connsiteY1-12" fmla="*/ 0 h 1286632"/>
              <a:gd name="connsiteX2-13" fmla="*/ 656490 w 656490"/>
              <a:gd name="connsiteY2-14" fmla="*/ 1286632 h 1286632"/>
              <a:gd name="connsiteX3-15" fmla="*/ 0 w 656490"/>
              <a:gd name="connsiteY3-16" fmla="*/ 955400 h 1286632"/>
              <a:gd name="connsiteX0-17" fmla="*/ 0 w 664199"/>
              <a:gd name="connsiteY0-18" fmla="*/ 955400 h 1723977"/>
              <a:gd name="connsiteX1-19" fmla="*/ 349091 w 664199"/>
              <a:gd name="connsiteY1-20" fmla="*/ 0 h 1723977"/>
              <a:gd name="connsiteX2-21" fmla="*/ 664199 w 664199"/>
              <a:gd name="connsiteY2-22" fmla="*/ 1723977 h 1723977"/>
              <a:gd name="connsiteX3-23" fmla="*/ 0 w 664199"/>
              <a:gd name="connsiteY3-24" fmla="*/ 955400 h 1723977"/>
            </a:gdLst>
            <a:ahLst/>
            <a:cxnLst>
              <a:cxn ang="0">
                <a:pos x="connsiteX0-1" y="connsiteY0-2"/>
              </a:cxn>
              <a:cxn ang="0">
                <a:pos x="connsiteX1-3" y="connsiteY1-4"/>
              </a:cxn>
              <a:cxn ang="0">
                <a:pos x="connsiteX2-5" y="connsiteY2-6"/>
              </a:cxn>
              <a:cxn ang="0">
                <a:pos x="connsiteX3-7" y="connsiteY3-8"/>
              </a:cxn>
            </a:cxnLst>
            <a:rect l="l" t="t" r="r" b="b"/>
            <a:pathLst>
              <a:path w="664199" h="1723977">
                <a:moveTo>
                  <a:pt x="0" y="955400"/>
                </a:moveTo>
                <a:lnTo>
                  <a:pt x="349091" y="0"/>
                </a:lnTo>
                <a:lnTo>
                  <a:pt x="664199" y="1723977"/>
                </a:lnTo>
                <a:lnTo>
                  <a:pt x="0" y="955400"/>
                </a:lnTo>
                <a:close/>
              </a:path>
            </a:pathLst>
          </a:cu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0" name="任意多边形 15"/>
          <p:cNvSpPr/>
          <p:nvPr/>
        </p:nvSpPr>
        <p:spPr>
          <a:xfrm>
            <a:off x="8216900" y="6388100"/>
            <a:ext cx="2454275" cy="469900"/>
          </a:xfrm>
          <a:custGeom>
            <a:avLst/>
            <a:gdLst>
              <a:gd name="connsiteX0" fmla="*/ 235113 w 2453337"/>
              <a:gd name="connsiteY0" fmla="*/ 0 h 470225"/>
              <a:gd name="connsiteX1" fmla="*/ 2218224 w 2453337"/>
              <a:gd name="connsiteY1" fmla="*/ 0 h 470225"/>
              <a:gd name="connsiteX2" fmla="*/ 2453337 w 2453337"/>
              <a:gd name="connsiteY2" fmla="*/ 470225 h 470225"/>
              <a:gd name="connsiteX3" fmla="*/ 0 w 2453337"/>
              <a:gd name="connsiteY3" fmla="*/ 470225 h 470225"/>
            </a:gdLst>
            <a:ahLst/>
            <a:cxnLst>
              <a:cxn ang="0">
                <a:pos x="connsiteX0" y="connsiteY0"/>
              </a:cxn>
              <a:cxn ang="0">
                <a:pos x="connsiteX1" y="connsiteY1"/>
              </a:cxn>
              <a:cxn ang="0">
                <a:pos x="connsiteX2" y="connsiteY2"/>
              </a:cxn>
              <a:cxn ang="0">
                <a:pos x="connsiteX3" y="connsiteY3"/>
              </a:cxn>
            </a:cxnLst>
            <a:rect l="l" t="t" r="r" b="b"/>
            <a:pathLst>
              <a:path w="2453337" h="470225">
                <a:moveTo>
                  <a:pt x="235113" y="0"/>
                </a:moveTo>
                <a:lnTo>
                  <a:pt x="2218224" y="0"/>
                </a:lnTo>
                <a:lnTo>
                  <a:pt x="2453337" y="470225"/>
                </a:lnTo>
                <a:lnTo>
                  <a:pt x="0" y="47022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1"/>
          <p:cNvSpPr>
            <a:spLocks noGrp="1" noChangeArrowheads="1"/>
          </p:cNvSpPr>
          <p:nvPr>
            <p:ph type="ctrTitle"/>
          </p:nvPr>
        </p:nvSpPr>
        <p:spPr bwMode="auto">
          <a:xfrm>
            <a:off x="5106103" y="2402118"/>
            <a:ext cx="613257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FFFF00"/>
                </a:solidFill>
                <a:effectLst/>
                <a:latin typeface="+mn-lt"/>
                <a:ea typeface="Times New Roman" panose="02020603050405020304" pitchFamily="18" charset="0"/>
                <a:cs typeface="Times New Roman" panose="02020603050405020304" pitchFamily="18" charset="0"/>
              </a:rPr>
              <a:t>AUTOMATIC</a:t>
            </a:r>
            <a:r>
              <a:rPr kumimoji="0" lang="en-US" altLang="en-US" sz="3200" b="1" i="0" u="sng" strike="noStrike" cap="none" normalizeH="0" dirty="0">
                <a:ln>
                  <a:noFill/>
                </a:ln>
                <a:solidFill>
                  <a:srgbClr val="FFFF00"/>
                </a:solidFill>
                <a:effectLst/>
                <a:latin typeface="+mn-lt"/>
                <a:ea typeface="Times New Roman" panose="02020603050405020304" pitchFamily="18" charset="0"/>
                <a:cs typeface="Times New Roman" panose="02020603050405020304" pitchFamily="18" charset="0"/>
              </a:rPr>
              <a:t> </a:t>
            </a:r>
            <a:r>
              <a:rPr kumimoji="0" lang="en-US" altLang="en-US" sz="3200" b="1" i="0" u="sng" strike="noStrike" cap="none" normalizeH="0" baseline="0" dirty="0">
                <a:ln>
                  <a:noFill/>
                </a:ln>
                <a:solidFill>
                  <a:srgbClr val="FFFF00"/>
                </a:solidFill>
                <a:effectLst/>
                <a:latin typeface="+mn-lt"/>
                <a:ea typeface="Times New Roman" panose="02020603050405020304" pitchFamily="18" charset="0"/>
                <a:cs typeface="Times New Roman" panose="02020603050405020304" pitchFamily="18" charset="0"/>
              </a:rPr>
              <a:t> PICK AND DROP ROBOTIC ARM</a:t>
            </a:r>
            <a:endParaRPr kumimoji="0" lang="en-US" altLang="en-US" sz="3200" b="1" i="0" u="sng" strike="noStrike" cap="none" normalizeH="0" baseline="0" dirty="0">
              <a:ln>
                <a:noFill/>
              </a:ln>
              <a:solidFill>
                <a:srgbClr val="FFFF00"/>
              </a:solidFill>
              <a:effectLst/>
              <a:latin typeface="+mn-l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54" t="11588" r="4422" b="11905"/>
          <a:stretch/>
        </p:blipFill>
        <p:spPr>
          <a:xfrm>
            <a:off x="953321" y="1705534"/>
            <a:ext cx="3908148" cy="3124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9BC6111-D941-8A20-B072-894DFCF657AF}"/>
              </a:ext>
            </a:extLst>
          </p:cNvPr>
          <p:cNvSpPr>
            <a:spLocks noGrp="1"/>
          </p:cNvSpPr>
          <p:nvPr>
            <p:ph type="title"/>
          </p:nvPr>
        </p:nvSpPr>
        <p:spPr/>
        <p:txBody>
          <a:bodyPr/>
          <a:lstStyle/>
          <a:p>
            <a:r>
              <a:rPr lang="en-US" sz="2800" u="sng" dirty="0">
                <a:latin typeface="+mn-lt"/>
              </a:rPr>
              <a:t>Suggestions:</a:t>
            </a:r>
            <a:endParaRPr lang="en-US" u="sng" dirty="0">
              <a:latin typeface="+mn-lt"/>
            </a:endParaRPr>
          </a:p>
        </p:txBody>
      </p:sp>
      <p:sp>
        <p:nvSpPr>
          <p:cNvPr id="3" name="Content Placeholder 2">
            <a:extLst>
              <a:ext uri="{FF2B5EF4-FFF2-40B4-BE49-F238E27FC236}">
                <a16:creationId xmlns:a16="http://schemas.microsoft.com/office/drawing/2014/main" id="{BCD2A05D-576C-7737-C0BF-F23932E34DD0}"/>
              </a:ext>
            </a:extLst>
          </p:cNvPr>
          <p:cNvSpPr>
            <a:spLocks noGrp="1"/>
          </p:cNvSpPr>
          <p:nvPr>
            <p:ph idx="1"/>
          </p:nvPr>
        </p:nvSpPr>
        <p:spPr>
          <a:xfrm>
            <a:off x="804203" y="1502069"/>
            <a:ext cx="10515600" cy="4351338"/>
          </a:xfrm>
          <a:noFill/>
        </p:spPr>
        <p:txBody>
          <a:bodyPr/>
          <a:lstStyle/>
          <a:p>
            <a:pPr>
              <a:buFont typeface="Wingdings" panose="05000000000000000000" pitchFamily="2" charset="2"/>
              <a:buChar char="Ø"/>
            </a:pPr>
            <a:r>
              <a:rPr lang="en-US" sz="2400" dirty="0"/>
              <a:t>Increase in DOF</a:t>
            </a:r>
          </a:p>
          <a:p>
            <a:pPr>
              <a:buFont typeface="Wingdings" panose="05000000000000000000" pitchFamily="2" charset="2"/>
              <a:buChar char="Ø"/>
            </a:pPr>
            <a:r>
              <a:rPr lang="en-US" sz="2400" dirty="0"/>
              <a:t>Load Capacity</a:t>
            </a:r>
          </a:p>
          <a:p>
            <a:pPr>
              <a:buFont typeface="Wingdings" panose="05000000000000000000" pitchFamily="2" charset="2"/>
              <a:buChar char="Ø"/>
            </a:pPr>
            <a:r>
              <a:rPr lang="en-US" sz="2400" dirty="0"/>
              <a:t>High Strength</a:t>
            </a:r>
          </a:p>
          <a:p>
            <a:pPr>
              <a:buFont typeface="Wingdings" panose="05000000000000000000" pitchFamily="2" charset="2"/>
              <a:buChar char="Ø"/>
            </a:pPr>
            <a:r>
              <a:rPr lang="en-US" sz="2400" dirty="0"/>
              <a:t>Control</a:t>
            </a:r>
          </a:p>
        </p:txBody>
      </p:sp>
    </p:spTree>
    <p:extLst>
      <p:ext uri="{BB962C8B-B14F-4D97-AF65-F5344CB8AC3E}">
        <p14:creationId xmlns:p14="http://schemas.microsoft.com/office/powerpoint/2010/main" val="334831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a:off x="4597386" y="3570288"/>
            <a:ext cx="2997228" cy="2735129"/>
          </a:xfrm>
          <a:prstGeom prst="rect">
            <a:avLst/>
          </a:prstGeom>
        </p:spPr>
      </p:pic>
      <p:sp>
        <p:nvSpPr>
          <p:cNvPr id="1048740" name="TextBox 1048739"/>
          <p:cNvSpPr txBox="1"/>
          <p:nvPr/>
        </p:nvSpPr>
        <p:spPr>
          <a:xfrm>
            <a:off x="3240851" y="1635759"/>
            <a:ext cx="7895049" cy="2313940"/>
          </a:xfrm>
          <a:prstGeom prst="rect">
            <a:avLst/>
          </a:prstGeom>
        </p:spPr>
        <p:txBody>
          <a:bodyPr wrap="square" rtlCol="0">
            <a:spAutoFit/>
          </a:bodyPr>
          <a:lstStyle/>
          <a:p>
            <a:r>
              <a:rPr lang="en-US" sz="9600" b="1">
                <a:solidFill>
                  <a:srgbClr val="FFC000"/>
                </a:solidFill>
                <a:latin typeface="Coming Soon"/>
                <a:cs typeface="Droid Sans Mono"/>
              </a:rPr>
              <a:t>Thank You</a:t>
            </a:r>
            <a:endParaRPr lang="en-US" sz="2800" b="1">
              <a:solidFill>
                <a:srgbClr val="FFC000"/>
              </a:solidFill>
              <a:latin typeface="Coming Soon"/>
              <a:cs typeface="Droid Sans Mono"/>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p:cNvGrpSpPr/>
          <p:nvPr/>
        </p:nvGrpSpPr>
        <p:grpSpPr>
          <a:xfrm>
            <a:off x="2179176" y="136370"/>
            <a:ext cx="3370263" cy="427037"/>
            <a:chOff x="3771900" y="4792152"/>
            <a:chExt cx="4989265" cy="632479"/>
          </a:xfrm>
        </p:grpSpPr>
        <p:sp>
          <p:nvSpPr>
            <p:cNvPr id="8"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 name="组合 1"/>
          <p:cNvGrpSpPr/>
          <p:nvPr/>
        </p:nvGrpSpPr>
        <p:grpSpPr>
          <a:xfrm>
            <a:off x="2179176" y="1949112"/>
            <a:ext cx="3370263" cy="427037"/>
            <a:chOff x="3771900" y="4792152"/>
            <a:chExt cx="4989265" cy="632479"/>
          </a:xfrm>
        </p:grpSpPr>
        <p:sp>
          <p:nvSpPr>
            <p:cNvPr id="11"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21-ME-19</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3" name="组合 1"/>
          <p:cNvGrpSpPr/>
          <p:nvPr/>
        </p:nvGrpSpPr>
        <p:grpSpPr>
          <a:xfrm>
            <a:off x="2179176" y="2863422"/>
            <a:ext cx="3370263" cy="427037"/>
            <a:chOff x="3771900" y="4792152"/>
            <a:chExt cx="4989265" cy="632479"/>
          </a:xfrm>
        </p:grpSpPr>
        <p:sp>
          <p:nvSpPr>
            <p:cNvPr id="14"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21-ME-31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6" name="组合 1"/>
          <p:cNvGrpSpPr/>
          <p:nvPr/>
        </p:nvGrpSpPr>
        <p:grpSpPr>
          <a:xfrm>
            <a:off x="2160876" y="3756656"/>
            <a:ext cx="3370263" cy="427037"/>
            <a:chOff x="3771900" y="4792152"/>
            <a:chExt cx="4989265" cy="632479"/>
          </a:xfrm>
        </p:grpSpPr>
        <p:sp>
          <p:nvSpPr>
            <p:cNvPr id="17"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21-ME-43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9" name="组合 1"/>
          <p:cNvGrpSpPr/>
          <p:nvPr/>
        </p:nvGrpSpPr>
        <p:grpSpPr>
          <a:xfrm>
            <a:off x="7077784" y="927715"/>
            <a:ext cx="3370263" cy="427037"/>
            <a:chOff x="3771900" y="4792152"/>
            <a:chExt cx="4989265" cy="632479"/>
          </a:xfrm>
        </p:grpSpPr>
        <p:sp>
          <p:nvSpPr>
            <p:cNvPr id="20"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21-ME-103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2" name="组合 1"/>
          <p:cNvGrpSpPr/>
          <p:nvPr/>
        </p:nvGrpSpPr>
        <p:grpSpPr>
          <a:xfrm>
            <a:off x="7077784" y="138460"/>
            <a:ext cx="3370263" cy="427037"/>
            <a:chOff x="3771900" y="4792152"/>
            <a:chExt cx="4989265" cy="632479"/>
          </a:xfrm>
        </p:grpSpPr>
        <p:sp>
          <p:nvSpPr>
            <p:cNvPr id="23"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21-ME-83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5" name="组合 1"/>
          <p:cNvGrpSpPr/>
          <p:nvPr/>
        </p:nvGrpSpPr>
        <p:grpSpPr>
          <a:xfrm>
            <a:off x="2179176" y="4701085"/>
            <a:ext cx="3370263" cy="427037"/>
            <a:chOff x="3771900" y="4792152"/>
            <a:chExt cx="4989265" cy="632479"/>
          </a:xfrm>
        </p:grpSpPr>
        <p:sp>
          <p:nvSpPr>
            <p:cNvPr id="26"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21-ME-47</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8" name="组合 1"/>
          <p:cNvGrpSpPr/>
          <p:nvPr/>
        </p:nvGrpSpPr>
        <p:grpSpPr>
          <a:xfrm>
            <a:off x="7164514" y="5716766"/>
            <a:ext cx="3370263" cy="427037"/>
            <a:chOff x="3771900" y="4792152"/>
            <a:chExt cx="4989265" cy="632479"/>
          </a:xfrm>
        </p:grpSpPr>
        <p:sp>
          <p:nvSpPr>
            <p:cNvPr id="29"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schemeClr val="bg1"/>
                </a:solidFill>
              </a:endParaRPr>
            </a:p>
            <a:p>
              <a:pPr algn="ctr" fontAlgn="auto">
                <a:spcBef>
                  <a:spcPts val="0"/>
                </a:spcBef>
                <a:spcAft>
                  <a:spcPts val="0"/>
                </a:spcAft>
              </a:pPr>
              <a:r>
                <a:rPr lang="en-US" dirty="0">
                  <a:solidFill>
                    <a:schemeClr val="bg1"/>
                  </a:solidFill>
                </a:rPr>
                <a:t>21-ME-175</a:t>
              </a:r>
            </a:p>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1" name="组合 1"/>
          <p:cNvGrpSpPr/>
          <p:nvPr/>
        </p:nvGrpSpPr>
        <p:grpSpPr>
          <a:xfrm>
            <a:off x="7164514" y="4701085"/>
            <a:ext cx="3370263" cy="427037"/>
            <a:chOff x="3771900" y="4792152"/>
            <a:chExt cx="4989265" cy="632479"/>
          </a:xfrm>
        </p:grpSpPr>
        <p:sp>
          <p:nvSpPr>
            <p:cNvPr id="3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21-ME-163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3"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4" name="组合 1"/>
          <p:cNvGrpSpPr/>
          <p:nvPr/>
        </p:nvGrpSpPr>
        <p:grpSpPr>
          <a:xfrm>
            <a:off x="7164514" y="2859663"/>
            <a:ext cx="3370263" cy="427037"/>
            <a:chOff x="3771900" y="4792152"/>
            <a:chExt cx="4989265" cy="632479"/>
          </a:xfrm>
        </p:grpSpPr>
        <p:sp>
          <p:nvSpPr>
            <p:cNvPr id="35"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schemeClr val="bg1"/>
                </a:solidFill>
              </a:endParaRPr>
            </a:p>
            <a:p>
              <a:pPr algn="ctr" fontAlgn="auto">
                <a:spcBef>
                  <a:spcPts val="0"/>
                </a:spcBef>
                <a:spcAft>
                  <a:spcPts val="0"/>
                </a:spcAft>
              </a:pPr>
              <a:r>
                <a:rPr lang="en-US" dirty="0">
                  <a:solidFill>
                    <a:schemeClr val="bg1"/>
                  </a:solidFill>
                </a:rPr>
                <a:t>21-ME-115</a:t>
              </a:r>
            </a:p>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6"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7" name="组合 1"/>
          <p:cNvGrpSpPr/>
          <p:nvPr/>
        </p:nvGrpSpPr>
        <p:grpSpPr>
          <a:xfrm>
            <a:off x="7164514" y="3771109"/>
            <a:ext cx="3370263" cy="427037"/>
            <a:chOff x="3771900" y="4792152"/>
            <a:chExt cx="4989265" cy="632479"/>
          </a:xfrm>
        </p:grpSpPr>
        <p:sp>
          <p:nvSpPr>
            <p:cNvPr id="38"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schemeClr val="bg1"/>
                </a:solidFill>
              </a:endParaRPr>
            </a:p>
            <a:p>
              <a:pPr algn="ctr" fontAlgn="auto">
                <a:spcBef>
                  <a:spcPts val="0"/>
                </a:spcBef>
                <a:spcAft>
                  <a:spcPts val="0"/>
                </a:spcAft>
              </a:pPr>
              <a:r>
                <a:rPr lang="en-US" dirty="0">
                  <a:solidFill>
                    <a:schemeClr val="bg1"/>
                  </a:solidFill>
                </a:rPr>
                <a:t>21-ME-131</a:t>
              </a:r>
            </a:p>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9"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2" name="矩形 13"/>
          <p:cNvSpPr/>
          <p:nvPr/>
        </p:nvSpPr>
        <p:spPr>
          <a:xfrm>
            <a:off x="5357853" y="927716"/>
            <a:ext cx="165392" cy="534123"/>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1"/>
          <p:cNvGrpSpPr/>
          <p:nvPr/>
        </p:nvGrpSpPr>
        <p:grpSpPr>
          <a:xfrm>
            <a:off x="7098444" y="1949113"/>
            <a:ext cx="3370263" cy="427037"/>
            <a:chOff x="3771900" y="4792152"/>
            <a:chExt cx="4989265" cy="632479"/>
          </a:xfrm>
        </p:grpSpPr>
        <p:sp>
          <p:nvSpPr>
            <p:cNvPr id="44"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21-ME-107</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5"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6" name="组合 1"/>
          <p:cNvGrpSpPr/>
          <p:nvPr/>
        </p:nvGrpSpPr>
        <p:grpSpPr>
          <a:xfrm>
            <a:off x="2160876" y="5716765"/>
            <a:ext cx="3370263" cy="427037"/>
            <a:chOff x="3771900" y="4792152"/>
            <a:chExt cx="4989265" cy="632479"/>
          </a:xfrm>
        </p:grpSpPr>
        <p:sp>
          <p:nvSpPr>
            <p:cNvPr id="47"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dirty="0">
                  <a:solidFill>
                    <a:schemeClr val="bg1"/>
                  </a:solidFill>
                </a:rPr>
                <a:t>21-ME-55</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8"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2" name="Rectangle 51"/>
          <p:cNvSpPr/>
          <p:nvPr/>
        </p:nvSpPr>
        <p:spPr>
          <a:xfrm>
            <a:off x="1316964" y="220239"/>
            <a:ext cx="3344068" cy="369332"/>
          </a:xfrm>
          <a:prstGeom prst="rect">
            <a:avLst/>
          </a:prstGeom>
        </p:spPr>
        <p:txBody>
          <a:bodyPr wrap="square">
            <a:spAutoFit/>
          </a:bodyPr>
          <a:lstStyle/>
          <a:p>
            <a:pPr algn="just"/>
            <a:endParaRPr lang="en-US" dirty="0">
              <a:solidFill>
                <a:schemeClr val="bg1"/>
              </a:solidFill>
            </a:endParaRPr>
          </a:p>
        </p:txBody>
      </p:sp>
      <p:sp>
        <p:nvSpPr>
          <p:cNvPr id="67" name="Rectangle 66"/>
          <p:cNvSpPr/>
          <p:nvPr/>
        </p:nvSpPr>
        <p:spPr>
          <a:xfrm>
            <a:off x="1791781" y="1135300"/>
            <a:ext cx="184731" cy="369332"/>
          </a:xfrm>
          <a:prstGeom prst="rect">
            <a:avLst/>
          </a:prstGeom>
        </p:spPr>
        <p:txBody>
          <a:bodyPr wrap="none">
            <a:spAutoFit/>
          </a:bodyPr>
          <a:lstStyle/>
          <a:p>
            <a:pPr algn="just"/>
            <a:endParaRPr lang="en-US" dirty="0">
              <a:solidFill>
                <a:schemeClr val="bg1"/>
              </a:solidFill>
            </a:endParaRPr>
          </a:p>
        </p:txBody>
      </p:sp>
      <p:grpSp>
        <p:nvGrpSpPr>
          <p:cNvPr id="61" name="组合 1"/>
          <p:cNvGrpSpPr/>
          <p:nvPr/>
        </p:nvGrpSpPr>
        <p:grpSpPr>
          <a:xfrm>
            <a:off x="4704970" y="6305408"/>
            <a:ext cx="3145647" cy="427037"/>
            <a:chOff x="4104417" y="4792152"/>
            <a:chExt cx="4656748" cy="632479"/>
          </a:xfrm>
        </p:grpSpPr>
        <p:sp>
          <p:nvSpPr>
            <p:cNvPr id="66" name="矩形 11"/>
            <p:cNvSpPr/>
            <p:nvPr/>
          </p:nvSpPr>
          <p:spPr>
            <a:xfrm>
              <a:off x="4104417"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21-ME-179</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8"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TextBox 2">
            <a:extLst>
              <a:ext uri="{FF2B5EF4-FFF2-40B4-BE49-F238E27FC236}">
                <a16:creationId xmlns:a16="http://schemas.microsoft.com/office/drawing/2014/main" id="{A024D84E-0E82-2761-BB78-02801E3F0A06}"/>
              </a:ext>
            </a:extLst>
          </p:cNvPr>
          <p:cNvSpPr txBox="1"/>
          <p:nvPr/>
        </p:nvSpPr>
        <p:spPr>
          <a:xfrm>
            <a:off x="323558" y="1949113"/>
            <a:ext cx="1468224" cy="646331"/>
          </a:xfrm>
          <a:prstGeom prst="rect">
            <a:avLst/>
          </a:prstGeom>
          <a:noFill/>
        </p:spPr>
        <p:txBody>
          <a:bodyPr wrap="square">
            <a:spAutoFit/>
          </a:bodyPr>
          <a:lstStyle/>
          <a:p>
            <a:pPr algn="ctr"/>
            <a:r>
              <a:rPr lang="en-US" altLang="zh-CN" sz="1800" b="1" dirty="0">
                <a:solidFill>
                  <a:schemeClr val="bg1"/>
                </a:solidFill>
                <a:latin typeface="Arial" panose="020B0604020202020204" pitchFamily="34" charset="0"/>
                <a:ea typeface="Arial" panose="020B0604020202020204" pitchFamily="34" charset="0"/>
              </a:rPr>
              <a:t>Group</a:t>
            </a:r>
          </a:p>
          <a:p>
            <a:pPr algn="ctr"/>
            <a:r>
              <a:rPr lang="en-US" altLang="zh-CN" sz="1800" b="1" dirty="0">
                <a:solidFill>
                  <a:schemeClr val="bg1"/>
                </a:solidFill>
                <a:latin typeface="Arial" panose="020B0604020202020204" pitchFamily="34" charset="0"/>
                <a:ea typeface="Arial" panose="020B0604020202020204" pitchFamily="34" charset="0"/>
              </a:rPr>
              <a:t>Members</a:t>
            </a:r>
          </a:p>
        </p:txBody>
      </p:sp>
      <p:sp>
        <p:nvSpPr>
          <p:cNvPr id="72" name="Hexagon 71">
            <a:extLst>
              <a:ext uri="{FF2B5EF4-FFF2-40B4-BE49-F238E27FC236}">
                <a16:creationId xmlns:a16="http://schemas.microsoft.com/office/drawing/2014/main" id="{48272951-FECD-8676-EDB8-C24E7B9626D0}"/>
              </a:ext>
            </a:extLst>
          </p:cNvPr>
          <p:cNvSpPr/>
          <p:nvPr/>
        </p:nvSpPr>
        <p:spPr>
          <a:xfrm>
            <a:off x="12751" y="1923075"/>
            <a:ext cx="2166425" cy="1684606"/>
          </a:xfrm>
          <a:prstGeom prst="hex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rPr>
              <a:t>Group</a:t>
            </a:r>
          </a:p>
          <a:p>
            <a:pPr algn="ctr"/>
            <a:r>
              <a:rPr lang="en-US" altLang="zh-CN"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Members</a:t>
            </a:r>
          </a:p>
          <a:p>
            <a:pPr algn="ctr"/>
            <a:endParaRPr lang="en-US" dirty="0"/>
          </a:p>
        </p:txBody>
      </p:sp>
      <p:sp>
        <p:nvSpPr>
          <p:cNvPr id="75" name="Rectangle 74">
            <a:extLst>
              <a:ext uri="{FF2B5EF4-FFF2-40B4-BE49-F238E27FC236}">
                <a16:creationId xmlns:a16="http://schemas.microsoft.com/office/drawing/2014/main" id="{F55BE41C-A42D-F2BB-F748-A1C29A4854E1}"/>
              </a:ext>
            </a:extLst>
          </p:cNvPr>
          <p:cNvSpPr/>
          <p:nvPr/>
        </p:nvSpPr>
        <p:spPr>
          <a:xfrm>
            <a:off x="2160876" y="871343"/>
            <a:ext cx="3140075" cy="504005"/>
          </a:xfrm>
          <a:prstGeom prst="rect">
            <a:avLst/>
          </a:prstGeom>
          <a:solidFill>
            <a:srgbClr val="546E7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21-ME-15</a:t>
            </a:r>
            <a:endParaRPr lang="en-US" dirty="0"/>
          </a:p>
        </p:txBody>
      </p:sp>
    </p:spTree>
    <p:extLst>
      <p:ext uri="{BB962C8B-B14F-4D97-AF65-F5344CB8AC3E}">
        <p14:creationId xmlns:p14="http://schemas.microsoft.com/office/powerpoint/2010/main" val="1429489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p:cNvGrpSpPr/>
          <p:nvPr/>
        </p:nvGrpSpPr>
        <p:grpSpPr>
          <a:xfrm>
            <a:off x="482654" y="177095"/>
            <a:ext cx="3370263" cy="427037"/>
            <a:chOff x="3771900" y="4792152"/>
            <a:chExt cx="4989265" cy="632479"/>
          </a:xfrm>
        </p:grpSpPr>
        <p:sp>
          <p:nvSpPr>
            <p:cNvPr id="8"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 name="组合 1"/>
          <p:cNvGrpSpPr/>
          <p:nvPr/>
        </p:nvGrpSpPr>
        <p:grpSpPr>
          <a:xfrm>
            <a:off x="466835" y="2064923"/>
            <a:ext cx="3370263" cy="427037"/>
            <a:chOff x="3771900" y="4792152"/>
            <a:chExt cx="4989265" cy="632479"/>
          </a:xfrm>
        </p:grpSpPr>
        <p:sp>
          <p:nvSpPr>
            <p:cNvPr id="11"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3" name="组合 1"/>
          <p:cNvGrpSpPr/>
          <p:nvPr/>
        </p:nvGrpSpPr>
        <p:grpSpPr>
          <a:xfrm>
            <a:off x="482654" y="3004873"/>
            <a:ext cx="3370263" cy="427037"/>
            <a:chOff x="3771900" y="4792152"/>
            <a:chExt cx="4989265" cy="632479"/>
          </a:xfrm>
        </p:grpSpPr>
        <p:sp>
          <p:nvSpPr>
            <p:cNvPr id="14"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6" name="组合 1"/>
          <p:cNvGrpSpPr/>
          <p:nvPr/>
        </p:nvGrpSpPr>
        <p:grpSpPr>
          <a:xfrm>
            <a:off x="494045" y="3939661"/>
            <a:ext cx="3370263" cy="427037"/>
            <a:chOff x="3771900" y="4792152"/>
            <a:chExt cx="4989265" cy="632479"/>
          </a:xfrm>
        </p:grpSpPr>
        <p:sp>
          <p:nvSpPr>
            <p:cNvPr id="17"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Times New Roman" panose="02020603050405020304" pitchFamily="18" charset="0"/>
                <a:cs typeface="Times New Roman" panose="02020603050405020304" pitchFamily="18" charset="0"/>
              </a:endParaRPr>
            </a:p>
          </p:txBody>
        </p:sp>
        <p:sp>
          <p:nvSpPr>
            <p:cNvPr id="18"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cs typeface="Times New Roman" panose="02020603050405020304" pitchFamily="18" charset="0"/>
              </a:endParaRPr>
            </a:p>
          </p:txBody>
        </p:sp>
      </p:grpSp>
      <p:grpSp>
        <p:nvGrpSpPr>
          <p:cNvPr id="19" name="组合 1"/>
          <p:cNvGrpSpPr/>
          <p:nvPr/>
        </p:nvGrpSpPr>
        <p:grpSpPr>
          <a:xfrm>
            <a:off x="5140158" y="1135300"/>
            <a:ext cx="3370263" cy="427037"/>
            <a:chOff x="3771900" y="4792152"/>
            <a:chExt cx="4989265" cy="632479"/>
          </a:xfrm>
        </p:grpSpPr>
        <p:sp>
          <p:nvSpPr>
            <p:cNvPr id="20"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Times New Roman" panose="02020603050405020304" pitchFamily="18" charset="0"/>
                <a:cs typeface="Times New Roman" panose="02020603050405020304" pitchFamily="18" charset="0"/>
              </a:endParaRPr>
            </a:p>
          </p:txBody>
        </p:sp>
        <p:sp>
          <p:nvSpPr>
            <p:cNvPr id="21"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cs typeface="Times New Roman" panose="02020603050405020304" pitchFamily="18" charset="0"/>
              </a:endParaRPr>
            </a:p>
          </p:txBody>
        </p:sp>
      </p:grpSp>
      <p:grpSp>
        <p:nvGrpSpPr>
          <p:cNvPr id="22" name="组合 1"/>
          <p:cNvGrpSpPr/>
          <p:nvPr/>
        </p:nvGrpSpPr>
        <p:grpSpPr>
          <a:xfrm>
            <a:off x="5209428" y="226052"/>
            <a:ext cx="3370263" cy="427037"/>
            <a:chOff x="3771900" y="4792152"/>
            <a:chExt cx="4989265" cy="632479"/>
          </a:xfrm>
        </p:grpSpPr>
        <p:sp>
          <p:nvSpPr>
            <p:cNvPr id="23"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lang="en-US" sz="1800" b="1" dirty="0">
                  <a:solidFill>
                    <a:schemeClr val="bg1"/>
                  </a:solidFill>
                  <a:latin typeface="Times New Roman" panose="02020603050405020304" pitchFamily="18" charset="0"/>
                  <a:cs typeface="Times New Roman" panose="02020603050405020304" pitchFamily="18" charset="0"/>
                </a:rPr>
                <a:t>Kinematics</a:t>
              </a:r>
              <a:r>
                <a:rPr lang="en-US" sz="1800" b="1" dirty="0">
                  <a:solidFill>
                    <a:schemeClr val="bg1"/>
                  </a:solidFill>
                </a:rPr>
                <a:t> Analysis</a:t>
              </a:r>
              <a:endParaRPr kumimoji="0" lang="zh-CN" altLang="en-US" sz="1800" b="0" i="0" strike="noStrike" kern="1200" cap="none" spc="0" normalizeH="0" baseline="0" noProof="0" dirty="0">
                <a:ln>
                  <a:noFill/>
                </a:ln>
                <a:solidFill>
                  <a:schemeClr val="lt1"/>
                </a:solidFill>
                <a:effectLst/>
                <a:uLnTx/>
                <a:uFillTx/>
                <a:latin typeface="+mn-lt"/>
                <a:ea typeface="+mn-ea"/>
                <a:cs typeface="+mn-cs"/>
              </a:endParaRPr>
            </a:p>
          </p:txBody>
        </p:sp>
        <p:sp>
          <p:nvSpPr>
            <p:cNvPr id="2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5" name="组合 1"/>
          <p:cNvGrpSpPr/>
          <p:nvPr/>
        </p:nvGrpSpPr>
        <p:grpSpPr>
          <a:xfrm>
            <a:off x="475745" y="4856899"/>
            <a:ext cx="3370263" cy="427037"/>
            <a:chOff x="3771900" y="4792152"/>
            <a:chExt cx="4989265" cy="632479"/>
          </a:xfrm>
        </p:grpSpPr>
        <p:sp>
          <p:nvSpPr>
            <p:cNvPr id="26"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4" name="组合 1"/>
          <p:cNvGrpSpPr/>
          <p:nvPr/>
        </p:nvGrpSpPr>
        <p:grpSpPr>
          <a:xfrm>
            <a:off x="5140158" y="3004874"/>
            <a:ext cx="3370263" cy="427037"/>
            <a:chOff x="3771900" y="4792152"/>
            <a:chExt cx="4989265" cy="632479"/>
          </a:xfrm>
        </p:grpSpPr>
        <p:sp>
          <p:nvSpPr>
            <p:cNvPr id="35"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6"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0" name="组合 1"/>
          <p:cNvGrpSpPr/>
          <p:nvPr/>
        </p:nvGrpSpPr>
        <p:grpSpPr>
          <a:xfrm>
            <a:off x="506984" y="1139965"/>
            <a:ext cx="3370263" cy="427037"/>
            <a:chOff x="3771900" y="4792152"/>
            <a:chExt cx="4989265" cy="632479"/>
          </a:xfrm>
        </p:grpSpPr>
        <p:sp>
          <p:nvSpPr>
            <p:cNvPr id="41"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3" name="组合 1"/>
          <p:cNvGrpSpPr/>
          <p:nvPr/>
        </p:nvGrpSpPr>
        <p:grpSpPr>
          <a:xfrm>
            <a:off x="5140158" y="2070087"/>
            <a:ext cx="3370263" cy="427037"/>
            <a:chOff x="3771900" y="4792152"/>
            <a:chExt cx="4989265" cy="632479"/>
          </a:xfrm>
        </p:grpSpPr>
        <p:sp>
          <p:nvSpPr>
            <p:cNvPr id="44"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5"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6" name="组合 1"/>
          <p:cNvGrpSpPr/>
          <p:nvPr/>
        </p:nvGrpSpPr>
        <p:grpSpPr>
          <a:xfrm>
            <a:off x="475745" y="5809614"/>
            <a:ext cx="3370263" cy="427037"/>
            <a:chOff x="3771900" y="4792152"/>
            <a:chExt cx="4989265" cy="632479"/>
          </a:xfrm>
        </p:grpSpPr>
        <p:sp>
          <p:nvSpPr>
            <p:cNvPr id="47"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8"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2" name="Rectangle 51"/>
          <p:cNvSpPr/>
          <p:nvPr/>
        </p:nvSpPr>
        <p:spPr>
          <a:xfrm>
            <a:off x="1163976" y="216516"/>
            <a:ext cx="3344068" cy="369332"/>
          </a:xfrm>
          <a:prstGeom prst="rect">
            <a:avLst/>
          </a:prstGeom>
        </p:spPr>
        <p:txBody>
          <a:bodyPr wrap="square">
            <a:spAutoFit/>
          </a:bodyPr>
          <a:lstStyle/>
          <a:p>
            <a:pPr algn="just"/>
            <a:r>
              <a:rPr lang="en-US" b="1" dirty="0">
                <a:solidFill>
                  <a:schemeClr val="bg1"/>
                </a:solidFill>
                <a:latin typeface="Söhne"/>
              </a:rPr>
              <a:t>Introduction</a:t>
            </a:r>
            <a:endParaRPr lang="en-US" dirty="0">
              <a:solidFill>
                <a:schemeClr val="bg1"/>
              </a:solidFill>
            </a:endParaRPr>
          </a:p>
        </p:txBody>
      </p:sp>
      <p:sp>
        <p:nvSpPr>
          <p:cNvPr id="53" name="Rectangle 52"/>
          <p:cNvSpPr/>
          <p:nvPr/>
        </p:nvSpPr>
        <p:spPr>
          <a:xfrm>
            <a:off x="988517" y="2069824"/>
            <a:ext cx="1909433" cy="369332"/>
          </a:xfrm>
          <a:prstGeom prst="rect">
            <a:avLst/>
          </a:prstGeom>
        </p:spPr>
        <p:txBody>
          <a:bodyPr wrap="none">
            <a:spAutoFit/>
          </a:bodyPr>
          <a:lstStyle/>
          <a:p>
            <a:r>
              <a:rPr lang="en-US" b="1" dirty="0">
                <a:solidFill>
                  <a:schemeClr val="bg1"/>
                </a:solidFill>
              </a:rPr>
              <a:t>Aims and </a:t>
            </a:r>
            <a:r>
              <a:rPr lang="en-US" b="1" dirty="0">
                <a:solidFill>
                  <a:schemeClr val="bg1"/>
                </a:solidFill>
                <a:latin typeface="Times New Roman" panose="02020603050405020304" pitchFamily="18" charset="0"/>
                <a:cs typeface="Times New Roman" panose="02020603050405020304" pitchFamily="18" charset="0"/>
              </a:rPr>
              <a:t>Benefits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883401" y="3020149"/>
            <a:ext cx="2393989" cy="369332"/>
          </a:xfrm>
          <a:prstGeom prst="rect">
            <a:avLst/>
          </a:prstGeom>
        </p:spPr>
        <p:txBody>
          <a:bodyPr wrap="none">
            <a:spAutoFit/>
          </a:bodyPr>
          <a:lstStyle/>
          <a:p>
            <a:r>
              <a:rPr lang="en-US" b="1" dirty="0">
                <a:solidFill>
                  <a:schemeClr val="bg1"/>
                </a:solidFill>
                <a:latin typeface="Times New Roman" panose="02020603050405020304" pitchFamily="18" charset="0"/>
                <a:cs typeface="Times New Roman" panose="02020603050405020304" pitchFamily="18" charset="0"/>
              </a:rPr>
              <a:t>Components</a:t>
            </a:r>
            <a:r>
              <a:rPr lang="en-US" b="1" dirty="0">
                <a:solidFill>
                  <a:schemeClr val="bg1"/>
                </a:solidFill>
                <a:latin typeface="Söhne"/>
              </a:rPr>
              <a:t> Overview</a:t>
            </a:r>
            <a:endParaRPr lang="en-US" dirty="0">
              <a:solidFill>
                <a:schemeClr val="bg1"/>
              </a:solidFill>
            </a:endParaRPr>
          </a:p>
        </p:txBody>
      </p:sp>
      <p:sp>
        <p:nvSpPr>
          <p:cNvPr id="55" name="Rectangle 54"/>
          <p:cNvSpPr/>
          <p:nvPr/>
        </p:nvSpPr>
        <p:spPr>
          <a:xfrm>
            <a:off x="845698" y="3941865"/>
            <a:ext cx="1682705" cy="369332"/>
          </a:xfrm>
          <a:prstGeom prst="rect">
            <a:avLst/>
          </a:prstGeom>
        </p:spPr>
        <p:txBody>
          <a:bodyPr wrap="none">
            <a:spAutoFit/>
          </a:bodyPr>
          <a:lstStyle/>
          <a:p>
            <a:r>
              <a:rPr lang="en-US" b="1" dirty="0">
                <a:solidFill>
                  <a:schemeClr val="bg1"/>
                </a:solidFill>
                <a:latin typeface="Söhne"/>
              </a:rPr>
              <a:t>Designing Steps</a:t>
            </a:r>
            <a:endParaRPr lang="en-US" dirty="0">
              <a:solidFill>
                <a:schemeClr val="bg1"/>
              </a:solidFill>
            </a:endParaRPr>
          </a:p>
        </p:txBody>
      </p:sp>
      <p:sp>
        <p:nvSpPr>
          <p:cNvPr id="56" name="Rectangle 55"/>
          <p:cNvSpPr/>
          <p:nvPr/>
        </p:nvSpPr>
        <p:spPr>
          <a:xfrm>
            <a:off x="898581" y="4867671"/>
            <a:ext cx="1895647" cy="369332"/>
          </a:xfrm>
          <a:prstGeom prst="rect">
            <a:avLst/>
          </a:prstGeom>
        </p:spPr>
        <p:txBody>
          <a:bodyPr wrap="none">
            <a:spAutoFit/>
          </a:bodyPr>
          <a:lstStyle/>
          <a:p>
            <a:r>
              <a:rPr lang="en-US" b="1" dirty="0">
                <a:solidFill>
                  <a:schemeClr val="bg1"/>
                </a:solidFill>
                <a:latin typeface="Söhne"/>
              </a:rPr>
              <a:t>Solid Work </a:t>
            </a:r>
            <a:r>
              <a:rPr lang="en-US" b="1" dirty="0">
                <a:solidFill>
                  <a:schemeClr val="bg1"/>
                </a:solidFill>
                <a:latin typeface="Times New Roman" panose="02020603050405020304" pitchFamily="18" charset="0"/>
                <a:cs typeface="Times New Roman" panose="02020603050405020304" pitchFamily="18" charset="0"/>
              </a:rPr>
              <a:t>Model</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7" name="Rectangle 56"/>
          <p:cNvSpPr/>
          <p:nvPr/>
        </p:nvSpPr>
        <p:spPr>
          <a:xfrm>
            <a:off x="845699" y="5809614"/>
            <a:ext cx="2997960" cy="369332"/>
          </a:xfrm>
          <a:prstGeom prst="rect">
            <a:avLst/>
          </a:prstGeom>
        </p:spPr>
        <p:txBody>
          <a:bodyPr wrap="square">
            <a:spAutoFit/>
          </a:bodyPr>
          <a:lstStyle/>
          <a:p>
            <a:r>
              <a:rPr lang="en-US" b="1" dirty="0">
                <a:solidFill>
                  <a:schemeClr val="bg1"/>
                </a:solidFill>
                <a:latin typeface="Söhne"/>
              </a:rPr>
              <a:t>Summary of </a:t>
            </a:r>
            <a:r>
              <a:rPr lang="en-US" b="1" dirty="0">
                <a:solidFill>
                  <a:schemeClr val="bg1"/>
                </a:solidFill>
                <a:latin typeface="Times New Roman" panose="02020603050405020304" pitchFamily="18" charset="0"/>
                <a:cs typeface="Times New Roman" panose="02020603050405020304" pitchFamily="18" charset="0"/>
              </a:rPr>
              <a:t>Data</a:t>
            </a:r>
            <a:r>
              <a:rPr lang="en-US" b="1" dirty="0">
                <a:solidFill>
                  <a:schemeClr val="bg1"/>
                </a:solidFill>
                <a:latin typeface="Söhne"/>
              </a:rPr>
              <a:t> Collection</a:t>
            </a:r>
            <a:endParaRPr lang="en-US" dirty="0">
              <a:solidFill>
                <a:schemeClr val="bg1"/>
              </a:solidFill>
            </a:endParaRPr>
          </a:p>
        </p:txBody>
      </p:sp>
      <p:sp>
        <p:nvSpPr>
          <p:cNvPr id="59" name="Rectangle 58"/>
          <p:cNvSpPr/>
          <p:nvPr/>
        </p:nvSpPr>
        <p:spPr>
          <a:xfrm>
            <a:off x="5556710" y="1153399"/>
            <a:ext cx="2224648" cy="369332"/>
          </a:xfrm>
          <a:prstGeom prst="rect">
            <a:avLst/>
          </a:prstGeom>
        </p:spPr>
        <p:txBody>
          <a:bodyPr wrap="none">
            <a:spAutoFit/>
          </a:bodyPr>
          <a:lstStyle/>
          <a:p>
            <a:r>
              <a:rPr lang="en-US" sz="1800" b="1" dirty="0">
                <a:solidFill>
                  <a:schemeClr val="bg1"/>
                </a:solidFill>
                <a:latin typeface="Times New Roman" panose="02020603050405020304" pitchFamily="18" charset="0"/>
                <a:cs typeface="Times New Roman" panose="02020603050405020304" pitchFamily="18" charset="0"/>
              </a:rPr>
              <a:t>Grashoff’s</a:t>
            </a:r>
            <a:r>
              <a:rPr lang="en-US" sz="1800" b="1" dirty="0">
                <a:solidFill>
                  <a:schemeClr val="bg1"/>
                </a:solidFill>
              </a:rPr>
              <a:t> Condition</a:t>
            </a:r>
            <a:endParaRPr lang="en-US" dirty="0">
              <a:solidFill>
                <a:schemeClr val="bg1"/>
              </a:solidFill>
            </a:endParaRPr>
          </a:p>
        </p:txBody>
      </p:sp>
      <p:sp>
        <p:nvSpPr>
          <p:cNvPr id="60" name="Rectangle 59"/>
          <p:cNvSpPr/>
          <p:nvPr/>
        </p:nvSpPr>
        <p:spPr>
          <a:xfrm>
            <a:off x="5539176" y="2084547"/>
            <a:ext cx="2484181" cy="369332"/>
          </a:xfrm>
          <a:prstGeom prst="rect">
            <a:avLst/>
          </a:prstGeom>
        </p:spPr>
        <p:txBody>
          <a:bodyPr wrap="square">
            <a:spAutoFit/>
          </a:bodyPr>
          <a:lstStyle/>
          <a:p>
            <a:r>
              <a:rPr lang="en-US" b="1" dirty="0">
                <a:solidFill>
                  <a:schemeClr val="bg1"/>
                </a:solidFill>
                <a:latin typeface="Söhne"/>
              </a:rPr>
              <a:t>Results and Analysis</a:t>
            </a:r>
            <a:endParaRPr lang="en-US" dirty="0">
              <a:solidFill>
                <a:schemeClr val="bg1"/>
              </a:solidFill>
            </a:endParaRPr>
          </a:p>
        </p:txBody>
      </p:sp>
      <p:sp>
        <p:nvSpPr>
          <p:cNvPr id="62" name="Rectangle 61"/>
          <p:cNvSpPr/>
          <p:nvPr/>
        </p:nvSpPr>
        <p:spPr>
          <a:xfrm>
            <a:off x="6071787" y="3022423"/>
            <a:ext cx="1366143" cy="369332"/>
          </a:xfrm>
          <a:prstGeom prst="rect">
            <a:avLst/>
          </a:prstGeom>
        </p:spPr>
        <p:txBody>
          <a:bodyPr wrap="none">
            <a:spAutoFit/>
          </a:bodyPr>
          <a:lstStyle/>
          <a:p>
            <a:r>
              <a:rPr lang="en-US" b="1" dirty="0">
                <a:solidFill>
                  <a:schemeClr val="bg1"/>
                </a:solidFill>
                <a:latin typeface="Söhne"/>
              </a:rPr>
              <a:t>Suggestions</a:t>
            </a:r>
            <a:r>
              <a:rPr lang="en-US" b="1" dirty="0">
                <a:latin typeface="Söhne"/>
              </a:rPr>
              <a:t> </a:t>
            </a:r>
            <a:endParaRPr lang="en-US" dirty="0"/>
          </a:p>
        </p:txBody>
      </p:sp>
      <p:sp>
        <p:nvSpPr>
          <p:cNvPr id="67" name="Rectangle 66"/>
          <p:cNvSpPr/>
          <p:nvPr/>
        </p:nvSpPr>
        <p:spPr>
          <a:xfrm>
            <a:off x="1317325" y="1135300"/>
            <a:ext cx="1133644" cy="369332"/>
          </a:xfrm>
          <a:prstGeom prst="rect">
            <a:avLst/>
          </a:prstGeom>
        </p:spPr>
        <p:txBody>
          <a:bodyPr wrap="none">
            <a:spAutoFit/>
          </a:bodyPr>
          <a:lstStyle/>
          <a:p>
            <a:pPr algn="ctr"/>
            <a:r>
              <a:rPr lang="en-US" altLang="zh-CN"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Objective</a:t>
            </a:r>
          </a:p>
        </p:txBody>
      </p:sp>
    </p:spTree>
    <p:extLst>
      <p:ext uri="{BB962C8B-B14F-4D97-AF65-F5344CB8AC3E}">
        <p14:creationId xmlns:p14="http://schemas.microsoft.com/office/powerpoint/2010/main" val="38826430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1"/>
          <p:cNvGrpSpPr/>
          <p:nvPr/>
        </p:nvGrpSpPr>
        <p:grpSpPr>
          <a:xfrm>
            <a:off x="114300" y="379413"/>
            <a:ext cx="3370263" cy="427037"/>
            <a:chOff x="3771900" y="4792152"/>
            <a:chExt cx="4989265" cy="632479"/>
          </a:xfrm>
        </p:grpSpPr>
        <p:sp>
          <p:nvSpPr>
            <p:cNvPr id="1048620"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21"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622" name="文本框 2"/>
          <p:cNvSpPr txBox="1"/>
          <p:nvPr/>
        </p:nvSpPr>
        <p:spPr>
          <a:xfrm>
            <a:off x="-629899" y="283230"/>
            <a:ext cx="3494867" cy="523220"/>
          </a:xfrm>
          <a:prstGeom prst="rect">
            <a:avLst/>
          </a:prstGeom>
          <a:noFill/>
          <a:ln w="9525">
            <a:noFill/>
          </a:ln>
        </p:spPr>
        <p:txBody>
          <a:bodyPr wrap="none" anchor="t" anchorCtr="0">
            <a:spAutoFit/>
          </a:bodyPr>
          <a:lstStyle/>
          <a:p>
            <a:pPr algn="ctr"/>
            <a:r>
              <a:rPr lang="en-US" altLang="zh-CN" sz="2800" b="1" dirty="0">
                <a:solidFill>
                  <a:schemeClr val="bg1"/>
                </a:solidFill>
                <a:latin typeface="Arial" panose="020B0604020202020204" pitchFamily="34" charset="0"/>
                <a:ea typeface="Arial" panose="020B0604020202020204" pitchFamily="34" charset="0"/>
              </a:rPr>
              <a:t>           Introduction:</a:t>
            </a:r>
          </a:p>
        </p:txBody>
      </p:sp>
      <p:sp>
        <p:nvSpPr>
          <p:cNvPr id="1048623" name="Rectangle 11"/>
          <p:cNvSpPr/>
          <p:nvPr/>
        </p:nvSpPr>
        <p:spPr>
          <a:xfrm>
            <a:off x="468063" y="1801504"/>
            <a:ext cx="4952775" cy="3289690"/>
          </a:xfrm>
          <a:prstGeom prst="rect">
            <a:avLst/>
          </a:prstGeom>
          <a:solidFill>
            <a:srgbClr val="263238"/>
          </a:solidFill>
          <a:ln w="57150" cap="flat" cmpd="sng" algn="ctr">
            <a:noFill/>
            <a:prstDash val="solid"/>
            <a:miter lim="800000"/>
          </a:ln>
          <a:effectLst/>
        </p:spPr>
        <p:txBody>
          <a:bodyPr anchor="ctr"/>
          <a:lstStyle/>
          <a:p>
            <a:r>
              <a:rPr lang="en-US" sz="2400" dirty="0">
                <a:solidFill>
                  <a:schemeClr val="bg1"/>
                </a:solidFill>
              </a:rPr>
              <a:t>The Pick and Place Automatic Robot (PPAR) is a smart robot designed to handle objects in industries like manufacturing and logistics. It helps by picking up items from one place and putting them in another with great precision.</a:t>
            </a:r>
            <a:endParaRPr kumimoji="0" lang="en-US" sz="2400" b="0" i="0" u="none" strike="noStrike" kern="0" cap="none" spc="0" normalizeH="0" baseline="0" noProof="0" dirty="0">
              <a:ln>
                <a:noFill/>
              </a:ln>
              <a:solidFill>
                <a:schemeClr val="bg1"/>
              </a:solidFill>
              <a:effectLst/>
              <a:uLnTx/>
              <a:uFillTx/>
              <a:latin typeface="Calibri" panose="020F0502020204030204"/>
              <a:ea typeface="+mn-ea"/>
            </a:endParaRPr>
          </a:p>
        </p:txBody>
      </p:sp>
      <p:sp>
        <p:nvSpPr>
          <p:cNvPr id="1048625" name="矩形 3"/>
          <p:cNvSpPr/>
          <p:nvPr/>
        </p:nvSpPr>
        <p:spPr>
          <a:xfrm>
            <a:off x="5150559" y="1801504"/>
            <a:ext cx="398463" cy="3289690"/>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p:cNvPicPr>
            <a:picLocks noChangeAspect="1"/>
          </p:cNvPicPr>
          <p:nvPr/>
        </p:nvPicPr>
        <p:blipFill>
          <a:blip r:embed="rId2"/>
          <a:stretch>
            <a:fillRect/>
          </a:stretch>
        </p:blipFill>
        <p:spPr>
          <a:xfrm>
            <a:off x="5549022" y="1794805"/>
            <a:ext cx="4269071" cy="32963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u">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810560" y="-51896"/>
            <a:ext cx="5381440" cy="3054332"/>
          </a:xfrm>
          <a:prstGeom prst="rect">
            <a:avLst/>
          </a:prstGeom>
        </p:spPr>
      </p:pic>
      <p:sp>
        <p:nvSpPr>
          <p:cNvPr id="12" name="Rectangle 11"/>
          <p:cNvSpPr/>
          <p:nvPr/>
        </p:nvSpPr>
        <p:spPr>
          <a:xfrm>
            <a:off x="370764" y="3002436"/>
            <a:ext cx="9348717"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t>The Pick and Place Automatic Robot (PPAR) automates object handling in industries like manufacturing, logistics, and assembly.</a:t>
            </a:r>
          </a:p>
          <a:p>
            <a:pPr marL="342900" indent="-342900">
              <a:buFont typeface="Wingdings" panose="05000000000000000000" pitchFamily="2" charset="2"/>
              <a:buChar char="Ø"/>
            </a:pPr>
            <a:r>
              <a:rPr lang="en-US" sz="2400" dirty="0"/>
              <a:t>It incorporates technologies such as computer vision, machine learning, and robotic arm manipulation.</a:t>
            </a:r>
          </a:p>
          <a:p>
            <a:pPr marL="342900" indent="-342900">
              <a:buFont typeface="Wingdings" panose="05000000000000000000" pitchFamily="2" charset="2"/>
              <a:buChar char="Ø"/>
            </a:pPr>
            <a:r>
              <a:rPr lang="en-US" sz="2400" dirty="0"/>
              <a:t>Key components include sensors, robotic arm, grippers, and control system.</a:t>
            </a:r>
          </a:p>
          <a:p>
            <a:pPr marL="342900" indent="-342900">
              <a:buFont typeface="Wingdings" panose="05000000000000000000" pitchFamily="2" charset="2"/>
              <a:buChar char="Ø"/>
            </a:pPr>
            <a:r>
              <a:rPr lang="en-US" sz="2400" dirty="0"/>
              <a:t>Benefits include increased productivity, improved precision, and reduced human labor requirements.</a:t>
            </a:r>
          </a:p>
          <a:p>
            <a:pPr marL="342900" indent="-342900">
              <a:buFont typeface="Wingdings" panose="05000000000000000000" pitchFamily="2" charset="2"/>
              <a:buChar char="Ø"/>
            </a:pPr>
            <a:r>
              <a:rPr lang="en-US" sz="2400" dirty="0"/>
              <a:t>Represents a significant advancement in automation technology with potential to revolutionize various industrial applications.</a:t>
            </a:r>
          </a:p>
        </p:txBody>
      </p:sp>
      <p:sp>
        <p:nvSpPr>
          <p:cNvPr id="13" name="六边形 4"/>
          <p:cNvSpPr/>
          <p:nvPr/>
        </p:nvSpPr>
        <p:spPr>
          <a:xfrm>
            <a:off x="86256" y="383848"/>
            <a:ext cx="2593075" cy="1910686"/>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800" b="1" dirty="0">
                <a:solidFill>
                  <a:schemeClr val="bg1"/>
                </a:solidFill>
                <a:latin typeface="Arial" panose="020B0604020202020204" pitchFamily="34" charset="0"/>
                <a:ea typeface="Arial" panose="020B0604020202020204" pitchFamily="34" charset="0"/>
              </a:rPr>
              <a:t>Objective:</a:t>
            </a:r>
          </a:p>
        </p:txBody>
      </p:sp>
      <p:sp>
        <p:nvSpPr>
          <p:cNvPr id="15" name="六边形 3"/>
          <p:cNvSpPr/>
          <p:nvPr/>
        </p:nvSpPr>
        <p:spPr>
          <a:xfrm>
            <a:off x="1903683" y="317320"/>
            <a:ext cx="975995" cy="713105"/>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302269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980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六边形 4"/>
          <p:cNvSpPr/>
          <p:nvPr/>
        </p:nvSpPr>
        <p:spPr>
          <a:xfrm>
            <a:off x="402828" y="2010640"/>
            <a:ext cx="4306010" cy="3302529"/>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pPr>
            <a:endParaRPr lang="en-US" sz="2400" dirty="0">
              <a:solidFill>
                <a:schemeClr val="tx1"/>
              </a:solidFill>
            </a:endParaRPr>
          </a:p>
          <a:p>
            <a:pPr marL="342900" indent="-342900">
              <a:buFont typeface="Wingdings" panose="05000000000000000000" pitchFamily="2" charset="2"/>
              <a:buChar char="Ø"/>
            </a:pPr>
            <a:r>
              <a:rPr lang="en-US" sz="2400" dirty="0">
                <a:solidFill>
                  <a:schemeClr val="tx1"/>
                </a:solidFill>
              </a:rPr>
              <a:t>Automate tasks.</a:t>
            </a:r>
          </a:p>
          <a:p>
            <a:pPr marL="342900" indent="-342900">
              <a:buFont typeface="Wingdings" panose="05000000000000000000" pitchFamily="2" charset="2"/>
              <a:buChar char="Ø"/>
            </a:pPr>
            <a:r>
              <a:rPr lang="en-US" sz="2400" dirty="0">
                <a:solidFill>
                  <a:schemeClr val="tx1"/>
                </a:solidFill>
              </a:rPr>
              <a:t>Boost productivity.</a:t>
            </a:r>
          </a:p>
          <a:p>
            <a:pPr marL="342900" indent="-342900">
              <a:buFont typeface="Wingdings" panose="05000000000000000000" pitchFamily="2" charset="2"/>
              <a:buChar char="Ø"/>
            </a:pPr>
            <a:r>
              <a:rPr lang="en-US" sz="2400" dirty="0">
                <a:solidFill>
                  <a:schemeClr val="tx1"/>
                </a:solidFill>
              </a:rPr>
              <a:t>Enhance precision.</a:t>
            </a:r>
          </a:p>
          <a:p>
            <a:pPr marL="342900" indent="-342900">
              <a:buFont typeface="Wingdings" panose="05000000000000000000" pitchFamily="2" charset="2"/>
              <a:buChar char="Ø"/>
            </a:pPr>
            <a:r>
              <a:rPr lang="en-US" sz="2400" dirty="0">
                <a:solidFill>
                  <a:schemeClr val="tx1"/>
                </a:solidFill>
              </a:rPr>
              <a:t>Reduce labor.</a:t>
            </a:r>
          </a:p>
          <a:p>
            <a:pPr marL="342900" indent="-342900">
              <a:buFont typeface="Wingdings" panose="05000000000000000000" pitchFamily="2" charset="2"/>
              <a:buChar char="Ø"/>
            </a:pPr>
            <a:r>
              <a:rPr lang="en-US" sz="2400" dirty="0">
                <a:solidFill>
                  <a:schemeClr val="tx1"/>
                </a:solidFill>
              </a:rPr>
              <a:t>Revolutionize industries</a:t>
            </a:r>
          </a:p>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627" name="六边形 3"/>
          <p:cNvSpPr/>
          <p:nvPr/>
        </p:nvSpPr>
        <p:spPr>
          <a:xfrm>
            <a:off x="1573856" y="1061206"/>
            <a:ext cx="1499930" cy="1207642"/>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dirty="0"/>
              <a:t>Aims:</a:t>
            </a:r>
          </a:p>
        </p:txBody>
      </p:sp>
      <p:sp>
        <p:nvSpPr>
          <p:cNvPr id="1048629" name="矩形 9"/>
          <p:cNvSpPr/>
          <p:nvPr/>
        </p:nvSpPr>
        <p:spPr>
          <a:xfrm>
            <a:off x="6157717" y="2035727"/>
            <a:ext cx="4339572" cy="3302529"/>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pPr>
            <a:r>
              <a:rPr lang="en-US" sz="2400" dirty="0">
                <a:solidFill>
                  <a:schemeClr val="tx1"/>
                </a:solidFill>
              </a:rPr>
              <a:t>Using the PPAR has a bunch of advantages:</a:t>
            </a:r>
          </a:p>
          <a:p>
            <a:pPr marL="342900" indent="-342900">
              <a:buFont typeface="Wingdings" panose="05000000000000000000" pitchFamily="2" charset="2"/>
              <a:buChar char="Ø"/>
            </a:pPr>
            <a:r>
              <a:rPr lang="en-US" sz="2400" dirty="0">
                <a:solidFill>
                  <a:schemeClr val="tx1"/>
                </a:solidFill>
              </a:rPr>
              <a:t>Saves time and effort because it does the work automatically.</a:t>
            </a:r>
          </a:p>
          <a:p>
            <a:pPr marL="342900" indent="-342900">
              <a:buFont typeface="Wingdings" panose="05000000000000000000" pitchFamily="2" charset="2"/>
              <a:buChar char="Ø"/>
            </a:pPr>
            <a:r>
              <a:rPr lang="en-US" sz="2400" dirty="0">
                <a:solidFill>
                  <a:schemeClr val="tx1"/>
                </a:solidFill>
              </a:rPr>
              <a:t>Makes fewer mistakes than humans, so it's super precise.</a:t>
            </a:r>
          </a:p>
          <a:p>
            <a:pPr marL="342900" indent="-342900">
              <a:buFont typeface="Wingdings" panose="05000000000000000000" pitchFamily="2" charset="2"/>
              <a:buChar char="Ø"/>
            </a:pPr>
            <a:r>
              <a:rPr lang="en-US" sz="2400" dirty="0">
                <a:solidFill>
                  <a:schemeClr val="tx1"/>
                </a:solidFill>
              </a:rPr>
              <a:t>Reduces the need for people to do repetitive tasks.</a:t>
            </a:r>
          </a:p>
        </p:txBody>
      </p:sp>
      <p:sp>
        <p:nvSpPr>
          <p:cNvPr id="1048630" name="矩形 12"/>
          <p:cNvSpPr/>
          <p:nvPr/>
        </p:nvSpPr>
        <p:spPr>
          <a:xfrm>
            <a:off x="4708838" y="2035726"/>
            <a:ext cx="246380" cy="330252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 name="组合 1"/>
          <p:cNvGrpSpPr/>
          <p:nvPr/>
        </p:nvGrpSpPr>
        <p:grpSpPr>
          <a:xfrm>
            <a:off x="6157717" y="1192201"/>
            <a:ext cx="2454019" cy="704838"/>
            <a:chOff x="3771900" y="4792152"/>
            <a:chExt cx="4989265" cy="632479"/>
          </a:xfrm>
        </p:grpSpPr>
        <p:sp>
          <p:nvSpPr>
            <p:cNvPr id="9"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auto">
                <a:spcBef>
                  <a:spcPts val="0"/>
                </a:spcBef>
                <a:spcAft>
                  <a:spcPts val="0"/>
                </a:spcAft>
              </a:pPr>
              <a:r>
                <a:rPr lang="en-US" sz="2800" b="1" dirty="0">
                  <a:solidFill>
                    <a:schemeClr val="bg1"/>
                  </a:solidFill>
                </a:rPr>
                <a:t>Benefits:</a:t>
              </a:r>
              <a:endParaRPr kumimoji="0" lang="zh-CN" altLang="en-US" sz="2800" b="1" i="0" u="none" strike="noStrike" kern="1200" cap="none" spc="0" normalizeH="0" baseline="0" noProof="0" dirty="0">
                <a:ln>
                  <a:noFill/>
                </a:ln>
                <a:solidFill>
                  <a:schemeClr val="bg1"/>
                </a:solidFill>
                <a:effectLst/>
                <a:uLnTx/>
                <a:uFillTx/>
              </a:endParaRPr>
            </a:p>
          </p:txBody>
        </p:sp>
        <p:sp>
          <p:nvSpPr>
            <p:cNvPr id="10"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
          <p:cNvSpPr/>
          <p:nvPr/>
        </p:nvSpPr>
        <p:spPr>
          <a:xfrm>
            <a:off x="4026994" y="128090"/>
            <a:ext cx="2325248" cy="1514901"/>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br>
              <a:rPr lang="en-US" sz="2400" b="1" dirty="0"/>
            </a:br>
            <a:endParaRPr kumimoji="0" lang="en-US" sz="2800" b="1" i="0" u="none" strike="noStrike" kern="1200" cap="none" spc="0" normalizeH="0" baseline="0" noProof="0" dirty="0">
              <a:ln>
                <a:noFill/>
              </a:ln>
              <a:solidFill>
                <a:srgbClr val="FF0000"/>
              </a:solidFill>
              <a:effectLst/>
              <a:uLnTx/>
              <a:uFillTx/>
            </a:endParaRPr>
          </a:p>
        </p:txBody>
      </p:sp>
      <p:sp>
        <p:nvSpPr>
          <p:cNvPr id="7" name="TextBox 6"/>
          <p:cNvSpPr txBox="1"/>
          <p:nvPr/>
        </p:nvSpPr>
        <p:spPr>
          <a:xfrm>
            <a:off x="3916588" y="408486"/>
            <a:ext cx="2558844" cy="954107"/>
          </a:xfrm>
          <a:prstGeom prst="rect">
            <a:avLst/>
          </a:prstGeom>
          <a:noFill/>
        </p:spPr>
        <p:txBody>
          <a:bodyPr wrap="square" rtlCol="0">
            <a:spAutoFit/>
          </a:bodyPr>
          <a:lstStyle/>
          <a:p>
            <a:pPr lvl="0" algn="ctr"/>
            <a:r>
              <a:rPr lang="en-US" sz="2800" b="1" dirty="0">
                <a:solidFill>
                  <a:schemeClr val="bg1"/>
                </a:solidFill>
              </a:rPr>
              <a:t>Components Overview</a:t>
            </a:r>
          </a:p>
        </p:txBody>
      </p:sp>
      <p:sp>
        <p:nvSpPr>
          <p:cNvPr id="9" name="矩形 11"/>
          <p:cNvSpPr/>
          <p:nvPr/>
        </p:nvSpPr>
        <p:spPr>
          <a:xfrm>
            <a:off x="545034" y="2097212"/>
            <a:ext cx="3140075" cy="427037"/>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0" indent="-457200" fontAlgn="auto">
              <a:spcBef>
                <a:spcPts val="0"/>
              </a:spcBef>
              <a:spcAft>
                <a:spcPts val="0"/>
              </a:spcAft>
              <a:buFont typeface="+mj-lt"/>
              <a:buAutoNum type="arabicPeriod"/>
            </a:pPr>
            <a:r>
              <a:rPr lang="en-US" sz="2800" b="1" dirty="0">
                <a:solidFill>
                  <a:schemeClr val="tx1"/>
                </a:solidFill>
              </a:rPr>
              <a:t>Servo Motors: </a:t>
            </a:r>
            <a:endParaRPr kumimoji="0" lang="zh-CN" altLang="en-US" sz="2800" b="1" i="0" u="none" strike="noStrike" kern="1200" cap="none" spc="0" normalizeH="0" baseline="0" noProof="0" dirty="0">
              <a:ln>
                <a:noFill/>
              </a:ln>
              <a:solidFill>
                <a:schemeClr val="tx1"/>
              </a:solidFill>
              <a:effectLst/>
              <a:uLnTx/>
              <a:uFillTx/>
            </a:endParaRPr>
          </a:p>
        </p:txBody>
      </p:sp>
      <p:sp>
        <p:nvSpPr>
          <p:cNvPr id="17" name="Rectangle: Rounded Corners 4">
            <a:extLst>
              <a:ext uri="{FF2B5EF4-FFF2-40B4-BE49-F238E27FC236}">
                <a16:creationId xmlns:a16="http://schemas.microsoft.com/office/drawing/2014/main" id="{930B85F4-4D25-22BF-8AC5-AB8A2A882696}"/>
              </a:ext>
            </a:extLst>
          </p:cNvPr>
          <p:cNvSpPr/>
          <p:nvPr/>
        </p:nvSpPr>
        <p:spPr>
          <a:xfrm>
            <a:off x="447034" y="2901303"/>
            <a:ext cx="6028398" cy="32376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These are small motors weighing only 10g and measuring about 22.2x11.8x31 mm. They have a torque of 180 N mm and operate at 4.8V with a rotation speed of 120 rpm. Three of these are used in the PPAR for their compactness and lightweight nature, perfect for small-scale robotics.</a:t>
            </a:r>
            <a:endParaRPr lang="en-PK" sz="2400" dirty="0">
              <a:solidFill>
                <a:schemeClr val="tx1"/>
              </a:solidFill>
            </a:endParaRPr>
          </a:p>
        </p:txBody>
      </p:sp>
      <p:sp>
        <p:nvSpPr>
          <p:cNvPr id="22" name="矩形 12"/>
          <p:cNvSpPr/>
          <p:nvPr/>
        </p:nvSpPr>
        <p:spPr>
          <a:xfrm>
            <a:off x="6352242" y="2976649"/>
            <a:ext cx="321512" cy="3162301"/>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754" y="2976649"/>
            <a:ext cx="3353369" cy="3162301"/>
          </a:xfrm>
          <a:prstGeom prst="rect">
            <a:avLst/>
          </a:prstGeom>
        </p:spPr>
      </p:pic>
    </p:spTree>
    <p:extLst>
      <p:ext uri="{BB962C8B-B14F-4D97-AF65-F5344CB8AC3E}">
        <p14:creationId xmlns:p14="http://schemas.microsoft.com/office/powerpoint/2010/main" val="242224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
          <p:cNvSpPr/>
          <p:nvPr/>
        </p:nvSpPr>
        <p:spPr>
          <a:xfrm>
            <a:off x="4026994" y="128090"/>
            <a:ext cx="2325248" cy="1514901"/>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br>
              <a:rPr lang="en-US" sz="2400" b="1" dirty="0"/>
            </a:br>
            <a:endParaRPr kumimoji="0" lang="en-US" sz="2800" b="1" i="0" u="none" strike="noStrike" kern="1200" cap="none" spc="0" normalizeH="0" baseline="0" noProof="0" dirty="0">
              <a:ln>
                <a:noFill/>
              </a:ln>
              <a:solidFill>
                <a:srgbClr val="FF0000"/>
              </a:solidFill>
              <a:effectLst/>
              <a:uLnTx/>
              <a:uFillTx/>
            </a:endParaRPr>
          </a:p>
        </p:txBody>
      </p:sp>
      <p:sp>
        <p:nvSpPr>
          <p:cNvPr id="7" name="TextBox 6"/>
          <p:cNvSpPr txBox="1"/>
          <p:nvPr/>
        </p:nvSpPr>
        <p:spPr>
          <a:xfrm>
            <a:off x="3916588" y="408486"/>
            <a:ext cx="2558844" cy="954107"/>
          </a:xfrm>
          <a:prstGeom prst="rect">
            <a:avLst/>
          </a:prstGeom>
          <a:noFill/>
        </p:spPr>
        <p:txBody>
          <a:bodyPr wrap="square" rtlCol="0">
            <a:spAutoFit/>
          </a:bodyPr>
          <a:lstStyle/>
          <a:p>
            <a:pPr lvl="0" algn="ctr"/>
            <a:r>
              <a:rPr lang="en-US" sz="2800" b="1" dirty="0">
                <a:solidFill>
                  <a:schemeClr val="bg1"/>
                </a:solidFill>
              </a:rPr>
              <a:t>Components Overview</a:t>
            </a:r>
          </a:p>
        </p:txBody>
      </p:sp>
      <p:sp>
        <p:nvSpPr>
          <p:cNvPr id="9" name="矩形 11"/>
          <p:cNvSpPr/>
          <p:nvPr/>
        </p:nvSpPr>
        <p:spPr>
          <a:xfrm>
            <a:off x="447033" y="2058628"/>
            <a:ext cx="4193206" cy="427037"/>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0" indent="-457200" fontAlgn="auto">
              <a:spcBef>
                <a:spcPts val="0"/>
              </a:spcBef>
              <a:spcAft>
                <a:spcPts val="0"/>
              </a:spcAft>
              <a:buFont typeface="+mj-lt"/>
              <a:buAutoNum type="arabicPeriod" startAt="2"/>
            </a:pPr>
            <a:r>
              <a:rPr lang="en-US" sz="2800" b="1" dirty="0">
                <a:solidFill>
                  <a:schemeClr val="tx1"/>
                </a:solidFill>
              </a:rPr>
              <a:t>Arduino Board (UNO):</a:t>
            </a:r>
            <a:endParaRPr kumimoji="0" lang="zh-CN" altLang="en-US" sz="2800" b="1" i="0" u="none" strike="noStrike" kern="1200" cap="none" spc="0" normalizeH="0" baseline="0" noProof="0" dirty="0">
              <a:ln>
                <a:noFill/>
              </a:ln>
              <a:solidFill>
                <a:schemeClr val="tx1"/>
              </a:solidFill>
              <a:effectLst/>
              <a:uLnTx/>
              <a:uFillTx/>
            </a:endParaRPr>
          </a:p>
        </p:txBody>
      </p:sp>
      <p:sp>
        <p:nvSpPr>
          <p:cNvPr id="17" name="Rectangle: Rounded Corners 4">
            <a:extLst>
              <a:ext uri="{FF2B5EF4-FFF2-40B4-BE49-F238E27FC236}">
                <a16:creationId xmlns:a16="http://schemas.microsoft.com/office/drawing/2014/main" id="{930B85F4-4D25-22BF-8AC5-AB8A2A882696}"/>
              </a:ext>
            </a:extLst>
          </p:cNvPr>
          <p:cNvSpPr/>
          <p:nvPr/>
        </p:nvSpPr>
        <p:spPr>
          <a:xfrm>
            <a:off x="447034" y="2901303"/>
            <a:ext cx="6028398" cy="32376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This is like the brain of the PPAR. It's a small but powerful microcontroller board with features like 6 PWM digital I/O pins, 6 analog input pins, and 32 KB of flash memory. It's about 68.6mm x 53.4mm in size and weighs 30g. Operating at 12V, it's versatile and ideal for controlling the robot's component.</a:t>
            </a:r>
            <a:endParaRPr lang="en-PK" sz="2400" dirty="0">
              <a:solidFill>
                <a:schemeClr val="tx1"/>
              </a:solidFill>
            </a:endParaRPr>
          </a:p>
        </p:txBody>
      </p:sp>
      <p:sp>
        <p:nvSpPr>
          <p:cNvPr id="22" name="矩形 12"/>
          <p:cNvSpPr/>
          <p:nvPr/>
        </p:nvSpPr>
        <p:spPr>
          <a:xfrm>
            <a:off x="6352242" y="2976649"/>
            <a:ext cx="321512" cy="3162301"/>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extBox 1"/>
          <p:cNvSpPr txBox="1"/>
          <p:nvPr/>
        </p:nvSpPr>
        <p:spPr>
          <a:xfrm>
            <a:off x="777922" y="2470245"/>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754" y="2976648"/>
            <a:ext cx="3353369" cy="3162301"/>
          </a:xfrm>
          <a:prstGeom prst="rect">
            <a:avLst/>
          </a:prstGeom>
        </p:spPr>
      </p:pic>
    </p:spTree>
    <p:extLst>
      <p:ext uri="{BB962C8B-B14F-4D97-AF65-F5344CB8AC3E}">
        <p14:creationId xmlns:p14="http://schemas.microsoft.com/office/powerpoint/2010/main" val="249519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TotalTime>
  <Words>930</Words>
  <Application>Microsoft Office PowerPoint</Application>
  <PresentationFormat>Widescreen</PresentationFormat>
  <Paragraphs>123</Paragraphs>
  <Slides>21</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Coming Soon</vt:lpstr>
      <vt:lpstr>Söhne</vt:lpstr>
      <vt:lpstr>Times New Roman</vt:lpstr>
      <vt:lpstr>Wingdings</vt:lpstr>
      <vt:lpstr>Office Theme</vt:lpstr>
      <vt:lpstr>PowerPoint Presentation</vt:lpstr>
      <vt:lpstr>AUTOMATIC  PICK AND DROP ROBOTIC 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Kinematics Analysis:</vt:lpstr>
      <vt:lpstr>PowerPoint Presentation</vt:lpstr>
      <vt:lpstr>PowerPoint Presentation</vt:lpstr>
      <vt:lpstr>PowerPoint Presentation</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Muzamil Hanif</cp:lastModifiedBy>
  <cp:revision>56</cp:revision>
  <dcterms:created xsi:type="dcterms:W3CDTF">2015-06-22T13:56:00Z</dcterms:created>
  <dcterms:modified xsi:type="dcterms:W3CDTF">2024-05-05T09:34:33Z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3AF3BAFB0CB24EA89601D4021240A90F</vt:lpwstr>
  </property>
</Properties>
</file>