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753600" cy="13004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952500" y="7616825"/>
            <a:ext cx="7848600" cy="5588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952500" y="5883275"/>
            <a:ext cx="7848600" cy="8382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5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2844800"/>
            <a:ext cx="97536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204912" y="3321050"/>
            <a:ext cx="7334251" cy="44386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952500" y="7883525"/>
            <a:ext cx="7848600" cy="1066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952500" y="8988425"/>
            <a:ext cx="7848600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4658118" y="9779000"/>
            <a:ext cx="427839" cy="444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952500" y="5264150"/>
            <a:ext cx="7848600" cy="24765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5038725" y="3321050"/>
            <a:ext cx="4000500" cy="6172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14375" y="3321050"/>
            <a:ext cx="4000500" cy="299085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14375" y="6416675"/>
            <a:ext cx="4000500" cy="30765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714375" y="4797425"/>
            <a:ext cx="8324850" cy="4714875"/>
          </a:xfrm>
          <a:prstGeom prst="rect">
            <a:avLst/>
          </a:prstGeom>
        </p:spPr>
        <p:txBody>
          <a:bodyPr anchor="ctr"/>
          <a:lstStyle>
            <a:lvl1pPr marL="592666" indent="-592666" algn="l">
              <a:spcBef>
                <a:spcPts val="5600"/>
              </a:spcBef>
              <a:buSzPct val="75000"/>
              <a:buChar char="•"/>
              <a:defRPr sz="4800"/>
            </a:lvl1pPr>
            <a:lvl2pPr marL="1037166" indent="-592666" algn="l">
              <a:spcBef>
                <a:spcPts val="5600"/>
              </a:spcBef>
              <a:buSzPct val="75000"/>
              <a:buChar char="•"/>
              <a:defRPr sz="4800"/>
            </a:lvl2pPr>
            <a:lvl3pPr marL="1481666" indent="-592666" algn="l">
              <a:spcBef>
                <a:spcPts val="5600"/>
              </a:spcBef>
              <a:buSzPct val="75000"/>
              <a:buChar char="•"/>
              <a:defRPr sz="4800"/>
            </a:lvl3pPr>
            <a:lvl4pPr marL="1926166" indent="-592666" algn="l">
              <a:spcBef>
                <a:spcPts val="5600"/>
              </a:spcBef>
              <a:buSzPct val="75000"/>
              <a:buChar char="•"/>
              <a:defRPr sz="4800"/>
            </a:lvl4pPr>
            <a:lvl5pPr marL="2370666" indent="-592666" algn="l">
              <a:spcBef>
                <a:spcPts val="5600"/>
              </a:spcBef>
              <a:buSzPct val="75000"/>
              <a:buChar char="•"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5038725" y="4797425"/>
            <a:ext cx="4000500" cy="47148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714375" y="4797425"/>
            <a:ext cx="4000500" cy="4714875"/>
          </a:xfrm>
          <a:prstGeom prst="rect">
            <a:avLst/>
          </a:prstGeom>
        </p:spPr>
        <p:txBody>
          <a:bodyPr anchor="ctr"/>
          <a:lstStyle>
            <a:lvl1pPr marL="440871" indent="-440871" algn="l">
              <a:spcBef>
                <a:spcPts val="4200"/>
              </a:spcBef>
              <a:buSzPct val="75000"/>
              <a:buChar char="•"/>
              <a:defRPr sz="3600"/>
            </a:lvl1pPr>
            <a:lvl2pPr marL="783771" indent="-440871" algn="l">
              <a:spcBef>
                <a:spcPts val="4200"/>
              </a:spcBef>
              <a:buSzPct val="75000"/>
              <a:buChar char="•"/>
              <a:defRPr sz="3600"/>
            </a:lvl2pPr>
            <a:lvl3pPr marL="1126671" indent="-440871" algn="l">
              <a:spcBef>
                <a:spcPts val="4200"/>
              </a:spcBef>
              <a:buSzPct val="75000"/>
              <a:buChar char="•"/>
              <a:defRPr sz="3600"/>
            </a:lvl3pPr>
            <a:lvl4pPr marL="1469571" indent="-440871" algn="l">
              <a:spcBef>
                <a:spcPts val="4200"/>
              </a:spcBef>
              <a:buSzPct val="75000"/>
              <a:buChar char="•"/>
              <a:defRPr sz="3600"/>
            </a:lvl4pPr>
            <a:lvl5pPr marL="1812471" indent="-440871" algn="l">
              <a:spcBef>
                <a:spcPts val="4200"/>
              </a:spcBef>
              <a:buSzPct val="75000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half" idx="1"/>
          </p:nvPr>
        </p:nvSpPr>
        <p:spPr>
          <a:xfrm>
            <a:off x="714375" y="3797300"/>
            <a:ext cx="8324850" cy="5410200"/>
          </a:xfrm>
          <a:prstGeom prst="rect">
            <a:avLst/>
          </a:prstGeom>
        </p:spPr>
        <p:txBody>
          <a:bodyPr anchor="ctr"/>
          <a:lstStyle>
            <a:lvl1pPr marL="592666" indent="-592666" algn="l">
              <a:spcBef>
                <a:spcPts val="5600"/>
              </a:spcBef>
              <a:buSzPct val="75000"/>
              <a:buChar char="•"/>
              <a:defRPr sz="4800"/>
            </a:lvl1pPr>
            <a:lvl2pPr marL="1037166" indent="-592666" algn="l">
              <a:spcBef>
                <a:spcPts val="5600"/>
              </a:spcBef>
              <a:buSzPct val="75000"/>
              <a:buChar char="•"/>
              <a:defRPr sz="4800"/>
            </a:lvl2pPr>
            <a:lvl3pPr marL="1481666" indent="-592666" algn="l">
              <a:spcBef>
                <a:spcPts val="5600"/>
              </a:spcBef>
              <a:buSzPct val="75000"/>
              <a:buChar char="•"/>
              <a:defRPr sz="4800"/>
            </a:lvl3pPr>
            <a:lvl4pPr marL="1926166" indent="-592666" algn="l">
              <a:spcBef>
                <a:spcPts val="5600"/>
              </a:spcBef>
              <a:buSzPct val="75000"/>
              <a:buChar char="•"/>
              <a:defRPr sz="4800"/>
            </a:lvl4pPr>
            <a:lvl5pPr marL="2370666" indent="-592666" algn="l">
              <a:spcBef>
                <a:spcPts val="5600"/>
              </a:spcBef>
              <a:buSzPct val="75000"/>
              <a:buChar char="•"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5038725" y="6664324"/>
            <a:ext cx="4000500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5043388" y="3511550"/>
            <a:ext cx="4000501" cy="28289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714375" y="3511550"/>
            <a:ext cx="4000500" cy="5981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73525"/>
            <a:ext cx="7848600" cy="2476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6616700"/>
            <a:ext cx="7848600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658118" y="9783762"/>
            <a:ext cx="427839" cy="444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817714" y="107542"/>
            <a:ext cx="2118172" cy="660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600">
                <a:solidFill>
                  <a:srgbClr val="53585F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1pPr>
          </a:lstStyle>
          <a:p>
            <a:pPr/>
            <a:r>
              <a:t>Vegetarian</a:t>
            </a:r>
          </a:p>
        </p:txBody>
      </p:sp>
      <p:sp>
        <p:nvSpPr>
          <p:cNvPr id="120" name="Shape 120"/>
          <p:cNvSpPr/>
          <p:nvPr/>
        </p:nvSpPr>
        <p:spPr>
          <a:xfrm>
            <a:off x="4239983" y="1558348"/>
            <a:ext cx="1273634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lvl1pPr>
          </a:lstStyle>
          <a:p>
            <a:pPr/>
            <a:r>
              <a:t>Breakfast</a:t>
            </a:r>
          </a:p>
        </p:txBody>
      </p:sp>
      <p:pic>
        <p:nvPicPr>
          <p:cNvPr id="12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9852" y="817038"/>
            <a:ext cx="5113896" cy="50801"/>
          </a:xfrm>
          <a:prstGeom prst="rect">
            <a:avLst/>
          </a:prstGeom>
        </p:spPr>
      </p:pic>
      <p:sp>
        <p:nvSpPr>
          <p:cNvPr id="123" name="Shape 123"/>
          <p:cNvSpPr/>
          <p:nvPr/>
        </p:nvSpPr>
        <p:spPr>
          <a:xfrm>
            <a:off x="399649" y="1968160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Breakfast Sandwiches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avocado, hummus, tomato, cucumber and alfalfa sprouts</a:t>
            </a:r>
          </a:p>
        </p:txBody>
      </p:sp>
      <p:sp>
        <p:nvSpPr>
          <p:cNvPr id="124" name="Shape 124"/>
          <p:cNvSpPr/>
          <p:nvPr/>
        </p:nvSpPr>
        <p:spPr>
          <a:xfrm>
            <a:off x="396853" y="2971800"/>
            <a:ext cx="4171193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Wheatberry Pecan Bowl</a:t>
            </a:r>
            <a:endParaRPr sz="18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served with ricotta, honey and seasonal fruit</a:t>
            </a:r>
          </a:p>
        </p:txBody>
      </p:sp>
      <p:sp>
        <p:nvSpPr>
          <p:cNvPr id="125" name="Shape 125"/>
          <p:cNvSpPr/>
          <p:nvPr/>
        </p:nvSpPr>
        <p:spPr>
          <a:xfrm>
            <a:off x="5274454" y="1966058"/>
            <a:ext cx="40894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Santa Fe Breakfast Bowl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black beans, fresh herbed corn puree, brown rice, avocado and salsa</a:t>
            </a:r>
          </a:p>
        </p:txBody>
      </p:sp>
      <p:sp>
        <p:nvSpPr>
          <p:cNvPr id="126" name="Shape 126"/>
          <p:cNvSpPr/>
          <p:nvPr/>
        </p:nvSpPr>
        <p:spPr>
          <a:xfrm>
            <a:off x="5270500" y="2965824"/>
            <a:ext cx="3877692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4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2000"/>
              <a:t>Granola</a:t>
            </a:r>
            <a:endParaRPr sz="20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made every-other visit</a:t>
            </a:r>
          </a:p>
        </p:txBody>
      </p:sp>
      <p:sp>
        <p:nvSpPr>
          <p:cNvPr id="127" name="Shape 127"/>
          <p:cNvSpPr/>
          <p:nvPr/>
        </p:nvSpPr>
        <p:spPr>
          <a:xfrm>
            <a:off x="2368128" y="3776463"/>
            <a:ext cx="5017344" cy="71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Lunch</a:t>
            </a:r>
          </a:p>
          <a:p>
            <a:pPr>
              <a:defRPr i="1"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1500"/>
              <a:t>soup and salad mixer, can be packaged individually for lunch on the go</a:t>
            </a:r>
          </a:p>
        </p:txBody>
      </p:sp>
      <p:sp>
        <p:nvSpPr>
          <p:cNvPr id="128" name="Shape 128"/>
          <p:cNvSpPr/>
          <p:nvPr/>
        </p:nvSpPr>
        <p:spPr>
          <a:xfrm>
            <a:off x="1701638" y="6494273"/>
            <a:ext cx="6350324" cy="7527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Dinner</a:t>
            </a:r>
          </a:p>
          <a:p>
            <a:pPr>
              <a:defRPr i="1"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1500"/>
              <a:t>dinners marked with an asterisk </a:t>
            </a:r>
            <a:r>
              <a:rPr i="0" sz="1800">
                <a:latin typeface="Zapf Dingbats"/>
                <a:ea typeface="Zapf Dingbats"/>
                <a:cs typeface="Zapf Dingbats"/>
                <a:sym typeface="Zapf Dingbats"/>
              </a:rPr>
              <a:t>*</a:t>
            </a:r>
            <a:r>
              <a:rPr sz="1500"/>
              <a:t> should be eaten on day one or two for optimal freshness</a:t>
            </a:r>
          </a:p>
        </p:txBody>
      </p:sp>
      <p:sp>
        <p:nvSpPr>
          <p:cNvPr id="129" name="Shape 129"/>
          <p:cNvSpPr/>
          <p:nvPr/>
        </p:nvSpPr>
        <p:spPr>
          <a:xfrm>
            <a:off x="2438449" y="9215089"/>
            <a:ext cx="4876702" cy="71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Snacks</a:t>
            </a:r>
          </a:p>
          <a:p>
            <a:pPr>
              <a:defRPr i="1"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1500"/>
              <a:t>two snack options, can be packaged individually for a snack on the go</a:t>
            </a:r>
          </a:p>
        </p:txBody>
      </p:sp>
      <p:sp>
        <p:nvSpPr>
          <p:cNvPr id="130" name="Shape 130"/>
          <p:cNvSpPr/>
          <p:nvPr/>
        </p:nvSpPr>
        <p:spPr>
          <a:xfrm>
            <a:off x="3829899" y="11286167"/>
            <a:ext cx="2093802" cy="71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Dessert</a:t>
            </a:r>
          </a:p>
          <a:p>
            <a:pPr>
              <a:defRPr i="1"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1500"/>
              <a:t>one sharable dessert per week</a:t>
            </a:r>
          </a:p>
        </p:txBody>
      </p:sp>
      <p:sp>
        <p:nvSpPr>
          <p:cNvPr id="131" name="Shape 131"/>
          <p:cNvSpPr/>
          <p:nvPr/>
        </p:nvSpPr>
        <p:spPr>
          <a:xfrm>
            <a:off x="389068" y="12068769"/>
            <a:ext cx="4313763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Pear Galette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unsweetened cinnamon whipped cream</a:t>
            </a:r>
          </a:p>
        </p:txBody>
      </p:sp>
      <p:pic>
        <p:nvPicPr>
          <p:cNvPr id="132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4153021" y="2799022"/>
            <a:ext cx="1447558" cy="25401"/>
          </a:xfrm>
          <a:prstGeom prst="rect">
            <a:avLst/>
          </a:prstGeom>
        </p:spPr>
      </p:pic>
      <p:sp>
        <p:nvSpPr>
          <p:cNvPr id="134" name="Shape 134"/>
          <p:cNvSpPr/>
          <p:nvPr/>
        </p:nvSpPr>
        <p:spPr>
          <a:xfrm>
            <a:off x="1058050" y="891593"/>
            <a:ext cx="7637500" cy="607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lnSpc>
                <a:spcPct val="90000"/>
              </a:lnSpc>
              <a:defRPr i="1" sz="17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three meals for four days plus snacks and a dessert, in no particular order unless otherwise noted</a:t>
            </a:r>
          </a:p>
          <a:p>
            <a:pPr>
              <a:defRPr i="1" sz="17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i="0">
                <a:latin typeface="Zapf Dingbats"/>
                <a:ea typeface="Zapf Dingbats"/>
                <a:cs typeface="Zapf Dingbats"/>
                <a:sym typeface="Zapf Dingbats"/>
              </a:rPr>
              <a:t>✢ </a:t>
            </a:r>
            <a:r>
              <a:t>includes dairy, </a:t>
            </a:r>
            <a:r>
              <a:t>macrobiotic and vegan available upon request </a:t>
            </a:r>
            <a:r>
              <a:rPr i="0">
                <a:latin typeface="Zapf Dingbats"/>
                <a:ea typeface="Zapf Dingbats"/>
                <a:cs typeface="Zapf Dingbats"/>
                <a:sym typeface="Zapf Dingbats"/>
              </a:rPr>
              <a:t>✢</a:t>
            </a:r>
          </a:p>
        </p:txBody>
      </p:sp>
      <p:sp>
        <p:nvSpPr>
          <p:cNvPr id="135" name="Shape 135"/>
          <p:cNvSpPr/>
          <p:nvPr/>
        </p:nvSpPr>
        <p:spPr>
          <a:xfrm>
            <a:off x="391143" y="4600166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Soup Choices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cumin spiced creamed carrot and lentil soup or italian mixed bean soup (two days of each)</a:t>
            </a:r>
          </a:p>
        </p:txBody>
      </p:sp>
      <p:sp>
        <p:nvSpPr>
          <p:cNvPr id="136" name="Shape 136"/>
          <p:cNvSpPr/>
          <p:nvPr/>
        </p:nvSpPr>
        <p:spPr>
          <a:xfrm>
            <a:off x="398251" y="5538558"/>
            <a:ext cx="4171193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Vietnamese Rice Bowl</a:t>
            </a:r>
            <a:endParaRPr sz="18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spicy lemongrass tofu over spring greens and brown rice with soy lime sauce</a:t>
            </a:r>
          </a:p>
        </p:txBody>
      </p:sp>
      <p:sp>
        <p:nvSpPr>
          <p:cNvPr id="137" name="Shape 137"/>
          <p:cNvSpPr/>
          <p:nvPr/>
        </p:nvSpPr>
        <p:spPr>
          <a:xfrm>
            <a:off x="5270500" y="4598065"/>
            <a:ext cx="4165600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Toasted Challah Salad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arugula and dried cranberries in apple cider and honey vinaigrette (two days)</a:t>
            </a:r>
          </a:p>
        </p:txBody>
      </p:sp>
      <p:sp>
        <p:nvSpPr>
          <p:cNvPr id="138" name="Shape 138"/>
          <p:cNvSpPr/>
          <p:nvPr/>
        </p:nvSpPr>
        <p:spPr>
          <a:xfrm>
            <a:off x="5265948" y="5534331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4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2000"/>
              <a:t>Pesto Pasta Salad</a:t>
            </a:r>
            <a:endParaRPr sz="20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roasted zucchini and toasted almonds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(two days)</a:t>
            </a:r>
          </a:p>
        </p:txBody>
      </p:sp>
      <p:pic>
        <p:nvPicPr>
          <p:cNvPr id="139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4057036" y="5511044"/>
            <a:ext cx="1647916" cy="25401"/>
          </a:xfrm>
          <a:prstGeom prst="rect">
            <a:avLst/>
          </a:prstGeom>
        </p:spPr>
      </p:pic>
      <p:sp>
        <p:nvSpPr>
          <p:cNvPr id="141" name="Shape 141"/>
          <p:cNvSpPr/>
          <p:nvPr/>
        </p:nvSpPr>
        <p:spPr>
          <a:xfrm>
            <a:off x="391143" y="7257021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Spaghetti</a:t>
            </a:r>
            <a:endParaRPr sz="18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lentils and greens in a roasted garlic tomato sauce</a:t>
            </a:r>
          </a:p>
        </p:txBody>
      </p:sp>
      <p:sp>
        <p:nvSpPr>
          <p:cNvPr id="142" name="Shape 142"/>
          <p:cNvSpPr/>
          <p:nvPr/>
        </p:nvSpPr>
        <p:spPr>
          <a:xfrm>
            <a:off x="5265948" y="7254919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Baked Zucchini </a:t>
            </a:r>
            <a:r>
              <a:rPr sz="1800">
                <a:latin typeface="Zapf Dingbats"/>
                <a:ea typeface="Zapf Dingbats"/>
                <a:cs typeface="Zapf Dingbats"/>
                <a:sym typeface="Zapf Dingbats"/>
              </a:rPr>
              <a:t>*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stuffed with goat cheese and mint with tomatoes filled with tabbouleh and white bean salad</a:t>
            </a:r>
          </a:p>
        </p:txBody>
      </p:sp>
      <p:sp>
        <p:nvSpPr>
          <p:cNvPr id="143" name="Shape 143"/>
          <p:cNvSpPr/>
          <p:nvPr/>
        </p:nvSpPr>
        <p:spPr>
          <a:xfrm>
            <a:off x="5265948" y="8191186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4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2000"/>
              <a:t>Thai Stir Fried Mustard Greens</a:t>
            </a:r>
            <a:endParaRPr sz="20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garbanzo beans and ginger over brown rice with lettuce cups and dipping sauce</a:t>
            </a:r>
          </a:p>
        </p:txBody>
      </p:sp>
      <p:pic>
        <p:nvPicPr>
          <p:cNvPr id="144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4106808" y="8245127"/>
            <a:ext cx="1548372" cy="25401"/>
          </a:xfrm>
          <a:prstGeom prst="rect">
            <a:avLst/>
          </a:prstGeom>
        </p:spPr>
      </p:pic>
      <p:sp>
        <p:nvSpPr>
          <p:cNvPr id="146" name="Shape 146"/>
          <p:cNvSpPr/>
          <p:nvPr/>
        </p:nvSpPr>
        <p:spPr>
          <a:xfrm>
            <a:off x="388347" y="9989216"/>
            <a:ext cx="4165601" cy="1231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Green Smoothies</a:t>
            </a:r>
            <a:r>
              <a:rPr sz="1500"/>
              <a:t> </a:t>
            </a:r>
            <a:r>
              <a:rPr sz="1500"/>
              <a:t>with</a:t>
            </a:r>
            <a:r>
              <a:rPr sz="1500"/>
              <a:t> </a:t>
            </a:r>
            <a:r>
              <a:t>Pea Protein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smoothie kits include papaya, kale, apple, avocado and lemon, complete with freezer kits, fresh kits, and coconut water for smoothie base</a:t>
            </a:r>
          </a:p>
        </p:txBody>
      </p:sp>
      <p:sp>
        <p:nvSpPr>
          <p:cNvPr id="147" name="Shape 147"/>
          <p:cNvSpPr/>
          <p:nvPr/>
        </p:nvSpPr>
        <p:spPr>
          <a:xfrm>
            <a:off x="5265948" y="9994900"/>
            <a:ext cx="4165601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Snack Bars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made with apricot and cashews</a:t>
            </a:r>
          </a:p>
        </p:txBody>
      </p:sp>
      <p:pic>
        <p:nvPicPr>
          <p:cNvPr id="148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4360907" y="10592466"/>
            <a:ext cx="1031786" cy="25401"/>
          </a:xfrm>
          <a:prstGeom prst="rect">
            <a:avLst/>
          </a:prstGeom>
        </p:spPr>
      </p:pic>
      <p:pic>
        <p:nvPicPr>
          <p:cNvPr id="150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4629149" y="12354519"/>
            <a:ext cx="495301" cy="25401"/>
          </a:xfrm>
          <a:prstGeom prst="rect">
            <a:avLst/>
          </a:prstGeom>
        </p:spPr>
      </p:pic>
      <p:sp>
        <p:nvSpPr>
          <p:cNvPr id="152" name="Shape 152"/>
          <p:cNvSpPr/>
          <p:nvPr/>
        </p:nvSpPr>
        <p:spPr>
          <a:xfrm>
            <a:off x="5111473" y="12242641"/>
            <a:ext cx="4415363" cy="3253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i="1" sz="1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i="0">
                <a:latin typeface="Helvetica"/>
                <a:ea typeface="Helvetica"/>
                <a:cs typeface="Helvetica"/>
                <a:sym typeface="Helvetica"/>
              </a:rPr>
              <a:t>© </a:t>
            </a:r>
            <a:r>
              <a:t>2017 awanderingkitchen.com</a:t>
            </a:r>
          </a:p>
        </p:txBody>
      </p:sp>
      <p:sp>
        <p:nvSpPr>
          <p:cNvPr id="153" name="Shape 153"/>
          <p:cNvSpPr/>
          <p:nvPr/>
        </p:nvSpPr>
        <p:spPr>
          <a:xfrm>
            <a:off x="399649" y="8191500"/>
            <a:ext cx="4165601" cy="952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Japanese Kabocha &amp; Noodle Soup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in mushroom broth with a side of soy ginger marinated tofu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