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9753600" cy="13004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77893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952500" y="7616825"/>
            <a:ext cx="7848600" cy="558800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32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952500" y="5883275"/>
            <a:ext cx="7848600" cy="83820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50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2844800"/>
            <a:ext cx="9753600" cy="7315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1204912" y="3321050"/>
            <a:ext cx="7334251" cy="44386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952500" y="7883525"/>
            <a:ext cx="7848600" cy="10668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952500" y="8988425"/>
            <a:ext cx="7848600" cy="84772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4658118" y="9779000"/>
            <a:ext cx="427839" cy="4445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952500" y="5264150"/>
            <a:ext cx="7848600" cy="247650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quarter" idx="13"/>
          </p:nvPr>
        </p:nvSpPr>
        <p:spPr>
          <a:xfrm>
            <a:off x="5038725" y="3321050"/>
            <a:ext cx="4000500" cy="6172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714375" y="3321050"/>
            <a:ext cx="4000500" cy="2990850"/>
          </a:xfrm>
          <a:prstGeom prst="rect">
            <a:avLst/>
          </a:prstGeom>
        </p:spPr>
        <p:txBody>
          <a:bodyPr/>
          <a:lstStyle>
            <a:lvl1pPr>
              <a:defRPr sz="8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714375" y="6416675"/>
            <a:ext cx="4000500" cy="307657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714375" y="3178175"/>
            <a:ext cx="8324850" cy="161925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714375" y="3178175"/>
            <a:ext cx="8324850" cy="161925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sz="half" idx="1"/>
          </p:nvPr>
        </p:nvSpPr>
        <p:spPr>
          <a:xfrm>
            <a:off x="714375" y="4797425"/>
            <a:ext cx="8324850" cy="4714875"/>
          </a:xfrm>
          <a:prstGeom prst="rect">
            <a:avLst/>
          </a:prstGeom>
        </p:spPr>
        <p:txBody>
          <a:bodyPr anchor="ctr"/>
          <a:lstStyle>
            <a:lvl1pPr marL="592666" indent="-592666" algn="l">
              <a:spcBef>
                <a:spcPts val="5600"/>
              </a:spcBef>
              <a:buSzPct val="75000"/>
              <a:buChar char="•"/>
              <a:defRPr sz="4800"/>
            </a:lvl1pPr>
            <a:lvl2pPr marL="1037166" indent="-592666" algn="l">
              <a:spcBef>
                <a:spcPts val="5600"/>
              </a:spcBef>
              <a:buSzPct val="75000"/>
              <a:buChar char="•"/>
              <a:defRPr sz="4800"/>
            </a:lvl2pPr>
            <a:lvl3pPr marL="1481666" indent="-592666" algn="l">
              <a:spcBef>
                <a:spcPts val="5600"/>
              </a:spcBef>
              <a:buSzPct val="75000"/>
              <a:buChar char="•"/>
              <a:defRPr sz="4800"/>
            </a:lvl3pPr>
            <a:lvl4pPr marL="1926166" indent="-592666" algn="l">
              <a:spcBef>
                <a:spcPts val="5600"/>
              </a:spcBef>
              <a:buSzPct val="75000"/>
              <a:buChar char="•"/>
              <a:defRPr sz="4800"/>
            </a:lvl4pPr>
            <a:lvl5pPr marL="2370666" indent="-592666" algn="l">
              <a:spcBef>
                <a:spcPts val="5600"/>
              </a:spcBef>
              <a:buSzPct val="75000"/>
              <a:buChar char="•"/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5038725" y="4797425"/>
            <a:ext cx="4000500" cy="471487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714375" y="3178175"/>
            <a:ext cx="8324850" cy="1619250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quarter" idx="1"/>
          </p:nvPr>
        </p:nvSpPr>
        <p:spPr>
          <a:xfrm>
            <a:off x="714375" y="4797425"/>
            <a:ext cx="4000500" cy="4714875"/>
          </a:xfrm>
          <a:prstGeom prst="rect">
            <a:avLst/>
          </a:prstGeom>
        </p:spPr>
        <p:txBody>
          <a:bodyPr anchor="ctr"/>
          <a:lstStyle>
            <a:lvl1pPr marL="440871" indent="-440871" algn="l">
              <a:spcBef>
                <a:spcPts val="4200"/>
              </a:spcBef>
              <a:buSzPct val="75000"/>
              <a:buChar char="•"/>
              <a:defRPr sz="3600"/>
            </a:lvl1pPr>
            <a:lvl2pPr marL="783771" indent="-440871" algn="l">
              <a:spcBef>
                <a:spcPts val="4200"/>
              </a:spcBef>
              <a:buSzPct val="75000"/>
              <a:buChar char="•"/>
              <a:defRPr sz="3600"/>
            </a:lvl2pPr>
            <a:lvl3pPr marL="1126671" indent="-440871" algn="l">
              <a:spcBef>
                <a:spcPts val="4200"/>
              </a:spcBef>
              <a:buSzPct val="75000"/>
              <a:buChar char="•"/>
              <a:defRPr sz="3600"/>
            </a:lvl3pPr>
            <a:lvl4pPr marL="1469571" indent="-440871" algn="l">
              <a:spcBef>
                <a:spcPts val="4200"/>
              </a:spcBef>
              <a:buSzPct val="75000"/>
              <a:buChar char="•"/>
              <a:defRPr sz="3600"/>
            </a:lvl4pPr>
            <a:lvl5pPr marL="1812471" indent="-440871" algn="l">
              <a:spcBef>
                <a:spcPts val="4200"/>
              </a:spcBef>
              <a:buSzPct val="75000"/>
              <a:buChar char="•"/>
              <a:defRPr sz="3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sz="half" idx="1"/>
          </p:nvPr>
        </p:nvSpPr>
        <p:spPr>
          <a:xfrm>
            <a:off x="714375" y="3797300"/>
            <a:ext cx="8324850" cy="5410200"/>
          </a:xfrm>
          <a:prstGeom prst="rect">
            <a:avLst/>
          </a:prstGeom>
        </p:spPr>
        <p:txBody>
          <a:bodyPr anchor="ctr"/>
          <a:lstStyle>
            <a:lvl1pPr marL="592666" indent="-592666" algn="l">
              <a:spcBef>
                <a:spcPts val="5600"/>
              </a:spcBef>
              <a:buSzPct val="75000"/>
              <a:buChar char="•"/>
              <a:defRPr sz="4800"/>
            </a:lvl1pPr>
            <a:lvl2pPr marL="1037166" indent="-592666" algn="l">
              <a:spcBef>
                <a:spcPts val="5600"/>
              </a:spcBef>
              <a:buSzPct val="75000"/>
              <a:buChar char="•"/>
              <a:defRPr sz="4800"/>
            </a:lvl2pPr>
            <a:lvl3pPr marL="1481666" indent="-592666" algn="l">
              <a:spcBef>
                <a:spcPts val="5600"/>
              </a:spcBef>
              <a:buSzPct val="75000"/>
              <a:buChar char="•"/>
              <a:defRPr sz="4800"/>
            </a:lvl3pPr>
            <a:lvl4pPr marL="1926166" indent="-592666" algn="l">
              <a:spcBef>
                <a:spcPts val="5600"/>
              </a:spcBef>
              <a:buSzPct val="75000"/>
              <a:buChar char="•"/>
              <a:defRPr sz="4800"/>
            </a:lvl4pPr>
            <a:lvl5pPr marL="2370666" indent="-592666" algn="l">
              <a:spcBef>
                <a:spcPts val="5600"/>
              </a:spcBef>
              <a:buSzPct val="75000"/>
              <a:buChar char="•"/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5038725" y="6664324"/>
            <a:ext cx="4000500" cy="28289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5043388" y="3511550"/>
            <a:ext cx="4000501" cy="28289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quarter" idx="15"/>
          </p:nvPr>
        </p:nvSpPr>
        <p:spPr>
          <a:xfrm>
            <a:off x="714375" y="3511550"/>
            <a:ext cx="4000500" cy="5981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073525"/>
            <a:ext cx="7848600" cy="2476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6616700"/>
            <a:ext cx="7848600" cy="8477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4658118" y="9783762"/>
            <a:ext cx="427839" cy="444501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>
            <a:spAutoFit/>
          </a:bodyPr>
          <a:lstStyle>
            <a:lvl1pPr>
              <a:defRPr sz="24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7789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/>
        </p:nvSpPr>
        <p:spPr>
          <a:xfrm>
            <a:off x="2459955" y="107542"/>
            <a:ext cx="4833690" cy="6604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3600">
                <a:solidFill>
                  <a:srgbClr val="53585F"/>
                </a:solidFill>
                <a:latin typeface="IM FELL English"/>
                <a:ea typeface="IM FELL English"/>
                <a:cs typeface="IM FELL English"/>
                <a:sym typeface="IM FELL English"/>
              </a:defRPr>
            </a:lvl1pPr>
          </a:lstStyle>
          <a:p>
            <a:pPr/>
            <a:r>
              <a:t>International Adventurer</a:t>
            </a:r>
          </a:p>
        </p:txBody>
      </p:sp>
      <p:sp>
        <p:nvSpPr>
          <p:cNvPr id="120" name="Shape 120"/>
          <p:cNvSpPr/>
          <p:nvPr/>
        </p:nvSpPr>
        <p:spPr>
          <a:xfrm>
            <a:off x="4239983" y="1710748"/>
            <a:ext cx="1273634" cy="469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lvl1pPr>
          </a:lstStyle>
          <a:p>
            <a:pPr/>
            <a:r>
              <a:t>Breakfast</a:t>
            </a:r>
          </a:p>
        </p:txBody>
      </p:sp>
      <p:pic>
        <p:nvPicPr>
          <p:cNvPr id="121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19852" y="817038"/>
            <a:ext cx="5113896" cy="50801"/>
          </a:xfrm>
          <a:prstGeom prst="rect">
            <a:avLst/>
          </a:prstGeom>
        </p:spPr>
      </p:pic>
      <p:sp>
        <p:nvSpPr>
          <p:cNvPr id="123" name="Shape 123"/>
          <p:cNvSpPr/>
          <p:nvPr/>
        </p:nvSpPr>
        <p:spPr>
          <a:xfrm>
            <a:off x="399649" y="2120900"/>
            <a:ext cx="4165601" cy="952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Get-You-Going Green Smoothie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smoothie kit complete with low glycemic level fruits and protein powder</a:t>
            </a:r>
          </a:p>
        </p:txBody>
      </p:sp>
      <p:sp>
        <p:nvSpPr>
          <p:cNvPr id="124" name="Shape 124"/>
          <p:cNvSpPr/>
          <p:nvPr/>
        </p:nvSpPr>
        <p:spPr>
          <a:xfrm>
            <a:off x="396853" y="3124200"/>
            <a:ext cx="4171193" cy="673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Green Breakfast Enchiladas</a:t>
            </a:r>
            <a:endParaRPr sz="1800"/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with mushrooms, zucchini and cheese</a:t>
            </a:r>
          </a:p>
        </p:txBody>
      </p:sp>
      <p:sp>
        <p:nvSpPr>
          <p:cNvPr id="125" name="Shape 125"/>
          <p:cNvSpPr/>
          <p:nvPr/>
        </p:nvSpPr>
        <p:spPr>
          <a:xfrm>
            <a:off x="5274454" y="2118458"/>
            <a:ext cx="4089401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Chinese Rice Porridge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breakfast porridge kit with soy marinated soft boiled eggs, mushrooms and minced herbs</a:t>
            </a:r>
          </a:p>
        </p:txBody>
      </p:sp>
      <p:sp>
        <p:nvSpPr>
          <p:cNvPr id="126" name="Shape 126"/>
          <p:cNvSpPr/>
          <p:nvPr/>
        </p:nvSpPr>
        <p:spPr>
          <a:xfrm>
            <a:off x="5270500" y="3118224"/>
            <a:ext cx="3877692" cy="673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14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sz="2000"/>
              <a:t>Granola</a:t>
            </a:r>
            <a:endParaRPr sz="2000"/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made every-other visit</a:t>
            </a:r>
          </a:p>
        </p:txBody>
      </p:sp>
      <p:sp>
        <p:nvSpPr>
          <p:cNvPr id="127" name="Shape 127"/>
          <p:cNvSpPr/>
          <p:nvPr/>
        </p:nvSpPr>
        <p:spPr>
          <a:xfrm>
            <a:off x="2397010" y="4017763"/>
            <a:ext cx="4959580" cy="711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Lunch</a:t>
            </a:r>
          </a:p>
          <a:p>
            <a:pPr>
              <a:defRPr i="1"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sz="1500"/>
              <a:t>four servings of each, can be packaged individually for lunch on the go</a:t>
            </a:r>
          </a:p>
        </p:txBody>
      </p:sp>
      <p:sp>
        <p:nvSpPr>
          <p:cNvPr id="128" name="Shape 128"/>
          <p:cNvSpPr/>
          <p:nvPr/>
        </p:nvSpPr>
        <p:spPr>
          <a:xfrm>
            <a:off x="4382997" y="6381697"/>
            <a:ext cx="987606" cy="469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>
            <a:lvl1pPr>
              <a:defRPr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lvl1pPr>
          </a:lstStyle>
          <a:p>
            <a:pPr/>
            <a:r>
              <a:t>Dinner</a:t>
            </a:r>
          </a:p>
        </p:txBody>
      </p:sp>
      <p:sp>
        <p:nvSpPr>
          <p:cNvPr id="129" name="Shape 129"/>
          <p:cNvSpPr/>
          <p:nvPr/>
        </p:nvSpPr>
        <p:spPr>
          <a:xfrm>
            <a:off x="2471656" y="9207446"/>
            <a:ext cx="4810288" cy="711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Snacks</a:t>
            </a:r>
          </a:p>
          <a:p>
            <a:pPr>
              <a:defRPr i="1"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sz="1500"/>
              <a:t>two snack options, can be packaged individually for snacks on the go</a:t>
            </a:r>
          </a:p>
        </p:txBody>
      </p:sp>
      <p:sp>
        <p:nvSpPr>
          <p:cNvPr id="130" name="Shape 130"/>
          <p:cNvSpPr/>
          <p:nvPr/>
        </p:nvSpPr>
        <p:spPr>
          <a:xfrm>
            <a:off x="3957798" y="10947399"/>
            <a:ext cx="1838004" cy="7112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 anchor="ctr">
            <a:spAutoFit/>
          </a:bodyPr>
          <a:lstStyle/>
          <a:p>
            <a:pPr>
              <a:defRPr sz="2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Dessert</a:t>
            </a:r>
          </a:p>
          <a:p>
            <a:pPr>
              <a:defRPr i="1" sz="1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eight individual servings</a:t>
            </a:r>
          </a:p>
        </p:txBody>
      </p:sp>
      <p:sp>
        <p:nvSpPr>
          <p:cNvPr id="131" name="Shape 131"/>
          <p:cNvSpPr/>
          <p:nvPr/>
        </p:nvSpPr>
        <p:spPr>
          <a:xfrm>
            <a:off x="393700" y="11730001"/>
            <a:ext cx="4313762" cy="673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Japanese Green Tea Panna Cotta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popularly referred to as milk pudding</a:t>
            </a:r>
          </a:p>
        </p:txBody>
      </p:sp>
      <p:pic>
        <p:nvPicPr>
          <p:cNvPr id="132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6200000">
            <a:off x="4153021" y="2951422"/>
            <a:ext cx="1447558" cy="25401"/>
          </a:xfrm>
          <a:prstGeom prst="rect">
            <a:avLst/>
          </a:prstGeom>
        </p:spPr>
      </p:pic>
      <p:sp>
        <p:nvSpPr>
          <p:cNvPr id="134" name="Shape 134"/>
          <p:cNvSpPr/>
          <p:nvPr/>
        </p:nvSpPr>
        <p:spPr>
          <a:xfrm>
            <a:off x="1058050" y="891593"/>
            <a:ext cx="7637500" cy="6070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lnSpc>
                <a:spcPct val="90000"/>
              </a:lnSpc>
              <a:defRPr i="1" sz="17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three meals for four days plus snacks and a dessert, in no particular order unless otherwise noted</a:t>
            </a:r>
          </a:p>
          <a:p>
            <a:pPr>
              <a:defRPr i="1" sz="17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i="0">
                <a:latin typeface="Zapf Dingbats"/>
                <a:ea typeface="Zapf Dingbats"/>
                <a:cs typeface="Zapf Dingbats"/>
                <a:sym typeface="Zapf Dingbats"/>
              </a:rPr>
              <a:t>✢ </a:t>
            </a:r>
            <a:r>
              <a:t>personal preference and dietary considerations will be accommodated </a:t>
            </a:r>
            <a:r>
              <a:rPr i="0">
                <a:latin typeface="Zapf Dingbats"/>
                <a:ea typeface="Zapf Dingbats"/>
                <a:cs typeface="Zapf Dingbats"/>
                <a:sym typeface="Zapf Dingbats"/>
              </a:rPr>
              <a:t>✢</a:t>
            </a:r>
          </a:p>
        </p:txBody>
      </p:sp>
      <p:sp>
        <p:nvSpPr>
          <p:cNvPr id="135" name="Shape 135"/>
          <p:cNvSpPr/>
          <p:nvPr/>
        </p:nvSpPr>
        <p:spPr>
          <a:xfrm>
            <a:off x="391143" y="4787899"/>
            <a:ext cx="4165601" cy="1231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Bento Box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Japanese-style lunches with chicken skewers in sweet soy sauce (yakitori) with rice and side dishes</a:t>
            </a:r>
          </a:p>
        </p:txBody>
      </p:sp>
      <p:sp>
        <p:nvSpPr>
          <p:cNvPr id="136" name="Shape 136"/>
          <p:cNvSpPr/>
          <p:nvPr/>
        </p:nvSpPr>
        <p:spPr>
          <a:xfrm>
            <a:off x="5270500" y="4787900"/>
            <a:ext cx="4165600" cy="952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Nicoise Salad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tuna, baby potatoes, green beans, olives, boiled egg and romaine in oregano vinaigrette</a:t>
            </a:r>
          </a:p>
        </p:txBody>
      </p:sp>
      <p:pic>
        <p:nvPicPr>
          <p:cNvPr id="137" name="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6200000">
            <a:off x="4265043" y="5455437"/>
            <a:ext cx="1231901" cy="25401"/>
          </a:xfrm>
          <a:prstGeom prst="rect">
            <a:avLst/>
          </a:prstGeom>
        </p:spPr>
      </p:pic>
      <p:sp>
        <p:nvSpPr>
          <p:cNvPr id="139" name="Shape 139"/>
          <p:cNvSpPr/>
          <p:nvPr/>
        </p:nvSpPr>
        <p:spPr>
          <a:xfrm>
            <a:off x="391143" y="6761721"/>
            <a:ext cx="4165601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Spanish Style Peppers</a:t>
            </a:r>
            <a:endParaRPr sz="1800"/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stuffed </a:t>
            </a:r>
            <a:r>
              <a:t>with fish, rice and olives, served with baby potato skewers and sautéed vegetables</a:t>
            </a:r>
          </a:p>
        </p:txBody>
      </p:sp>
      <p:sp>
        <p:nvSpPr>
          <p:cNvPr id="140" name="Shape 140"/>
          <p:cNvSpPr/>
          <p:nvPr/>
        </p:nvSpPr>
        <p:spPr>
          <a:xfrm>
            <a:off x="5265948" y="6759619"/>
            <a:ext cx="4165601" cy="9525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Georgian Style Game Hens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with beet and walnut sauces served with thin pancakes and mushroom gratin</a:t>
            </a:r>
          </a:p>
        </p:txBody>
      </p:sp>
      <p:sp>
        <p:nvSpPr>
          <p:cNvPr id="141" name="Shape 141"/>
          <p:cNvSpPr/>
          <p:nvPr/>
        </p:nvSpPr>
        <p:spPr>
          <a:xfrm>
            <a:off x="5265948" y="7759699"/>
            <a:ext cx="4165601" cy="12319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14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sz="2000"/>
              <a:t>Prig King with Rice</a:t>
            </a:r>
            <a:endParaRPr sz="2000"/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i="0"/>
              <a:t>chicken and green bean Thai stir fry in roasted chili paste and Thai fish soup with peppers and root vegetables in coconut lemongrass broth</a:t>
            </a:r>
          </a:p>
        </p:txBody>
      </p:sp>
      <p:pic>
        <p:nvPicPr>
          <p:cNvPr id="142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3885937" y="7864988"/>
            <a:ext cx="1981727" cy="25401"/>
          </a:xfrm>
          <a:prstGeom prst="rect">
            <a:avLst/>
          </a:prstGeom>
        </p:spPr>
      </p:pic>
      <p:sp>
        <p:nvSpPr>
          <p:cNvPr id="144" name="Shape 144"/>
          <p:cNvSpPr/>
          <p:nvPr/>
        </p:nvSpPr>
        <p:spPr>
          <a:xfrm>
            <a:off x="393700" y="9936457"/>
            <a:ext cx="4165600" cy="673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Antipesto Vegetables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with fresh cheese</a:t>
            </a:r>
          </a:p>
        </p:txBody>
      </p:sp>
      <p:sp>
        <p:nvSpPr>
          <p:cNvPr id="145" name="Shape 145"/>
          <p:cNvSpPr/>
          <p:nvPr/>
        </p:nvSpPr>
        <p:spPr>
          <a:xfrm>
            <a:off x="5270900" y="9936457"/>
            <a:ext cx="4165601" cy="6731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Korean Style Pan Fried Tofu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in a honey, soy and garlic glaze</a:t>
            </a:r>
          </a:p>
        </p:txBody>
      </p:sp>
      <p:pic>
        <p:nvPicPr>
          <p:cNvPr id="146" name="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4614907" y="10265434"/>
            <a:ext cx="523786" cy="25401"/>
          </a:xfrm>
          <a:prstGeom prst="rect">
            <a:avLst/>
          </a:prstGeom>
        </p:spPr>
      </p:pic>
      <p:pic>
        <p:nvPicPr>
          <p:cNvPr id="148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6200000">
            <a:off x="4629149" y="12053851"/>
            <a:ext cx="495301" cy="25401"/>
          </a:xfrm>
          <a:prstGeom prst="rect">
            <a:avLst/>
          </a:prstGeom>
        </p:spPr>
      </p:pic>
      <p:sp>
        <p:nvSpPr>
          <p:cNvPr id="150" name="Shape 150"/>
          <p:cNvSpPr/>
          <p:nvPr/>
        </p:nvSpPr>
        <p:spPr>
          <a:xfrm>
            <a:off x="5111473" y="11903873"/>
            <a:ext cx="4415363" cy="32535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>
              <a:defRPr i="1" sz="15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rPr i="0">
                <a:latin typeface="Helvetica"/>
                <a:ea typeface="Helvetica"/>
                <a:cs typeface="Helvetica"/>
                <a:sym typeface="Helvetica"/>
              </a:rPr>
              <a:t>© </a:t>
            </a:r>
            <a:r>
              <a:t>2017 awanderingkitchen.com</a:t>
            </a:r>
          </a:p>
        </p:txBody>
      </p:sp>
      <p:sp>
        <p:nvSpPr>
          <p:cNvPr id="151" name="Shape 151"/>
          <p:cNvSpPr/>
          <p:nvPr/>
        </p:nvSpPr>
        <p:spPr>
          <a:xfrm>
            <a:off x="399649" y="7759700"/>
            <a:ext cx="4165601" cy="9525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 anchor="ctr">
            <a:spAutoFit/>
          </a:bodyPr>
          <a:lstStyle/>
          <a:p>
            <a:pPr algn="l">
              <a:defRPr sz="20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Lomo Saltado</a:t>
            </a:r>
          </a:p>
          <a:p>
            <a:pPr algn="l">
              <a:defRPr i="1" sz="1800">
                <a:solidFill>
                  <a:srgbClr val="53585F"/>
                </a:solidFill>
                <a:latin typeface="IM FELL DW Pica"/>
                <a:ea typeface="IM FELL DW Pica"/>
                <a:cs typeface="IM FELL DW Pica"/>
                <a:sym typeface="IM FELL DW Pica"/>
              </a:defRPr>
            </a:pPr>
            <a:r>
              <a:t>Peruvian-style beef stir fry served with a side of white rice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254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 upright="0">
        <a:spAutoFit/>
      </a:bodyPr>
      <a:lstStyle>
        <a:defPPr marL="0" marR="0" indent="0" algn="ctr" defTabSz="77893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