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915" r:id="rId2"/>
    <p:sldId id="924" r:id="rId3"/>
    <p:sldId id="921" r:id="rId4"/>
    <p:sldId id="916" r:id="rId5"/>
    <p:sldId id="923" r:id="rId6"/>
    <p:sldId id="920" r:id="rId7"/>
    <p:sldId id="922" r:id="rId8"/>
  </p:sldIdLst>
  <p:sldSz cx="9144000" cy="6858000" type="screen4x3"/>
  <p:notesSz cx="6807200" cy="9939338"/>
  <p:custShowLst>
    <p:custShow name="Customer Presentation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66FF33"/>
    <a:srgbClr val="33CC33"/>
    <a:srgbClr val="17A8F1"/>
    <a:srgbClr val="61B7E7"/>
    <a:srgbClr val="CC0000"/>
    <a:srgbClr val="FF6600"/>
    <a:srgbClr val="000066"/>
    <a:srgbClr val="03A1D3"/>
    <a:srgbClr val="03A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9" autoAdjust="0"/>
    <p:restoredTop sz="91311" autoAdjust="0"/>
  </p:normalViewPr>
  <p:slideViewPr>
    <p:cSldViewPr>
      <p:cViewPr varScale="1">
        <p:scale>
          <a:sx n="91" d="100"/>
          <a:sy n="91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40069" y="0"/>
            <a:ext cx="186186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77497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0597" y="9677497"/>
            <a:ext cx="365658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1D5B0-926C-4BAF-871D-B49DE1271E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0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17874" y="1"/>
            <a:ext cx="189326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9974" y="4721226"/>
            <a:ext cx="6084719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16" tIns="46862" rIns="93716" bIns="468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0034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38401" y="9660034"/>
            <a:ext cx="368799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94B80B-605E-4582-8889-CDFAE77946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6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3429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5715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8001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0287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29797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981200" y="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00200"/>
            <a:ext cx="6872287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5988" y="3094038"/>
            <a:ext cx="6929437" cy="920750"/>
          </a:xfrm>
        </p:spPr>
        <p:txBody>
          <a:bodyPr/>
          <a:lstStyle>
            <a:lvl1pPr>
              <a:defRPr sz="1800"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374316"/>
            <a:ext cx="2597497" cy="25974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6" y="219878"/>
            <a:ext cx="1693321" cy="1269991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 bwMode="auto">
          <a:xfrm>
            <a:off x="0" y="2979738"/>
            <a:ext cx="1981200" cy="3878262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386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6100" y="1042989"/>
            <a:ext cx="8229600" cy="53383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8577263" y="6625706"/>
            <a:ext cx="5476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-63872"/>
            <a:ext cx="1020536" cy="10205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165304"/>
            <a:ext cx="918669" cy="6890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98" y="6165304"/>
            <a:ext cx="918669" cy="6890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1" y="6165304"/>
            <a:ext cx="918669" cy="68900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43" y="6165304"/>
            <a:ext cx="918669" cy="6890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55" y="6165304"/>
            <a:ext cx="918669" cy="6890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67" y="6165304"/>
            <a:ext cx="918669" cy="68900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63" y="6165304"/>
            <a:ext cx="918669" cy="68900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75" y="6165304"/>
            <a:ext cx="918669" cy="6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6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938"/>
            <a:ext cx="85788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スライド・タイトル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042988"/>
            <a:ext cx="82296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ja-JP" altLang="en-US" smtClean="0"/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ja-JP" altLang="en-US" smtClean="0"/>
              <a:t>ああ</a:t>
            </a:r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566738" y="908050"/>
            <a:ext cx="85772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9714" name="Text Box 50"/>
          <p:cNvSpPr txBox="1">
            <a:spLocks noChangeArrowheads="1"/>
          </p:cNvSpPr>
          <p:nvPr/>
        </p:nvSpPr>
        <p:spPr bwMode="auto">
          <a:xfrm>
            <a:off x="1476375" y="6478588"/>
            <a:ext cx="621982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4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Copyright © 2015 </a:t>
            </a:r>
            <a:r>
              <a:rPr lang="ja-JP" altLang="en-US" sz="900" dirty="0" smtClean="0">
                <a:solidFill>
                  <a:schemeClr val="bg2"/>
                </a:solidFill>
              </a:rPr>
              <a:t>ケンブリッジ・テクノロジー・パートナーズ株式会社</a:t>
            </a:r>
            <a:endParaRPr lang="en-US" altLang="ja-JP" sz="900" dirty="0" smtClean="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All Rights Reserved. Proprietary and Confidential</a:t>
            </a:r>
            <a:endParaRPr lang="en-US" altLang="en-US" sz="900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51" descr="CambridgeLogoHeight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37325"/>
            <a:ext cx="1285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テキスト ボックス 1"/>
          <p:cNvSpPr txBox="1">
            <a:spLocks noChangeArrowheads="1"/>
          </p:cNvSpPr>
          <p:nvPr/>
        </p:nvSpPr>
        <p:spPr bwMode="auto">
          <a:xfrm>
            <a:off x="8620125" y="6561138"/>
            <a:ext cx="504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195707A-4864-461B-A479-5FF76606CE3A}" type="slidenum">
              <a:rPr kumimoji="1" lang="ja-JP" altLang="en-US" sz="10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ja-JP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081088" indent="-1778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35100" indent="-174625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1790700" indent="-176213" algn="l" rtl="0" eaLnBrk="1" fontAlgn="base" hangingPunct="1">
        <a:spcBef>
          <a:spcPct val="20000"/>
        </a:spcBef>
        <a:spcAft>
          <a:spcPct val="0"/>
        </a:spcAft>
        <a:buFont typeface="ＭＳ Ｐゴシック" panose="020B0600070205080204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2479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7051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1623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6195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2185987" y="548680"/>
            <a:ext cx="6929437" cy="2277543"/>
          </a:xfrm>
        </p:spPr>
        <p:txBody>
          <a:bodyPr/>
          <a:lstStyle/>
          <a:p>
            <a:pPr algn="ctr"/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8800" dirty="0" smtClean="0"/>
              <a:t>さすけね</a:t>
            </a:r>
            <a:endParaRPr kumimoji="1"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2400" dirty="0" smtClean="0"/>
              <a:t>-</a:t>
            </a:r>
            <a:r>
              <a:rPr lang="ja-JP" altLang="en-US" sz="2400" b="1" dirty="0"/>
              <a:t>地域住民で作る「電話一本」「誰でも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marL="0" indent="0" algn="ctr">
              <a:buNone/>
            </a:pPr>
            <a:r>
              <a:rPr lang="ja-JP" altLang="en-US" sz="2400" b="1" dirty="0" smtClean="0"/>
              <a:t>出来る</a:t>
            </a:r>
            <a:r>
              <a:rPr lang="ja-JP" altLang="en-US" sz="2400" b="1" dirty="0"/>
              <a:t>雪と災害の「見える化」ソリューション</a:t>
            </a:r>
            <a:r>
              <a:rPr kumimoji="1" lang="en-US" altLang="ja-JP" sz="2400" dirty="0" smtClean="0"/>
              <a:t>–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2015/10/22</a:t>
            </a:r>
            <a:endParaRPr kumimoji="1" lang="ja-JP" altLang="en-US" sz="2400" dirty="0"/>
          </a:p>
        </p:txBody>
      </p:sp>
      <p:sp>
        <p:nvSpPr>
          <p:cNvPr id="8" name="サブタイトル 5"/>
          <p:cNvSpPr txBox="1">
            <a:spLocks/>
          </p:cNvSpPr>
          <p:nvPr/>
        </p:nvSpPr>
        <p:spPr bwMode="auto">
          <a:xfrm>
            <a:off x="2153262" y="5589240"/>
            <a:ext cx="450697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51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90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anose="020B0600070205080204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247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705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162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619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ja-JP" sz="2000" kern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ja-JP" sz="2000" kern="0" dirty="0"/>
          </a:p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ja-JP" sz="2000" kern="0" dirty="0" smtClean="0"/>
              <a:t>Team</a:t>
            </a:r>
            <a:r>
              <a:rPr lang="ja-JP" altLang="en-US" sz="2000" kern="0" dirty="0" smtClean="0"/>
              <a:t>　三泣き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48121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会津の課題、知ってください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豪雪地帯であること　年どのぐらい振るとか・・・実例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→会津の大きな課題のひとつです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年間</a:t>
            </a:r>
            <a:r>
              <a:rPr lang="ja-JP" altLang="en-US" dirty="0" smtClean="0"/>
              <a:t>どれだけ</a:t>
            </a:r>
            <a:r>
              <a:rPr lang="ja-JP" altLang="en-US" dirty="0"/>
              <a:t>雪</a:t>
            </a:r>
            <a:r>
              <a:rPr lang="ja-JP" altLang="en-US" dirty="0" smtClean="0"/>
              <a:t>かきの</a:t>
            </a:r>
            <a:r>
              <a:rPr lang="ja-JP" altLang="en-US" dirty="0"/>
              <a:t>クレーム</a:t>
            </a:r>
            <a:r>
              <a:rPr lang="ja-JP" altLang="en-US" dirty="0" smtClean="0"/>
              <a:t>がくるか。冬場の一番のクレームを説明。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→実際に、住民もそう思っています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花田君や、桜井君の苦労。我々もそう思っています！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だから、これを解決するための仕組み、考えました。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6989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本当</a:t>
            </a:r>
            <a:r>
              <a:rPr lang="ja-JP" altLang="en-US" dirty="0" smtClean="0"/>
              <a:t>に</a:t>
            </a:r>
            <a:r>
              <a:rPr lang="ja-JP" altLang="en-US" dirty="0"/>
              <a:t>必要</a:t>
            </a:r>
            <a:r>
              <a:rPr lang="ja-JP" altLang="en-US" dirty="0" smtClean="0"/>
              <a:t>な</a:t>
            </a:r>
            <a:r>
              <a:rPr lang="ja-JP" altLang="en-US" dirty="0"/>
              <a:t>対策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36608" y="764704"/>
            <a:ext cx="939048" cy="999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若造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821852" y="1268760"/>
            <a:ext cx="963340" cy="9804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熟練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2051720" y="990663"/>
            <a:ext cx="5400600" cy="458117"/>
          </a:xfrm>
          <a:prstGeom prst="wedgeRectCallout">
            <a:avLst>
              <a:gd name="adj1" fmla="val -56598"/>
              <a:gd name="adj2" fmla="val 1316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 smtClean="0"/>
              <a:t>簡単です、雪かきを実施する仕組みを作りましょう！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2053942" y="1588227"/>
            <a:ext cx="5400600" cy="616637"/>
          </a:xfrm>
          <a:prstGeom prst="wedgeRectCallout">
            <a:avLst>
              <a:gd name="adj1" fmla="val 55834"/>
              <a:gd name="adj2" fmla="val -55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 smtClean="0"/>
              <a:t>いや、それだけでは、</a:t>
            </a:r>
            <a:r>
              <a:rPr lang="ja-JP" altLang="en-US" sz="1800" dirty="0"/>
              <a:t>一時的</a:t>
            </a:r>
            <a:r>
              <a:rPr lang="ja-JP" altLang="en-US" sz="1800" dirty="0" smtClean="0"/>
              <a:t>な対策じゃ。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我々は、右に左に動くだけで何も変わらぬ。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6608" y="1955550"/>
            <a:ext cx="939048" cy="999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若造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2051720" y="2328242"/>
            <a:ext cx="5400600" cy="458117"/>
          </a:xfrm>
          <a:prstGeom prst="wedgeRectCallout">
            <a:avLst>
              <a:gd name="adj1" fmla="val -56598"/>
              <a:gd name="adj2" fmla="val 1316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それでは、何が必要に？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821852" y="2416532"/>
            <a:ext cx="963340" cy="9804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熟練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2051720" y="2884127"/>
            <a:ext cx="5400600" cy="616637"/>
          </a:xfrm>
          <a:prstGeom prst="wedgeRectCallout">
            <a:avLst>
              <a:gd name="adj1" fmla="val 55834"/>
              <a:gd name="adj2" fmla="val -2388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 smtClean="0"/>
              <a:t>情報の「見える化」じゃろう。正しい情報が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見え、蓄積されてこそ、真因の解決となる！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6608" y="3437383"/>
            <a:ext cx="939048" cy="999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若造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四角形吹き出し 15"/>
          <p:cNvSpPr/>
          <p:nvPr/>
        </p:nvSpPr>
        <p:spPr bwMode="auto">
          <a:xfrm>
            <a:off x="2051720" y="3663357"/>
            <a:ext cx="5400600" cy="458117"/>
          </a:xfrm>
          <a:prstGeom prst="wedgeRectCallout">
            <a:avLst>
              <a:gd name="adj1" fmla="val -56598"/>
              <a:gd name="adj2" fmla="val 1316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なるほど！情報集めるに、沢山の協力が必要ですな。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7821852" y="3789040"/>
            <a:ext cx="963340" cy="9804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熟練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2034016" y="4279285"/>
            <a:ext cx="5400600" cy="877907"/>
          </a:xfrm>
          <a:prstGeom prst="wedgeRectCallout">
            <a:avLst>
              <a:gd name="adj1" fmla="val 55834"/>
              <a:gd name="adj2" fmla="val -2388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 smtClean="0"/>
              <a:t>そうじゃ、ご老人でも誰でも簡単に参加できることが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肝要。そこさえ達成できれば、情にあつき我が民は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きっと、力になってくれ</a:t>
            </a:r>
            <a:r>
              <a:rPr lang="ja-JP" altLang="en-US" sz="1800" dirty="0" err="1" smtClean="0"/>
              <a:t>ようぞ</a:t>
            </a:r>
            <a:r>
              <a:rPr lang="ja-JP" altLang="en-US" sz="1800" dirty="0" smtClean="0"/>
              <a:t>！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30060" y="5048468"/>
            <a:ext cx="939048" cy="999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若造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隊員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四角形吹き出し 19"/>
          <p:cNvSpPr/>
          <p:nvPr/>
        </p:nvSpPr>
        <p:spPr bwMode="auto">
          <a:xfrm>
            <a:off x="2051720" y="5319275"/>
            <a:ext cx="5400600" cy="458117"/>
          </a:xfrm>
          <a:prstGeom prst="wedgeRectCallout">
            <a:avLst>
              <a:gd name="adj1" fmla="val -56598"/>
              <a:gd name="adj2" fmla="val 1316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では、「三泣き衆」に案を考えさせましょう！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12142" y="5903801"/>
            <a:ext cx="8573050" cy="6215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そこで、我ら「三泣き」は、想いに応えるべく、ご提案させていただきます。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50879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accent2"/>
                </a:solidFill>
              </a:rPr>
              <a:t>「さすけね」は、誰でも使え、誰でも見れる仕組み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0" y="1900888"/>
            <a:ext cx="977507" cy="251873"/>
          </a:xfr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62" y="2429472"/>
            <a:ext cx="1419225" cy="3619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57030"/>
            <a:ext cx="1007492" cy="3058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65" y="989312"/>
            <a:ext cx="1291808" cy="775084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81" y="1781400"/>
            <a:ext cx="1582465" cy="42629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正方形/長方形 13"/>
          <p:cNvSpPr/>
          <p:nvPr/>
        </p:nvSpPr>
        <p:spPr bwMode="auto">
          <a:xfrm>
            <a:off x="7740352" y="1243580"/>
            <a:ext cx="866352" cy="48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iPad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740352" y="1964084"/>
            <a:ext cx="866352" cy="48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dirty="0" smtClean="0"/>
              <a:t>Unity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796672" y="836712"/>
            <a:ext cx="2306376" cy="27685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solidFill>
                  <a:schemeClr val="accent2"/>
                </a:solidFill>
              </a:rPr>
              <a:t>データベース </a:t>
            </a:r>
            <a:r>
              <a:rPr lang="en-US" altLang="ja-JP" sz="2000" b="1" dirty="0">
                <a:solidFill>
                  <a:schemeClr val="accent2"/>
                </a:solidFill>
              </a:rPr>
              <a:t>&amp;</a:t>
            </a:r>
            <a: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/>
            </a:r>
            <a:br>
              <a:rPr kumimoji="0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</a:br>
            <a:r>
              <a:rPr kumimoji="0" lang="ja-JP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オープンデータ返却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86635" y="3143539"/>
            <a:ext cx="1117013" cy="7973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/>
              <a:t>さすけね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情報登録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Web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2" name="直線矢印コネクタ 21"/>
          <p:cNvCxnSpPr>
            <a:stCxn id="21" idx="3"/>
            <a:endCxn id="15" idx="1"/>
          </p:cNvCxnSpPr>
          <p:nvPr/>
        </p:nvCxnSpPr>
        <p:spPr bwMode="auto">
          <a:xfrm flipV="1">
            <a:off x="1403648" y="2220980"/>
            <a:ext cx="2393024" cy="132125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" y="1675594"/>
            <a:ext cx="594015" cy="314828"/>
          </a:xfrm>
          <a:prstGeom prst="rect">
            <a:avLst/>
          </a:prstGeom>
        </p:spPr>
      </p:pic>
      <p:cxnSp>
        <p:nvCxnSpPr>
          <p:cNvPr id="30" name="直線矢印コネクタ 29"/>
          <p:cNvCxnSpPr>
            <a:stCxn id="35" idx="3"/>
            <a:endCxn id="15" idx="1"/>
          </p:cNvCxnSpPr>
          <p:nvPr/>
        </p:nvCxnSpPr>
        <p:spPr bwMode="auto">
          <a:xfrm>
            <a:off x="1527945" y="1749949"/>
            <a:ext cx="2268727" cy="47103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auto">
          <a:xfrm>
            <a:off x="175414" y="1079010"/>
            <a:ext cx="1352531" cy="134187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23528" y="4711892"/>
            <a:ext cx="1283537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/>
              <a:t>雪センサー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（</a:t>
            </a:r>
            <a:r>
              <a:rPr lang="en-US" altLang="ja-JP" sz="1600" dirty="0" err="1" smtClean="0"/>
              <a:t>SparcCore</a:t>
            </a:r>
            <a:r>
              <a:rPr lang="ja-JP" altLang="en-US" sz="1600" dirty="0" smtClean="0"/>
              <a:t>）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0" name="直線矢印コネクタ 39"/>
          <p:cNvCxnSpPr>
            <a:stCxn id="39" idx="3"/>
            <a:endCxn id="15" idx="1"/>
          </p:cNvCxnSpPr>
          <p:nvPr/>
        </p:nvCxnSpPr>
        <p:spPr bwMode="auto">
          <a:xfrm flipV="1">
            <a:off x="1607065" y="2220980"/>
            <a:ext cx="2189607" cy="285095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正方形/長方形 43"/>
          <p:cNvSpPr/>
          <p:nvPr/>
        </p:nvSpPr>
        <p:spPr bwMode="auto">
          <a:xfrm>
            <a:off x="35497" y="826364"/>
            <a:ext cx="3295794" cy="51949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solidFill>
                  <a:schemeClr val="accent2"/>
                </a:solidFill>
              </a:rPr>
              <a:t>情報収集</a:t>
            </a:r>
            <a:endParaRPr kumimoji="0" lang="ja-JP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740352" y="2682799"/>
            <a:ext cx="866352" cy="480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175414" y="4509120"/>
            <a:ext cx="1053846" cy="288032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 smtClean="0"/>
              <a:t>定点</a:t>
            </a:r>
            <a:r>
              <a:rPr lang="ja-JP" altLang="en-US" sz="1600" b="1" dirty="0"/>
              <a:t>観測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130525" y="2924944"/>
            <a:ext cx="1132013" cy="259782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 smtClean="0"/>
              <a:t>ユーザ</a:t>
            </a:r>
            <a:r>
              <a:rPr lang="ja-JP" altLang="en-US" sz="1600" b="1" dirty="0"/>
              <a:t>登録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97323" y="932269"/>
            <a:ext cx="1132013" cy="259782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b="1" dirty="0" smtClean="0"/>
              <a:t>電話</a:t>
            </a:r>
            <a:r>
              <a:rPr lang="en-US" altLang="ja-JP" sz="1600" b="1" dirty="0" smtClean="0"/>
              <a:t>1</a:t>
            </a:r>
            <a:r>
              <a:rPr lang="ja-JP" altLang="en-US" sz="1600" b="1" dirty="0" smtClean="0"/>
              <a:t>本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0" name="直線矢印コネクタ 49"/>
          <p:cNvCxnSpPr>
            <a:stCxn id="15" idx="3"/>
            <a:endCxn id="14" idx="1"/>
          </p:cNvCxnSpPr>
          <p:nvPr/>
        </p:nvCxnSpPr>
        <p:spPr bwMode="auto">
          <a:xfrm flipV="1">
            <a:off x="6103048" y="1483840"/>
            <a:ext cx="1637304" cy="73714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矢印コネクタ 51"/>
          <p:cNvCxnSpPr>
            <a:stCxn id="15" idx="3"/>
            <a:endCxn id="18" idx="1"/>
          </p:cNvCxnSpPr>
          <p:nvPr/>
        </p:nvCxnSpPr>
        <p:spPr bwMode="auto">
          <a:xfrm flipV="1">
            <a:off x="6103048" y="2204344"/>
            <a:ext cx="1637304" cy="1663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矢印コネクタ 52"/>
          <p:cNvCxnSpPr>
            <a:stCxn id="15" idx="3"/>
            <a:endCxn id="45" idx="1"/>
          </p:cNvCxnSpPr>
          <p:nvPr/>
        </p:nvCxnSpPr>
        <p:spPr bwMode="auto">
          <a:xfrm>
            <a:off x="6103048" y="2220980"/>
            <a:ext cx="1637304" cy="7020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テキスト ボックス 56"/>
          <p:cNvSpPr txBox="1"/>
          <p:nvPr/>
        </p:nvSpPr>
        <p:spPr>
          <a:xfrm>
            <a:off x="1612734" y="3682460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観測</a:t>
            </a:r>
            <a:r>
              <a:rPr kumimoji="1" lang="ja-JP" altLang="en-US" dirty="0" smtClean="0"/>
              <a:t>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雪</a:t>
            </a:r>
            <a:r>
              <a:rPr kumimoji="1" lang="ja-JP" altLang="en-US" dirty="0"/>
              <a:t>情報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06036" y="2368665"/>
            <a:ext cx="10406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電話番号と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緯度経度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紐付け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44903" y="826364"/>
            <a:ext cx="1715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 smtClean="0"/>
              <a:t>ユーザ登録済</a:t>
            </a:r>
            <a:r>
              <a:rPr kumimoji="1" lang="en-US" altLang="ja-JP" dirty="0"/>
              <a:t>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電話番号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緯度経度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【</a:t>
            </a:r>
            <a:r>
              <a:rPr kumimoji="1" lang="ja-JP" altLang="en-US" dirty="0" smtClean="0"/>
              <a:t>ユーザー未登録</a:t>
            </a:r>
            <a:r>
              <a:rPr kumimoji="1" lang="en-US" altLang="ja-JP" dirty="0" smtClean="0"/>
              <a:t>】</a:t>
            </a:r>
            <a:br>
              <a:rPr kumimoji="1" lang="en-US" altLang="ja-JP" dirty="0" smtClean="0"/>
            </a:br>
            <a:r>
              <a:rPr kumimoji="1" lang="ja-JP" altLang="en-US" dirty="0" smtClean="0"/>
              <a:t>電話番号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郵便番号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396002" y="1052736"/>
            <a:ext cx="840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オープン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4" name="正方形/長方形 93"/>
          <p:cNvSpPr/>
          <p:nvPr/>
        </p:nvSpPr>
        <p:spPr bwMode="auto">
          <a:xfrm>
            <a:off x="7380312" y="1124744"/>
            <a:ext cx="1543576" cy="243419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solidFill>
                  <a:schemeClr val="accent2"/>
                </a:solidFill>
              </a:rPr>
              <a:t>見える化</a:t>
            </a:r>
            <a:endParaRPr kumimoji="0" lang="ja-JP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87" name="角丸四角形吹き出し 86"/>
          <p:cNvSpPr/>
          <p:nvPr/>
        </p:nvSpPr>
        <p:spPr bwMode="auto">
          <a:xfrm>
            <a:off x="7256603" y="3690746"/>
            <a:ext cx="1678964" cy="798763"/>
          </a:xfrm>
          <a:prstGeom prst="wedgeRoundRectCallout">
            <a:avLst>
              <a:gd name="adj1" fmla="val -21719"/>
              <a:gd name="adj2" fmla="val -7221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WebAPI</a:t>
            </a: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を使い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利用・開発可能！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3995936" y="4293096"/>
            <a:ext cx="866352" cy="346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/>
              <a:t>白虎隊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5036229" y="4293096"/>
            <a:ext cx="866352" cy="346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朱雀隊</a:t>
            </a:r>
          </a:p>
        </p:txBody>
      </p:sp>
      <p:cxnSp>
        <p:nvCxnSpPr>
          <p:cNvPr id="98" name="直線矢印コネクタ 97"/>
          <p:cNvCxnSpPr>
            <a:stCxn id="15" idx="2"/>
            <a:endCxn id="97" idx="0"/>
          </p:cNvCxnSpPr>
          <p:nvPr/>
        </p:nvCxnSpPr>
        <p:spPr bwMode="auto">
          <a:xfrm>
            <a:off x="4949860" y="3605248"/>
            <a:ext cx="519545" cy="6878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矢印コネクタ 100"/>
          <p:cNvCxnSpPr>
            <a:stCxn id="15" idx="2"/>
            <a:endCxn id="96" idx="0"/>
          </p:cNvCxnSpPr>
          <p:nvPr/>
        </p:nvCxnSpPr>
        <p:spPr bwMode="auto">
          <a:xfrm flipH="1">
            <a:off x="4429112" y="3605248"/>
            <a:ext cx="520748" cy="6878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角丸四角形吹き出し 112"/>
          <p:cNvSpPr/>
          <p:nvPr/>
        </p:nvSpPr>
        <p:spPr bwMode="auto">
          <a:xfrm>
            <a:off x="3704081" y="4790477"/>
            <a:ext cx="2518753" cy="798763"/>
          </a:xfrm>
          <a:prstGeom prst="wedgeRoundRectCallout">
            <a:avLst>
              <a:gd name="adj1" fmla="val -20550"/>
              <a:gd name="adj2" fmla="val -6889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雪情報</a:t>
            </a:r>
            <a:r>
              <a:rPr lang="ja-JP" altLang="en-US" sz="1600" dirty="0" smtClean="0"/>
              <a:t>は近くの隊員に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メール通知。エリアごとの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参加回数も分かる。</a:t>
            </a:r>
            <a:endParaRPr lang="en-US" altLang="ja-JP" sz="1600" dirty="0" smtClean="0"/>
          </a:p>
        </p:txBody>
      </p:sp>
      <p:sp>
        <p:nvSpPr>
          <p:cNvPr id="118" name="正方形/長方形 117"/>
          <p:cNvSpPr/>
          <p:nvPr/>
        </p:nvSpPr>
        <p:spPr bwMode="auto">
          <a:xfrm>
            <a:off x="3657324" y="4184552"/>
            <a:ext cx="2930900" cy="18581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solidFill>
                  <a:schemeClr val="accent2"/>
                </a:solidFill>
              </a:rPr>
              <a:t>除雪</a:t>
            </a:r>
            <a:r>
              <a:rPr lang="ja-JP" altLang="en-US" sz="2000" b="1" dirty="0">
                <a:solidFill>
                  <a:schemeClr val="accent2"/>
                </a:solidFill>
              </a:rPr>
              <a:t>サポート</a:t>
            </a:r>
            <a:endParaRPr kumimoji="0" lang="ja-JP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6747190" y="4790477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【</a:t>
            </a:r>
            <a:r>
              <a:rPr kumimoji="1" lang="ja-JP" altLang="en-US" sz="1600" dirty="0" smtClean="0"/>
              <a:t>見える化の次</a:t>
            </a:r>
            <a:r>
              <a:rPr kumimoji="1" lang="en-US" altLang="ja-JP" sz="1600" dirty="0" smtClean="0"/>
              <a:t>】</a:t>
            </a:r>
          </a:p>
          <a:p>
            <a:pPr algn="ctr"/>
            <a:r>
              <a:rPr kumimoji="1" lang="ja-JP" altLang="en-US" dirty="0" smtClean="0"/>
              <a:t>蓄積されたデータは次年度に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向け解析処理。天気や温度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平日休日などと組み合わせ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除雪</a:t>
            </a:r>
            <a:r>
              <a:rPr kumimoji="1" lang="ja-JP" altLang="en-US" dirty="0"/>
              <a:t>計画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役立</a:t>
            </a:r>
            <a:r>
              <a:rPr kumimoji="1" lang="ja-JP" altLang="en-US" dirty="0" smtClean="0"/>
              <a:t>てる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864320" y="905472"/>
            <a:ext cx="2094712" cy="14631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39796" y="5323960"/>
            <a:ext cx="8573050" cy="13093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ja-JP" altLang="en-US" sz="2000" dirty="0" smtClean="0"/>
              <a:t>「さすけね」は下記</a:t>
            </a:r>
            <a:r>
              <a:rPr lang="en-US" altLang="ja-JP" sz="2000" dirty="0"/>
              <a:t>3</a:t>
            </a:r>
            <a:r>
              <a:rPr lang="ja-JP" altLang="en-US" sz="2000" dirty="0" smtClean="0"/>
              <a:t>点</a:t>
            </a:r>
            <a:r>
              <a:rPr lang="ja-JP" altLang="en-US" sz="2000" dirty="0"/>
              <a:t>で</a:t>
            </a:r>
            <a:r>
              <a:rPr lang="ja-JP" altLang="en-US" sz="2000" dirty="0" smtClean="0"/>
              <a:t>問題</a:t>
            </a:r>
            <a:r>
              <a:rPr lang="ja-JP" altLang="en-US" sz="2000" dirty="0"/>
              <a:t>解決を図ります。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/>
              <a:t>　１、誰でも使える仕組み（電話一本で</a:t>
            </a:r>
            <a:r>
              <a:rPr lang="en-US" altLang="ja-JP" sz="2000" dirty="0"/>
              <a:t>OK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降雪センサー）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/>
              <a:t>　２、誰でも見える仕組み（オープンデータ化、リアルタイム情報公開）</a:t>
            </a:r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2000" dirty="0"/>
              <a:t>　３、地域の課題を地域で解決する（</a:t>
            </a:r>
            <a:r>
              <a:rPr lang="ja-JP" altLang="en-US" sz="2000" dirty="0" smtClean="0"/>
              <a:t>地域参加型）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9804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sz="2800" dirty="0" smtClean="0"/>
              <a:t>（デモ）</a:t>
            </a:r>
            <a:r>
              <a:rPr kumimoji="1" lang="en-US" altLang="ja-JP" sz="19900" dirty="0" smtClean="0"/>
              <a:t/>
            </a:r>
            <a:br>
              <a:rPr kumimoji="1" lang="en-US" altLang="ja-JP" sz="19900" dirty="0" smtClean="0"/>
            </a:br>
            <a:r>
              <a:rPr kumimoji="1" lang="ja-JP" altLang="en-US" sz="19900" dirty="0" smtClean="0"/>
              <a:t>出陣</a:t>
            </a:r>
            <a:endParaRPr kumimoji="1" lang="ja-JP" altLang="en-US" sz="19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96192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オープン</a:t>
            </a:r>
            <a:r>
              <a:rPr lang="ja-JP" altLang="en-US" dirty="0"/>
              <a:t>データ</a:t>
            </a:r>
            <a:r>
              <a:rPr lang="ja-JP" altLang="en-US" dirty="0" smtClean="0"/>
              <a:t>が</a:t>
            </a:r>
            <a:r>
              <a:rPr lang="ja-JP" altLang="en-US" dirty="0"/>
              <a:t>新</a:t>
            </a:r>
            <a:r>
              <a:rPr lang="ja-JP" altLang="en-US" dirty="0" smtClean="0"/>
              <a:t>たな</a:t>
            </a:r>
            <a:r>
              <a:rPr lang="ja-JP" altLang="en-US" dirty="0"/>
              <a:t>力</a:t>
            </a:r>
            <a:r>
              <a:rPr lang="ja-JP" altLang="en-US" dirty="0" smtClean="0"/>
              <a:t>に！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私たちの「さすけね」は会津と共に次のことも目指しています。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正方形/長方形 4"/>
          <p:cNvSpPr/>
          <p:nvPr/>
        </p:nvSpPr>
        <p:spPr bwMode="auto">
          <a:xfrm>
            <a:off x="875568" y="2492896"/>
            <a:ext cx="1152128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さすけね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住民協力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915816" y="2492896"/>
            <a:ext cx="1152128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/>
              <a:t>見える</a:t>
            </a:r>
            <a:r>
              <a:rPr lang="ja-JP" altLang="en-US" sz="2000" dirty="0"/>
              <a:t>化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32040" y="1772816"/>
            <a:ext cx="1152128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情報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見える化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32040" y="3068960"/>
            <a:ext cx="1152128" cy="86409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地域企業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の開発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821692" y="2417342"/>
            <a:ext cx="1152128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真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課題</a:t>
            </a:r>
            <a:r>
              <a:rPr lang="ja-JP" altLang="en-US" sz="2000" dirty="0"/>
              <a:t>発見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二等辺三角形 10"/>
          <p:cNvSpPr/>
          <p:nvPr/>
        </p:nvSpPr>
        <p:spPr bwMode="auto">
          <a:xfrm rot="5400000">
            <a:off x="1982412" y="2831644"/>
            <a:ext cx="972108" cy="22260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二等辺三角形 11"/>
          <p:cNvSpPr/>
          <p:nvPr/>
        </p:nvSpPr>
        <p:spPr bwMode="auto">
          <a:xfrm rot="5400000">
            <a:off x="3973591" y="2795640"/>
            <a:ext cx="972108" cy="22260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二等辺三角形 12"/>
          <p:cNvSpPr/>
          <p:nvPr/>
        </p:nvSpPr>
        <p:spPr bwMode="auto">
          <a:xfrm rot="5400000">
            <a:off x="5964770" y="2147568"/>
            <a:ext cx="972108" cy="22260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二等辺三角形 13"/>
          <p:cNvSpPr/>
          <p:nvPr/>
        </p:nvSpPr>
        <p:spPr bwMode="auto">
          <a:xfrm rot="16200000">
            <a:off x="5925440" y="3407708"/>
            <a:ext cx="972108" cy="22260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2418828" y="3605820"/>
            <a:ext cx="1272136" cy="720080"/>
          </a:xfrm>
          <a:prstGeom prst="wedgeRoundRectCallout">
            <a:avLst>
              <a:gd name="adj1" fmla="val 52648"/>
              <a:gd name="adj2" fmla="val -10301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オープン</a:t>
            </a:r>
            <a: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データ化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7036692" y="3601083"/>
            <a:ext cx="1272136" cy="720080"/>
          </a:xfrm>
          <a:prstGeom prst="wedgeRoundRectCallout">
            <a:avLst>
              <a:gd name="adj1" fmla="val -90303"/>
              <a:gd name="adj2" fmla="val -4736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 smtClean="0"/>
              <a:t>課題解決を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地域で実施</a:t>
            </a:r>
            <a:endParaRPr kumimoji="0" lang="ja-JP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4427985" y="4149080"/>
            <a:ext cx="2450466" cy="882272"/>
          </a:xfrm>
          <a:prstGeom prst="wedgeRoundRectCallout">
            <a:avLst>
              <a:gd name="adj1" fmla="val -17616"/>
              <a:gd name="adj2" fmla="val -8993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IT</a:t>
            </a:r>
            <a:r>
              <a:rPr kumimoji="0" lang="ja-JP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に強い会津では</a:t>
            </a: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/>
            </a:r>
            <a:b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</a:br>
            <a:r>
              <a:rPr kumimoji="0" lang="ja-JP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地域で開発まで担当可能</a:t>
            </a:r>
            <a: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/>
            </a:r>
            <a:br>
              <a:rPr kumimoji="0" lang="en-US" altLang="ja-JP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</a:br>
            <a:r>
              <a:rPr kumimoji="0" lang="ja-JP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「地域と活きる」企業育成</a:t>
            </a:r>
            <a:endParaRPr kumimoji="0" lang="ja-JP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41460" y="5190256"/>
            <a:ext cx="8573050" cy="42716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ja-JP" altLang="en-US" sz="2000" dirty="0"/>
              <a:t>既に、戊辰戦争チームとも</a:t>
            </a:r>
            <a:r>
              <a:rPr lang="en-US" altLang="ja-JP" sz="2000" dirty="0"/>
              <a:t>Mashup</a:t>
            </a:r>
            <a:r>
              <a:rPr lang="ja-JP" altLang="en-US" sz="2000" dirty="0"/>
              <a:t>し、共に解決へと向かっています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41460" y="5738135"/>
            <a:ext cx="8573050" cy="42716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我々の成果は、義によって、他の豪雪地帯にも案内する予定です。</a:t>
            </a: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20589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sz="5400" dirty="0" smtClean="0"/>
              <a:t>会津なら住民の絆で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kumimoji="1" lang="ja-JP" altLang="en-US" sz="5400" dirty="0" smtClean="0"/>
              <a:t>「さすけね」</a:t>
            </a:r>
            <a:r>
              <a:rPr lang="ja-JP" altLang="en-US" sz="5400" dirty="0" smtClean="0"/>
              <a:t>！</a:t>
            </a:r>
            <a:endParaRPr lang="en-US" altLang="ja-JP" sz="5400" dirty="0" smtClean="0"/>
          </a:p>
          <a:p>
            <a:pPr marL="0" indent="0" algn="ctr">
              <a:buNone/>
            </a:pPr>
            <a:endParaRPr kumimoji="1" lang="en-US" altLang="ja-JP" sz="5400" dirty="0"/>
          </a:p>
          <a:p>
            <a:pPr marL="0" indent="0" algn="ctr">
              <a:buNone/>
            </a:pPr>
            <a:r>
              <a:rPr lang="ja-JP" altLang="en-US" sz="5400" dirty="0" smtClean="0"/>
              <a:t>ご清聴有難うございました。</a:t>
            </a:r>
            <a:endParaRPr kumimoji="1" lang="en-US" altLang="ja-JP" sz="5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559042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_PowerPoint_Template_bobsleigh">
  <a:themeElements>
    <a:clrScheme name="05_PowerPoint_Template_bobsleig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5_PowerPoint_Template_bobsleigh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05_PowerPoint_Template_bobsleig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PowerPoint_Template_bobsleig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E237D9D5-A23D-4967-9CCB-69EE5F5414FB}" vid="{E8803A65-B16A-459A-894B-4674118C49B9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05_PowerPoint_Template_bobsleigh</Template>
  <TotalTime>1403</TotalTime>
  <Words>330</Words>
  <Application>Microsoft Office PowerPoint</Application>
  <PresentationFormat>画面に合わせる (4:3)</PresentationFormat>
  <Paragraphs>82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</vt:i4>
      </vt:variant>
    </vt:vector>
  </HeadingPairs>
  <TitlesOfParts>
    <vt:vector size="14" baseType="lpstr">
      <vt:lpstr>ＭＳ Ｐゴシック</vt:lpstr>
      <vt:lpstr>ＭＳ Ｐ明朝</vt:lpstr>
      <vt:lpstr>Times New Roman</vt:lpstr>
      <vt:lpstr>Trebuchet MS</vt:lpstr>
      <vt:lpstr>Wingdings</vt:lpstr>
      <vt:lpstr>05_PowerPoint_Template_bobsleigh</vt:lpstr>
      <vt:lpstr> さすけね</vt:lpstr>
      <vt:lpstr>会津の課題、知ってください</vt:lpstr>
      <vt:lpstr>本当に必要な対策とは？</vt:lpstr>
      <vt:lpstr>「さすけね」は、誰でも使え、誰でも見れる仕組み</vt:lpstr>
      <vt:lpstr>PowerPoint プレゼンテーション</vt:lpstr>
      <vt:lpstr>オープンデータが新たな力に！</vt:lpstr>
      <vt:lpstr>PowerPoint プレゼンテーション</vt:lpstr>
      <vt:lpstr>Customer Presentation</vt:lpstr>
    </vt:vector>
  </TitlesOfParts>
  <Manager>ケンブリッジ・テクノロジー・パートナーズ株式会社</Manager>
  <Company>ケンブリッジ・テクノロジー・パートナーズ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1.タイトルあ</dc:title>
  <dc:subject>【プロジェクト名】</dc:subject>
  <dc:creator>Watanabe, Yoshinori</dc:creator>
  <cp:lastModifiedBy>hichikawa8</cp:lastModifiedBy>
  <cp:revision>138</cp:revision>
  <cp:lastPrinted>2014-08-28T09:23:43Z</cp:lastPrinted>
  <dcterms:created xsi:type="dcterms:W3CDTF">2014-08-28T08:08:07Z</dcterms:created>
  <dcterms:modified xsi:type="dcterms:W3CDTF">2015-10-20T15:59:08Z</dcterms:modified>
</cp:coreProperties>
</file>