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753600" cy="7315200"/>
  <p:notesSz cx="6858000" cy="9144000"/>
  <p:embeddedFontLst>
    <p:embeddedFont>
      <p:font typeface="Montserrat Bold" panose="020B0604020202020204" charset="0"/>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98" d="100"/>
          <a:sy n="98" d="100"/>
        </p:scale>
        <p:origin x="1252" y="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14.08.2025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We’ll discuss the difference between Monitoring and Observability in DevOps, why both are important, and how they complement each other in ensuring reliable systems.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Monitoring is essential for detection, observability is essential for diagnosis. Together, they give you the full picture and faster resolution times.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We will start with definitions, then move to differences, why observability is crucial, some tools and real-world examples, steps to get started, and finally a summary and questions.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Monitoring is about tracking predefined metrics and getting alerts when thresholds are crossed. It helps detect known problems quickly but may not explain why the issue happened.</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Observability allows you to answer new questions about your system by combining metrics, logs, and traces. It helps you find the root cause of issues, even if they have not been seen before.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Monitoring focuses on known symptoms and alerts. Observability provides flexibility to explore and find unknown causes of issues.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With microservices, queues, and serverless systems, issues can be hidden deep inside. Observability helps you detect and resolve them faster, often before customers notice.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Different tools handle different pillars of observability. Prometheus for metrics, ELK for logs, Jaeger for traces, Grafana for visualization, and OpenTelemetry to standardize data collection.</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60675" y="512763"/>
            <a:ext cx="342265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In this example, monitoring detected high latency. Tracing revealed the payment service was slow. Logs showed a missing database index. Adding the index fixed the issue, and an SLO alert was configured.</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Start small: choose one service, set SLOs, add metrics/logs/traces, use correlation IDs, and manage data carefully to control costs.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8/14/2025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8/14/2025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11B3D"/>
        </a:solidFill>
        <a:effectLst/>
      </p:bgPr>
    </p:bg>
    <p:spTree>
      <p:nvGrpSpPr>
        <p:cNvPr id="1" name=""/>
        <p:cNvGrpSpPr/>
        <p:nvPr/>
      </p:nvGrpSpPr>
      <p:grpSpPr>
        <a:xfrm>
          <a:off x="0" y="0"/>
          <a:ext cx="0" cy="0"/>
          <a:chOff x="0" y="0"/>
          <a:chExt cx="0" cy="0"/>
        </a:xfrm>
      </p:grpSpPr>
      <p:grpSp>
        <p:nvGrpSpPr>
          <p:cNvPr id="2" name="Group 2"/>
          <p:cNvGrpSpPr/>
          <p:nvPr/>
        </p:nvGrpSpPr>
        <p:grpSpPr>
          <a:xfrm>
            <a:off x="731520" y="2272453"/>
            <a:ext cx="8290560" cy="1654654"/>
            <a:chOff x="0" y="0"/>
            <a:chExt cx="11054080" cy="2206206"/>
          </a:xfrm>
        </p:grpSpPr>
        <p:sp>
          <p:nvSpPr>
            <p:cNvPr id="3" name="Freeform 3"/>
            <p:cNvSpPr/>
            <p:nvPr/>
          </p:nvSpPr>
          <p:spPr>
            <a:xfrm>
              <a:off x="0" y="0"/>
              <a:ext cx="11054080" cy="2206206"/>
            </a:xfrm>
            <a:custGeom>
              <a:avLst/>
              <a:gdLst/>
              <a:ahLst/>
              <a:cxnLst/>
              <a:rect l="l" t="t" r="r" b="b"/>
              <a:pathLst>
                <a:path w="11054080" h="2206206">
                  <a:moveTo>
                    <a:pt x="0" y="0"/>
                  </a:moveTo>
                  <a:lnTo>
                    <a:pt x="11054080" y="0"/>
                  </a:lnTo>
                  <a:lnTo>
                    <a:pt x="11054080" y="2206206"/>
                  </a:lnTo>
                  <a:lnTo>
                    <a:pt x="0" y="2206206"/>
                  </a:lnTo>
                  <a:close/>
                </a:path>
              </a:pathLst>
            </a:custGeom>
            <a:solidFill>
              <a:srgbClr val="000000">
                <a:alpha val="0"/>
              </a:srgbClr>
            </a:solidFill>
          </p:spPr>
          <p:txBody>
            <a:bodyPr/>
            <a:lstStyle/>
            <a:p>
              <a:endParaRPr lang="en-US"/>
            </a:p>
          </p:txBody>
        </p:sp>
        <p:sp>
          <p:nvSpPr>
            <p:cNvPr id="4" name="TextBox 4"/>
            <p:cNvSpPr txBox="1"/>
            <p:nvPr/>
          </p:nvSpPr>
          <p:spPr>
            <a:xfrm>
              <a:off x="0" y="0"/>
              <a:ext cx="11054080" cy="2206206"/>
            </a:xfrm>
            <a:prstGeom prst="rect">
              <a:avLst/>
            </a:prstGeom>
          </p:spPr>
          <p:txBody>
            <a:bodyPr lIns="0" tIns="0" rIns="0" bIns="0" rtlCol="0" anchor="ctr"/>
            <a:lstStyle/>
            <a:p>
              <a:pPr algn="ctr">
                <a:lnSpc>
                  <a:spcPts val="5631"/>
                </a:lnSpc>
              </a:pPr>
              <a:r>
                <a:rPr lang="en-US" sz="4693" b="1">
                  <a:solidFill>
                    <a:srgbClr val="FFFFFF"/>
                  </a:solidFill>
                  <a:latin typeface="Montserrat Bold"/>
                  <a:ea typeface="Montserrat Bold"/>
                  <a:cs typeface="Montserrat Bold"/>
                  <a:sym typeface="Montserrat Bold"/>
                </a:rPr>
                <a:t>OBSERVABILITY VS MONITORING</a:t>
              </a:r>
            </a:p>
          </p:txBody>
        </p:sp>
      </p:grpSp>
      <p:sp>
        <p:nvSpPr>
          <p:cNvPr id="5" name="TextBox 5"/>
          <p:cNvSpPr txBox="1"/>
          <p:nvPr/>
        </p:nvSpPr>
        <p:spPr>
          <a:xfrm>
            <a:off x="1554480" y="4200525"/>
            <a:ext cx="6644640" cy="1019175"/>
          </a:xfrm>
          <a:prstGeom prst="rect">
            <a:avLst/>
          </a:prstGeom>
        </p:spPr>
        <p:txBody>
          <a:bodyPr lIns="0" tIns="0" rIns="0" bIns="0" rtlCol="0" anchor="t">
            <a:spAutoFit/>
          </a:bodyPr>
          <a:lstStyle/>
          <a:p>
            <a:pPr algn="ctr">
              <a:lnSpc>
                <a:spcPts val="4095"/>
              </a:lnSpc>
            </a:pPr>
            <a:r>
              <a:rPr lang="en-US" sz="3413" b="1">
                <a:solidFill>
                  <a:srgbClr val="FFFFFF"/>
                </a:solidFill>
                <a:latin typeface="Montserrat Bold"/>
                <a:ea typeface="Montserrat Bold"/>
                <a:cs typeface="Montserrat Bold"/>
                <a:sym typeface="Montserrat Bold"/>
              </a:rPr>
              <a:t>Understanding the Difference in DevOps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11B3D"/>
        </a:solidFill>
        <a:effectLst/>
      </p:bgPr>
    </p:bg>
    <p:spTree>
      <p:nvGrpSpPr>
        <p:cNvPr id="1" name=""/>
        <p:cNvGrpSpPr/>
        <p:nvPr/>
      </p:nvGrpSpPr>
      <p:grpSpPr>
        <a:xfrm>
          <a:off x="0" y="0"/>
          <a:ext cx="0" cy="0"/>
          <a:chOff x="0" y="0"/>
          <a:chExt cx="0" cy="0"/>
        </a:xfrm>
      </p:grpSpPr>
      <p:grpSp>
        <p:nvGrpSpPr>
          <p:cNvPr id="2" name="Group 2"/>
          <p:cNvGrpSpPr/>
          <p:nvPr/>
        </p:nvGrpSpPr>
        <p:grpSpPr>
          <a:xfrm>
            <a:off x="487680" y="292947"/>
            <a:ext cx="8778240" cy="1219200"/>
            <a:chOff x="0" y="0"/>
            <a:chExt cx="11704320" cy="1625600"/>
          </a:xfrm>
        </p:grpSpPr>
        <p:sp>
          <p:nvSpPr>
            <p:cNvPr id="3" name="Freeform 3"/>
            <p:cNvSpPr/>
            <p:nvPr/>
          </p:nvSpPr>
          <p:spPr>
            <a:xfrm>
              <a:off x="0" y="0"/>
              <a:ext cx="11704320" cy="1625600"/>
            </a:xfrm>
            <a:custGeom>
              <a:avLst/>
              <a:gdLst/>
              <a:ahLst/>
              <a:cxnLst/>
              <a:rect l="l" t="t" r="r" b="b"/>
              <a:pathLst>
                <a:path w="11704320" h="1625600">
                  <a:moveTo>
                    <a:pt x="0" y="0"/>
                  </a:moveTo>
                  <a:lnTo>
                    <a:pt x="11704320" y="0"/>
                  </a:lnTo>
                  <a:lnTo>
                    <a:pt x="11704320" y="1625600"/>
                  </a:lnTo>
                  <a:lnTo>
                    <a:pt x="0" y="1625600"/>
                  </a:lnTo>
                  <a:close/>
                </a:path>
              </a:pathLst>
            </a:custGeom>
            <a:solidFill>
              <a:srgbClr val="000000">
                <a:alpha val="0"/>
              </a:srgbClr>
            </a:solidFill>
          </p:spPr>
          <p:txBody>
            <a:bodyPr/>
            <a:lstStyle/>
            <a:p>
              <a:endParaRPr lang="en-US"/>
            </a:p>
          </p:txBody>
        </p:sp>
        <p:sp>
          <p:nvSpPr>
            <p:cNvPr id="4" name="TextBox 4"/>
            <p:cNvSpPr txBox="1"/>
            <p:nvPr/>
          </p:nvSpPr>
          <p:spPr>
            <a:xfrm>
              <a:off x="0" y="0"/>
              <a:ext cx="11704320" cy="1625600"/>
            </a:xfrm>
            <a:prstGeom prst="rect">
              <a:avLst/>
            </a:prstGeom>
          </p:spPr>
          <p:txBody>
            <a:bodyPr lIns="0" tIns="0" rIns="0" bIns="0" rtlCol="0" anchor="ctr"/>
            <a:lstStyle/>
            <a:p>
              <a:pPr algn="ctr">
                <a:lnSpc>
                  <a:spcPts val="5631"/>
                </a:lnSpc>
              </a:pPr>
              <a:r>
                <a:rPr lang="en-US" sz="4693" b="1">
                  <a:solidFill>
                    <a:srgbClr val="FFFFFF"/>
                  </a:solidFill>
                  <a:latin typeface="Montserrat Bold"/>
                  <a:ea typeface="Montserrat Bold"/>
                  <a:cs typeface="Montserrat Bold"/>
                  <a:sym typeface="Montserrat Bold"/>
                </a:rPr>
                <a:t>SUMMARY</a:t>
              </a:r>
            </a:p>
          </p:txBody>
        </p:sp>
      </p:grpSp>
      <p:sp>
        <p:nvSpPr>
          <p:cNvPr id="5" name="TextBox 5"/>
          <p:cNvSpPr txBox="1"/>
          <p:nvPr/>
        </p:nvSpPr>
        <p:spPr>
          <a:xfrm>
            <a:off x="579120" y="1762125"/>
            <a:ext cx="8595360" cy="2047875"/>
          </a:xfrm>
          <a:prstGeom prst="rect">
            <a:avLst/>
          </a:prstGeom>
        </p:spPr>
        <p:txBody>
          <a:bodyPr lIns="0" tIns="0" rIns="0" bIns="0" rtlCol="0" anchor="t">
            <a:spAutoFit/>
          </a:bodyPr>
          <a:lstStyle/>
          <a:p>
            <a:pPr marL="439273" lvl="1" indent="-219637" algn="l">
              <a:lnSpc>
                <a:spcPts val="4095"/>
              </a:lnSpc>
              <a:buFont typeface="Arial"/>
              <a:buChar char="•"/>
            </a:pPr>
            <a:r>
              <a:rPr lang="en-US" sz="3413" b="1">
                <a:solidFill>
                  <a:srgbClr val="FFFFFF"/>
                </a:solidFill>
                <a:latin typeface="Montserrat Bold"/>
                <a:ea typeface="Montserrat Bold"/>
                <a:cs typeface="Montserrat Bold"/>
                <a:sym typeface="Montserrat Bold"/>
              </a:rPr>
              <a:t>Monitoring: tells WHAT happened</a:t>
            </a:r>
          </a:p>
          <a:p>
            <a:pPr marL="439273" lvl="1" indent="-219637" algn="l">
              <a:lnSpc>
                <a:spcPts val="4095"/>
              </a:lnSpc>
              <a:buFont typeface="Arial"/>
              <a:buChar char="•"/>
            </a:pPr>
            <a:r>
              <a:rPr lang="en-US" sz="3413" b="1">
                <a:solidFill>
                  <a:srgbClr val="FFFFFF"/>
                </a:solidFill>
                <a:latin typeface="Montserrat Bold"/>
                <a:ea typeface="Montserrat Bold"/>
                <a:cs typeface="Montserrat Bold"/>
                <a:sym typeface="Montserrat Bold"/>
              </a:rPr>
              <a:t>Observability: tells WHY it happened</a:t>
            </a:r>
          </a:p>
          <a:p>
            <a:pPr marL="439273" lvl="1" indent="-219637" algn="l">
              <a:lnSpc>
                <a:spcPts val="4095"/>
              </a:lnSpc>
              <a:buFont typeface="Arial"/>
              <a:buChar char="•"/>
            </a:pPr>
            <a:r>
              <a:rPr lang="en-US" sz="3413" b="1">
                <a:solidFill>
                  <a:srgbClr val="FFFFFF"/>
                </a:solidFill>
                <a:latin typeface="Montserrat Bold"/>
                <a:ea typeface="Montserrat Bold"/>
                <a:cs typeface="Montserrat Bold"/>
                <a:sym typeface="Montserrat Bold"/>
              </a:rPr>
              <a:t>Use both together for best results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11B3D"/>
        </a:solidFill>
        <a:effectLst/>
      </p:bgPr>
    </p:bg>
    <p:spTree>
      <p:nvGrpSpPr>
        <p:cNvPr id="1" name=""/>
        <p:cNvGrpSpPr/>
        <p:nvPr/>
      </p:nvGrpSpPr>
      <p:grpSpPr>
        <a:xfrm>
          <a:off x="0" y="0"/>
          <a:ext cx="0" cy="0"/>
          <a:chOff x="0" y="0"/>
          <a:chExt cx="0" cy="0"/>
        </a:xfrm>
      </p:grpSpPr>
      <p:grpSp>
        <p:nvGrpSpPr>
          <p:cNvPr id="2" name="Group 2"/>
          <p:cNvGrpSpPr/>
          <p:nvPr/>
        </p:nvGrpSpPr>
        <p:grpSpPr>
          <a:xfrm>
            <a:off x="487680" y="292947"/>
            <a:ext cx="8778240" cy="1219200"/>
            <a:chOff x="0" y="0"/>
            <a:chExt cx="11704320" cy="1625600"/>
          </a:xfrm>
        </p:grpSpPr>
        <p:sp>
          <p:nvSpPr>
            <p:cNvPr id="3" name="Freeform 3"/>
            <p:cNvSpPr/>
            <p:nvPr/>
          </p:nvSpPr>
          <p:spPr>
            <a:xfrm>
              <a:off x="0" y="0"/>
              <a:ext cx="11704320" cy="1625600"/>
            </a:xfrm>
            <a:custGeom>
              <a:avLst/>
              <a:gdLst/>
              <a:ahLst/>
              <a:cxnLst/>
              <a:rect l="l" t="t" r="r" b="b"/>
              <a:pathLst>
                <a:path w="11704320" h="1625600">
                  <a:moveTo>
                    <a:pt x="0" y="0"/>
                  </a:moveTo>
                  <a:lnTo>
                    <a:pt x="11704320" y="0"/>
                  </a:lnTo>
                  <a:lnTo>
                    <a:pt x="11704320" y="1625600"/>
                  </a:lnTo>
                  <a:lnTo>
                    <a:pt x="0" y="1625600"/>
                  </a:lnTo>
                  <a:close/>
                </a:path>
              </a:pathLst>
            </a:custGeom>
            <a:solidFill>
              <a:srgbClr val="000000">
                <a:alpha val="0"/>
              </a:srgbClr>
            </a:solidFill>
          </p:spPr>
          <p:txBody>
            <a:bodyPr/>
            <a:lstStyle/>
            <a:p>
              <a:endParaRPr lang="en-US"/>
            </a:p>
          </p:txBody>
        </p:sp>
        <p:sp>
          <p:nvSpPr>
            <p:cNvPr id="4" name="TextBox 4"/>
            <p:cNvSpPr txBox="1"/>
            <p:nvPr/>
          </p:nvSpPr>
          <p:spPr>
            <a:xfrm>
              <a:off x="0" y="0"/>
              <a:ext cx="11704320" cy="1625600"/>
            </a:xfrm>
            <a:prstGeom prst="rect">
              <a:avLst/>
            </a:prstGeom>
          </p:spPr>
          <p:txBody>
            <a:bodyPr lIns="0" tIns="0" rIns="0" bIns="0" rtlCol="0" anchor="ctr"/>
            <a:lstStyle/>
            <a:p>
              <a:pPr algn="ctr">
                <a:lnSpc>
                  <a:spcPts val="5631"/>
                </a:lnSpc>
              </a:pPr>
              <a:r>
                <a:rPr lang="en-US" sz="4693" b="1">
                  <a:solidFill>
                    <a:srgbClr val="FFFFFF"/>
                  </a:solidFill>
                  <a:latin typeface="Montserrat Bold"/>
                  <a:ea typeface="Montserrat Bold"/>
                  <a:cs typeface="Montserrat Bold"/>
                  <a:sym typeface="Montserrat Bold"/>
                </a:rPr>
                <a:t>AGENDA</a:t>
              </a:r>
            </a:p>
          </p:txBody>
        </p:sp>
      </p:grpSp>
      <p:sp>
        <p:nvSpPr>
          <p:cNvPr id="5" name="TextBox 5"/>
          <p:cNvSpPr txBox="1"/>
          <p:nvPr/>
        </p:nvSpPr>
        <p:spPr>
          <a:xfrm>
            <a:off x="579120" y="1762125"/>
            <a:ext cx="8595360" cy="3590925"/>
          </a:xfrm>
          <a:prstGeom prst="rect">
            <a:avLst/>
          </a:prstGeom>
        </p:spPr>
        <p:txBody>
          <a:bodyPr lIns="0" tIns="0" rIns="0" bIns="0" rtlCol="0" anchor="t">
            <a:spAutoFit/>
          </a:bodyPr>
          <a:lstStyle/>
          <a:p>
            <a:pPr marL="439273" lvl="1" indent="-219637" algn="l">
              <a:lnSpc>
                <a:spcPts val="4095"/>
              </a:lnSpc>
              <a:buFont typeface="Arial"/>
              <a:buChar char="•"/>
            </a:pPr>
            <a:r>
              <a:rPr lang="en-US" sz="3413" b="1">
                <a:solidFill>
                  <a:srgbClr val="FFFFFF"/>
                </a:solidFill>
                <a:latin typeface="Montserrat Bold"/>
                <a:ea typeface="Montserrat Bold"/>
                <a:cs typeface="Montserrat Bold"/>
                <a:sym typeface="Montserrat Bold"/>
              </a:rPr>
              <a:t>What is Monitoring?</a:t>
            </a:r>
          </a:p>
          <a:p>
            <a:pPr marL="439273" lvl="1" indent="-219637" algn="l">
              <a:lnSpc>
                <a:spcPts val="4095"/>
              </a:lnSpc>
              <a:buFont typeface="Arial"/>
              <a:buChar char="•"/>
            </a:pPr>
            <a:r>
              <a:rPr lang="en-US" sz="3413" b="1">
                <a:solidFill>
                  <a:srgbClr val="FFFFFF"/>
                </a:solidFill>
                <a:latin typeface="Montserrat Bold"/>
                <a:ea typeface="Montserrat Bold"/>
                <a:cs typeface="Montserrat Bold"/>
                <a:sym typeface="Montserrat Bold"/>
              </a:rPr>
              <a:t>What is Observability?</a:t>
            </a:r>
          </a:p>
          <a:p>
            <a:pPr marL="439273" lvl="1" indent="-219637" algn="l">
              <a:lnSpc>
                <a:spcPts val="4095"/>
              </a:lnSpc>
              <a:buFont typeface="Arial"/>
              <a:buChar char="•"/>
            </a:pPr>
            <a:r>
              <a:rPr lang="en-US" sz="3413" b="1">
                <a:solidFill>
                  <a:srgbClr val="FFFFFF"/>
                </a:solidFill>
                <a:latin typeface="Montserrat Bold"/>
                <a:ea typeface="Montserrat Bold"/>
                <a:cs typeface="Montserrat Bold"/>
                <a:sym typeface="Montserrat Bold"/>
              </a:rPr>
              <a:t>Key Differences</a:t>
            </a:r>
          </a:p>
          <a:p>
            <a:pPr marL="439273" lvl="1" indent="-219637" algn="l">
              <a:lnSpc>
                <a:spcPts val="4095"/>
              </a:lnSpc>
              <a:buFont typeface="Arial"/>
              <a:buChar char="•"/>
            </a:pPr>
            <a:r>
              <a:rPr lang="en-US" sz="3413" b="1">
                <a:solidFill>
                  <a:srgbClr val="FFFFFF"/>
                </a:solidFill>
                <a:latin typeface="Montserrat Bold"/>
                <a:ea typeface="Montserrat Bold"/>
                <a:cs typeface="Montserrat Bold"/>
                <a:sym typeface="Montserrat Bold"/>
              </a:rPr>
              <a:t>Why Observability Matters</a:t>
            </a:r>
          </a:p>
          <a:p>
            <a:pPr marL="439273" lvl="1" indent="-219637" algn="l">
              <a:lnSpc>
                <a:spcPts val="4095"/>
              </a:lnSpc>
              <a:buFont typeface="Arial"/>
              <a:buChar char="•"/>
            </a:pPr>
            <a:r>
              <a:rPr lang="en-US" sz="3413" b="1">
                <a:solidFill>
                  <a:srgbClr val="FFFFFF"/>
                </a:solidFill>
                <a:latin typeface="Montserrat Bold"/>
                <a:ea typeface="Montserrat Bold"/>
                <a:cs typeface="Montserrat Bold"/>
                <a:sym typeface="Montserrat Bold"/>
              </a:rPr>
              <a:t>Tools &amp; Examples</a:t>
            </a:r>
          </a:p>
          <a:p>
            <a:pPr marL="439273" lvl="1" indent="-219637" algn="l">
              <a:lnSpc>
                <a:spcPts val="4095"/>
              </a:lnSpc>
              <a:buFont typeface="Arial"/>
              <a:buChar char="•"/>
            </a:pPr>
            <a:r>
              <a:rPr lang="en-US" sz="3413" b="1">
                <a:solidFill>
                  <a:srgbClr val="FFFFFF"/>
                </a:solidFill>
                <a:latin typeface="Montserrat Bold"/>
                <a:ea typeface="Montserrat Bold"/>
                <a:cs typeface="Montserrat Bold"/>
                <a:sym typeface="Montserrat Bold"/>
              </a:rPr>
              <a:t>How to Start</a:t>
            </a:r>
          </a:p>
          <a:p>
            <a:pPr marL="439273" lvl="1" indent="-219637" algn="l">
              <a:lnSpc>
                <a:spcPts val="4095"/>
              </a:lnSpc>
              <a:buFont typeface="Arial"/>
              <a:buChar char="•"/>
            </a:pPr>
            <a:r>
              <a:rPr lang="en-US" sz="3413" b="1">
                <a:solidFill>
                  <a:srgbClr val="FFFFFF"/>
                </a:solidFill>
                <a:latin typeface="Montserrat Bold"/>
                <a:ea typeface="Montserrat Bold"/>
                <a:cs typeface="Montserrat Bold"/>
                <a:sym typeface="Montserrat Bold"/>
              </a:rPr>
              <a:t>Summary &amp; Q&amp;A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11B3D"/>
        </a:solidFill>
        <a:effectLst/>
      </p:bgPr>
    </p:bg>
    <p:spTree>
      <p:nvGrpSpPr>
        <p:cNvPr id="1" name=""/>
        <p:cNvGrpSpPr/>
        <p:nvPr/>
      </p:nvGrpSpPr>
      <p:grpSpPr>
        <a:xfrm>
          <a:off x="0" y="0"/>
          <a:ext cx="0" cy="0"/>
          <a:chOff x="0" y="0"/>
          <a:chExt cx="0" cy="0"/>
        </a:xfrm>
      </p:grpSpPr>
      <p:grpSp>
        <p:nvGrpSpPr>
          <p:cNvPr id="2" name="Group 2"/>
          <p:cNvGrpSpPr/>
          <p:nvPr/>
        </p:nvGrpSpPr>
        <p:grpSpPr>
          <a:xfrm>
            <a:off x="487680" y="292947"/>
            <a:ext cx="8778240" cy="1219200"/>
            <a:chOff x="0" y="0"/>
            <a:chExt cx="11704320" cy="1625600"/>
          </a:xfrm>
        </p:grpSpPr>
        <p:sp>
          <p:nvSpPr>
            <p:cNvPr id="3" name="Freeform 3"/>
            <p:cNvSpPr/>
            <p:nvPr/>
          </p:nvSpPr>
          <p:spPr>
            <a:xfrm>
              <a:off x="0" y="0"/>
              <a:ext cx="11704320" cy="1625600"/>
            </a:xfrm>
            <a:custGeom>
              <a:avLst/>
              <a:gdLst/>
              <a:ahLst/>
              <a:cxnLst/>
              <a:rect l="l" t="t" r="r" b="b"/>
              <a:pathLst>
                <a:path w="11704320" h="1625600">
                  <a:moveTo>
                    <a:pt x="0" y="0"/>
                  </a:moveTo>
                  <a:lnTo>
                    <a:pt x="11704320" y="0"/>
                  </a:lnTo>
                  <a:lnTo>
                    <a:pt x="11704320" y="1625600"/>
                  </a:lnTo>
                  <a:lnTo>
                    <a:pt x="0" y="1625600"/>
                  </a:lnTo>
                  <a:close/>
                </a:path>
              </a:pathLst>
            </a:custGeom>
            <a:solidFill>
              <a:srgbClr val="000000">
                <a:alpha val="0"/>
              </a:srgbClr>
            </a:solidFill>
          </p:spPr>
          <p:txBody>
            <a:bodyPr/>
            <a:lstStyle/>
            <a:p>
              <a:endParaRPr lang="en-US"/>
            </a:p>
          </p:txBody>
        </p:sp>
        <p:sp>
          <p:nvSpPr>
            <p:cNvPr id="4" name="TextBox 4"/>
            <p:cNvSpPr txBox="1"/>
            <p:nvPr/>
          </p:nvSpPr>
          <p:spPr>
            <a:xfrm>
              <a:off x="0" y="0"/>
              <a:ext cx="11704320" cy="1625600"/>
            </a:xfrm>
            <a:prstGeom prst="rect">
              <a:avLst/>
            </a:prstGeom>
          </p:spPr>
          <p:txBody>
            <a:bodyPr lIns="0" tIns="0" rIns="0" bIns="0" rtlCol="0" anchor="ctr"/>
            <a:lstStyle/>
            <a:p>
              <a:pPr algn="ctr">
                <a:lnSpc>
                  <a:spcPts val="5631"/>
                </a:lnSpc>
              </a:pPr>
              <a:r>
                <a:rPr lang="en-US" sz="4693" b="1">
                  <a:solidFill>
                    <a:srgbClr val="FFFFFF"/>
                  </a:solidFill>
                  <a:latin typeface="Montserrat Bold"/>
                  <a:ea typeface="Montserrat Bold"/>
                  <a:cs typeface="Montserrat Bold"/>
                  <a:sym typeface="Montserrat Bold"/>
                </a:rPr>
                <a:t>WHAT IS MONITORING?</a:t>
              </a:r>
            </a:p>
          </p:txBody>
        </p:sp>
      </p:grpSp>
      <p:sp>
        <p:nvSpPr>
          <p:cNvPr id="5" name="TextBox 5"/>
          <p:cNvSpPr txBox="1"/>
          <p:nvPr/>
        </p:nvSpPr>
        <p:spPr>
          <a:xfrm>
            <a:off x="579120" y="1762125"/>
            <a:ext cx="8595360" cy="4105275"/>
          </a:xfrm>
          <a:prstGeom prst="rect">
            <a:avLst/>
          </a:prstGeom>
        </p:spPr>
        <p:txBody>
          <a:bodyPr lIns="0" tIns="0" rIns="0" bIns="0" rtlCol="0" anchor="t">
            <a:spAutoFit/>
          </a:bodyPr>
          <a:lstStyle/>
          <a:p>
            <a:pPr marL="439273" lvl="1" indent="-219637" algn="l">
              <a:lnSpc>
                <a:spcPts val="4095"/>
              </a:lnSpc>
              <a:buFont typeface="Arial"/>
              <a:buChar char="•"/>
            </a:pPr>
            <a:r>
              <a:rPr lang="en-US" sz="3413" b="1">
                <a:solidFill>
                  <a:srgbClr val="FFFFFF"/>
                </a:solidFill>
                <a:latin typeface="Montserrat Bold"/>
                <a:ea typeface="Montserrat Bold"/>
                <a:cs typeface="Montserrat Bold"/>
                <a:sym typeface="Montserrat Bold"/>
              </a:rPr>
              <a:t>Collects predefined signals: metrics, logs, alerts</a:t>
            </a:r>
          </a:p>
          <a:p>
            <a:pPr marL="439273" lvl="1" indent="-219637" algn="l">
              <a:lnSpc>
                <a:spcPts val="4095"/>
              </a:lnSpc>
              <a:buFont typeface="Arial"/>
              <a:buChar char="•"/>
            </a:pPr>
            <a:r>
              <a:rPr lang="en-US" sz="3413" b="1">
                <a:solidFill>
                  <a:srgbClr val="FFFFFF"/>
                </a:solidFill>
                <a:latin typeface="Montserrat Bold"/>
                <a:ea typeface="Montserrat Bold"/>
                <a:cs typeface="Montserrat Bold"/>
                <a:sym typeface="Montserrat Bold"/>
              </a:rPr>
              <a:t>Answers: Is the system up? Are thresholds OK?</a:t>
            </a:r>
          </a:p>
          <a:p>
            <a:pPr marL="439273" lvl="1" indent="-219637" algn="l">
              <a:lnSpc>
                <a:spcPts val="4095"/>
              </a:lnSpc>
              <a:buFont typeface="Arial"/>
              <a:buChar char="•"/>
            </a:pPr>
            <a:r>
              <a:rPr lang="en-US" sz="3413" b="1">
                <a:solidFill>
                  <a:srgbClr val="FFFFFF"/>
                </a:solidFill>
                <a:latin typeface="Montserrat Bold"/>
                <a:ea typeface="Montserrat Bold"/>
                <a:cs typeface="Montserrat Bold"/>
                <a:sym typeface="Montserrat Bold"/>
              </a:rPr>
              <a:t>Works best for known problems &amp; static dashboards</a:t>
            </a:r>
          </a:p>
          <a:p>
            <a:pPr marL="439273" lvl="1" indent="-219637" algn="l">
              <a:lnSpc>
                <a:spcPts val="4095"/>
              </a:lnSpc>
              <a:buFont typeface="Arial"/>
              <a:buChar char="•"/>
            </a:pPr>
            <a:r>
              <a:rPr lang="en-US" sz="3413" b="1">
                <a:solidFill>
                  <a:srgbClr val="FFFFFF"/>
                </a:solidFill>
                <a:latin typeface="Montserrat Bold"/>
                <a:ea typeface="Montserrat Bold"/>
                <a:cs typeface="Montserrat Bold"/>
                <a:sym typeface="Montserrat Bold"/>
              </a:rPr>
              <a:t>Examples: CPU %, memory, error rate, uptime checks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11B3D"/>
        </a:solidFill>
        <a:effectLst/>
      </p:bgPr>
    </p:bg>
    <p:spTree>
      <p:nvGrpSpPr>
        <p:cNvPr id="1" name=""/>
        <p:cNvGrpSpPr/>
        <p:nvPr/>
      </p:nvGrpSpPr>
      <p:grpSpPr>
        <a:xfrm>
          <a:off x="0" y="0"/>
          <a:ext cx="0" cy="0"/>
          <a:chOff x="0" y="0"/>
          <a:chExt cx="0" cy="0"/>
        </a:xfrm>
      </p:grpSpPr>
      <p:grpSp>
        <p:nvGrpSpPr>
          <p:cNvPr id="2" name="Group 2"/>
          <p:cNvGrpSpPr/>
          <p:nvPr/>
        </p:nvGrpSpPr>
        <p:grpSpPr>
          <a:xfrm>
            <a:off x="487680" y="292947"/>
            <a:ext cx="8778240" cy="1219200"/>
            <a:chOff x="0" y="0"/>
            <a:chExt cx="11704320" cy="1625600"/>
          </a:xfrm>
        </p:grpSpPr>
        <p:sp>
          <p:nvSpPr>
            <p:cNvPr id="3" name="Freeform 3"/>
            <p:cNvSpPr/>
            <p:nvPr/>
          </p:nvSpPr>
          <p:spPr>
            <a:xfrm>
              <a:off x="0" y="0"/>
              <a:ext cx="11704320" cy="1625600"/>
            </a:xfrm>
            <a:custGeom>
              <a:avLst/>
              <a:gdLst/>
              <a:ahLst/>
              <a:cxnLst/>
              <a:rect l="l" t="t" r="r" b="b"/>
              <a:pathLst>
                <a:path w="11704320" h="1625600">
                  <a:moveTo>
                    <a:pt x="0" y="0"/>
                  </a:moveTo>
                  <a:lnTo>
                    <a:pt x="11704320" y="0"/>
                  </a:lnTo>
                  <a:lnTo>
                    <a:pt x="11704320" y="1625600"/>
                  </a:lnTo>
                  <a:lnTo>
                    <a:pt x="0" y="1625600"/>
                  </a:lnTo>
                  <a:close/>
                </a:path>
              </a:pathLst>
            </a:custGeom>
            <a:solidFill>
              <a:srgbClr val="000000">
                <a:alpha val="0"/>
              </a:srgbClr>
            </a:solidFill>
          </p:spPr>
          <p:txBody>
            <a:bodyPr/>
            <a:lstStyle/>
            <a:p>
              <a:endParaRPr lang="en-US"/>
            </a:p>
          </p:txBody>
        </p:sp>
        <p:sp>
          <p:nvSpPr>
            <p:cNvPr id="4" name="TextBox 4"/>
            <p:cNvSpPr txBox="1"/>
            <p:nvPr/>
          </p:nvSpPr>
          <p:spPr>
            <a:xfrm>
              <a:off x="0" y="0"/>
              <a:ext cx="11704320" cy="1625600"/>
            </a:xfrm>
            <a:prstGeom prst="rect">
              <a:avLst/>
            </a:prstGeom>
          </p:spPr>
          <p:txBody>
            <a:bodyPr lIns="0" tIns="0" rIns="0" bIns="0" rtlCol="0" anchor="ctr"/>
            <a:lstStyle/>
            <a:p>
              <a:pPr algn="ctr">
                <a:lnSpc>
                  <a:spcPts val="5631"/>
                </a:lnSpc>
              </a:pPr>
              <a:r>
                <a:rPr lang="en-US" sz="4693" b="1">
                  <a:solidFill>
                    <a:srgbClr val="FFFFFF"/>
                  </a:solidFill>
                  <a:latin typeface="Montserrat Bold"/>
                  <a:ea typeface="Montserrat Bold"/>
                  <a:cs typeface="Montserrat Bold"/>
                  <a:sym typeface="Montserrat Bold"/>
                </a:rPr>
                <a:t>WHAT IS OBSERVABILITY?</a:t>
              </a:r>
            </a:p>
          </p:txBody>
        </p:sp>
      </p:grpSp>
      <p:sp>
        <p:nvSpPr>
          <p:cNvPr id="5" name="TextBox 5"/>
          <p:cNvSpPr txBox="1"/>
          <p:nvPr/>
        </p:nvSpPr>
        <p:spPr>
          <a:xfrm>
            <a:off x="579120" y="1762125"/>
            <a:ext cx="8595360" cy="3590925"/>
          </a:xfrm>
          <a:prstGeom prst="rect">
            <a:avLst/>
          </a:prstGeom>
        </p:spPr>
        <p:txBody>
          <a:bodyPr lIns="0" tIns="0" rIns="0" bIns="0" rtlCol="0" anchor="t">
            <a:spAutoFit/>
          </a:bodyPr>
          <a:lstStyle/>
          <a:p>
            <a:pPr marL="439273" lvl="1" indent="-219637" algn="l">
              <a:lnSpc>
                <a:spcPts val="4095"/>
              </a:lnSpc>
              <a:buFont typeface="Arial"/>
              <a:buChar char="•"/>
            </a:pPr>
            <a:r>
              <a:rPr lang="en-US" sz="3413" b="1">
                <a:solidFill>
                  <a:srgbClr val="FFFFFF"/>
                </a:solidFill>
                <a:latin typeface="Montserrat Bold"/>
                <a:ea typeface="Montserrat Bold"/>
                <a:cs typeface="Montserrat Bold"/>
                <a:sym typeface="Montserrat Bold"/>
              </a:rPr>
              <a:t>Ability to understand system state from external outputs</a:t>
            </a:r>
          </a:p>
          <a:p>
            <a:pPr marL="439273" lvl="1" indent="-219637" algn="l">
              <a:lnSpc>
                <a:spcPts val="4095"/>
              </a:lnSpc>
              <a:buFont typeface="Arial"/>
              <a:buChar char="•"/>
            </a:pPr>
            <a:r>
              <a:rPr lang="en-US" sz="3413" b="1">
                <a:solidFill>
                  <a:srgbClr val="FFFFFF"/>
                </a:solidFill>
                <a:latin typeface="Montserrat Bold"/>
                <a:ea typeface="Montserrat Bold"/>
                <a:cs typeface="Montserrat Bold"/>
                <a:sym typeface="Montserrat Bold"/>
              </a:rPr>
              <a:t>Handles new and unknown problems (unknown-unknowns)</a:t>
            </a:r>
          </a:p>
          <a:p>
            <a:pPr marL="439273" lvl="1" indent="-219637" algn="l">
              <a:lnSpc>
                <a:spcPts val="4095"/>
              </a:lnSpc>
              <a:buFont typeface="Arial"/>
              <a:buChar char="•"/>
            </a:pPr>
            <a:r>
              <a:rPr lang="en-US" sz="3413" b="1">
                <a:solidFill>
                  <a:srgbClr val="FFFFFF"/>
                </a:solidFill>
                <a:latin typeface="Montserrat Bold"/>
                <a:ea typeface="Montserrat Bold"/>
                <a:cs typeface="Montserrat Bold"/>
                <a:sym typeface="Montserrat Bold"/>
              </a:rPr>
              <a:t>Three pillars: Metrics, Logs, Traces</a:t>
            </a:r>
          </a:p>
          <a:p>
            <a:pPr marL="439273" lvl="1" indent="-219637" algn="l">
              <a:lnSpc>
                <a:spcPts val="4095"/>
              </a:lnSpc>
              <a:buFont typeface="Arial"/>
              <a:buChar char="•"/>
            </a:pPr>
            <a:r>
              <a:rPr lang="en-US" sz="3413" b="1">
                <a:solidFill>
                  <a:srgbClr val="FFFFFF"/>
                </a:solidFill>
                <a:latin typeface="Montserrat Bold"/>
                <a:ea typeface="Montserrat Bold"/>
                <a:cs typeface="Montserrat Bold"/>
                <a:sym typeface="Montserrat Bold"/>
              </a:rPr>
              <a:t>Focus on root cause analysis, not just detection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11B3D"/>
        </a:solidFill>
        <a:effectLst/>
      </p:bgPr>
    </p:bg>
    <p:spTree>
      <p:nvGrpSpPr>
        <p:cNvPr id="1" name=""/>
        <p:cNvGrpSpPr/>
        <p:nvPr/>
      </p:nvGrpSpPr>
      <p:grpSpPr>
        <a:xfrm>
          <a:off x="0" y="0"/>
          <a:ext cx="0" cy="0"/>
          <a:chOff x="0" y="0"/>
          <a:chExt cx="0" cy="0"/>
        </a:xfrm>
      </p:grpSpPr>
      <p:grpSp>
        <p:nvGrpSpPr>
          <p:cNvPr id="2" name="Group 2"/>
          <p:cNvGrpSpPr/>
          <p:nvPr/>
        </p:nvGrpSpPr>
        <p:grpSpPr>
          <a:xfrm>
            <a:off x="487680" y="292947"/>
            <a:ext cx="8778240" cy="1219200"/>
            <a:chOff x="0" y="0"/>
            <a:chExt cx="11704320" cy="1625600"/>
          </a:xfrm>
        </p:grpSpPr>
        <p:sp>
          <p:nvSpPr>
            <p:cNvPr id="3" name="Freeform 3"/>
            <p:cNvSpPr/>
            <p:nvPr/>
          </p:nvSpPr>
          <p:spPr>
            <a:xfrm>
              <a:off x="0" y="0"/>
              <a:ext cx="11704320" cy="1625600"/>
            </a:xfrm>
            <a:custGeom>
              <a:avLst/>
              <a:gdLst/>
              <a:ahLst/>
              <a:cxnLst/>
              <a:rect l="l" t="t" r="r" b="b"/>
              <a:pathLst>
                <a:path w="11704320" h="1625600">
                  <a:moveTo>
                    <a:pt x="0" y="0"/>
                  </a:moveTo>
                  <a:lnTo>
                    <a:pt x="11704320" y="0"/>
                  </a:lnTo>
                  <a:lnTo>
                    <a:pt x="11704320" y="1625600"/>
                  </a:lnTo>
                  <a:lnTo>
                    <a:pt x="0" y="1625600"/>
                  </a:lnTo>
                  <a:close/>
                </a:path>
              </a:pathLst>
            </a:custGeom>
            <a:solidFill>
              <a:srgbClr val="000000">
                <a:alpha val="0"/>
              </a:srgbClr>
            </a:solidFill>
          </p:spPr>
          <p:txBody>
            <a:bodyPr/>
            <a:lstStyle/>
            <a:p>
              <a:endParaRPr lang="en-US"/>
            </a:p>
          </p:txBody>
        </p:sp>
        <p:sp>
          <p:nvSpPr>
            <p:cNvPr id="4" name="TextBox 4"/>
            <p:cNvSpPr txBox="1"/>
            <p:nvPr/>
          </p:nvSpPr>
          <p:spPr>
            <a:xfrm>
              <a:off x="0" y="0"/>
              <a:ext cx="11704320" cy="1625600"/>
            </a:xfrm>
            <a:prstGeom prst="rect">
              <a:avLst/>
            </a:prstGeom>
          </p:spPr>
          <p:txBody>
            <a:bodyPr lIns="0" tIns="0" rIns="0" bIns="0" rtlCol="0" anchor="ctr"/>
            <a:lstStyle/>
            <a:p>
              <a:pPr algn="ctr">
                <a:lnSpc>
                  <a:spcPts val="5631"/>
                </a:lnSpc>
              </a:pPr>
              <a:r>
                <a:rPr lang="en-US" sz="4693" b="1">
                  <a:solidFill>
                    <a:srgbClr val="FFFFFF"/>
                  </a:solidFill>
                  <a:latin typeface="Montserrat Bold"/>
                  <a:ea typeface="Montserrat Bold"/>
                  <a:cs typeface="Montserrat Bold"/>
                  <a:sym typeface="Montserrat Bold"/>
                </a:rPr>
                <a:t>KEY DIFFERENCES</a:t>
              </a:r>
            </a:p>
          </p:txBody>
        </p:sp>
      </p:grpSp>
      <p:graphicFrame>
        <p:nvGraphicFramePr>
          <p:cNvPr id="5" name="Table 5"/>
          <p:cNvGraphicFramePr>
            <a:graphicFrameLocks noGrp="1"/>
          </p:cNvGraphicFramePr>
          <p:nvPr/>
        </p:nvGraphicFramePr>
        <p:xfrm>
          <a:off x="487680" y="1463040"/>
          <a:ext cx="8778240" cy="2438400"/>
        </p:xfrm>
        <a:graphic>
          <a:graphicData uri="http://schemas.openxmlformats.org/drawingml/2006/table">
            <a:tbl>
              <a:tblPr/>
              <a:tblGrid>
                <a:gridCol w="2926080">
                  <a:extLst>
                    <a:ext uri="{9D8B030D-6E8A-4147-A177-3AD203B41FA5}">
                      <a16:colId xmlns:a16="http://schemas.microsoft.com/office/drawing/2014/main" val="20000"/>
                    </a:ext>
                  </a:extLst>
                </a:gridCol>
                <a:gridCol w="2926080">
                  <a:extLst>
                    <a:ext uri="{9D8B030D-6E8A-4147-A177-3AD203B41FA5}">
                      <a16:colId xmlns:a16="http://schemas.microsoft.com/office/drawing/2014/main" val="20001"/>
                    </a:ext>
                  </a:extLst>
                </a:gridCol>
                <a:gridCol w="2926080">
                  <a:extLst>
                    <a:ext uri="{9D8B030D-6E8A-4147-A177-3AD203B41FA5}">
                      <a16:colId xmlns:a16="http://schemas.microsoft.com/office/drawing/2014/main" val="20002"/>
                    </a:ext>
                  </a:extLst>
                </a:gridCol>
              </a:tblGrid>
              <a:tr h="406400">
                <a:tc>
                  <a:txBody>
                    <a:bodyPr/>
                    <a:lstStyle/>
                    <a:p>
                      <a:pPr algn="l">
                        <a:lnSpc>
                          <a:spcPts val="2304"/>
                        </a:lnSpc>
                        <a:defRPr/>
                      </a:pPr>
                      <a:r>
                        <a:rPr lang="en-US" sz="1920" b="1">
                          <a:solidFill>
                            <a:srgbClr val="FFFFFF"/>
                          </a:solidFill>
                          <a:latin typeface="Montserrat Bold"/>
                          <a:ea typeface="Montserrat Bold"/>
                          <a:cs typeface="Montserrat Bold"/>
                          <a:sym typeface="Montserrat Bold"/>
                        </a:rPr>
                        <a:t>Aspect</a:t>
                      </a:r>
                      <a:endParaRPr lang="en-US" sz="1100"/>
                    </a:p>
                  </a:txBody>
                  <a:tcPr marT="91440" marB="91440" anchor="ctr">
                    <a:lnL w="4762" cap="flat" cmpd="sng" algn="ctr">
                      <a:solidFill>
                        <a:srgbClr val="0187E8"/>
                      </a:solidFill>
                      <a:prstDash val="solid"/>
                      <a:round/>
                      <a:headEnd type="none" w="med" len="med"/>
                      <a:tailEnd type="none" w="med" len="med"/>
                    </a:lnL>
                    <a:lnR w="4762" cap="flat" cmpd="sng" algn="ctr">
                      <a:solidFill>
                        <a:srgbClr val="0187E8"/>
                      </a:solidFill>
                      <a:prstDash val="solid"/>
                      <a:round/>
                      <a:headEnd type="none" w="med" len="med"/>
                      <a:tailEnd type="none" w="med" len="med"/>
                    </a:lnR>
                    <a:lnT w="4762" cap="flat" cmpd="sng" algn="ctr">
                      <a:solidFill>
                        <a:srgbClr val="0187E8"/>
                      </a:solidFill>
                      <a:prstDash val="solid"/>
                      <a:round/>
                      <a:headEnd type="none" w="med" len="med"/>
                      <a:tailEnd type="none" w="med" len="med"/>
                    </a:lnT>
                    <a:lnB w="4762" cap="flat" cmpd="sng" algn="ctr">
                      <a:solidFill>
                        <a:srgbClr val="0187E8"/>
                      </a:solidFill>
                      <a:prstDash val="solid"/>
                      <a:round/>
                      <a:headEnd type="none" w="med" len="med"/>
                      <a:tailEnd type="none" w="med" len="med"/>
                    </a:lnB>
                  </a:tcPr>
                </a:tc>
                <a:tc>
                  <a:txBody>
                    <a:bodyPr/>
                    <a:lstStyle/>
                    <a:p>
                      <a:pPr algn="l">
                        <a:lnSpc>
                          <a:spcPts val="2304"/>
                        </a:lnSpc>
                        <a:defRPr/>
                      </a:pPr>
                      <a:r>
                        <a:rPr lang="en-US" sz="1920" b="1">
                          <a:solidFill>
                            <a:srgbClr val="FFFFFF"/>
                          </a:solidFill>
                          <a:latin typeface="Montserrat Bold"/>
                          <a:ea typeface="Montserrat Bold"/>
                          <a:cs typeface="Montserrat Bold"/>
                          <a:sym typeface="Montserrat Bold"/>
                        </a:rPr>
                        <a:t>Monitoring</a:t>
                      </a:r>
                      <a:endParaRPr lang="en-US" sz="1100"/>
                    </a:p>
                  </a:txBody>
                  <a:tcPr marT="91440" marB="91440" anchor="ctr">
                    <a:lnL w="4762" cap="flat" cmpd="sng" algn="ctr">
                      <a:solidFill>
                        <a:srgbClr val="0187E8"/>
                      </a:solidFill>
                      <a:prstDash val="solid"/>
                      <a:round/>
                      <a:headEnd type="none" w="med" len="med"/>
                      <a:tailEnd type="none" w="med" len="med"/>
                    </a:lnL>
                    <a:lnR w="4762" cap="flat" cmpd="sng" algn="ctr">
                      <a:solidFill>
                        <a:srgbClr val="0187E8"/>
                      </a:solidFill>
                      <a:prstDash val="solid"/>
                      <a:round/>
                      <a:headEnd type="none" w="med" len="med"/>
                      <a:tailEnd type="none" w="med" len="med"/>
                    </a:lnR>
                    <a:lnT w="4762" cap="flat" cmpd="sng" algn="ctr">
                      <a:solidFill>
                        <a:srgbClr val="0187E8"/>
                      </a:solidFill>
                      <a:prstDash val="solid"/>
                      <a:round/>
                      <a:headEnd type="none" w="med" len="med"/>
                      <a:tailEnd type="none" w="med" len="med"/>
                    </a:lnT>
                    <a:lnB w="4762" cap="flat" cmpd="sng" algn="ctr">
                      <a:solidFill>
                        <a:srgbClr val="0187E8"/>
                      </a:solidFill>
                      <a:prstDash val="solid"/>
                      <a:round/>
                      <a:headEnd type="none" w="med" len="med"/>
                      <a:tailEnd type="none" w="med" len="med"/>
                    </a:lnB>
                  </a:tcPr>
                </a:tc>
                <a:tc>
                  <a:txBody>
                    <a:bodyPr/>
                    <a:lstStyle/>
                    <a:p>
                      <a:pPr algn="l">
                        <a:lnSpc>
                          <a:spcPts val="2304"/>
                        </a:lnSpc>
                        <a:defRPr/>
                      </a:pPr>
                      <a:r>
                        <a:rPr lang="en-US" sz="1920" b="1">
                          <a:solidFill>
                            <a:srgbClr val="FFFFFF"/>
                          </a:solidFill>
                          <a:latin typeface="Montserrat Bold"/>
                          <a:ea typeface="Montserrat Bold"/>
                          <a:cs typeface="Montserrat Bold"/>
                          <a:sym typeface="Montserrat Bold"/>
                        </a:rPr>
                        <a:t>Observability</a:t>
                      </a:r>
                      <a:endParaRPr lang="en-US" sz="1100"/>
                    </a:p>
                  </a:txBody>
                  <a:tcPr marT="91440" marB="91440" anchor="ctr">
                    <a:lnL w="4762" cap="flat" cmpd="sng" algn="ctr">
                      <a:solidFill>
                        <a:srgbClr val="0187E8"/>
                      </a:solidFill>
                      <a:prstDash val="solid"/>
                      <a:round/>
                      <a:headEnd type="none" w="med" len="med"/>
                      <a:tailEnd type="none" w="med" len="med"/>
                    </a:lnL>
                    <a:lnR w="4762" cap="flat" cmpd="sng" algn="ctr">
                      <a:solidFill>
                        <a:srgbClr val="0187E8"/>
                      </a:solidFill>
                      <a:prstDash val="solid"/>
                      <a:round/>
                      <a:headEnd type="none" w="med" len="med"/>
                      <a:tailEnd type="none" w="med" len="med"/>
                    </a:lnR>
                    <a:lnT w="4762" cap="flat" cmpd="sng" algn="ctr">
                      <a:solidFill>
                        <a:srgbClr val="0187E8"/>
                      </a:solidFill>
                      <a:prstDash val="solid"/>
                      <a:round/>
                      <a:headEnd type="none" w="med" len="med"/>
                      <a:tailEnd type="none" w="med" len="med"/>
                    </a:lnT>
                    <a:lnB w="4762" cap="flat" cmpd="sng" algn="ctr">
                      <a:solidFill>
                        <a:srgbClr val="0187E8"/>
                      </a:solidFill>
                      <a:prstDash val="solid"/>
                      <a:round/>
                      <a:headEnd type="none" w="med" len="med"/>
                      <a:tailEnd type="none" w="med" len="med"/>
                    </a:lnB>
                  </a:tcPr>
                </a:tc>
                <a:extLst>
                  <a:ext uri="{0D108BD9-81ED-4DB2-BD59-A6C34878D82A}">
                    <a16:rowId xmlns:a16="http://schemas.microsoft.com/office/drawing/2014/main" val="10000"/>
                  </a:ext>
                </a:extLst>
              </a:tr>
              <a:tr h="406400">
                <a:tc>
                  <a:txBody>
                    <a:bodyPr/>
                    <a:lstStyle/>
                    <a:p>
                      <a:pPr algn="l">
                        <a:lnSpc>
                          <a:spcPts val="2304"/>
                        </a:lnSpc>
                        <a:defRPr/>
                      </a:pPr>
                      <a:r>
                        <a:rPr lang="en-US" sz="1920" b="1">
                          <a:solidFill>
                            <a:srgbClr val="FFFFFF"/>
                          </a:solidFill>
                          <a:latin typeface="Montserrat Bold"/>
                          <a:ea typeface="Montserrat Bold"/>
                          <a:cs typeface="Montserrat Bold"/>
                          <a:sym typeface="Montserrat Bold"/>
                        </a:rPr>
                        <a:t>Goal</a:t>
                      </a:r>
                      <a:endParaRPr lang="en-US" sz="1100"/>
                    </a:p>
                  </a:txBody>
                  <a:tcPr marT="91440" marB="91440" anchor="ctr">
                    <a:lnL w="4762" cap="flat" cmpd="sng" algn="ctr">
                      <a:solidFill>
                        <a:srgbClr val="0187E8"/>
                      </a:solidFill>
                      <a:prstDash val="solid"/>
                      <a:round/>
                      <a:headEnd type="none" w="med" len="med"/>
                      <a:tailEnd type="none" w="med" len="med"/>
                    </a:lnL>
                    <a:lnR w="4762" cap="flat" cmpd="sng" algn="ctr">
                      <a:solidFill>
                        <a:srgbClr val="0187E8"/>
                      </a:solidFill>
                      <a:prstDash val="solid"/>
                      <a:round/>
                      <a:headEnd type="none" w="med" len="med"/>
                      <a:tailEnd type="none" w="med" len="med"/>
                    </a:lnR>
                    <a:lnT w="4762" cap="flat" cmpd="sng" algn="ctr">
                      <a:solidFill>
                        <a:srgbClr val="0187E8"/>
                      </a:solidFill>
                      <a:prstDash val="solid"/>
                      <a:round/>
                      <a:headEnd type="none" w="med" len="med"/>
                      <a:tailEnd type="none" w="med" len="med"/>
                    </a:lnT>
                    <a:lnB w="4762" cap="flat" cmpd="sng" algn="ctr">
                      <a:solidFill>
                        <a:srgbClr val="0187E8"/>
                      </a:solidFill>
                      <a:prstDash val="solid"/>
                      <a:round/>
                      <a:headEnd type="none" w="med" len="med"/>
                      <a:tailEnd type="none" w="med" len="med"/>
                    </a:lnB>
                  </a:tcPr>
                </a:tc>
                <a:tc>
                  <a:txBody>
                    <a:bodyPr/>
                    <a:lstStyle/>
                    <a:p>
                      <a:pPr algn="l">
                        <a:lnSpc>
                          <a:spcPts val="2304"/>
                        </a:lnSpc>
                        <a:defRPr/>
                      </a:pPr>
                      <a:r>
                        <a:rPr lang="en-US" sz="1920" b="1">
                          <a:solidFill>
                            <a:srgbClr val="FFFFFF"/>
                          </a:solidFill>
                          <a:latin typeface="Montserrat Bold"/>
                          <a:ea typeface="Montserrat Bold"/>
                          <a:cs typeface="Montserrat Bold"/>
                          <a:sym typeface="Montserrat Bold"/>
                        </a:rPr>
                        <a:t>Detect known issues</a:t>
                      </a:r>
                      <a:endParaRPr lang="en-US" sz="1100"/>
                    </a:p>
                  </a:txBody>
                  <a:tcPr marT="91440" marB="91440" anchor="ctr">
                    <a:lnL w="4762" cap="flat" cmpd="sng" algn="ctr">
                      <a:solidFill>
                        <a:srgbClr val="0187E8"/>
                      </a:solidFill>
                      <a:prstDash val="solid"/>
                      <a:round/>
                      <a:headEnd type="none" w="med" len="med"/>
                      <a:tailEnd type="none" w="med" len="med"/>
                    </a:lnL>
                    <a:lnR w="4762" cap="flat" cmpd="sng" algn="ctr">
                      <a:solidFill>
                        <a:srgbClr val="0187E8"/>
                      </a:solidFill>
                      <a:prstDash val="solid"/>
                      <a:round/>
                      <a:headEnd type="none" w="med" len="med"/>
                      <a:tailEnd type="none" w="med" len="med"/>
                    </a:lnR>
                    <a:lnT w="4762" cap="flat" cmpd="sng" algn="ctr">
                      <a:solidFill>
                        <a:srgbClr val="0187E8"/>
                      </a:solidFill>
                      <a:prstDash val="solid"/>
                      <a:round/>
                      <a:headEnd type="none" w="med" len="med"/>
                      <a:tailEnd type="none" w="med" len="med"/>
                    </a:lnT>
                    <a:lnB w="4762" cap="flat" cmpd="sng" algn="ctr">
                      <a:solidFill>
                        <a:srgbClr val="0187E8"/>
                      </a:solidFill>
                      <a:prstDash val="solid"/>
                      <a:round/>
                      <a:headEnd type="none" w="med" len="med"/>
                      <a:tailEnd type="none" w="med" len="med"/>
                    </a:lnB>
                  </a:tcPr>
                </a:tc>
                <a:tc>
                  <a:txBody>
                    <a:bodyPr/>
                    <a:lstStyle/>
                    <a:p>
                      <a:pPr algn="l">
                        <a:lnSpc>
                          <a:spcPts val="2304"/>
                        </a:lnSpc>
                        <a:defRPr/>
                      </a:pPr>
                      <a:r>
                        <a:rPr lang="en-US" sz="1920" b="1">
                          <a:solidFill>
                            <a:srgbClr val="FFFFFF"/>
                          </a:solidFill>
                          <a:latin typeface="Montserrat Bold"/>
                          <a:ea typeface="Montserrat Bold"/>
                          <a:cs typeface="Montserrat Bold"/>
                          <a:sym typeface="Montserrat Bold"/>
                        </a:rPr>
                        <a:t>Understand any state &amp; root cause</a:t>
                      </a:r>
                      <a:endParaRPr lang="en-US" sz="1100"/>
                    </a:p>
                  </a:txBody>
                  <a:tcPr marT="91440" marB="91440" anchor="ctr">
                    <a:lnL w="4762" cap="flat" cmpd="sng" algn="ctr">
                      <a:solidFill>
                        <a:srgbClr val="0187E8"/>
                      </a:solidFill>
                      <a:prstDash val="solid"/>
                      <a:round/>
                      <a:headEnd type="none" w="med" len="med"/>
                      <a:tailEnd type="none" w="med" len="med"/>
                    </a:lnL>
                    <a:lnR w="4762" cap="flat" cmpd="sng" algn="ctr">
                      <a:solidFill>
                        <a:srgbClr val="0187E8"/>
                      </a:solidFill>
                      <a:prstDash val="solid"/>
                      <a:round/>
                      <a:headEnd type="none" w="med" len="med"/>
                      <a:tailEnd type="none" w="med" len="med"/>
                    </a:lnR>
                    <a:lnT w="4762" cap="flat" cmpd="sng" algn="ctr">
                      <a:solidFill>
                        <a:srgbClr val="0187E8"/>
                      </a:solidFill>
                      <a:prstDash val="solid"/>
                      <a:round/>
                      <a:headEnd type="none" w="med" len="med"/>
                      <a:tailEnd type="none" w="med" len="med"/>
                    </a:lnT>
                    <a:lnB w="4762" cap="flat" cmpd="sng" algn="ctr">
                      <a:solidFill>
                        <a:srgbClr val="0187E8"/>
                      </a:solidFill>
                      <a:prstDash val="solid"/>
                      <a:round/>
                      <a:headEnd type="none" w="med" len="med"/>
                      <a:tailEnd type="none" w="med" len="med"/>
                    </a:lnB>
                  </a:tcPr>
                </a:tc>
                <a:extLst>
                  <a:ext uri="{0D108BD9-81ED-4DB2-BD59-A6C34878D82A}">
                    <a16:rowId xmlns:a16="http://schemas.microsoft.com/office/drawing/2014/main" val="10001"/>
                  </a:ext>
                </a:extLst>
              </a:tr>
              <a:tr h="406400">
                <a:tc>
                  <a:txBody>
                    <a:bodyPr/>
                    <a:lstStyle/>
                    <a:p>
                      <a:pPr algn="l">
                        <a:lnSpc>
                          <a:spcPts val="2304"/>
                        </a:lnSpc>
                        <a:defRPr/>
                      </a:pPr>
                      <a:r>
                        <a:rPr lang="en-US" sz="1920" b="1">
                          <a:solidFill>
                            <a:srgbClr val="FFFFFF"/>
                          </a:solidFill>
                          <a:latin typeface="Montserrat Bold"/>
                          <a:ea typeface="Montserrat Bold"/>
                          <a:cs typeface="Montserrat Bold"/>
                          <a:sym typeface="Montserrat Bold"/>
                        </a:rPr>
                        <a:t>Approach</a:t>
                      </a:r>
                      <a:endParaRPr lang="en-US" sz="1100"/>
                    </a:p>
                  </a:txBody>
                  <a:tcPr marT="91440" marB="91440" anchor="ctr">
                    <a:lnL w="4762" cap="flat" cmpd="sng" algn="ctr">
                      <a:solidFill>
                        <a:srgbClr val="0187E8"/>
                      </a:solidFill>
                      <a:prstDash val="solid"/>
                      <a:round/>
                      <a:headEnd type="none" w="med" len="med"/>
                      <a:tailEnd type="none" w="med" len="med"/>
                    </a:lnL>
                    <a:lnR w="4762" cap="flat" cmpd="sng" algn="ctr">
                      <a:solidFill>
                        <a:srgbClr val="0187E8"/>
                      </a:solidFill>
                      <a:prstDash val="solid"/>
                      <a:round/>
                      <a:headEnd type="none" w="med" len="med"/>
                      <a:tailEnd type="none" w="med" len="med"/>
                    </a:lnR>
                    <a:lnT w="4762" cap="flat" cmpd="sng" algn="ctr">
                      <a:solidFill>
                        <a:srgbClr val="0187E8"/>
                      </a:solidFill>
                      <a:prstDash val="solid"/>
                      <a:round/>
                      <a:headEnd type="none" w="med" len="med"/>
                      <a:tailEnd type="none" w="med" len="med"/>
                    </a:lnT>
                    <a:lnB w="4762" cap="flat" cmpd="sng" algn="ctr">
                      <a:solidFill>
                        <a:srgbClr val="0187E8"/>
                      </a:solidFill>
                      <a:prstDash val="solid"/>
                      <a:round/>
                      <a:headEnd type="none" w="med" len="med"/>
                      <a:tailEnd type="none" w="med" len="med"/>
                    </a:lnB>
                  </a:tcPr>
                </a:tc>
                <a:tc>
                  <a:txBody>
                    <a:bodyPr/>
                    <a:lstStyle/>
                    <a:p>
                      <a:pPr algn="l">
                        <a:lnSpc>
                          <a:spcPts val="2304"/>
                        </a:lnSpc>
                        <a:defRPr/>
                      </a:pPr>
                      <a:r>
                        <a:rPr lang="en-US" sz="1920" b="1">
                          <a:solidFill>
                            <a:srgbClr val="FFFFFF"/>
                          </a:solidFill>
                          <a:latin typeface="Montserrat Bold"/>
                          <a:ea typeface="Montserrat Bold"/>
                          <a:cs typeface="Montserrat Bold"/>
                          <a:sym typeface="Montserrat Bold"/>
                        </a:rPr>
                        <a:t>Static dashboards &amp; alerts</a:t>
                      </a:r>
                      <a:endParaRPr lang="en-US" sz="1100"/>
                    </a:p>
                  </a:txBody>
                  <a:tcPr marT="91440" marB="91440" anchor="ctr">
                    <a:lnL w="4762" cap="flat" cmpd="sng" algn="ctr">
                      <a:solidFill>
                        <a:srgbClr val="0187E8"/>
                      </a:solidFill>
                      <a:prstDash val="solid"/>
                      <a:round/>
                      <a:headEnd type="none" w="med" len="med"/>
                      <a:tailEnd type="none" w="med" len="med"/>
                    </a:lnL>
                    <a:lnR w="4762" cap="flat" cmpd="sng" algn="ctr">
                      <a:solidFill>
                        <a:srgbClr val="0187E8"/>
                      </a:solidFill>
                      <a:prstDash val="solid"/>
                      <a:round/>
                      <a:headEnd type="none" w="med" len="med"/>
                      <a:tailEnd type="none" w="med" len="med"/>
                    </a:lnR>
                    <a:lnT w="4762" cap="flat" cmpd="sng" algn="ctr">
                      <a:solidFill>
                        <a:srgbClr val="0187E8"/>
                      </a:solidFill>
                      <a:prstDash val="solid"/>
                      <a:round/>
                      <a:headEnd type="none" w="med" len="med"/>
                      <a:tailEnd type="none" w="med" len="med"/>
                    </a:lnT>
                    <a:lnB w="4762" cap="flat" cmpd="sng" algn="ctr">
                      <a:solidFill>
                        <a:srgbClr val="0187E8"/>
                      </a:solidFill>
                      <a:prstDash val="solid"/>
                      <a:round/>
                      <a:headEnd type="none" w="med" len="med"/>
                      <a:tailEnd type="none" w="med" len="med"/>
                    </a:lnB>
                  </a:tcPr>
                </a:tc>
                <a:tc>
                  <a:txBody>
                    <a:bodyPr/>
                    <a:lstStyle/>
                    <a:p>
                      <a:pPr algn="l">
                        <a:lnSpc>
                          <a:spcPts val="2304"/>
                        </a:lnSpc>
                        <a:defRPr/>
                      </a:pPr>
                      <a:r>
                        <a:rPr lang="en-US" sz="1920" b="1">
                          <a:solidFill>
                            <a:srgbClr val="FFFFFF"/>
                          </a:solidFill>
                          <a:latin typeface="Montserrat Bold"/>
                          <a:ea typeface="Montserrat Bold"/>
                          <a:cs typeface="Montserrat Bold"/>
                          <a:sym typeface="Montserrat Bold"/>
                        </a:rPr>
                        <a:t>Flexible exploration &amp; deep analysis</a:t>
                      </a:r>
                      <a:endParaRPr lang="en-US" sz="1100"/>
                    </a:p>
                  </a:txBody>
                  <a:tcPr marT="91440" marB="91440" anchor="ctr">
                    <a:lnL w="4762" cap="flat" cmpd="sng" algn="ctr">
                      <a:solidFill>
                        <a:srgbClr val="0187E8"/>
                      </a:solidFill>
                      <a:prstDash val="solid"/>
                      <a:round/>
                      <a:headEnd type="none" w="med" len="med"/>
                      <a:tailEnd type="none" w="med" len="med"/>
                    </a:lnL>
                    <a:lnR w="4762" cap="flat" cmpd="sng" algn="ctr">
                      <a:solidFill>
                        <a:srgbClr val="0187E8"/>
                      </a:solidFill>
                      <a:prstDash val="solid"/>
                      <a:round/>
                      <a:headEnd type="none" w="med" len="med"/>
                      <a:tailEnd type="none" w="med" len="med"/>
                    </a:lnR>
                    <a:lnT w="4762" cap="flat" cmpd="sng" algn="ctr">
                      <a:solidFill>
                        <a:srgbClr val="0187E8"/>
                      </a:solidFill>
                      <a:prstDash val="solid"/>
                      <a:round/>
                      <a:headEnd type="none" w="med" len="med"/>
                      <a:tailEnd type="none" w="med" len="med"/>
                    </a:lnT>
                    <a:lnB w="4762" cap="flat" cmpd="sng" algn="ctr">
                      <a:solidFill>
                        <a:srgbClr val="0187E8"/>
                      </a:solidFill>
                      <a:prstDash val="solid"/>
                      <a:round/>
                      <a:headEnd type="none" w="med" len="med"/>
                      <a:tailEnd type="none" w="med" len="med"/>
                    </a:lnB>
                  </a:tcPr>
                </a:tc>
                <a:extLst>
                  <a:ext uri="{0D108BD9-81ED-4DB2-BD59-A6C34878D82A}">
                    <a16:rowId xmlns:a16="http://schemas.microsoft.com/office/drawing/2014/main" val="10002"/>
                  </a:ext>
                </a:extLst>
              </a:tr>
              <a:tr h="406400">
                <a:tc>
                  <a:txBody>
                    <a:bodyPr/>
                    <a:lstStyle/>
                    <a:p>
                      <a:pPr algn="l">
                        <a:lnSpc>
                          <a:spcPts val="2304"/>
                        </a:lnSpc>
                        <a:defRPr/>
                      </a:pPr>
                      <a:r>
                        <a:rPr lang="en-US" sz="1920" b="1">
                          <a:solidFill>
                            <a:srgbClr val="FFFFFF"/>
                          </a:solidFill>
                          <a:latin typeface="Montserrat Bold"/>
                          <a:ea typeface="Montserrat Bold"/>
                          <a:cs typeface="Montserrat Bold"/>
                          <a:sym typeface="Montserrat Bold"/>
                        </a:rPr>
                        <a:t>Data use</a:t>
                      </a:r>
                      <a:endParaRPr lang="en-US" sz="1100"/>
                    </a:p>
                  </a:txBody>
                  <a:tcPr marT="91440" marB="91440" anchor="ctr">
                    <a:lnL w="4762" cap="flat" cmpd="sng" algn="ctr">
                      <a:solidFill>
                        <a:srgbClr val="0187E8"/>
                      </a:solidFill>
                      <a:prstDash val="solid"/>
                      <a:round/>
                      <a:headEnd type="none" w="med" len="med"/>
                      <a:tailEnd type="none" w="med" len="med"/>
                    </a:lnL>
                    <a:lnR w="4762" cap="flat" cmpd="sng" algn="ctr">
                      <a:solidFill>
                        <a:srgbClr val="0187E8"/>
                      </a:solidFill>
                      <a:prstDash val="solid"/>
                      <a:round/>
                      <a:headEnd type="none" w="med" len="med"/>
                      <a:tailEnd type="none" w="med" len="med"/>
                    </a:lnR>
                    <a:lnT w="4762" cap="flat" cmpd="sng" algn="ctr">
                      <a:solidFill>
                        <a:srgbClr val="0187E8"/>
                      </a:solidFill>
                      <a:prstDash val="solid"/>
                      <a:round/>
                      <a:headEnd type="none" w="med" len="med"/>
                      <a:tailEnd type="none" w="med" len="med"/>
                    </a:lnT>
                    <a:lnB w="4762" cap="flat" cmpd="sng" algn="ctr">
                      <a:solidFill>
                        <a:srgbClr val="0187E8"/>
                      </a:solidFill>
                      <a:prstDash val="solid"/>
                      <a:round/>
                      <a:headEnd type="none" w="med" len="med"/>
                      <a:tailEnd type="none" w="med" len="med"/>
                    </a:lnB>
                  </a:tcPr>
                </a:tc>
                <a:tc>
                  <a:txBody>
                    <a:bodyPr/>
                    <a:lstStyle/>
                    <a:p>
                      <a:pPr algn="l">
                        <a:lnSpc>
                          <a:spcPts val="2304"/>
                        </a:lnSpc>
                        <a:defRPr/>
                      </a:pPr>
                      <a:r>
                        <a:rPr lang="en-US" sz="1920" b="1">
                          <a:solidFill>
                            <a:srgbClr val="FFFFFF"/>
                          </a:solidFill>
                          <a:latin typeface="Montserrat Bold"/>
                          <a:ea typeface="Montserrat Bold"/>
                          <a:cs typeface="Montserrat Bold"/>
                          <a:sym typeface="Montserrat Bold"/>
                        </a:rPr>
                        <a:t>Tracks symptoms</a:t>
                      </a:r>
                      <a:endParaRPr lang="en-US" sz="1100"/>
                    </a:p>
                  </a:txBody>
                  <a:tcPr marT="91440" marB="91440" anchor="ctr">
                    <a:lnL w="4762" cap="flat" cmpd="sng" algn="ctr">
                      <a:solidFill>
                        <a:srgbClr val="0187E8"/>
                      </a:solidFill>
                      <a:prstDash val="solid"/>
                      <a:round/>
                      <a:headEnd type="none" w="med" len="med"/>
                      <a:tailEnd type="none" w="med" len="med"/>
                    </a:lnL>
                    <a:lnR w="4762" cap="flat" cmpd="sng" algn="ctr">
                      <a:solidFill>
                        <a:srgbClr val="0187E8"/>
                      </a:solidFill>
                      <a:prstDash val="solid"/>
                      <a:round/>
                      <a:headEnd type="none" w="med" len="med"/>
                      <a:tailEnd type="none" w="med" len="med"/>
                    </a:lnR>
                    <a:lnT w="4762" cap="flat" cmpd="sng" algn="ctr">
                      <a:solidFill>
                        <a:srgbClr val="0187E8"/>
                      </a:solidFill>
                      <a:prstDash val="solid"/>
                      <a:round/>
                      <a:headEnd type="none" w="med" len="med"/>
                      <a:tailEnd type="none" w="med" len="med"/>
                    </a:lnT>
                    <a:lnB w="4762" cap="flat" cmpd="sng" algn="ctr">
                      <a:solidFill>
                        <a:srgbClr val="0187E8"/>
                      </a:solidFill>
                      <a:prstDash val="solid"/>
                      <a:round/>
                      <a:headEnd type="none" w="med" len="med"/>
                      <a:tailEnd type="none" w="med" len="med"/>
                    </a:lnB>
                  </a:tcPr>
                </a:tc>
                <a:tc>
                  <a:txBody>
                    <a:bodyPr/>
                    <a:lstStyle/>
                    <a:p>
                      <a:pPr algn="l">
                        <a:lnSpc>
                          <a:spcPts val="2304"/>
                        </a:lnSpc>
                        <a:defRPr/>
                      </a:pPr>
                      <a:r>
                        <a:rPr lang="en-US" sz="1920" b="1">
                          <a:solidFill>
                            <a:srgbClr val="FFFFFF"/>
                          </a:solidFill>
                          <a:latin typeface="Montserrat Bold"/>
                          <a:ea typeface="Montserrat Bold"/>
                          <a:cs typeface="Montserrat Bold"/>
                          <a:sym typeface="Montserrat Bold"/>
                        </a:rPr>
                        <a:t>Explains causes by correlating signals</a:t>
                      </a:r>
                      <a:endParaRPr lang="en-US" sz="1100"/>
                    </a:p>
                  </a:txBody>
                  <a:tcPr marT="91440" marB="91440" anchor="ctr">
                    <a:lnL w="4762" cap="flat" cmpd="sng" algn="ctr">
                      <a:solidFill>
                        <a:srgbClr val="0187E8"/>
                      </a:solidFill>
                      <a:prstDash val="solid"/>
                      <a:round/>
                      <a:headEnd type="none" w="med" len="med"/>
                      <a:tailEnd type="none" w="med" len="med"/>
                    </a:lnL>
                    <a:lnR w="4762" cap="flat" cmpd="sng" algn="ctr">
                      <a:solidFill>
                        <a:srgbClr val="0187E8"/>
                      </a:solidFill>
                      <a:prstDash val="solid"/>
                      <a:round/>
                      <a:headEnd type="none" w="med" len="med"/>
                      <a:tailEnd type="none" w="med" len="med"/>
                    </a:lnR>
                    <a:lnT w="4762" cap="flat" cmpd="sng" algn="ctr">
                      <a:solidFill>
                        <a:srgbClr val="0187E8"/>
                      </a:solidFill>
                      <a:prstDash val="solid"/>
                      <a:round/>
                      <a:headEnd type="none" w="med" len="med"/>
                      <a:tailEnd type="none" w="med" len="med"/>
                    </a:lnT>
                    <a:lnB w="4762" cap="flat" cmpd="sng" algn="ctr">
                      <a:solidFill>
                        <a:srgbClr val="0187E8"/>
                      </a:solidFill>
                      <a:prstDash val="solid"/>
                      <a:round/>
                      <a:headEnd type="none" w="med" len="med"/>
                      <a:tailEnd type="none" w="med" len="med"/>
                    </a:lnB>
                  </a:tcPr>
                </a:tc>
                <a:extLst>
                  <a:ext uri="{0D108BD9-81ED-4DB2-BD59-A6C34878D82A}">
                    <a16:rowId xmlns:a16="http://schemas.microsoft.com/office/drawing/2014/main" val="10003"/>
                  </a:ext>
                </a:extLst>
              </a:tr>
              <a:tr h="406400">
                <a:tc>
                  <a:txBody>
                    <a:bodyPr/>
                    <a:lstStyle/>
                    <a:p>
                      <a:pPr algn="l">
                        <a:lnSpc>
                          <a:spcPts val="2304"/>
                        </a:lnSpc>
                        <a:defRPr/>
                      </a:pPr>
                      <a:r>
                        <a:rPr lang="en-US" sz="1920" b="1">
                          <a:solidFill>
                            <a:srgbClr val="FFFFFF"/>
                          </a:solidFill>
                          <a:latin typeface="Montserrat Bold"/>
                          <a:ea typeface="Montserrat Bold"/>
                          <a:cs typeface="Montserrat Bold"/>
                          <a:sym typeface="Montserrat Bold"/>
                        </a:rPr>
                        <a:t>Adaptability</a:t>
                      </a:r>
                      <a:endParaRPr lang="en-US" sz="1100"/>
                    </a:p>
                  </a:txBody>
                  <a:tcPr marT="91440" marB="91440" anchor="ctr">
                    <a:lnL w="4762" cap="flat" cmpd="sng" algn="ctr">
                      <a:solidFill>
                        <a:srgbClr val="0187E8"/>
                      </a:solidFill>
                      <a:prstDash val="solid"/>
                      <a:round/>
                      <a:headEnd type="none" w="med" len="med"/>
                      <a:tailEnd type="none" w="med" len="med"/>
                    </a:lnL>
                    <a:lnR w="4762" cap="flat" cmpd="sng" algn="ctr">
                      <a:solidFill>
                        <a:srgbClr val="0187E8"/>
                      </a:solidFill>
                      <a:prstDash val="solid"/>
                      <a:round/>
                      <a:headEnd type="none" w="med" len="med"/>
                      <a:tailEnd type="none" w="med" len="med"/>
                    </a:lnR>
                    <a:lnT w="4762" cap="flat" cmpd="sng" algn="ctr">
                      <a:solidFill>
                        <a:srgbClr val="0187E8"/>
                      </a:solidFill>
                      <a:prstDash val="solid"/>
                      <a:round/>
                      <a:headEnd type="none" w="med" len="med"/>
                      <a:tailEnd type="none" w="med" len="med"/>
                    </a:lnT>
                    <a:lnB w="4762" cap="flat" cmpd="sng" algn="ctr">
                      <a:solidFill>
                        <a:srgbClr val="0187E8"/>
                      </a:solidFill>
                      <a:prstDash val="solid"/>
                      <a:round/>
                      <a:headEnd type="none" w="med" len="med"/>
                      <a:tailEnd type="none" w="med" len="med"/>
                    </a:lnB>
                  </a:tcPr>
                </a:tc>
                <a:tc>
                  <a:txBody>
                    <a:bodyPr/>
                    <a:lstStyle/>
                    <a:p>
                      <a:pPr algn="l">
                        <a:lnSpc>
                          <a:spcPts val="2304"/>
                        </a:lnSpc>
                        <a:defRPr/>
                      </a:pPr>
                      <a:r>
                        <a:rPr lang="en-US" sz="1920" b="1">
                          <a:solidFill>
                            <a:srgbClr val="FFFFFF"/>
                          </a:solidFill>
                          <a:latin typeface="Montserrat Bold"/>
                          <a:ea typeface="Montserrat Bold"/>
                          <a:cs typeface="Montserrat Bold"/>
                          <a:sym typeface="Montserrat Bold"/>
                        </a:rPr>
                        <a:t>Predefined and narrow</a:t>
                      </a:r>
                      <a:endParaRPr lang="en-US" sz="1100"/>
                    </a:p>
                  </a:txBody>
                  <a:tcPr marT="91440" marB="91440" anchor="ctr">
                    <a:lnL w="4762" cap="flat" cmpd="sng" algn="ctr">
                      <a:solidFill>
                        <a:srgbClr val="0187E8"/>
                      </a:solidFill>
                      <a:prstDash val="solid"/>
                      <a:round/>
                      <a:headEnd type="none" w="med" len="med"/>
                      <a:tailEnd type="none" w="med" len="med"/>
                    </a:lnL>
                    <a:lnR w="4762" cap="flat" cmpd="sng" algn="ctr">
                      <a:solidFill>
                        <a:srgbClr val="0187E8"/>
                      </a:solidFill>
                      <a:prstDash val="solid"/>
                      <a:round/>
                      <a:headEnd type="none" w="med" len="med"/>
                      <a:tailEnd type="none" w="med" len="med"/>
                    </a:lnR>
                    <a:lnT w="4762" cap="flat" cmpd="sng" algn="ctr">
                      <a:solidFill>
                        <a:srgbClr val="0187E8"/>
                      </a:solidFill>
                      <a:prstDash val="solid"/>
                      <a:round/>
                      <a:headEnd type="none" w="med" len="med"/>
                      <a:tailEnd type="none" w="med" len="med"/>
                    </a:lnT>
                    <a:lnB w="4762" cap="flat" cmpd="sng" algn="ctr">
                      <a:solidFill>
                        <a:srgbClr val="0187E8"/>
                      </a:solidFill>
                      <a:prstDash val="solid"/>
                      <a:round/>
                      <a:headEnd type="none" w="med" len="med"/>
                      <a:tailEnd type="none" w="med" len="med"/>
                    </a:lnB>
                  </a:tcPr>
                </a:tc>
                <a:tc>
                  <a:txBody>
                    <a:bodyPr/>
                    <a:lstStyle/>
                    <a:p>
                      <a:pPr algn="l">
                        <a:lnSpc>
                          <a:spcPts val="2304"/>
                        </a:lnSpc>
                        <a:defRPr/>
                      </a:pPr>
                      <a:r>
                        <a:rPr lang="en-US" sz="1920" b="1">
                          <a:solidFill>
                            <a:srgbClr val="FFFFFF"/>
                          </a:solidFill>
                          <a:latin typeface="Montserrat Bold"/>
                          <a:ea typeface="Montserrat Bold"/>
                          <a:cs typeface="Montserrat Bold"/>
                          <a:sym typeface="Montserrat Bold"/>
                        </a:rPr>
                        <a:t>Dynamic and broad</a:t>
                      </a:r>
                      <a:endParaRPr lang="en-US" sz="1100"/>
                    </a:p>
                  </a:txBody>
                  <a:tcPr marT="91440" marB="91440" anchor="ctr">
                    <a:lnL w="4762" cap="flat" cmpd="sng" algn="ctr">
                      <a:solidFill>
                        <a:srgbClr val="0187E8"/>
                      </a:solidFill>
                      <a:prstDash val="solid"/>
                      <a:round/>
                      <a:headEnd type="none" w="med" len="med"/>
                      <a:tailEnd type="none" w="med" len="med"/>
                    </a:lnL>
                    <a:lnR w="4762" cap="flat" cmpd="sng" algn="ctr">
                      <a:solidFill>
                        <a:srgbClr val="0187E8"/>
                      </a:solidFill>
                      <a:prstDash val="solid"/>
                      <a:round/>
                      <a:headEnd type="none" w="med" len="med"/>
                      <a:tailEnd type="none" w="med" len="med"/>
                    </a:lnR>
                    <a:lnT w="4762" cap="flat" cmpd="sng" algn="ctr">
                      <a:solidFill>
                        <a:srgbClr val="0187E8"/>
                      </a:solidFill>
                      <a:prstDash val="solid"/>
                      <a:round/>
                      <a:headEnd type="none" w="med" len="med"/>
                      <a:tailEnd type="none" w="med" len="med"/>
                    </a:lnT>
                    <a:lnB w="4762" cap="flat" cmpd="sng" algn="ctr">
                      <a:solidFill>
                        <a:srgbClr val="0187E8"/>
                      </a:solidFill>
                      <a:prstDash val="solid"/>
                      <a:round/>
                      <a:headEnd type="none" w="med" len="med"/>
                      <a:tailEnd type="none" w="med" len="med"/>
                    </a:lnB>
                  </a:tcPr>
                </a:tc>
                <a:extLst>
                  <a:ext uri="{0D108BD9-81ED-4DB2-BD59-A6C34878D82A}">
                    <a16:rowId xmlns:a16="http://schemas.microsoft.com/office/drawing/2014/main" val="10004"/>
                  </a:ext>
                </a:extLst>
              </a:tr>
              <a:tr h="406400">
                <a:tc>
                  <a:txBody>
                    <a:bodyPr/>
                    <a:lstStyle/>
                    <a:p>
                      <a:pPr algn="l">
                        <a:lnSpc>
                          <a:spcPts val="2304"/>
                        </a:lnSpc>
                        <a:defRPr/>
                      </a:pPr>
                      <a:r>
                        <a:rPr lang="en-US" sz="1920" b="1">
                          <a:solidFill>
                            <a:srgbClr val="FFFFFF"/>
                          </a:solidFill>
                          <a:latin typeface="Montserrat Bold"/>
                          <a:ea typeface="Montserrat Bold"/>
                          <a:cs typeface="Montserrat Bold"/>
                          <a:sym typeface="Montserrat Bold"/>
                        </a:rPr>
                        <a:t>Questions</a:t>
                      </a:r>
                      <a:endParaRPr lang="en-US" sz="1100"/>
                    </a:p>
                  </a:txBody>
                  <a:tcPr marT="91440" marB="91440" anchor="ctr">
                    <a:lnL w="4762" cap="flat" cmpd="sng" algn="ctr">
                      <a:solidFill>
                        <a:srgbClr val="0187E8"/>
                      </a:solidFill>
                      <a:prstDash val="solid"/>
                      <a:round/>
                      <a:headEnd type="none" w="med" len="med"/>
                      <a:tailEnd type="none" w="med" len="med"/>
                    </a:lnL>
                    <a:lnR w="4762" cap="flat" cmpd="sng" algn="ctr">
                      <a:solidFill>
                        <a:srgbClr val="0187E8"/>
                      </a:solidFill>
                      <a:prstDash val="solid"/>
                      <a:round/>
                      <a:headEnd type="none" w="med" len="med"/>
                      <a:tailEnd type="none" w="med" len="med"/>
                    </a:lnR>
                    <a:lnT w="4762" cap="flat" cmpd="sng" algn="ctr">
                      <a:solidFill>
                        <a:srgbClr val="0187E8"/>
                      </a:solidFill>
                      <a:prstDash val="solid"/>
                      <a:round/>
                      <a:headEnd type="none" w="med" len="med"/>
                      <a:tailEnd type="none" w="med" len="med"/>
                    </a:lnT>
                    <a:lnB w="4762" cap="flat" cmpd="sng" algn="ctr">
                      <a:solidFill>
                        <a:srgbClr val="0187E8"/>
                      </a:solidFill>
                      <a:prstDash val="solid"/>
                      <a:round/>
                      <a:headEnd type="none" w="med" len="med"/>
                      <a:tailEnd type="none" w="med" len="med"/>
                    </a:lnB>
                  </a:tcPr>
                </a:tc>
                <a:tc>
                  <a:txBody>
                    <a:bodyPr/>
                    <a:lstStyle/>
                    <a:p>
                      <a:pPr algn="l">
                        <a:lnSpc>
                          <a:spcPts val="2304"/>
                        </a:lnSpc>
                        <a:defRPr/>
                      </a:pPr>
                      <a:r>
                        <a:rPr lang="en-US" sz="1920" b="1">
                          <a:solidFill>
                            <a:srgbClr val="FFFFFF"/>
                          </a:solidFill>
                          <a:latin typeface="Montserrat Bold"/>
                          <a:ea typeface="Montserrat Bold"/>
                          <a:cs typeface="Montserrat Bold"/>
                          <a:sym typeface="Montserrat Bold"/>
                        </a:rPr>
                        <a:t>Is it working?</a:t>
                      </a:r>
                      <a:endParaRPr lang="en-US" sz="1100"/>
                    </a:p>
                  </a:txBody>
                  <a:tcPr marT="91440" marB="91440" anchor="ctr">
                    <a:lnL w="4762" cap="flat" cmpd="sng" algn="ctr">
                      <a:solidFill>
                        <a:srgbClr val="0187E8"/>
                      </a:solidFill>
                      <a:prstDash val="solid"/>
                      <a:round/>
                      <a:headEnd type="none" w="med" len="med"/>
                      <a:tailEnd type="none" w="med" len="med"/>
                    </a:lnL>
                    <a:lnR w="4762" cap="flat" cmpd="sng" algn="ctr">
                      <a:solidFill>
                        <a:srgbClr val="0187E8"/>
                      </a:solidFill>
                      <a:prstDash val="solid"/>
                      <a:round/>
                      <a:headEnd type="none" w="med" len="med"/>
                      <a:tailEnd type="none" w="med" len="med"/>
                    </a:lnR>
                    <a:lnT w="4762" cap="flat" cmpd="sng" algn="ctr">
                      <a:solidFill>
                        <a:srgbClr val="0187E8"/>
                      </a:solidFill>
                      <a:prstDash val="solid"/>
                      <a:round/>
                      <a:headEnd type="none" w="med" len="med"/>
                      <a:tailEnd type="none" w="med" len="med"/>
                    </a:lnT>
                    <a:lnB w="4762" cap="flat" cmpd="sng" algn="ctr">
                      <a:solidFill>
                        <a:srgbClr val="0187E8"/>
                      </a:solidFill>
                      <a:prstDash val="solid"/>
                      <a:round/>
                      <a:headEnd type="none" w="med" len="med"/>
                      <a:tailEnd type="none" w="med" len="med"/>
                    </a:lnB>
                  </a:tcPr>
                </a:tc>
                <a:tc>
                  <a:txBody>
                    <a:bodyPr/>
                    <a:lstStyle/>
                    <a:p>
                      <a:pPr algn="l">
                        <a:lnSpc>
                          <a:spcPts val="2304"/>
                        </a:lnSpc>
                        <a:defRPr/>
                      </a:pPr>
                      <a:r>
                        <a:rPr lang="en-US" sz="1920" b="1">
                          <a:solidFill>
                            <a:srgbClr val="FFFFFF"/>
                          </a:solidFill>
                          <a:latin typeface="Montserrat Bold"/>
                          <a:ea typeface="Montserrat Bold"/>
                          <a:cs typeface="Montserrat Bold"/>
                          <a:sym typeface="Montserrat Bold"/>
                        </a:rPr>
                        <a:t>Why/where/how is it failing?</a:t>
                      </a:r>
                      <a:endParaRPr lang="en-US" sz="1100"/>
                    </a:p>
                  </a:txBody>
                  <a:tcPr marT="91440" marB="91440" anchor="ctr">
                    <a:lnL w="4762" cap="flat" cmpd="sng" algn="ctr">
                      <a:solidFill>
                        <a:srgbClr val="0187E8"/>
                      </a:solidFill>
                      <a:prstDash val="solid"/>
                      <a:round/>
                      <a:headEnd type="none" w="med" len="med"/>
                      <a:tailEnd type="none" w="med" len="med"/>
                    </a:lnL>
                    <a:lnR w="4762" cap="flat" cmpd="sng" algn="ctr">
                      <a:solidFill>
                        <a:srgbClr val="0187E8"/>
                      </a:solidFill>
                      <a:prstDash val="solid"/>
                      <a:round/>
                      <a:headEnd type="none" w="med" len="med"/>
                      <a:tailEnd type="none" w="med" len="med"/>
                    </a:lnR>
                    <a:lnT w="4762" cap="flat" cmpd="sng" algn="ctr">
                      <a:solidFill>
                        <a:srgbClr val="0187E8"/>
                      </a:solidFill>
                      <a:prstDash val="solid"/>
                      <a:round/>
                      <a:headEnd type="none" w="med" len="med"/>
                      <a:tailEnd type="none" w="med" len="med"/>
                    </a:lnT>
                    <a:lnB w="4762" cap="flat" cmpd="sng" algn="ctr">
                      <a:solidFill>
                        <a:srgbClr val="0187E8"/>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11B3D"/>
        </a:solidFill>
        <a:effectLst/>
      </p:bgPr>
    </p:bg>
    <p:spTree>
      <p:nvGrpSpPr>
        <p:cNvPr id="1" name=""/>
        <p:cNvGrpSpPr/>
        <p:nvPr/>
      </p:nvGrpSpPr>
      <p:grpSpPr>
        <a:xfrm>
          <a:off x="0" y="0"/>
          <a:ext cx="0" cy="0"/>
          <a:chOff x="0" y="0"/>
          <a:chExt cx="0" cy="0"/>
        </a:xfrm>
      </p:grpSpPr>
      <p:grpSp>
        <p:nvGrpSpPr>
          <p:cNvPr id="2" name="Group 2"/>
          <p:cNvGrpSpPr/>
          <p:nvPr/>
        </p:nvGrpSpPr>
        <p:grpSpPr>
          <a:xfrm>
            <a:off x="487680" y="292947"/>
            <a:ext cx="8778240" cy="1654654"/>
            <a:chOff x="0" y="0"/>
            <a:chExt cx="11704320" cy="2206206"/>
          </a:xfrm>
        </p:grpSpPr>
        <p:sp>
          <p:nvSpPr>
            <p:cNvPr id="3" name="Freeform 3"/>
            <p:cNvSpPr/>
            <p:nvPr/>
          </p:nvSpPr>
          <p:spPr>
            <a:xfrm>
              <a:off x="0" y="0"/>
              <a:ext cx="11704320" cy="2206206"/>
            </a:xfrm>
            <a:custGeom>
              <a:avLst/>
              <a:gdLst/>
              <a:ahLst/>
              <a:cxnLst/>
              <a:rect l="l" t="t" r="r" b="b"/>
              <a:pathLst>
                <a:path w="11704320" h="2206206">
                  <a:moveTo>
                    <a:pt x="0" y="0"/>
                  </a:moveTo>
                  <a:lnTo>
                    <a:pt x="11704320" y="0"/>
                  </a:lnTo>
                  <a:lnTo>
                    <a:pt x="11704320" y="2206206"/>
                  </a:lnTo>
                  <a:lnTo>
                    <a:pt x="0" y="2206206"/>
                  </a:lnTo>
                  <a:close/>
                </a:path>
              </a:pathLst>
            </a:custGeom>
            <a:solidFill>
              <a:srgbClr val="000000">
                <a:alpha val="0"/>
              </a:srgbClr>
            </a:solidFill>
          </p:spPr>
          <p:txBody>
            <a:bodyPr/>
            <a:lstStyle/>
            <a:p>
              <a:endParaRPr lang="en-US"/>
            </a:p>
          </p:txBody>
        </p:sp>
        <p:sp>
          <p:nvSpPr>
            <p:cNvPr id="4" name="TextBox 4"/>
            <p:cNvSpPr txBox="1"/>
            <p:nvPr/>
          </p:nvSpPr>
          <p:spPr>
            <a:xfrm>
              <a:off x="0" y="0"/>
              <a:ext cx="11704320" cy="2206206"/>
            </a:xfrm>
            <a:prstGeom prst="rect">
              <a:avLst/>
            </a:prstGeom>
          </p:spPr>
          <p:txBody>
            <a:bodyPr lIns="0" tIns="0" rIns="0" bIns="0" rtlCol="0" anchor="ctr"/>
            <a:lstStyle/>
            <a:p>
              <a:pPr algn="ctr">
                <a:lnSpc>
                  <a:spcPts val="5631"/>
                </a:lnSpc>
              </a:pPr>
              <a:r>
                <a:rPr lang="en-US" sz="4693" b="1">
                  <a:solidFill>
                    <a:srgbClr val="FFFFFF"/>
                  </a:solidFill>
                  <a:latin typeface="Montserrat Bold"/>
                  <a:ea typeface="Montserrat Bold"/>
                  <a:cs typeface="Montserrat Bold"/>
                  <a:sym typeface="Montserrat Bold"/>
                </a:rPr>
                <a:t>WHY OBSERVABILITY MATTERS</a:t>
              </a:r>
            </a:p>
          </p:txBody>
        </p:sp>
      </p:grpSp>
      <p:sp>
        <p:nvSpPr>
          <p:cNvPr id="5" name="TextBox 5"/>
          <p:cNvSpPr txBox="1"/>
          <p:nvPr/>
        </p:nvSpPr>
        <p:spPr>
          <a:xfrm>
            <a:off x="579120" y="1762125"/>
            <a:ext cx="8595360" cy="4105275"/>
          </a:xfrm>
          <a:prstGeom prst="rect">
            <a:avLst/>
          </a:prstGeom>
        </p:spPr>
        <p:txBody>
          <a:bodyPr lIns="0" tIns="0" rIns="0" bIns="0" rtlCol="0" anchor="t">
            <a:spAutoFit/>
          </a:bodyPr>
          <a:lstStyle/>
          <a:p>
            <a:pPr marL="439273" lvl="1" indent="-219637" algn="l">
              <a:lnSpc>
                <a:spcPts val="4095"/>
              </a:lnSpc>
              <a:buFont typeface="Arial"/>
              <a:buChar char="•"/>
            </a:pPr>
            <a:r>
              <a:rPr lang="en-US" sz="3413" b="1">
                <a:solidFill>
                  <a:srgbClr val="FFFFFF"/>
                </a:solidFill>
                <a:latin typeface="Montserrat Bold"/>
                <a:ea typeface="Montserrat Bold"/>
                <a:cs typeface="Montserrat Bold"/>
                <a:sym typeface="Montserrat Bold"/>
              </a:rPr>
              <a:t>Modern systems are complex and distributed</a:t>
            </a:r>
          </a:p>
          <a:p>
            <a:pPr marL="439273" lvl="1" indent="-219637" algn="l">
              <a:lnSpc>
                <a:spcPts val="4095"/>
              </a:lnSpc>
              <a:buFont typeface="Arial"/>
              <a:buChar char="•"/>
            </a:pPr>
            <a:r>
              <a:rPr lang="en-US" sz="3413" b="1">
                <a:solidFill>
                  <a:srgbClr val="FFFFFF"/>
                </a:solidFill>
                <a:latin typeface="Montserrat Bold"/>
                <a:ea typeface="Montserrat Bold"/>
                <a:cs typeface="Montserrat Bold"/>
                <a:sym typeface="Montserrat Bold"/>
              </a:rPr>
              <a:t>Enables faster debugging and reduces MTTR</a:t>
            </a:r>
          </a:p>
          <a:p>
            <a:pPr marL="439273" lvl="1" indent="-219637" algn="l">
              <a:lnSpc>
                <a:spcPts val="4095"/>
              </a:lnSpc>
              <a:buFont typeface="Arial"/>
              <a:buChar char="•"/>
            </a:pPr>
            <a:r>
              <a:rPr lang="en-US" sz="3413" b="1">
                <a:solidFill>
                  <a:srgbClr val="FFFFFF"/>
                </a:solidFill>
                <a:latin typeface="Montserrat Bold"/>
                <a:ea typeface="Montserrat Bold"/>
                <a:cs typeface="Montserrat Bold"/>
                <a:sym typeface="Montserrat Bold"/>
              </a:rPr>
              <a:t>Builds confidence in continuous delivery</a:t>
            </a:r>
          </a:p>
          <a:p>
            <a:pPr marL="439273" lvl="1" indent="-219637" algn="l">
              <a:lnSpc>
                <a:spcPts val="4095"/>
              </a:lnSpc>
              <a:buFont typeface="Arial"/>
              <a:buChar char="•"/>
            </a:pPr>
            <a:r>
              <a:rPr lang="en-US" sz="3413" b="1">
                <a:solidFill>
                  <a:srgbClr val="FFFFFF"/>
                </a:solidFill>
                <a:latin typeface="Montserrat Bold"/>
                <a:ea typeface="Montserrat Bold"/>
                <a:cs typeface="Montserrat Bold"/>
                <a:sym typeface="Montserrat Bold"/>
              </a:rPr>
              <a:t>Detects issues before they impact users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11B3D"/>
        </a:solidFill>
        <a:effectLst/>
      </p:bgPr>
    </p:bg>
    <p:spTree>
      <p:nvGrpSpPr>
        <p:cNvPr id="1" name=""/>
        <p:cNvGrpSpPr/>
        <p:nvPr/>
      </p:nvGrpSpPr>
      <p:grpSpPr>
        <a:xfrm>
          <a:off x="0" y="0"/>
          <a:ext cx="0" cy="0"/>
          <a:chOff x="0" y="0"/>
          <a:chExt cx="0" cy="0"/>
        </a:xfrm>
      </p:grpSpPr>
      <p:grpSp>
        <p:nvGrpSpPr>
          <p:cNvPr id="2" name="Group 2"/>
          <p:cNvGrpSpPr/>
          <p:nvPr/>
        </p:nvGrpSpPr>
        <p:grpSpPr>
          <a:xfrm>
            <a:off x="487680" y="292947"/>
            <a:ext cx="8778240" cy="1654654"/>
            <a:chOff x="0" y="0"/>
            <a:chExt cx="11704320" cy="2206206"/>
          </a:xfrm>
        </p:grpSpPr>
        <p:sp>
          <p:nvSpPr>
            <p:cNvPr id="3" name="Freeform 3"/>
            <p:cNvSpPr/>
            <p:nvPr/>
          </p:nvSpPr>
          <p:spPr>
            <a:xfrm>
              <a:off x="0" y="0"/>
              <a:ext cx="11704320" cy="2206206"/>
            </a:xfrm>
            <a:custGeom>
              <a:avLst/>
              <a:gdLst/>
              <a:ahLst/>
              <a:cxnLst/>
              <a:rect l="l" t="t" r="r" b="b"/>
              <a:pathLst>
                <a:path w="11704320" h="2206206">
                  <a:moveTo>
                    <a:pt x="0" y="0"/>
                  </a:moveTo>
                  <a:lnTo>
                    <a:pt x="11704320" y="0"/>
                  </a:lnTo>
                  <a:lnTo>
                    <a:pt x="11704320" y="2206206"/>
                  </a:lnTo>
                  <a:lnTo>
                    <a:pt x="0" y="2206206"/>
                  </a:lnTo>
                  <a:close/>
                </a:path>
              </a:pathLst>
            </a:custGeom>
            <a:solidFill>
              <a:srgbClr val="000000">
                <a:alpha val="0"/>
              </a:srgbClr>
            </a:solidFill>
          </p:spPr>
          <p:txBody>
            <a:bodyPr/>
            <a:lstStyle/>
            <a:p>
              <a:endParaRPr lang="en-US"/>
            </a:p>
          </p:txBody>
        </p:sp>
        <p:sp>
          <p:nvSpPr>
            <p:cNvPr id="4" name="TextBox 4"/>
            <p:cNvSpPr txBox="1"/>
            <p:nvPr/>
          </p:nvSpPr>
          <p:spPr>
            <a:xfrm>
              <a:off x="0" y="0"/>
              <a:ext cx="11704320" cy="2206206"/>
            </a:xfrm>
            <a:prstGeom prst="rect">
              <a:avLst/>
            </a:prstGeom>
          </p:spPr>
          <p:txBody>
            <a:bodyPr lIns="0" tIns="0" rIns="0" bIns="0" rtlCol="0" anchor="ctr"/>
            <a:lstStyle/>
            <a:p>
              <a:pPr algn="ctr">
                <a:lnSpc>
                  <a:spcPts val="5631"/>
                </a:lnSpc>
              </a:pPr>
              <a:r>
                <a:rPr lang="en-US" sz="4693" b="1">
                  <a:solidFill>
                    <a:srgbClr val="FFFFFF"/>
                  </a:solidFill>
                  <a:latin typeface="Montserrat Bold"/>
                  <a:ea typeface="Montserrat Bold"/>
                  <a:cs typeface="Montserrat Bold"/>
                  <a:sym typeface="Montserrat Bold"/>
                </a:rPr>
                <a:t>TOOLS FOR MONITORING &amp; OBSERVABILITY</a:t>
              </a:r>
            </a:p>
          </p:txBody>
        </p:sp>
      </p:grpSp>
      <p:sp>
        <p:nvSpPr>
          <p:cNvPr id="5" name="TextBox 5"/>
          <p:cNvSpPr txBox="1"/>
          <p:nvPr/>
        </p:nvSpPr>
        <p:spPr>
          <a:xfrm>
            <a:off x="579120" y="1762125"/>
            <a:ext cx="8595360" cy="2562225"/>
          </a:xfrm>
          <a:prstGeom prst="rect">
            <a:avLst/>
          </a:prstGeom>
        </p:spPr>
        <p:txBody>
          <a:bodyPr lIns="0" tIns="0" rIns="0" bIns="0" rtlCol="0" anchor="t">
            <a:spAutoFit/>
          </a:bodyPr>
          <a:lstStyle/>
          <a:p>
            <a:pPr marL="439273" lvl="1" indent="-219637" algn="l">
              <a:lnSpc>
                <a:spcPts val="4095"/>
              </a:lnSpc>
              <a:buFont typeface="Arial"/>
              <a:buChar char="•"/>
            </a:pPr>
            <a:r>
              <a:rPr lang="en-US" sz="3413" b="1">
                <a:solidFill>
                  <a:srgbClr val="FFFFFF"/>
                </a:solidFill>
                <a:latin typeface="Montserrat Bold"/>
                <a:ea typeface="Montserrat Bold"/>
                <a:cs typeface="Montserrat Bold"/>
                <a:sym typeface="Montserrat Bold"/>
              </a:rPr>
              <a:t>Metrics: Prometheus, CloudWatch</a:t>
            </a:r>
          </a:p>
          <a:p>
            <a:pPr marL="439273" lvl="1" indent="-219637" algn="l">
              <a:lnSpc>
                <a:spcPts val="4095"/>
              </a:lnSpc>
              <a:buFont typeface="Arial"/>
              <a:buChar char="•"/>
            </a:pPr>
            <a:r>
              <a:rPr lang="en-US" sz="3413" b="1">
                <a:solidFill>
                  <a:srgbClr val="FFFFFF"/>
                </a:solidFill>
                <a:latin typeface="Montserrat Bold"/>
                <a:ea typeface="Montserrat Bold"/>
                <a:cs typeface="Montserrat Bold"/>
                <a:sym typeface="Montserrat Bold"/>
              </a:rPr>
              <a:t>Logs: ELK Stack, Cloud Logs</a:t>
            </a:r>
          </a:p>
          <a:p>
            <a:pPr marL="439273" lvl="1" indent="-219637" algn="l">
              <a:lnSpc>
                <a:spcPts val="4095"/>
              </a:lnSpc>
              <a:buFont typeface="Arial"/>
              <a:buChar char="•"/>
            </a:pPr>
            <a:r>
              <a:rPr lang="en-US" sz="3413" b="1">
                <a:solidFill>
                  <a:srgbClr val="FFFFFF"/>
                </a:solidFill>
                <a:latin typeface="Montserrat Bold"/>
                <a:ea typeface="Montserrat Bold"/>
                <a:cs typeface="Montserrat Bold"/>
                <a:sym typeface="Montserrat Bold"/>
              </a:rPr>
              <a:t>Traces: Jaeger, Tempo</a:t>
            </a:r>
          </a:p>
          <a:p>
            <a:pPr marL="439273" lvl="1" indent="-219637" algn="l">
              <a:lnSpc>
                <a:spcPts val="4095"/>
              </a:lnSpc>
              <a:buFont typeface="Arial"/>
              <a:buChar char="•"/>
            </a:pPr>
            <a:r>
              <a:rPr lang="en-US" sz="3413" b="1">
                <a:solidFill>
                  <a:srgbClr val="FFFFFF"/>
                </a:solidFill>
                <a:latin typeface="Montserrat Bold"/>
                <a:ea typeface="Montserrat Bold"/>
                <a:cs typeface="Montserrat Bold"/>
                <a:sym typeface="Montserrat Bold"/>
              </a:rPr>
              <a:t>Visualization: Grafana, Kibana</a:t>
            </a:r>
          </a:p>
          <a:p>
            <a:pPr marL="439273" lvl="1" indent="-219637" algn="l">
              <a:lnSpc>
                <a:spcPts val="4095"/>
              </a:lnSpc>
              <a:buFont typeface="Arial"/>
              <a:buChar char="•"/>
            </a:pPr>
            <a:r>
              <a:rPr lang="en-US" sz="3413" b="1">
                <a:solidFill>
                  <a:srgbClr val="FFFFFF"/>
                </a:solidFill>
                <a:latin typeface="Montserrat Bold"/>
                <a:ea typeface="Montserrat Bold"/>
                <a:cs typeface="Montserrat Bold"/>
                <a:sym typeface="Montserrat Bold"/>
              </a:rPr>
              <a:t>Instrumentation: OpenTelemetry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11B3D"/>
        </a:solidFill>
        <a:effectLst/>
      </p:bgPr>
    </p:bg>
    <p:spTree>
      <p:nvGrpSpPr>
        <p:cNvPr id="1" name=""/>
        <p:cNvGrpSpPr/>
        <p:nvPr/>
      </p:nvGrpSpPr>
      <p:grpSpPr>
        <a:xfrm>
          <a:off x="0" y="0"/>
          <a:ext cx="0" cy="0"/>
          <a:chOff x="0" y="0"/>
          <a:chExt cx="0" cy="0"/>
        </a:xfrm>
      </p:grpSpPr>
      <p:grpSp>
        <p:nvGrpSpPr>
          <p:cNvPr id="2" name="Group 2"/>
          <p:cNvGrpSpPr/>
          <p:nvPr/>
        </p:nvGrpSpPr>
        <p:grpSpPr>
          <a:xfrm>
            <a:off x="487680" y="292947"/>
            <a:ext cx="8778240" cy="1219200"/>
            <a:chOff x="0" y="0"/>
            <a:chExt cx="11704320" cy="1625600"/>
          </a:xfrm>
        </p:grpSpPr>
        <p:sp>
          <p:nvSpPr>
            <p:cNvPr id="3" name="Freeform 3"/>
            <p:cNvSpPr/>
            <p:nvPr/>
          </p:nvSpPr>
          <p:spPr>
            <a:xfrm>
              <a:off x="0" y="0"/>
              <a:ext cx="11704320" cy="1625600"/>
            </a:xfrm>
            <a:custGeom>
              <a:avLst/>
              <a:gdLst/>
              <a:ahLst/>
              <a:cxnLst/>
              <a:rect l="l" t="t" r="r" b="b"/>
              <a:pathLst>
                <a:path w="11704320" h="1625600">
                  <a:moveTo>
                    <a:pt x="0" y="0"/>
                  </a:moveTo>
                  <a:lnTo>
                    <a:pt x="11704320" y="0"/>
                  </a:lnTo>
                  <a:lnTo>
                    <a:pt x="11704320" y="1625600"/>
                  </a:lnTo>
                  <a:lnTo>
                    <a:pt x="0" y="1625600"/>
                  </a:lnTo>
                  <a:close/>
                </a:path>
              </a:pathLst>
            </a:custGeom>
            <a:solidFill>
              <a:srgbClr val="000000">
                <a:alpha val="0"/>
              </a:srgbClr>
            </a:solidFill>
          </p:spPr>
          <p:txBody>
            <a:bodyPr/>
            <a:lstStyle/>
            <a:p>
              <a:endParaRPr lang="en-US"/>
            </a:p>
          </p:txBody>
        </p:sp>
        <p:sp>
          <p:nvSpPr>
            <p:cNvPr id="4" name="TextBox 4"/>
            <p:cNvSpPr txBox="1"/>
            <p:nvPr/>
          </p:nvSpPr>
          <p:spPr>
            <a:xfrm>
              <a:off x="0" y="0"/>
              <a:ext cx="11704320" cy="1625600"/>
            </a:xfrm>
            <a:prstGeom prst="rect">
              <a:avLst/>
            </a:prstGeom>
          </p:spPr>
          <p:txBody>
            <a:bodyPr lIns="0" tIns="0" rIns="0" bIns="0" rtlCol="0" anchor="ctr"/>
            <a:lstStyle/>
            <a:p>
              <a:pPr algn="ctr">
                <a:lnSpc>
                  <a:spcPts val="5631"/>
                </a:lnSpc>
              </a:pPr>
              <a:r>
                <a:rPr lang="en-US" sz="4693" b="1">
                  <a:solidFill>
                    <a:srgbClr val="FFFFFF"/>
                  </a:solidFill>
                  <a:latin typeface="Montserrat Bold"/>
                  <a:ea typeface="Montserrat Bold"/>
                  <a:cs typeface="Montserrat Bold"/>
                  <a:sym typeface="Montserrat Bold"/>
                </a:rPr>
                <a:t>REAL-WORLD EXAMPLE</a:t>
              </a:r>
            </a:p>
          </p:txBody>
        </p:sp>
      </p:grpSp>
      <p:sp>
        <p:nvSpPr>
          <p:cNvPr id="5" name="TextBox 5"/>
          <p:cNvSpPr txBox="1"/>
          <p:nvPr/>
        </p:nvSpPr>
        <p:spPr>
          <a:xfrm>
            <a:off x="579120" y="1762125"/>
            <a:ext cx="8595360" cy="2605585"/>
          </a:xfrm>
          <a:prstGeom prst="rect">
            <a:avLst/>
          </a:prstGeom>
        </p:spPr>
        <p:txBody>
          <a:bodyPr lIns="0" tIns="0" rIns="0" bIns="0" rtlCol="0" anchor="t">
            <a:spAutoFit/>
          </a:bodyPr>
          <a:lstStyle/>
          <a:p>
            <a:pPr marL="439273" lvl="1" indent="-219637" algn="l">
              <a:lnSpc>
                <a:spcPts val="4095"/>
              </a:lnSpc>
              <a:buFont typeface="Arial"/>
              <a:buChar char="•"/>
            </a:pPr>
            <a:r>
              <a:rPr lang="en-US" sz="3413" b="1" dirty="0">
                <a:solidFill>
                  <a:srgbClr val="FFFFFF"/>
                </a:solidFill>
                <a:latin typeface="Montserrat Bold"/>
                <a:ea typeface="Montserrat Bold"/>
                <a:cs typeface="Montserrat Bold"/>
                <a:sym typeface="Montserrat Bold"/>
              </a:rPr>
              <a:t>Monitoring alert: slow /checkout endpoint</a:t>
            </a:r>
          </a:p>
          <a:p>
            <a:pPr marL="439273" lvl="1" indent="-219637" algn="l">
              <a:lnSpc>
                <a:spcPts val="4095"/>
              </a:lnSpc>
              <a:buFont typeface="Arial"/>
              <a:buChar char="•"/>
            </a:pPr>
            <a:r>
              <a:rPr lang="en-US" sz="3413" b="1" dirty="0">
                <a:solidFill>
                  <a:srgbClr val="FFFFFF"/>
                </a:solidFill>
                <a:latin typeface="Montserrat Bold"/>
                <a:ea typeface="Montserrat Bold"/>
                <a:cs typeface="Montserrat Bold"/>
                <a:sym typeface="Montserrat Bold"/>
              </a:rPr>
              <a:t>Trace: payment service is slow</a:t>
            </a:r>
          </a:p>
          <a:p>
            <a:pPr marL="439273" lvl="1" indent="-219637" algn="l">
              <a:lnSpc>
                <a:spcPts val="4095"/>
              </a:lnSpc>
              <a:buFont typeface="Arial"/>
              <a:buChar char="•"/>
            </a:pPr>
            <a:r>
              <a:rPr lang="en-US" sz="3413" b="1" dirty="0">
                <a:solidFill>
                  <a:srgbClr val="FFFFFF"/>
                </a:solidFill>
                <a:latin typeface="Montserrat Bold"/>
                <a:ea typeface="Montserrat Bold"/>
                <a:cs typeface="Montserrat Bold"/>
                <a:sym typeface="Montserrat Bold"/>
              </a:rPr>
              <a:t>Logs: database query missing index</a:t>
            </a:r>
          </a:p>
          <a:p>
            <a:pPr marL="439273" lvl="1" indent="-219637" algn="l">
              <a:lnSpc>
                <a:spcPts val="4095"/>
              </a:lnSpc>
              <a:buFont typeface="Arial"/>
              <a:buChar char="•"/>
            </a:pPr>
            <a:r>
              <a:rPr lang="en-US" sz="3413" b="1" dirty="0">
                <a:solidFill>
                  <a:srgbClr val="FFFFFF"/>
                </a:solidFill>
                <a:latin typeface="Montserrat Bold"/>
                <a:ea typeface="Montserrat Bold"/>
                <a:cs typeface="Montserrat Bold"/>
                <a:sym typeface="Montserrat Bold"/>
              </a:rPr>
              <a:t>Solution: add </a:t>
            </a:r>
            <a:r>
              <a:rPr lang="en-US" sz="3413" b="1">
                <a:solidFill>
                  <a:srgbClr val="FFFFFF"/>
                </a:solidFill>
                <a:latin typeface="Montserrat Bold"/>
                <a:ea typeface="Montserrat Bold"/>
                <a:cs typeface="Montserrat Bold"/>
                <a:sym typeface="Montserrat Bold"/>
              </a:rPr>
              <a:t>index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11B3D"/>
        </a:solidFill>
        <a:effectLst/>
      </p:bgPr>
    </p:bg>
    <p:spTree>
      <p:nvGrpSpPr>
        <p:cNvPr id="1" name=""/>
        <p:cNvGrpSpPr/>
        <p:nvPr/>
      </p:nvGrpSpPr>
      <p:grpSpPr>
        <a:xfrm>
          <a:off x="0" y="0"/>
          <a:ext cx="0" cy="0"/>
          <a:chOff x="0" y="0"/>
          <a:chExt cx="0" cy="0"/>
        </a:xfrm>
      </p:grpSpPr>
      <p:grpSp>
        <p:nvGrpSpPr>
          <p:cNvPr id="2" name="Group 2"/>
          <p:cNvGrpSpPr/>
          <p:nvPr/>
        </p:nvGrpSpPr>
        <p:grpSpPr>
          <a:xfrm>
            <a:off x="487680" y="292947"/>
            <a:ext cx="8778240" cy="1654654"/>
            <a:chOff x="0" y="0"/>
            <a:chExt cx="11704320" cy="2206206"/>
          </a:xfrm>
        </p:grpSpPr>
        <p:sp>
          <p:nvSpPr>
            <p:cNvPr id="3" name="Freeform 3"/>
            <p:cNvSpPr/>
            <p:nvPr/>
          </p:nvSpPr>
          <p:spPr>
            <a:xfrm>
              <a:off x="0" y="0"/>
              <a:ext cx="11704320" cy="2206206"/>
            </a:xfrm>
            <a:custGeom>
              <a:avLst/>
              <a:gdLst/>
              <a:ahLst/>
              <a:cxnLst/>
              <a:rect l="l" t="t" r="r" b="b"/>
              <a:pathLst>
                <a:path w="11704320" h="2206206">
                  <a:moveTo>
                    <a:pt x="0" y="0"/>
                  </a:moveTo>
                  <a:lnTo>
                    <a:pt x="11704320" y="0"/>
                  </a:lnTo>
                  <a:lnTo>
                    <a:pt x="11704320" y="2206206"/>
                  </a:lnTo>
                  <a:lnTo>
                    <a:pt x="0" y="2206206"/>
                  </a:lnTo>
                  <a:close/>
                </a:path>
              </a:pathLst>
            </a:custGeom>
            <a:solidFill>
              <a:srgbClr val="000000">
                <a:alpha val="0"/>
              </a:srgbClr>
            </a:solidFill>
          </p:spPr>
          <p:txBody>
            <a:bodyPr/>
            <a:lstStyle/>
            <a:p>
              <a:endParaRPr lang="en-US"/>
            </a:p>
          </p:txBody>
        </p:sp>
        <p:sp>
          <p:nvSpPr>
            <p:cNvPr id="4" name="TextBox 4"/>
            <p:cNvSpPr txBox="1"/>
            <p:nvPr/>
          </p:nvSpPr>
          <p:spPr>
            <a:xfrm>
              <a:off x="0" y="0"/>
              <a:ext cx="11704320" cy="2206206"/>
            </a:xfrm>
            <a:prstGeom prst="rect">
              <a:avLst/>
            </a:prstGeom>
          </p:spPr>
          <p:txBody>
            <a:bodyPr lIns="0" tIns="0" rIns="0" bIns="0" rtlCol="0" anchor="ctr"/>
            <a:lstStyle/>
            <a:p>
              <a:pPr algn="ctr">
                <a:lnSpc>
                  <a:spcPts val="5631"/>
                </a:lnSpc>
              </a:pPr>
              <a:r>
                <a:rPr lang="en-US" sz="4693" b="1">
                  <a:solidFill>
                    <a:srgbClr val="FFFFFF"/>
                  </a:solidFill>
                  <a:latin typeface="Montserrat Bold"/>
                  <a:ea typeface="Montserrat Bold"/>
                  <a:cs typeface="Montserrat Bold"/>
                  <a:sym typeface="Montserrat Bold"/>
                </a:rPr>
                <a:t>HOW TO START WITH OBSERVABILITY</a:t>
              </a:r>
            </a:p>
          </p:txBody>
        </p:sp>
      </p:grpSp>
      <p:sp>
        <p:nvSpPr>
          <p:cNvPr id="5" name="TextBox 5"/>
          <p:cNvSpPr txBox="1"/>
          <p:nvPr/>
        </p:nvSpPr>
        <p:spPr>
          <a:xfrm>
            <a:off x="579120" y="1762125"/>
            <a:ext cx="8595360" cy="4105275"/>
          </a:xfrm>
          <a:prstGeom prst="rect">
            <a:avLst/>
          </a:prstGeom>
        </p:spPr>
        <p:txBody>
          <a:bodyPr lIns="0" tIns="0" rIns="0" bIns="0" rtlCol="0" anchor="t">
            <a:spAutoFit/>
          </a:bodyPr>
          <a:lstStyle/>
          <a:p>
            <a:pPr marL="439273" lvl="1" indent="-219637" algn="l">
              <a:lnSpc>
                <a:spcPts val="4095"/>
              </a:lnSpc>
              <a:buFont typeface="Arial"/>
              <a:buChar char="•"/>
            </a:pPr>
            <a:r>
              <a:rPr lang="en-US" sz="3413" b="1">
                <a:solidFill>
                  <a:srgbClr val="FFFFFF"/>
                </a:solidFill>
                <a:latin typeface="Montserrat Bold"/>
                <a:ea typeface="Montserrat Bold"/>
                <a:cs typeface="Montserrat Bold"/>
                <a:sym typeface="Montserrat Bold"/>
              </a:rPr>
              <a:t>Define user-focused SLOs (latency, availability, errors)</a:t>
            </a:r>
          </a:p>
          <a:p>
            <a:pPr marL="439273" lvl="1" indent="-219637" algn="l">
              <a:lnSpc>
                <a:spcPts val="4095"/>
              </a:lnSpc>
              <a:buFont typeface="Arial"/>
              <a:buChar char="•"/>
            </a:pPr>
            <a:r>
              <a:rPr lang="en-US" sz="3413" b="1">
                <a:solidFill>
                  <a:srgbClr val="FFFFFF"/>
                </a:solidFill>
                <a:latin typeface="Montserrat Bold"/>
                <a:ea typeface="Montserrat Bold"/>
                <a:cs typeface="Montserrat Bold"/>
                <a:sym typeface="Montserrat Bold"/>
              </a:rPr>
              <a:t>Instrument with OpenTelemetry</a:t>
            </a:r>
          </a:p>
          <a:p>
            <a:pPr marL="439273" lvl="1" indent="-219637" algn="l">
              <a:lnSpc>
                <a:spcPts val="4095"/>
              </a:lnSpc>
              <a:buFont typeface="Arial"/>
              <a:buChar char="•"/>
            </a:pPr>
            <a:r>
              <a:rPr lang="en-US" sz="3413" b="1">
                <a:solidFill>
                  <a:srgbClr val="FFFFFF"/>
                </a:solidFill>
                <a:latin typeface="Montserrat Bold"/>
                <a:ea typeface="Montserrat Bold"/>
                <a:cs typeface="Montserrat Bold"/>
                <a:sym typeface="Montserrat Bold"/>
              </a:rPr>
              <a:t>Use Correlation IDs across services</a:t>
            </a:r>
          </a:p>
          <a:p>
            <a:pPr marL="439273" lvl="1" indent="-219637" algn="l">
              <a:lnSpc>
                <a:spcPts val="4095"/>
              </a:lnSpc>
              <a:buFont typeface="Arial"/>
              <a:buChar char="•"/>
            </a:pPr>
            <a:r>
              <a:rPr lang="en-US" sz="3413" b="1">
                <a:solidFill>
                  <a:srgbClr val="FFFFFF"/>
                </a:solidFill>
                <a:latin typeface="Montserrat Bold"/>
                <a:ea typeface="Montserrat Bold"/>
                <a:cs typeface="Montserrat Bold"/>
                <a:sym typeface="Montserrat Bold"/>
              </a:rPr>
              <a:t>Control data volume and cardinality</a:t>
            </a:r>
          </a:p>
          <a:p>
            <a:pPr marL="439273" lvl="1" indent="-219637" algn="l">
              <a:lnSpc>
                <a:spcPts val="4095"/>
              </a:lnSpc>
              <a:buFont typeface="Arial"/>
              <a:buChar char="•"/>
            </a:pPr>
            <a:r>
              <a:rPr lang="en-US" sz="3413" b="1">
                <a:solidFill>
                  <a:srgbClr val="FFFFFF"/>
                </a:solidFill>
                <a:latin typeface="Montserrat Bold"/>
                <a:ea typeface="Montserrat Bold"/>
                <a:cs typeface="Montserrat Bold"/>
                <a:sym typeface="Montserrat Bold"/>
              </a:rPr>
              <a:t>Alert on symptoms that impact users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622</Words>
  <Application>Microsoft Office PowerPoint</Application>
  <PresentationFormat>Custom</PresentationFormat>
  <Paragraphs>95</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Montserrat Bold</vt: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Observability_vs_Monitoring_EN.pptx</dc:title>
  <cp:lastModifiedBy>Yousef Elsherif</cp:lastModifiedBy>
  <cp:revision>2</cp:revision>
  <dcterms:created xsi:type="dcterms:W3CDTF">2006-08-16T00:00:00Z</dcterms:created>
  <dcterms:modified xsi:type="dcterms:W3CDTF">2025-08-14T05:59:19Z</dcterms:modified>
  <dc:identifier>DAGwBFq9vrY</dc:identifier>
</cp:coreProperties>
</file>