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58" r:id="rId5"/>
    <p:sldId id="275" r:id="rId6"/>
    <p:sldId id="276" r:id="rId7"/>
    <p:sldId id="272" r:id="rId8"/>
    <p:sldId id="260" r:id="rId9"/>
    <p:sldId id="277" r:id="rId10"/>
    <p:sldId id="261" r:id="rId11"/>
    <p:sldId id="262" r:id="rId12"/>
    <p:sldId id="278" r:id="rId13"/>
    <p:sldId id="263" r:id="rId14"/>
    <p:sldId id="279" r:id="rId15"/>
    <p:sldId id="280" r:id="rId16"/>
    <p:sldId id="281" r:id="rId17"/>
    <p:sldId id="282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2025-09-07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1303882"/>
            <a:ext cx="6923558" cy="3247156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800" dirty="0"/>
              <a:t>Real-Time Cloud Data Pipeline Airflow, Spark, Snowflake, and </a:t>
            </a:r>
            <a:r>
              <a:rPr lang="en-US" sz="4800" dirty="0" err="1"/>
              <a:t>BigQuery</a:t>
            </a:r>
            <a:r>
              <a:rPr lang="en-US" sz="4800" dirty="0"/>
              <a:t> for NYC </a:t>
            </a:r>
            <a:r>
              <a:rPr lang="en-US" sz="4800"/>
              <a:t>Taxi data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4582814"/>
            <a:ext cx="5349252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3000" dirty="0"/>
              <a:t>Mega Project – Data Engineering</a:t>
            </a:r>
          </a:p>
          <a:p>
            <a:pPr algn="l"/>
            <a:r>
              <a:rPr lang="en-US" sz="3000" dirty="0"/>
              <a:t>Prepared by: [Yousef Turky]</a:t>
            </a:r>
          </a:p>
        </p:txBody>
      </p:sp>
      <p:pic>
        <p:nvPicPr>
          <p:cNvPr id="6" name="Picture 5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0485E4A1-F3DA-1F5E-AD76-301F527BB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Streaming Pipeline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45235E9A-52B8-B42F-F5DA-AB53044BD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8" name="Content Placeholder 7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83971CD-D52D-F4B1-ED23-404CC73AC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63930" y="2917773"/>
            <a:ext cx="6796222" cy="1618489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333556"/>
            <a:ext cx="6056111" cy="1292031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Pandas processing</a:t>
            </a:r>
            <a:br>
              <a:rPr lang="en-US" sz="5400" dirty="0"/>
            </a:br>
            <a:r>
              <a:rPr lang="en-US" sz="54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739" y="2672245"/>
            <a:ext cx="5227922" cy="2800395"/>
          </a:xfrm>
        </p:spPr>
        <p:txBody>
          <a:bodyPr anchor="t">
            <a:normAutofit/>
          </a:bodyPr>
          <a:lstStyle/>
          <a:p>
            <a:endParaRPr lang="en-US" sz="2100" dirty="0"/>
          </a:p>
          <a:p>
            <a:pPr>
              <a:defRPr sz="1800"/>
            </a:pPr>
            <a:r>
              <a:rPr lang="en-US" sz="2100" dirty="0"/>
              <a:t>Read incoming data into chunks to ease processing.</a:t>
            </a:r>
          </a:p>
          <a:p>
            <a:pPr>
              <a:defRPr sz="1800"/>
            </a:pPr>
            <a:r>
              <a:rPr lang="en-US" sz="2100" dirty="0"/>
              <a:t>Process each chunk send to GCS bucket.</a:t>
            </a:r>
          </a:p>
          <a:p>
            <a:pPr>
              <a:defRPr sz="1800"/>
            </a:pPr>
            <a:r>
              <a:rPr lang="en-US" sz="2100" dirty="0"/>
              <a:t>Adding row number for data as surrogate key.</a:t>
            </a:r>
          </a:p>
          <a:p>
            <a:pPr>
              <a:defRPr sz="1800"/>
            </a:pPr>
            <a:r>
              <a:rPr lang="en-US" sz="2100" dirty="0"/>
              <a:t>Writing data to </a:t>
            </a:r>
            <a:r>
              <a:rPr lang="en-US" sz="2100" dirty="0" err="1"/>
              <a:t>bigQuery</a:t>
            </a:r>
            <a:r>
              <a:rPr lang="en-US" sz="2100" dirty="0"/>
              <a:t> in near real time.</a:t>
            </a:r>
          </a:p>
          <a:p>
            <a:pPr>
              <a:defRPr sz="1800"/>
            </a:pPr>
            <a:endParaRPr lang="en-US" sz="2100" dirty="0"/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68605148-9EC5-0E7C-B0B6-4C76B0315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86659A44-7868-F2D9-D1CB-68248DFA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568" y="3253406"/>
            <a:ext cx="2204055" cy="8928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4BA9A-457F-24E0-A7DF-FEB827BFD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15F860-D862-B4E5-DBC8-BC29B8E515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CE502C03-A0FB-FB3B-050E-7E318D99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A6E4B5-2C12-6202-BD0E-765F7E9CA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A19FC4-2096-617E-DEE1-176E36B6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4872" y="652834"/>
            <a:ext cx="6056111" cy="1292031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Data Modeling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63E13CF7-9B59-BDD2-64E2-0CA270FA8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14" name="Content Placeholder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19AE77-744F-DFC7-0C4A-FF0221A5F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6213" y="1716514"/>
            <a:ext cx="7071574" cy="4095754"/>
          </a:xfrm>
        </p:spPr>
      </p:pic>
    </p:spTree>
    <p:extLst>
      <p:ext uri="{BB962C8B-B14F-4D97-AF65-F5344CB8AC3E}">
        <p14:creationId xmlns:p14="http://schemas.microsoft.com/office/powerpoint/2010/main" val="1905528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3037" y="2526622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 dirty="0"/>
              <a:t>Analytics and findings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F6E975DE-C02F-ED0B-5F59-80FF4F0C9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31940-AD3F-B218-708F-7F9998EC0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F4B903-79C6-B5F8-86BB-9DD71883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Deliverables for batch data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6838ECA-4560-844D-98E4-013F182494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144" y="1862760"/>
            <a:ext cx="8725711" cy="4255939"/>
          </a:xfrm>
          <a:prstGeom prst="rect">
            <a:avLst/>
          </a:prstGeom>
        </p:spPr>
      </p:pic>
      <p:pic>
        <p:nvPicPr>
          <p:cNvPr id="7" name="Picture 6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36EFAACF-467E-A22E-1B4B-1B4085E56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093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AD81D-67E6-A143-74A9-6D9AC9C3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F87B907-7616-E215-C80F-F8676C246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C39C9-0554-E367-C77E-8CDAF363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Deliverables for batch data</a:t>
            </a:r>
          </a:p>
        </p:txBody>
      </p:sp>
      <p:pic>
        <p:nvPicPr>
          <p:cNvPr id="7" name="Picture 6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CBEA33F9-60FC-0E92-6902-9C2C20098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335943-3F1B-7C08-2FA9-8E66EAEB9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536971"/>
            <a:ext cx="9056450" cy="5184842"/>
          </a:xfrm>
        </p:spPr>
      </p:pic>
    </p:spTree>
    <p:extLst>
      <p:ext uri="{BB962C8B-B14F-4D97-AF65-F5344CB8AC3E}">
        <p14:creationId xmlns:p14="http://schemas.microsoft.com/office/powerpoint/2010/main" val="27063781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0312E-C9DC-7598-AD67-EA42E39C6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FC67F29-7EFC-EB39-52C1-350567218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711A2-8136-4805-737C-E0CEA6BA4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Deliverables for stream data</a:t>
            </a:r>
          </a:p>
        </p:txBody>
      </p:sp>
      <p:pic>
        <p:nvPicPr>
          <p:cNvPr id="7" name="Picture 6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C7B38918-2F28-D19B-D288-5857C87A0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12" name="Content Placeholder 11" descr="A graph showing a number of postcards&#10;&#10;AI-generated content may be incorrect.">
            <a:extLst>
              <a:ext uri="{FF2B5EF4-FFF2-40B4-BE49-F238E27FC236}">
                <a16:creationId xmlns:a16="http://schemas.microsoft.com/office/drawing/2014/main" id="{CD0936D4-8EA6-E07C-1725-40514DF55A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0542" y="1600200"/>
            <a:ext cx="7942915" cy="4525963"/>
          </a:xfrm>
        </p:spPr>
      </p:pic>
    </p:spTree>
    <p:extLst>
      <p:ext uri="{BB962C8B-B14F-4D97-AF65-F5344CB8AC3E}">
        <p14:creationId xmlns:p14="http://schemas.microsoft.com/office/powerpoint/2010/main" val="865362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317305-D01B-B012-C09D-D005C1101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F708E32-3341-BF52-D2FA-32E2CED4B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49150-48C4-4E37-AC43-5DB451DE6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Deliverables for stream data</a:t>
            </a:r>
          </a:p>
        </p:txBody>
      </p:sp>
      <p:pic>
        <p:nvPicPr>
          <p:cNvPr id="7" name="Picture 6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51E1E1F9-F22D-9B24-D114-546768CAE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4C49B6-6166-2933-51A2-27106E035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0359" y="1600200"/>
            <a:ext cx="7883281" cy="4525963"/>
          </a:xfrm>
        </p:spPr>
      </p:pic>
    </p:spTree>
    <p:extLst>
      <p:ext uri="{BB962C8B-B14F-4D97-AF65-F5344CB8AC3E}">
        <p14:creationId xmlns:p14="http://schemas.microsoft.com/office/powerpoint/2010/main" val="2219611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Summary</a:t>
            </a:r>
            <a:endParaRPr lang="en-US" sz="6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endParaRPr lang="en-US" sz="2100" dirty="0"/>
          </a:p>
          <a:p>
            <a:pPr>
              <a:defRPr sz="1800"/>
            </a:pPr>
            <a:r>
              <a:rPr lang="en-US" sz="2100" dirty="0"/>
              <a:t>Building scalable pipeline using cloud capabilities.</a:t>
            </a:r>
          </a:p>
          <a:p>
            <a:pPr>
              <a:defRPr sz="1800"/>
            </a:pPr>
            <a:r>
              <a:rPr lang="en-US" sz="2100" dirty="0"/>
              <a:t>Process data in both stream and </a:t>
            </a:r>
            <a:r>
              <a:rPr lang="en-US" sz="2100"/>
              <a:t>batch modes.</a:t>
            </a:r>
            <a:endParaRPr lang="en-US" sz="2100" dirty="0"/>
          </a:p>
          <a:p>
            <a:pPr>
              <a:defRPr sz="1800"/>
            </a:pPr>
            <a:r>
              <a:rPr lang="en-US" sz="2100" dirty="0"/>
              <a:t>Ability to Take decision based on historic data or in real time.</a:t>
            </a:r>
          </a:p>
        </p:txBody>
      </p:sp>
      <p:pic>
        <p:nvPicPr>
          <p:cNvPr id="6" name="Picture 5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DE76E4D0-379E-AE9C-6B3E-D2C9DE4B6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1947" y="1381337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7668" y="2969469"/>
            <a:ext cx="7217923" cy="2800395"/>
          </a:xfrm>
        </p:spPr>
        <p:txBody>
          <a:bodyPr anchor="t">
            <a:normAutofit/>
          </a:bodyPr>
          <a:lstStyle/>
          <a:p>
            <a:endParaRPr lang="en-US" sz="2100" dirty="0"/>
          </a:p>
          <a:p>
            <a:pPr>
              <a:defRPr sz="1800"/>
            </a:pPr>
            <a:r>
              <a:rPr lang="en-US" sz="2100" dirty="0"/>
              <a:t>Design &amp; implement a scalable pipeline to process and analyze data.</a:t>
            </a:r>
          </a:p>
          <a:p>
            <a:pPr>
              <a:defRPr sz="1800"/>
            </a:pPr>
            <a:r>
              <a:rPr lang="en-US" sz="2100" dirty="0"/>
              <a:t>Use GCP cloud technologies to handle and automate pipelines.</a:t>
            </a:r>
          </a:p>
          <a:p>
            <a:pPr>
              <a:defRPr sz="1800"/>
            </a:pPr>
            <a:r>
              <a:rPr lang="en-US" sz="2100" dirty="0"/>
              <a:t>Handle data in both streaming and batch modes.</a:t>
            </a:r>
          </a:p>
          <a:p>
            <a:pPr>
              <a:defRPr sz="1800"/>
            </a:pPr>
            <a:r>
              <a:rPr lang="en-US" sz="2100" dirty="0"/>
              <a:t>Provide data profiling, cleaning, ETL, and analytics.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5A2B2F18-11D9-7FF8-DDE7-B8143531E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565DF-46B3-2C4E-EE46-9C6208FE8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C8770193-50EF-6567-B4CA-3FDBF054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sp>
        <p:nvSpPr>
          <p:cNvPr id="17" name="Google Shape;760;p29">
            <a:extLst>
              <a:ext uri="{FF2B5EF4-FFF2-40B4-BE49-F238E27FC236}">
                <a16:creationId xmlns:a16="http://schemas.microsoft.com/office/drawing/2014/main" id="{097F8991-753A-C2FB-8301-CBD3B90D5789}"/>
              </a:ext>
            </a:extLst>
          </p:cNvPr>
          <p:cNvSpPr txBox="1">
            <a:spLocks noGrp="1"/>
          </p:cNvSpPr>
          <p:nvPr/>
        </p:nvSpPr>
        <p:spPr>
          <a:xfrm>
            <a:off x="859275" y="2992380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02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8" name="Google Shape;761;p29">
            <a:extLst>
              <a:ext uri="{FF2B5EF4-FFF2-40B4-BE49-F238E27FC236}">
                <a16:creationId xmlns:a16="http://schemas.microsoft.com/office/drawing/2014/main" id="{5532387D-6642-A970-54C0-A250D7296C1B}"/>
              </a:ext>
            </a:extLst>
          </p:cNvPr>
          <p:cNvSpPr txBox="1">
            <a:spLocks noGrp="1"/>
          </p:cNvSpPr>
          <p:nvPr/>
        </p:nvSpPr>
        <p:spPr>
          <a:xfrm>
            <a:off x="1509995" y="2846399"/>
            <a:ext cx="2091661" cy="51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Challenges</a:t>
            </a:r>
            <a:endParaRPr dirty="0"/>
          </a:p>
        </p:txBody>
      </p:sp>
      <p:sp>
        <p:nvSpPr>
          <p:cNvPr id="20" name="Google Shape;763;p29">
            <a:extLst>
              <a:ext uri="{FF2B5EF4-FFF2-40B4-BE49-F238E27FC236}">
                <a16:creationId xmlns:a16="http://schemas.microsoft.com/office/drawing/2014/main" id="{27A16F81-3CFA-40E2-3AF4-CDFEAB58C197}"/>
              </a:ext>
            </a:extLst>
          </p:cNvPr>
          <p:cNvSpPr txBox="1">
            <a:spLocks noGrp="1"/>
          </p:cNvSpPr>
          <p:nvPr/>
        </p:nvSpPr>
        <p:spPr>
          <a:xfrm>
            <a:off x="720000" y="1546722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" name="Google Shape;768;p29">
            <a:extLst>
              <a:ext uri="{FF2B5EF4-FFF2-40B4-BE49-F238E27FC236}">
                <a16:creationId xmlns:a16="http://schemas.microsoft.com/office/drawing/2014/main" id="{D8546B2D-611B-D552-440A-5A3C3805CB86}"/>
              </a:ext>
            </a:extLst>
          </p:cNvPr>
          <p:cNvSpPr txBox="1">
            <a:spLocks noGrp="1"/>
          </p:cNvSpPr>
          <p:nvPr/>
        </p:nvSpPr>
        <p:spPr>
          <a:xfrm>
            <a:off x="861675" y="3988725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04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2" name="Google Shape;769;p29">
            <a:extLst>
              <a:ext uri="{FF2B5EF4-FFF2-40B4-BE49-F238E27FC236}">
                <a16:creationId xmlns:a16="http://schemas.microsoft.com/office/drawing/2014/main" id="{A5F9F527-4C35-1711-9BA2-4EE992BE72A2}"/>
              </a:ext>
            </a:extLst>
          </p:cNvPr>
          <p:cNvSpPr txBox="1">
            <a:spLocks noGrp="1"/>
          </p:cNvSpPr>
          <p:nvPr/>
        </p:nvSpPr>
        <p:spPr>
          <a:xfrm>
            <a:off x="859275" y="3496069"/>
            <a:ext cx="6651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03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3" name="Google Shape;770;p29">
            <a:extLst>
              <a:ext uri="{FF2B5EF4-FFF2-40B4-BE49-F238E27FC236}">
                <a16:creationId xmlns:a16="http://schemas.microsoft.com/office/drawing/2014/main" id="{44CFDDB9-289D-632C-5311-6F03E2EDCDDE}"/>
              </a:ext>
            </a:extLst>
          </p:cNvPr>
          <p:cNvSpPr txBox="1">
            <a:spLocks noGrp="1"/>
          </p:cNvSpPr>
          <p:nvPr/>
        </p:nvSpPr>
        <p:spPr>
          <a:xfrm>
            <a:off x="861675" y="4691617"/>
            <a:ext cx="665100" cy="61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24" name="Google Shape;771;p29">
            <a:extLst>
              <a:ext uri="{FF2B5EF4-FFF2-40B4-BE49-F238E27FC236}">
                <a16:creationId xmlns:a16="http://schemas.microsoft.com/office/drawing/2014/main" id="{A57E0724-E96C-DFD4-41CA-1E53033B3A7B}"/>
              </a:ext>
            </a:extLst>
          </p:cNvPr>
          <p:cNvSpPr txBox="1">
            <a:spLocks noGrp="1"/>
          </p:cNvSpPr>
          <p:nvPr/>
        </p:nvSpPr>
        <p:spPr>
          <a:xfrm>
            <a:off x="1300803" y="3871869"/>
            <a:ext cx="3138055" cy="51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l"/>
            <a:r>
              <a:rPr lang="en-US" dirty="0"/>
              <a:t>Solution Architecture</a:t>
            </a:r>
          </a:p>
        </p:txBody>
      </p:sp>
      <p:sp>
        <p:nvSpPr>
          <p:cNvPr id="25" name="Google Shape;771;p29">
            <a:extLst>
              <a:ext uri="{FF2B5EF4-FFF2-40B4-BE49-F238E27FC236}">
                <a16:creationId xmlns:a16="http://schemas.microsoft.com/office/drawing/2014/main" id="{9CA64097-41BE-51BC-B048-3B64E1CFA518}"/>
              </a:ext>
            </a:extLst>
          </p:cNvPr>
          <p:cNvSpPr txBox="1">
            <a:spLocks/>
          </p:cNvSpPr>
          <p:nvPr/>
        </p:nvSpPr>
        <p:spPr>
          <a:xfrm>
            <a:off x="1379359" y="4388739"/>
            <a:ext cx="3335239" cy="1812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Batching Pipeline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 err="1"/>
              <a:t>Dataproc</a:t>
            </a:r>
            <a:r>
              <a:rPr lang="en-US" sz="1600" dirty="0"/>
              <a:t> job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Streaming Pipeline</a:t>
            </a:r>
          </a:p>
          <a:p>
            <a:pPr marL="742950" lvl="1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600" dirty="0"/>
              <a:t>Pandas processing</a:t>
            </a:r>
          </a:p>
          <a:p>
            <a:pPr marL="285750" indent="-285750">
              <a:buClr>
                <a:schemeClr val="tx2"/>
              </a:buClr>
              <a:buFont typeface="Arial" panose="020B0604020202020204" pitchFamily="34" charset="0"/>
              <a:buChar char="•"/>
            </a:pPr>
            <a:r>
              <a:rPr lang="en-US" sz="1800" dirty="0"/>
              <a:t>Data Modeling</a:t>
            </a:r>
          </a:p>
          <a:p>
            <a:pPr marL="0" indent="0">
              <a:buClr>
                <a:schemeClr val="tx2"/>
              </a:buClr>
            </a:pPr>
            <a:endParaRPr lang="en-US" sz="1800" dirty="0"/>
          </a:p>
        </p:txBody>
      </p:sp>
      <p:sp>
        <p:nvSpPr>
          <p:cNvPr id="26" name="Google Shape;759;p29">
            <a:extLst>
              <a:ext uri="{FF2B5EF4-FFF2-40B4-BE49-F238E27FC236}">
                <a16:creationId xmlns:a16="http://schemas.microsoft.com/office/drawing/2014/main" id="{A067ED2A-6C27-B9A7-5CBB-4494D37FFAFE}"/>
              </a:ext>
            </a:extLst>
          </p:cNvPr>
          <p:cNvSpPr txBox="1">
            <a:spLocks noGrp="1"/>
          </p:cNvSpPr>
          <p:nvPr/>
        </p:nvSpPr>
        <p:spPr>
          <a:xfrm>
            <a:off x="1509995" y="3363268"/>
            <a:ext cx="2508643" cy="508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Solution approach</a:t>
            </a:r>
            <a:endParaRPr dirty="0"/>
          </a:p>
        </p:txBody>
      </p:sp>
      <p:pic>
        <p:nvPicPr>
          <p:cNvPr id="27" name="Picture 26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A38FB026-67AB-E7DE-D166-EB5A29C18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078" y="1653273"/>
            <a:ext cx="3880166" cy="4037386"/>
          </a:xfrm>
          <a:prstGeom prst="rect">
            <a:avLst/>
          </a:prstGeom>
        </p:spPr>
      </p:pic>
      <p:sp>
        <p:nvSpPr>
          <p:cNvPr id="28" name="Google Shape;760;p29">
            <a:extLst>
              <a:ext uri="{FF2B5EF4-FFF2-40B4-BE49-F238E27FC236}">
                <a16:creationId xmlns:a16="http://schemas.microsoft.com/office/drawing/2014/main" id="{D9ABDE2F-8F45-6B32-7E81-1B262BA5DA64}"/>
              </a:ext>
            </a:extLst>
          </p:cNvPr>
          <p:cNvSpPr txBox="1">
            <a:spLocks noGrp="1"/>
          </p:cNvSpPr>
          <p:nvPr/>
        </p:nvSpPr>
        <p:spPr>
          <a:xfrm>
            <a:off x="859275" y="2445047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01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29" name="Google Shape;761;p29">
            <a:extLst>
              <a:ext uri="{FF2B5EF4-FFF2-40B4-BE49-F238E27FC236}">
                <a16:creationId xmlns:a16="http://schemas.microsoft.com/office/drawing/2014/main" id="{31550E80-0077-D26D-814E-0B67CBC85912}"/>
              </a:ext>
            </a:extLst>
          </p:cNvPr>
          <p:cNvSpPr txBox="1">
            <a:spLocks noGrp="1"/>
          </p:cNvSpPr>
          <p:nvPr/>
        </p:nvSpPr>
        <p:spPr>
          <a:xfrm>
            <a:off x="1509995" y="2299066"/>
            <a:ext cx="2508643" cy="51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Tools &amp; technologies</a:t>
            </a:r>
            <a:endParaRPr dirty="0"/>
          </a:p>
        </p:txBody>
      </p:sp>
      <p:sp>
        <p:nvSpPr>
          <p:cNvPr id="30" name="Google Shape;768;p29">
            <a:extLst>
              <a:ext uri="{FF2B5EF4-FFF2-40B4-BE49-F238E27FC236}">
                <a16:creationId xmlns:a16="http://schemas.microsoft.com/office/drawing/2014/main" id="{2465B987-D4D6-9BAC-709F-BE63E3EDDD3C}"/>
              </a:ext>
            </a:extLst>
          </p:cNvPr>
          <p:cNvSpPr txBox="1">
            <a:spLocks noGrp="1"/>
          </p:cNvSpPr>
          <p:nvPr/>
        </p:nvSpPr>
        <p:spPr>
          <a:xfrm>
            <a:off x="838101" y="5849522"/>
            <a:ext cx="6675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05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1" name="Google Shape;771;p29">
            <a:extLst>
              <a:ext uri="{FF2B5EF4-FFF2-40B4-BE49-F238E27FC236}">
                <a16:creationId xmlns:a16="http://schemas.microsoft.com/office/drawing/2014/main" id="{9E747C63-2532-BCDE-1E4F-C8733B62799E}"/>
              </a:ext>
            </a:extLst>
          </p:cNvPr>
          <p:cNvSpPr txBox="1">
            <a:spLocks noGrp="1"/>
          </p:cNvSpPr>
          <p:nvPr/>
        </p:nvSpPr>
        <p:spPr>
          <a:xfrm>
            <a:off x="1291349" y="5780253"/>
            <a:ext cx="3138055" cy="516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1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loo 2 ExtraBold"/>
              <a:buNone/>
              <a:defRPr sz="2400" b="0" i="0" u="none" strike="noStrike" cap="none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pPr algn="l"/>
            <a:r>
              <a:rPr lang="en-US" dirty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531110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40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652827" cy="2800395"/>
          </a:xfrm>
        </p:spPr>
        <p:txBody>
          <a:bodyPr anchor="t">
            <a:normAutofit fontScale="85000" lnSpcReduction="20000"/>
          </a:bodyPr>
          <a:lstStyle/>
          <a:p>
            <a:endParaRPr lang="en-US" sz="2100" dirty="0"/>
          </a:p>
          <a:p>
            <a:pPr>
              <a:defRPr sz="1800"/>
            </a:pPr>
            <a:r>
              <a:rPr lang="en-US" sz="2100" b="1" dirty="0"/>
              <a:t>Pipeline automation</a:t>
            </a:r>
            <a:r>
              <a:rPr lang="en-US" sz="2100" dirty="0"/>
              <a:t>–</a:t>
            </a:r>
            <a:r>
              <a:rPr lang="en-US" sz="2100" b="1" dirty="0"/>
              <a:t> Cloud Composer(airflow)</a:t>
            </a:r>
            <a:endParaRPr lang="en-US" sz="2100" dirty="0"/>
          </a:p>
          <a:p>
            <a:pPr marL="0" indent="0">
              <a:buNone/>
              <a:defRPr sz="1800"/>
            </a:pPr>
            <a:endParaRPr lang="en-US" sz="2100" b="1" dirty="0"/>
          </a:p>
          <a:p>
            <a:pPr>
              <a:defRPr sz="1800"/>
            </a:pPr>
            <a:r>
              <a:rPr lang="en-US" sz="2100" b="1" dirty="0"/>
              <a:t>Transformations</a:t>
            </a:r>
            <a:r>
              <a:rPr lang="en-US" sz="2100" dirty="0"/>
              <a:t> &amp; </a:t>
            </a:r>
            <a:r>
              <a:rPr lang="en-US" sz="2100" b="1" dirty="0"/>
              <a:t>ETL </a:t>
            </a:r>
            <a:r>
              <a:rPr lang="en-US" sz="2100" dirty="0"/>
              <a:t>– using </a:t>
            </a:r>
            <a:r>
              <a:rPr lang="en-US" sz="2100" b="1" dirty="0" err="1"/>
              <a:t>Dataproc</a:t>
            </a:r>
            <a:r>
              <a:rPr lang="en-US" sz="2100" b="1" dirty="0"/>
              <a:t> </a:t>
            </a:r>
            <a:r>
              <a:rPr lang="en-US" sz="2100" dirty="0"/>
              <a:t>and </a:t>
            </a:r>
            <a:r>
              <a:rPr lang="en-US" sz="2100" b="1" dirty="0"/>
              <a:t>Pandas</a:t>
            </a:r>
          </a:p>
          <a:p>
            <a:pPr marL="0" indent="0">
              <a:buNone/>
              <a:defRPr sz="1800"/>
            </a:pPr>
            <a:endParaRPr lang="en-US" sz="2100" b="1" dirty="0"/>
          </a:p>
          <a:p>
            <a:pPr>
              <a:defRPr sz="1800"/>
            </a:pPr>
            <a:r>
              <a:rPr lang="en-US" sz="2100" b="1" dirty="0"/>
              <a:t>Data storage </a:t>
            </a:r>
            <a:r>
              <a:rPr lang="en-US" sz="2100" dirty="0"/>
              <a:t>– </a:t>
            </a:r>
            <a:r>
              <a:rPr lang="en-US" sz="2100" b="1" dirty="0" err="1"/>
              <a:t>BigQuery</a:t>
            </a:r>
            <a:r>
              <a:rPr lang="en-US" sz="2100" b="1" dirty="0"/>
              <a:t> </a:t>
            </a:r>
            <a:r>
              <a:rPr lang="en-US" sz="2100" dirty="0"/>
              <a:t>and </a:t>
            </a:r>
            <a:r>
              <a:rPr lang="en-US" sz="2100" b="1" dirty="0"/>
              <a:t>Snowflake</a:t>
            </a:r>
          </a:p>
          <a:p>
            <a:pPr marL="0" indent="0">
              <a:buNone/>
              <a:defRPr sz="1800"/>
            </a:pPr>
            <a:endParaRPr lang="en-US" sz="2100" dirty="0"/>
          </a:p>
          <a:p>
            <a:pPr>
              <a:defRPr sz="1800"/>
            </a:pPr>
            <a:r>
              <a:rPr lang="en-US" sz="2100" b="1" dirty="0"/>
              <a:t>EDA </a:t>
            </a:r>
            <a:r>
              <a:rPr lang="en-US" sz="2100" dirty="0"/>
              <a:t>– </a:t>
            </a:r>
            <a:r>
              <a:rPr lang="en-US" sz="2100" b="1" dirty="0"/>
              <a:t>Databricks/Power BI</a:t>
            </a:r>
          </a:p>
          <a:p>
            <a:pPr marL="0" indent="0">
              <a:buNone/>
              <a:defRPr sz="1800"/>
            </a:pPr>
            <a:endParaRPr lang="en-US" sz="2100" b="1" dirty="0"/>
          </a:p>
          <a:p>
            <a:pPr>
              <a:defRPr sz="1800"/>
            </a:pPr>
            <a:r>
              <a:rPr lang="en-US" sz="2100" b="1" dirty="0"/>
              <a:t>code documentation </a:t>
            </a:r>
            <a:r>
              <a:rPr lang="en-US" sz="2100" dirty="0"/>
              <a:t>– </a:t>
            </a:r>
            <a:r>
              <a:rPr lang="en-US" sz="2100" b="1" dirty="0"/>
              <a:t>GitHub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DBD36848-188C-7372-7027-2D20007D1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DC5617-807C-803C-F9BB-F804E7D8D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3E6F3-2015-91F5-D11E-8FF380C0F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1DF04C2-4176-AEE0-0008-52CF5CD530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30C4F5-27C8-9D7E-0172-FB5BD597B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C84779-67D3-E131-08F6-F9614DA8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51990-C3BB-BF11-E68D-3A011952D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1" y="2969469"/>
            <a:ext cx="6652827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Businesses face the challenges of processing vast amounts of data.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Data that flow continuously from various sources.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Utilizing available resources to scale up the system and avoid high latency and bottlenecks.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DD52E037-0A1E-BA2C-D682-1F7B4E6ED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7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76CAF-4432-F60E-352B-DF734FFE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95926F-5D8D-3EDF-C0CE-47046F6CB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662EFF49-7D26-1B51-C82F-194A72947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47F222-9048-4317-C02C-767748C15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CC9E05-EED0-B9EB-2144-FD3F2D316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400" dirty="0"/>
              <a:t>Solution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8854B-E461-1DC6-E440-7BFAFDB0F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01" y="2969469"/>
            <a:ext cx="6652827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Use composer as orchestration and automation tool.</a:t>
            </a:r>
          </a:p>
          <a:p>
            <a:r>
              <a:rPr lang="en-US" sz="2100" dirty="0"/>
              <a:t>Implementing a Streaming Pipeline to process large amounts of data.</a:t>
            </a:r>
          </a:p>
          <a:p>
            <a:r>
              <a:rPr lang="en-US" sz="2100" dirty="0"/>
              <a:t>Implementing batching Pipeline to extract desired  insights.</a:t>
            </a:r>
          </a:p>
          <a:p>
            <a:r>
              <a:rPr lang="en-US" sz="2100" dirty="0"/>
              <a:t>Use visualizations and BI tools to visualize, explore and analyze data.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F2DCFFBB-90ED-B470-0D25-2E6C6E4AF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66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05A09-51E3-3442-7413-6B8FE517D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C5748D-4CB1-5EDE-A0FE-DF7945DFB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EFA40A94-BB96-E03F-59B2-0B8690A7C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9DE340-C48F-2A69-F742-39F23BAD3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581BEC8D-C131-D231-AD2A-317F33AFA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20A8D02-443C-7EA9-0746-38E089456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3275"/>
            <a:ext cx="8229600" cy="1143000"/>
          </a:xfrm>
        </p:spPr>
        <p:txBody>
          <a:bodyPr/>
          <a:lstStyle/>
          <a:p>
            <a:r>
              <a:rPr lang="en-US"/>
              <a:t>Solution Architecture</a:t>
            </a:r>
            <a:endParaRPr lang="en-US" dirty="0"/>
          </a:p>
        </p:txBody>
      </p:sp>
      <p:pic>
        <p:nvPicPr>
          <p:cNvPr id="5" name="Picture 4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2E85F8B6-F7C7-2862-5C6E-CD86DC99F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51" y="2044089"/>
            <a:ext cx="7310525" cy="2756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06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 dirty="0"/>
              <a:t>Batch pipeline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406DD708-1CCC-A3C0-48C6-D9461F18E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pic>
        <p:nvPicPr>
          <p:cNvPr id="8" name="Content Placeholder 7" descr="A white box with black text&#10;&#10;AI-generated content may be incorrect.">
            <a:extLst>
              <a:ext uri="{FF2B5EF4-FFF2-40B4-BE49-F238E27FC236}">
                <a16:creationId xmlns:a16="http://schemas.microsoft.com/office/drawing/2014/main" id="{BCD95B10-8D40-9928-E7C0-EA42C10D21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1330" y="2639165"/>
            <a:ext cx="7829319" cy="154975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D5600-0CA5-B20A-7974-60ED2170C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19E7B5-401A-86B1-D338-C563AD474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BCD46F6-C394-AABC-549F-F2C011681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F82EBDE-1328-DE96-246E-B85EC0D92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96429-827D-84A7-9798-4960AA1D3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858689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000" dirty="0" err="1"/>
              <a:t>Dataproc</a:t>
            </a:r>
            <a:r>
              <a:rPr lang="en-US" sz="6000" dirty="0"/>
              <a:t> Job</a:t>
            </a:r>
          </a:p>
        </p:txBody>
      </p:sp>
      <p:pic>
        <p:nvPicPr>
          <p:cNvPr id="4" name="Picture 3" descr="A black logo on a blue and purple background&#10;&#10;AI-generated content may be incorrect.">
            <a:extLst>
              <a:ext uri="{FF2B5EF4-FFF2-40B4-BE49-F238E27FC236}">
                <a16:creationId xmlns:a16="http://schemas.microsoft.com/office/drawing/2014/main" id="{29A5BC0F-1639-A7C5-92B4-C52BAB336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330" y="621176"/>
            <a:ext cx="713542" cy="682706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A4282-7616-758F-30F4-9B9E976C2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14134"/>
            <a:ext cx="4708187" cy="2715457"/>
          </a:xfrm>
        </p:spPr>
        <p:txBody>
          <a:bodyPr>
            <a:normAutofit/>
          </a:bodyPr>
          <a:lstStyle/>
          <a:p>
            <a:r>
              <a:rPr lang="en-US" sz="1800" dirty="0"/>
              <a:t>It is serverless so only allocate resources during job time.</a:t>
            </a:r>
          </a:p>
          <a:p>
            <a:r>
              <a:rPr lang="en-US" sz="1800" dirty="0"/>
              <a:t>Uses spark framework which elevate data processing.</a:t>
            </a:r>
          </a:p>
          <a:p>
            <a:r>
              <a:rPr lang="en-US" sz="1800" dirty="0"/>
              <a:t>Handle wrong values and null values.</a:t>
            </a:r>
          </a:p>
          <a:p>
            <a:r>
              <a:rPr lang="en-US" sz="1800" dirty="0"/>
              <a:t>Handle parquet format perfectly.</a:t>
            </a:r>
          </a:p>
          <a:p>
            <a:r>
              <a:rPr lang="en-US" sz="1800" dirty="0"/>
              <a:t>Able to connect to many databases using JDBC connectors.</a:t>
            </a:r>
          </a:p>
        </p:txBody>
      </p:sp>
      <p:pic>
        <p:nvPicPr>
          <p:cNvPr id="7" name="Picture 6" descr="A blue triangle with a triangle in the middle&#10;&#10;AI-generated content may be incorrect.">
            <a:extLst>
              <a:ext uri="{FF2B5EF4-FFF2-40B4-BE49-F238E27FC236}">
                <a16:creationId xmlns:a16="http://schemas.microsoft.com/office/drawing/2014/main" id="{33CF7017-53F0-8CFF-7514-2527039AA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097" y="2474728"/>
            <a:ext cx="2302642" cy="246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36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353</Words>
  <Application>Microsoft Office PowerPoint</Application>
  <PresentationFormat>On-screen Show (4:3)</PresentationFormat>
  <Paragraphs>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Real-Time Cloud Data Pipeline Airflow, Spark, Snowflake, and BigQuery for NYC Taxi data</vt:lpstr>
      <vt:lpstr>Project Objective</vt:lpstr>
      <vt:lpstr>PowerPoint Presentation</vt:lpstr>
      <vt:lpstr>Tools &amp; Technologies</vt:lpstr>
      <vt:lpstr>The Challenges</vt:lpstr>
      <vt:lpstr>Solution approach</vt:lpstr>
      <vt:lpstr>Solution Architecture</vt:lpstr>
      <vt:lpstr>Batch pipeline</vt:lpstr>
      <vt:lpstr>Dataproc Job</vt:lpstr>
      <vt:lpstr>Streaming Pipeline</vt:lpstr>
      <vt:lpstr>Pandas processing  </vt:lpstr>
      <vt:lpstr>Data Modeling</vt:lpstr>
      <vt:lpstr>Analytics and findings</vt:lpstr>
      <vt:lpstr>Deliverables for batch data</vt:lpstr>
      <vt:lpstr>Deliverables for batch data</vt:lpstr>
      <vt:lpstr>Deliverables for stream data</vt:lpstr>
      <vt:lpstr>Deliverables for stream data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يوسف علاء الدين شاكر تركى</cp:lastModifiedBy>
  <cp:revision>12</cp:revision>
  <dcterms:created xsi:type="dcterms:W3CDTF">2013-01-27T09:14:16Z</dcterms:created>
  <dcterms:modified xsi:type="dcterms:W3CDTF">2025-09-07T14:35:51Z</dcterms:modified>
  <cp:category/>
</cp:coreProperties>
</file>