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7" r:id="rId4"/>
    <p:sldId id="258" r:id="rId5"/>
    <p:sldId id="263" r:id="rId6"/>
    <p:sldId id="264" r:id="rId7"/>
    <p:sldId id="262" r:id="rId8"/>
    <p:sldId id="267" r:id="rId9"/>
    <p:sldId id="270"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69598-5E8B-4AE3-96DE-4894544CCF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19EBEDC-556B-492F-A9E2-FCD44E16FA3E}">
      <dgm:prSet/>
      <dgm:spPr/>
      <dgm:t>
        <a:bodyPr/>
        <a:lstStyle/>
        <a:p>
          <a:r>
            <a:rPr lang="ar-AE" dirty="0"/>
            <a:t>بناء اداة لفحص جهاز او اجهزة في شبكة معينة </a:t>
          </a:r>
          <a:endParaRPr lang="en-US" dirty="0"/>
        </a:p>
      </dgm:t>
    </dgm:pt>
    <dgm:pt modelId="{AA95A850-8855-4285-B9CB-7DD9FFD20DD4}" type="parTrans" cxnId="{2E7CAFAF-0F66-4826-90B7-9BC93D618EA9}">
      <dgm:prSet/>
      <dgm:spPr/>
      <dgm:t>
        <a:bodyPr/>
        <a:lstStyle/>
        <a:p>
          <a:endParaRPr lang="en-US"/>
        </a:p>
      </dgm:t>
    </dgm:pt>
    <dgm:pt modelId="{C2DE991C-792E-4546-ACE9-F92022784C71}" type="sibTrans" cxnId="{2E7CAFAF-0F66-4826-90B7-9BC93D618EA9}">
      <dgm:prSet/>
      <dgm:spPr/>
      <dgm:t>
        <a:bodyPr/>
        <a:lstStyle/>
        <a:p>
          <a:endParaRPr lang="en-US"/>
        </a:p>
      </dgm:t>
    </dgm:pt>
    <dgm:pt modelId="{EAA1B918-CD8D-497B-B44A-280B940C08E2}">
      <dgm:prSet/>
      <dgm:spPr/>
      <dgm:t>
        <a:bodyPr/>
        <a:lstStyle/>
        <a:p>
          <a:r>
            <a:rPr lang="ar-AE" dirty="0"/>
            <a:t>الفحص والتعريف على المنافذ المفتوحة في كل جهاز بحثا عن الثغرات المعروفة </a:t>
          </a:r>
          <a:r>
            <a:rPr lang="ar-SA" dirty="0"/>
            <a:t>ال</a:t>
          </a:r>
          <a:r>
            <a:rPr lang="ar-AE" dirty="0"/>
            <a:t>متعلقة بالخدمات الشغالة</a:t>
          </a:r>
          <a:endParaRPr lang="en-US" dirty="0"/>
        </a:p>
      </dgm:t>
    </dgm:pt>
    <dgm:pt modelId="{4EA9A5F1-8929-4F84-A5C1-57F0E0A78751}" type="parTrans" cxnId="{061F722C-3D4F-4504-9B94-A02F5C1D6AA6}">
      <dgm:prSet/>
      <dgm:spPr/>
      <dgm:t>
        <a:bodyPr/>
        <a:lstStyle/>
        <a:p>
          <a:endParaRPr lang="en-US"/>
        </a:p>
      </dgm:t>
    </dgm:pt>
    <dgm:pt modelId="{3A88BE60-864C-4A03-980F-A1D5A4BEF2A0}" type="sibTrans" cxnId="{061F722C-3D4F-4504-9B94-A02F5C1D6AA6}">
      <dgm:prSet/>
      <dgm:spPr/>
      <dgm:t>
        <a:bodyPr/>
        <a:lstStyle/>
        <a:p>
          <a:endParaRPr lang="en-US"/>
        </a:p>
      </dgm:t>
    </dgm:pt>
    <dgm:pt modelId="{16829D16-CD97-4DDC-8831-57059ACE139D}">
      <dgm:prSet/>
      <dgm:spPr/>
      <dgm:t>
        <a:bodyPr/>
        <a:lstStyle/>
        <a:p>
          <a:r>
            <a:rPr lang="ar-AE"/>
            <a:t>يتم استخدام البرنامج في فريق المهام لكشف نقاط ضعف في الشبكات والاجهزة الموجودة فيها</a:t>
          </a:r>
          <a:endParaRPr lang="en-US"/>
        </a:p>
      </dgm:t>
    </dgm:pt>
    <dgm:pt modelId="{28F23E87-D0C1-4CEA-86F8-A643E5E57B06}" type="parTrans" cxnId="{D474BF8D-1C62-4789-93CE-8A0D56439060}">
      <dgm:prSet/>
      <dgm:spPr/>
      <dgm:t>
        <a:bodyPr/>
        <a:lstStyle/>
        <a:p>
          <a:endParaRPr lang="en-US"/>
        </a:p>
      </dgm:t>
    </dgm:pt>
    <dgm:pt modelId="{A22709BB-1FC6-4C74-B827-456D303D1978}" type="sibTrans" cxnId="{D474BF8D-1C62-4789-93CE-8A0D56439060}">
      <dgm:prSet/>
      <dgm:spPr/>
      <dgm:t>
        <a:bodyPr/>
        <a:lstStyle/>
        <a:p>
          <a:endParaRPr lang="en-US"/>
        </a:p>
      </dgm:t>
    </dgm:pt>
    <dgm:pt modelId="{39630169-AD2E-204A-BBFD-3B9F06205420}" type="pres">
      <dgm:prSet presAssocID="{DC969598-5E8B-4AE3-96DE-4894544CCFE8}" presName="hierChild1" presStyleCnt="0">
        <dgm:presLayoutVars>
          <dgm:chPref val="1"/>
          <dgm:dir/>
          <dgm:animOne val="branch"/>
          <dgm:animLvl val="lvl"/>
          <dgm:resizeHandles/>
        </dgm:presLayoutVars>
      </dgm:prSet>
      <dgm:spPr/>
    </dgm:pt>
    <dgm:pt modelId="{F63867F4-0230-1F44-964A-87C39D09F15E}" type="pres">
      <dgm:prSet presAssocID="{16829D16-CD97-4DDC-8831-57059ACE139D}" presName="hierRoot1" presStyleCnt="0"/>
      <dgm:spPr/>
    </dgm:pt>
    <dgm:pt modelId="{667EDF17-E7AF-C04D-B0D4-E9A393C703A4}" type="pres">
      <dgm:prSet presAssocID="{16829D16-CD97-4DDC-8831-57059ACE139D}" presName="composite" presStyleCnt="0"/>
      <dgm:spPr/>
    </dgm:pt>
    <dgm:pt modelId="{8BD56E8D-6142-6D48-AEC7-2B01069BD35A}" type="pres">
      <dgm:prSet presAssocID="{16829D16-CD97-4DDC-8831-57059ACE139D}" presName="background" presStyleLbl="node0" presStyleIdx="0" presStyleCnt="3"/>
      <dgm:spPr/>
    </dgm:pt>
    <dgm:pt modelId="{EEECF99C-F12C-A24A-A002-691AEF5842FC}" type="pres">
      <dgm:prSet presAssocID="{16829D16-CD97-4DDC-8831-57059ACE139D}" presName="text" presStyleLbl="fgAcc0" presStyleIdx="0" presStyleCnt="3">
        <dgm:presLayoutVars>
          <dgm:chPref val="3"/>
        </dgm:presLayoutVars>
      </dgm:prSet>
      <dgm:spPr/>
    </dgm:pt>
    <dgm:pt modelId="{213AAC92-0D8A-1F40-89BB-190E0CA77D97}" type="pres">
      <dgm:prSet presAssocID="{16829D16-CD97-4DDC-8831-57059ACE139D}" presName="hierChild2" presStyleCnt="0"/>
      <dgm:spPr/>
    </dgm:pt>
    <dgm:pt modelId="{4971FFBF-D2C3-A04D-9226-41BAD052D6B9}" type="pres">
      <dgm:prSet presAssocID="{EAA1B918-CD8D-497B-B44A-280B940C08E2}" presName="hierRoot1" presStyleCnt="0"/>
      <dgm:spPr/>
    </dgm:pt>
    <dgm:pt modelId="{68812ADD-DFE6-4149-BEB3-E2CA02AB764F}" type="pres">
      <dgm:prSet presAssocID="{EAA1B918-CD8D-497B-B44A-280B940C08E2}" presName="composite" presStyleCnt="0"/>
      <dgm:spPr/>
    </dgm:pt>
    <dgm:pt modelId="{8AA3DEFD-6637-AF4B-946D-E82E6417E79E}" type="pres">
      <dgm:prSet presAssocID="{EAA1B918-CD8D-497B-B44A-280B940C08E2}" presName="background" presStyleLbl="node0" presStyleIdx="1" presStyleCnt="3"/>
      <dgm:spPr/>
    </dgm:pt>
    <dgm:pt modelId="{AECF6BCC-87C3-414F-A6EB-B8EC25F264D6}" type="pres">
      <dgm:prSet presAssocID="{EAA1B918-CD8D-497B-B44A-280B940C08E2}" presName="text" presStyleLbl="fgAcc0" presStyleIdx="1" presStyleCnt="3">
        <dgm:presLayoutVars>
          <dgm:chPref val="3"/>
        </dgm:presLayoutVars>
      </dgm:prSet>
      <dgm:spPr/>
    </dgm:pt>
    <dgm:pt modelId="{7835AE5F-09B0-B24F-B310-5192A456E347}" type="pres">
      <dgm:prSet presAssocID="{EAA1B918-CD8D-497B-B44A-280B940C08E2}" presName="hierChild2" presStyleCnt="0"/>
      <dgm:spPr/>
    </dgm:pt>
    <dgm:pt modelId="{2672AC1D-0105-C64B-AA7A-2F47B9015A66}" type="pres">
      <dgm:prSet presAssocID="{219EBEDC-556B-492F-A9E2-FCD44E16FA3E}" presName="hierRoot1" presStyleCnt="0"/>
      <dgm:spPr/>
    </dgm:pt>
    <dgm:pt modelId="{59631399-47B8-BC4E-9D75-EBF3DCFBE8B7}" type="pres">
      <dgm:prSet presAssocID="{219EBEDC-556B-492F-A9E2-FCD44E16FA3E}" presName="composite" presStyleCnt="0"/>
      <dgm:spPr/>
    </dgm:pt>
    <dgm:pt modelId="{A9F5F643-8B2C-D746-8888-8BD33172D1B3}" type="pres">
      <dgm:prSet presAssocID="{219EBEDC-556B-492F-A9E2-FCD44E16FA3E}" presName="background" presStyleLbl="node0" presStyleIdx="2" presStyleCnt="3"/>
      <dgm:spPr/>
    </dgm:pt>
    <dgm:pt modelId="{F9FAC149-BDFF-5E40-BCBA-76B1FADFC0AD}" type="pres">
      <dgm:prSet presAssocID="{219EBEDC-556B-492F-A9E2-FCD44E16FA3E}" presName="text" presStyleLbl="fgAcc0" presStyleIdx="2" presStyleCnt="3">
        <dgm:presLayoutVars>
          <dgm:chPref val="3"/>
        </dgm:presLayoutVars>
      </dgm:prSet>
      <dgm:spPr/>
    </dgm:pt>
    <dgm:pt modelId="{089ACB23-7913-5B43-8520-CC73B298E34B}" type="pres">
      <dgm:prSet presAssocID="{219EBEDC-556B-492F-A9E2-FCD44E16FA3E}" presName="hierChild2" presStyleCnt="0"/>
      <dgm:spPr/>
    </dgm:pt>
  </dgm:ptLst>
  <dgm:cxnLst>
    <dgm:cxn modelId="{6234E423-A246-8642-90C6-596B3D040C4C}" type="presOf" srcId="{EAA1B918-CD8D-497B-B44A-280B940C08E2}" destId="{AECF6BCC-87C3-414F-A6EB-B8EC25F264D6}" srcOrd="0" destOrd="0" presId="urn:microsoft.com/office/officeart/2005/8/layout/hierarchy1"/>
    <dgm:cxn modelId="{061F722C-3D4F-4504-9B94-A02F5C1D6AA6}" srcId="{DC969598-5E8B-4AE3-96DE-4894544CCFE8}" destId="{EAA1B918-CD8D-497B-B44A-280B940C08E2}" srcOrd="1" destOrd="0" parTransId="{4EA9A5F1-8929-4F84-A5C1-57F0E0A78751}" sibTransId="{3A88BE60-864C-4A03-980F-A1D5A4BEF2A0}"/>
    <dgm:cxn modelId="{20F9CC6C-4DD2-5F4E-BC39-9D6A1571738A}" type="presOf" srcId="{DC969598-5E8B-4AE3-96DE-4894544CCFE8}" destId="{39630169-AD2E-204A-BBFD-3B9F06205420}" srcOrd="0" destOrd="0" presId="urn:microsoft.com/office/officeart/2005/8/layout/hierarchy1"/>
    <dgm:cxn modelId="{6A5E827B-F8F0-3C4B-8E65-DF850C02DCC5}" type="presOf" srcId="{16829D16-CD97-4DDC-8831-57059ACE139D}" destId="{EEECF99C-F12C-A24A-A002-691AEF5842FC}" srcOrd="0" destOrd="0" presId="urn:microsoft.com/office/officeart/2005/8/layout/hierarchy1"/>
    <dgm:cxn modelId="{D474BF8D-1C62-4789-93CE-8A0D56439060}" srcId="{DC969598-5E8B-4AE3-96DE-4894544CCFE8}" destId="{16829D16-CD97-4DDC-8831-57059ACE139D}" srcOrd="0" destOrd="0" parTransId="{28F23E87-D0C1-4CEA-86F8-A643E5E57B06}" sibTransId="{A22709BB-1FC6-4C74-B827-456D303D1978}"/>
    <dgm:cxn modelId="{24284196-FAC1-2E47-A58C-06E851289FF8}" type="presOf" srcId="{219EBEDC-556B-492F-A9E2-FCD44E16FA3E}" destId="{F9FAC149-BDFF-5E40-BCBA-76B1FADFC0AD}" srcOrd="0" destOrd="0" presId="urn:microsoft.com/office/officeart/2005/8/layout/hierarchy1"/>
    <dgm:cxn modelId="{2E7CAFAF-0F66-4826-90B7-9BC93D618EA9}" srcId="{DC969598-5E8B-4AE3-96DE-4894544CCFE8}" destId="{219EBEDC-556B-492F-A9E2-FCD44E16FA3E}" srcOrd="2" destOrd="0" parTransId="{AA95A850-8855-4285-B9CB-7DD9FFD20DD4}" sibTransId="{C2DE991C-792E-4546-ACE9-F92022784C71}"/>
    <dgm:cxn modelId="{99028344-2F90-5949-B480-2C803874D35D}" type="presParOf" srcId="{39630169-AD2E-204A-BBFD-3B9F06205420}" destId="{F63867F4-0230-1F44-964A-87C39D09F15E}" srcOrd="0" destOrd="0" presId="urn:microsoft.com/office/officeart/2005/8/layout/hierarchy1"/>
    <dgm:cxn modelId="{3B53ED82-A8E7-DD4A-89E3-C9F15C719ED5}" type="presParOf" srcId="{F63867F4-0230-1F44-964A-87C39D09F15E}" destId="{667EDF17-E7AF-C04D-B0D4-E9A393C703A4}" srcOrd="0" destOrd="0" presId="urn:microsoft.com/office/officeart/2005/8/layout/hierarchy1"/>
    <dgm:cxn modelId="{9A3D7729-365F-8847-BFC3-4DAD84959355}" type="presParOf" srcId="{667EDF17-E7AF-C04D-B0D4-E9A393C703A4}" destId="{8BD56E8D-6142-6D48-AEC7-2B01069BD35A}" srcOrd="0" destOrd="0" presId="urn:microsoft.com/office/officeart/2005/8/layout/hierarchy1"/>
    <dgm:cxn modelId="{88DB80BC-7E47-0440-88D2-64BF5D0D451F}" type="presParOf" srcId="{667EDF17-E7AF-C04D-B0D4-E9A393C703A4}" destId="{EEECF99C-F12C-A24A-A002-691AEF5842FC}" srcOrd="1" destOrd="0" presId="urn:microsoft.com/office/officeart/2005/8/layout/hierarchy1"/>
    <dgm:cxn modelId="{F18FBC68-3AFC-6841-932E-A69ED20628BB}" type="presParOf" srcId="{F63867F4-0230-1F44-964A-87C39D09F15E}" destId="{213AAC92-0D8A-1F40-89BB-190E0CA77D97}" srcOrd="1" destOrd="0" presId="urn:microsoft.com/office/officeart/2005/8/layout/hierarchy1"/>
    <dgm:cxn modelId="{B386B5C1-AE4B-934D-92E1-B5309192A322}" type="presParOf" srcId="{39630169-AD2E-204A-BBFD-3B9F06205420}" destId="{4971FFBF-D2C3-A04D-9226-41BAD052D6B9}" srcOrd="1" destOrd="0" presId="urn:microsoft.com/office/officeart/2005/8/layout/hierarchy1"/>
    <dgm:cxn modelId="{B5EEF972-82B9-4645-BDA6-E28E203BE0A1}" type="presParOf" srcId="{4971FFBF-D2C3-A04D-9226-41BAD052D6B9}" destId="{68812ADD-DFE6-4149-BEB3-E2CA02AB764F}" srcOrd="0" destOrd="0" presId="urn:microsoft.com/office/officeart/2005/8/layout/hierarchy1"/>
    <dgm:cxn modelId="{01A243AC-DB71-E64A-AD24-13BBEA28CE0E}" type="presParOf" srcId="{68812ADD-DFE6-4149-BEB3-E2CA02AB764F}" destId="{8AA3DEFD-6637-AF4B-946D-E82E6417E79E}" srcOrd="0" destOrd="0" presId="urn:microsoft.com/office/officeart/2005/8/layout/hierarchy1"/>
    <dgm:cxn modelId="{3F6A228F-781E-5647-96E3-1C43735EA64D}" type="presParOf" srcId="{68812ADD-DFE6-4149-BEB3-E2CA02AB764F}" destId="{AECF6BCC-87C3-414F-A6EB-B8EC25F264D6}" srcOrd="1" destOrd="0" presId="urn:microsoft.com/office/officeart/2005/8/layout/hierarchy1"/>
    <dgm:cxn modelId="{473D45CD-6182-4F41-A7EC-301348CCF538}" type="presParOf" srcId="{4971FFBF-D2C3-A04D-9226-41BAD052D6B9}" destId="{7835AE5F-09B0-B24F-B310-5192A456E347}" srcOrd="1" destOrd="0" presId="urn:microsoft.com/office/officeart/2005/8/layout/hierarchy1"/>
    <dgm:cxn modelId="{4DB8E19F-E378-9F4D-BFF6-0C7C179E9174}" type="presParOf" srcId="{39630169-AD2E-204A-BBFD-3B9F06205420}" destId="{2672AC1D-0105-C64B-AA7A-2F47B9015A66}" srcOrd="2" destOrd="0" presId="urn:microsoft.com/office/officeart/2005/8/layout/hierarchy1"/>
    <dgm:cxn modelId="{C37A639C-BCC7-524F-B1E5-12D23CC98B46}" type="presParOf" srcId="{2672AC1D-0105-C64B-AA7A-2F47B9015A66}" destId="{59631399-47B8-BC4E-9D75-EBF3DCFBE8B7}" srcOrd="0" destOrd="0" presId="urn:microsoft.com/office/officeart/2005/8/layout/hierarchy1"/>
    <dgm:cxn modelId="{EBD9E365-14D4-8946-9B34-9B083A6A5E9F}" type="presParOf" srcId="{59631399-47B8-BC4E-9D75-EBF3DCFBE8B7}" destId="{A9F5F643-8B2C-D746-8888-8BD33172D1B3}" srcOrd="0" destOrd="0" presId="urn:microsoft.com/office/officeart/2005/8/layout/hierarchy1"/>
    <dgm:cxn modelId="{7DAEDDC4-01BE-1848-8CD3-5DB1CA7DE9EE}" type="presParOf" srcId="{59631399-47B8-BC4E-9D75-EBF3DCFBE8B7}" destId="{F9FAC149-BDFF-5E40-BCBA-76B1FADFC0AD}" srcOrd="1" destOrd="0" presId="urn:microsoft.com/office/officeart/2005/8/layout/hierarchy1"/>
    <dgm:cxn modelId="{002F25DA-E8CE-F74D-AB93-1A66DAAB4A4A}" type="presParOf" srcId="{2672AC1D-0105-C64B-AA7A-2F47B9015A66}" destId="{089ACB23-7913-5B43-8520-CC73B298E3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56E8D-6142-6D48-AEC7-2B01069BD35A}">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CF99C-F12C-A24A-A002-691AEF5842FC}">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a:t>يتم استخدام البرنامج في فريق المهام لكشف نقاط ضعف في الشبكات والاجهزة الموجودة فيها</a:t>
          </a:r>
          <a:endParaRPr lang="en-US" sz="2300" kern="1200"/>
        </a:p>
      </dsp:txBody>
      <dsp:txXfrm>
        <a:off x="383617" y="1447754"/>
        <a:ext cx="2847502" cy="1768010"/>
      </dsp:txXfrm>
    </dsp:sp>
    <dsp:sp modelId="{8AA3DEFD-6637-AF4B-946D-E82E6417E79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F6BCC-87C3-414F-A6EB-B8EC25F264D6}">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dirty="0"/>
            <a:t>الفحص والتعريف على المنافذ المفتوحة في كل جهاز بحثا عن الثغرات المعروفة </a:t>
          </a:r>
          <a:r>
            <a:rPr lang="ar-SA" sz="2300" kern="1200" dirty="0"/>
            <a:t>ال</a:t>
          </a:r>
          <a:r>
            <a:rPr lang="ar-AE" sz="2300" kern="1200" dirty="0"/>
            <a:t>متعلقة بالخدمات الشغالة</a:t>
          </a:r>
          <a:endParaRPr lang="en-US" sz="2300" kern="1200" dirty="0"/>
        </a:p>
      </dsp:txBody>
      <dsp:txXfrm>
        <a:off x="3998355" y="1447754"/>
        <a:ext cx="2847502" cy="1768010"/>
      </dsp:txXfrm>
    </dsp:sp>
    <dsp:sp modelId="{A9F5F643-8B2C-D746-8888-8BD33172D1B3}">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AC149-BDFF-5E40-BCBA-76B1FADFC0AD}">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dirty="0"/>
            <a:t>بناء اداة لفحص جهاز او اجهزة في شبكة معينة </a:t>
          </a:r>
          <a:endParaRPr lang="en-US" sz="2300" kern="1200" dirty="0"/>
        </a:p>
      </dsp:txBody>
      <dsp:txXfrm>
        <a:off x="7613092" y="144775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BB65A-1268-40FE-AC3B-E992ABBA3B2E}"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B7DEB-8EB3-45F9-B7C8-C0B1BE52185A}" type="slidenum">
              <a:rPr lang="en-US" smtClean="0"/>
              <a:t>‹#›</a:t>
            </a:fld>
            <a:endParaRPr lang="en-US"/>
          </a:p>
        </p:txBody>
      </p:sp>
    </p:spTree>
    <p:extLst>
      <p:ext uri="{BB962C8B-B14F-4D97-AF65-F5344CB8AC3E}">
        <p14:creationId xmlns:p14="http://schemas.microsoft.com/office/powerpoint/2010/main" val="99884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B7DEB-8EB3-45F9-B7C8-C0B1BE52185A}" type="slidenum">
              <a:rPr lang="en-US" smtClean="0"/>
              <a:t>10</a:t>
            </a:fld>
            <a:endParaRPr lang="en-US"/>
          </a:p>
        </p:txBody>
      </p:sp>
    </p:spTree>
    <p:extLst>
      <p:ext uri="{BB962C8B-B14F-4D97-AF65-F5344CB8AC3E}">
        <p14:creationId xmlns:p14="http://schemas.microsoft.com/office/powerpoint/2010/main" val="61957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B7DEB-8EB3-45F9-B7C8-C0B1BE52185A}" type="slidenum">
              <a:rPr lang="en-US" smtClean="0"/>
              <a:t>11</a:t>
            </a:fld>
            <a:endParaRPr lang="en-US"/>
          </a:p>
        </p:txBody>
      </p:sp>
    </p:spTree>
    <p:extLst>
      <p:ext uri="{BB962C8B-B14F-4D97-AF65-F5344CB8AC3E}">
        <p14:creationId xmlns:p14="http://schemas.microsoft.com/office/powerpoint/2010/main" val="235505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4B81-EC5D-CF49-829F-2272B28B3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DC1B8-B900-EF49-9007-76FD3E244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80677-B139-8F4C-A7E1-B45D0B70CE1D}"/>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5" name="Footer Placeholder 4">
            <a:extLst>
              <a:ext uri="{FF2B5EF4-FFF2-40B4-BE49-F238E27FC236}">
                <a16:creationId xmlns:a16="http://schemas.microsoft.com/office/drawing/2014/main" id="{FD574103-C89C-7045-A8D7-4BCAE574D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4F030-CFBA-0C41-95C7-357D16B81997}"/>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66243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1D2F-6120-3643-A27C-F662FD163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8EE0B-6909-8A44-8FCD-58D2A366F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6B4C5-9E7B-3144-8A52-213A7ABABB25}"/>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5" name="Footer Placeholder 4">
            <a:extLst>
              <a:ext uri="{FF2B5EF4-FFF2-40B4-BE49-F238E27FC236}">
                <a16:creationId xmlns:a16="http://schemas.microsoft.com/office/drawing/2014/main" id="{30DC4504-729E-2C49-91B9-12FDBC9E2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FCD6A-6C4C-1E4C-83AD-CEDFAE79C56D}"/>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401466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48D0B-29A3-314E-9448-CC8A2D5F29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F2126-4F8E-374C-9CD1-714BCC64A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E0074-C303-9548-B791-4D499547D208}"/>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5" name="Footer Placeholder 4">
            <a:extLst>
              <a:ext uri="{FF2B5EF4-FFF2-40B4-BE49-F238E27FC236}">
                <a16:creationId xmlns:a16="http://schemas.microsoft.com/office/drawing/2014/main" id="{B69EAFA1-9D21-5341-9FF5-7033491EF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8940E-4AFB-724A-9875-82BF6197F8B0}"/>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90022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0D84-7F25-8B43-B3BA-AD5101582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3F5C2-DAEA-084B-80C7-7F334CDD0D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CA4BB-C837-4847-9E7A-1593CDCC5DBC}"/>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5" name="Footer Placeholder 4">
            <a:extLst>
              <a:ext uri="{FF2B5EF4-FFF2-40B4-BE49-F238E27FC236}">
                <a16:creationId xmlns:a16="http://schemas.microsoft.com/office/drawing/2014/main" id="{67E5E99D-FF92-C84C-858A-EC66297AC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A3D8F-DB50-4E49-87E4-CC17C383C2F6}"/>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22838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4E61-3259-224F-BD85-FC4BFCA53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C5D4F-194A-F24F-A8B0-6A1F2E21D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79E6E-B29F-4640-BC08-747361B51EFE}"/>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5" name="Footer Placeholder 4">
            <a:extLst>
              <a:ext uri="{FF2B5EF4-FFF2-40B4-BE49-F238E27FC236}">
                <a16:creationId xmlns:a16="http://schemas.microsoft.com/office/drawing/2014/main" id="{DCB14588-D9FC-6D40-83BC-B6AC91413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E1C5-DD82-0644-9CD9-F7C870FAB4D9}"/>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375890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6B93-7DB6-D844-91F4-76312E9FC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B261C-1170-B443-BFEB-6D15BB635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02F3DB-902D-044E-AD4F-F05E7D0C0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5EC7A-178E-FB4D-9974-2AC03FDE9D1C}"/>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6" name="Footer Placeholder 5">
            <a:extLst>
              <a:ext uri="{FF2B5EF4-FFF2-40B4-BE49-F238E27FC236}">
                <a16:creationId xmlns:a16="http://schemas.microsoft.com/office/drawing/2014/main" id="{F890026E-B6C8-5843-86EA-894FC60D7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03F9C-D9F5-EC4C-A03A-9F7BB628CADA}"/>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30274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6788-A547-CD4A-8229-B7A727F2C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876E3-0244-264E-94B8-BFD306F4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F3BBE-8E48-1A43-B5AA-7AC79D693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0FC96-991C-0A4B-9F6B-19C111FD0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F6A30-D510-0849-9127-CB00139B4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7CEBC-6FD3-F843-AB70-E4A31E6E855D}"/>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8" name="Footer Placeholder 7">
            <a:extLst>
              <a:ext uri="{FF2B5EF4-FFF2-40B4-BE49-F238E27FC236}">
                <a16:creationId xmlns:a16="http://schemas.microsoft.com/office/drawing/2014/main" id="{27F7D1DF-DA7F-294B-BCB2-25358EF28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3514B-0E52-5D46-A973-44567AC0A50E}"/>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93184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7257-39DD-D247-B1C1-C3CE3792E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4F569-6448-0E44-9AF0-AD7D5E8220D2}"/>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4" name="Footer Placeholder 3">
            <a:extLst>
              <a:ext uri="{FF2B5EF4-FFF2-40B4-BE49-F238E27FC236}">
                <a16:creationId xmlns:a16="http://schemas.microsoft.com/office/drawing/2014/main" id="{8551E83C-87E4-8541-B943-541D6EC498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2BC3C-86ED-6A4B-8628-6317771D3F64}"/>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24254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1A113-0E44-1248-A01C-F0BDB379F46B}"/>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3" name="Footer Placeholder 2">
            <a:extLst>
              <a:ext uri="{FF2B5EF4-FFF2-40B4-BE49-F238E27FC236}">
                <a16:creationId xmlns:a16="http://schemas.microsoft.com/office/drawing/2014/main" id="{F6987A60-1C95-EF42-9CC5-C2A66804E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83D2C-4ABF-6946-AF97-0524C91DF230}"/>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55686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E-DDCC-6343-AF89-1053B14D1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5A545-FFB1-8840-8F76-1C96CE1AC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23F02-7E8A-CF43-80B8-A9104FAEE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0BDA-645F-A64D-987D-1A60794FF262}"/>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6" name="Footer Placeholder 5">
            <a:extLst>
              <a:ext uri="{FF2B5EF4-FFF2-40B4-BE49-F238E27FC236}">
                <a16:creationId xmlns:a16="http://schemas.microsoft.com/office/drawing/2014/main" id="{908B320B-EB22-F445-A2A2-BF9AC5DEF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CBBE3-8AE6-AC4E-B50F-BF332BDED8C7}"/>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63328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7CFD-6784-1D4C-B8AB-715DC142B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5B7B9-92A5-874F-A816-4EB162577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2C986-F5D9-EB45-A0F9-CF4FC084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121C7-55ED-B241-AFAD-E34E9F98521B}"/>
              </a:ext>
            </a:extLst>
          </p:cNvPr>
          <p:cNvSpPr>
            <a:spLocks noGrp="1"/>
          </p:cNvSpPr>
          <p:nvPr>
            <p:ph type="dt" sz="half" idx="10"/>
          </p:nvPr>
        </p:nvSpPr>
        <p:spPr/>
        <p:txBody>
          <a:bodyPr/>
          <a:lstStyle/>
          <a:p>
            <a:fld id="{FBBF67D9-30EE-4841-A430-DD7FE06690F4}" type="datetimeFigureOut">
              <a:rPr lang="en-US" smtClean="0"/>
              <a:t>4/24/24</a:t>
            </a:fld>
            <a:endParaRPr lang="en-US"/>
          </a:p>
        </p:txBody>
      </p:sp>
      <p:sp>
        <p:nvSpPr>
          <p:cNvPr id="6" name="Footer Placeholder 5">
            <a:extLst>
              <a:ext uri="{FF2B5EF4-FFF2-40B4-BE49-F238E27FC236}">
                <a16:creationId xmlns:a16="http://schemas.microsoft.com/office/drawing/2014/main" id="{8F5DBFF3-6A1E-304F-9976-E96E7E14D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25BDB-BC43-8945-B47D-70909B97FCEB}"/>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26723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EF694-49F1-5C42-B2C7-558B525DC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601F69-257E-B746-A371-B9C46F1E0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21000-4EE3-2B40-B025-1FA19158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F67D9-30EE-4841-A430-DD7FE06690F4}" type="datetimeFigureOut">
              <a:rPr lang="en-US" smtClean="0"/>
              <a:t>4/24/24</a:t>
            </a:fld>
            <a:endParaRPr lang="en-US"/>
          </a:p>
        </p:txBody>
      </p:sp>
      <p:sp>
        <p:nvSpPr>
          <p:cNvPr id="5" name="Footer Placeholder 4">
            <a:extLst>
              <a:ext uri="{FF2B5EF4-FFF2-40B4-BE49-F238E27FC236}">
                <a16:creationId xmlns:a16="http://schemas.microsoft.com/office/drawing/2014/main" id="{69B1778D-F674-B048-92FC-29BF59E39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5E7DF0-37E2-E641-BD8A-0F85E2B0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A50E-8358-F74B-9A37-B4DED8960972}" type="slidenum">
              <a:rPr lang="en-US" smtClean="0"/>
              <a:t>‹#›</a:t>
            </a:fld>
            <a:endParaRPr lang="en-US"/>
          </a:p>
        </p:txBody>
      </p:sp>
    </p:spTree>
    <p:extLst>
      <p:ext uri="{BB962C8B-B14F-4D97-AF65-F5344CB8AC3E}">
        <p14:creationId xmlns:p14="http://schemas.microsoft.com/office/powerpoint/2010/main" val="345366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military company&#10;&#10;Description automatically generated">
            <a:extLst>
              <a:ext uri="{FF2B5EF4-FFF2-40B4-BE49-F238E27FC236}">
                <a16:creationId xmlns:a16="http://schemas.microsoft.com/office/drawing/2014/main" id="{A1A94670-431F-E741-B189-59F7F4B93468}"/>
              </a:ext>
            </a:extLst>
          </p:cNvPr>
          <p:cNvPicPr>
            <a:picLocks noChangeAspect="1"/>
          </p:cNvPicPr>
          <p:nvPr/>
        </p:nvPicPr>
        <p:blipFill rotWithShape="1">
          <a:blip r:embed="rId2"/>
          <a:srcRect t="21439" r="2" b="5727"/>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6CB224-A738-DB4B-9E8A-551830D6A8EA}"/>
              </a:ext>
            </a:extLst>
          </p:cNvPr>
          <p:cNvSpPr>
            <a:spLocks noGrp="1"/>
          </p:cNvSpPr>
          <p:nvPr>
            <p:ph type="ctrTitle"/>
          </p:nvPr>
        </p:nvSpPr>
        <p:spPr>
          <a:xfrm>
            <a:off x="477981" y="1122363"/>
            <a:ext cx="4735150" cy="3204134"/>
          </a:xfrm>
        </p:spPr>
        <p:txBody>
          <a:bodyPr anchor="b">
            <a:normAutofit/>
          </a:bodyPr>
          <a:lstStyle/>
          <a:p>
            <a:pPr algn="l"/>
            <a:r>
              <a:rPr lang="en-US" sz="4800" dirty="0">
                <a:solidFill>
                  <a:schemeClr val="bg1"/>
                </a:solidFill>
              </a:rPr>
              <a:t>Network Scanner</a:t>
            </a:r>
          </a:p>
        </p:txBody>
      </p:sp>
      <p:sp>
        <p:nvSpPr>
          <p:cNvPr id="3" name="Subtitle 2">
            <a:extLst>
              <a:ext uri="{FF2B5EF4-FFF2-40B4-BE49-F238E27FC236}">
                <a16:creationId xmlns:a16="http://schemas.microsoft.com/office/drawing/2014/main" id="{93E3DE0A-A711-F449-B29F-1BA5F020C876}"/>
              </a:ext>
            </a:extLst>
          </p:cNvPr>
          <p:cNvSpPr>
            <a:spLocks noGrp="1"/>
          </p:cNvSpPr>
          <p:nvPr>
            <p:ph type="subTitle" idx="1"/>
          </p:nvPr>
        </p:nvSpPr>
        <p:spPr>
          <a:xfrm>
            <a:off x="477980" y="4872922"/>
            <a:ext cx="4023359" cy="1208141"/>
          </a:xfrm>
        </p:spPr>
        <p:txBody>
          <a:bodyPr>
            <a:normAutofit/>
          </a:bodyPr>
          <a:lstStyle/>
          <a:p>
            <a:pPr algn="l"/>
            <a:r>
              <a:rPr lang="en-US" sz="1300">
                <a:solidFill>
                  <a:schemeClr val="bg1"/>
                </a:solidFill>
              </a:rPr>
              <a:t>Yousef Akbar</a:t>
            </a:r>
          </a:p>
          <a:p>
            <a:pPr algn="l"/>
            <a:r>
              <a:rPr lang="en-US" sz="1300">
                <a:solidFill>
                  <a:schemeClr val="bg1"/>
                </a:solidFill>
              </a:rPr>
              <a:t>Khalid Al-Ghunaim</a:t>
            </a:r>
          </a:p>
          <a:p>
            <a:pPr algn="l"/>
            <a:r>
              <a:rPr lang="en-US" sz="1300">
                <a:solidFill>
                  <a:schemeClr val="bg1"/>
                </a:solidFill>
              </a:rPr>
              <a:t>Khaled Karam</a:t>
            </a:r>
          </a:p>
          <a:p>
            <a:pPr algn="l"/>
            <a:r>
              <a:rPr lang="en-US" sz="1300">
                <a:solidFill>
                  <a:schemeClr val="bg1"/>
                </a:solidFill>
              </a:rPr>
              <a:t>Abdulaziz Al-Abdulrazzaq</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30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KW" sz="4000" b="0" i="0" dirty="0">
                <a:solidFill>
                  <a:schemeClr val="bg1"/>
                </a:solidFill>
                <a:effectLst/>
                <a:latin typeface="-apple-system"/>
              </a:rPr>
              <a:t>مكتبة الأدوات السيبرانية</a:t>
            </a:r>
            <a:endParaRPr lang="en-US" sz="4000" dirty="0">
              <a:solidFill>
                <a:schemeClr val="bg1"/>
              </a:solidFill>
            </a:endParaRPr>
          </a:p>
        </p:txBody>
      </p:sp>
      <p:sp>
        <p:nvSpPr>
          <p:cNvPr id="20" name="TextBox 19">
            <a:extLst>
              <a:ext uri="{FF2B5EF4-FFF2-40B4-BE49-F238E27FC236}">
                <a16:creationId xmlns:a16="http://schemas.microsoft.com/office/drawing/2014/main" id="{90F086DE-ECC5-9B87-217C-9B4BF82B3512}"/>
              </a:ext>
            </a:extLst>
          </p:cNvPr>
          <p:cNvSpPr txBox="1"/>
          <p:nvPr/>
        </p:nvSpPr>
        <p:spPr>
          <a:xfrm>
            <a:off x="6035452" y="1772936"/>
            <a:ext cx="5232098" cy="707886"/>
          </a:xfrm>
          <a:prstGeom prst="rect">
            <a:avLst/>
          </a:prstGeom>
          <a:noFill/>
        </p:spPr>
        <p:txBody>
          <a:bodyPr wrap="square" rtlCol="0">
            <a:spAutoFit/>
          </a:bodyPr>
          <a:lstStyle/>
          <a:p>
            <a:pPr algn="r"/>
            <a:r>
              <a:rPr lang="ar-KW" sz="4000" b="0" i="0" dirty="0">
                <a:solidFill>
                  <a:schemeClr val="accent1">
                    <a:lumMod val="50000"/>
                  </a:schemeClr>
                </a:solidFill>
                <a:effectLst/>
                <a:latin typeface="-apple-system"/>
              </a:rPr>
              <a:t>تصنيف الأدوات بناءً على:</a:t>
            </a:r>
            <a:endParaRPr lang="en-US" sz="4000" dirty="0">
              <a:solidFill>
                <a:schemeClr val="accent1">
                  <a:lumMod val="50000"/>
                </a:schemeClr>
              </a:solidFill>
            </a:endParaRPr>
          </a:p>
        </p:txBody>
      </p:sp>
      <p:sp>
        <p:nvSpPr>
          <p:cNvPr id="22" name="TextBox 21">
            <a:extLst>
              <a:ext uri="{FF2B5EF4-FFF2-40B4-BE49-F238E27FC236}">
                <a16:creationId xmlns:a16="http://schemas.microsoft.com/office/drawing/2014/main" id="{50DD88F5-696D-D4A0-981D-2E7EA5F2C479}"/>
              </a:ext>
            </a:extLst>
          </p:cNvPr>
          <p:cNvSpPr txBox="1"/>
          <p:nvPr/>
        </p:nvSpPr>
        <p:spPr>
          <a:xfrm>
            <a:off x="1103773" y="1942285"/>
            <a:ext cx="8624577" cy="584775"/>
          </a:xfrm>
          <a:prstGeom prst="rect">
            <a:avLst/>
          </a:prstGeom>
          <a:noFill/>
        </p:spPr>
        <p:txBody>
          <a:bodyPr wrap="square" rtlCol="0">
            <a:spAutoFit/>
          </a:bodyPr>
          <a:lstStyle/>
          <a:p>
            <a:r>
              <a:rPr lang="en-US" sz="3200" dirty="0"/>
              <a:t>Category / </a:t>
            </a:r>
            <a:r>
              <a:rPr lang="ar-KW" sz="3200" dirty="0"/>
              <a:t>فئة</a:t>
            </a:r>
            <a:endParaRPr lang="en-US" dirty="0"/>
          </a:p>
        </p:txBody>
      </p:sp>
      <p:sp>
        <p:nvSpPr>
          <p:cNvPr id="25" name="TextBox 24">
            <a:extLst>
              <a:ext uri="{FF2B5EF4-FFF2-40B4-BE49-F238E27FC236}">
                <a16:creationId xmlns:a16="http://schemas.microsoft.com/office/drawing/2014/main" id="{ADF7E2EE-95EB-14D0-816D-088E5DF622E7}"/>
              </a:ext>
            </a:extLst>
          </p:cNvPr>
          <p:cNvSpPr txBox="1"/>
          <p:nvPr/>
        </p:nvSpPr>
        <p:spPr>
          <a:xfrm>
            <a:off x="1103773" y="2699207"/>
            <a:ext cx="4847943" cy="584775"/>
          </a:xfrm>
          <a:prstGeom prst="rect">
            <a:avLst/>
          </a:prstGeom>
          <a:noFill/>
        </p:spPr>
        <p:txBody>
          <a:bodyPr wrap="square" rtlCol="0">
            <a:spAutoFit/>
          </a:bodyPr>
          <a:lstStyle/>
          <a:p>
            <a:r>
              <a:rPr lang="en-US" sz="3200" dirty="0"/>
              <a:t>Type / </a:t>
            </a:r>
            <a:r>
              <a:rPr lang="ar-KW" sz="3200" b="0" i="0" dirty="0">
                <a:solidFill>
                  <a:srgbClr val="363636"/>
                </a:solidFill>
                <a:effectLst/>
                <a:latin typeface="-apple-system"/>
              </a:rPr>
              <a:t>نوع </a:t>
            </a:r>
            <a:endParaRPr lang="en-US" sz="3200" dirty="0"/>
          </a:p>
        </p:txBody>
      </p:sp>
      <p:sp>
        <p:nvSpPr>
          <p:cNvPr id="26" name="TextBox 25">
            <a:extLst>
              <a:ext uri="{FF2B5EF4-FFF2-40B4-BE49-F238E27FC236}">
                <a16:creationId xmlns:a16="http://schemas.microsoft.com/office/drawing/2014/main" id="{1BB223ED-1F28-0600-07A3-269E20D2824A}"/>
              </a:ext>
            </a:extLst>
          </p:cNvPr>
          <p:cNvSpPr txBox="1"/>
          <p:nvPr/>
        </p:nvSpPr>
        <p:spPr>
          <a:xfrm>
            <a:off x="1103773" y="3456129"/>
            <a:ext cx="2672862" cy="584775"/>
          </a:xfrm>
          <a:prstGeom prst="rect">
            <a:avLst/>
          </a:prstGeom>
          <a:noFill/>
        </p:spPr>
        <p:txBody>
          <a:bodyPr wrap="square" rtlCol="0">
            <a:spAutoFit/>
          </a:bodyPr>
          <a:lstStyle/>
          <a:p>
            <a:r>
              <a:rPr lang="en-US" sz="3200" dirty="0"/>
              <a:t>Tested Yes/No</a:t>
            </a:r>
          </a:p>
        </p:txBody>
      </p:sp>
      <p:sp>
        <p:nvSpPr>
          <p:cNvPr id="27" name="TextBox 26">
            <a:extLst>
              <a:ext uri="{FF2B5EF4-FFF2-40B4-BE49-F238E27FC236}">
                <a16:creationId xmlns:a16="http://schemas.microsoft.com/office/drawing/2014/main" id="{9D5530A9-32ED-A116-6CDC-6559CD028D03}"/>
              </a:ext>
            </a:extLst>
          </p:cNvPr>
          <p:cNvSpPr txBox="1"/>
          <p:nvPr/>
        </p:nvSpPr>
        <p:spPr>
          <a:xfrm>
            <a:off x="1103773" y="4213051"/>
            <a:ext cx="3506102" cy="584775"/>
          </a:xfrm>
          <a:prstGeom prst="rect">
            <a:avLst/>
          </a:prstGeom>
          <a:noFill/>
        </p:spPr>
        <p:txBody>
          <a:bodyPr wrap="square" rtlCol="0">
            <a:spAutoFit/>
          </a:bodyPr>
          <a:lstStyle/>
          <a:p>
            <a:r>
              <a:rPr lang="en-US" sz="3200" dirty="0"/>
              <a:t>Tool Name / </a:t>
            </a:r>
            <a:r>
              <a:rPr lang="ar-KW" sz="3200" b="0" i="0" dirty="0">
                <a:solidFill>
                  <a:srgbClr val="363636"/>
                </a:solidFill>
                <a:effectLst/>
                <a:latin typeface="-apple-system"/>
              </a:rPr>
              <a:t>إسم الأداة</a:t>
            </a:r>
            <a:endParaRPr lang="en-US" sz="3200" dirty="0"/>
          </a:p>
        </p:txBody>
      </p:sp>
      <p:sp>
        <p:nvSpPr>
          <p:cNvPr id="28" name="TextBox 27">
            <a:extLst>
              <a:ext uri="{FF2B5EF4-FFF2-40B4-BE49-F238E27FC236}">
                <a16:creationId xmlns:a16="http://schemas.microsoft.com/office/drawing/2014/main" id="{977EE9E6-7BF4-4C3E-A7E1-F7C469AED057}"/>
              </a:ext>
            </a:extLst>
          </p:cNvPr>
          <p:cNvSpPr txBox="1"/>
          <p:nvPr/>
        </p:nvSpPr>
        <p:spPr>
          <a:xfrm>
            <a:off x="1103773" y="4969973"/>
            <a:ext cx="3614314" cy="584775"/>
          </a:xfrm>
          <a:prstGeom prst="rect">
            <a:avLst/>
          </a:prstGeom>
          <a:noFill/>
        </p:spPr>
        <p:txBody>
          <a:bodyPr wrap="square" rtlCol="0">
            <a:spAutoFit/>
          </a:bodyPr>
          <a:lstStyle/>
          <a:p>
            <a:r>
              <a:rPr lang="en-US" sz="3200" dirty="0"/>
              <a:t>Description / </a:t>
            </a:r>
            <a:r>
              <a:rPr lang="ar-KW" sz="3200" b="0" i="0" dirty="0">
                <a:solidFill>
                  <a:srgbClr val="363636"/>
                </a:solidFill>
                <a:effectLst/>
                <a:latin typeface="-apple-system"/>
              </a:rPr>
              <a:t>الوصف </a:t>
            </a:r>
            <a:endParaRPr lang="en-US" sz="3200" dirty="0"/>
          </a:p>
        </p:txBody>
      </p:sp>
      <p:sp>
        <p:nvSpPr>
          <p:cNvPr id="29" name="TextBox 28">
            <a:extLst>
              <a:ext uri="{FF2B5EF4-FFF2-40B4-BE49-F238E27FC236}">
                <a16:creationId xmlns:a16="http://schemas.microsoft.com/office/drawing/2014/main" id="{3FEFF2F9-B1AA-9F1A-BD2A-9DF07FDED21F}"/>
              </a:ext>
            </a:extLst>
          </p:cNvPr>
          <p:cNvSpPr txBox="1"/>
          <p:nvPr/>
        </p:nvSpPr>
        <p:spPr>
          <a:xfrm>
            <a:off x="1103773" y="5726895"/>
            <a:ext cx="2905520" cy="584775"/>
          </a:xfrm>
          <a:prstGeom prst="rect">
            <a:avLst/>
          </a:prstGeom>
          <a:noFill/>
        </p:spPr>
        <p:txBody>
          <a:bodyPr wrap="square" rtlCol="0">
            <a:spAutoFit/>
          </a:bodyPr>
          <a:lstStyle/>
          <a:p>
            <a:r>
              <a:rPr lang="en-US" sz="3200" dirty="0"/>
              <a:t>Link / </a:t>
            </a:r>
            <a:r>
              <a:rPr lang="ar-KW" sz="3200" b="0" i="0" dirty="0">
                <a:solidFill>
                  <a:srgbClr val="363636"/>
                </a:solidFill>
                <a:effectLst/>
                <a:latin typeface="-apple-system"/>
              </a:rPr>
              <a:t>الرابط</a:t>
            </a:r>
            <a:endParaRPr lang="en-US" sz="3200" dirty="0"/>
          </a:p>
        </p:txBody>
      </p:sp>
    </p:spTree>
    <p:extLst>
      <p:ext uri="{BB962C8B-B14F-4D97-AF65-F5344CB8AC3E}">
        <p14:creationId xmlns:p14="http://schemas.microsoft.com/office/powerpoint/2010/main" val="428997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KW" sz="4000" b="0" i="0" dirty="0">
                <a:solidFill>
                  <a:schemeClr val="bg1"/>
                </a:solidFill>
                <a:effectLst/>
                <a:latin typeface="-apple-system"/>
              </a:rPr>
              <a:t>مكتبة الأدوات السيبرانية</a:t>
            </a:r>
            <a:endParaRPr lang="en-US" sz="4000" dirty="0">
              <a:solidFill>
                <a:schemeClr val="bg1"/>
              </a:solidFill>
            </a:endParaRPr>
          </a:p>
        </p:txBody>
      </p:sp>
      <p:pic>
        <p:nvPicPr>
          <p:cNvPr id="4" name="Picture 3">
            <a:extLst>
              <a:ext uri="{FF2B5EF4-FFF2-40B4-BE49-F238E27FC236}">
                <a16:creationId xmlns:a16="http://schemas.microsoft.com/office/drawing/2014/main" id="{F84069A7-6D80-4F4E-47BE-6AA7840E144F}"/>
              </a:ext>
            </a:extLst>
          </p:cNvPr>
          <p:cNvPicPr>
            <a:picLocks noChangeAspect="1"/>
          </p:cNvPicPr>
          <p:nvPr/>
        </p:nvPicPr>
        <p:blipFill>
          <a:blip r:embed="rId3"/>
          <a:stretch>
            <a:fillRect/>
          </a:stretch>
        </p:blipFill>
        <p:spPr>
          <a:xfrm>
            <a:off x="0" y="1597432"/>
            <a:ext cx="12192000" cy="5260567"/>
          </a:xfrm>
          <a:prstGeom prst="rect">
            <a:avLst/>
          </a:prstGeom>
        </p:spPr>
      </p:pic>
    </p:spTree>
    <p:extLst>
      <p:ext uri="{BB962C8B-B14F-4D97-AF65-F5344CB8AC3E}">
        <p14:creationId xmlns:p14="http://schemas.microsoft.com/office/powerpoint/2010/main" val="196557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27C0B-841B-6B4C-A088-FD59521986B7}"/>
              </a:ext>
            </a:extLst>
          </p:cNvPr>
          <p:cNvSpPr>
            <a:spLocks noGrp="1"/>
          </p:cNvSpPr>
          <p:nvPr>
            <p:ph type="title"/>
          </p:nvPr>
        </p:nvSpPr>
        <p:spPr>
          <a:xfrm>
            <a:off x="838200" y="365125"/>
            <a:ext cx="10515600" cy="1325563"/>
          </a:xfrm>
        </p:spPr>
        <p:txBody>
          <a:bodyPr>
            <a:normAutofit/>
          </a:bodyPr>
          <a:lstStyle/>
          <a:p>
            <a:r>
              <a:rPr lang="ar-AE" sz="5400"/>
              <a:t>المقدمة</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71DB3-7DFA-0144-B4BA-1E1A485C7D4C}"/>
              </a:ext>
            </a:extLst>
          </p:cNvPr>
          <p:cNvSpPr>
            <a:spLocks noGrp="1"/>
          </p:cNvSpPr>
          <p:nvPr>
            <p:ph idx="1"/>
          </p:nvPr>
        </p:nvSpPr>
        <p:spPr>
          <a:xfrm>
            <a:off x="838200" y="1929384"/>
            <a:ext cx="10515600" cy="4251960"/>
          </a:xfrm>
        </p:spPr>
        <p:txBody>
          <a:bodyPr>
            <a:normAutofit/>
          </a:bodyPr>
          <a:lstStyle/>
          <a:p>
            <a:pPr marL="0" indent="0">
              <a:buNone/>
            </a:pPr>
            <a:r>
              <a:rPr lang="ar-AE" sz="2200"/>
              <a:t>مهمة استطلاع البنية التحتية (الشبكة) من اول واهم المهام التي تساعد على فهم ومعرفة البيئة (منطقة العمليات) التي سوف يعمل بها فريق المهام، ولتسهيل عمل فريق الاستطلاع للقيام بأعماله ولضمان النتائج المرجوة، قام فريق التطوير والدعم الفني ببناء أداة استطلاع بنية تحتية لفحص الشبكة وجمع المعلومات ونقاط الضعف فيها ليتم بناء ادوات الاستغلال من قبلنا واستخدام هذه الادوات من قبل فريق المهام.</a:t>
            </a:r>
            <a:endParaRPr lang="en-US" sz="2200"/>
          </a:p>
        </p:txBody>
      </p:sp>
    </p:spTree>
    <p:extLst>
      <p:ext uri="{BB962C8B-B14F-4D97-AF65-F5344CB8AC3E}">
        <p14:creationId xmlns:p14="http://schemas.microsoft.com/office/powerpoint/2010/main" val="102743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DDDB-920A-1144-9B31-FB932661746F}"/>
              </a:ext>
            </a:extLst>
          </p:cNvPr>
          <p:cNvSpPr>
            <a:spLocks noGrp="1"/>
          </p:cNvSpPr>
          <p:nvPr>
            <p:ph type="title"/>
          </p:nvPr>
        </p:nvSpPr>
        <p:spPr/>
        <p:txBody>
          <a:bodyPr/>
          <a:lstStyle/>
          <a:p>
            <a:pPr algn="r"/>
            <a:r>
              <a:rPr lang="ar-SA"/>
              <a:t>المهمة</a:t>
            </a:r>
            <a:endParaRPr lang="ar-SA" dirty="0"/>
          </a:p>
        </p:txBody>
      </p:sp>
      <p:graphicFrame>
        <p:nvGraphicFramePr>
          <p:cNvPr id="12" name="Content Placeholder 2">
            <a:extLst>
              <a:ext uri="{FF2B5EF4-FFF2-40B4-BE49-F238E27FC236}">
                <a16:creationId xmlns:a16="http://schemas.microsoft.com/office/drawing/2014/main" id="{A4E8FD15-37C8-1D02-A2CF-528EE859F2E8}"/>
              </a:ext>
            </a:extLst>
          </p:cNvPr>
          <p:cNvGraphicFramePr>
            <a:graphicFrameLocks noGrp="1"/>
          </p:cNvGraphicFramePr>
          <p:nvPr>
            <p:ph idx="1"/>
            <p:extLst>
              <p:ext uri="{D42A27DB-BD31-4B8C-83A1-F6EECF244321}">
                <p14:modId xmlns:p14="http://schemas.microsoft.com/office/powerpoint/2010/main" val="11683826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016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AE" sz="4000">
                <a:solidFill>
                  <a:srgbClr val="FFFFFF"/>
                </a:solidFill>
              </a:rPr>
              <a:t>الوصف والخلفية</a:t>
            </a:r>
            <a:endParaRPr lang="en-US" sz="4000">
              <a:solidFill>
                <a:srgbClr val="FFFFFF"/>
              </a:solidFill>
            </a:endParaRPr>
          </a:p>
        </p:txBody>
      </p:sp>
      <p:sp>
        <p:nvSpPr>
          <p:cNvPr id="3" name="Content Placeholder 2">
            <a:extLst>
              <a:ext uri="{FF2B5EF4-FFF2-40B4-BE49-F238E27FC236}">
                <a16:creationId xmlns:a16="http://schemas.microsoft.com/office/drawing/2014/main" id="{C523154E-DB46-7F4B-858D-10D18C594AEB}"/>
              </a:ext>
            </a:extLst>
          </p:cNvPr>
          <p:cNvSpPr>
            <a:spLocks noGrp="1"/>
          </p:cNvSpPr>
          <p:nvPr>
            <p:ph idx="1"/>
          </p:nvPr>
        </p:nvSpPr>
        <p:spPr>
          <a:xfrm>
            <a:off x="1371599" y="1597432"/>
            <a:ext cx="9724031" cy="5171230"/>
          </a:xfrm>
        </p:spPr>
        <p:txBody>
          <a:bodyPr anchor="ctr">
            <a:normAutofit fontScale="92500" lnSpcReduction="10000"/>
          </a:bodyPr>
          <a:lstStyle/>
          <a:p>
            <a:pPr marL="0" indent="0">
              <a:buNone/>
            </a:pPr>
            <a:r>
              <a:rPr lang="ar-AE" sz="1700" dirty="0"/>
              <a:t>البرنامج مكتوب بلغة البرمجة</a:t>
            </a:r>
            <a:r>
              <a:rPr lang="ar-SA" sz="1700" dirty="0"/>
              <a:t>: </a:t>
            </a:r>
            <a:endParaRPr lang="en-US" sz="1700" dirty="0"/>
          </a:p>
          <a:p>
            <a:pPr marL="0" indent="0">
              <a:buNone/>
            </a:pPr>
            <a:r>
              <a:rPr lang="en-US" sz="1700" dirty="0"/>
              <a:t>Python</a:t>
            </a:r>
          </a:p>
          <a:p>
            <a:pPr marL="0" indent="0">
              <a:buNone/>
            </a:pPr>
            <a:endParaRPr lang="en-US" sz="1700" dirty="0"/>
          </a:p>
          <a:p>
            <a:pPr marL="0" indent="0">
              <a:buNone/>
            </a:pPr>
            <a:r>
              <a:rPr lang="en-US" sz="1700" b="1" u="sng" dirty="0" err="1"/>
              <a:t>Abdulaziz</a:t>
            </a:r>
            <a:r>
              <a:rPr lang="en-US" sz="1700" b="1" u="sng" dirty="0"/>
              <a:t> (Frontend)</a:t>
            </a:r>
          </a:p>
          <a:p>
            <a:pPr marL="0" indent="0">
              <a:buNone/>
            </a:pPr>
            <a:r>
              <a:rPr lang="ar-AE" sz="1700" dirty="0"/>
              <a:t>واجهة مستخدم مكتوبة باستخدام وحدة </a:t>
            </a:r>
            <a:r>
              <a:rPr lang="en-US" sz="1700" dirty="0" err="1"/>
              <a:t>PyQt</a:t>
            </a:r>
            <a:endParaRPr lang="en-US" sz="1700" dirty="0"/>
          </a:p>
          <a:p>
            <a:pPr marL="0" indent="0">
              <a:buNone/>
            </a:pPr>
            <a:r>
              <a:rPr lang="ar-AE" sz="1700" dirty="0"/>
              <a:t>بتوصيل الأزرار بالاوامر</a:t>
            </a:r>
            <a:endParaRPr lang="en-US" sz="1700" dirty="0"/>
          </a:p>
          <a:p>
            <a:pPr marL="0" indent="0">
              <a:buNone/>
            </a:pPr>
            <a:endParaRPr lang="en-US" sz="1700" dirty="0"/>
          </a:p>
          <a:p>
            <a:pPr marL="0" indent="0">
              <a:buNone/>
            </a:pPr>
            <a:r>
              <a:rPr lang="en-US" sz="1700" b="1" u="sng" dirty="0"/>
              <a:t>Yousef (Backend)</a:t>
            </a:r>
            <a:endParaRPr lang="en-US" sz="1700" b="1" dirty="0"/>
          </a:p>
          <a:p>
            <a:pPr marL="0" indent="0">
              <a:buNone/>
            </a:pPr>
            <a:r>
              <a:rPr lang="en-US" sz="1700" dirty="0"/>
              <a:t> </a:t>
            </a:r>
            <a:r>
              <a:rPr lang="ar-AE" sz="1700" dirty="0"/>
              <a:t>فحص عناوين انترنت مع اوامر </a:t>
            </a:r>
            <a:r>
              <a:rPr lang="en-US" sz="1700" dirty="0" err="1"/>
              <a:t>nmap</a:t>
            </a:r>
            <a:endParaRPr lang="en-US" sz="1700" dirty="0"/>
          </a:p>
          <a:p>
            <a:pPr marL="0" indent="0">
              <a:buNone/>
            </a:pPr>
            <a:r>
              <a:rPr lang="en-US" sz="1700" dirty="0"/>
              <a:t>Async functions</a:t>
            </a:r>
          </a:p>
          <a:p>
            <a:pPr marL="0" indent="0">
              <a:buNone/>
            </a:pPr>
            <a:r>
              <a:rPr lang="ar-AE" sz="1700" dirty="0"/>
              <a:t>تعريف وبحث عن الثغرات باستخدام خدمة </a:t>
            </a:r>
            <a:r>
              <a:rPr lang="en-US" sz="1700" dirty="0"/>
              <a:t>NVD API</a:t>
            </a:r>
          </a:p>
          <a:p>
            <a:pPr marL="0" indent="0">
              <a:buNone/>
            </a:pPr>
            <a:r>
              <a:rPr lang="en-US" sz="1700" dirty="0"/>
              <a:t>Installer</a:t>
            </a:r>
          </a:p>
          <a:p>
            <a:pPr marL="0" indent="0">
              <a:buNone/>
            </a:pPr>
            <a:endParaRPr lang="en-US" sz="1700" dirty="0"/>
          </a:p>
          <a:p>
            <a:pPr marL="0" indent="0">
              <a:buNone/>
            </a:pPr>
            <a:r>
              <a:rPr lang="en-US" sz="1700" b="1" u="sng" dirty="0"/>
              <a:t>Khaled (Code refactoring)</a:t>
            </a:r>
          </a:p>
          <a:p>
            <a:pPr marL="0" indent="0">
              <a:buNone/>
            </a:pPr>
            <a:r>
              <a:rPr lang="ar-AE" sz="1700" dirty="0"/>
              <a:t>تفصيل الاوامر الى كلاسات لتنظيم ومسهلة قراءة الكود</a:t>
            </a:r>
            <a:endParaRPr lang="en-US" sz="1700" dirty="0"/>
          </a:p>
          <a:p>
            <a:pPr marL="0" indent="0">
              <a:buNone/>
            </a:pPr>
            <a:r>
              <a:rPr lang="ar-AE" sz="1700" dirty="0"/>
              <a:t>بحث وتعريف عن الاوامر والتكوينات المحتاجة</a:t>
            </a:r>
            <a:endParaRPr lang="en-US" sz="1700" dirty="0"/>
          </a:p>
        </p:txBody>
      </p:sp>
    </p:spTree>
    <p:extLst>
      <p:ext uri="{BB962C8B-B14F-4D97-AF65-F5344CB8AC3E}">
        <p14:creationId xmlns:p14="http://schemas.microsoft.com/office/powerpoint/2010/main" val="20548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F2CC-60FC-6740-9398-472D589542C4}"/>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B7B75901-EAFF-4AAF-B9CF-2418F6603172}"/>
              </a:ext>
            </a:extLst>
          </p:cNvPr>
          <p:cNvPicPr>
            <a:picLocks noGrp="1" noChangeAspect="1"/>
          </p:cNvPicPr>
          <p:nvPr>
            <p:ph idx="1"/>
          </p:nvPr>
        </p:nvPicPr>
        <p:blipFill>
          <a:blip r:embed="rId2"/>
          <a:stretch>
            <a:fillRect/>
          </a:stretch>
        </p:blipFill>
        <p:spPr>
          <a:xfrm>
            <a:off x="434106" y="1337693"/>
            <a:ext cx="11323788" cy="5327202"/>
          </a:xfrm>
        </p:spPr>
      </p:pic>
    </p:spTree>
    <p:extLst>
      <p:ext uri="{BB962C8B-B14F-4D97-AF65-F5344CB8AC3E}">
        <p14:creationId xmlns:p14="http://schemas.microsoft.com/office/powerpoint/2010/main" val="374675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2E0A-9A6E-344B-9DFE-0364D2C21CD0}"/>
              </a:ext>
            </a:extLst>
          </p:cNvPr>
          <p:cNvSpPr>
            <a:spLocks noGrp="1"/>
          </p:cNvSpPr>
          <p:nvPr>
            <p:ph type="title"/>
          </p:nvPr>
        </p:nvSpPr>
        <p:spPr/>
        <p:txBody>
          <a:bodyPr/>
          <a:lstStyle/>
          <a:p>
            <a:pPr algn="r"/>
            <a:r>
              <a:rPr lang="ar-AE" dirty="0"/>
              <a:t>طريقة تنزيل البرنامج</a:t>
            </a:r>
            <a:endParaRPr lang="en-US" dirty="0"/>
          </a:p>
        </p:txBody>
      </p:sp>
      <p:sp>
        <p:nvSpPr>
          <p:cNvPr id="3" name="Content Placeholder 2">
            <a:extLst>
              <a:ext uri="{FF2B5EF4-FFF2-40B4-BE49-F238E27FC236}">
                <a16:creationId xmlns:a16="http://schemas.microsoft.com/office/drawing/2014/main" id="{F4C11C4E-AA3D-0249-A4ED-8BCD38092DA4}"/>
              </a:ext>
            </a:extLst>
          </p:cNvPr>
          <p:cNvSpPr>
            <a:spLocks noGrp="1"/>
          </p:cNvSpPr>
          <p:nvPr>
            <p:ph idx="1"/>
          </p:nvPr>
        </p:nvSpPr>
        <p:spPr>
          <a:xfrm>
            <a:off x="838200" y="1581806"/>
            <a:ext cx="10515600" cy="5276194"/>
          </a:xfrm>
        </p:spPr>
        <p:txBody>
          <a:bodyPr>
            <a:normAutofit lnSpcReduction="10000"/>
          </a:bodyPr>
          <a:lstStyle/>
          <a:p>
            <a:pPr marL="0" indent="0" algn="r">
              <a:buNone/>
            </a:pPr>
            <a:r>
              <a:rPr lang="ar-AE" dirty="0"/>
              <a:t>يتم تغليف البرنامج واحتياجاتها الى ملف امري واحد لتسهيل التوزيع والتنزيل على جميع الاجهزة عن طريق </a:t>
            </a:r>
            <a:r>
              <a:rPr lang="ar-SA" dirty="0"/>
              <a:t>:</a:t>
            </a:r>
            <a:endParaRPr lang="en-US" dirty="0"/>
          </a:p>
          <a:p>
            <a:pPr marL="0" indent="0" algn="r">
              <a:buNone/>
            </a:pPr>
            <a:r>
              <a:rPr lang="en-US" dirty="0">
                <a:latin typeface="Courier New" panose="02070309020205020404" pitchFamily="49" charset="0"/>
                <a:cs typeface="Courier New" panose="02070309020205020404" pitchFamily="49" charset="0"/>
              </a:rPr>
              <a:t>python (</a:t>
            </a:r>
            <a:r>
              <a:rPr lang="en-US" dirty="0" err="1">
                <a:latin typeface="Courier New" panose="02070309020205020404" pitchFamily="49" charset="0"/>
                <a:cs typeface="Courier New" panose="02070309020205020404" pitchFamily="49" charset="0"/>
              </a:rPr>
              <a:t>pyinstaller</a:t>
            </a:r>
            <a:r>
              <a:rPr lang="en-US" dirty="0">
                <a:latin typeface="Courier New" panose="02070309020205020404" pitchFamily="49" charset="0"/>
                <a:cs typeface="Courier New" panose="02070309020205020404" pitchFamily="49" charset="0"/>
              </a:rPr>
              <a:t>)</a:t>
            </a:r>
          </a:p>
          <a:p>
            <a:pPr marL="0" indent="0" algn="r">
              <a:buNone/>
            </a:pPr>
            <a:endParaRPr lang="en-US" dirty="0">
              <a:latin typeface="Courier New" panose="02070309020205020404" pitchFamily="49" charset="0"/>
              <a:cs typeface="Courier New" panose="02070309020205020404" pitchFamily="49" charset="0"/>
            </a:endParaRPr>
          </a:p>
          <a:p>
            <a:pPr marL="0" indent="0" algn="r">
              <a:buNone/>
            </a:pPr>
            <a:r>
              <a:rPr lang="ar-AE" dirty="0">
                <a:latin typeface="Arial" panose="020B0604020202020204" pitchFamily="34" charset="0"/>
                <a:cs typeface="Arial" panose="020B0604020202020204" pitchFamily="34" charset="0"/>
              </a:rPr>
              <a:t>لتشغيل البرنامج مجرد ان تكبسه في برنامج الملفات او تكتب الامر في سطر الأوامر</a:t>
            </a:r>
            <a:endParaRPr lang="en-US" dirty="0">
              <a:latin typeface="Arial" panose="020B0604020202020204" pitchFamily="34" charset="0"/>
              <a:cs typeface="Arial" panose="020B0604020202020204" pitchFamily="34" charset="0"/>
            </a:endParaRPr>
          </a:p>
          <a:p>
            <a:pPr marL="0" indent="0" algn="r">
              <a:buNone/>
            </a:pPr>
            <a:endParaRPr lang="en-US" dirty="0">
              <a:latin typeface="Arial" panose="020B0604020202020204" pitchFamily="34" charset="0"/>
              <a:cs typeface="Arial" panose="020B0604020202020204" pitchFamily="34" charset="0"/>
            </a:endParaRPr>
          </a:p>
          <a:p>
            <a:pPr marL="0" indent="0" algn="r">
              <a:buNone/>
            </a:pPr>
            <a:r>
              <a:rPr lang="ar-AE" dirty="0">
                <a:latin typeface="Arial" panose="020B0604020202020204" pitchFamily="34" charset="0"/>
                <a:cs typeface="Arial" panose="020B0604020202020204" pitchFamily="34" charset="0"/>
              </a:rPr>
              <a:t>سيقوم البرنامج تلقائيًا بفحص إذا كان الأمر نازل على جهاز المستخدم</a:t>
            </a:r>
            <a:r>
              <a:rPr lang="ar-SA"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lgn="r">
              <a:buNone/>
            </a:pPr>
            <a:r>
              <a:rPr lang="en-US" dirty="0">
                <a:latin typeface="Courier New" panose="02070309020205020404" pitchFamily="49" charset="0"/>
                <a:cs typeface="Courier New" panose="02070309020205020404" pitchFamily="49" charset="0"/>
              </a:rPr>
              <a:t>which </a:t>
            </a:r>
            <a:r>
              <a:rPr lang="en-US" dirty="0" err="1">
                <a:latin typeface="Courier New" panose="02070309020205020404" pitchFamily="49" charset="0"/>
                <a:cs typeface="Courier New" panose="02070309020205020404" pitchFamily="49" charset="0"/>
              </a:rPr>
              <a:t>nmap</a:t>
            </a:r>
            <a:endParaRPr lang="en-US" dirty="0">
              <a:latin typeface="Courier New" panose="02070309020205020404" pitchFamily="49" charset="0"/>
              <a:cs typeface="Courier New" panose="02070309020205020404" pitchFamily="49" charset="0"/>
            </a:endParaRPr>
          </a:p>
          <a:p>
            <a:pPr marL="0" indent="0" algn="r">
              <a:buNone/>
            </a:pPr>
            <a:endParaRPr lang="en-US" dirty="0">
              <a:latin typeface="Courier New" panose="02070309020205020404" pitchFamily="49" charset="0"/>
              <a:cs typeface="Courier New" panose="02070309020205020404" pitchFamily="49" charset="0"/>
            </a:endParaRPr>
          </a:p>
          <a:p>
            <a:pPr marL="0" indent="0" algn="r">
              <a:buNone/>
            </a:pPr>
            <a:r>
              <a:rPr lang="ar-AE" dirty="0">
                <a:latin typeface="Arial" panose="020B0604020202020204" pitchFamily="34" charset="0"/>
                <a:cs typeface="Arial" panose="020B0604020202020204" pitchFamily="34" charset="0"/>
              </a:rPr>
              <a:t>إذا لم يتم تثبيته، فسيطلب البرنامج كلمة مرور المستخدم لتنزيله على الجهاز</a:t>
            </a:r>
            <a:endParaRPr lang="en-US" dirty="0">
              <a:latin typeface="Arial" panose="020B0604020202020204" pitchFamily="34" charset="0"/>
              <a:cs typeface="Arial" panose="020B0604020202020204" pitchFamily="34" charset="0"/>
            </a:endParaRPr>
          </a:p>
          <a:p>
            <a:pPr marL="0" indent="0" algn="r">
              <a:buNone/>
            </a:pPr>
            <a:r>
              <a:rPr lang="ar-AE" dirty="0">
                <a:latin typeface="Arial" panose="020B0604020202020204" pitchFamily="34" charset="0"/>
                <a:cs typeface="Arial" panose="020B0604020202020204" pitchFamily="34" charset="0"/>
              </a:rPr>
              <a:t>هكذا، لا يضطر المستخدم القيام بأي إجراء يدوي</a:t>
            </a:r>
            <a:endParaRPr lang="en-US" dirty="0">
              <a:latin typeface="Arial" panose="020B0604020202020204" pitchFamily="34" charset="0"/>
              <a:cs typeface="Arial" panose="020B0604020202020204" pitchFamily="34" charset="0"/>
            </a:endParaRPr>
          </a:p>
        </p:txBody>
      </p:sp>
      <p:pic>
        <p:nvPicPr>
          <p:cNvPr id="7" name="Picture 6" descr="A black and white screen&#10;&#10;Description automatically generated">
            <a:extLst>
              <a:ext uri="{FF2B5EF4-FFF2-40B4-BE49-F238E27FC236}">
                <a16:creationId xmlns:a16="http://schemas.microsoft.com/office/drawing/2014/main" id="{44D3FD70-578E-9D42-978B-7B731200C17C}"/>
              </a:ext>
            </a:extLst>
          </p:cNvPr>
          <p:cNvPicPr>
            <a:picLocks noChangeAspect="1"/>
          </p:cNvPicPr>
          <p:nvPr/>
        </p:nvPicPr>
        <p:blipFill>
          <a:blip r:embed="rId2"/>
          <a:stretch>
            <a:fillRect/>
          </a:stretch>
        </p:blipFill>
        <p:spPr>
          <a:xfrm>
            <a:off x="838200" y="365125"/>
            <a:ext cx="3849130" cy="1108916"/>
          </a:xfrm>
          <a:prstGeom prst="rect">
            <a:avLst/>
          </a:prstGeom>
        </p:spPr>
      </p:pic>
    </p:spTree>
    <p:extLst>
      <p:ext uri="{BB962C8B-B14F-4D97-AF65-F5344CB8AC3E}">
        <p14:creationId xmlns:p14="http://schemas.microsoft.com/office/powerpoint/2010/main" val="375161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8609E7-CECC-36A6-BAF3-01B2FE5792A4}"/>
              </a:ext>
            </a:extLst>
          </p:cNvPr>
          <p:cNvPicPr>
            <a:picLocks noChangeAspect="1"/>
          </p:cNvPicPr>
          <p:nvPr/>
        </p:nvPicPr>
        <p:blipFill rotWithShape="1">
          <a:blip r:embed="rId2">
            <a:duotone>
              <a:schemeClr val="bg2">
                <a:shade val="45000"/>
                <a:satMod val="135000"/>
              </a:schemeClr>
              <a:prstClr val="white"/>
            </a:duotone>
          </a:blip>
          <a:srcRect t="11931" b="3800"/>
          <a:stretch/>
        </p:blipFill>
        <p:spPr>
          <a:xfrm>
            <a:off x="20" y="365125"/>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46B71-87F9-7945-8287-178F6A5A12D8}"/>
              </a:ext>
            </a:extLst>
          </p:cNvPr>
          <p:cNvSpPr>
            <a:spLocks noGrp="1"/>
          </p:cNvSpPr>
          <p:nvPr>
            <p:ph type="title"/>
          </p:nvPr>
        </p:nvSpPr>
        <p:spPr>
          <a:xfrm>
            <a:off x="838200" y="365125"/>
            <a:ext cx="10515600" cy="1325563"/>
          </a:xfrm>
        </p:spPr>
        <p:txBody>
          <a:bodyPr>
            <a:normAutofit/>
          </a:bodyPr>
          <a:lstStyle/>
          <a:p>
            <a:pPr algn="r"/>
            <a:r>
              <a:rPr lang="ar-AE" dirty="0"/>
              <a:t>الخطوات التالية</a:t>
            </a:r>
            <a:endParaRPr lang="en-US" dirty="0"/>
          </a:p>
        </p:txBody>
      </p:sp>
      <p:sp>
        <p:nvSpPr>
          <p:cNvPr id="4" name="Content Placeholder 3">
            <a:extLst>
              <a:ext uri="{FF2B5EF4-FFF2-40B4-BE49-F238E27FC236}">
                <a16:creationId xmlns:a16="http://schemas.microsoft.com/office/drawing/2014/main" id="{14D2A413-ADA9-446A-860D-86E7E5D8C9F4}"/>
              </a:ext>
            </a:extLst>
          </p:cNvPr>
          <p:cNvSpPr>
            <a:spLocks noGrp="1"/>
          </p:cNvSpPr>
          <p:nvPr>
            <p:ph idx="1"/>
          </p:nvPr>
        </p:nvSpPr>
        <p:spPr/>
        <p:txBody>
          <a:bodyPr>
            <a:normAutofit/>
          </a:bodyPr>
          <a:lstStyle/>
          <a:p>
            <a:pPr marL="0" indent="0" algn="r">
              <a:lnSpc>
                <a:spcPct val="150000"/>
              </a:lnSpc>
              <a:buNone/>
            </a:pPr>
            <a:r>
              <a:rPr lang="ar-KW" sz="3600" dirty="0"/>
              <a:t>- اضافة خاصية الكشف عن وجود جدار حماية قبل عمل الفحص</a:t>
            </a:r>
            <a:endParaRPr lang="en-US" sz="3600" dirty="0"/>
          </a:p>
          <a:p>
            <a:pPr marL="0" indent="0" algn="r">
              <a:lnSpc>
                <a:spcPct val="150000"/>
              </a:lnSpc>
              <a:buNone/>
            </a:pPr>
            <a:r>
              <a:rPr lang="en-US" sz="3600" dirty="0"/>
              <a:t>⁠</a:t>
            </a:r>
            <a:r>
              <a:rPr lang="ar-KW" sz="3600" dirty="0"/>
              <a:t>- تجاوز برامج الحماية وجدار الحماية</a:t>
            </a:r>
            <a:endParaRPr lang="en-US" sz="3600" dirty="0"/>
          </a:p>
          <a:p>
            <a:pPr marL="0" indent="0" algn="r">
              <a:lnSpc>
                <a:spcPct val="150000"/>
              </a:lnSpc>
              <a:buNone/>
            </a:pPr>
            <a:r>
              <a:rPr lang="ar-KW" sz="3600" dirty="0"/>
              <a:t> ⁠- اصدار تقرير استطلاع بعد الانتهاء من الفحص</a:t>
            </a:r>
          </a:p>
          <a:p>
            <a:pPr marL="0" indent="0" algn="r">
              <a:lnSpc>
                <a:spcPct val="150000"/>
              </a:lnSpc>
              <a:buNone/>
            </a:pPr>
            <a:r>
              <a:rPr lang="ar-KW" sz="3600" dirty="0"/>
              <a:t> - بناء خريطة للشبكة</a:t>
            </a:r>
            <a:endParaRPr lang="en-US" sz="3600" dirty="0"/>
          </a:p>
        </p:txBody>
      </p:sp>
    </p:spTree>
    <p:extLst>
      <p:ext uri="{BB962C8B-B14F-4D97-AF65-F5344CB8AC3E}">
        <p14:creationId xmlns:p14="http://schemas.microsoft.com/office/powerpoint/2010/main" val="280078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KW" sz="4000" b="0" i="0" dirty="0">
                <a:solidFill>
                  <a:schemeClr val="bg1"/>
                </a:solidFill>
                <a:effectLst/>
                <a:latin typeface="-apple-system"/>
              </a:rPr>
              <a:t>مكتبة الأدوات السيبرانية</a:t>
            </a:r>
            <a:endParaRPr lang="en-US" sz="4000" dirty="0">
              <a:solidFill>
                <a:schemeClr val="bg1"/>
              </a:solidFill>
            </a:endParaRPr>
          </a:p>
        </p:txBody>
      </p:sp>
      <p:sp>
        <p:nvSpPr>
          <p:cNvPr id="6" name="Content Placeholder 5">
            <a:extLst>
              <a:ext uri="{FF2B5EF4-FFF2-40B4-BE49-F238E27FC236}">
                <a16:creationId xmlns:a16="http://schemas.microsoft.com/office/drawing/2014/main" id="{93E4719E-2283-CB6B-A4A6-15391C166BA7}"/>
              </a:ext>
            </a:extLst>
          </p:cNvPr>
          <p:cNvSpPr>
            <a:spLocks noGrp="1"/>
          </p:cNvSpPr>
          <p:nvPr>
            <p:ph idx="1"/>
          </p:nvPr>
        </p:nvSpPr>
        <p:spPr>
          <a:xfrm>
            <a:off x="201580" y="1825625"/>
            <a:ext cx="11732646" cy="4836432"/>
          </a:xfrm>
        </p:spPr>
        <p:txBody>
          <a:bodyPr>
            <a:normAutofit lnSpcReduction="10000"/>
          </a:bodyPr>
          <a:lstStyle/>
          <a:p>
            <a:pPr algn="r" rtl="1"/>
            <a:r>
              <a:rPr lang="en-US" sz="3200" dirty="0"/>
              <a:t> </a:t>
            </a:r>
            <a:r>
              <a:rPr lang="ar-KW" sz="3200" dirty="0"/>
              <a:t>نظراً للدور المهم لركن التطوير والدعم فني والذي هو تمكين فريق المهام من أداء واجباتهم عن طريق إنشاء البيئة المناسبة وتزويدهم بالادوات والنصوص اللازمه وذلك بعد أنتهاء فريق الاستطلاع من جمع المعلومات، لذلك وجب على الركن من إنشاء قاعدة بيانات بالادوات او يمكن تسميتها مكتبة الادوات والتي سوف تحتوي على جميع الادوات والنصوص اللازمة.</a:t>
            </a:r>
          </a:p>
          <a:p>
            <a:pPr marL="0" indent="0" algn="r" rtl="1">
              <a:buNone/>
            </a:pPr>
            <a:endParaRPr lang="ar-KW" sz="3200" dirty="0"/>
          </a:p>
          <a:p>
            <a:pPr marL="0" indent="0" algn="r" rtl="1">
              <a:buNone/>
            </a:pPr>
            <a:endParaRPr lang="ar-KW" sz="3200" dirty="0"/>
          </a:p>
          <a:p>
            <a:pPr algn="r" rtl="1"/>
            <a:r>
              <a:rPr lang="ar-KW" sz="3200" dirty="0"/>
              <a:t> لإنشاء هذة المكتبة عزم الركن على البدء أولاً بمرحلة التصنيف والترتيب ثمه اختبار الادوات وأخيراً اعتمادها. في الشرائح القادمة سيتم شرح ما قام به الركن حتى هذة لحظة في ما يخص مكتبة الأدوات.</a:t>
            </a:r>
            <a:endParaRPr lang="en-US" sz="3200" dirty="0"/>
          </a:p>
        </p:txBody>
      </p:sp>
    </p:spTree>
    <p:extLst>
      <p:ext uri="{BB962C8B-B14F-4D97-AF65-F5344CB8AC3E}">
        <p14:creationId xmlns:p14="http://schemas.microsoft.com/office/powerpoint/2010/main" val="265001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KW" sz="4000" b="0" i="0" dirty="0">
                <a:solidFill>
                  <a:schemeClr val="bg1"/>
                </a:solidFill>
                <a:effectLst/>
                <a:latin typeface="-apple-system"/>
              </a:rPr>
              <a:t>مكتبة الأدوات السيبرانية</a:t>
            </a:r>
            <a:endParaRPr lang="en-US" sz="4000" dirty="0">
              <a:solidFill>
                <a:schemeClr val="bg1"/>
              </a:solidFill>
            </a:endParaRPr>
          </a:p>
        </p:txBody>
      </p:sp>
      <p:sp>
        <p:nvSpPr>
          <p:cNvPr id="4" name="Content Placeholder 3">
            <a:extLst>
              <a:ext uri="{FF2B5EF4-FFF2-40B4-BE49-F238E27FC236}">
                <a16:creationId xmlns:a16="http://schemas.microsoft.com/office/drawing/2014/main" id="{C8A40AF6-664D-012E-F066-92ABDD94BC42}"/>
              </a:ext>
            </a:extLst>
          </p:cNvPr>
          <p:cNvSpPr>
            <a:spLocks noGrp="1"/>
          </p:cNvSpPr>
          <p:nvPr>
            <p:ph idx="1"/>
          </p:nvPr>
        </p:nvSpPr>
        <p:spPr>
          <a:xfrm>
            <a:off x="8312004" y="1794273"/>
            <a:ext cx="3777342" cy="4810307"/>
          </a:xfrm>
        </p:spPr>
        <p:txBody>
          <a:bodyPr>
            <a:normAutofit/>
          </a:bodyPr>
          <a:lstStyle/>
          <a:p>
            <a:pPr marL="0" indent="0" algn="r">
              <a:buNone/>
            </a:pPr>
            <a:r>
              <a:rPr lang="ar-KW" dirty="0"/>
              <a:t>تبدأ عملية أنشاء المكتبة بالتالي:</a:t>
            </a:r>
          </a:p>
          <a:p>
            <a:pPr marL="0" indent="0" algn="r">
              <a:buNone/>
            </a:pPr>
            <a:r>
              <a:rPr lang="ar-KW" dirty="0"/>
              <a:t> </a:t>
            </a:r>
          </a:p>
          <a:p>
            <a:pPr marL="514350" indent="-514350" algn="r" rtl="1">
              <a:buAutoNum type="arabicPeriod"/>
            </a:pPr>
            <a:r>
              <a:rPr lang="ar-KW" dirty="0"/>
              <a:t>تصنيف الأدوات منها:</a:t>
            </a:r>
          </a:p>
          <a:p>
            <a:pPr marL="0" indent="0">
              <a:buNone/>
            </a:pPr>
            <a:r>
              <a:rPr lang="it-IT" dirty="0"/>
              <a:t>- Network    </a:t>
            </a:r>
            <a:endParaRPr lang="ar-KW" dirty="0"/>
          </a:p>
          <a:p>
            <a:pPr>
              <a:buFontTx/>
              <a:buChar char="-"/>
            </a:pPr>
            <a:r>
              <a:rPr lang="it-IT" dirty="0"/>
              <a:t>Web</a:t>
            </a:r>
            <a:endParaRPr lang="ar-KW" dirty="0"/>
          </a:p>
          <a:p>
            <a:pPr>
              <a:buFontTx/>
              <a:buChar char="-"/>
            </a:pPr>
            <a:r>
              <a:rPr lang="it-IT" dirty="0"/>
              <a:t>Cloud   </a:t>
            </a:r>
            <a:endParaRPr lang="ar-KW" dirty="0"/>
          </a:p>
          <a:p>
            <a:pPr>
              <a:buFontTx/>
              <a:buChar char="-"/>
            </a:pPr>
            <a:r>
              <a:rPr lang="it-IT" dirty="0"/>
              <a:t> Social Media   </a:t>
            </a:r>
            <a:endParaRPr lang="ar-KW" dirty="0"/>
          </a:p>
          <a:p>
            <a:pPr>
              <a:buFontTx/>
              <a:buChar char="-"/>
            </a:pPr>
            <a:r>
              <a:rPr lang="it-IT" dirty="0"/>
              <a:t> AI</a:t>
            </a:r>
            <a:endParaRPr lang="en-US" dirty="0"/>
          </a:p>
        </p:txBody>
      </p:sp>
      <p:cxnSp>
        <p:nvCxnSpPr>
          <p:cNvPr id="15" name="Straight Connector 14">
            <a:extLst>
              <a:ext uri="{FF2B5EF4-FFF2-40B4-BE49-F238E27FC236}">
                <a16:creationId xmlns:a16="http://schemas.microsoft.com/office/drawing/2014/main" id="{1E817ADA-9783-29C0-F384-76040E1E7D57}"/>
              </a:ext>
            </a:extLst>
          </p:cNvPr>
          <p:cNvCxnSpPr>
            <a:cxnSpLocks/>
          </p:cNvCxnSpPr>
          <p:nvPr/>
        </p:nvCxnSpPr>
        <p:spPr>
          <a:xfrm flipH="1">
            <a:off x="8225678" y="1787582"/>
            <a:ext cx="4" cy="457200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ADB4D33-7352-01FA-AAC7-3FE5BF0040F6}"/>
              </a:ext>
            </a:extLst>
          </p:cNvPr>
          <p:cNvSpPr txBox="1"/>
          <p:nvPr/>
        </p:nvSpPr>
        <p:spPr>
          <a:xfrm>
            <a:off x="4733978" y="2827629"/>
            <a:ext cx="3389045" cy="2246769"/>
          </a:xfrm>
          <a:prstGeom prst="rect">
            <a:avLst/>
          </a:prstGeom>
          <a:noFill/>
        </p:spPr>
        <p:txBody>
          <a:bodyPr wrap="square">
            <a:spAutoFit/>
          </a:bodyPr>
          <a:lstStyle/>
          <a:p>
            <a:pPr algn="r" rtl="1"/>
            <a:r>
              <a:rPr lang="ar-KW" sz="2800" dirty="0"/>
              <a:t>2. </a:t>
            </a:r>
            <a:r>
              <a:rPr lang="en-US" sz="2800" dirty="0" err="1"/>
              <a:t>ولكل</a:t>
            </a:r>
            <a:r>
              <a:rPr lang="en-US" sz="2800" dirty="0"/>
              <a:t> </a:t>
            </a:r>
            <a:r>
              <a:rPr lang="en-US" sz="2800" dirty="0" err="1"/>
              <a:t>تصنيف</a:t>
            </a:r>
            <a:r>
              <a:rPr lang="en-US" sz="2800" dirty="0"/>
              <a:t> </a:t>
            </a:r>
            <a:r>
              <a:rPr lang="en-US" sz="2800" dirty="0" err="1"/>
              <a:t>نوع</a:t>
            </a:r>
            <a:r>
              <a:rPr lang="en-US" sz="2800" dirty="0"/>
              <a:t> </a:t>
            </a:r>
            <a:r>
              <a:rPr lang="en-US" sz="2800" dirty="0" err="1"/>
              <a:t>منها</a:t>
            </a:r>
            <a:r>
              <a:rPr lang="en-US" sz="2800" dirty="0"/>
              <a:t>:</a:t>
            </a:r>
            <a:endParaRPr lang="ar-KW" sz="2800" dirty="0"/>
          </a:p>
          <a:p>
            <a:r>
              <a:rPr lang="en-US" sz="2800" dirty="0"/>
              <a:t>-   Scan   </a:t>
            </a:r>
            <a:endParaRPr lang="ar-KW" sz="2800" dirty="0"/>
          </a:p>
          <a:p>
            <a:r>
              <a:rPr lang="en-US" sz="2800" dirty="0"/>
              <a:t>- </a:t>
            </a:r>
            <a:r>
              <a:rPr lang="ar-KW" sz="2800" dirty="0"/>
              <a:t> </a:t>
            </a:r>
            <a:r>
              <a:rPr lang="en-US" sz="2800" dirty="0"/>
              <a:t>Sniff    </a:t>
            </a:r>
          </a:p>
          <a:p>
            <a:r>
              <a:rPr lang="en-US" sz="2800" dirty="0"/>
              <a:t>-  Evasion    </a:t>
            </a:r>
            <a:endParaRPr lang="ar-KW" sz="2800" dirty="0"/>
          </a:p>
          <a:p>
            <a:r>
              <a:rPr lang="en-US" sz="2800" dirty="0"/>
              <a:t>-  Bypass</a:t>
            </a:r>
          </a:p>
        </p:txBody>
      </p:sp>
      <p:cxnSp>
        <p:nvCxnSpPr>
          <p:cNvPr id="20" name="Straight Connector 19">
            <a:extLst>
              <a:ext uri="{FF2B5EF4-FFF2-40B4-BE49-F238E27FC236}">
                <a16:creationId xmlns:a16="http://schemas.microsoft.com/office/drawing/2014/main" id="{6606B46B-595A-40C7-3CE2-07A49ED06750}"/>
              </a:ext>
            </a:extLst>
          </p:cNvPr>
          <p:cNvCxnSpPr>
            <a:cxnSpLocks/>
          </p:cNvCxnSpPr>
          <p:nvPr/>
        </p:nvCxnSpPr>
        <p:spPr>
          <a:xfrm flipH="1">
            <a:off x="4682649" y="1787582"/>
            <a:ext cx="4" cy="457200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576816E-6729-9B3D-73D0-95819BF3C418}"/>
              </a:ext>
            </a:extLst>
          </p:cNvPr>
          <p:cNvSpPr txBox="1"/>
          <p:nvPr/>
        </p:nvSpPr>
        <p:spPr>
          <a:xfrm>
            <a:off x="-1511865" y="2827629"/>
            <a:ext cx="6108192" cy="954107"/>
          </a:xfrm>
          <a:prstGeom prst="rect">
            <a:avLst/>
          </a:prstGeom>
          <a:noFill/>
        </p:spPr>
        <p:txBody>
          <a:bodyPr wrap="square">
            <a:spAutoFit/>
          </a:bodyPr>
          <a:lstStyle/>
          <a:p>
            <a:pPr algn="r" rtl="1"/>
            <a:r>
              <a:rPr lang="ar-KW" sz="2800" dirty="0"/>
              <a:t>3. </a:t>
            </a:r>
            <a:r>
              <a:rPr lang="en-US" sz="2800" dirty="0" err="1"/>
              <a:t>الأختصا</a:t>
            </a:r>
            <a:r>
              <a:rPr lang="ar-KW" sz="2800" dirty="0"/>
              <a:t>ص :</a:t>
            </a:r>
            <a:endParaRPr lang="en-US" sz="2800" dirty="0"/>
          </a:p>
          <a:p>
            <a:pPr algn="r" rtl="1"/>
            <a:r>
              <a:rPr lang="ar-KW" sz="2800" dirty="0"/>
              <a:t>تصنيف كل اداة بما يتخصص به</a:t>
            </a:r>
            <a:r>
              <a:rPr lang="en-US" sz="2800" dirty="0"/>
              <a:t>.</a:t>
            </a:r>
          </a:p>
        </p:txBody>
      </p:sp>
      <p:sp>
        <p:nvSpPr>
          <p:cNvPr id="24" name="TextBox 23">
            <a:extLst>
              <a:ext uri="{FF2B5EF4-FFF2-40B4-BE49-F238E27FC236}">
                <a16:creationId xmlns:a16="http://schemas.microsoft.com/office/drawing/2014/main" id="{ED111023-3F81-E92C-B265-8D3F9E98FAA8}"/>
              </a:ext>
            </a:extLst>
          </p:cNvPr>
          <p:cNvSpPr txBox="1"/>
          <p:nvPr/>
        </p:nvSpPr>
        <p:spPr>
          <a:xfrm>
            <a:off x="355314" y="4381900"/>
            <a:ext cx="4139230" cy="1384995"/>
          </a:xfrm>
          <a:prstGeom prst="rect">
            <a:avLst/>
          </a:prstGeom>
          <a:noFill/>
        </p:spPr>
        <p:txBody>
          <a:bodyPr wrap="square">
            <a:spAutoFit/>
          </a:bodyPr>
          <a:lstStyle/>
          <a:p>
            <a:pPr algn="r" rtl="1"/>
            <a:r>
              <a:rPr lang="ar-KW" sz="2800" dirty="0"/>
              <a:t>4. </a:t>
            </a:r>
            <a:r>
              <a:rPr lang="en-US" sz="2800" dirty="0" err="1"/>
              <a:t>الأختبار</a:t>
            </a:r>
            <a:r>
              <a:rPr lang="ar-KW" sz="2800" dirty="0"/>
              <a:t>(</a:t>
            </a:r>
            <a:r>
              <a:rPr lang="en-US" sz="2800" dirty="0" err="1"/>
              <a:t>في</a:t>
            </a:r>
            <a:r>
              <a:rPr lang="en-US" sz="2800" dirty="0"/>
              <a:t> </a:t>
            </a:r>
            <a:r>
              <a:rPr lang="en-US" sz="2800" dirty="0" err="1"/>
              <a:t>حال</a:t>
            </a:r>
            <a:r>
              <a:rPr lang="en-US" sz="2800" dirty="0"/>
              <a:t> </a:t>
            </a:r>
            <a:r>
              <a:rPr lang="en-US" sz="2800" dirty="0" err="1"/>
              <a:t>تم</a:t>
            </a:r>
            <a:r>
              <a:rPr lang="en-US" sz="2800" dirty="0"/>
              <a:t> </a:t>
            </a:r>
            <a:r>
              <a:rPr lang="en-US" sz="2800" dirty="0" err="1"/>
              <a:t>أختبار</a:t>
            </a:r>
            <a:r>
              <a:rPr lang="en-US" sz="2800" dirty="0"/>
              <a:t> </a:t>
            </a:r>
            <a:r>
              <a:rPr lang="en-US" sz="2800" dirty="0" err="1"/>
              <a:t>الأداة</a:t>
            </a:r>
            <a:r>
              <a:rPr lang="en-US" sz="2800" dirty="0"/>
              <a:t> </a:t>
            </a:r>
            <a:r>
              <a:rPr lang="en-US" sz="2800" dirty="0" err="1"/>
              <a:t>من</a:t>
            </a:r>
            <a:r>
              <a:rPr lang="en-US" sz="2800" dirty="0"/>
              <a:t> </a:t>
            </a:r>
            <a:r>
              <a:rPr lang="en-US" sz="2800" dirty="0" err="1"/>
              <a:t>قبل</a:t>
            </a:r>
            <a:r>
              <a:rPr lang="en-US" sz="2800" dirty="0"/>
              <a:t> </a:t>
            </a:r>
            <a:r>
              <a:rPr lang="en-US" sz="2800" dirty="0" err="1"/>
              <a:t>ركن</a:t>
            </a:r>
            <a:r>
              <a:rPr lang="en-US" sz="2800" dirty="0"/>
              <a:t> </a:t>
            </a:r>
            <a:r>
              <a:rPr lang="en-US" sz="2800" dirty="0" err="1"/>
              <a:t>التطوير</a:t>
            </a:r>
            <a:r>
              <a:rPr lang="en-US" sz="2800" dirty="0"/>
              <a:t> </a:t>
            </a:r>
            <a:r>
              <a:rPr lang="en-US" sz="2800" dirty="0" err="1"/>
              <a:t>والدعم</a:t>
            </a:r>
            <a:r>
              <a:rPr lang="en-US" sz="2800" dirty="0"/>
              <a:t> </a:t>
            </a:r>
            <a:r>
              <a:rPr lang="en-US" sz="2800" dirty="0" err="1"/>
              <a:t>الفني</a:t>
            </a:r>
            <a:r>
              <a:rPr lang="en-US" sz="2800" dirty="0"/>
              <a:t> </a:t>
            </a:r>
            <a:r>
              <a:rPr lang="en-US" sz="2800" dirty="0" err="1"/>
              <a:t>او</a:t>
            </a:r>
            <a:r>
              <a:rPr lang="en-US" sz="2800" dirty="0"/>
              <a:t> </a:t>
            </a:r>
            <a:r>
              <a:rPr lang="en-US" sz="2800" dirty="0" err="1"/>
              <a:t>من</a:t>
            </a:r>
            <a:r>
              <a:rPr lang="en-US" sz="2800" dirty="0"/>
              <a:t> </a:t>
            </a:r>
            <a:r>
              <a:rPr lang="en-US" sz="2800" dirty="0" err="1"/>
              <a:t>قبل</a:t>
            </a:r>
            <a:r>
              <a:rPr lang="en-US" sz="2800" dirty="0"/>
              <a:t> </a:t>
            </a:r>
            <a:r>
              <a:rPr lang="en-US" sz="2800" dirty="0" err="1"/>
              <a:t>فريق</a:t>
            </a:r>
            <a:r>
              <a:rPr lang="en-US" sz="2800" dirty="0"/>
              <a:t> </a:t>
            </a:r>
            <a:r>
              <a:rPr lang="en-US" sz="2800" dirty="0" err="1"/>
              <a:t>المهام</a:t>
            </a:r>
            <a:r>
              <a:rPr lang="ar-KW" sz="2800" dirty="0"/>
              <a:t>).</a:t>
            </a:r>
            <a:endParaRPr lang="en-US" sz="2800" dirty="0"/>
          </a:p>
        </p:txBody>
      </p:sp>
    </p:spTree>
    <p:extLst>
      <p:ext uri="{BB962C8B-B14F-4D97-AF65-F5344CB8AC3E}">
        <p14:creationId xmlns:p14="http://schemas.microsoft.com/office/powerpoint/2010/main" val="67299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935</TotalTime>
  <Words>493</Words>
  <Application>Microsoft Macintosh PowerPoint</Application>
  <PresentationFormat>Widescreen</PresentationFormat>
  <Paragraphs>78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Aptos</vt:lpstr>
      <vt:lpstr>Arial</vt:lpstr>
      <vt:lpstr>Calibri</vt:lpstr>
      <vt:lpstr>Calibri Light</vt:lpstr>
      <vt:lpstr>Courier New</vt:lpstr>
      <vt:lpstr>Office Theme</vt:lpstr>
      <vt:lpstr>Network Scanner</vt:lpstr>
      <vt:lpstr>المقدمة</vt:lpstr>
      <vt:lpstr>المهمة</vt:lpstr>
      <vt:lpstr>الوصف والخلفية</vt:lpstr>
      <vt:lpstr>Flowchart</vt:lpstr>
      <vt:lpstr>طريقة تنزيل البرنامج</vt:lpstr>
      <vt:lpstr>الخطوات التالية</vt:lpstr>
      <vt:lpstr>مكتبة الأدوات السيبرانية</vt:lpstr>
      <vt:lpstr>مكتبة الأدوات السيبرانية</vt:lpstr>
      <vt:lpstr>مكتبة الأدوات السيبرانية</vt:lpstr>
      <vt:lpstr>مكتبة الأدوات السيبرانية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 Scanner</dc:title>
  <dc:creator>Yousef Akbar (Tech)</dc:creator>
  <cp:lastModifiedBy>Yousef Akbar (Tech)</cp:lastModifiedBy>
  <cp:revision>46</cp:revision>
  <dcterms:created xsi:type="dcterms:W3CDTF">2024-03-07T07:22:19Z</dcterms:created>
  <dcterms:modified xsi:type="dcterms:W3CDTF">2024-04-24T05:29:10Z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76c11f-c8fc-4e83-ab73-71a53517f647_Enabled">
    <vt:lpwstr>true</vt:lpwstr>
  </property>
  <property fmtid="{D5CDD505-2E9C-101B-9397-08002B2CF9AE}" pid="3" name="MSIP_Label_a876c11f-c8fc-4e83-ab73-71a53517f647_SetDate">
    <vt:lpwstr>2024-03-07T08:01:04Z</vt:lpwstr>
  </property>
  <property fmtid="{D5CDD505-2E9C-101B-9397-08002B2CF9AE}" pid="4" name="MSIP_Label_a876c11f-c8fc-4e83-ab73-71a53517f647_Method">
    <vt:lpwstr>Privileged</vt:lpwstr>
  </property>
  <property fmtid="{D5CDD505-2E9C-101B-9397-08002B2CF9AE}" pid="5" name="MSIP_Label_a876c11f-c8fc-4e83-ab73-71a53517f647_Name">
    <vt:lpwstr>a876c11f-c8fc-4e83-ab73-71a53517f647</vt:lpwstr>
  </property>
  <property fmtid="{D5CDD505-2E9C-101B-9397-08002B2CF9AE}" pid="6" name="MSIP_Label_a876c11f-c8fc-4e83-ab73-71a53517f647_SiteId">
    <vt:lpwstr>7d9930ed-4a0b-4547-8712-c694dac3c3cb</vt:lpwstr>
  </property>
  <property fmtid="{D5CDD505-2E9C-101B-9397-08002B2CF9AE}" pid="7" name="MSIP_Label_a876c11f-c8fc-4e83-ab73-71a53517f647_ActionId">
    <vt:lpwstr>0b55751f-24e1-40dc-862c-5f134b2e3f80</vt:lpwstr>
  </property>
  <property fmtid="{D5CDD505-2E9C-101B-9397-08002B2CF9AE}" pid="8" name="MSIP_Label_a876c11f-c8fc-4e83-ab73-71a53517f647_ContentBits">
    <vt:lpwstr>0</vt:lpwstr>
  </property>
</Properties>
</file>