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9" r:id="rId2"/>
    <p:sldId id="268" r:id="rId3"/>
    <p:sldId id="269" r:id="rId4"/>
    <p:sldId id="270" r:id="rId5"/>
    <p:sldId id="272" r:id="rId6"/>
    <p:sldId id="275" r:id="rId7"/>
    <p:sldId id="274" r:id="rId8"/>
    <p:sldId id="277" r:id="rId9"/>
    <p:sldId id="278" r:id="rId10"/>
    <p:sldId id="276" r:id="rId11"/>
    <p:sldId id="284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64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75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7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41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4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8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674572-B70D-4C21-B76F-08817225AA66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E2C6-06F3-418F-B1B9-A96F04DBF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6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yousef-ayman-2a079623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ousefayman200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ide.divvybikes.com/data-license-agree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ivvy-tripdata.s3.amazonaws.com/index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5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153DAB-52A0-B2FF-8860-6F5DA8978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752399" cy="3329581"/>
          </a:xfrm>
        </p:spPr>
        <p:txBody>
          <a:bodyPr>
            <a:normAutofit/>
          </a:bodyPr>
          <a:lstStyle/>
          <a:p>
            <a:r>
              <a:rPr lang="en-US" sz="6700">
                <a:solidFill>
                  <a:srgbClr val="EBEBEB"/>
                </a:solidFill>
              </a:rPr>
              <a:t>CYCLISTIC BIKE SHARE</a:t>
            </a:r>
            <a:br>
              <a:rPr lang="en-US" sz="6700">
                <a:solidFill>
                  <a:srgbClr val="EBEBEB"/>
                </a:solidFill>
              </a:rPr>
            </a:br>
            <a:r>
              <a:rPr lang="en-US" sz="6700">
                <a:solidFill>
                  <a:srgbClr val="EBEBEB"/>
                </a:solidFill>
              </a:rPr>
              <a:t>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98D7597-4B7E-2623-C4B7-7D4C480F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6" y="4777380"/>
            <a:ext cx="475239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: Yousef Ayman</a:t>
            </a:r>
          </a:p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August 2022</a:t>
            </a:r>
          </a:p>
        </p:txBody>
      </p:sp>
      <p:pic>
        <p:nvPicPr>
          <p:cNvPr id="10" name="Graphic 9" descr="Bike">
            <a:extLst>
              <a:ext uri="{FF2B5EF4-FFF2-40B4-BE49-F238E27FC236}">
                <a16:creationId xmlns:a16="http://schemas.microsoft.com/office/drawing/2014/main" id="{6B2B33FF-5C53-1190-588D-2AC29F26E0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447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Which Type Of Biked Is Used The Most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It seems that annual members don’t use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member uses docked bikes rarely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Classical bike is the most  used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Electric bikes is also used frequently </a:t>
            </a: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by users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F1003-CF61-17D5-2A2E-F24DE987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5160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on the weekend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members use bikes almost the same all week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take longer trips than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use bikes more in the warmer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Casual users rarely use bikes in cold / windy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use bikes all year long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Docked bikes are rarely used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Annual member don’t use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Classical bike is the most used  for annual member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 electric bike is used almost equally with classical bike by casual users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568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  <a:b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Phase out docked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Increase the number of classical bikes then electric bikes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for annual pass in the summer months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the long trips cost more for non annual members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Introducing a weekend pass, priced below the annual pass, that allows unlimited rides for 35 mins on Saturday and Sunday only, casual users will most likely see the value in this</a:t>
            </a: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sz="1700" dirty="0">
                <a:solidFill>
                  <a:schemeClr val="tx1"/>
                </a:solidFill>
              </a:rPr>
              <a:t>Making discounts in cold and windy seasons to encourage customers to use </a:t>
            </a:r>
            <a:r>
              <a:rPr lang="en-US" sz="1700">
                <a:solidFill>
                  <a:schemeClr val="tx1"/>
                </a:solidFill>
              </a:rPr>
              <a:t>our product</a:t>
            </a: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90000"/>
              </a:lnSpc>
              <a:buFont typeface="Wingdings 3" charset="2"/>
              <a:buChar char="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75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Contact</a:t>
            </a:r>
            <a:endParaRPr lang="en-US" b="0" i="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b="0" i="0" dirty="0">
                <a:solidFill>
                  <a:schemeClr val="bg2"/>
                </a:solidFill>
                <a:effectLst/>
                <a:latin typeface="-apple-system"/>
                <a:hlinkClick r:id="rId3"/>
              </a:rPr>
              <a:t>www.linkedin.com/in/yousef-ayman-2a0796230</a:t>
            </a:r>
            <a:endParaRPr lang="en-US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  <a:hlinkClick r:id="rId4"/>
              </a:rPr>
              <a:t>yousefayman2003 (Yousef Ayman) (github.com)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solidFill>
                  <a:schemeClr val="bg2"/>
                </a:solidFill>
              </a:rPr>
              <a:t>yousefayman20003@gmail.com</a:t>
            </a:r>
          </a:p>
        </p:txBody>
      </p:sp>
    </p:spTree>
    <p:extLst>
      <p:ext uri="{BB962C8B-B14F-4D97-AF65-F5344CB8AC3E}">
        <p14:creationId xmlns:p14="http://schemas.microsoft.com/office/powerpoint/2010/main" val="48683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306924A-36D7-48B7-A77E-D461A059F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3149" y="1325880"/>
            <a:ext cx="6181152" cy="306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Thank You  For Your Time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3149" y="4588329"/>
            <a:ext cx="6181152" cy="162150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A0ACE7FA-6331-4C56-911D-E3F37FDE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6828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EEE464AA-F385-4411-8A33-DE57CA2F1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-942449" y="942450"/>
            <a:ext cx="6858001" cy="4973099"/>
          </a:xfrm>
          <a:custGeom>
            <a:avLst/>
            <a:gdLst>
              <a:gd name="connsiteX0" fmla="*/ 6858001 w 6858001"/>
              <a:gd name="connsiteY0" fmla="*/ 1344715 h 4973099"/>
              <a:gd name="connsiteX1" fmla="*/ 6858001 w 6858001"/>
              <a:gd name="connsiteY1" fmla="*/ 1177 h 4973099"/>
              <a:gd name="connsiteX2" fmla="*/ 6702324 w 6858001"/>
              <a:gd name="connsiteY2" fmla="*/ 26222 h 4973099"/>
              <a:gd name="connsiteX3" fmla="*/ 6547333 w 6858001"/>
              <a:gd name="connsiteY3" fmla="*/ 50091 h 4973099"/>
              <a:gd name="connsiteX4" fmla="*/ 6391657 w 6858001"/>
              <a:gd name="connsiteY4" fmla="*/ 73455 h 4973099"/>
              <a:gd name="connsiteX5" fmla="*/ 6235294 w 6858001"/>
              <a:gd name="connsiteY5" fmla="*/ 93458 h 4973099"/>
              <a:gd name="connsiteX6" fmla="*/ 6079618 w 6858001"/>
              <a:gd name="connsiteY6" fmla="*/ 113629 h 4973099"/>
              <a:gd name="connsiteX7" fmla="*/ 5923255 w 6858001"/>
              <a:gd name="connsiteY7" fmla="*/ 132455 h 4973099"/>
              <a:gd name="connsiteX8" fmla="*/ 5768950 w 6858001"/>
              <a:gd name="connsiteY8" fmla="*/ 148591 h 4973099"/>
              <a:gd name="connsiteX9" fmla="*/ 5612588 w 6858001"/>
              <a:gd name="connsiteY9" fmla="*/ 163887 h 4973099"/>
              <a:gd name="connsiteX10" fmla="*/ 5456911 w 6858001"/>
              <a:gd name="connsiteY10" fmla="*/ 177839 h 4973099"/>
              <a:gd name="connsiteX11" fmla="*/ 5303978 w 6858001"/>
              <a:gd name="connsiteY11" fmla="*/ 189941 h 4973099"/>
              <a:gd name="connsiteX12" fmla="*/ 5148987 w 6858001"/>
              <a:gd name="connsiteY12" fmla="*/ 202044 h 4973099"/>
              <a:gd name="connsiteX13" fmla="*/ 4996054 w 6858001"/>
              <a:gd name="connsiteY13" fmla="*/ 212129 h 4973099"/>
              <a:gd name="connsiteX14" fmla="*/ 4843120 w 6858001"/>
              <a:gd name="connsiteY14" fmla="*/ 220029 h 4973099"/>
              <a:gd name="connsiteX15" fmla="*/ 4690873 w 6858001"/>
              <a:gd name="connsiteY15" fmla="*/ 228266 h 4973099"/>
              <a:gd name="connsiteX16" fmla="*/ 4539997 w 6858001"/>
              <a:gd name="connsiteY16" fmla="*/ 235157 h 4973099"/>
              <a:gd name="connsiteX17" fmla="*/ 4390492 w 6858001"/>
              <a:gd name="connsiteY17" fmla="*/ 240032 h 4973099"/>
              <a:gd name="connsiteX18" fmla="*/ 4240988 w 6858001"/>
              <a:gd name="connsiteY18" fmla="*/ 244234 h 4973099"/>
              <a:gd name="connsiteX19" fmla="*/ 4092855 w 6858001"/>
              <a:gd name="connsiteY19" fmla="*/ 248268 h 4973099"/>
              <a:gd name="connsiteX20" fmla="*/ 3946780 w 6858001"/>
              <a:gd name="connsiteY20" fmla="*/ 250117 h 4973099"/>
              <a:gd name="connsiteX21" fmla="*/ 3800704 w 6858001"/>
              <a:gd name="connsiteY21" fmla="*/ 252134 h 4973099"/>
              <a:gd name="connsiteX22" fmla="*/ 3656686 w 6858001"/>
              <a:gd name="connsiteY22" fmla="*/ 253143 h 4973099"/>
              <a:gd name="connsiteX23" fmla="*/ 3514040 w 6858001"/>
              <a:gd name="connsiteY23" fmla="*/ 252134 h 4973099"/>
              <a:gd name="connsiteX24" fmla="*/ 3372765 w 6858001"/>
              <a:gd name="connsiteY24" fmla="*/ 252134 h 4973099"/>
              <a:gd name="connsiteX25" fmla="*/ 3232862 w 6858001"/>
              <a:gd name="connsiteY25" fmla="*/ 250117 h 4973099"/>
              <a:gd name="connsiteX26" fmla="*/ 3095702 w 6858001"/>
              <a:gd name="connsiteY26" fmla="*/ 247092 h 4973099"/>
              <a:gd name="connsiteX27" fmla="*/ 2959914 w 6858001"/>
              <a:gd name="connsiteY27" fmla="*/ 244234 h 4973099"/>
              <a:gd name="connsiteX28" fmla="*/ 2826868 w 6858001"/>
              <a:gd name="connsiteY28" fmla="*/ 241040 h 4973099"/>
              <a:gd name="connsiteX29" fmla="*/ 2694509 w 6858001"/>
              <a:gd name="connsiteY29" fmla="*/ 236166 h 4973099"/>
              <a:gd name="connsiteX30" fmla="*/ 2564208 w 6858001"/>
              <a:gd name="connsiteY30" fmla="*/ 230955 h 4973099"/>
              <a:gd name="connsiteX31" fmla="*/ 2436649 w 6858001"/>
              <a:gd name="connsiteY31" fmla="*/ 226249 h 4973099"/>
              <a:gd name="connsiteX32" fmla="*/ 2187703 w 6858001"/>
              <a:gd name="connsiteY32" fmla="*/ 212969 h 4973099"/>
              <a:gd name="connsiteX33" fmla="*/ 1949045 w 6858001"/>
              <a:gd name="connsiteY33" fmla="*/ 198850 h 4973099"/>
              <a:gd name="connsiteX34" fmla="*/ 1719988 w 6858001"/>
              <a:gd name="connsiteY34" fmla="*/ 184058 h 4973099"/>
              <a:gd name="connsiteX35" fmla="*/ 1503275 w 6858001"/>
              <a:gd name="connsiteY35" fmla="*/ 167753 h 4973099"/>
              <a:gd name="connsiteX36" fmla="*/ 1296163 w 6858001"/>
              <a:gd name="connsiteY36" fmla="*/ 150776 h 4973099"/>
              <a:gd name="connsiteX37" fmla="*/ 1104139 w 6858001"/>
              <a:gd name="connsiteY37" fmla="*/ 132455 h 4973099"/>
              <a:gd name="connsiteX38" fmla="*/ 923774 w 6858001"/>
              <a:gd name="connsiteY38" fmla="*/ 114469 h 4973099"/>
              <a:gd name="connsiteX39" fmla="*/ 757810 w 6858001"/>
              <a:gd name="connsiteY39" fmla="*/ 96484 h 4973099"/>
              <a:gd name="connsiteX40" fmla="*/ 605563 w 6858001"/>
              <a:gd name="connsiteY40" fmla="*/ 79507 h 4973099"/>
              <a:gd name="connsiteX41" fmla="*/ 470460 w 6858001"/>
              <a:gd name="connsiteY41" fmla="*/ 63370 h 4973099"/>
              <a:gd name="connsiteX42" fmla="*/ 348388 w 6858001"/>
              <a:gd name="connsiteY42" fmla="*/ 48074 h 4973099"/>
              <a:gd name="connsiteX43" fmla="*/ 245518 w 6858001"/>
              <a:gd name="connsiteY43" fmla="*/ 35299 h 4973099"/>
              <a:gd name="connsiteX44" fmla="*/ 159107 w 6858001"/>
              <a:gd name="connsiteY44" fmla="*/ 23197 h 4973099"/>
              <a:gd name="connsiteX45" fmla="*/ 40463 w 6858001"/>
              <a:gd name="connsiteY45" fmla="*/ 5883 h 4973099"/>
              <a:gd name="connsiteX46" fmla="*/ 1 w 6858001"/>
              <a:gd name="connsiteY46" fmla="*/ 0 h 4973099"/>
              <a:gd name="connsiteX47" fmla="*/ 1 w 6858001"/>
              <a:gd name="connsiteY47" fmla="*/ 897889 h 4973099"/>
              <a:gd name="connsiteX48" fmla="*/ 0 w 6858001"/>
              <a:gd name="connsiteY48" fmla="*/ 897889 h 4973099"/>
              <a:gd name="connsiteX49" fmla="*/ 0 w 6858001"/>
              <a:gd name="connsiteY49" fmla="*/ 4973099 h 4973099"/>
              <a:gd name="connsiteX50" fmla="*/ 6858000 w 6858001"/>
              <a:gd name="connsiteY50" fmla="*/ 4973099 h 4973099"/>
              <a:gd name="connsiteX51" fmla="*/ 6858000 w 6858001"/>
              <a:gd name="connsiteY51" fmla="*/ 1344715 h 49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73099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897889"/>
                </a:lnTo>
                <a:lnTo>
                  <a:pt x="0" y="897889"/>
                </a:lnTo>
                <a:lnTo>
                  <a:pt x="0" y="4973099"/>
                </a:lnTo>
                <a:lnTo>
                  <a:pt x="6858000" y="4973099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431DB1-C0E3-4F79-91B4-12912525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D44FB67-957C-0A69-EED2-D8A6D4AF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1712893"/>
            <a:ext cx="3431749" cy="343174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650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 annual members and casual riders use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Cyclistic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bikes differently.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263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was obtained directly from company records available at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6"/>
              </a:rPr>
              <a:t>https://divvy-tripdata.s3.amazonaws.com/index.html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License of the data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hlinkClick r:id="rId7"/>
              </a:rPr>
              <a:t>Data License Agreement | Divvy Bikes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Data timeline from 2021 august to 2022 </a:t>
            </a:r>
            <a:r>
              <a:rPr lang="en-US" dirty="0" err="1">
                <a:solidFill>
                  <a:schemeClr val="tx1"/>
                </a:solidFill>
              </a:rPr>
              <a:t>july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4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was cleaned , transformed  and analyzed via r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visualization via excel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730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weekends</a:t>
            </a: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4833FA-A660-D0A6-AFDE-3B41F815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7189"/>
            <a:ext cx="6270662" cy="37631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70127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Take Longer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for shorter trips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use bikes for average of 34 mins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riders use bikes for average of 15 mins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63D8398-467E-F78A-216A-F3039FA84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Number Of Rides 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bikes more on the warmer months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rarely uses bikes on cold or windy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Annual member uses bikes almost all year long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D76084-8DE5-B9A1-341D-E943E7BA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6050"/>
            <a:ext cx="6270662" cy="37654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0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Ride Duration</a:t>
            </a:r>
            <a:br>
              <a:rPr lang="en-US" sz="5400" dirty="0">
                <a:solidFill>
                  <a:srgbClr val="EBEBEB"/>
                </a:solidFill>
              </a:rPr>
            </a:br>
            <a:r>
              <a:rPr lang="en-US" sz="5400" dirty="0">
                <a:solidFill>
                  <a:srgbClr val="EBEBEB"/>
                </a:solidFill>
              </a:rPr>
              <a:t>Per Month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riders seems to use bike for much longer time than annual member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CF0F4F1-3336-670D-3C23-4944CAF9B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5293"/>
            <a:ext cx="6270662" cy="37669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38785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C586-7B0A-0C93-DC87-1A7E0389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1925" y="1325880"/>
            <a:ext cx="3352375" cy="30665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EBEBEB"/>
                </a:solidFill>
              </a:rPr>
              <a:t>Number Of Rides Per Season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0586-4855-9A19-C717-06DB4DA19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1925" y="4588329"/>
            <a:ext cx="3352375" cy="16215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Casual users use bikes almost up to 12000000 in summer and in winter only 1000000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7043-B4D8-34EA-DE95-12822B87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544153"/>
            <a:ext cx="6270662" cy="37692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0896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341</TotalTime>
  <Words>444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Century Gothic</vt:lpstr>
      <vt:lpstr>Wingdings 3</vt:lpstr>
      <vt:lpstr>Ion</vt:lpstr>
      <vt:lpstr>CYCLISTIC BIKE SHARE ANALYSIS</vt:lpstr>
      <vt:lpstr>Objective</vt:lpstr>
      <vt:lpstr>Sources</vt:lpstr>
      <vt:lpstr>Tools</vt:lpstr>
      <vt:lpstr>Number Of Rides  Per Day</vt:lpstr>
      <vt:lpstr>Ride Duration Per Day</vt:lpstr>
      <vt:lpstr>Number Of Rides  Per Month</vt:lpstr>
      <vt:lpstr>Ride Duration Per Month</vt:lpstr>
      <vt:lpstr>Number Of Rides Per Season</vt:lpstr>
      <vt:lpstr>Which Type Of Biked Is Used The Most</vt:lpstr>
      <vt:lpstr>Summary</vt:lpstr>
      <vt:lpstr>Recommendations </vt:lpstr>
      <vt:lpstr>Contact</vt:lpstr>
      <vt:lpstr>Thank You 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 SHARE ANALYSIS</dc:title>
  <dc:creator>yousef ayman</dc:creator>
  <cp:lastModifiedBy>yousef ayman</cp:lastModifiedBy>
  <cp:revision>9</cp:revision>
  <dcterms:created xsi:type="dcterms:W3CDTF">2022-08-15T16:57:51Z</dcterms:created>
  <dcterms:modified xsi:type="dcterms:W3CDTF">2022-08-16T14:49:12Z</dcterms:modified>
</cp:coreProperties>
</file>