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58" r:id="rId10"/>
    <p:sldId id="264" r:id="rId11"/>
    <p:sldId id="278" r:id="rId12"/>
    <p:sldId id="279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80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E7180A-3D0A-461C-884E-65C8BC764DDE}" v="8" dt="2022-09-24T01:05:51.953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4189" autoAdjust="0"/>
  </p:normalViewPr>
  <p:slideViewPr>
    <p:cSldViewPr snapToGrid="0" snapToObjects="1" showGuides="1">
      <p:cViewPr varScale="1">
        <p:scale>
          <a:sx n="80" d="100"/>
          <a:sy n="80" d="100"/>
        </p:scale>
        <p:origin x="58" y="1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sef ayman" userId="84f50c7b57d5e8db" providerId="LiveId" clId="{3BE7180A-3D0A-461C-884E-65C8BC764DDE}"/>
    <pc:docChg chg="undo redo custSel delSld modSld addSection delSection">
      <pc:chgData name="yousef ayman" userId="84f50c7b57d5e8db" providerId="LiveId" clId="{3BE7180A-3D0A-461C-884E-65C8BC764DDE}" dt="2022-09-24T01:08:27.728" v="1383" actId="20577"/>
      <pc:docMkLst>
        <pc:docMk/>
      </pc:docMkLst>
      <pc:sldChg chg="modSp mod">
        <pc:chgData name="yousef ayman" userId="84f50c7b57d5e8db" providerId="LiveId" clId="{3BE7180A-3D0A-461C-884E-65C8BC764DDE}" dt="2022-09-24T00:34:24.235" v="1184" actId="20577"/>
        <pc:sldMkLst>
          <pc:docMk/>
          <pc:sldMk cId="3083623366" sldId="260"/>
        </pc:sldMkLst>
        <pc:spChg chg="mod">
          <ac:chgData name="yousef ayman" userId="84f50c7b57d5e8db" providerId="LiveId" clId="{3BE7180A-3D0A-461C-884E-65C8BC764DDE}" dt="2022-09-24T00:34:24.235" v="1184" actId="20577"/>
          <ac:spMkLst>
            <pc:docMk/>
            <pc:sldMk cId="3083623366" sldId="260"/>
            <ac:spMk id="3" creationId="{902FD5C4-FE5F-46D2-ABC9-49FA4BB8442F}"/>
          </ac:spMkLst>
        </pc:spChg>
      </pc:sldChg>
      <pc:sldChg chg="modSp mod">
        <pc:chgData name="yousef ayman" userId="84f50c7b57d5e8db" providerId="LiveId" clId="{3BE7180A-3D0A-461C-884E-65C8BC764DDE}" dt="2022-09-24T00:38:26.476" v="1243" actId="20577"/>
        <pc:sldMkLst>
          <pc:docMk/>
          <pc:sldMk cId="710623681" sldId="261"/>
        </pc:sldMkLst>
        <pc:spChg chg="mod">
          <ac:chgData name="yousef ayman" userId="84f50c7b57d5e8db" providerId="LiveId" clId="{3BE7180A-3D0A-461C-884E-65C8BC764DDE}" dt="2022-09-24T00:38:26.476" v="1243" actId="20577"/>
          <ac:spMkLst>
            <pc:docMk/>
            <pc:sldMk cId="710623681" sldId="261"/>
            <ac:spMk id="5" creationId="{DC710A13-9821-054D-8648-FB592F1CDDDF}"/>
          </ac:spMkLst>
        </pc:spChg>
      </pc:sldChg>
      <pc:sldChg chg="modSp mod">
        <pc:chgData name="yousef ayman" userId="84f50c7b57d5e8db" providerId="LiveId" clId="{3BE7180A-3D0A-461C-884E-65C8BC764DDE}" dt="2022-09-24T00:38:54.337" v="1249" actId="20577"/>
        <pc:sldMkLst>
          <pc:docMk/>
          <pc:sldMk cId="452859177" sldId="262"/>
        </pc:sldMkLst>
        <pc:spChg chg="mod">
          <ac:chgData name="yousef ayman" userId="84f50c7b57d5e8db" providerId="LiveId" clId="{3BE7180A-3D0A-461C-884E-65C8BC764DDE}" dt="2022-09-24T00:38:54.337" v="1249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del">
        <pc:chgData name="yousef ayman" userId="84f50c7b57d5e8db" providerId="LiveId" clId="{3BE7180A-3D0A-461C-884E-65C8BC764DDE}" dt="2022-09-24T00:39:44.766" v="1250" actId="2696"/>
        <pc:sldMkLst>
          <pc:docMk/>
          <pc:sldMk cId="1464666480" sldId="263"/>
        </pc:sldMkLst>
      </pc:sldChg>
      <pc:sldChg chg="addSp delSp modSp mod modClrScheme chgLayout">
        <pc:chgData name="yousef ayman" userId="84f50c7b57d5e8db" providerId="LiveId" clId="{3BE7180A-3D0A-461C-884E-65C8BC764DDE}" dt="2022-09-24T01:08:27.728" v="1383" actId="20577"/>
        <pc:sldMkLst>
          <pc:docMk/>
          <pc:sldMk cId="2161130591" sldId="272"/>
        </pc:sldMkLst>
        <pc:spChg chg="mod ord">
          <ac:chgData name="yousef ayman" userId="84f50c7b57d5e8db" providerId="LiveId" clId="{3BE7180A-3D0A-461C-884E-65C8BC764DDE}" dt="2022-09-24T01:05:27.608" v="1283" actId="700"/>
          <ac:spMkLst>
            <pc:docMk/>
            <pc:sldMk cId="2161130591" sldId="272"/>
            <ac:spMk id="2" creationId="{2873BEC0-94F5-4226-A9E7-51B66045EF49}"/>
          </ac:spMkLst>
        </pc:spChg>
        <pc:spChg chg="add del mod">
          <ac:chgData name="yousef ayman" userId="84f50c7b57d5e8db" providerId="LiveId" clId="{3BE7180A-3D0A-461C-884E-65C8BC764DDE}" dt="2022-09-24T01:08:27.728" v="1383" actId="20577"/>
          <ac:spMkLst>
            <pc:docMk/>
            <pc:sldMk cId="2161130591" sldId="272"/>
            <ac:spMk id="5" creationId="{28684E62-A9F8-4E7A-AB01-78893062A1B4}"/>
          </ac:spMkLst>
        </pc:spChg>
        <pc:spChg chg="add del mod ord">
          <ac:chgData name="yousef ayman" userId="84f50c7b57d5e8db" providerId="LiveId" clId="{3BE7180A-3D0A-461C-884E-65C8BC764DDE}" dt="2022-09-24T01:04:18.352" v="1278" actId="700"/>
          <ac:spMkLst>
            <pc:docMk/>
            <pc:sldMk cId="2161130591" sldId="272"/>
            <ac:spMk id="7" creationId="{39AC1414-944A-BB6C-539F-E46F021C0183}"/>
          </ac:spMkLst>
        </pc:spChg>
        <pc:picChg chg="mod ord modCrop">
          <ac:chgData name="yousef ayman" userId="84f50c7b57d5e8db" providerId="LiveId" clId="{3BE7180A-3D0A-461C-884E-65C8BC764DDE}" dt="2022-09-24T01:05:27.608" v="1283" actId="700"/>
          <ac:picMkLst>
            <pc:docMk/>
            <pc:sldMk cId="2161130591" sldId="272"/>
            <ac:picMk id="3" creationId="{22E5FA6B-CA5C-4FB5-AAB3-8260D2EF86C9}"/>
          </ac:picMkLst>
        </pc:picChg>
        <pc:picChg chg="add del mod ord">
          <ac:chgData name="yousef ayman" userId="84f50c7b57d5e8db" providerId="LiveId" clId="{3BE7180A-3D0A-461C-884E-65C8BC764DDE}" dt="2022-09-24T01:05:31.414" v="1287" actId="931"/>
          <ac:picMkLst>
            <pc:docMk/>
            <pc:sldMk cId="2161130591" sldId="272"/>
            <ac:picMk id="6" creationId="{316A8794-8677-3DEC-32C7-19349FCE8A96}"/>
          </ac:picMkLst>
        </pc:picChg>
        <pc:picChg chg="add mod">
          <ac:chgData name="yousef ayman" userId="84f50c7b57d5e8db" providerId="LiveId" clId="{3BE7180A-3D0A-461C-884E-65C8BC764DDE}" dt="2022-09-24T01:07:14.398" v="1364" actId="14100"/>
          <ac:picMkLst>
            <pc:docMk/>
            <pc:sldMk cId="2161130591" sldId="272"/>
            <ac:picMk id="9" creationId="{E99D83A8-A009-146B-5076-87BB4C342ED5}"/>
          </ac:picMkLst>
        </pc:picChg>
      </pc:sldChg>
      <pc:sldChg chg="modSp mod">
        <pc:chgData name="yousef ayman" userId="84f50c7b57d5e8db" providerId="LiveId" clId="{3BE7180A-3D0A-461C-884E-65C8BC764DDE}" dt="2022-09-24T00:10:58.402" v="549" actId="27636"/>
        <pc:sldMkLst>
          <pc:docMk/>
          <pc:sldMk cId="647271476" sldId="273"/>
        </pc:sldMkLst>
        <pc:spChg chg="mod">
          <ac:chgData name="yousef ayman" userId="84f50c7b57d5e8db" providerId="LiveId" clId="{3BE7180A-3D0A-461C-884E-65C8BC764DDE}" dt="2022-09-24T00:10:58.399" v="548" actId="27636"/>
          <ac:spMkLst>
            <pc:docMk/>
            <pc:sldMk cId="647271476" sldId="273"/>
            <ac:spMk id="3" creationId="{E4FC0D20-FACF-4D73-BD27-CF8F6B97546A}"/>
          </ac:spMkLst>
        </pc:spChg>
        <pc:spChg chg="mod">
          <ac:chgData name="yousef ayman" userId="84f50c7b57d5e8db" providerId="LiveId" clId="{3BE7180A-3D0A-461C-884E-65C8BC764DDE}" dt="2022-09-24T00:10:58.402" v="549" actId="27636"/>
          <ac:spMkLst>
            <pc:docMk/>
            <pc:sldMk cId="647271476" sldId="273"/>
            <ac:spMk id="4" creationId="{ACA6A89D-097D-4968-A07A-39A5B4F78A62}"/>
          </ac:spMkLst>
        </pc:spChg>
      </pc:sldChg>
      <pc:sldChg chg="modSp mod">
        <pc:chgData name="yousef ayman" userId="84f50c7b57d5e8db" providerId="LiveId" clId="{3BE7180A-3D0A-461C-884E-65C8BC764DDE}" dt="2022-09-24T00:16:00.881" v="655" actId="20577"/>
        <pc:sldMkLst>
          <pc:docMk/>
          <pc:sldMk cId="1630123617" sldId="274"/>
        </pc:sldMkLst>
        <pc:spChg chg="mod">
          <ac:chgData name="yousef ayman" userId="84f50c7b57d5e8db" providerId="LiveId" clId="{3BE7180A-3D0A-461C-884E-65C8BC764DDE}" dt="2022-09-24T00:16:00.881" v="655" actId="20577"/>
          <ac:spMkLst>
            <pc:docMk/>
            <pc:sldMk cId="1630123617" sldId="274"/>
            <ac:spMk id="5" creationId="{28684E62-A9F8-4E7A-AB01-78893062A1B4}"/>
          </ac:spMkLst>
        </pc:spChg>
      </pc:sldChg>
      <pc:sldChg chg="addSp delSp modSp mod">
        <pc:chgData name="yousef ayman" userId="84f50c7b57d5e8db" providerId="LiveId" clId="{3BE7180A-3D0A-461C-884E-65C8BC764DDE}" dt="2022-09-24T01:00:54.282" v="1271" actId="14100"/>
        <pc:sldMkLst>
          <pc:docMk/>
          <pc:sldMk cId="3410008520" sldId="275"/>
        </pc:sldMkLst>
        <pc:spChg chg="del mod">
          <ac:chgData name="yousef ayman" userId="84f50c7b57d5e8db" providerId="LiveId" clId="{3BE7180A-3D0A-461C-884E-65C8BC764DDE}" dt="2022-09-24T01:00:46.244" v="1266" actId="931"/>
          <ac:spMkLst>
            <pc:docMk/>
            <pc:sldMk cId="3410008520" sldId="275"/>
            <ac:spMk id="5" creationId="{28684E62-A9F8-4E7A-AB01-78893062A1B4}"/>
          </ac:spMkLst>
        </pc:spChg>
        <pc:picChg chg="add mod">
          <ac:chgData name="yousef ayman" userId="84f50c7b57d5e8db" providerId="LiveId" clId="{3BE7180A-3D0A-461C-884E-65C8BC764DDE}" dt="2022-09-24T01:00:54.282" v="1271" actId="14100"/>
          <ac:picMkLst>
            <pc:docMk/>
            <pc:sldMk cId="3410008520" sldId="275"/>
            <ac:picMk id="6" creationId="{92141F75-3DDD-444C-92E5-D9DFF01D3C2E}"/>
          </ac:picMkLst>
        </pc:picChg>
      </pc:sldChg>
      <pc:sldChg chg="addSp modSp mod">
        <pc:chgData name="yousef ayman" userId="84f50c7b57d5e8db" providerId="LiveId" clId="{3BE7180A-3D0A-461C-884E-65C8BC764DDE}" dt="2022-09-24T00:56:20.515" v="1262" actId="1076"/>
        <pc:sldMkLst>
          <pc:docMk/>
          <pc:sldMk cId="3078551498" sldId="276"/>
        </pc:sldMkLst>
        <pc:spChg chg="mod">
          <ac:chgData name="yousef ayman" userId="84f50c7b57d5e8db" providerId="LiveId" clId="{3BE7180A-3D0A-461C-884E-65C8BC764DDE}" dt="2022-09-24T00:56:06.715" v="1257" actId="20577"/>
          <ac:spMkLst>
            <pc:docMk/>
            <pc:sldMk cId="3078551498" sldId="276"/>
            <ac:spMk id="3" creationId="{902FD5C4-FE5F-46D2-ABC9-49FA4BB8442F}"/>
          </ac:spMkLst>
        </pc:spChg>
        <pc:picChg chg="add mod">
          <ac:chgData name="yousef ayman" userId="84f50c7b57d5e8db" providerId="LiveId" clId="{3BE7180A-3D0A-461C-884E-65C8BC764DDE}" dt="2022-09-24T00:56:20.515" v="1262" actId="1076"/>
          <ac:picMkLst>
            <pc:docMk/>
            <pc:sldMk cId="3078551498" sldId="276"/>
            <ac:picMk id="5" creationId="{CC33EE47-D5A2-4FB4-7D47-9E88A3909BF2}"/>
          </ac:picMkLst>
        </pc:picChg>
      </pc:sldChg>
      <pc:sldChg chg="addSp modSp mod">
        <pc:chgData name="yousef ayman" userId="84f50c7b57d5e8db" providerId="LiveId" clId="{3BE7180A-3D0A-461C-884E-65C8BC764DDE}" dt="2022-09-24T00:49:46.711" v="1256" actId="14100"/>
        <pc:sldMkLst>
          <pc:docMk/>
          <pc:sldMk cId="1817399028" sldId="277"/>
        </pc:sldMkLst>
        <pc:spChg chg="mod">
          <ac:chgData name="yousef ayman" userId="84f50c7b57d5e8db" providerId="LiveId" clId="{3BE7180A-3D0A-461C-884E-65C8BC764DDE}" dt="2022-09-24T00:49:22.400" v="1251" actId="20577"/>
          <ac:spMkLst>
            <pc:docMk/>
            <pc:sldMk cId="1817399028" sldId="277"/>
            <ac:spMk id="3" creationId="{902FD5C4-FE5F-46D2-ABC9-49FA4BB8442F}"/>
          </ac:spMkLst>
        </pc:spChg>
        <pc:picChg chg="add mod">
          <ac:chgData name="yousef ayman" userId="84f50c7b57d5e8db" providerId="LiveId" clId="{3BE7180A-3D0A-461C-884E-65C8BC764DDE}" dt="2022-09-24T00:49:46.711" v="1256" actId="14100"/>
          <ac:picMkLst>
            <pc:docMk/>
            <pc:sldMk cId="1817399028" sldId="277"/>
            <ac:picMk id="5" creationId="{4210B268-F7B3-91E3-5511-EC1D4DB948EB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yousef-ayman-2a0796230" TargetMode="External"/><Relationship Id="rId2" Type="http://schemas.openxmlformats.org/officeDocument/2006/relationships/hyperlink" Target="mailto:yousefayman20003@gmail.co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387882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Technology Trends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Yousef Ayman</a:t>
            </a:r>
          </a:p>
          <a:p>
            <a:pPr marL="0" indent="0">
              <a:buNone/>
            </a:pPr>
            <a:r>
              <a:rPr lang="en-US" dirty="0"/>
              <a:t>September 2022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https://eu2.ca.analytics.ibm.com/bi/?perspective=dashboard&amp;pathRef=.my_folders%2FIBM%2Bcapstone&amp;action=view&amp;mode=dashboard&amp;subView=model000001836bb2f9d4_00000000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69B493A-8B89-F589-F25F-41E7245B9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33" y="1490596"/>
            <a:ext cx="10952968" cy="464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701DC0B3-52F3-B90C-5D56-DF838D578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992" y="1590805"/>
            <a:ext cx="10059444" cy="4622105"/>
          </a:xfrm>
          <a:noFill/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4" name="Content Placeholder 3" descr="Graphical user interface&#10;&#10;Description automatically generated">
            <a:extLst>
              <a:ext uri="{FF2B5EF4-FFF2-40B4-BE49-F238E27FC236}">
                <a16:creationId xmlns:a16="http://schemas.microsoft.com/office/drawing/2014/main" id="{08D12BBA-A9BE-F484-94AC-EED36150B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3019"/>
            <a:ext cx="10515600" cy="4589007"/>
          </a:xfrm>
          <a:noFill/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Majority of respondents ages between 24 and 30 </a:t>
            </a:r>
            <a:r>
              <a:rPr lang="en-US" sz="2800" dirty="0">
                <a:sym typeface="Wingdings" panose="05000000000000000000" pitchFamily="2" charset="2"/>
              </a:rPr>
              <a:t>this could skew the results </a:t>
            </a:r>
            <a:r>
              <a:rPr lang="en-US" dirty="0">
                <a:sym typeface="Wingdings" panose="05000000000000000000" pitchFamily="2" charset="2"/>
              </a:rPr>
              <a:t>for </a:t>
            </a:r>
            <a:r>
              <a:rPr lang="en-US" sz="2800" dirty="0">
                <a:sym typeface="Wingdings" panose="05000000000000000000" pitchFamily="2" charset="2"/>
              </a:rPr>
              <a:t>recent technologies.</a:t>
            </a:r>
            <a:endParaRPr lang="en-US" sz="2800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E99D83A8-A009-146B-5076-87BB4C342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620" y="1690688"/>
            <a:ext cx="5412123" cy="29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r>
              <a:rPr lang="en-US" dirty="0"/>
              <a:t>The most popular languages are web based (JS, HTML/CSS)</a:t>
            </a:r>
          </a:p>
          <a:p>
            <a:r>
              <a:rPr lang="en-US" dirty="0"/>
              <a:t>The most used upcoming web framework is React.js</a:t>
            </a:r>
          </a:p>
          <a:p>
            <a:r>
              <a:rPr lang="en-US" dirty="0"/>
              <a:t>Platforms like Docker and AWS are growing in the future</a:t>
            </a:r>
          </a:p>
          <a:p>
            <a:r>
              <a:rPr lang="en-US" dirty="0"/>
              <a:t>Gender gap in tech industry</a:t>
            </a:r>
          </a:p>
          <a:p>
            <a:r>
              <a:rPr lang="en-US" dirty="0"/>
              <a:t>Changing in technology every year</a:t>
            </a:r>
          </a:p>
          <a:p>
            <a:r>
              <a:rPr lang="en-US" sz="2800" dirty="0"/>
              <a:t>Non-relational database is getting more popular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Web based application is taking over the other application.</a:t>
            </a:r>
          </a:p>
          <a:p>
            <a:r>
              <a:rPr lang="en-US" dirty="0"/>
              <a:t>Developers need to be flexible and adjust to rapid changes</a:t>
            </a:r>
          </a:p>
          <a:p>
            <a:r>
              <a:rPr lang="en-US" dirty="0"/>
              <a:t>Impact of job hiring</a:t>
            </a:r>
          </a:p>
          <a:p>
            <a:r>
              <a:rPr lang="en-US" dirty="0"/>
              <a:t>Shift to faster app deployments and cloud services in future</a:t>
            </a:r>
          </a:p>
          <a:p>
            <a:r>
              <a:rPr lang="en-US" sz="2800" dirty="0"/>
              <a:t>More semi-structured and  unstructured data is being analyzed.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/>
          </a:bodyPr>
          <a:lstStyle/>
          <a:p>
            <a:r>
              <a:rPr lang="en-US" dirty="0"/>
              <a:t> It’s important to learn web languages and non-relational database, To stay relevant in the tech industry</a:t>
            </a:r>
          </a:p>
          <a:p>
            <a:r>
              <a:rPr lang="en-US" dirty="0"/>
              <a:t>Cloud-based service is the right direction for IT investment.</a:t>
            </a:r>
          </a:p>
          <a:p>
            <a:r>
              <a:rPr lang="en-US" dirty="0"/>
              <a:t>Among web frameworks, React.js is the best to learn for the future.</a:t>
            </a:r>
          </a:p>
          <a:p>
            <a:r>
              <a:rPr lang="en-US" dirty="0"/>
              <a:t>There is a big gender gap in the tech industry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92141F75-3DDD-444C-92E5-D9DFF01D3C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45013" y="1690688"/>
            <a:ext cx="6808787" cy="4271962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C33EE47-D5A2-4FB4-7D47-9E88A3909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40" y="1542858"/>
            <a:ext cx="10150720" cy="463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.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210B268-F7B3-91E3-5511-EC1D4DB94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90" y="1493352"/>
            <a:ext cx="9228620" cy="461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1046-8452-1551-CDB5-28827652B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27EA1C-E492-FAAF-D8A4-29B7618E4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/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yousefayman20003@gmail.com</a:t>
            </a:r>
            <a:endParaRPr lang="en-US" dirty="0"/>
          </a:p>
          <a:p>
            <a:r>
              <a:rPr lang="en-US" dirty="0"/>
              <a:t>LinkedIn: </a:t>
            </a:r>
            <a:r>
              <a:rPr lang="en-US" b="0" i="0" dirty="0">
                <a:effectLst/>
                <a:hlinkClick r:id="rId3"/>
              </a:rPr>
              <a:t>www.linkedin.com/in/yousef-ayman-2a0796230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The most popular programming languages are web-based one such as JavaScript and HTML/CSS.</a:t>
            </a:r>
          </a:p>
          <a:p>
            <a:r>
              <a:rPr lang="en-US" sz="2400" dirty="0"/>
              <a:t>Cloud-based service</a:t>
            </a:r>
            <a:r>
              <a:rPr lang="en-US" sz="2200" dirty="0"/>
              <a:t> is getting more relevant </a:t>
            </a:r>
          </a:p>
          <a:p>
            <a:r>
              <a:rPr lang="en-US" sz="2200" dirty="0"/>
              <a:t>The most popular web frameworks are React.js, Angular.js and jQuery.</a:t>
            </a:r>
          </a:p>
          <a:p>
            <a:r>
              <a:rPr lang="en-US" sz="2400" dirty="0"/>
              <a:t>non-relational databases is getting more relevant.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About: Analyzing the trends in software development</a:t>
            </a:r>
          </a:p>
          <a:p>
            <a:r>
              <a:rPr lang="en-US" sz="1800" dirty="0"/>
              <a:t>Purpose: Identify skill requirements for future.</a:t>
            </a:r>
          </a:p>
          <a:p>
            <a:r>
              <a:rPr lang="en-US" sz="1800" dirty="0"/>
              <a:t>What are the top programming languages in demand?</a:t>
            </a:r>
          </a:p>
          <a:p>
            <a:r>
              <a:rPr lang="en-US" sz="1800" dirty="0"/>
              <a:t> What are the top database skills in demand?  </a:t>
            </a:r>
          </a:p>
          <a:p>
            <a:r>
              <a:rPr lang="en-US" sz="1800" dirty="0"/>
              <a:t>What are the top platforms?</a:t>
            </a:r>
          </a:p>
          <a:p>
            <a:r>
              <a:rPr lang="en-US" sz="1800" dirty="0"/>
              <a:t> What are the top web-frameworks in demand? </a:t>
            </a:r>
          </a:p>
          <a:p>
            <a:r>
              <a:rPr lang="en-US" sz="1800" dirty="0"/>
              <a:t>Is there a gender gap in the tech industry?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1800" dirty="0"/>
              <a:t>Data Collection Sources:</a:t>
            </a:r>
          </a:p>
          <a:p>
            <a:pPr lvl="1"/>
            <a:r>
              <a:rPr lang="en-US" sz="1400" dirty="0"/>
              <a:t>Stack Overflow Developer 2019 Survey</a:t>
            </a:r>
          </a:p>
          <a:p>
            <a:pPr lvl="1"/>
            <a:r>
              <a:rPr lang="en-US" sz="1400" dirty="0"/>
              <a:t>GitHub Job Postings API</a:t>
            </a:r>
          </a:p>
          <a:p>
            <a:r>
              <a:rPr lang="en-US" sz="1800" dirty="0"/>
              <a:t>Data Wrangling</a:t>
            </a:r>
          </a:p>
          <a:p>
            <a:r>
              <a:rPr lang="en-US" sz="1800" dirty="0"/>
              <a:t>Data Analyzing</a:t>
            </a:r>
          </a:p>
          <a:p>
            <a:r>
              <a:rPr lang="en-US" sz="1800" dirty="0"/>
              <a:t>Data Visualization</a:t>
            </a:r>
          </a:p>
          <a:p>
            <a:r>
              <a:rPr lang="en-US" sz="1800" dirty="0"/>
              <a:t>Building Dashboard</a:t>
            </a:r>
          </a:p>
          <a:p>
            <a:r>
              <a:rPr lang="en-US" sz="1800" dirty="0"/>
              <a:t>Presentation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 descr="Graphical user interface, chart">
            <a:extLst>
              <a:ext uri="{FF2B5EF4-FFF2-40B4-BE49-F238E27FC236}">
                <a16:creationId xmlns:a16="http://schemas.microsoft.com/office/drawing/2014/main" id="{AA95999E-86E0-B2F5-624B-7E346706A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7564"/>
            <a:ext cx="5812674" cy="3849398"/>
          </a:xfrm>
          <a:prstGeom prst="rect">
            <a:avLst/>
          </a:prstGeom>
        </p:spPr>
      </p:pic>
      <p:pic>
        <p:nvPicPr>
          <p:cNvPr id="12" name="Picture 11" descr="Chart, bar chart">
            <a:extLst>
              <a:ext uri="{FF2B5EF4-FFF2-40B4-BE49-F238E27FC236}">
                <a16:creationId xmlns:a16="http://schemas.microsoft.com/office/drawing/2014/main" id="{48CDCF54-4261-79E8-BFB4-7E157183C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331" y="2239882"/>
            <a:ext cx="5838831" cy="393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JavaScript &amp; HTML/CSS are top programming languages for both current and future trend.</a:t>
            </a:r>
          </a:p>
          <a:p>
            <a:r>
              <a:rPr lang="en-US" sz="2800" dirty="0"/>
              <a:t>Python moves from 5</a:t>
            </a:r>
            <a:r>
              <a:rPr lang="en-US" sz="2800" baseline="30000" dirty="0"/>
              <a:t>th</a:t>
            </a:r>
            <a:r>
              <a:rPr lang="en-US" sz="2800" dirty="0"/>
              <a:t> position to 3</a:t>
            </a:r>
            <a:r>
              <a:rPr lang="en-US" sz="2800" baseline="30000" dirty="0"/>
              <a:t>rd</a:t>
            </a:r>
            <a:r>
              <a:rPr lang="en-US" sz="2800" dirty="0"/>
              <a:t> position</a:t>
            </a:r>
            <a:r>
              <a:rPr lang="en-US" dirty="0"/>
              <a:t>.</a:t>
            </a:r>
          </a:p>
          <a:p>
            <a:r>
              <a:rPr lang="en-US" sz="2800" dirty="0"/>
              <a:t>P</a:t>
            </a:r>
            <a:r>
              <a:rPr lang="en-US" dirty="0"/>
              <a:t>owerShell disappeared from top 5 </a:t>
            </a: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Web programming languages are still in high demand.</a:t>
            </a:r>
            <a:endParaRPr lang="en-US" dirty="0"/>
          </a:p>
          <a:p>
            <a:r>
              <a:rPr lang="en-US" sz="2800" dirty="0"/>
              <a:t>Python becoming more popular because of  the importance of AI and ML</a:t>
            </a:r>
          </a:p>
          <a:p>
            <a:r>
              <a:rPr lang="en-US" dirty="0"/>
              <a:t>S</a:t>
            </a:r>
            <a:r>
              <a:rPr lang="en-US" sz="2800" dirty="0"/>
              <a:t>cripting languages getting out of interest compared to others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9" name="Picture 8" descr="Chart, funnel chart&#10;&#10;Description automatically generated">
            <a:extLst>
              <a:ext uri="{FF2B5EF4-FFF2-40B4-BE49-F238E27FC236}">
                <a16:creationId xmlns:a16="http://schemas.microsoft.com/office/drawing/2014/main" id="{201ECACA-5A4C-522D-5EA6-A6CA1DCFF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511081"/>
            <a:ext cx="6096001" cy="4299046"/>
          </a:xfrm>
          <a:prstGeom prst="rect">
            <a:avLst/>
          </a:prstGeom>
        </p:spPr>
      </p:pic>
      <p:pic>
        <p:nvPicPr>
          <p:cNvPr id="12" name="Picture 11" descr="Chart, funnel chart&#10;&#10;Description automatically generated">
            <a:extLst>
              <a:ext uri="{FF2B5EF4-FFF2-40B4-BE49-F238E27FC236}">
                <a16:creationId xmlns:a16="http://schemas.microsoft.com/office/drawing/2014/main" id="{A57191C6-BC6F-7DFB-1CAD-AA86810D3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06661"/>
            <a:ext cx="6095999" cy="429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TRENDS - FINDINGS &amp; IMPLICATIONS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MongoDB , PostgreSQL and Redis are getting more popular. </a:t>
            </a:r>
          </a:p>
          <a:p>
            <a:r>
              <a:rPr lang="en-US" sz="2800" dirty="0"/>
              <a:t>MYSQL drops from No.1 to No.4.</a:t>
            </a:r>
          </a:p>
          <a:p>
            <a:r>
              <a:rPr lang="en-US" dirty="0"/>
              <a:t>MS SQL and SQLITE drops out of top 5.</a:t>
            </a: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Open-source database is the most preferable than commercial databases .</a:t>
            </a:r>
          </a:p>
          <a:p>
            <a:r>
              <a:rPr lang="en-US" sz="2800" dirty="0"/>
              <a:t>Non-relational database see increasingly usage in the future.</a:t>
            </a:r>
          </a:p>
          <a:p>
            <a:r>
              <a:rPr lang="en-US" sz="2800" dirty="0"/>
              <a:t>Relational database still has the  leading in the future.</a:t>
            </a:r>
          </a:p>
          <a:p>
            <a:r>
              <a:rPr lang="en-US" dirty="0"/>
              <a:t>Redis supports abstract data types.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155be751-a274-42e8-93fb-f39d3b9bccc8"/>
    <ds:schemaRef ds:uri="http://schemas.microsoft.com/office/2006/documentManagement/types"/>
    <ds:schemaRef ds:uri="http://schemas.microsoft.com/office/infopath/2007/PartnerControls"/>
    <ds:schemaRef ds:uri="f80a141d-92ca-4d3d-9308-f7e7b1d44ce8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562</Words>
  <Application>Microsoft Office PowerPoint</Application>
  <PresentationFormat>Widescreen</PresentationFormat>
  <Paragraphs>113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Technology Trends</vt:lpstr>
      <vt:lpstr>OUTLINE</vt:lpstr>
      <vt:lpstr>EXECUTIVE SUMMARY</vt:lpstr>
      <vt:lpstr>INTRODUCTION</vt:lpstr>
      <vt:lpstr>METHODOLOGY</vt:lpstr>
      <vt:lpstr>PROGRAMMING LANGUAGE TRENDS</vt:lpstr>
      <vt:lpstr>PROGRAMMING LANGUAGE TRENDS - FINDINGS &amp; IMPLICATIONS</vt:lpstr>
      <vt:lpstr>DATABASE TRENDS</vt:lpstr>
      <vt:lpstr>DATABASE TRENDS - FINDINGS &amp; IMPLICATIONS 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yousef ayman</cp:lastModifiedBy>
  <cp:revision>20</cp:revision>
  <dcterms:created xsi:type="dcterms:W3CDTF">2020-10-28T18:29:43Z</dcterms:created>
  <dcterms:modified xsi:type="dcterms:W3CDTF">2022-09-24T01:24:30Z</dcterms:modified>
</cp:coreProperties>
</file>