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0" r:id="rId1"/>
  </p:sldMasterIdLst>
  <p:sldIdLst>
    <p:sldId id="256" r:id="rId2"/>
    <p:sldId id="261" r:id="rId3"/>
    <p:sldId id="262" r:id="rId4"/>
    <p:sldId id="263" r:id="rId5"/>
    <p:sldId id="264" r:id="rId6"/>
    <p:sldId id="265" r:id="rId7"/>
    <p:sldId id="266" r:id="rId8"/>
    <p:sldId id="267" r:id="rId9"/>
    <p:sldId id="268" r:id="rId10"/>
    <p:sldId id="257" r:id="rId11"/>
    <p:sldId id="274" r:id="rId12"/>
    <p:sldId id="260" r:id="rId13"/>
    <p:sldId id="258" r:id="rId14"/>
    <p:sldId id="269" r:id="rId15"/>
    <p:sldId id="275" r:id="rId16"/>
    <p:sldId id="276" r:id="rId17"/>
    <p:sldId id="278" r:id="rId18"/>
    <p:sldId id="270" r:id="rId19"/>
    <p:sldId id="271" r:id="rId20"/>
    <p:sldId id="272" r:id="rId21"/>
    <p:sldId id="273"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823" autoAdjust="0"/>
    <p:restoredTop sz="94660"/>
  </p:normalViewPr>
  <p:slideViewPr>
    <p:cSldViewPr snapToGrid="0">
      <p:cViewPr varScale="1">
        <p:scale>
          <a:sx n="82" d="100"/>
          <a:sy n="82" d="100"/>
        </p:scale>
        <p:origin x="63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3T19:48:43.471"/>
    </inkml:context>
    <inkml:brush xml:id="br0">
      <inkml:brushProperty name="width" value="0.035" units="cm"/>
      <inkml:brushProperty name="height" value="0.035" units="cm"/>
    </inkml:brush>
  </inkml:definitions>
  <inkml:trace contextRef="#ctx0" brushRef="#br0">0 1 24575,'0'0'-8191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3T19:48:45.660"/>
    </inkml:context>
    <inkml:brush xml:id="br0">
      <inkml:brushProperty name="width" value="0.035" units="cm"/>
      <inkml:brushProperty name="height" value="0.035" units="cm"/>
    </inkml:brush>
  </inkml:definitions>
  <inkml:trace contextRef="#ctx0" brushRef="#br0">0 0 24575,'0'0'-8191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3T19:46:06.540"/>
    </inkml:context>
    <inkml:brush xml:id="br0">
      <inkml:brushProperty name="width" value="0.035" units="cm"/>
      <inkml:brushProperty name="height" value="0.035" units="cm"/>
    </inkml:brush>
  </inkml:definitions>
  <inkml:trace contextRef="#ctx0" brushRef="#br0">1 1 24575,'0'0'-8191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3T19:46:18.121"/>
    </inkml:context>
    <inkml:brush xml:id="br0">
      <inkml:brushProperty name="width" value="0.035" units="cm"/>
      <inkml:brushProperty name="height" value="0.035" units="cm"/>
    </inkml:brush>
  </inkml:definitions>
  <inkml:trace contextRef="#ctx0" brushRef="#br0">0 0 24575,'0'0'-8191</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F07CD3FD-BE54-4400-942B-C6C15AA73DFD}" type="datetimeFigureOut">
              <a:rPr lang="en-US" smtClean="0"/>
              <a:t>8/24/2023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4C0CD32-A6C8-4BA5-B3DF-D8325E32CAA4}" type="slidenum">
              <a:rPr lang="en-US" smtClean="0"/>
              <a:t>‹#›</a:t>
            </a:fld>
            <a:endParaRPr lang="en-US"/>
          </a:p>
        </p:txBody>
      </p:sp>
    </p:spTree>
    <p:extLst>
      <p:ext uri="{BB962C8B-B14F-4D97-AF65-F5344CB8AC3E}">
        <p14:creationId xmlns:p14="http://schemas.microsoft.com/office/powerpoint/2010/main" val="12040868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07CD3FD-BE54-4400-942B-C6C15AA73DFD}" type="datetimeFigureOut">
              <a:rPr lang="en-US" smtClean="0"/>
              <a:t>8/24/2023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C0CD32-A6C8-4BA5-B3DF-D8325E32CAA4}" type="slidenum">
              <a:rPr lang="en-US" smtClean="0"/>
              <a:t>‹#›</a:t>
            </a:fld>
            <a:endParaRPr lang="en-US"/>
          </a:p>
        </p:txBody>
      </p:sp>
    </p:spTree>
    <p:extLst>
      <p:ext uri="{BB962C8B-B14F-4D97-AF65-F5344CB8AC3E}">
        <p14:creationId xmlns:p14="http://schemas.microsoft.com/office/powerpoint/2010/main" val="3889777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07CD3FD-BE54-4400-942B-C6C15AA73DFD}" type="datetimeFigureOut">
              <a:rPr lang="en-US" smtClean="0"/>
              <a:t>8/24/2023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C0CD32-A6C8-4BA5-B3DF-D8325E32CAA4}" type="slidenum">
              <a:rPr lang="en-US" smtClean="0"/>
              <a:t>‹#›</a:t>
            </a:fld>
            <a:endParaRPr lang="en-US"/>
          </a:p>
        </p:txBody>
      </p:sp>
    </p:spTree>
    <p:extLst>
      <p:ext uri="{BB962C8B-B14F-4D97-AF65-F5344CB8AC3E}">
        <p14:creationId xmlns:p14="http://schemas.microsoft.com/office/powerpoint/2010/main" val="3018917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07CD3FD-BE54-4400-942B-C6C15AA73DFD}" type="datetimeFigureOut">
              <a:rPr lang="en-US" smtClean="0"/>
              <a:t>8/24/2023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C0CD32-A6C8-4BA5-B3DF-D8325E32CAA4}" type="slidenum">
              <a:rPr lang="en-US" smtClean="0"/>
              <a:t>‹#›</a:t>
            </a:fld>
            <a:endParaRPr lang="en-US"/>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9078129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07CD3FD-BE54-4400-942B-C6C15AA73DFD}" type="datetimeFigureOut">
              <a:rPr lang="en-US" smtClean="0"/>
              <a:t>8/24/2023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C0CD32-A6C8-4BA5-B3DF-D8325E32CAA4}" type="slidenum">
              <a:rPr lang="en-US" smtClean="0"/>
              <a:t>‹#›</a:t>
            </a:fld>
            <a:endParaRPr lang="en-US"/>
          </a:p>
        </p:txBody>
      </p:sp>
    </p:spTree>
    <p:extLst>
      <p:ext uri="{BB962C8B-B14F-4D97-AF65-F5344CB8AC3E}">
        <p14:creationId xmlns:p14="http://schemas.microsoft.com/office/powerpoint/2010/main" val="34100451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07CD3FD-BE54-4400-942B-C6C15AA73DFD}" type="datetimeFigureOut">
              <a:rPr lang="en-US" smtClean="0"/>
              <a:t>8/24/2023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4C0CD32-A6C8-4BA5-B3DF-D8325E32CAA4}" type="slidenum">
              <a:rPr lang="en-US" smtClean="0"/>
              <a:t>‹#›</a:t>
            </a:fld>
            <a:endParaRPr lang="en-US"/>
          </a:p>
        </p:txBody>
      </p:sp>
    </p:spTree>
    <p:extLst>
      <p:ext uri="{BB962C8B-B14F-4D97-AF65-F5344CB8AC3E}">
        <p14:creationId xmlns:p14="http://schemas.microsoft.com/office/powerpoint/2010/main" val="5450258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07CD3FD-BE54-4400-942B-C6C15AA73DFD}" type="datetimeFigureOut">
              <a:rPr lang="en-US" smtClean="0"/>
              <a:t>8/24/2023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4C0CD32-A6C8-4BA5-B3DF-D8325E32CAA4}" type="slidenum">
              <a:rPr lang="en-US" smtClean="0"/>
              <a:t>‹#›</a:t>
            </a:fld>
            <a:endParaRPr lang="en-US"/>
          </a:p>
        </p:txBody>
      </p:sp>
    </p:spTree>
    <p:extLst>
      <p:ext uri="{BB962C8B-B14F-4D97-AF65-F5344CB8AC3E}">
        <p14:creationId xmlns:p14="http://schemas.microsoft.com/office/powerpoint/2010/main" val="29409266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7CD3FD-BE54-4400-942B-C6C15AA73DFD}" type="datetimeFigureOut">
              <a:rPr lang="en-US" smtClean="0"/>
              <a:t>8/24/2023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C0CD32-A6C8-4BA5-B3DF-D8325E32CAA4}" type="slidenum">
              <a:rPr lang="en-US" smtClean="0"/>
              <a:t>‹#›</a:t>
            </a:fld>
            <a:endParaRPr lang="en-US"/>
          </a:p>
        </p:txBody>
      </p:sp>
    </p:spTree>
    <p:extLst>
      <p:ext uri="{BB962C8B-B14F-4D97-AF65-F5344CB8AC3E}">
        <p14:creationId xmlns:p14="http://schemas.microsoft.com/office/powerpoint/2010/main" val="7011593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7CD3FD-BE54-4400-942B-C6C15AA73DFD}" type="datetimeFigureOut">
              <a:rPr lang="en-US" smtClean="0"/>
              <a:t>8/24/2023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C0CD32-A6C8-4BA5-B3DF-D8325E32CAA4}" type="slidenum">
              <a:rPr lang="en-US" smtClean="0"/>
              <a:t>‹#›</a:t>
            </a:fld>
            <a:endParaRPr lang="en-US"/>
          </a:p>
        </p:txBody>
      </p:sp>
    </p:spTree>
    <p:extLst>
      <p:ext uri="{BB962C8B-B14F-4D97-AF65-F5344CB8AC3E}">
        <p14:creationId xmlns:p14="http://schemas.microsoft.com/office/powerpoint/2010/main" val="4579774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7CD3FD-BE54-4400-942B-C6C15AA73DFD}" type="datetimeFigureOut">
              <a:rPr lang="en-US" smtClean="0"/>
              <a:t>8/24/2023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C0CD32-A6C8-4BA5-B3DF-D8325E32CAA4}" type="slidenum">
              <a:rPr lang="en-US" smtClean="0"/>
              <a:t>‹#›</a:t>
            </a:fld>
            <a:endParaRPr lang="en-US"/>
          </a:p>
        </p:txBody>
      </p:sp>
    </p:spTree>
    <p:extLst>
      <p:ext uri="{BB962C8B-B14F-4D97-AF65-F5344CB8AC3E}">
        <p14:creationId xmlns:p14="http://schemas.microsoft.com/office/powerpoint/2010/main" val="5371301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07CD3FD-BE54-4400-942B-C6C15AA73DFD}" type="datetimeFigureOut">
              <a:rPr lang="en-US" smtClean="0"/>
              <a:t>8/24/2023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C0CD32-A6C8-4BA5-B3DF-D8325E32CAA4}" type="slidenum">
              <a:rPr lang="en-US" smtClean="0"/>
              <a:t>‹#›</a:t>
            </a:fld>
            <a:endParaRPr lang="en-US"/>
          </a:p>
        </p:txBody>
      </p:sp>
    </p:spTree>
    <p:extLst>
      <p:ext uri="{BB962C8B-B14F-4D97-AF65-F5344CB8AC3E}">
        <p14:creationId xmlns:p14="http://schemas.microsoft.com/office/powerpoint/2010/main" val="20088517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07CD3FD-BE54-4400-942B-C6C15AA73DFD}" type="datetimeFigureOut">
              <a:rPr lang="en-US" smtClean="0"/>
              <a:t>8/24/2023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C0CD32-A6C8-4BA5-B3DF-D8325E32CAA4}" type="slidenum">
              <a:rPr lang="en-US" smtClean="0"/>
              <a:t>‹#›</a:t>
            </a:fld>
            <a:endParaRPr lang="en-US"/>
          </a:p>
        </p:txBody>
      </p:sp>
    </p:spTree>
    <p:extLst>
      <p:ext uri="{BB962C8B-B14F-4D97-AF65-F5344CB8AC3E}">
        <p14:creationId xmlns:p14="http://schemas.microsoft.com/office/powerpoint/2010/main" val="8669194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CD3FD-BE54-4400-942B-C6C15AA73DFD}" type="datetimeFigureOut">
              <a:rPr lang="en-US" smtClean="0"/>
              <a:t>8/24/2023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4C0CD32-A6C8-4BA5-B3DF-D8325E32CAA4}" type="slidenum">
              <a:rPr lang="en-US" smtClean="0"/>
              <a:t>‹#›</a:t>
            </a:fld>
            <a:endParaRPr lang="en-US"/>
          </a:p>
        </p:txBody>
      </p:sp>
    </p:spTree>
    <p:extLst>
      <p:ext uri="{BB962C8B-B14F-4D97-AF65-F5344CB8AC3E}">
        <p14:creationId xmlns:p14="http://schemas.microsoft.com/office/powerpoint/2010/main" val="34363607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07CD3FD-BE54-4400-942B-C6C15AA73DFD}" type="datetimeFigureOut">
              <a:rPr lang="en-US" smtClean="0"/>
              <a:t>8/24/2023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4C0CD32-A6C8-4BA5-B3DF-D8325E32CAA4}" type="slidenum">
              <a:rPr lang="en-US" smtClean="0"/>
              <a:t>‹#›</a:t>
            </a:fld>
            <a:endParaRPr lang="en-US"/>
          </a:p>
        </p:txBody>
      </p:sp>
    </p:spTree>
    <p:extLst>
      <p:ext uri="{BB962C8B-B14F-4D97-AF65-F5344CB8AC3E}">
        <p14:creationId xmlns:p14="http://schemas.microsoft.com/office/powerpoint/2010/main" val="11898903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7CD3FD-BE54-4400-942B-C6C15AA73DFD}" type="datetimeFigureOut">
              <a:rPr lang="en-US" smtClean="0"/>
              <a:t>8/24/2023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4C0CD32-A6C8-4BA5-B3DF-D8325E32CAA4}" type="slidenum">
              <a:rPr lang="en-US" smtClean="0"/>
              <a:t>‹#›</a:t>
            </a:fld>
            <a:endParaRPr lang="en-US"/>
          </a:p>
        </p:txBody>
      </p:sp>
    </p:spTree>
    <p:extLst>
      <p:ext uri="{BB962C8B-B14F-4D97-AF65-F5344CB8AC3E}">
        <p14:creationId xmlns:p14="http://schemas.microsoft.com/office/powerpoint/2010/main" val="23955184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07CD3FD-BE54-4400-942B-C6C15AA73DFD}" type="datetimeFigureOut">
              <a:rPr lang="en-US" smtClean="0"/>
              <a:t>8/24/2023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C0CD32-A6C8-4BA5-B3DF-D8325E32CAA4}" type="slidenum">
              <a:rPr lang="en-US" smtClean="0"/>
              <a:t>‹#›</a:t>
            </a:fld>
            <a:endParaRPr lang="en-US"/>
          </a:p>
        </p:txBody>
      </p:sp>
    </p:spTree>
    <p:extLst>
      <p:ext uri="{BB962C8B-B14F-4D97-AF65-F5344CB8AC3E}">
        <p14:creationId xmlns:p14="http://schemas.microsoft.com/office/powerpoint/2010/main" val="17222485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07CD3FD-BE54-4400-942B-C6C15AA73DFD}" type="datetimeFigureOut">
              <a:rPr lang="en-US" smtClean="0"/>
              <a:t>8/24/2023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C0CD32-A6C8-4BA5-B3DF-D8325E32CAA4}" type="slidenum">
              <a:rPr lang="en-US" smtClean="0"/>
              <a:t>‹#›</a:t>
            </a:fld>
            <a:endParaRPr lang="en-US"/>
          </a:p>
        </p:txBody>
      </p:sp>
    </p:spTree>
    <p:extLst>
      <p:ext uri="{BB962C8B-B14F-4D97-AF65-F5344CB8AC3E}">
        <p14:creationId xmlns:p14="http://schemas.microsoft.com/office/powerpoint/2010/main" val="25166269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F07CD3FD-BE54-4400-942B-C6C15AA73DFD}" type="datetimeFigureOut">
              <a:rPr lang="en-US" smtClean="0"/>
              <a:t>8/24/2023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A4C0CD32-A6C8-4BA5-B3DF-D8325E32CAA4}" type="slidenum">
              <a:rPr lang="en-US" smtClean="0"/>
              <a:t>‹#›</a:t>
            </a:fld>
            <a:endParaRPr lang="en-US"/>
          </a:p>
        </p:txBody>
      </p:sp>
    </p:spTree>
    <p:extLst>
      <p:ext uri="{BB962C8B-B14F-4D97-AF65-F5344CB8AC3E}">
        <p14:creationId xmlns:p14="http://schemas.microsoft.com/office/powerpoint/2010/main" val="2846603389"/>
      </p:ext>
    </p:extLst>
  </p:cSld>
  <p:clrMap bg1="dk1" tx1="lt1" bg2="dk2" tx2="lt2" accent1="accent1" accent2="accent2" accent3="accent3" accent4="accent4" accent5="accent5" accent6="accent6" hlink="hlink" folHlink="folHlink"/>
  <p:sldLayoutIdLst>
    <p:sldLayoutId id="2147483801" r:id="rId1"/>
    <p:sldLayoutId id="2147483802" r:id="rId2"/>
    <p:sldLayoutId id="2147483803" r:id="rId3"/>
    <p:sldLayoutId id="2147483804" r:id="rId4"/>
    <p:sldLayoutId id="2147483805" r:id="rId5"/>
    <p:sldLayoutId id="2147483806" r:id="rId6"/>
    <p:sldLayoutId id="2147483807" r:id="rId7"/>
    <p:sldLayoutId id="2147483808" r:id="rId8"/>
    <p:sldLayoutId id="2147483809" r:id="rId9"/>
    <p:sldLayoutId id="2147483810" r:id="rId10"/>
    <p:sldLayoutId id="2147483811" r:id="rId11"/>
    <p:sldLayoutId id="2147483812" r:id="rId12"/>
    <p:sldLayoutId id="2147483813" r:id="rId13"/>
    <p:sldLayoutId id="2147483814" r:id="rId14"/>
    <p:sldLayoutId id="2147483815" r:id="rId15"/>
    <p:sldLayoutId id="2147483816" r:id="rId16"/>
    <p:sldLayoutId id="2147483817" r:id="rId17"/>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customXml" Target="../ink/ink4.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customXml" Target="../ink/ink1.xml"/><Relationship Id="rId1" Type="http://schemas.openxmlformats.org/officeDocument/2006/relationships/slideLayout" Target="../slideLayouts/slideLayout2.xml"/><Relationship Id="rId4" Type="http://schemas.openxmlformats.org/officeDocument/2006/relationships/customXml" Target="../ink/ink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tinkercad.com/things/bRb61NGK3dI?sharecode=tx5S9LCKjHGuqVAyJrgXZ_x08jBMtTzOGH3mv601Guk"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midsection of a person holding a miniature house">
            <a:extLst>
              <a:ext uri="{FF2B5EF4-FFF2-40B4-BE49-F238E27FC236}">
                <a16:creationId xmlns:a16="http://schemas.microsoft.com/office/drawing/2014/main" id="{55A5ACAE-84DB-8B10-21DD-2853564ADA59}"/>
              </a:ext>
            </a:extLst>
          </p:cNvPr>
          <p:cNvPicPr>
            <a:picLocks noChangeAspect="1"/>
          </p:cNvPicPr>
          <p:nvPr/>
        </p:nvPicPr>
        <p:blipFill rotWithShape="1">
          <a:blip r:embed="rId2">
            <a:alphaModFix amt="35000"/>
          </a:blip>
          <a:srcRect t="9741" r="-1" b="970"/>
          <a:stretch/>
        </p:blipFill>
        <p:spPr>
          <a:xfrm>
            <a:off x="19965" y="-2"/>
            <a:ext cx="12191695" cy="6858000"/>
          </a:xfrm>
          <a:prstGeom prst="rect">
            <a:avLst/>
          </a:prstGeom>
        </p:spPr>
      </p:pic>
      <p:sp>
        <p:nvSpPr>
          <p:cNvPr id="2" name="Title 1">
            <a:extLst>
              <a:ext uri="{FF2B5EF4-FFF2-40B4-BE49-F238E27FC236}">
                <a16:creationId xmlns:a16="http://schemas.microsoft.com/office/drawing/2014/main" id="{44367A0E-2623-C002-ED0D-3092DC410CA3}"/>
              </a:ext>
            </a:extLst>
          </p:cNvPr>
          <p:cNvSpPr>
            <a:spLocks noGrp="1"/>
          </p:cNvSpPr>
          <p:nvPr>
            <p:ph type="ctrTitle"/>
          </p:nvPr>
        </p:nvSpPr>
        <p:spPr>
          <a:xfrm>
            <a:off x="2292054" y="3428998"/>
            <a:ext cx="5816024" cy="2623459"/>
          </a:xfrm>
        </p:spPr>
        <p:txBody>
          <a:bodyPr>
            <a:normAutofit/>
          </a:bodyPr>
          <a:lstStyle/>
          <a:p>
            <a:r>
              <a:rPr lang="en-US" sz="6600"/>
              <a:t>Smart Home </a:t>
            </a:r>
            <a:br>
              <a:rPr lang="en-US" sz="6600"/>
            </a:br>
            <a:endParaRPr lang="en-US" sz="6600"/>
          </a:p>
        </p:txBody>
      </p:sp>
      <p:sp>
        <p:nvSpPr>
          <p:cNvPr id="3" name="Subtitle 2">
            <a:extLst>
              <a:ext uri="{FF2B5EF4-FFF2-40B4-BE49-F238E27FC236}">
                <a16:creationId xmlns:a16="http://schemas.microsoft.com/office/drawing/2014/main" id="{8B2FBB99-3E90-E885-B7B4-0619A20AEB72}"/>
              </a:ext>
            </a:extLst>
          </p:cNvPr>
          <p:cNvSpPr>
            <a:spLocks noGrp="1"/>
          </p:cNvSpPr>
          <p:nvPr>
            <p:ph type="subTitle" idx="1"/>
          </p:nvPr>
        </p:nvSpPr>
        <p:spPr>
          <a:xfrm>
            <a:off x="2451093" y="2268786"/>
            <a:ext cx="5676648" cy="1160213"/>
          </a:xfrm>
        </p:spPr>
        <p:txBody>
          <a:bodyPr>
            <a:normAutofit/>
          </a:bodyPr>
          <a:lstStyle/>
          <a:p>
            <a:r>
              <a:rPr lang="en-US" sz="2000"/>
              <a:t>IOT Training Final Project </a:t>
            </a:r>
          </a:p>
          <a:p>
            <a:endParaRPr lang="en-US" sz="2000"/>
          </a:p>
        </p:txBody>
      </p:sp>
    </p:spTree>
    <p:extLst>
      <p:ext uri="{BB962C8B-B14F-4D97-AF65-F5344CB8AC3E}">
        <p14:creationId xmlns:p14="http://schemas.microsoft.com/office/powerpoint/2010/main" val="1055243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0DB81-F64D-9F00-C5F7-438DB0C93B10}"/>
              </a:ext>
            </a:extLst>
          </p:cNvPr>
          <p:cNvSpPr>
            <a:spLocks noGrp="1"/>
          </p:cNvSpPr>
          <p:nvPr>
            <p:ph type="title"/>
          </p:nvPr>
        </p:nvSpPr>
        <p:spPr>
          <a:xfrm>
            <a:off x="838200" y="365125"/>
            <a:ext cx="10515600" cy="1325563"/>
          </a:xfrm>
        </p:spPr>
        <p:txBody>
          <a:bodyPr>
            <a:normAutofit/>
          </a:bodyPr>
          <a:lstStyle/>
          <a:p>
            <a:r>
              <a:rPr lang="en-US" dirty="0"/>
              <a:t>Project phases overview</a:t>
            </a:r>
            <a:r>
              <a:rPr lang="ar-EG" dirty="0"/>
              <a:t>:</a:t>
            </a:r>
            <a:endParaRPr lang="en-US" dirty="0"/>
          </a:p>
        </p:txBody>
      </p:sp>
      <p:sp>
        <p:nvSpPr>
          <p:cNvPr id="3" name="Content Placeholder 2">
            <a:extLst>
              <a:ext uri="{FF2B5EF4-FFF2-40B4-BE49-F238E27FC236}">
                <a16:creationId xmlns:a16="http://schemas.microsoft.com/office/drawing/2014/main" id="{59001F99-5382-7E55-FB74-29A20BC8F2C9}"/>
              </a:ext>
            </a:extLst>
          </p:cNvPr>
          <p:cNvSpPr>
            <a:spLocks noGrp="1"/>
          </p:cNvSpPr>
          <p:nvPr>
            <p:ph idx="1"/>
          </p:nvPr>
        </p:nvSpPr>
        <p:spPr>
          <a:xfrm>
            <a:off x="1120000" y="1825625"/>
            <a:ext cx="6358486" cy="4351338"/>
          </a:xfrm>
        </p:spPr>
        <p:txBody>
          <a:bodyPr>
            <a:normAutofit/>
          </a:bodyPr>
          <a:lstStyle/>
          <a:p>
            <a:r>
              <a:rPr lang="en-US" dirty="0">
                <a:gradFill>
                  <a:gsLst>
                    <a:gs pos="34000">
                      <a:schemeClr val="tx1">
                        <a:lumMod val="93000"/>
                      </a:schemeClr>
                    </a:gs>
                    <a:gs pos="0">
                      <a:schemeClr val="bg1">
                        <a:lumMod val="25000"/>
                        <a:lumOff val="75000"/>
                      </a:schemeClr>
                    </a:gs>
                    <a:gs pos="100000">
                      <a:schemeClr val="tx1"/>
                    </a:gs>
                  </a:gsLst>
                  <a:lin ang="4800000" scaled="0"/>
                </a:gradFill>
              </a:rPr>
              <a:t>Hardware application of the circuit using real components then applying them on the maquette ..</a:t>
            </a:r>
          </a:p>
          <a:p>
            <a:endParaRPr lang="en-US" dirty="0">
              <a:gradFill>
                <a:gsLst>
                  <a:gs pos="34000">
                    <a:schemeClr val="tx1">
                      <a:lumMod val="93000"/>
                    </a:schemeClr>
                  </a:gs>
                  <a:gs pos="0">
                    <a:schemeClr val="bg1">
                      <a:lumMod val="25000"/>
                      <a:lumOff val="75000"/>
                    </a:schemeClr>
                  </a:gs>
                  <a:gs pos="100000">
                    <a:schemeClr val="tx1"/>
                  </a:gs>
                </a:gsLst>
                <a:lin ang="4800000" scaled="0"/>
              </a:gradFill>
            </a:endParaRP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30A5CF5F-427B-7EF9-947B-88FF1BCAFA62}"/>
                  </a:ext>
                </a:extLst>
              </p14:cNvPr>
              <p14:cNvContentPartPr/>
              <p14:nvPr/>
            </p14:nvContentPartPr>
            <p14:xfrm>
              <a:off x="11276945" y="4814125"/>
              <a:ext cx="653" cy="653"/>
            </p14:xfrm>
          </p:contentPart>
        </mc:Choice>
        <mc:Fallback xmlns="">
          <p:pic>
            <p:nvPicPr>
              <p:cNvPr id="4" name="Ink 3">
                <a:extLst>
                  <a:ext uri="{FF2B5EF4-FFF2-40B4-BE49-F238E27FC236}">
                    <a16:creationId xmlns:a16="http://schemas.microsoft.com/office/drawing/2014/main" id="{30A5CF5F-427B-7EF9-947B-88FF1BCAFA62}"/>
                  </a:ext>
                </a:extLst>
              </p:cNvPr>
              <p:cNvPicPr/>
              <p:nvPr/>
            </p:nvPicPr>
            <p:blipFill>
              <a:blip r:embed="rId4"/>
              <a:stretch>
                <a:fillRect/>
              </a:stretch>
            </p:blipFill>
            <p:spPr>
              <a:xfrm>
                <a:off x="11265844" y="4803024"/>
                <a:ext cx="22855" cy="22855"/>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7C90DCA1-E825-5604-A53B-F9C69F5F4FC4}"/>
                  </a:ext>
                </a:extLst>
              </p14:cNvPr>
              <p14:cNvContentPartPr/>
              <p14:nvPr/>
            </p14:nvContentPartPr>
            <p14:xfrm>
              <a:off x="7922922" y="1924505"/>
              <a:ext cx="653" cy="653"/>
            </p14:xfrm>
          </p:contentPart>
        </mc:Choice>
        <mc:Fallback xmlns="">
          <p:pic>
            <p:nvPicPr>
              <p:cNvPr id="5" name="Ink 4">
                <a:extLst>
                  <a:ext uri="{FF2B5EF4-FFF2-40B4-BE49-F238E27FC236}">
                    <a16:creationId xmlns:a16="http://schemas.microsoft.com/office/drawing/2014/main" id="{7C90DCA1-E825-5604-A53B-F9C69F5F4FC4}"/>
                  </a:ext>
                </a:extLst>
              </p:cNvPr>
              <p:cNvPicPr/>
              <p:nvPr/>
            </p:nvPicPr>
            <p:blipFill>
              <a:blip r:embed="rId4"/>
              <a:stretch>
                <a:fillRect/>
              </a:stretch>
            </p:blipFill>
            <p:spPr>
              <a:xfrm>
                <a:off x="7911821" y="1913404"/>
                <a:ext cx="22855" cy="22855"/>
              </a:xfrm>
              <a:prstGeom prst="rect">
                <a:avLst/>
              </a:prstGeom>
            </p:spPr>
          </p:pic>
        </mc:Fallback>
      </mc:AlternateContent>
      <p:pic>
        <p:nvPicPr>
          <p:cNvPr id="7" name="Picture 6" descr="A model of a house&#10;&#10;Description automatically generated">
            <a:extLst>
              <a:ext uri="{FF2B5EF4-FFF2-40B4-BE49-F238E27FC236}">
                <a16:creationId xmlns:a16="http://schemas.microsoft.com/office/drawing/2014/main" id="{D3C4B4D9-71BF-A83A-2A0F-6D2B43E07AA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200153" y="2748584"/>
            <a:ext cx="5215404" cy="3742985"/>
          </a:xfrm>
          <a:prstGeom prst="rect">
            <a:avLst/>
          </a:prstGeom>
        </p:spPr>
      </p:pic>
    </p:spTree>
    <p:extLst>
      <p:ext uri="{BB962C8B-B14F-4D97-AF65-F5344CB8AC3E}">
        <p14:creationId xmlns:p14="http://schemas.microsoft.com/office/powerpoint/2010/main" val="37667182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FF2E8-5F2F-8679-3ED1-693D2D521D75}"/>
              </a:ext>
            </a:extLst>
          </p:cNvPr>
          <p:cNvSpPr>
            <a:spLocks noGrp="1"/>
          </p:cNvSpPr>
          <p:nvPr>
            <p:ph type="title"/>
          </p:nvPr>
        </p:nvSpPr>
        <p:spPr/>
        <p:txBody>
          <a:bodyPr/>
          <a:lstStyle/>
          <a:p>
            <a:r>
              <a:rPr lang="en-US" dirty="0"/>
              <a:t>Project phases overview</a:t>
            </a:r>
            <a:r>
              <a:rPr lang="ar-EG" dirty="0"/>
              <a:t>:</a:t>
            </a:r>
            <a:endParaRPr lang="en-US" dirty="0"/>
          </a:p>
        </p:txBody>
      </p:sp>
      <p:sp>
        <p:nvSpPr>
          <p:cNvPr id="3" name="Content Placeholder 2">
            <a:extLst>
              <a:ext uri="{FF2B5EF4-FFF2-40B4-BE49-F238E27FC236}">
                <a16:creationId xmlns:a16="http://schemas.microsoft.com/office/drawing/2014/main" id="{04438232-02C3-70C2-7D7B-D1557C85E350}"/>
              </a:ext>
            </a:extLst>
          </p:cNvPr>
          <p:cNvSpPr>
            <a:spLocks noGrp="1"/>
          </p:cNvSpPr>
          <p:nvPr>
            <p:ph idx="1"/>
          </p:nvPr>
        </p:nvSpPr>
        <p:spPr/>
        <p:txBody>
          <a:bodyPr>
            <a:normAutofit fontScale="92500" lnSpcReduction="10000"/>
          </a:bodyPr>
          <a:lstStyle/>
          <a:p>
            <a:pPr marL="0" indent="0">
              <a:buNone/>
            </a:pPr>
            <a:r>
              <a:rPr lang="en-US" sz="4800" dirty="0"/>
              <a:t>The web application phase :</a:t>
            </a:r>
          </a:p>
          <a:p>
            <a:r>
              <a:rPr lang="en-US" dirty="0"/>
              <a:t>Working with firebase : React Dashboard with Firebase Integration</a:t>
            </a:r>
          </a:p>
          <a:p>
            <a:r>
              <a:rPr lang="en-US" sz="3200" b="1" dirty="0"/>
              <a:t>Components and Libraries Used:</a:t>
            </a:r>
          </a:p>
          <a:p>
            <a:r>
              <a:rPr lang="en-US" dirty="0"/>
              <a:t>React  , Firebase</a:t>
            </a:r>
            <a:r>
              <a:rPr lang="ar-EG" dirty="0"/>
              <a:t>  &amp; </a:t>
            </a:r>
            <a:r>
              <a:rPr lang="en-US" dirty="0"/>
              <a:t>Firebase </a:t>
            </a:r>
            <a:r>
              <a:rPr lang="en-US" dirty="0" err="1"/>
              <a:t>Real_time</a:t>
            </a:r>
            <a:r>
              <a:rPr lang="en-US" dirty="0"/>
              <a:t> Database.</a:t>
            </a:r>
          </a:p>
          <a:p>
            <a:r>
              <a:rPr lang="en-US" sz="3200" b="1" dirty="0"/>
              <a:t>Key Features:</a:t>
            </a:r>
          </a:p>
          <a:p>
            <a:r>
              <a:rPr lang="en-US" dirty="0"/>
              <a:t>State Management: State variables are updated using the corresponding set functions.</a:t>
            </a:r>
          </a:p>
          <a:p>
            <a:r>
              <a:rPr lang="en-US" dirty="0"/>
              <a:t>Data Fetching :on Value function from the firebase/database library is used to listen for changes in the database and update the React state accordingly.</a:t>
            </a:r>
          </a:p>
          <a:p>
            <a:endParaRPr lang="en-US" dirty="0"/>
          </a:p>
        </p:txBody>
      </p:sp>
    </p:spTree>
    <p:extLst>
      <p:ext uri="{BB962C8B-B14F-4D97-AF65-F5344CB8AC3E}">
        <p14:creationId xmlns:p14="http://schemas.microsoft.com/office/powerpoint/2010/main" val="9127124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06310-DBBF-5080-C538-EDEC58445B84}"/>
              </a:ext>
            </a:extLst>
          </p:cNvPr>
          <p:cNvSpPr>
            <a:spLocks noGrp="1"/>
          </p:cNvSpPr>
          <p:nvPr>
            <p:ph type="title"/>
          </p:nvPr>
        </p:nvSpPr>
        <p:spPr/>
        <p:txBody>
          <a:bodyPr/>
          <a:lstStyle/>
          <a:p>
            <a:r>
              <a:rPr lang="en-US" dirty="0"/>
              <a:t>Project phases overview</a:t>
            </a:r>
            <a:r>
              <a:rPr lang="ar-EG" dirty="0"/>
              <a:t>:</a:t>
            </a:r>
            <a:endParaRPr lang="en-US" dirty="0"/>
          </a:p>
        </p:txBody>
      </p:sp>
      <p:sp>
        <p:nvSpPr>
          <p:cNvPr id="3" name="Content Placeholder 2">
            <a:extLst>
              <a:ext uri="{FF2B5EF4-FFF2-40B4-BE49-F238E27FC236}">
                <a16:creationId xmlns:a16="http://schemas.microsoft.com/office/drawing/2014/main" id="{8B84AF53-89B6-8979-B003-3E77B8AC635E}"/>
              </a:ext>
            </a:extLst>
          </p:cNvPr>
          <p:cNvSpPr>
            <a:spLocks noGrp="1"/>
          </p:cNvSpPr>
          <p:nvPr>
            <p:ph idx="1"/>
          </p:nvPr>
        </p:nvSpPr>
        <p:spPr/>
        <p:txBody>
          <a:bodyPr/>
          <a:lstStyle/>
          <a:p>
            <a:r>
              <a:rPr lang="en-US" dirty="0"/>
              <a:t>Working with firebase : React Dashboard with Firebase Integration</a:t>
            </a:r>
          </a:p>
          <a:p>
            <a:r>
              <a:rPr lang="en-US" sz="3200" b="1" dirty="0"/>
              <a:t>Components and Libraries Used:</a:t>
            </a:r>
          </a:p>
          <a:p>
            <a:r>
              <a:rPr lang="en-US" dirty="0"/>
              <a:t>React  , Firebase</a:t>
            </a:r>
            <a:r>
              <a:rPr lang="ar-EG" dirty="0"/>
              <a:t>  &amp; </a:t>
            </a:r>
            <a:r>
              <a:rPr lang="en-US" dirty="0"/>
              <a:t>Firebase </a:t>
            </a:r>
            <a:r>
              <a:rPr lang="en-US" dirty="0" err="1"/>
              <a:t>Real_time</a:t>
            </a:r>
            <a:r>
              <a:rPr lang="en-US" dirty="0"/>
              <a:t> Database.</a:t>
            </a:r>
          </a:p>
          <a:p>
            <a:r>
              <a:rPr lang="en-US" sz="3200" b="1" dirty="0"/>
              <a:t>Key Features:</a:t>
            </a:r>
          </a:p>
          <a:p>
            <a:r>
              <a:rPr lang="en-US" dirty="0"/>
              <a:t>State Management: State variables are updated using the corresponding set functions.</a:t>
            </a:r>
          </a:p>
          <a:p>
            <a:r>
              <a:rPr lang="en-US" dirty="0"/>
              <a:t>Data Fetching :on Value function from the firebase/database library is used to listen for changes in the database and update the React state accordingly.</a:t>
            </a:r>
          </a:p>
          <a:p>
            <a:endParaRPr lang="en-US" dirty="0"/>
          </a:p>
          <a:p>
            <a:pPr marL="0" indent="0">
              <a:buNone/>
            </a:pPr>
            <a:endParaRPr lang="en-US" dirty="0"/>
          </a:p>
        </p:txBody>
      </p:sp>
    </p:spTree>
    <p:extLst>
      <p:ext uri="{BB962C8B-B14F-4D97-AF65-F5344CB8AC3E}">
        <p14:creationId xmlns:p14="http://schemas.microsoft.com/office/powerpoint/2010/main" val="38098766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3DD4C-23FF-648F-232D-301E1A6ABC1D}"/>
              </a:ext>
            </a:extLst>
          </p:cNvPr>
          <p:cNvSpPr>
            <a:spLocks noGrp="1"/>
          </p:cNvSpPr>
          <p:nvPr>
            <p:ph type="title"/>
          </p:nvPr>
        </p:nvSpPr>
        <p:spPr/>
        <p:txBody>
          <a:bodyPr/>
          <a:lstStyle/>
          <a:p>
            <a:r>
              <a:rPr lang="en-US" dirty="0"/>
              <a:t>Project phases overview</a:t>
            </a:r>
            <a:r>
              <a:rPr lang="ar-EG" dirty="0"/>
              <a:t>:</a:t>
            </a:r>
            <a:endParaRPr lang="en-US" dirty="0"/>
          </a:p>
        </p:txBody>
      </p:sp>
      <p:sp>
        <p:nvSpPr>
          <p:cNvPr id="3" name="Content Placeholder 2">
            <a:extLst>
              <a:ext uri="{FF2B5EF4-FFF2-40B4-BE49-F238E27FC236}">
                <a16:creationId xmlns:a16="http://schemas.microsoft.com/office/drawing/2014/main" id="{1B2521CE-F4F6-214A-061D-8BD6DD421327}"/>
              </a:ext>
            </a:extLst>
          </p:cNvPr>
          <p:cNvSpPr>
            <a:spLocks noGrp="1"/>
          </p:cNvSpPr>
          <p:nvPr>
            <p:ph idx="1"/>
          </p:nvPr>
        </p:nvSpPr>
        <p:spPr/>
        <p:txBody>
          <a:bodyPr>
            <a:normAutofit fontScale="77500" lnSpcReduction="20000"/>
          </a:bodyPr>
          <a:lstStyle/>
          <a:p>
            <a:r>
              <a:rPr lang="en-US" sz="3200" b="1" dirty="0"/>
              <a:t>Key Features:</a:t>
            </a:r>
          </a:p>
          <a:p>
            <a:r>
              <a:rPr lang="en-US" dirty="0"/>
              <a:t>Data Updates: The </a:t>
            </a:r>
            <a:r>
              <a:rPr lang="en-US" dirty="0" err="1"/>
              <a:t>updateLedStatus</a:t>
            </a:r>
            <a:r>
              <a:rPr lang="en-US" dirty="0"/>
              <a:t> and </a:t>
            </a:r>
            <a:r>
              <a:rPr lang="en-US" dirty="0" err="1"/>
              <a:t>updateDoorStatus</a:t>
            </a:r>
            <a:r>
              <a:rPr lang="en-US" dirty="0"/>
              <a:t> functions handle the updating of LED and door status in the database. They use the set function from the firebase/database .</a:t>
            </a:r>
          </a:p>
          <a:p>
            <a:r>
              <a:rPr lang="en-US" dirty="0"/>
              <a:t>Error Handling and Notifications</a:t>
            </a:r>
          </a:p>
          <a:p>
            <a:r>
              <a:rPr lang="en-US" dirty="0"/>
              <a:t>Emergency Conditions:</a:t>
            </a:r>
          </a:p>
          <a:p>
            <a:pPr lvl="1"/>
            <a:r>
              <a:rPr lang="en-US" dirty="0"/>
              <a:t>An error notification is displayed if either </a:t>
            </a:r>
            <a:r>
              <a:rPr lang="en-US" dirty="0" err="1"/>
              <a:t>invalid_password</a:t>
            </a:r>
            <a:r>
              <a:rPr lang="en-US" dirty="0"/>
              <a:t> or thief conditions are true.</a:t>
            </a:r>
          </a:p>
          <a:p>
            <a:r>
              <a:rPr lang="en-US" dirty="0"/>
              <a:t>Initial Data Fetch</a:t>
            </a:r>
          </a:p>
          <a:p>
            <a:r>
              <a:rPr lang="en-US" dirty="0"/>
              <a:t>Sensor Data Display: The </a:t>
            </a:r>
            <a:r>
              <a:rPr lang="en-US" dirty="0" err="1"/>
              <a:t>lastSensorReading</a:t>
            </a:r>
            <a:r>
              <a:rPr lang="en-US" dirty="0"/>
              <a:t> state variable stores the latest sensor reading fetched from the database.</a:t>
            </a:r>
          </a:p>
          <a:p>
            <a:pPr marL="0" indent="0">
              <a:buNone/>
            </a:pPr>
            <a:endParaRPr lang="en-US" dirty="0"/>
          </a:p>
          <a:p>
            <a:pPr marL="0" indent="0">
              <a:buNone/>
            </a:pPr>
            <a:br>
              <a:rPr lang="en-US" dirty="0"/>
            </a:br>
            <a:endParaRPr lang="en-US" dirty="0"/>
          </a:p>
          <a:p>
            <a:endParaRPr lang="en-US" dirty="0"/>
          </a:p>
          <a:p>
            <a:endParaRPr lang="en-US" sz="3200" b="1" dirty="0"/>
          </a:p>
        </p:txBody>
      </p:sp>
    </p:spTree>
    <p:extLst>
      <p:ext uri="{BB962C8B-B14F-4D97-AF65-F5344CB8AC3E}">
        <p14:creationId xmlns:p14="http://schemas.microsoft.com/office/powerpoint/2010/main" val="38723626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88482-0FEB-9B0E-6706-2FCAF7AC950D}"/>
              </a:ext>
            </a:extLst>
          </p:cNvPr>
          <p:cNvSpPr>
            <a:spLocks noGrp="1"/>
          </p:cNvSpPr>
          <p:nvPr>
            <p:ph type="title"/>
          </p:nvPr>
        </p:nvSpPr>
        <p:spPr/>
        <p:txBody>
          <a:bodyPr/>
          <a:lstStyle/>
          <a:p>
            <a:r>
              <a:rPr lang="en-US" dirty="0"/>
              <a:t>Project phases overview</a:t>
            </a:r>
            <a:r>
              <a:rPr lang="ar-EG" dirty="0"/>
              <a:t>:</a:t>
            </a:r>
            <a:endParaRPr lang="en-US" dirty="0"/>
          </a:p>
        </p:txBody>
      </p:sp>
      <p:sp>
        <p:nvSpPr>
          <p:cNvPr id="3" name="Content Placeholder 2">
            <a:extLst>
              <a:ext uri="{FF2B5EF4-FFF2-40B4-BE49-F238E27FC236}">
                <a16:creationId xmlns:a16="http://schemas.microsoft.com/office/drawing/2014/main" id="{9EEBB37F-83C2-5954-6CF5-6333B9601EDB}"/>
              </a:ext>
            </a:extLst>
          </p:cNvPr>
          <p:cNvSpPr>
            <a:spLocks noGrp="1"/>
          </p:cNvSpPr>
          <p:nvPr>
            <p:ph idx="1"/>
          </p:nvPr>
        </p:nvSpPr>
        <p:spPr>
          <a:xfrm>
            <a:off x="1120000" y="1436914"/>
            <a:ext cx="10233800" cy="5131837"/>
          </a:xfrm>
        </p:spPr>
        <p:txBody>
          <a:bodyPr>
            <a:normAutofit fontScale="92500" lnSpcReduction="20000"/>
          </a:bodyPr>
          <a:lstStyle/>
          <a:p>
            <a:pPr marL="0" indent="0">
              <a:buNone/>
            </a:pPr>
            <a:r>
              <a:rPr lang="en-US" sz="4500" dirty="0"/>
              <a:t>Firebase Phase:</a:t>
            </a:r>
          </a:p>
          <a:p>
            <a:pPr marL="0" indent="0">
              <a:buNone/>
            </a:pPr>
            <a:endParaRPr lang="en-US" dirty="0"/>
          </a:p>
          <a:p>
            <a:pPr marL="0" indent="0" algn="l">
              <a:buNone/>
            </a:pPr>
            <a:r>
              <a:rPr lang="en-US" sz="3800" b="0" i="0" dirty="0">
                <a:solidFill>
                  <a:srgbClr val="FFFFFF"/>
                </a:solidFill>
                <a:effectLst/>
                <a:latin typeface="-apple-system"/>
              </a:rPr>
              <a:t>1. Initialization Phase:</a:t>
            </a:r>
          </a:p>
          <a:p>
            <a:pPr lvl="1"/>
            <a:r>
              <a:rPr lang="en-US" b="0" i="0" dirty="0">
                <a:solidFill>
                  <a:srgbClr val="FFFFFF"/>
                </a:solidFill>
                <a:effectLst/>
                <a:latin typeface="-apple-system"/>
              </a:rPr>
              <a:t>Include the Firebase and helper libraries</a:t>
            </a:r>
          </a:p>
          <a:p>
            <a:pPr lvl="1"/>
            <a:r>
              <a:rPr lang="en-US" b="0" i="0" dirty="0">
                <a:solidFill>
                  <a:srgbClr val="FFFFFF"/>
                </a:solidFill>
                <a:effectLst/>
                <a:latin typeface="-apple-system"/>
              </a:rPr>
              <a:t>Define necessary constants like </a:t>
            </a:r>
            <a:r>
              <a:rPr lang="en-US" b="0" i="0" dirty="0" err="1">
                <a:solidFill>
                  <a:srgbClr val="FFFFFF"/>
                </a:solidFill>
                <a:effectLst/>
                <a:latin typeface="-apple-system"/>
              </a:rPr>
              <a:t>WiFi</a:t>
            </a:r>
            <a:r>
              <a:rPr lang="en-US" b="0" i="0" dirty="0">
                <a:solidFill>
                  <a:srgbClr val="FFFFFF"/>
                </a:solidFill>
                <a:effectLst/>
                <a:latin typeface="-apple-system"/>
              </a:rPr>
              <a:t> credentials, Firebase API key, database URL</a:t>
            </a:r>
          </a:p>
          <a:p>
            <a:pPr lvl="1"/>
            <a:r>
              <a:rPr lang="en-US" b="0" i="0" dirty="0">
                <a:solidFill>
                  <a:srgbClr val="FFFFFF"/>
                </a:solidFill>
                <a:effectLst/>
                <a:latin typeface="-apple-system"/>
              </a:rPr>
              <a:t>Define Firebase auth objects like auth and config</a:t>
            </a:r>
          </a:p>
          <a:p>
            <a:pPr lvl="1"/>
            <a:r>
              <a:rPr lang="en-US" b="0" i="0" dirty="0">
                <a:solidFill>
                  <a:srgbClr val="FFFFFF"/>
                </a:solidFill>
                <a:effectLst/>
                <a:latin typeface="-apple-system"/>
              </a:rPr>
              <a:t>Define variables to store sensor data and paths</a:t>
            </a:r>
          </a:p>
          <a:p>
            <a:pPr marL="0" indent="0" algn="l">
              <a:buNone/>
            </a:pPr>
            <a:r>
              <a:rPr lang="en-US" sz="3800" dirty="0">
                <a:solidFill>
                  <a:srgbClr val="FFFFFF"/>
                </a:solidFill>
                <a:latin typeface="-apple-system"/>
              </a:rPr>
              <a:t>2. </a:t>
            </a:r>
            <a:r>
              <a:rPr lang="en-US" sz="3800" b="0" i="0" dirty="0">
                <a:solidFill>
                  <a:srgbClr val="FFFFFF"/>
                </a:solidFill>
                <a:effectLst/>
                <a:latin typeface="-apple-system"/>
              </a:rPr>
              <a:t>Connection Phase:</a:t>
            </a:r>
          </a:p>
          <a:p>
            <a:pPr lvl="1"/>
            <a:r>
              <a:rPr lang="en-US" b="0" i="0" dirty="0">
                <a:solidFill>
                  <a:srgbClr val="FFFFFF"/>
                </a:solidFill>
                <a:effectLst/>
                <a:latin typeface="-apple-system"/>
              </a:rPr>
              <a:t>Initialize </a:t>
            </a:r>
            <a:r>
              <a:rPr lang="en-US" b="0" i="0" dirty="0" err="1">
                <a:solidFill>
                  <a:srgbClr val="FFFFFF"/>
                </a:solidFill>
                <a:effectLst/>
                <a:latin typeface="-apple-system"/>
              </a:rPr>
              <a:t>WiFi</a:t>
            </a:r>
            <a:r>
              <a:rPr lang="en-US" b="0" i="0" dirty="0">
                <a:solidFill>
                  <a:srgbClr val="FFFFFF"/>
                </a:solidFill>
                <a:effectLst/>
                <a:latin typeface="-apple-system"/>
              </a:rPr>
              <a:t> connection</a:t>
            </a:r>
          </a:p>
          <a:p>
            <a:pPr lvl="1"/>
            <a:r>
              <a:rPr lang="en-US" b="0" i="0" dirty="0">
                <a:solidFill>
                  <a:srgbClr val="FFFFFF"/>
                </a:solidFill>
                <a:effectLst/>
                <a:latin typeface="-apple-system"/>
              </a:rPr>
              <a:t>Configure NTP time synchronization</a:t>
            </a:r>
          </a:p>
          <a:p>
            <a:pPr lvl="1"/>
            <a:r>
              <a:rPr lang="en-US" b="0" i="0" dirty="0">
                <a:solidFill>
                  <a:srgbClr val="FFFFFF"/>
                </a:solidFill>
                <a:effectLst/>
                <a:latin typeface="-apple-system"/>
              </a:rPr>
              <a:t>Assign config properties like API key and database URL</a:t>
            </a:r>
          </a:p>
          <a:p>
            <a:pPr lvl="1"/>
            <a:r>
              <a:rPr lang="en-US" b="0" i="0" dirty="0">
                <a:solidFill>
                  <a:srgbClr val="FFFFFF"/>
                </a:solidFill>
                <a:effectLst/>
                <a:latin typeface="-apple-system"/>
              </a:rPr>
              <a:t>Assign user authentication credentials</a:t>
            </a:r>
          </a:p>
          <a:p>
            <a:pPr lvl="1"/>
            <a:r>
              <a:rPr lang="en-US" b="0" i="0" dirty="0">
                <a:solidFill>
                  <a:srgbClr val="FFFFFF"/>
                </a:solidFill>
                <a:effectLst/>
                <a:latin typeface="-apple-system"/>
              </a:rPr>
              <a:t>Call </a:t>
            </a:r>
            <a:r>
              <a:rPr lang="en-US" b="0" i="0" dirty="0" err="1">
                <a:solidFill>
                  <a:srgbClr val="FFFFFF"/>
                </a:solidFill>
                <a:effectLst/>
                <a:latin typeface="-apple-system"/>
              </a:rPr>
              <a:t>Firebase.begin</a:t>
            </a:r>
            <a:r>
              <a:rPr lang="en-US" b="0" i="0" dirty="0">
                <a:solidFill>
                  <a:srgbClr val="FFFFFF"/>
                </a:solidFill>
                <a:effectLst/>
                <a:latin typeface="-apple-system"/>
              </a:rPr>
              <a:t>() to start connection</a:t>
            </a:r>
          </a:p>
          <a:p>
            <a:pPr marL="0" indent="0">
              <a:buNone/>
            </a:pPr>
            <a:endParaRPr lang="en-US" dirty="0"/>
          </a:p>
        </p:txBody>
      </p:sp>
    </p:spTree>
    <p:extLst>
      <p:ext uri="{BB962C8B-B14F-4D97-AF65-F5344CB8AC3E}">
        <p14:creationId xmlns:p14="http://schemas.microsoft.com/office/powerpoint/2010/main" val="2356265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B90FB-CC68-1EE9-904F-89944EFCD0B1}"/>
              </a:ext>
            </a:extLst>
          </p:cNvPr>
          <p:cNvSpPr>
            <a:spLocks noGrp="1"/>
          </p:cNvSpPr>
          <p:nvPr>
            <p:ph type="title"/>
          </p:nvPr>
        </p:nvSpPr>
        <p:spPr/>
        <p:txBody>
          <a:bodyPr/>
          <a:lstStyle/>
          <a:p>
            <a:r>
              <a:rPr lang="en-US" sz="5400" dirty="0"/>
              <a:t>Firebase Phase Cont. :</a:t>
            </a:r>
          </a:p>
        </p:txBody>
      </p:sp>
      <p:sp>
        <p:nvSpPr>
          <p:cNvPr id="3" name="Content Placeholder 2">
            <a:extLst>
              <a:ext uri="{FF2B5EF4-FFF2-40B4-BE49-F238E27FC236}">
                <a16:creationId xmlns:a16="http://schemas.microsoft.com/office/drawing/2014/main" id="{996F8412-3113-DECA-C778-016887451DFC}"/>
              </a:ext>
            </a:extLst>
          </p:cNvPr>
          <p:cNvSpPr>
            <a:spLocks noGrp="1"/>
          </p:cNvSpPr>
          <p:nvPr>
            <p:ph idx="1"/>
          </p:nvPr>
        </p:nvSpPr>
        <p:spPr/>
        <p:txBody>
          <a:bodyPr>
            <a:normAutofit/>
          </a:bodyPr>
          <a:lstStyle/>
          <a:p>
            <a:pPr marL="0" indent="0" algn="l">
              <a:buNone/>
            </a:pPr>
            <a:r>
              <a:rPr lang="en-US" dirty="0">
                <a:solidFill>
                  <a:srgbClr val="FFFFFF"/>
                </a:solidFill>
                <a:latin typeface="-apple-system"/>
              </a:rPr>
              <a:t>3. </a:t>
            </a:r>
            <a:r>
              <a:rPr lang="en-US" sz="3000" b="0" i="0" dirty="0">
                <a:solidFill>
                  <a:srgbClr val="FFFFFF"/>
                </a:solidFill>
                <a:effectLst/>
                <a:latin typeface="-apple-system"/>
              </a:rPr>
              <a:t>Streaming Phase:</a:t>
            </a:r>
          </a:p>
          <a:p>
            <a:pPr lvl="1"/>
            <a:r>
              <a:rPr lang="en-US" b="0" i="0" dirty="0">
                <a:solidFill>
                  <a:srgbClr val="FFFFFF"/>
                </a:solidFill>
                <a:effectLst/>
                <a:latin typeface="-apple-system"/>
              </a:rPr>
              <a:t>Define </a:t>
            </a:r>
            <a:r>
              <a:rPr lang="en-US" b="0" i="0" dirty="0" err="1">
                <a:solidFill>
                  <a:srgbClr val="FFFFFF"/>
                </a:solidFill>
                <a:effectLst/>
                <a:latin typeface="-apple-system"/>
              </a:rPr>
              <a:t>streamCallback</a:t>
            </a:r>
            <a:r>
              <a:rPr lang="en-US" b="0" i="0" dirty="0">
                <a:solidFill>
                  <a:srgbClr val="FFFFFF"/>
                </a:solidFill>
                <a:effectLst/>
                <a:latin typeface="-apple-system"/>
              </a:rPr>
              <a:t> and </a:t>
            </a:r>
            <a:r>
              <a:rPr lang="en-US" b="0" i="0" dirty="0" err="1">
                <a:solidFill>
                  <a:srgbClr val="FFFFFF"/>
                </a:solidFill>
                <a:effectLst/>
                <a:latin typeface="-apple-system"/>
              </a:rPr>
              <a:t>streamTimeoutCallback</a:t>
            </a:r>
            <a:r>
              <a:rPr lang="en-US" b="0" i="0" dirty="0">
                <a:solidFill>
                  <a:srgbClr val="FFFFFF"/>
                </a:solidFill>
                <a:effectLst/>
                <a:latin typeface="-apple-system"/>
              </a:rPr>
              <a:t> functions</a:t>
            </a:r>
          </a:p>
          <a:p>
            <a:pPr lvl="1"/>
            <a:r>
              <a:rPr lang="en-US" b="0" i="0" dirty="0">
                <a:solidFill>
                  <a:srgbClr val="FFFFFF"/>
                </a:solidFill>
                <a:effectLst/>
                <a:latin typeface="-apple-system"/>
              </a:rPr>
              <a:t>Begin streaming with </a:t>
            </a:r>
            <a:r>
              <a:rPr lang="en-US" b="0" i="0" dirty="0" err="1">
                <a:solidFill>
                  <a:srgbClr val="FFFFFF"/>
                </a:solidFill>
                <a:effectLst/>
                <a:latin typeface="-apple-system"/>
              </a:rPr>
              <a:t>Firebase.beginStream</a:t>
            </a:r>
            <a:r>
              <a:rPr lang="en-US" b="0" i="0" dirty="0">
                <a:solidFill>
                  <a:srgbClr val="FFFFFF"/>
                </a:solidFill>
                <a:effectLst/>
                <a:latin typeface="-apple-system"/>
              </a:rPr>
              <a:t>()</a:t>
            </a:r>
          </a:p>
          <a:p>
            <a:pPr lvl="1"/>
            <a:r>
              <a:rPr lang="en-US" b="0" i="0" dirty="0">
                <a:solidFill>
                  <a:srgbClr val="FFFFFF"/>
                </a:solidFill>
                <a:effectLst/>
                <a:latin typeface="-apple-system"/>
              </a:rPr>
              <a:t>Set stream callback functions</a:t>
            </a:r>
          </a:p>
          <a:p>
            <a:pPr marL="0" indent="0" algn="l">
              <a:buNone/>
            </a:pPr>
            <a:r>
              <a:rPr lang="en-US" b="0" i="0" dirty="0">
                <a:solidFill>
                  <a:srgbClr val="FFFFFF"/>
                </a:solidFill>
                <a:effectLst/>
                <a:latin typeface="-apple-system"/>
              </a:rPr>
              <a:t>4. Writing Phase:</a:t>
            </a:r>
          </a:p>
          <a:p>
            <a:pPr lvl="1"/>
            <a:r>
              <a:rPr lang="en-US" b="0" i="0" dirty="0">
                <a:solidFill>
                  <a:srgbClr val="FFFFFF"/>
                </a:solidFill>
                <a:effectLst/>
                <a:latin typeface="-apple-system"/>
              </a:rPr>
              <a:t>Get timestamp</a:t>
            </a:r>
          </a:p>
          <a:p>
            <a:pPr lvl="1"/>
            <a:r>
              <a:rPr lang="en-US" b="0" i="0" dirty="0">
                <a:solidFill>
                  <a:srgbClr val="FFFFFF"/>
                </a:solidFill>
                <a:effectLst/>
                <a:latin typeface="-apple-system"/>
              </a:rPr>
              <a:t>Set sensor data paths</a:t>
            </a:r>
          </a:p>
          <a:p>
            <a:pPr lvl="1"/>
            <a:r>
              <a:rPr lang="en-US" b="0" i="0" dirty="0">
                <a:solidFill>
                  <a:srgbClr val="FFFFFF"/>
                </a:solidFill>
                <a:effectLst/>
                <a:latin typeface="-apple-system"/>
              </a:rPr>
              <a:t>Write data to RTDB with </a:t>
            </a:r>
            <a:r>
              <a:rPr lang="en-US" b="0" i="0" dirty="0" err="1">
                <a:solidFill>
                  <a:srgbClr val="FFFFFF"/>
                </a:solidFill>
                <a:effectLst/>
                <a:latin typeface="-apple-system"/>
              </a:rPr>
              <a:t>writeDataInt</a:t>
            </a:r>
            <a:r>
              <a:rPr lang="en-US" b="0" i="0" dirty="0">
                <a:solidFill>
                  <a:srgbClr val="FFFFFF"/>
                </a:solidFill>
                <a:effectLst/>
                <a:latin typeface="-apple-system"/>
              </a:rPr>
              <a:t>() and </a:t>
            </a:r>
            <a:r>
              <a:rPr lang="en-US" b="0" i="0" dirty="0" err="1">
                <a:solidFill>
                  <a:srgbClr val="FFFFFF"/>
                </a:solidFill>
                <a:effectLst/>
                <a:latin typeface="-apple-system"/>
              </a:rPr>
              <a:t>writeDataBool</a:t>
            </a:r>
            <a:r>
              <a:rPr lang="en-US" b="0" i="0" dirty="0">
                <a:solidFill>
                  <a:srgbClr val="FFFFFF"/>
                </a:solidFill>
                <a:effectLst/>
                <a:latin typeface="-apple-system"/>
              </a:rPr>
              <a:t>() functions</a:t>
            </a:r>
          </a:p>
          <a:p>
            <a:endParaRPr lang="en-US" sz="2800" dirty="0"/>
          </a:p>
          <a:p>
            <a:endParaRPr lang="en-US" sz="2800" dirty="0"/>
          </a:p>
          <a:p>
            <a:endParaRPr lang="en-US" dirty="0"/>
          </a:p>
        </p:txBody>
      </p:sp>
    </p:spTree>
    <p:extLst>
      <p:ext uri="{BB962C8B-B14F-4D97-AF65-F5344CB8AC3E}">
        <p14:creationId xmlns:p14="http://schemas.microsoft.com/office/powerpoint/2010/main" val="8430531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B90FB-CC68-1EE9-904F-89944EFCD0B1}"/>
              </a:ext>
            </a:extLst>
          </p:cNvPr>
          <p:cNvSpPr>
            <a:spLocks noGrp="1"/>
          </p:cNvSpPr>
          <p:nvPr>
            <p:ph type="title"/>
          </p:nvPr>
        </p:nvSpPr>
        <p:spPr/>
        <p:txBody>
          <a:bodyPr/>
          <a:lstStyle/>
          <a:p>
            <a:r>
              <a:rPr lang="en-US" sz="5400" dirty="0"/>
              <a:t>Firebase Phase Cont. </a:t>
            </a:r>
          </a:p>
        </p:txBody>
      </p:sp>
      <p:sp>
        <p:nvSpPr>
          <p:cNvPr id="3" name="Content Placeholder 2">
            <a:extLst>
              <a:ext uri="{FF2B5EF4-FFF2-40B4-BE49-F238E27FC236}">
                <a16:creationId xmlns:a16="http://schemas.microsoft.com/office/drawing/2014/main" id="{996F8412-3113-DECA-C778-016887451DFC}"/>
              </a:ext>
            </a:extLst>
          </p:cNvPr>
          <p:cNvSpPr>
            <a:spLocks noGrp="1"/>
          </p:cNvSpPr>
          <p:nvPr>
            <p:ph idx="1"/>
          </p:nvPr>
        </p:nvSpPr>
        <p:spPr/>
        <p:txBody>
          <a:bodyPr>
            <a:normAutofit/>
          </a:bodyPr>
          <a:lstStyle/>
          <a:p>
            <a:pPr marL="0" indent="0" algn="l">
              <a:buNone/>
            </a:pPr>
            <a:r>
              <a:rPr lang="en-US" b="0" i="0" dirty="0">
                <a:solidFill>
                  <a:srgbClr val="FFFFFF"/>
                </a:solidFill>
                <a:effectLst/>
                <a:latin typeface="-apple-system"/>
              </a:rPr>
              <a:t>5. Action Phase:</a:t>
            </a:r>
          </a:p>
          <a:p>
            <a:pPr lvl="1"/>
            <a:r>
              <a:rPr lang="en-US" b="0" i="0" dirty="0">
                <a:solidFill>
                  <a:srgbClr val="FFFFFF"/>
                </a:solidFill>
                <a:effectLst/>
                <a:latin typeface="-apple-system"/>
              </a:rPr>
              <a:t>Handle any triggered actions based on sensor values</a:t>
            </a:r>
          </a:p>
          <a:p>
            <a:pPr marL="1200150" lvl="2" indent="-285750"/>
            <a:r>
              <a:rPr lang="en-US" b="0" i="0" dirty="0">
                <a:solidFill>
                  <a:srgbClr val="FFFFFF"/>
                </a:solidFill>
                <a:effectLst/>
                <a:latin typeface="-apple-system"/>
              </a:rPr>
              <a:t>Unlock door</a:t>
            </a:r>
          </a:p>
          <a:p>
            <a:pPr marL="1200150" lvl="2" indent="-285750"/>
            <a:r>
              <a:rPr lang="en-US" b="0" i="0" dirty="0">
                <a:solidFill>
                  <a:srgbClr val="FFFFFF"/>
                </a:solidFill>
                <a:effectLst/>
                <a:latin typeface="-apple-system"/>
              </a:rPr>
              <a:t>Control lights</a:t>
            </a:r>
          </a:p>
          <a:p>
            <a:pPr marL="0" indent="0" algn="l">
              <a:buNone/>
            </a:pPr>
            <a:r>
              <a:rPr lang="en-US" b="0" i="0" dirty="0">
                <a:solidFill>
                  <a:srgbClr val="FFFFFF"/>
                </a:solidFill>
                <a:effectLst/>
                <a:latin typeface="-apple-system"/>
              </a:rPr>
              <a:t>6. Loop Continuous:</a:t>
            </a:r>
          </a:p>
          <a:p>
            <a:pPr lvl="1"/>
            <a:r>
              <a:rPr lang="en-US" b="0" i="0" dirty="0">
                <a:solidFill>
                  <a:srgbClr val="FFFFFF"/>
                </a:solidFill>
                <a:effectLst/>
                <a:latin typeface="-apple-system"/>
              </a:rPr>
              <a:t>Periodically get new sensor data</a:t>
            </a:r>
          </a:p>
          <a:p>
            <a:pPr lvl="1"/>
            <a:r>
              <a:rPr lang="en-US" b="0" i="0" dirty="0">
                <a:solidFill>
                  <a:srgbClr val="FFFFFF"/>
                </a:solidFill>
                <a:effectLst/>
                <a:latin typeface="-apple-system"/>
              </a:rPr>
              <a:t>Write updates to RTDB</a:t>
            </a:r>
          </a:p>
          <a:p>
            <a:pPr lvl="1"/>
            <a:r>
              <a:rPr lang="en-US" b="0" i="0" dirty="0">
                <a:solidFill>
                  <a:srgbClr val="FFFFFF"/>
                </a:solidFill>
                <a:effectLst/>
                <a:latin typeface="-apple-system"/>
              </a:rPr>
              <a:t>Handle any actions in loop continuously</a:t>
            </a:r>
          </a:p>
          <a:p>
            <a:pPr marL="0" indent="0">
              <a:buNone/>
            </a:pPr>
            <a:endParaRPr lang="en-US" sz="2800" dirty="0"/>
          </a:p>
        </p:txBody>
      </p:sp>
    </p:spTree>
    <p:extLst>
      <p:ext uri="{BB962C8B-B14F-4D97-AF65-F5344CB8AC3E}">
        <p14:creationId xmlns:p14="http://schemas.microsoft.com/office/powerpoint/2010/main" val="32139552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B90FB-CC68-1EE9-904F-89944EFCD0B1}"/>
              </a:ext>
            </a:extLst>
          </p:cNvPr>
          <p:cNvSpPr>
            <a:spLocks noGrp="1"/>
          </p:cNvSpPr>
          <p:nvPr>
            <p:ph type="title"/>
          </p:nvPr>
        </p:nvSpPr>
        <p:spPr/>
        <p:txBody>
          <a:bodyPr/>
          <a:lstStyle/>
          <a:p>
            <a:r>
              <a:rPr lang="en-US" sz="5400" dirty="0"/>
              <a:t>Firebase Phase Cont. </a:t>
            </a:r>
          </a:p>
        </p:txBody>
      </p:sp>
      <p:sp>
        <p:nvSpPr>
          <p:cNvPr id="3" name="Content Placeholder 2">
            <a:extLst>
              <a:ext uri="{FF2B5EF4-FFF2-40B4-BE49-F238E27FC236}">
                <a16:creationId xmlns:a16="http://schemas.microsoft.com/office/drawing/2014/main" id="{996F8412-3113-DECA-C778-016887451DFC}"/>
              </a:ext>
            </a:extLst>
          </p:cNvPr>
          <p:cNvSpPr>
            <a:spLocks noGrp="1"/>
          </p:cNvSpPr>
          <p:nvPr>
            <p:ph idx="1"/>
          </p:nvPr>
        </p:nvSpPr>
        <p:spPr/>
        <p:txBody>
          <a:bodyPr>
            <a:normAutofit/>
          </a:bodyPr>
          <a:lstStyle/>
          <a:p>
            <a:pPr marL="0" indent="0" algn="l">
              <a:buNone/>
            </a:pPr>
            <a:r>
              <a:rPr lang="en-US" sz="3200" b="0" i="0" dirty="0">
                <a:solidFill>
                  <a:srgbClr val="FFFFFF"/>
                </a:solidFill>
                <a:effectLst/>
                <a:latin typeface="-apple-system"/>
              </a:rPr>
              <a:t>So in summary, it initializes connection, begins streaming, reads/writes data, and handles actions in a continuous loop to sync data and control IoT devices via Firebase Realtime Database</a:t>
            </a:r>
            <a:r>
              <a:rPr lang="en-US" b="0" i="0" dirty="0">
                <a:solidFill>
                  <a:srgbClr val="FFFFFF"/>
                </a:solidFill>
                <a:effectLst/>
                <a:latin typeface="-apple-system"/>
              </a:rPr>
              <a:t>.</a:t>
            </a:r>
            <a:endParaRPr lang="en-US" dirty="0"/>
          </a:p>
        </p:txBody>
      </p:sp>
    </p:spTree>
    <p:extLst>
      <p:ext uri="{BB962C8B-B14F-4D97-AF65-F5344CB8AC3E}">
        <p14:creationId xmlns:p14="http://schemas.microsoft.com/office/powerpoint/2010/main" val="31720227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B4D25-3747-58C4-14B8-8AA23FA1D22E}"/>
              </a:ext>
            </a:extLst>
          </p:cNvPr>
          <p:cNvSpPr>
            <a:spLocks noGrp="1"/>
          </p:cNvSpPr>
          <p:nvPr>
            <p:ph type="title"/>
          </p:nvPr>
        </p:nvSpPr>
        <p:spPr/>
        <p:txBody>
          <a:bodyPr/>
          <a:lstStyle/>
          <a:p>
            <a:r>
              <a:rPr lang="en-US" dirty="0"/>
              <a:t>Project phases overview</a:t>
            </a:r>
            <a:r>
              <a:rPr lang="ar-EG" dirty="0"/>
              <a:t>:</a:t>
            </a:r>
            <a:endParaRPr lang="en-US" dirty="0"/>
          </a:p>
        </p:txBody>
      </p:sp>
      <p:sp>
        <p:nvSpPr>
          <p:cNvPr id="3" name="Content Placeholder 2">
            <a:extLst>
              <a:ext uri="{FF2B5EF4-FFF2-40B4-BE49-F238E27FC236}">
                <a16:creationId xmlns:a16="http://schemas.microsoft.com/office/drawing/2014/main" id="{44764C97-BD96-7D66-14C5-88CAE3D30BD8}"/>
              </a:ext>
            </a:extLst>
          </p:cNvPr>
          <p:cNvSpPr>
            <a:spLocks noGrp="1"/>
          </p:cNvSpPr>
          <p:nvPr>
            <p:ph idx="1"/>
          </p:nvPr>
        </p:nvSpPr>
        <p:spPr/>
        <p:txBody>
          <a:bodyPr/>
          <a:lstStyle/>
          <a:p>
            <a:r>
              <a:rPr lang="en-US" dirty="0"/>
              <a:t>The last phase is to run all codes and integrate them to end up with a simple model for a smart home ..</a:t>
            </a:r>
          </a:p>
          <a:p>
            <a:r>
              <a:rPr lang="en-US" dirty="0"/>
              <a:t>To sum up the idea of the smart home:</a:t>
            </a:r>
          </a:p>
          <a:p>
            <a:pPr marL="0" indent="0">
              <a:buNone/>
            </a:pPr>
            <a:r>
              <a:rPr lang="en-US" dirty="0"/>
              <a:t>-Distance measurement using an ultrasonic sensor is performed by sending an ultrasonic pulse and measuring the time it takes to receive the echo. The distance is calculated based on the speed of </a:t>
            </a:r>
            <a:r>
              <a:rPr lang="en-US" dirty="0" err="1"/>
              <a:t>sound.If</a:t>
            </a:r>
            <a:r>
              <a:rPr lang="en-US" dirty="0"/>
              <a:t> the measured distance is less than or equal to 5 cm, it indicates that someone is nearby the door. </a:t>
            </a:r>
          </a:p>
          <a:p>
            <a:endParaRPr lang="en-US" dirty="0"/>
          </a:p>
        </p:txBody>
      </p:sp>
    </p:spTree>
    <p:extLst>
      <p:ext uri="{BB962C8B-B14F-4D97-AF65-F5344CB8AC3E}">
        <p14:creationId xmlns:p14="http://schemas.microsoft.com/office/powerpoint/2010/main" val="42129729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8923B9-59CB-0DE8-4AF0-BBC48699CF98}"/>
              </a:ext>
            </a:extLst>
          </p:cNvPr>
          <p:cNvSpPr>
            <a:spLocks noGrp="1"/>
          </p:cNvSpPr>
          <p:nvPr>
            <p:ph type="title"/>
          </p:nvPr>
        </p:nvSpPr>
        <p:spPr/>
        <p:txBody>
          <a:bodyPr/>
          <a:lstStyle/>
          <a:p>
            <a:r>
              <a:rPr lang="en-US" dirty="0"/>
              <a:t>Project phases overview</a:t>
            </a:r>
            <a:r>
              <a:rPr lang="ar-EG" dirty="0"/>
              <a:t>:</a:t>
            </a:r>
            <a:endParaRPr lang="en-US" dirty="0"/>
          </a:p>
        </p:txBody>
      </p:sp>
      <p:sp>
        <p:nvSpPr>
          <p:cNvPr id="3" name="Content Placeholder 2">
            <a:extLst>
              <a:ext uri="{FF2B5EF4-FFF2-40B4-BE49-F238E27FC236}">
                <a16:creationId xmlns:a16="http://schemas.microsoft.com/office/drawing/2014/main" id="{707C7889-5BC0-46CD-9A6D-F768AC6F2AF8}"/>
              </a:ext>
            </a:extLst>
          </p:cNvPr>
          <p:cNvSpPr>
            <a:spLocks noGrp="1"/>
          </p:cNvSpPr>
          <p:nvPr>
            <p:ph idx="1"/>
          </p:nvPr>
        </p:nvSpPr>
        <p:spPr/>
        <p:txBody>
          <a:bodyPr/>
          <a:lstStyle/>
          <a:p>
            <a:endParaRPr lang="en-US" dirty="0"/>
          </a:p>
          <a:p>
            <a:r>
              <a:rPr lang="en-US" dirty="0"/>
              <a:t>The code prompts for a password via the Serial monitor and checks if the entered password matches the predefined password. If the password is correct, the door is opened (servo rotates to 90 degrees) and then closed (servo rotates to 0 degrees) after a delay.</a:t>
            </a:r>
          </a:p>
          <a:p>
            <a:endParaRPr lang="en-US" dirty="0"/>
          </a:p>
          <a:p>
            <a:r>
              <a:rPr lang="en-US" dirty="0"/>
              <a:t>If the password is incorrect, an appropriate message is displayed on the LCD.</a:t>
            </a:r>
          </a:p>
          <a:p>
            <a:endParaRPr lang="en-US" dirty="0"/>
          </a:p>
        </p:txBody>
      </p:sp>
    </p:spTree>
    <p:extLst>
      <p:ext uri="{BB962C8B-B14F-4D97-AF65-F5344CB8AC3E}">
        <p14:creationId xmlns:p14="http://schemas.microsoft.com/office/powerpoint/2010/main" val="9300408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6FB7D-91F6-9376-8BE3-9985DD6DBDC4}"/>
              </a:ext>
            </a:extLst>
          </p:cNvPr>
          <p:cNvSpPr>
            <a:spLocks noGrp="1"/>
          </p:cNvSpPr>
          <p:nvPr>
            <p:ph type="title"/>
          </p:nvPr>
        </p:nvSpPr>
        <p:spPr/>
        <p:txBody>
          <a:bodyPr/>
          <a:lstStyle/>
          <a:p>
            <a:r>
              <a:rPr lang="en-US" dirty="0"/>
              <a:t>Project  Description :</a:t>
            </a:r>
          </a:p>
        </p:txBody>
      </p:sp>
      <p:sp>
        <p:nvSpPr>
          <p:cNvPr id="3" name="Content Placeholder 2">
            <a:extLst>
              <a:ext uri="{FF2B5EF4-FFF2-40B4-BE49-F238E27FC236}">
                <a16:creationId xmlns:a16="http://schemas.microsoft.com/office/drawing/2014/main" id="{084513F6-D4BF-19F4-606D-E7DC5797FEAE}"/>
              </a:ext>
            </a:extLst>
          </p:cNvPr>
          <p:cNvSpPr>
            <a:spLocks noGrp="1"/>
          </p:cNvSpPr>
          <p:nvPr>
            <p:ph idx="1"/>
          </p:nvPr>
        </p:nvSpPr>
        <p:spPr/>
        <p:txBody>
          <a:bodyPr/>
          <a:lstStyle/>
          <a:p>
            <a:endParaRPr lang="en-US" dirty="0"/>
          </a:p>
          <a:p>
            <a:endParaRPr lang="en-US" dirty="0"/>
          </a:p>
          <a:p>
            <a:r>
              <a:rPr lang="en-US" dirty="0"/>
              <a:t> A smart home allows homeowners to control appliances, thermostats, lights, and other devices remotely using a smartphone or tablet through an internet connection.</a:t>
            </a:r>
          </a:p>
          <a:p>
            <a:r>
              <a:rPr lang="en-US" dirty="0"/>
              <a:t>Smart homes can be set up through wireless or hardwired systems. Smart home technology provides homeowners with convenience and cost savings.</a:t>
            </a: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1B2352EC-FF49-8A83-507F-FCAE5B33D9D8}"/>
                  </a:ext>
                </a:extLst>
              </p14:cNvPr>
              <p14:cNvContentPartPr/>
              <p14:nvPr/>
            </p14:nvContentPartPr>
            <p14:xfrm>
              <a:off x="3657492" y="933484"/>
              <a:ext cx="360" cy="360"/>
            </p14:xfrm>
          </p:contentPart>
        </mc:Choice>
        <mc:Fallback xmlns="">
          <p:pic>
            <p:nvPicPr>
              <p:cNvPr id="4" name="Ink 3">
                <a:extLst>
                  <a:ext uri="{FF2B5EF4-FFF2-40B4-BE49-F238E27FC236}">
                    <a16:creationId xmlns:a16="http://schemas.microsoft.com/office/drawing/2014/main" id="{1B2352EC-FF49-8A83-507F-FCAE5B33D9D8}"/>
                  </a:ext>
                </a:extLst>
              </p:cNvPr>
              <p:cNvPicPr/>
              <p:nvPr/>
            </p:nvPicPr>
            <p:blipFill>
              <a:blip r:embed="rId3"/>
              <a:stretch>
                <a:fillRect/>
              </a:stretch>
            </p:blipFill>
            <p:spPr>
              <a:xfrm>
                <a:off x="3651372" y="927364"/>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318067B7-CC19-BCE0-9B7B-ACCA386C2CA1}"/>
                  </a:ext>
                </a:extLst>
              </p14:cNvPr>
              <p14:cNvContentPartPr/>
              <p14:nvPr/>
            </p14:nvContentPartPr>
            <p14:xfrm>
              <a:off x="5751612" y="1032124"/>
              <a:ext cx="360" cy="360"/>
            </p14:xfrm>
          </p:contentPart>
        </mc:Choice>
        <mc:Fallback xmlns="">
          <p:pic>
            <p:nvPicPr>
              <p:cNvPr id="5" name="Ink 4">
                <a:extLst>
                  <a:ext uri="{FF2B5EF4-FFF2-40B4-BE49-F238E27FC236}">
                    <a16:creationId xmlns:a16="http://schemas.microsoft.com/office/drawing/2014/main" id="{318067B7-CC19-BCE0-9B7B-ACCA386C2CA1}"/>
                  </a:ext>
                </a:extLst>
              </p:cNvPr>
              <p:cNvPicPr/>
              <p:nvPr/>
            </p:nvPicPr>
            <p:blipFill>
              <a:blip r:embed="rId3"/>
              <a:stretch>
                <a:fillRect/>
              </a:stretch>
            </p:blipFill>
            <p:spPr>
              <a:xfrm>
                <a:off x="5745492" y="1026004"/>
                <a:ext cx="12600" cy="12600"/>
              </a:xfrm>
              <a:prstGeom prst="rect">
                <a:avLst/>
              </a:prstGeom>
            </p:spPr>
          </p:pic>
        </mc:Fallback>
      </mc:AlternateContent>
    </p:spTree>
    <p:extLst>
      <p:ext uri="{BB962C8B-B14F-4D97-AF65-F5344CB8AC3E}">
        <p14:creationId xmlns:p14="http://schemas.microsoft.com/office/powerpoint/2010/main" val="37969530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30E91-D908-6899-D4F3-35936090753C}"/>
              </a:ext>
            </a:extLst>
          </p:cNvPr>
          <p:cNvSpPr>
            <a:spLocks noGrp="1"/>
          </p:cNvSpPr>
          <p:nvPr>
            <p:ph type="title"/>
          </p:nvPr>
        </p:nvSpPr>
        <p:spPr/>
        <p:txBody>
          <a:bodyPr/>
          <a:lstStyle/>
          <a:p>
            <a:r>
              <a:rPr lang="en-US" dirty="0"/>
              <a:t>Project phases overview</a:t>
            </a:r>
            <a:r>
              <a:rPr lang="ar-EG" dirty="0"/>
              <a:t>:</a:t>
            </a:r>
            <a:endParaRPr lang="en-US" dirty="0"/>
          </a:p>
        </p:txBody>
      </p:sp>
      <p:sp>
        <p:nvSpPr>
          <p:cNvPr id="3" name="Content Placeholder 2">
            <a:extLst>
              <a:ext uri="{FF2B5EF4-FFF2-40B4-BE49-F238E27FC236}">
                <a16:creationId xmlns:a16="http://schemas.microsoft.com/office/drawing/2014/main" id="{B74302B1-5D67-46B0-62C8-EEB1716883B5}"/>
              </a:ext>
            </a:extLst>
          </p:cNvPr>
          <p:cNvSpPr>
            <a:spLocks noGrp="1"/>
          </p:cNvSpPr>
          <p:nvPr>
            <p:ph idx="1"/>
          </p:nvPr>
        </p:nvSpPr>
        <p:spPr/>
        <p:txBody>
          <a:bodyPr/>
          <a:lstStyle/>
          <a:p>
            <a:r>
              <a:rPr lang="en-US" dirty="0"/>
              <a:t>If the measured distance is greater than 5 cm, the code continues to check other </a:t>
            </a:r>
            <a:r>
              <a:rPr lang="en-US" dirty="0" err="1"/>
              <a:t>functionalities:Gas</a:t>
            </a:r>
            <a:r>
              <a:rPr lang="en-US" dirty="0"/>
              <a:t> level is read from the gas sensor. The distance and gas level are displayed on the </a:t>
            </a:r>
            <a:r>
              <a:rPr lang="en-US" dirty="0" err="1"/>
              <a:t>LCD.If</a:t>
            </a:r>
            <a:r>
              <a:rPr lang="en-US" dirty="0"/>
              <a:t> the gas level is above 100, the buzzer and LED are activated to indicate a high gas </a:t>
            </a:r>
            <a:r>
              <a:rPr lang="en-US" dirty="0" err="1"/>
              <a:t>level.PIR</a:t>
            </a:r>
            <a:r>
              <a:rPr lang="en-US" dirty="0"/>
              <a:t> sensor is checked for motion detection. If motion is detected, the LED is turned on, otherwise, it is turned off.</a:t>
            </a:r>
          </a:p>
          <a:p>
            <a:r>
              <a:rPr lang="en-US" dirty="0"/>
              <a:t>Light level is read from the light-dependent resistor (LDR). If the light level is below 100, the LED is turned on, otherwise, it is turned off.</a:t>
            </a:r>
          </a:p>
        </p:txBody>
      </p:sp>
    </p:spTree>
    <p:extLst>
      <p:ext uri="{BB962C8B-B14F-4D97-AF65-F5344CB8AC3E}">
        <p14:creationId xmlns:p14="http://schemas.microsoft.com/office/powerpoint/2010/main" val="36719801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DFD2D-4C08-7BEB-6985-33FA4828EF51}"/>
              </a:ext>
            </a:extLst>
          </p:cNvPr>
          <p:cNvSpPr>
            <a:spLocks noGrp="1"/>
          </p:cNvSpPr>
          <p:nvPr>
            <p:ph type="title"/>
          </p:nvPr>
        </p:nvSpPr>
        <p:spPr>
          <a:xfrm>
            <a:off x="838200" y="365125"/>
            <a:ext cx="10515600" cy="5709672"/>
          </a:xfrm>
        </p:spPr>
        <p:txBody>
          <a:bodyPr/>
          <a:lstStyle/>
          <a:p>
            <a:r>
              <a:rPr lang="en-US" dirty="0"/>
              <a:t>                  </a:t>
            </a:r>
            <a:r>
              <a:rPr lang="en-US"/>
              <a:t>Thank    You</a:t>
            </a:r>
            <a:endParaRPr lang="en-US" dirty="0"/>
          </a:p>
        </p:txBody>
      </p:sp>
    </p:spTree>
    <p:extLst>
      <p:ext uri="{BB962C8B-B14F-4D97-AF65-F5344CB8AC3E}">
        <p14:creationId xmlns:p14="http://schemas.microsoft.com/office/powerpoint/2010/main" val="39134767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84F98-F1A8-87D3-70CE-B8DBD7874E2B}"/>
              </a:ext>
            </a:extLst>
          </p:cNvPr>
          <p:cNvSpPr>
            <a:spLocks noGrp="1"/>
          </p:cNvSpPr>
          <p:nvPr>
            <p:ph type="title"/>
          </p:nvPr>
        </p:nvSpPr>
        <p:spPr/>
        <p:txBody>
          <a:bodyPr>
            <a:normAutofit fontScale="90000"/>
          </a:bodyPr>
          <a:lstStyle/>
          <a:p>
            <a:r>
              <a:rPr lang="en-US" dirty="0"/>
              <a:t>Project Team :</a:t>
            </a:r>
            <a:br>
              <a:rPr lang="en-US" dirty="0"/>
            </a:br>
            <a:endParaRPr lang="en-US" dirty="0"/>
          </a:p>
        </p:txBody>
      </p:sp>
      <p:sp>
        <p:nvSpPr>
          <p:cNvPr id="3" name="Content Placeholder 2">
            <a:extLst>
              <a:ext uri="{FF2B5EF4-FFF2-40B4-BE49-F238E27FC236}">
                <a16:creationId xmlns:a16="http://schemas.microsoft.com/office/drawing/2014/main" id="{FC8AAFDC-12EE-6C53-A4E8-38AA34883C6E}"/>
              </a:ext>
            </a:extLst>
          </p:cNvPr>
          <p:cNvSpPr>
            <a:spLocks noGrp="1"/>
          </p:cNvSpPr>
          <p:nvPr>
            <p:ph idx="1"/>
          </p:nvPr>
        </p:nvSpPr>
        <p:spPr/>
        <p:txBody>
          <a:bodyPr/>
          <a:lstStyle/>
          <a:p>
            <a:r>
              <a:rPr lang="en-US" dirty="0"/>
              <a:t>Mohammed Mustafa ID:20221466196 </a:t>
            </a:r>
          </a:p>
          <a:p>
            <a:r>
              <a:rPr lang="en-US" dirty="0"/>
              <a:t>Youssef Ayman             ID:20221041099</a:t>
            </a:r>
          </a:p>
          <a:p>
            <a:r>
              <a:rPr lang="en-US" dirty="0" err="1"/>
              <a:t>Kholoud</a:t>
            </a:r>
            <a:r>
              <a:rPr lang="en-US" dirty="0"/>
              <a:t>  </a:t>
            </a:r>
            <a:r>
              <a:rPr lang="en-US" dirty="0" err="1"/>
              <a:t>Wahed</a:t>
            </a:r>
            <a:r>
              <a:rPr lang="en-US" dirty="0"/>
              <a:t>          ID: 20221444910</a:t>
            </a:r>
          </a:p>
          <a:p>
            <a:r>
              <a:rPr lang="en-US" dirty="0"/>
              <a:t>Maryam Wael               ID : 20221444884</a:t>
            </a:r>
            <a:r>
              <a:rPr lang="ar-EG" dirty="0"/>
              <a:t>  </a:t>
            </a:r>
            <a:endParaRPr lang="en-US" dirty="0"/>
          </a:p>
          <a:p>
            <a:r>
              <a:rPr lang="en-US" dirty="0"/>
              <a:t>Nour Ashraf                   ID:  210101067</a:t>
            </a:r>
          </a:p>
          <a:p>
            <a:r>
              <a:rPr lang="en-US" dirty="0" err="1"/>
              <a:t>Rawana</a:t>
            </a:r>
            <a:r>
              <a:rPr lang="en-US" dirty="0"/>
              <a:t> Khaled            ID:  20221376722</a:t>
            </a:r>
          </a:p>
        </p:txBody>
      </p:sp>
    </p:spTree>
    <p:extLst>
      <p:ext uri="{BB962C8B-B14F-4D97-AF65-F5344CB8AC3E}">
        <p14:creationId xmlns:p14="http://schemas.microsoft.com/office/powerpoint/2010/main" val="33002130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F4AB3-5EBC-03A2-E66D-76B49598A8B7}"/>
              </a:ext>
            </a:extLst>
          </p:cNvPr>
          <p:cNvSpPr>
            <a:spLocks noGrp="1"/>
          </p:cNvSpPr>
          <p:nvPr>
            <p:ph type="title"/>
          </p:nvPr>
        </p:nvSpPr>
        <p:spPr/>
        <p:txBody>
          <a:bodyPr>
            <a:normAutofit fontScale="90000"/>
          </a:bodyPr>
          <a:lstStyle/>
          <a:p>
            <a:r>
              <a:rPr lang="en-US" dirty="0"/>
              <a:t>Project phases and roles :</a:t>
            </a:r>
            <a:br>
              <a:rPr lang="en-US" dirty="0"/>
            </a:br>
            <a:endParaRPr lang="en-US" dirty="0"/>
          </a:p>
        </p:txBody>
      </p:sp>
      <p:sp>
        <p:nvSpPr>
          <p:cNvPr id="3" name="Content Placeholder 2">
            <a:extLst>
              <a:ext uri="{FF2B5EF4-FFF2-40B4-BE49-F238E27FC236}">
                <a16:creationId xmlns:a16="http://schemas.microsoft.com/office/drawing/2014/main" id="{0BE709BF-A052-1704-4D9B-E71085EB8F6F}"/>
              </a:ext>
            </a:extLst>
          </p:cNvPr>
          <p:cNvSpPr>
            <a:spLocks noGrp="1"/>
          </p:cNvSpPr>
          <p:nvPr>
            <p:ph idx="1"/>
          </p:nvPr>
        </p:nvSpPr>
        <p:spPr>
          <a:xfrm>
            <a:off x="316918" y="1690688"/>
            <a:ext cx="10233800" cy="4351338"/>
          </a:xfrm>
        </p:spPr>
        <p:txBody>
          <a:bodyPr>
            <a:noAutofit/>
          </a:bodyPr>
          <a:lstStyle/>
          <a:p>
            <a:endParaRPr lang="en-US" sz="1800" dirty="0"/>
          </a:p>
          <a:p>
            <a:r>
              <a:rPr lang="en-US" sz="1800" dirty="0"/>
              <a:t>Maquette Design : Nour Ashraf  , Maryam Wael , </a:t>
            </a:r>
            <a:r>
              <a:rPr lang="en-US" sz="1800" dirty="0" err="1"/>
              <a:t>Kholoud</a:t>
            </a:r>
            <a:r>
              <a:rPr lang="en-US" sz="1800" dirty="0"/>
              <a:t>  </a:t>
            </a:r>
            <a:r>
              <a:rPr lang="en-US" sz="1800" dirty="0" err="1"/>
              <a:t>Wahed</a:t>
            </a:r>
            <a:r>
              <a:rPr lang="en-US" sz="1800" dirty="0"/>
              <a:t>.</a:t>
            </a:r>
          </a:p>
          <a:p>
            <a:endParaRPr lang="en-US" sz="1800" dirty="0"/>
          </a:p>
          <a:p>
            <a:r>
              <a:rPr lang="en-US" sz="1800" dirty="0"/>
              <a:t>Simulation for the smart home on tinker cad and its code : </a:t>
            </a:r>
            <a:r>
              <a:rPr lang="en-US" sz="1800" dirty="0" err="1"/>
              <a:t>Kholoud</a:t>
            </a:r>
            <a:r>
              <a:rPr lang="en-US" sz="1800" dirty="0"/>
              <a:t> </a:t>
            </a:r>
            <a:r>
              <a:rPr lang="en-US" sz="1800" dirty="0" err="1"/>
              <a:t>Wahed</a:t>
            </a:r>
            <a:r>
              <a:rPr lang="en-US" sz="1800" dirty="0"/>
              <a:t> and Maryam Wael .</a:t>
            </a:r>
          </a:p>
          <a:p>
            <a:endParaRPr lang="en-US" sz="1800" dirty="0"/>
          </a:p>
          <a:p>
            <a:r>
              <a:rPr lang="en-US" sz="1800" dirty="0"/>
              <a:t>Hardware and kit application and its Arduino code : Mohammed Mustafa .</a:t>
            </a:r>
          </a:p>
          <a:p>
            <a:endParaRPr lang="en-US" sz="1800" dirty="0"/>
          </a:p>
          <a:p>
            <a:r>
              <a:rPr lang="en-US" sz="1800" dirty="0"/>
              <a:t>Firebase phase : Youssef Ayman .</a:t>
            </a:r>
          </a:p>
          <a:p>
            <a:endParaRPr lang="en-US" sz="1800" dirty="0"/>
          </a:p>
          <a:p>
            <a:r>
              <a:rPr lang="en-US" sz="1800" dirty="0"/>
              <a:t>Web phase : </a:t>
            </a:r>
            <a:r>
              <a:rPr lang="en-US" sz="1800" dirty="0" err="1"/>
              <a:t>Rawana</a:t>
            </a:r>
            <a:r>
              <a:rPr lang="en-US" sz="1800" dirty="0"/>
              <a:t> </a:t>
            </a:r>
            <a:r>
              <a:rPr lang="en-US" sz="1800" dirty="0" err="1"/>
              <a:t>khaled</a:t>
            </a:r>
            <a:r>
              <a:rPr lang="en-US" sz="1800" dirty="0"/>
              <a:t> and Nour Ashraf .</a:t>
            </a:r>
          </a:p>
          <a:p>
            <a:endParaRPr lang="en-US" sz="1800" dirty="0"/>
          </a:p>
          <a:p>
            <a:endParaRPr lang="en-US" sz="1800" dirty="0"/>
          </a:p>
          <a:p>
            <a:endParaRPr lang="en-US" sz="1800" dirty="0"/>
          </a:p>
          <a:p>
            <a:pPr marL="0" indent="0">
              <a:buNone/>
            </a:pPr>
            <a:r>
              <a:rPr lang="en-US" sz="1800" dirty="0"/>
              <a:t> </a:t>
            </a:r>
          </a:p>
        </p:txBody>
      </p:sp>
    </p:spTree>
    <p:extLst>
      <p:ext uri="{BB962C8B-B14F-4D97-AF65-F5344CB8AC3E}">
        <p14:creationId xmlns:p14="http://schemas.microsoft.com/office/powerpoint/2010/main" val="40847467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77BBD-FF79-63F2-6026-FF940A0988E8}"/>
              </a:ext>
            </a:extLst>
          </p:cNvPr>
          <p:cNvSpPr>
            <a:spLocks noGrp="1"/>
          </p:cNvSpPr>
          <p:nvPr>
            <p:ph type="title"/>
          </p:nvPr>
        </p:nvSpPr>
        <p:spPr/>
        <p:txBody>
          <a:bodyPr/>
          <a:lstStyle/>
          <a:p>
            <a:r>
              <a:rPr lang="en-US" dirty="0"/>
              <a:t>Project phases overview :</a:t>
            </a:r>
          </a:p>
        </p:txBody>
      </p:sp>
      <p:sp>
        <p:nvSpPr>
          <p:cNvPr id="3" name="Content Placeholder 2">
            <a:extLst>
              <a:ext uri="{FF2B5EF4-FFF2-40B4-BE49-F238E27FC236}">
                <a16:creationId xmlns:a16="http://schemas.microsoft.com/office/drawing/2014/main" id="{0F46C0BE-E833-EAA8-89A4-0297FD56A94C}"/>
              </a:ext>
            </a:extLst>
          </p:cNvPr>
          <p:cNvSpPr>
            <a:spLocks noGrp="1"/>
          </p:cNvSpPr>
          <p:nvPr>
            <p:ph idx="1"/>
          </p:nvPr>
        </p:nvSpPr>
        <p:spPr>
          <a:xfrm>
            <a:off x="1120000" y="1825625"/>
            <a:ext cx="10233800" cy="4667250"/>
          </a:xfrm>
        </p:spPr>
        <p:txBody>
          <a:bodyPr>
            <a:normAutofit fontScale="92500" lnSpcReduction="10000"/>
          </a:bodyPr>
          <a:lstStyle/>
          <a:p>
            <a:r>
              <a:rPr lang="en-US" dirty="0"/>
              <a:t>Phase one : a wooden maquette is designed to simulate a smart home which is based on the harmony between sensors and actuators ..</a:t>
            </a:r>
          </a:p>
          <a:p>
            <a:endParaRPr lang="en-US" dirty="0"/>
          </a:p>
          <a:p>
            <a:r>
              <a:rPr lang="en-US" dirty="0"/>
              <a:t>Sensors used in the smart home :</a:t>
            </a:r>
          </a:p>
          <a:p>
            <a:pPr marL="0" indent="0">
              <a:buNone/>
            </a:pPr>
            <a:r>
              <a:rPr lang="en-US" dirty="0"/>
              <a:t>- Gas sensor </a:t>
            </a:r>
          </a:p>
          <a:p>
            <a:pPr marL="0" indent="0">
              <a:buNone/>
            </a:pPr>
            <a:r>
              <a:rPr lang="en-US" dirty="0"/>
              <a:t>- PIR sensor </a:t>
            </a:r>
          </a:p>
          <a:p>
            <a:pPr marL="0" indent="0">
              <a:buNone/>
            </a:pPr>
            <a:r>
              <a:rPr lang="en-US" dirty="0"/>
              <a:t>- Ultrasonic sensor</a:t>
            </a:r>
          </a:p>
          <a:p>
            <a:pPr marL="0" indent="0">
              <a:buNone/>
            </a:pPr>
            <a:endParaRPr lang="en-US" dirty="0"/>
          </a:p>
          <a:p>
            <a:r>
              <a:rPr lang="en-US" dirty="0"/>
              <a:t> Actuators used :</a:t>
            </a:r>
          </a:p>
          <a:p>
            <a:pPr marL="0" indent="0">
              <a:buNone/>
            </a:pPr>
            <a:r>
              <a:rPr lang="en-US" dirty="0"/>
              <a:t>-</a:t>
            </a:r>
            <a:r>
              <a:rPr lang="ar-EG" dirty="0"/>
              <a:t> </a:t>
            </a:r>
            <a:r>
              <a:rPr lang="en-US" dirty="0"/>
              <a:t>Servo motor .</a:t>
            </a:r>
          </a:p>
        </p:txBody>
      </p:sp>
    </p:spTree>
    <p:extLst>
      <p:ext uri="{BB962C8B-B14F-4D97-AF65-F5344CB8AC3E}">
        <p14:creationId xmlns:p14="http://schemas.microsoft.com/office/powerpoint/2010/main" val="19930165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B85E6-CCEC-EFF3-3A0B-129137545DC5}"/>
              </a:ext>
            </a:extLst>
          </p:cNvPr>
          <p:cNvSpPr>
            <a:spLocks noGrp="1"/>
          </p:cNvSpPr>
          <p:nvPr>
            <p:ph type="title"/>
          </p:nvPr>
        </p:nvSpPr>
        <p:spPr/>
        <p:txBody>
          <a:bodyPr/>
          <a:lstStyle/>
          <a:p>
            <a:r>
              <a:rPr lang="en-US" dirty="0"/>
              <a:t>Project phases overview :</a:t>
            </a:r>
          </a:p>
        </p:txBody>
      </p:sp>
      <p:sp>
        <p:nvSpPr>
          <p:cNvPr id="3" name="Content Placeholder 2">
            <a:extLst>
              <a:ext uri="{FF2B5EF4-FFF2-40B4-BE49-F238E27FC236}">
                <a16:creationId xmlns:a16="http://schemas.microsoft.com/office/drawing/2014/main" id="{5A9806E9-F2BC-0363-EEB1-8754F7B4F46E}"/>
              </a:ext>
            </a:extLst>
          </p:cNvPr>
          <p:cNvSpPr>
            <a:spLocks noGrp="1"/>
          </p:cNvSpPr>
          <p:nvPr>
            <p:ph idx="1"/>
          </p:nvPr>
        </p:nvSpPr>
        <p:spPr/>
        <p:txBody>
          <a:bodyPr/>
          <a:lstStyle/>
          <a:p>
            <a:r>
              <a:rPr lang="en-US" dirty="0"/>
              <a:t>There are also some other used components :</a:t>
            </a:r>
          </a:p>
          <a:p>
            <a:pPr marL="0" indent="0">
              <a:buNone/>
            </a:pPr>
            <a:r>
              <a:rPr lang="en-US" dirty="0"/>
              <a:t>-Breadboard </a:t>
            </a:r>
          </a:p>
          <a:p>
            <a:pPr>
              <a:buFontTx/>
              <a:buChar char="-"/>
            </a:pPr>
            <a:r>
              <a:rPr lang="en-US" dirty="0"/>
              <a:t>4 LEDS</a:t>
            </a:r>
          </a:p>
          <a:p>
            <a:pPr>
              <a:buFontTx/>
              <a:buChar char="-"/>
            </a:pPr>
            <a:r>
              <a:rPr lang="en-US" dirty="0"/>
              <a:t>Jumper wires </a:t>
            </a:r>
          </a:p>
          <a:p>
            <a:pPr>
              <a:buFontTx/>
              <a:buChar char="-"/>
            </a:pPr>
            <a:r>
              <a:rPr lang="en-US" dirty="0"/>
              <a:t>Keypad </a:t>
            </a:r>
          </a:p>
          <a:p>
            <a:pPr>
              <a:buFontTx/>
              <a:buChar char="-"/>
            </a:pPr>
            <a:r>
              <a:rPr lang="en-US" dirty="0"/>
              <a:t>LCD </a:t>
            </a:r>
          </a:p>
          <a:p>
            <a:pPr>
              <a:buFontTx/>
              <a:buChar char="-"/>
            </a:pPr>
            <a:r>
              <a:rPr lang="en-US" dirty="0"/>
              <a:t>ESP32 (micro-controller)</a:t>
            </a:r>
          </a:p>
          <a:p>
            <a:pPr>
              <a:buFontTx/>
              <a:buChar char="-"/>
            </a:pPr>
            <a:endParaRPr lang="en-US" dirty="0"/>
          </a:p>
        </p:txBody>
      </p:sp>
    </p:spTree>
    <p:extLst>
      <p:ext uri="{BB962C8B-B14F-4D97-AF65-F5344CB8AC3E}">
        <p14:creationId xmlns:p14="http://schemas.microsoft.com/office/powerpoint/2010/main" val="28304158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B2958-7507-23C5-0466-46E813A62EC3}"/>
              </a:ext>
            </a:extLst>
          </p:cNvPr>
          <p:cNvSpPr>
            <a:spLocks noGrp="1"/>
          </p:cNvSpPr>
          <p:nvPr>
            <p:ph type="title"/>
          </p:nvPr>
        </p:nvSpPr>
        <p:spPr/>
        <p:txBody>
          <a:bodyPr/>
          <a:lstStyle/>
          <a:p>
            <a:r>
              <a:rPr lang="en-US" dirty="0"/>
              <a:t>Project phases overview :</a:t>
            </a:r>
          </a:p>
        </p:txBody>
      </p:sp>
      <p:sp>
        <p:nvSpPr>
          <p:cNvPr id="3" name="Content Placeholder 2">
            <a:extLst>
              <a:ext uri="{FF2B5EF4-FFF2-40B4-BE49-F238E27FC236}">
                <a16:creationId xmlns:a16="http://schemas.microsoft.com/office/drawing/2014/main" id="{8EE0240B-0643-89F8-3421-87F042B0EAE5}"/>
              </a:ext>
            </a:extLst>
          </p:cNvPr>
          <p:cNvSpPr>
            <a:spLocks noGrp="1"/>
          </p:cNvSpPr>
          <p:nvPr>
            <p:ph idx="1"/>
          </p:nvPr>
        </p:nvSpPr>
        <p:spPr/>
        <p:txBody>
          <a:bodyPr/>
          <a:lstStyle/>
          <a:p>
            <a:r>
              <a:rPr lang="en-US" dirty="0"/>
              <a:t>Simulation on tinker cad :</a:t>
            </a:r>
          </a:p>
          <a:p>
            <a:pPr marL="0" indent="0">
              <a:buNone/>
            </a:pPr>
            <a:r>
              <a:rPr lang="en-US" dirty="0"/>
              <a:t>We used </a:t>
            </a:r>
            <a:r>
              <a:rPr lang="en-US" dirty="0" err="1"/>
              <a:t>Tinkercad</a:t>
            </a:r>
            <a:r>
              <a:rPr lang="en-US" dirty="0"/>
              <a:t> to simulate the circuit using Arduino Uno and the rest of components dragged , dropped and all connected together  to build a visual imagination after being coded .</a:t>
            </a:r>
          </a:p>
          <a:p>
            <a:pPr marL="0" indent="0">
              <a:buNone/>
            </a:pPr>
            <a:endParaRPr lang="ar-EG" dirty="0"/>
          </a:p>
          <a:p>
            <a:pPr marL="0" indent="0">
              <a:buNone/>
            </a:pPr>
            <a:r>
              <a:rPr lang="en-US" dirty="0"/>
              <a:t>Link of the simulation :</a:t>
            </a:r>
          </a:p>
          <a:p>
            <a:pPr marL="0" indent="0">
              <a:buNone/>
            </a:pPr>
            <a:r>
              <a:rPr lang="en-US" dirty="0">
                <a:hlinkClick r:id="rId2"/>
              </a:rPr>
              <a:t>https://www.tinkercad.com/things/bRb61NGK3dI?sharecode=tx5S9LCKjHGuqVAyJrgXZ_x08jBMtTzOGH3mv601Guk</a:t>
            </a:r>
            <a:endParaRPr lang="en-US" dirty="0"/>
          </a:p>
          <a:p>
            <a:pPr marL="0" indent="0">
              <a:buNone/>
            </a:pPr>
            <a:endParaRPr lang="en-US" dirty="0"/>
          </a:p>
        </p:txBody>
      </p:sp>
    </p:spTree>
    <p:extLst>
      <p:ext uri="{BB962C8B-B14F-4D97-AF65-F5344CB8AC3E}">
        <p14:creationId xmlns:p14="http://schemas.microsoft.com/office/powerpoint/2010/main" val="22633146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03FB9-5CA2-C4F1-E22A-89038DD2241F}"/>
              </a:ext>
            </a:extLst>
          </p:cNvPr>
          <p:cNvSpPr>
            <a:spLocks noGrp="1"/>
          </p:cNvSpPr>
          <p:nvPr>
            <p:ph type="title"/>
          </p:nvPr>
        </p:nvSpPr>
        <p:spPr>
          <a:xfrm>
            <a:off x="904568" y="365125"/>
            <a:ext cx="10449232" cy="1325563"/>
          </a:xfrm>
        </p:spPr>
        <p:txBody>
          <a:bodyPr/>
          <a:lstStyle/>
          <a:p>
            <a:r>
              <a:rPr lang="en-US" dirty="0"/>
              <a:t>Project phases overview</a:t>
            </a:r>
            <a:r>
              <a:rPr lang="ar-EG" dirty="0"/>
              <a:t>:</a:t>
            </a:r>
            <a:endParaRPr lang="en-US" dirty="0"/>
          </a:p>
        </p:txBody>
      </p:sp>
      <p:sp>
        <p:nvSpPr>
          <p:cNvPr id="3" name="Content Placeholder 2">
            <a:extLst>
              <a:ext uri="{FF2B5EF4-FFF2-40B4-BE49-F238E27FC236}">
                <a16:creationId xmlns:a16="http://schemas.microsoft.com/office/drawing/2014/main" id="{1EEF6688-69B8-FC78-BC35-6D219C300EDA}"/>
              </a:ext>
            </a:extLst>
          </p:cNvPr>
          <p:cNvSpPr>
            <a:spLocks noGrp="1"/>
          </p:cNvSpPr>
          <p:nvPr>
            <p:ph idx="1"/>
          </p:nvPr>
        </p:nvSpPr>
        <p:spPr>
          <a:xfrm>
            <a:off x="1120000" y="1825625"/>
            <a:ext cx="10233800" cy="4190533"/>
          </a:xfrm>
        </p:spPr>
        <p:txBody>
          <a:bodyPr/>
          <a:lstStyle/>
          <a:p>
            <a:r>
              <a:rPr lang="en-US" dirty="0"/>
              <a:t>Simulation on </a:t>
            </a:r>
            <a:r>
              <a:rPr lang="en-US" dirty="0" err="1"/>
              <a:t>tinkercad</a:t>
            </a:r>
            <a:r>
              <a:rPr lang="en-US" dirty="0"/>
              <a:t> :</a:t>
            </a:r>
          </a:p>
          <a:p>
            <a:endParaRPr lang="en-US" dirty="0"/>
          </a:p>
        </p:txBody>
      </p:sp>
      <p:sp>
        <p:nvSpPr>
          <p:cNvPr id="4" name="AutoShape 2">
            <a:extLst>
              <a:ext uri="{FF2B5EF4-FFF2-40B4-BE49-F238E27FC236}">
                <a16:creationId xmlns:a16="http://schemas.microsoft.com/office/drawing/2014/main" id="{A8FE757C-81F8-A81D-3351-269DB02FC8EF}"/>
              </a:ext>
            </a:extLst>
          </p:cNvPr>
          <p:cNvSpPr>
            <a:spLocks noChangeAspect="1" noChangeArrowheads="1"/>
          </p:cNvSpPr>
          <p:nvPr/>
        </p:nvSpPr>
        <p:spPr bwMode="auto">
          <a:xfrm>
            <a:off x="5943600" y="3276600"/>
            <a:ext cx="304800" cy="29353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descr="A circuit board with wires and a screen&#10;&#10;Description automatically generated">
            <a:extLst>
              <a:ext uri="{FF2B5EF4-FFF2-40B4-BE49-F238E27FC236}">
                <a16:creationId xmlns:a16="http://schemas.microsoft.com/office/drawing/2014/main" id="{33753741-055E-0550-E730-880683D184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2386" y="2615381"/>
            <a:ext cx="9311149" cy="3797402"/>
          </a:xfrm>
          <a:prstGeom prst="rect">
            <a:avLst/>
          </a:prstGeom>
        </p:spPr>
      </p:pic>
    </p:spTree>
    <p:extLst>
      <p:ext uri="{BB962C8B-B14F-4D97-AF65-F5344CB8AC3E}">
        <p14:creationId xmlns:p14="http://schemas.microsoft.com/office/powerpoint/2010/main" val="1255216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CA9AD-6998-FDE4-1AC2-F563FA178C3C}"/>
              </a:ext>
            </a:extLst>
          </p:cNvPr>
          <p:cNvSpPr>
            <a:spLocks noGrp="1"/>
          </p:cNvSpPr>
          <p:nvPr>
            <p:ph type="title"/>
          </p:nvPr>
        </p:nvSpPr>
        <p:spPr/>
        <p:txBody>
          <a:bodyPr/>
          <a:lstStyle/>
          <a:p>
            <a:r>
              <a:rPr lang="en-US" dirty="0"/>
              <a:t>Project phases overview</a:t>
            </a:r>
            <a:r>
              <a:rPr lang="ar-EG" dirty="0"/>
              <a:t>:</a:t>
            </a:r>
            <a:endParaRPr lang="en-US" dirty="0"/>
          </a:p>
        </p:txBody>
      </p:sp>
      <p:sp>
        <p:nvSpPr>
          <p:cNvPr id="3" name="Content Placeholder 2">
            <a:extLst>
              <a:ext uri="{FF2B5EF4-FFF2-40B4-BE49-F238E27FC236}">
                <a16:creationId xmlns:a16="http://schemas.microsoft.com/office/drawing/2014/main" id="{B2A6D30E-4D54-FCA8-8E0A-2F6D8FAB772A}"/>
              </a:ext>
            </a:extLst>
          </p:cNvPr>
          <p:cNvSpPr>
            <a:spLocks noGrp="1"/>
          </p:cNvSpPr>
          <p:nvPr>
            <p:ph idx="1"/>
          </p:nvPr>
        </p:nvSpPr>
        <p:spPr/>
        <p:txBody>
          <a:bodyPr/>
          <a:lstStyle/>
          <a:p>
            <a:r>
              <a:rPr lang="en-US" dirty="0"/>
              <a:t>Schema of the circuit:</a:t>
            </a:r>
          </a:p>
          <a:p>
            <a:endParaRPr lang="en-US" dirty="0"/>
          </a:p>
        </p:txBody>
      </p:sp>
      <p:pic>
        <p:nvPicPr>
          <p:cNvPr id="5" name="Picture 4" descr="A diagram of a computer&#10;&#10;Description automatically generated">
            <a:extLst>
              <a:ext uri="{FF2B5EF4-FFF2-40B4-BE49-F238E27FC236}">
                <a16:creationId xmlns:a16="http://schemas.microsoft.com/office/drawing/2014/main" id="{01A67C57-07DD-C75A-0FB0-3FF84B047E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3226" y="2349910"/>
            <a:ext cx="9016180" cy="4351338"/>
          </a:xfrm>
          <a:prstGeom prst="rect">
            <a:avLst/>
          </a:prstGeom>
        </p:spPr>
      </p:pic>
    </p:spTree>
    <p:extLst>
      <p:ext uri="{BB962C8B-B14F-4D97-AF65-F5344CB8AC3E}">
        <p14:creationId xmlns:p14="http://schemas.microsoft.com/office/powerpoint/2010/main" val="1373615266"/>
      </p:ext>
    </p:extLst>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docProps/app.xml><?xml version="1.0" encoding="utf-8"?>
<Properties xmlns="http://schemas.openxmlformats.org/officeDocument/2006/extended-properties" xmlns:vt="http://schemas.openxmlformats.org/officeDocument/2006/docPropsVTypes">
  <Template>TM04033923[[fn=Depth]]</Template>
  <TotalTime>521</TotalTime>
  <Words>1063</Words>
  <Application>Microsoft Office PowerPoint</Application>
  <PresentationFormat>Widescreen</PresentationFormat>
  <Paragraphs>132</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-apple-system</vt:lpstr>
      <vt:lpstr>Arial</vt:lpstr>
      <vt:lpstr>Corbel</vt:lpstr>
      <vt:lpstr>Depth</vt:lpstr>
      <vt:lpstr>Smart Home  </vt:lpstr>
      <vt:lpstr>Project  Description :</vt:lpstr>
      <vt:lpstr>Project Team : </vt:lpstr>
      <vt:lpstr>Project phases and roles : </vt:lpstr>
      <vt:lpstr>Project phases overview :</vt:lpstr>
      <vt:lpstr>Project phases overview :</vt:lpstr>
      <vt:lpstr>Project phases overview :</vt:lpstr>
      <vt:lpstr>Project phases overview:</vt:lpstr>
      <vt:lpstr>Project phases overview:</vt:lpstr>
      <vt:lpstr>Project phases overview:</vt:lpstr>
      <vt:lpstr>Project phases overview:</vt:lpstr>
      <vt:lpstr>Project phases overview:</vt:lpstr>
      <vt:lpstr>Project phases overview:</vt:lpstr>
      <vt:lpstr>Project phases overview:</vt:lpstr>
      <vt:lpstr>Firebase Phase Cont. :</vt:lpstr>
      <vt:lpstr>Firebase Phase Cont. </vt:lpstr>
      <vt:lpstr>Firebase Phase Cont. </vt:lpstr>
      <vt:lpstr>Project phases overview:</vt:lpstr>
      <vt:lpstr>Project phases overview:</vt:lpstr>
      <vt:lpstr>Project phases overview:</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Home</dc:title>
  <dc:creator>Maryam</dc:creator>
  <cp:lastModifiedBy>yousef ayman</cp:lastModifiedBy>
  <cp:revision>7</cp:revision>
  <dcterms:created xsi:type="dcterms:W3CDTF">2023-08-23T19:26:56Z</dcterms:created>
  <dcterms:modified xsi:type="dcterms:W3CDTF">2023-08-24T06:43:08Z</dcterms:modified>
</cp:coreProperties>
</file>