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1" r:id="rId5"/>
    <p:sldId id="272" r:id="rId6"/>
    <p:sldId id="264" r:id="rId7"/>
    <p:sldId id="261" r:id="rId8"/>
    <p:sldId id="258" r:id="rId9"/>
    <p:sldId id="263" r:id="rId10"/>
    <p:sldId id="265" r:id="rId11"/>
    <p:sldId id="269" r:id="rId12"/>
    <p:sldId id="266" r:id="rId13"/>
    <p:sldId id="267" r:id="rId14"/>
    <p:sldId id="268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981" y="1623707"/>
            <a:ext cx="4722019" cy="7765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Big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233A74-7295-4E4A-AACC-95A74F28DE44}"/>
              </a:ext>
            </a:extLst>
          </p:cNvPr>
          <p:cNvSpPr txBox="1">
            <a:spLocks/>
          </p:cNvSpPr>
          <p:nvPr/>
        </p:nvSpPr>
        <p:spPr>
          <a:xfrm>
            <a:off x="5711428" y="2914650"/>
            <a:ext cx="2143123" cy="4748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Yousef Elbayoumi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74AF43-0EA9-4F8A-9FE2-9F268E577995}"/>
              </a:ext>
            </a:extLst>
          </p:cNvPr>
          <p:cNvSpPr txBox="1">
            <a:spLocks/>
          </p:cNvSpPr>
          <p:nvPr/>
        </p:nvSpPr>
        <p:spPr>
          <a:xfrm>
            <a:off x="4421979" y="2228850"/>
            <a:ext cx="4722019" cy="7765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accent2"/>
                </a:solidFill>
              </a:rPr>
              <a:t>Handwritten 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Pre-Implementation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0800" y="1493039"/>
            <a:ext cx="6415088" cy="2157422"/>
          </a:xfrm>
        </p:spPr>
        <p:txBody>
          <a:bodyPr>
            <a:normAutofit/>
          </a:bodyPr>
          <a:lstStyle/>
          <a:p>
            <a:r>
              <a:rPr lang="en-US" dirty="0"/>
              <a:t>Reshaping 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Selection &amp; Feature Extraction </a:t>
            </a:r>
          </a:p>
          <a:p>
            <a:r>
              <a:rPr lang="en-US" dirty="0"/>
              <a:t>One-hot encoding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5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585" y="1893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Spyder</a:t>
            </a:r>
          </a:p>
        </p:txBody>
      </p:sp>
      <p:pic>
        <p:nvPicPr>
          <p:cNvPr id="3" name="Picture 2" descr="A picture containing text, seat&#10;&#10;Description automatically generated">
            <a:extLst>
              <a:ext uri="{FF2B5EF4-FFF2-40B4-BE49-F238E27FC236}">
                <a16:creationId xmlns:a16="http://schemas.microsoft.com/office/drawing/2014/main" id="{539F43A1-7847-43FE-BA79-E8CC1F649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86102"/>
            <a:ext cx="1071562" cy="107156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526E7B-CA42-456A-BC04-B1FFD2D91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" y="1889539"/>
            <a:ext cx="3047409" cy="136442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E5EB1A7-C6BE-4086-8FDB-4B8A84310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19" y="1889539"/>
            <a:ext cx="2671762" cy="140668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9720D3A-2056-46EF-B705-300C6ADBB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06" y="1889539"/>
            <a:ext cx="3009537" cy="55370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3DC00F7-CDDD-40A6-AD73-53A4E50736CF}"/>
              </a:ext>
            </a:extLst>
          </p:cNvPr>
          <p:cNvSpPr txBox="1">
            <a:spLocks/>
          </p:cNvSpPr>
          <p:nvPr/>
        </p:nvSpPr>
        <p:spPr>
          <a:xfrm>
            <a:off x="1021469" y="3517601"/>
            <a:ext cx="1210439" cy="672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CNN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2B98EEBE-9C4A-4AC8-8AC9-C64B92C590C2}"/>
              </a:ext>
            </a:extLst>
          </p:cNvPr>
          <p:cNvSpPr txBox="1">
            <a:spLocks/>
          </p:cNvSpPr>
          <p:nvPr/>
        </p:nvSpPr>
        <p:spPr>
          <a:xfrm>
            <a:off x="3966780" y="3517601"/>
            <a:ext cx="1210439" cy="672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MLP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EBBE1000-B98F-4FFA-B8C3-9B2E6EA1F9E7}"/>
              </a:ext>
            </a:extLst>
          </p:cNvPr>
          <p:cNvSpPr txBox="1">
            <a:spLocks/>
          </p:cNvSpPr>
          <p:nvPr/>
        </p:nvSpPr>
        <p:spPr>
          <a:xfrm>
            <a:off x="6912092" y="3517601"/>
            <a:ext cx="1210439" cy="672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98E156-C7C8-44D5-AECD-BAC11EACA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92" y="2571750"/>
            <a:ext cx="1513563" cy="6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8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6256" y="1096167"/>
            <a:ext cx="4611487" cy="39862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Libraries: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scale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keras.datasets</a:t>
            </a:r>
            <a:r>
              <a:rPr lang="en-US" dirty="0"/>
              <a:t> import </a:t>
            </a:r>
            <a:r>
              <a:rPr lang="en-US" dirty="0" err="1"/>
              <a:t>mnist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keras.utils</a:t>
            </a:r>
            <a:r>
              <a:rPr lang="en-US" dirty="0"/>
              <a:t> import </a:t>
            </a:r>
            <a:r>
              <a:rPr lang="en-US" dirty="0" err="1"/>
              <a:t>np_utils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random import shuffle</a:t>
            </a:r>
          </a:p>
          <a:p>
            <a:pPr marL="0" indent="0">
              <a:buNone/>
            </a:pPr>
            <a:r>
              <a:rPr lang="en-US" dirty="0"/>
              <a:t>import datetime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6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14956-DEA0-48F7-8221-02F24D7A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80" y="1131886"/>
            <a:ext cx="4776633" cy="1014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80299B-7BA2-4163-BD8B-0C8A69DC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12" y="2446931"/>
            <a:ext cx="3245276" cy="2336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A980AC-3FB1-4328-9415-9DDC94E5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836" y="2446931"/>
            <a:ext cx="3245276" cy="2336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17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Summary &amp; Conclusion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3142" y="1267617"/>
            <a:ext cx="6283781" cy="325041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SVM had the best accuracy result </a:t>
            </a:r>
            <a:r>
              <a:rPr lang="en-US" sz="2000" dirty="0"/>
              <a:t>for training set with value of almost 100 percent. However, the </a:t>
            </a:r>
            <a:r>
              <a:rPr lang="en-US" sz="2000" dirty="0">
                <a:solidFill>
                  <a:srgbClr val="FF0000"/>
                </a:solidFill>
              </a:rPr>
              <a:t>test result wasn’t good</a:t>
            </a:r>
            <a:r>
              <a:rPr lang="en-US" sz="2000" dirty="0"/>
              <a:t> comparing with the other models.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MLP had a good results </a:t>
            </a:r>
            <a:r>
              <a:rPr lang="en-US" sz="2000" dirty="0"/>
              <a:t>in both training and testing sets. However, </a:t>
            </a:r>
            <a:r>
              <a:rPr lang="en-US" sz="2000" dirty="0">
                <a:solidFill>
                  <a:srgbClr val="FF0000"/>
                </a:solidFill>
              </a:rPr>
              <a:t>it wasn’t the best model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If we sum the values of training and testing of each model, we will see that </a:t>
            </a:r>
            <a:r>
              <a:rPr lang="en-US" sz="2000" dirty="0">
                <a:solidFill>
                  <a:srgbClr val="FF0000"/>
                </a:solidFill>
              </a:rPr>
              <a:t>CNN is the optimal model </a:t>
            </a:r>
            <a:r>
              <a:rPr lang="en-US" sz="2000" dirty="0"/>
              <a:t>for digit recognition and MNIST dataset, </a:t>
            </a:r>
            <a:r>
              <a:rPr lang="en-US" sz="2000" dirty="0">
                <a:solidFill>
                  <a:srgbClr val="00B050"/>
                </a:solidFill>
              </a:rPr>
              <a:t>as predicted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27DA3-9DDA-4B68-BF58-30185E1DB003}"/>
              </a:ext>
            </a:extLst>
          </p:cNvPr>
          <p:cNvSpPr txBox="1">
            <a:spLocks/>
          </p:cNvSpPr>
          <p:nvPr/>
        </p:nvSpPr>
        <p:spPr>
          <a:xfrm>
            <a:off x="2400299" y="2080906"/>
            <a:ext cx="4343401" cy="14453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chemeClr val="bg1"/>
                </a:solidFill>
              </a:rPr>
              <a:t>Thanks for listening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CABE8-4E7B-4587-9DA3-320918775C72}"/>
              </a:ext>
            </a:extLst>
          </p:cNvPr>
          <p:cNvSpPr txBox="1">
            <a:spLocks/>
          </p:cNvSpPr>
          <p:nvPr/>
        </p:nvSpPr>
        <p:spPr>
          <a:xfrm>
            <a:off x="3864769" y="398161"/>
            <a:ext cx="4179094" cy="584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FF0000"/>
                </a:solidFill>
              </a:rPr>
              <a:t>Next station  </a:t>
            </a:r>
            <a:r>
              <a:rPr lang="en-US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  Source Code &amp; Project Report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0CF9DC92-FD44-4348-9677-F28422D9908D}"/>
              </a:ext>
            </a:extLst>
          </p:cNvPr>
          <p:cNvSpPr txBox="1">
            <a:spLocks/>
          </p:cNvSpPr>
          <p:nvPr/>
        </p:nvSpPr>
        <p:spPr>
          <a:xfrm>
            <a:off x="5886450" y="327955"/>
            <a:ext cx="2632275" cy="72534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1" name="Graphic 10" descr="Wave Gesture outline">
            <a:extLst>
              <a:ext uri="{FF2B5EF4-FFF2-40B4-BE49-F238E27FC236}">
                <a16:creationId xmlns:a16="http://schemas.microsoft.com/office/drawing/2014/main" id="{08944452-B088-4211-BC04-2DE54C51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392" y="0"/>
            <a:ext cx="1248665" cy="12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 &amp; 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0800" y="1343016"/>
            <a:ext cx="3832819" cy="457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SUPPORT VECTOR MACHINE (SVM)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D327D-4288-428E-B9F1-3B2F884D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95" y="1800225"/>
            <a:ext cx="3832819" cy="2559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0DFF6DB-4F67-44E9-93F1-24E164B8852C}"/>
              </a:ext>
            </a:extLst>
          </p:cNvPr>
          <p:cNvSpPr txBox="1">
            <a:spLocks/>
          </p:cNvSpPr>
          <p:nvPr/>
        </p:nvSpPr>
        <p:spPr>
          <a:xfrm>
            <a:off x="2410819" y="478627"/>
            <a:ext cx="4890094" cy="61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MULTILAYERED PERCEPTRON (MLP)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CF983-11B0-44D0-AB1B-264A0793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92" y="1241815"/>
            <a:ext cx="4231196" cy="2539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7999" y="514341"/>
            <a:ext cx="5261569" cy="642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CONVOLUTIONAL NEURAL NETWORK (CNN)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B5CDD-FE25-4FD1-AC91-A80A66CB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56" y="1468430"/>
            <a:ext cx="5746153" cy="197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6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25469" y="2555083"/>
            <a:ext cx="2382787" cy="669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MNIST dataset</a:t>
            </a:r>
          </a:p>
        </p:txBody>
      </p:sp>
      <p:pic>
        <p:nvPicPr>
          <p:cNvPr id="3" name="Picture 2" descr="A picture containing text, big cat, tiled&#10;&#10;Description automatically generated">
            <a:extLst>
              <a:ext uri="{FF2B5EF4-FFF2-40B4-BE49-F238E27FC236}">
                <a16:creationId xmlns:a16="http://schemas.microsoft.com/office/drawing/2014/main" id="{D53ECE67-9246-4973-B237-723FB024D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6" y="1042987"/>
            <a:ext cx="3943350" cy="394335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CAC8C85-CCC4-462D-84B6-B2EF3081B615}"/>
              </a:ext>
            </a:extLst>
          </p:cNvPr>
          <p:cNvSpPr txBox="1">
            <a:spLocks/>
          </p:cNvSpPr>
          <p:nvPr/>
        </p:nvSpPr>
        <p:spPr>
          <a:xfrm>
            <a:off x="3700463" y="245259"/>
            <a:ext cx="2957513" cy="66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/>
              <a:t>Dataset used:</a:t>
            </a:r>
          </a:p>
        </p:txBody>
      </p:sp>
    </p:spTree>
    <p:extLst>
      <p:ext uri="{BB962C8B-B14F-4D97-AF65-F5344CB8AC3E}">
        <p14:creationId xmlns:p14="http://schemas.microsoft.com/office/powerpoint/2010/main" val="173688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Researching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214438"/>
            <a:ext cx="6515329" cy="3686832"/>
          </a:xfrm>
        </p:spPr>
        <p:txBody>
          <a:bodyPr>
            <a:normAutofit/>
          </a:bodyPr>
          <a:lstStyle/>
          <a:p>
            <a:r>
              <a:rPr lang="en-US" dirty="0"/>
              <a:t>Search your topic</a:t>
            </a:r>
          </a:p>
          <a:p>
            <a:r>
              <a:rPr lang="en-US" dirty="0"/>
              <a:t>Predict the result</a:t>
            </a:r>
          </a:p>
          <a:p>
            <a:pPr marL="0" indent="0">
              <a:buNone/>
            </a:pPr>
            <a:r>
              <a:rPr lang="en-US" sz="1800" dirty="0"/>
              <a:t>       Based on </a:t>
            </a:r>
            <a:r>
              <a:rPr lang="en-US" sz="1800" dirty="0">
                <a:solidFill>
                  <a:srgbClr val="FF0000"/>
                </a:solidFill>
              </a:rPr>
              <a:t>your research</a:t>
            </a:r>
          </a:p>
          <a:p>
            <a:r>
              <a:rPr lang="en-US" dirty="0"/>
              <a:t>Create hypothesis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FF0000"/>
                </a:solidFill>
              </a:rPr>
              <a:t>Hypothesis: </a:t>
            </a:r>
            <a:r>
              <a:rPr lang="en-US" sz="1800" dirty="0"/>
              <a:t>CNN is the best model for digit recognition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FF0000"/>
                </a:solidFill>
              </a:rPr>
              <a:t>Null hypothesis:</a:t>
            </a:r>
            <a:r>
              <a:rPr lang="en-US" sz="1800" dirty="0"/>
              <a:t> CNN isn’t the best model for digit recognition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0E912-432C-4C20-A1DF-F5649880F403}"/>
              </a:ext>
            </a:extLst>
          </p:cNvPr>
          <p:cNvSpPr txBox="1"/>
          <p:nvPr/>
        </p:nvSpPr>
        <p:spPr>
          <a:xfrm>
            <a:off x="3128964" y="4212077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Better implementation and results 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BB388872-5069-40BC-BA65-77AE06C6FD67}"/>
              </a:ext>
            </a:extLst>
          </p:cNvPr>
          <p:cNvSpPr/>
          <p:nvPr/>
        </p:nvSpPr>
        <p:spPr>
          <a:xfrm rot="20761644">
            <a:off x="1832058" y="2205382"/>
            <a:ext cx="762659" cy="26056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E2AA0F88-F20C-47A4-BFF9-7EB0C0BF566D}"/>
              </a:ext>
            </a:extLst>
          </p:cNvPr>
          <p:cNvSpPr/>
          <p:nvPr/>
        </p:nvSpPr>
        <p:spPr>
          <a:xfrm>
            <a:off x="2346196" y="1328738"/>
            <a:ext cx="168404" cy="242887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0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585" y="18939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ScienceDirect.com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F272E1-FBBE-401F-88C5-0B676BBCC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5" y="1686301"/>
            <a:ext cx="6366669" cy="29993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1915BD-F71B-4C86-AA85-476CF37D9279}"/>
              </a:ext>
            </a:extLst>
          </p:cNvPr>
          <p:cNvSpPr/>
          <p:nvPr/>
        </p:nvSpPr>
        <p:spPr>
          <a:xfrm>
            <a:off x="3064671" y="2457450"/>
            <a:ext cx="600074" cy="114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F4426-8520-41CC-AE22-561595F7BAC1}"/>
              </a:ext>
            </a:extLst>
          </p:cNvPr>
          <p:cNvSpPr/>
          <p:nvPr/>
        </p:nvSpPr>
        <p:spPr>
          <a:xfrm>
            <a:off x="3464719" y="4288646"/>
            <a:ext cx="971549" cy="114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66B6-02F8-43D5-A425-AE3480975889}"/>
              </a:ext>
            </a:extLst>
          </p:cNvPr>
          <p:cNvSpPr/>
          <p:nvPr/>
        </p:nvSpPr>
        <p:spPr>
          <a:xfrm>
            <a:off x="3064671" y="1700588"/>
            <a:ext cx="3064667" cy="2067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8C67A8-28C9-496D-836A-EB810FE6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1454920"/>
            <a:ext cx="4300337" cy="3366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019" y="17218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1915BD-F71B-4C86-AA85-476CF37D9279}"/>
              </a:ext>
            </a:extLst>
          </p:cNvPr>
          <p:cNvSpPr/>
          <p:nvPr/>
        </p:nvSpPr>
        <p:spPr>
          <a:xfrm>
            <a:off x="1928813" y="2657474"/>
            <a:ext cx="642937" cy="128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DFFA2-2CDD-481B-AA67-CF8A552C64CE}"/>
              </a:ext>
            </a:extLst>
          </p:cNvPr>
          <p:cNvSpPr/>
          <p:nvPr/>
        </p:nvSpPr>
        <p:spPr>
          <a:xfrm>
            <a:off x="2578894" y="2880866"/>
            <a:ext cx="364331" cy="133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32504-72BA-4131-82E5-CC85D6C18EB9}"/>
              </a:ext>
            </a:extLst>
          </p:cNvPr>
          <p:cNvSpPr/>
          <p:nvPr/>
        </p:nvSpPr>
        <p:spPr>
          <a:xfrm>
            <a:off x="203847" y="1981199"/>
            <a:ext cx="1524941" cy="147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EEBA6-C704-4197-9F43-6CB9D69BBC59}"/>
              </a:ext>
            </a:extLst>
          </p:cNvPr>
          <p:cNvSpPr/>
          <p:nvPr/>
        </p:nvSpPr>
        <p:spPr>
          <a:xfrm>
            <a:off x="1650206" y="3459510"/>
            <a:ext cx="425053" cy="128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45DCA-0D1D-48B1-9AF1-89CE65DDC025}"/>
              </a:ext>
            </a:extLst>
          </p:cNvPr>
          <p:cNvSpPr/>
          <p:nvPr/>
        </p:nvSpPr>
        <p:spPr>
          <a:xfrm>
            <a:off x="203847" y="2547912"/>
            <a:ext cx="153342" cy="1181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F89DE7-1C39-46CB-8C4E-0D0B09204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16" y="2207419"/>
            <a:ext cx="4300337" cy="196453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4CA57C-4044-4816-99CA-92C399C986CC}"/>
              </a:ext>
            </a:extLst>
          </p:cNvPr>
          <p:cNvCxnSpPr>
            <a:cxnSpLocks/>
          </p:cNvCxnSpPr>
          <p:nvPr/>
        </p:nvCxnSpPr>
        <p:spPr>
          <a:xfrm>
            <a:off x="6493670" y="2897089"/>
            <a:ext cx="2357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635D4-0B96-4066-9861-5315DB850A2C}"/>
              </a:ext>
            </a:extLst>
          </p:cNvPr>
          <p:cNvCxnSpPr>
            <a:cxnSpLocks/>
          </p:cNvCxnSpPr>
          <p:nvPr/>
        </p:nvCxnSpPr>
        <p:spPr>
          <a:xfrm>
            <a:off x="4668392" y="3092352"/>
            <a:ext cx="24324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D6BD-0BDA-428E-92B9-B56F08136A45}"/>
              </a:ext>
            </a:extLst>
          </p:cNvPr>
          <p:cNvCxnSpPr>
            <a:cxnSpLocks/>
          </p:cNvCxnSpPr>
          <p:nvPr/>
        </p:nvCxnSpPr>
        <p:spPr>
          <a:xfrm>
            <a:off x="4668392" y="3294759"/>
            <a:ext cx="20610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22A98-841D-44ED-B412-F7F0D80B93E7}"/>
              </a:ext>
            </a:extLst>
          </p:cNvPr>
          <p:cNvCxnSpPr>
            <a:cxnSpLocks/>
          </p:cNvCxnSpPr>
          <p:nvPr/>
        </p:nvCxnSpPr>
        <p:spPr>
          <a:xfrm flipV="1">
            <a:off x="4646960" y="3475284"/>
            <a:ext cx="1510953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2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Big Data</vt:lpstr>
      <vt:lpstr>Table of Content</vt:lpstr>
      <vt:lpstr>Overview</vt:lpstr>
      <vt:lpstr>PowerPoint Presentation</vt:lpstr>
      <vt:lpstr>PowerPoint Presentation</vt:lpstr>
      <vt:lpstr>PowerPoint Presentation</vt:lpstr>
      <vt:lpstr>Researching </vt:lpstr>
      <vt:lpstr>ScienceDirect.com</vt:lpstr>
      <vt:lpstr>Google.com</vt:lpstr>
      <vt:lpstr>Pre-Implementation </vt:lpstr>
      <vt:lpstr>Spyder</vt:lpstr>
      <vt:lpstr>Implementation </vt:lpstr>
      <vt:lpstr>Results </vt:lpstr>
      <vt:lpstr>Summary &amp;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2022-01-12T15:13:07Z</dcterms:modified>
</cp:coreProperties>
</file>