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1" r:id="rId14"/>
    <p:sldId id="274" r:id="rId15"/>
    <p:sldId id="275" r:id="rId16"/>
    <p:sldId id="276" r:id="rId17"/>
    <p:sldId id="266" r:id="rId18"/>
    <p:sldId id="279" r:id="rId19"/>
    <p:sldId id="280" r:id="rId20"/>
    <p:sldId id="281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11" r:id="rId33"/>
    <p:sldId id="312" r:id="rId34"/>
    <p:sldId id="313" r:id="rId35"/>
    <p:sldId id="314" r:id="rId36"/>
    <p:sldId id="316" r:id="rId37"/>
    <p:sldId id="325" r:id="rId38"/>
    <p:sldId id="330" r:id="rId39"/>
    <p:sldId id="326" r:id="rId40"/>
    <p:sldId id="327" r:id="rId41"/>
    <p:sldId id="328" r:id="rId42"/>
    <p:sldId id="329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20" r:id="rId51"/>
    <p:sldId id="267" r:id="rId52"/>
    <p:sldId id="33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7" r:id="rId62"/>
    <p:sldId id="318" r:id="rId63"/>
    <p:sldId id="319" r:id="rId64"/>
    <p:sldId id="268" r:id="rId65"/>
    <p:sldId id="321" r:id="rId66"/>
    <p:sldId id="322" r:id="rId67"/>
    <p:sldId id="323" r:id="rId68"/>
    <p:sldId id="324" r:id="rId69"/>
    <p:sldId id="269" r:id="rId70"/>
    <p:sldId id="27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3FB9E-A94E-4CDA-B448-8912F3097944}" v="43" dt="2021-05-06T23:54:2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F6F38-3662-4950-A641-79AE80A8E88E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1CB52-72DC-4FA5-940F-74C7891A2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CB52-72DC-4FA5-940F-74C7891A2A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CB52-72DC-4FA5-940F-74C7891A2A0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4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0FA3-9099-4311-A4F9-17F7313C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7556-9EC2-4AAB-94D0-533CF4E3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F650-EB92-4561-BAAF-70C0FEF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244-A880-419C-A313-4E34A24487AA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38B9-C2F2-45D6-A87F-4BE2A72A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B23E-D061-4A54-A10D-8435762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41E3-B52A-47CC-9FA4-E10D7BDC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6F74-5E8E-411F-A0A8-E1EB4A37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5EF1-6EE8-424D-BB2B-BBEB470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FE7-99AB-4450-A777-C967CDC841DC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709D-1D99-4E8A-9053-E778C0A9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169E-C8BE-4654-967B-24CB291C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7CA8-2CD8-4670-91A8-F031DF7F6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1A824-4664-40B8-A343-63A64EF9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B686-AF80-4593-94D4-CE54B6EC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C442-2418-4D0A-B20D-05F050EE6A0C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6B64-9A19-4134-B723-04411297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372A-B16D-483C-858D-C77F9CF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2A5-B516-497F-823B-15473D8358EC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8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0474-AB0C-4160-A724-5B4933BAC573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9C0-4F9C-42D7-B131-99D00CAC1EC7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0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2270-82F5-410C-A882-72718DCC3D97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DFEE-ABE5-4909-A5F0-860F9A3F941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A371-6B42-4A7F-A6C4-141F0EDDD117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9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0DAA-BCD1-42E9-AF85-724C7B5962F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36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4BC4-9C11-4728-8395-DF6800B77220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22FC-174C-4972-9AC7-F32AB29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E78E-1517-4B67-BF1D-94550787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516B-CED5-42DA-A13B-AD19BD3D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01-4E93-49AB-904B-3427B3AFF835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EFFB-F795-4A31-9765-CE78911D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CB25-464E-4B45-91E8-014110C7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1AF4-1C47-4F31-B9AC-474640424B3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97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4FD3-0F2C-4937-83FC-D9FEADF800F8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3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40F7-456C-4BD3-99AA-08C4524E6675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322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E32B-1969-4E53-BBCB-EC7957FC081F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0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2947-1398-4390-AE6D-35434F8B6FB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037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3875-0FDE-43B2-9B66-D6B5E7BB0BA6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23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C727-3289-4549-8960-421EC4E8916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3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8FB-FE68-4933-A9FD-7AE80FBA2272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6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1D8C-CF83-4D8A-A3E4-D64C19B7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22EF-C960-4367-AA00-60F55F8D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62C6-F9AB-4BE8-A26E-5AE3E8A3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978-EA83-4863-966A-0D9062D1F358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B2D0-5845-46CA-B3C9-118FC7DE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B7F9-BCE4-403D-BB00-9F3A8E7A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8397-B56D-4F8A-8583-B28B81C3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66B8-D99F-4D4D-ACA2-858C24BA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1C6-11DD-4F28-B4E5-2ECB93050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5DF8D-C9E2-4EAC-85A4-6F67E079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FD7-7368-45C9-8DE7-F8A94A001EF1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10D29-C823-43CC-AE74-5171FFE8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C74D-412E-48D0-893C-585D0B74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5D32-0CB4-49C7-9499-12D85601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5FA0-87A9-4288-A68D-41AD6046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52FF-C6A0-44C0-85A9-7132D0B5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AB466-5934-4F31-856F-98B3E241C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F1A5F-E539-4AB8-B174-639852774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CF715-1CB3-4A7E-847F-B932179E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59BC-36BE-4DF0-BB0B-049AC27386AE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1CA70-650C-4056-9D86-6F3A6A1A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04C34-0F0C-487C-9D8B-7BDCF6E8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B1F5-6844-4B74-9ECD-2321B45E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31D9F-6D7A-4706-92E9-D5E75E2A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B901-E567-4D6D-B2CC-E591978F1EB7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C18A-2788-4A57-8609-227D4B0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A6F22-E900-418E-9B61-0CCC3B1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0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5ACDD-61AF-47CC-9D0A-B4ABE01D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EF6-F4D7-4D5D-8B74-EF22235F1B25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1FF18-3B47-49F1-B949-586D5E6C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4CC9-7788-4616-A36F-125ADA69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6051-3411-48E8-B4C5-2C682311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E875-7E89-4A03-B9BE-6B7C2036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1DC84-C381-4ABC-8077-8558D08D9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B56D-3D13-474A-81EE-8942A37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79E7-F743-45D8-BFD5-3EBC598E2277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61A1-A3A4-4E94-8579-41444126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1E01-F835-4F77-8DF3-EF2F99C2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CA87-AF36-45DF-B229-530CC4A7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BC9FB-8911-4F30-B50F-AFE093689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8CD3-B5F4-41C4-864C-5ADCF737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94B0-5990-4FC4-95F1-52401BC4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C395-0A2C-4635-A647-4FCB34D371D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8FDF5-9D4A-4F3C-87DC-2BA175E7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41B51-31C7-4D12-8673-57CB44E9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CD4E-3AED-4F1B-8CB4-D65D364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AFAC-EE77-47BC-8C84-0DE1DFB2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61E5-0F8A-4436-BC2D-4BE8FCB34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2F87-14B7-4400-BFEE-30D4445AEAFA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4DA7-D894-4118-B3AD-6A42471AF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2257-CA22-4F57-8C36-99D09F76E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4B3-990D-42D5-8894-8BC9B23D0224}" type="datetime1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CBBE03-ED0D-463E-B204-C20D8AD55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fif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jf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jfi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0.jfi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2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nbfinansbank.com/" TargetMode="External"/><Relationship Id="rId7" Type="http://schemas.openxmlformats.org/officeDocument/2006/relationships/hyperlink" Target="https://mediacat.com/mediacat-lovemarks-2020-tum-liste/" TargetMode="External"/><Relationship Id="rId2" Type="http://schemas.openxmlformats.org/officeDocument/2006/relationships/hyperlink" Target="https://www.ziraatbank.me/tr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ziraatkatilim.com.tr/bizi-taniyin/odullerimiz" TargetMode="External"/><Relationship Id="rId5" Type="http://schemas.openxmlformats.org/officeDocument/2006/relationships/hyperlink" Target="https://www.google.com.tr/" TargetMode="External"/><Relationship Id="rId4" Type="http://schemas.openxmlformats.org/officeDocument/2006/relationships/hyperlink" Target="https://en.wikipedia.org/wiki/Main_P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5FC9024E-7CF6-4F12-A209-82D28FB8D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4BD4A80-B2F0-45D2-A91D-61A91C180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7" r="-1" b="14564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9E53-BD73-4CD3-8E2F-EB18988E0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1401"/>
            <a:ext cx="4746673" cy="2286197"/>
          </a:xfrm>
        </p:spPr>
        <p:txBody>
          <a:bodyPr>
            <a:normAutofit/>
          </a:bodyPr>
          <a:lstStyle/>
          <a:p>
            <a:r>
              <a:rPr lang="en-US" sz="50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Yousef Elbayoumi</a:t>
            </a:r>
            <a:br>
              <a:rPr lang="en-US" sz="50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0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1722326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56617D0F-5A91-4FC6-AEA9-AE2A7A780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748"/>
            <a:ext cx="2780851" cy="27808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101600">
              <a:schemeClr val="accent6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1C62-7C4E-4E63-A673-9F9E4644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09AE46-8ED2-4914-AA44-1BF92E9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366" y="1653163"/>
            <a:ext cx="5227420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QNB Finansbank is a Turkish bank with headquarters in </a:t>
            </a:r>
            <a:r>
              <a:rPr lang="en-US" sz="24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Levent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Istanbul.</a:t>
            </a:r>
          </a:p>
        </p:txBody>
      </p: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9F4404A0-A743-4C1E-B7CB-CEB65A3332DC}"/>
              </a:ext>
            </a:extLst>
          </p:cNvPr>
          <p:cNvSpPr txBox="1">
            <a:spLocks/>
          </p:cNvSpPr>
          <p:nvPr/>
        </p:nvSpPr>
        <p:spPr>
          <a:xfrm>
            <a:off x="4704364" y="3060296"/>
            <a:ext cx="4990773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established by leading Turkish banker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Hüsnü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Özyeğin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1987.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AE12B0A7-C356-45CB-B4E2-835B306B942A}"/>
              </a:ext>
            </a:extLst>
          </p:cNvPr>
          <p:cNvSpPr txBox="1">
            <a:spLocks/>
          </p:cNvSpPr>
          <p:nvPr/>
        </p:nvSpPr>
        <p:spPr>
          <a:xfrm>
            <a:off x="4691244" y="4340204"/>
            <a:ext cx="4990773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period was the Turkish bank with the largest network of foreign branches.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72EF3F8-1766-46A4-A341-B5D15B62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973071A-2207-40F5-B70F-5CAAFA69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4" y="1856154"/>
            <a:ext cx="3689717" cy="381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16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53E51A-8AF0-4059-ADF7-CB70AB2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9" y="1428081"/>
            <a:ext cx="4242686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QNB Finansbank Tower in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Istanbul (originally named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Soyak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Crystal Tower).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BA23A-D1B6-4ED6-BFEA-8CC1FCDF4250}"/>
              </a:ext>
            </a:extLst>
          </p:cNvPr>
          <p:cNvSpPr txBox="1">
            <a:spLocks/>
          </p:cNvSpPr>
          <p:nvPr/>
        </p:nvSpPr>
        <p:spPr>
          <a:xfrm>
            <a:off x="540329" y="3174234"/>
            <a:ext cx="4768316" cy="875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of September 30, 2015, the bank operated with 647 branches and 13,000 employees (QNB).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D25121-63DE-42C8-90A6-37C29A242FBB}"/>
              </a:ext>
            </a:extLst>
          </p:cNvPr>
          <p:cNvSpPr txBox="1">
            <a:spLocks/>
          </p:cNvSpPr>
          <p:nvPr/>
        </p:nvSpPr>
        <p:spPr>
          <a:xfrm>
            <a:off x="540329" y="4303857"/>
            <a:ext cx="4242686" cy="1169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2016 the QNB Group headquartered in Doha, Qatar acquired Finansbank.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472C20-4536-46CD-8B74-08371F51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outdoor, city&#10;&#10;Description automatically generated">
            <a:extLst>
              <a:ext uri="{FF2B5EF4-FFF2-40B4-BE49-F238E27FC236}">
                <a16:creationId xmlns:a16="http://schemas.microsoft.com/office/drawing/2014/main" id="{01A815CC-1496-4441-B63B-F12B9E79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1292593"/>
            <a:ext cx="4016940" cy="418032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658A4C50-2702-4FF0-8686-79BE8056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798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09AE46-8ED2-4914-AA44-1BF92E9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589" y="1653163"/>
            <a:ext cx="4805389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QNB was founded on 6 June 1964 as the country's first domestically-owned commercial bank.</a:t>
            </a:r>
          </a:p>
        </p:txBody>
      </p: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9F4404A0-A743-4C1E-B7CB-CEB65A3332DC}"/>
              </a:ext>
            </a:extLst>
          </p:cNvPr>
          <p:cNvSpPr txBox="1">
            <a:spLocks/>
          </p:cNvSpPr>
          <p:nvPr/>
        </p:nvSpPr>
        <p:spPr>
          <a:xfrm>
            <a:off x="4957588" y="3060296"/>
            <a:ext cx="4990773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initially headquartered in a government-owned building in Qatar's capital city, Doha.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AE12B0A7-C356-45CB-B4E2-835B306B942A}"/>
              </a:ext>
            </a:extLst>
          </p:cNvPr>
          <p:cNvSpPr txBox="1">
            <a:spLocks/>
          </p:cNvSpPr>
          <p:nvPr/>
        </p:nvSpPr>
        <p:spPr>
          <a:xfrm>
            <a:off x="4957587" y="4483855"/>
            <a:ext cx="4990773" cy="499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had 35 employees in its first year.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72EF3F8-1766-46A4-A341-B5D15B62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549DFAC2-FC86-4673-B6E2-4E618F0BF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1493868"/>
            <a:ext cx="3442541" cy="35986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39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53E51A-8AF0-4059-ADF7-CB70AB2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9" y="1578077"/>
            <a:ext cx="4242686" cy="101906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Chief Executive Officer (CEO):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Temel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Güzeloğlu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BA23A-D1B6-4ED6-BFEA-8CC1FCDF4250}"/>
              </a:ext>
            </a:extLst>
          </p:cNvPr>
          <p:cNvSpPr txBox="1">
            <a:spLocks/>
          </p:cNvSpPr>
          <p:nvPr/>
        </p:nvSpPr>
        <p:spPr>
          <a:xfrm>
            <a:off x="540329" y="2893616"/>
            <a:ext cx="4768316" cy="883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Chairman of the Board: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Ömer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A. Aras.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D25121-63DE-42C8-90A6-37C29A242FBB}"/>
              </a:ext>
            </a:extLst>
          </p:cNvPr>
          <p:cNvSpPr txBox="1">
            <a:spLocks/>
          </p:cNvSpPr>
          <p:nvPr/>
        </p:nvSpPr>
        <p:spPr>
          <a:xfrm>
            <a:off x="540329" y="4089547"/>
            <a:ext cx="4824588" cy="883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Chairman of the Audit Committee: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Ali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Teoman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Kerman.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472C20-4536-46CD-8B74-08371F51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3324C39-49C2-4581-ABEB-03B23BA9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group of office chairs&#10;&#10;Description automatically generated with low confidence">
            <a:extLst>
              <a:ext uri="{FF2B5EF4-FFF2-40B4-BE49-F238E27FC236}">
                <a16:creationId xmlns:a16="http://schemas.microsoft.com/office/drawing/2014/main" id="{B2E5A123-BEE8-45FA-AE2D-BAC475B8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44" y="1394244"/>
            <a:ext cx="3909085" cy="38826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34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09AE46-8ED2-4914-AA44-1BF92E9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113" y="1653163"/>
            <a:ext cx="4990771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the architect of all individual and commercial financial plans that will catalyze Turkey’s success.</a:t>
            </a:r>
          </a:p>
        </p:txBody>
      </p: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9F4404A0-A743-4C1E-B7CB-CEB65A3332DC}"/>
              </a:ext>
            </a:extLst>
          </p:cNvPr>
          <p:cNvSpPr txBox="1">
            <a:spLocks/>
          </p:cNvSpPr>
          <p:nvPr/>
        </p:nvSpPr>
        <p:spPr>
          <a:xfrm>
            <a:off x="4859113" y="3060296"/>
            <a:ext cx="4749120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a lifelong partnership with stakeholders by understanding their needs.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AE12B0A7-C356-45CB-B4E2-835B306B942A}"/>
              </a:ext>
            </a:extLst>
          </p:cNvPr>
          <p:cNvSpPr txBox="1">
            <a:spLocks/>
          </p:cNvSpPr>
          <p:nvPr/>
        </p:nvSpPr>
        <p:spPr>
          <a:xfrm>
            <a:off x="4859111" y="4703003"/>
            <a:ext cx="4990773" cy="499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right solutions and aiming for maximum customer satisfaction.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72EF3F8-1766-46A4-A341-B5D15B62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51D6CA1-B2E3-470A-A19F-D676D583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8" y="1519766"/>
            <a:ext cx="3755559" cy="381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22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53E51A-8AF0-4059-ADF7-CB70AB2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9" y="1825743"/>
            <a:ext cx="4824587" cy="101906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of 2021 March 31, total number of branches are 525, and number of employees are 12,087 (QNB Finansbank).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BA23A-D1B6-4ED6-BFEA-8CC1FCDF4250}"/>
              </a:ext>
            </a:extLst>
          </p:cNvPr>
          <p:cNvSpPr txBox="1">
            <a:spLocks/>
          </p:cNvSpPr>
          <p:nvPr/>
        </p:nvSpPr>
        <p:spPr>
          <a:xfrm>
            <a:off x="540329" y="3034315"/>
            <a:ext cx="4768316" cy="883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Finansbank A.Ş is the first private bank that went public.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D25121-63DE-42C8-90A6-37C29A242FBB}"/>
              </a:ext>
            </a:extLst>
          </p:cNvPr>
          <p:cNvSpPr txBox="1">
            <a:spLocks/>
          </p:cNvSpPr>
          <p:nvPr/>
        </p:nvSpPr>
        <p:spPr>
          <a:xfrm>
            <a:off x="556957" y="4009082"/>
            <a:ext cx="4824588" cy="1330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Bank's name has been changed to QNB Finansbank in October 2016.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472C20-4536-46CD-8B74-08371F51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3324C39-49C2-4581-ABEB-03B23BA9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5EF51B-A033-481C-9DA3-8E938B68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94" y="1111348"/>
            <a:ext cx="3727508" cy="42280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28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6">
            <a:extLst>
              <a:ext uri="{FF2B5EF4-FFF2-40B4-BE49-F238E27FC236}">
                <a16:creationId xmlns:a16="http://schemas.microsoft.com/office/drawing/2014/main" id="{2802637A-5E81-4EC9-ACC5-FC23625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06" y="3729892"/>
            <a:ext cx="4854396" cy="91752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/>
              <a:t>Comparisons, Provided Services, and more details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0AC48-AA1E-486B-869C-6EBDB8927647}"/>
              </a:ext>
            </a:extLst>
          </p:cNvPr>
          <p:cNvSpPr/>
          <p:nvPr/>
        </p:nvSpPr>
        <p:spPr>
          <a:xfrm>
            <a:off x="4482905" y="1645920"/>
            <a:ext cx="1875692" cy="125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76CE-6A82-4DF3-BE3A-C728AC67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CA9B1-DA39-45C2-91BF-DB1815C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03" y="500207"/>
            <a:ext cx="6919219" cy="69421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Similarities in the target group</a:t>
            </a:r>
            <a:r>
              <a:rPr lang="ar-SA" dirty="0"/>
              <a:t>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730C-74DF-4C9D-A6F3-12A7BAEA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5" name="Title 4">
            <a:extLst>
              <a:ext uri="{FF2B5EF4-FFF2-40B4-BE49-F238E27FC236}">
                <a16:creationId xmlns:a16="http://schemas.microsoft.com/office/drawing/2014/main" id="{5641DED2-50F4-4150-9AB8-91A2D1A663B5}"/>
              </a:ext>
            </a:extLst>
          </p:cNvPr>
          <p:cNvSpPr txBox="1">
            <a:spLocks/>
          </p:cNvSpPr>
          <p:nvPr/>
        </p:nvSpPr>
        <p:spPr>
          <a:xfrm>
            <a:off x="666408" y="2112689"/>
            <a:ext cx="3933196" cy="35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people who have bank accounts. </a:t>
            </a:r>
          </a:p>
        </p:txBody>
      </p:sp>
      <p:sp>
        <p:nvSpPr>
          <p:cNvPr id="56" name="Title 4">
            <a:extLst>
              <a:ext uri="{FF2B5EF4-FFF2-40B4-BE49-F238E27FC236}">
                <a16:creationId xmlns:a16="http://schemas.microsoft.com/office/drawing/2014/main" id="{AF877ED7-EC01-4BBC-AAEB-84A284E84E17}"/>
              </a:ext>
            </a:extLst>
          </p:cNvPr>
          <p:cNvSpPr txBox="1">
            <a:spLocks/>
          </p:cNvSpPr>
          <p:nvPr/>
        </p:nvSpPr>
        <p:spPr>
          <a:xfrm>
            <a:off x="666408" y="3085915"/>
            <a:ext cx="4313024" cy="686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Businesses may use it to set up their account and so they can easily take money out of their business.</a:t>
            </a:r>
          </a:p>
        </p:txBody>
      </p:sp>
      <p:sp>
        <p:nvSpPr>
          <p:cNvPr id="57" name="Title 4">
            <a:extLst>
              <a:ext uri="{FF2B5EF4-FFF2-40B4-BE49-F238E27FC236}">
                <a16:creationId xmlns:a16="http://schemas.microsoft.com/office/drawing/2014/main" id="{E246A42A-81EA-481F-A094-C5191E6AFAB2}"/>
              </a:ext>
            </a:extLst>
          </p:cNvPr>
          <p:cNvSpPr txBox="1">
            <a:spLocks/>
          </p:cNvSpPr>
          <p:nvPr/>
        </p:nvSpPr>
        <p:spPr>
          <a:xfrm>
            <a:off x="666408" y="3851031"/>
            <a:ext cx="4313024" cy="987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Working people may use it as they may not have time to go to the bank and take out money.</a:t>
            </a:r>
          </a:p>
        </p:txBody>
      </p:sp>
      <p:pic>
        <p:nvPicPr>
          <p:cNvPr id="58" name="Picture 5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77BF78B7-FD18-4A82-87BD-AE2B45059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88" y="1686340"/>
            <a:ext cx="4119374" cy="34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2E534C6-7669-49A1-982E-319671DAA519}"/>
              </a:ext>
            </a:extLst>
          </p:cNvPr>
          <p:cNvSpPr txBox="1">
            <a:spLocks/>
          </p:cNvSpPr>
          <p:nvPr/>
        </p:nvSpPr>
        <p:spPr>
          <a:xfrm>
            <a:off x="826385" y="1808644"/>
            <a:ext cx="4680755" cy="15641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Ziraat Bank targets to timely satisfy all financial needs of its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Based on an understanding, Ziraat always puts customers in its focal point.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F9B3F60F-EAF1-4A62-9849-AA0367175667}"/>
              </a:ext>
            </a:extLst>
          </p:cNvPr>
          <p:cNvSpPr txBox="1">
            <a:spLocks/>
          </p:cNvSpPr>
          <p:nvPr/>
        </p:nvSpPr>
        <p:spPr>
          <a:xfrm>
            <a:off x="831160" y="4033986"/>
            <a:ext cx="4437486" cy="15641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QNB Finansbank managed to become “a bank within a bank” by identifying a new target group among banking customers whose needs were not met previously. </a:t>
            </a:r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352F3A98-DCDD-4A9C-ABA9-46C0F88E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96" y="557217"/>
            <a:ext cx="6919219" cy="694210"/>
          </a:xfrm>
        </p:spPr>
        <p:txBody>
          <a:bodyPr>
            <a:normAutofit/>
          </a:bodyPr>
          <a:lstStyle/>
          <a:p>
            <a:r>
              <a:rPr lang="en-US" dirty="0"/>
              <a:t>Differences in the target group:</a:t>
            </a:r>
          </a:p>
        </p:txBody>
      </p:sp>
      <p:pic>
        <p:nvPicPr>
          <p:cNvPr id="6" name="Picture 5" descr="Arrow&#10;&#10;Description automatically generated with medium confidence">
            <a:extLst>
              <a:ext uri="{FF2B5EF4-FFF2-40B4-BE49-F238E27FC236}">
                <a16:creationId xmlns:a16="http://schemas.microsoft.com/office/drawing/2014/main" id="{60EEBD0C-FFD4-4FE8-B551-9B4FC2101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64" y="1727424"/>
            <a:ext cx="3534288" cy="37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7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CA9B1-DA39-45C2-91BF-DB1815C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03" y="500207"/>
            <a:ext cx="6919219" cy="694210"/>
          </a:xfrm>
        </p:spPr>
        <p:txBody>
          <a:bodyPr>
            <a:normAutofit fontScale="90000"/>
          </a:bodyPr>
          <a:lstStyle/>
          <a:p>
            <a:r>
              <a:rPr lang="en-US" dirty="0"/>
              <a:t>Brand positioning: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730C-74DF-4C9D-A6F3-12A7BAEA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CC6315-371B-468F-A9BE-588B66EFDF82}"/>
              </a:ext>
            </a:extLst>
          </p:cNvPr>
          <p:cNvCxnSpPr/>
          <p:nvPr/>
        </p:nvCxnSpPr>
        <p:spPr>
          <a:xfrm>
            <a:off x="1913206" y="2363372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9F26145E-EFD6-431F-BC91-EC278E2D2BF2}"/>
              </a:ext>
            </a:extLst>
          </p:cNvPr>
          <p:cNvSpPr txBox="1">
            <a:spLocks/>
          </p:cNvSpPr>
          <p:nvPr/>
        </p:nvSpPr>
        <p:spPr>
          <a:xfrm>
            <a:off x="352202" y="1983544"/>
            <a:ext cx="1687614" cy="507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Basic quality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616E521B-DA7D-4E25-AD0B-FFAC305956D9}"/>
              </a:ext>
            </a:extLst>
          </p:cNvPr>
          <p:cNvSpPr txBox="1">
            <a:spLocks/>
          </p:cNvSpPr>
          <p:nvPr/>
        </p:nvSpPr>
        <p:spPr>
          <a:xfrm>
            <a:off x="8088525" y="2126191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High quality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4B4708-EA49-463D-9CA3-B144FF38C053}"/>
              </a:ext>
            </a:extLst>
          </p:cNvPr>
          <p:cNvCxnSpPr/>
          <p:nvPr/>
        </p:nvCxnSpPr>
        <p:spPr>
          <a:xfrm>
            <a:off x="1913206" y="3136575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78E52172-D56C-4BD9-B985-4C41755688F7}"/>
              </a:ext>
            </a:extLst>
          </p:cNvPr>
          <p:cNvSpPr txBox="1">
            <a:spLocks/>
          </p:cNvSpPr>
          <p:nvPr/>
        </p:nvSpPr>
        <p:spPr>
          <a:xfrm>
            <a:off x="211015" y="2756747"/>
            <a:ext cx="1828801" cy="507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Untrustworthy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8EBF206-8C17-44AE-8B71-5FAE69E2F1CD}"/>
              </a:ext>
            </a:extLst>
          </p:cNvPr>
          <p:cNvSpPr txBox="1">
            <a:spLocks/>
          </p:cNvSpPr>
          <p:nvPr/>
        </p:nvSpPr>
        <p:spPr>
          <a:xfrm>
            <a:off x="8088525" y="2899394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Trustworthy</a:t>
            </a:r>
            <a:r>
              <a:rPr lang="en-US" sz="2000" dirty="0"/>
              <a:t>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F6CC75-31A4-4230-B2E5-F083273C1DDA}"/>
              </a:ext>
            </a:extLst>
          </p:cNvPr>
          <p:cNvCxnSpPr/>
          <p:nvPr/>
        </p:nvCxnSpPr>
        <p:spPr>
          <a:xfrm>
            <a:off x="1913206" y="3891544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6">
            <a:extLst>
              <a:ext uri="{FF2B5EF4-FFF2-40B4-BE49-F238E27FC236}">
                <a16:creationId xmlns:a16="http://schemas.microsoft.com/office/drawing/2014/main" id="{67AC21C7-4B2A-4EAB-8EEB-3DE4F5F924B2}"/>
              </a:ext>
            </a:extLst>
          </p:cNvPr>
          <p:cNvSpPr txBox="1">
            <a:spLocks/>
          </p:cNvSpPr>
          <p:nvPr/>
        </p:nvSpPr>
        <p:spPr>
          <a:xfrm>
            <a:off x="352202" y="3511716"/>
            <a:ext cx="1687614" cy="507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Few choices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6E393E20-F75D-4D0A-ADC2-B31821D5094E}"/>
              </a:ext>
            </a:extLst>
          </p:cNvPr>
          <p:cNvSpPr txBox="1">
            <a:spLocks/>
          </p:cNvSpPr>
          <p:nvPr/>
        </p:nvSpPr>
        <p:spPr>
          <a:xfrm>
            <a:off x="8088525" y="3654363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Many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choices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CD09DF-72A1-4CDA-884C-DA0303587B33}"/>
              </a:ext>
            </a:extLst>
          </p:cNvPr>
          <p:cNvCxnSpPr/>
          <p:nvPr/>
        </p:nvCxnSpPr>
        <p:spPr>
          <a:xfrm>
            <a:off x="1913206" y="4658903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6">
            <a:extLst>
              <a:ext uri="{FF2B5EF4-FFF2-40B4-BE49-F238E27FC236}">
                <a16:creationId xmlns:a16="http://schemas.microsoft.com/office/drawing/2014/main" id="{A7851223-3E04-486E-A137-57899C7E613C}"/>
              </a:ext>
            </a:extLst>
          </p:cNvPr>
          <p:cNvSpPr txBox="1">
            <a:spLocks/>
          </p:cNvSpPr>
          <p:nvPr/>
        </p:nvSpPr>
        <p:spPr>
          <a:xfrm>
            <a:off x="492879" y="4291465"/>
            <a:ext cx="1687614" cy="507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Limited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B52B6817-A0C7-4413-ABAD-AD3A8E2DEBFF}"/>
              </a:ext>
            </a:extLst>
          </p:cNvPr>
          <p:cNvSpPr txBox="1">
            <a:spLocks/>
          </p:cNvSpPr>
          <p:nvPr/>
        </p:nvSpPr>
        <p:spPr>
          <a:xfrm>
            <a:off x="8088525" y="4421722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Widespread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520379-D385-4FDD-A691-6580972339D6}"/>
              </a:ext>
            </a:extLst>
          </p:cNvPr>
          <p:cNvCxnSpPr/>
          <p:nvPr/>
        </p:nvCxnSpPr>
        <p:spPr>
          <a:xfrm>
            <a:off x="1913206" y="5430055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6">
            <a:extLst>
              <a:ext uri="{FF2B5EF4-FFF2-40B4-BE49-F238E27FC236}">
                <a16:creationId xmlns:a16="http://schemas.microsoft.com/office/drawing/2014/main" id="{1D3F91CE-DB90-4CD1-B857-C5AB897C25CC}"/>
              </a:ext>
            </a:extLst>
          </p:cNvPr>
          <p:cNvSpPr txBox="1">
            <a:spLocks/>
          </p:cNvSpPr>
          <p:nvPr/>
        </p:nvSpPr>
        <p:spPr>
          <a:xfrm>
            <a:off x="234169" y="5046434"/>
            <a:ext cx="1828801" cy="880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Not understanding the customer</a:t>
            </a:r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636FC2C7-4615-4DE7-BE3C-D0D145C9BCF0}"/>
              </a:ext>
            </a:extLst>
          </p:cNvPr>
          <p:cNvSpPr txBox="1">
            <a:spLocks/>
          </p:cNvSpPr>
          <p:nvPr/>
        </p:nvSpPr>
        <p:spPr>
          <a:xfrm>
            <a:off x="8088525" y="5046434"/>
            <a:ext cx="1828801" cy="744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B0F0"/>
                </a:solidFill>
              </a:rPr>
              <a:t>understanding the customer</a:t>
            </a:r>
          </a:p>
        </p:txBody>
      </p:sp>
      <p:pic>
        <p:nvPicPr>
          <p:cNvPr id="24" name="Picture 23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BC06F30A-A4DA-4A99-BAAD-225A86D2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72" y="4463950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0FD2BFDB-FEB0-45A0-AA1C-C82E80ED8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42" y="2156067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6B5477CB-B0BB-4009-83DB-C9117C2C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53" y="3726348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7DACA657-5CE6-472A-83F4-D31402FF2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00" y="5243699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4EF4B44C-ED8B-44AB-A1BF-E564629F9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17" y="2939610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9F49323C-8DC4-4486-B66E-2089289C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75" y="2928167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itle 6">
            <a:extLst>
              <a:ext uri="{FF2B5EF4-FFF2-40B4-BE49-F238E27FC236}">
                <a16:creationId xmlns:a16="http://schemas.microsoft.com/office/drawing/2014/main" id="{A1DFC42D-83F8-4D6C-AE7F-AC4327F0B7F4}"/>
              </a:ext>
            </a:extLst>
          </p:cNvPr>
          <p:cNvSpPr txBox="1">
            <a:spLocks/>
          </p:cNvSpPr>
          <p:nvPr/>
        </p:nvSpPr>
        <p:spPr>
          <a:xfrm>
            <a:off x="4654211" y="1865401"/>
            <a:ext cx="994866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35" name="Title 6">
            <a:extLst>
              <a:ext uri="{FF2B5EF4-FFF2-40B4-BE49-F238E27FC236}">
                <a16:creationId xmlns:a16="http://schemas.microsoft.com/office/drawing/2014/main" id="{549E90F0-CF95-426E-A5FC-BB44F095971B}"/>
              </a:ext>
            </a:extLst>
          </p:cNvPr>
          <p:cNvSpPr txBox="1">
            <a:spLocks/>
          </p:cNvSpPr>
          <p:nvPr/>
        </p:nvSpPr>
        <p:spPr>
          <a:xfrm>
            <a:off x="4516832" y="2733153"/>
            <a:ext cx="130679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Credibility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9A04175E-3D5F-485F-98C6-5F074FF85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92" y="2126190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itle 6">
            <a:extLst>
              <a:ext uri="{FF2B5EF4-FFF2-40B4-BE49-F238E27FC236}">
                <a16:creationId xmlns:a16="http://schemas.microsoft.com/office/drawing/2014/main" id="{A89261D3-E1A9-4115-951F-CAFD9B621B08}"/>
              </a:ext>
            </a:extLst>
          </p:cNvPr>
          <p:cNvSpPr txBox="1">
            <a:spLocks/>
          </p:cNvSpPr>
          <p:nvPr/>
        </p:nvSpPr>
        <p:spPr>
          <a:xfrm>
            <a:off x="4389121" y="3422779"/>
            <a:ext cx="1531254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Accessibility</a:t>
            </a:r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C2BBECAB-71A0-4267-AE03-AED53D693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45" y="3729945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6">
            <a:extLst>
              <a:ext uri="{FF2B5EF4-FFF2-40B4-BE49-F238E27FC236}">
                <a16:creationId xmlns:a16="http://schemas.microsoft.com/office/drawing/2014/main" id="{76BA9060-825B-469A-8EED-F3CF362014CE}"/>
              </a:ext>
            </a:extLst>
          </p:cNvPr>
          <p:cNvSpPr txBox="1">
            <a:spLocks/>
          </p:cNvSpPr>
          <p:nvPr/>
        </p:nvSpPr>
        <p:spPr>
          <a:xfrm>
            <a:off x="4676295" y="4177747"/>
            <a:ext cx="95069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Spread</a:t>
            </a: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289ED805-8723-437B-B9B4-784C64AB6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04" y="4463950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Title 6">
            <a:extLst>
              <a:ext uri="{FF2B5EF4-FFF2-40B4-BE49-F238E27FC236}">
                <a16:creationId xmlns:a16="http://schemas.microsoft.com/office/drawing/2014/main" id="{69E5CAB9-E453-4355-B1AE-0FD15F2A6DD0}"/>
              </a:ext>
            </a:extLst>
          </p:cNvPr>
          <p:cNvSpPr txBox="1">
            <a:spLocks/>
          </p:cNvSpPr>
          <p:nvPr/>
        </p:nvSpPr>
        <p:spPr>
          <a:xfrm>
            <a:off x="4022522" y="4961289"/>
            <a:ext cx="229404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Customer Advocacy</a:t>
            </a:r>
          </a:p>
        </p:txBody>
      </p:sp>
      <p:pic>
        <p:nvPicPr>
          <p:cNvPr id="29" name="Picture 28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BB36E138-5AE2-480C-8E2C-76FB5FFA0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53" y="5243852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483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D4695D80-178C-457A-9974-93285611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4445" cy="6858000"/>
          </a:xfrm>
          <a:prstGeom prst="rect">
            <a:avLst/>
          </a:prstGeom>
          <a:ln>
            <a:noFill/>
          </a:ln>
          <a:effectLst>
            <a:softEdge rad="419100"/>
          </a:effectLst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C97B8E9D-F335-4E8D-B55C-09F24C6D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355" y="250092"/>
            <a:ext cx="4963290" cy="91752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400" b="1" dirty="0"/>
              <a:t>Table of Contents:</a:t>
            </a:r>
            <a:br>
              <a:rPr lang="en-US" dirty="0"/>
            </a:br>
            <a:endParaRPr lang="en-US" dirty="0"/>
          </a:p>
        </p:txBody>
      </p:sp>
      <p:sp>
        <p:nvSpPr>
          <p:cNvPr id="60" name="Title 46">
            <a:extLst>
              <a:ext uri="{FF2B5EF4-FFF2-40B4-BE49-F238E27FC236}">
                <a16:creationId xmlns:a16="http://schemas.microsoft.com/office/drawing/2014/main" id="{AEFAAB05-7BAE-493B-8E0F-AB32DADA4D0F}"/>
              </a:ext>
            </a:extLst>
          </p:cNvPr>
          <p:cNvSpPr txBox="1">
            <a:spLocks/>
          </p:cNvSpPr>
          <p:nvPr/>
        </p:nvSpPr>
        <p:spPr>
          <a:xfrm>
            <a:off x="3294446" y="1417710"/>
            <a:ext cx="7256324" cy="5080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AutoNum type="arabicPeriod"/>
            </a:pPr>
            <a:r>
              <a:rPr lang="en-US" sz="3200" dirty="0"/>
              <a:t>Introductory Information</a:t>
            </a:r>
          </a:p>
          <a:p>
            <a:pPr marL="742950" indent="-742950">
              <a:buAutoNum type="arabicPeriod"/>
            </a:pPr>
            <a:endParaRPr lang="en-US" sz="3200" dirty="0"/>
          </a:p>
          <a:p>
            <a:pPr marL="742950" indent="-742950">
              <a:buAutoNum type="arabicPeriod"/>
            </a:pPr>
            <a:r>
              <a:rPr lang="en-US" sz="3200" dirty="0"/>
              <a:t>Comparisons, Provided Services, and more details</a:t>
            </a:r>
          </a:p>
          <a:p>
            <a:pPr marL="742950" indent="-742950">
              <a:buAutoNum type="arabicPeriod"/>
            </a:pPr>
            <a:endParaRPr lang="en-US" sz="3200" dirty="0"/>
          </a:p>
          <a:p>
            <a:pPr marL="742950" indent="-742950">
              <a:buAutoNum type="arabicPeriod"/>
            </a:pPr>
            <a:r>
              <a:rPr lang="en-US" sz="3200" dirty="0"/>
              <a:t>Financial Reports</a:t>
            </a:r>
          </a:p>
          <a:p>
            <a:pPr marL="742950" indent="-742950">
              <a:buAutoNum type="arabicPeriod"/>
            </a:pPr>
            <a:endParaRPr lang="en-US" sz="3200" dirty="0"/>
          </a:p>
          <a:p>
            <a:pPr marL="742950" indent="-742950">
              <a:buAutoNum type="arabicPeriod"/>
            </a:pPr>
            <a:r>
              <a:rPr lang="en-US" sz="3200" dirty="0"/>
              <a:t>Personal Opinion</a:t>
            </a:r>
          </a:p>
          <a:p>
            <a:pPr marL="742950" indent="-742950">
              <a:buAutoNum type="arabicPeriod"/>
            </a:pPr>
            <a:endParaRPr lang="en-US" sz="3200" dirty="0"/>
          </a:p>
          <a:p>
            <a:pPr marL="742950" indent="-742950">
              <a:buFontTx/>
              <a:buAutoNum type="arabicPeriod"/>
            </a:pPr>
            <a:r>
              <a:rPr lang="en-US" sz="3200" dirty="0"/>
              <a:t>References 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A3F5-D889-497E-8DA2-A56FE4D0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2528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C5219657-CA05-496F-BB32-935B5631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03" y="500207"/>
            <a:ext cx="6919219" cy="694210"/>
          </a:xfrm>
        </p:spPr>
        <p:txBody>
          <a:bodyPr>
            <a:normAutofit/>
          </a:bodyPr>
          <a:lstStyle/>
          <a:p>
            <a:r>
              <a:rPr lang="en-US" dirty="0"/>
              <a:t>Brand positioning continue: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C85174-4ED1-48FB-BAC8-AF494AB5ADA3}"/>
              </a:ext>
            </a:extLst>
          </p:cNvPr>
          <p:cNvCxnSpPr/>
          <p:nvPr/>
        </p:nvCxnSpPr>
        <p:spPr>
          <a:xfrm>
            <a:off x="1913206" y="2363372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6">
            <a:extLst>
              <a:ext uri="{FF2B5EF4-FFF2-40B4-BE49-F238E27FC236}">
                <a16:creationId xmlns:a16="http://schemas.microsoft.com/office/drawing/2014/main" id="{05C51566-EF9A-4BB2-9D53-6DAECDDE5054}"/>
              </a:ext>
            </a:extLst>
          </p:cNvPr>
          <p:cNvSpPr txBox="1">
            <a:spLocks/>
          </p:cNvSpPr>
          <p:nvPr/>
        </p:nvSpPr>
        <p:spPr>
          <a:xfrm>
            <a:off x="352202" y="1983544"/>
            <a:ext cx="1687614" cy="507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Not advising </a:t>
            </a:r>
          </a:p>
        </p:txBody>
      </p:sp>
      <p:sp>
        <p:nvSpPr>
          <p:cNvPr id="30" name="Title 6">
            <a:extLst>
              <a:ext uri="{FF2B5EF4-FFF2-40B4-BE49-F238E27FC236}">
                <a16:creationId xmlns:a16="http://schemas.microsoft.com/office/drawing/2014/main" id="{7C321A3C-91A4-4871-8488-24C13AC52FF9}"/>
              </a:ext>
            </a:extLst>
          </p:cNvPr>
          <p:cNvSpPr txBox="1">
            <a:spLocks/>
          </p:cNvSpPr>
          <p:nvPr/>
        </p:nvSpPr>
        <p:spPr>
          <a:xfrm>
            <a:off x="8088525" y="2126191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Counseling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676E97-2763-4224-AEDF-40B460F39CDC}"/>
              </a:ext>
            </a:extLst>
          </p:cNvPr>
          <p:cNvCxnSpPr/>
          <p:nvPr/>
        </p:nvCxnSpPr>
        <p:spPr>
          <a:xfrm>
            <a:off x="1913206" y="3136575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6">
            <a:extLst>
              <a:ext uri="{FF2B5EF4-FFF2-40B4-BE49-F238E27FC236}">
                <a16:creationId xmlns:a16="http://schemas.microsoft.com/office/drawing/2014/main" id="{D0B2D0A8-AC26-47FC-803A-49133F5228F2}"/>
              </a:ext>
            </a:extLst>
          </p:cNvPr>
          <p:cNvSpPr txBox="1">
            <a:spLocks/>
          </p:cNvSpPr>
          <p:nvPr/>
        </p:nvSpPr>
        <p:spPr>
          <a:xfrm>
            <a:off x="533063" y="2826580"/>
            <a:ext cx="1506753" cy="507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Low thrift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0D1F0586-2183-4DF0-9D21-A1B8FBC90FDD}"/>
              </a:ext>
            </a:extLst>
          </p:cNvPr>
          <p:cNvSpPr txBox="1">
            <a:spLocks/>
          </p:cNvSpPr>
          <p:nvPr/>
        </p:nvSpPr>
        <p:spPr>
          <a:xfrm>
            <a:off x="8088525" y="2899394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High thrift</a:t>
            </a:r>
            <a:endParaRPr lang="en-US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8998F1-E331-4A03-A084-1B06DB03FA65}"/>
              </a:ext>
            </a:extLst>
          </p:cNvPr>
          <p:cNvCxnSpPr/>
          <p:nvPr/>
        </p:nvCxnSpPr>
        <p:spPr>
          <a:xfrm>
            <a:off x="1913206" y="3891544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6">
            <a:extLst>
              <a:ext uri="{FF2B5EF4-FFF2-40B4-BE49-F238E27FC236}">
                <a16:creationId xmlns:a16="http://schemas.microsoft.com/office/drawing/2014/main" id="{D4D9269D-E55F-42EC-A91C-877E72BC33A7}"/>
              </a:ext>
            </a:extLst>
          </p:cNvPr>
          <p:cNvSpPr txBox="1">
            <a:spLocks/>
          </p:cNvSpPr>
          <p:nvPr/>
        </p:nvSpPr>
        <p:spPr>
          <a:xfrm>
            <a:off x="871061" y="3523648"/>
            <a:ext cx="830755" cy="507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Fake</a:t>
            </a:r>
          </a:p>
        </p:txBody>
      </p:sp>
      <p:sp>
        <p:nvSpPr>
          <p:cNvPr id="36" name="Title 6">
            <a:extLst>
              <a:ext uri="{FF2B5EF4-FFF2-40B4-BE49-F238E27FC236}">
                <a16:creationId xmlns:a16="http://schemas.microsoft.com/office/drawing/2014/main" id="{08356451-7F2C-4BDC-AB35-A604F0A5C15C}"/>
              </a:ext>
            </a:extLst>
          </p:cNvPr>
          <p:cNvSpPr txBox="1">
            <a:spLocks/>
          </p:cNvSpPr>
          <p:nvPr/>
        </p:nvSpPr>
        <p:spPr>
          <a:xfrm>
            <a:off x="8088525" y="3654363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Honest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9E4AEE-19E3-4C45-9656-DC818CAD4770}"/>
              </a:ext>
            </a:extLst>
          </p:cNvPr>
          <p:cNvCxnSpPr/>
          <p:nvPr/>
        </p:nvCxnSpPr>
        <p:spPr>
          <a:xfrm>
            <a:off x="1913206" y="4658903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868EECDA-DA60-4BFB-ACC3-DE45C73166DB}"/>
              </a:ext>
            </a:extLst>
          </p:cNvPr>
          <p:cNvSpPr txBox="1">
            <a:spLocks/>
          </p:cNvSpPr>
          <p:nvPr/>
        </p:nvSpPr>
        <p:spPr>
          <a:xfrm>
            <a:off x="261772" y="4285383"/>
            <a:ext cx="1778044" cy="507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Low integrity</a:t>
            </a:r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7DA3E35-1378-41F7-AB64-0A2C26013D09}"/>
              </a:ext>
            </a:extLst>
          </p:cNvPr>
          <p:cNvSpPr txBox="1">
            <a:spLocks/>
          </p:cNvSpPr>
          <p:nvPr/>
        </p:nvSpPr>
        <p:spPr>
          <a:xfrm>
            <a:off x="8088524" y="4421722"/>
            <a:ext cx="1801063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High integrity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E27AB9-CA3B-4B70-85A3-930F861292D7}"/>
              </a:ext>
            </a:extLst>
          </p:cNvPr>
          <p:cNvCxnSpPr/>
          <p:nvPr/>
        </p:nvCxnSpPr>
        <p:spPr>
          <a:xfrm>
            <a:off x="1913206" y="5430055"/>
            <a:ext cx="610380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6">
            <a:extLst>
              <a:ext uri="{FF2B5EF4-FFF2-40B4-BE49-F238E27FC236}">
                <a16:creationId xmlns:a16="http://schemas.microsoft.com/office/drawing/2014/main" id="{5EB7F529-3C06-4060-849C-654DB71CD8CA}"/>
              </a:ext>
            </a:extLst>
          </p:cNvPr>
          <p:cNvSpPr txBox="1">
            <a:spLocks/>
          </p:cNvSpPr>
          <p:nvPr/>
        </p:nvSpPr>
        <p:spPr>
          <a:xfrm>
            <a:off x="352202" y="5128419"/>
            <a:ext cx="1687614" cy="474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Low value</a:t>
            </a:r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4674CB2C-45BB-4260-9ECD-D602F8F83AB3}"/>
              </a:ext>
            </a:extLst>
          </p:cNvPr>
          <p:cNvSpPr txBox="1">
            <a:spLocks/>
          </p:cNvSpPr>
          <p:nvPr/>
        </p:nvSpPr>
        <p:spPr>
          <a:xfrm>
            <a:off x="7921927" y="5237336"/>
            <a:ext cx="168761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B0F0"/>
                </a:solidFill>
              </a:rPr>
              <a:t>High value</a:t>
            </a:r>
          </a:p>
        </p:txBody>
      </p:sp>
      <p:pic>
        <p:nvPicPr>
          <p:cNvPr id="43" name="Picture 42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917AB580-06B0-4C93-ACD3-B0EF63A4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07" y="4491800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D451A216-D341-4981-B19F-0639ACDF5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22" y="4476473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Picture 44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D69A614A-6753-4A09-A86F-9BA67225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95" y="2948985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33EE9AD8-8C6E-42FE-A53F-6340A86C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42" y="2156067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Picture 46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97CE52B3-0EE6-4C2E-8D80-2351F43D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11" y="3713249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747B48F1-98FD-4F2F-A3F2-27E5B36D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9" y="5274364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2E73C14D-A92D-4A6B-80EE-78C94FB57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58" y="2927206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BD71FD1D-A6E2-408F-B103-A7797ED96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26" y="2168394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Title 6">
            <a:extLst>
              <a:ext uri="{FF2B5EF4-FFF2-40B4-BE49-F238E27FC236}">
                <a16:creationId xmlns:a16="http://schemas.microsoft.com/office/drawing/2014/main" id="{BF0EAE21-1194-4A85-BF6E-0CFF5819484E}"/>
              </a:ext>
            </a:extLst>
          </p:cNvPr>
          <p:cNvSpPr txBox="1">
            <a:spLocks/>
          </p:cNvSpPr>
          <p:nvPr/>
        </p:nvSpPr>
        <p:spPr>
          <a:xfrm>
            <a:off x="4328438" y="1951685"/>
            <a:ext cx="1687614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Smart Money</a:t>
            </a:r>
          </a:p>
        </p:txBody>
      </p:sp>
      <p:sp>
        <p:nvSpPr>
          <p:cNvPr id="52" name="Title 6">
            <a:extLst>
              <a:ext uri="{FF2B5EF4-FFF2-40B4-BE49-F238E27FC236}">
                <a16:creationId xmlns:a16="http://schemas.microsoft.com/office/drawing/2014/main" id="{F0F23519-E563-488B-9B65-353F418B1015}"/>
              </a:ext>
            </a:extLst>
          </p:cNvPr>
          <p:cNvSpPr txBox="1">
            <a:spLocks/>
          </p:cNvSpPr>
          <p:nvPr/>
        </p:nvSpPr>
        <p:spPr>
          <a:xfrm>
            <a:off x="4743732" y="2732253"/>
            <a:ext cx="857026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Thrift</a:t>
            </a: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8D580565-E932-4BCF-B0F6-E1BD9BA6B1B6}"/>
              </a:ext>
            </a:extLst>
          </p:cNvPr>
          <p:cNvSpPr txBox="1">
            <a:spLocks/>
          </p:cNvSpPr>
          <p:nvPr/>
        </p:nvSpPr>
        <p:spPr>
          <a:xfrm>
            <a:off x="4331516" y="5008100"/>
            <a:ext cx="1684536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Overall Value</a:t>
            </a:r>
          </a:p>
        </p:txBody>
      </p:sp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4E6E73C8-8CE0-497E-9E0D-99C986AE1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48" y="5273731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5" name="Title 6">
            <a:extLst>
              <a:ext uri="{FF2B5EF4-FFF2-40B4-BE49-F238E27FC236}">
                <a16:creationId xmlns:a16="http://schemas.microsoft.com/office/drawing/2014/main" id="{F9BE43CD-3D59-4276-BBB3-DCA189A75FB1}"/>
              </a:ext>
            </a:extLst>
          </p:cNvPr>
          <p:cNvSpPr txBox="1">
            <a:spLocks/>
          </p:cNvSpPr>
          <p:nvPr/>
        </p:nvSpPr>
        <p:spPr>
          <a:xfrm>
            <a:off x="4331018" y="3492405"/>
            <a:ext cx="1598824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The Antidote</a:t>
            </a:r>
          </a:p>
        </p:txBody>
      </p:sp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C115253D-2F86-47BA-A6BC-EB5C5BCC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72" y="3727760"/>
            <a:ext cx="730250" cy="36512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7" name="Title 6">
            <a:extLst>
              <a:ext uri="{FF2B5EF4-FFF2-40B4-BE49-F238E27FC236}">
                <a16:creationId xmlns:a16="http://schemas.microsoft.com/office/drawing/2014/main" id="{9BFA2741-C567-4B99-BD4E-4CE9758550C9}"/>
              </a:ext>
            </a:extLst>
          </p:cNvPr>
          <p:cNvSpPr txBox="1">
            <a:spLocks/>
          </p:cNvSpPr>
          <p:nvPr/>
        </p:nvSpPr>
        <p:spPr>
          <a:xfrm>
            <a:off x="4595892" y="4245119"/>
            <a:ext cx="1152706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57455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10">
            <a:extLst>
              <a:ext uri="{FF2B5EF4-FFF2-40B4-BE49-F238E27FC236}">
                <a16:creationId xmlns:a16="http://schemas.microsoft.com/office/drawing/2014/main" id="{5F11647A-3425-4B8B-B07C-60CE283B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1" name="Title 6">
            <a:extLst>
              <a:ext uri="{FF2B5EF4-FFF2-40B4-BE49-F238E27FC236}">
                <a16:creationId xmlns:a16="http://schemas.microsoft.com/office/drawing/2014/main" id="{918847BA-C764-441D-8DF8-6EE5B5D8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shares:</a:t>
            </a:r>
          </a:p>
        </p:txBody>
      </p:sp>
      <p:pic>
        <p:nvPicPr>
          <p:cNvPr id="92" name="Picture 91" descr="Chart, pie chart&#10;&#10;Description automatically generated">
            <a:extLst>
              <a:ext uri="{FF2B5EF4-FFF2-40B4-BE49-F238E27FC236}">
                <a16:creationId xmlns:a16="http://schemas.microsoft.com/office/drawing/2014/main" id="{A90919F0-B947-4137-A156-7B6F529A5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63" y="1897317"/>
            <a:ext cx="5379775" cy="3058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3" name="Title 4">
            <a:extLst>
              <a:ext uri="{FF2B5EF4-FFF2-40B4-BE49-F238E27FC236}">
                <a16:creationId xmlns:a16="http://schemas.microsoft.com/office/drawing/2014/main" id="{B3D82F32-4440-4C01-8E1D-1CC79340A855}"/>
              </a:ext>
            </a:extLst>
          </p:cNvPr>
          <p:cNvSpPr txBox="1">
            <a:spLocks/>
          </p:cNvSpPr>
          <p:nvPr/>
        </p:nvSpPr>
        <p:spPr>
          <a:xfrm>
            <a:off x="828381" y="2441006"/>
            <a:ext cx="2945285" cy="1810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General market share for the top banks in Turkey, was published in 2017.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TC Ziraat Bank: 14.03%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QNB Finansbank: 4.07%</a:t>
            </a:r>
          </a:p>
        </p:txBody>
      </p:sp>
    </p:spTree>
    <p:extLst>
      <p:ext uri="{BB962C8B-B14F-4D97-AF65-F5344CB8AC3E}">
        <p14:creationId xmlns:p14="http://schemas.microsoft.com/office/powerpoint/2010/main" val="201859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Slide Number Placeholder 10">
            <a:extLst>
              <a:ext uri="{FF2B5EF4-FFF2-40B4-BE49-F238E27FC236}">
                <a16:creationId xmlns:a16="http://schemas.microsoft.com/office/drawing/2014/main" id="{A0DBAB3F-622A-4257-8C1C-7F44FCE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Title 6">
            <a:extLst>
              <a:ext uri="{FF2B5EF4-FFF2-40B4-BE49-F238E27FC236}">
                <a16:creationId xmlns:a16="http://schemas.microsoft.com/office/drawing/2014/main" id="{4684CC28-F1CE-40B7-95C2-ABC3A9BC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r>
              <a:rPr lang="en-US" dirty="0"/>
              <a:t>Market shares continue:</a:t>
            </a:r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1B7A3520-2B37-4FDF-9522-CEFB8C564148}"/>
              </a:ext>
            </a:extLst>
          </p:cNvPr>
          <p:cNvSpPr txBox="1">
            <a:spLocks/>
          </p:cNvSpPr>
          <p:nvPr/>
        </p:nvSpPr>
        <p:spPr>
          <a:xfrm>
            <a:off x="3718098" y="1155765"/>
            <a:ext cx="3439673" cy="7208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Largest ATM network:</a:t>
            </a:r>
          </a:p>
          <a:p>
            <a:r>
              <a:rPr lang="en-US" sz="1800" dirty="0">
                <a:solidFill>
                  <a:schemeClr val="tx1"/>
                </a:solidFill>
              </a:rPr>
              <a:t>7,274 ATMs 13.8% market share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90992DDD-4655-4A4D-A3F2-5604A186CFEF}"/>
              </a:ext>
            </a:extLst>
          </p:cNvPr>
          <p:cNvSpPr txBox="1">
            <a:spLocks/>
          </p:cNvSpPr>
          <p:nvPr/>
        </p:nvSpPr>
        <p:spPr>
          <a:xfrm>
            <a:off x="886039" y="1558642"/>
            <a:ext cx="2222432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AE244C37-259F-4620-A534-93EAE9A79F9E}"/>
              </a:ext>
            </a:extLst>
          </p:cNvPr>
          <p:cNvSpPr txBox="1">
            <a:spLocks/>
          </p:cNvSpPr>
          <p:nvPr/>
        </p:nvSpPr>
        <p:spPr>
          <a:xfrm>
            <a:off x="3742094" y="1876600"/>
            <a:ext cx="5572271" cy="7208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Increase in market share of credit card balance:</a:t>
            </a:r>
          </a:p>
          <a:p>
            <a:r>
              <a:rPr lang="en-US" sz="1800" dirty="0">
                <a:solidFill>
                  <a:schemeClr val="tx1"/>
                </a:solidFill>
              </a:rPr>
              <a:t>From 3.3% in 2016 to 7.1% in 2020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E3BD625-1F00-403C-AFF5-C5DB7878D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35" y="3238357"/>
            <a:ext cx="2796624" cy="2948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EE541BCB-475D-450E-B9CB-79DD5D01F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5" y="3270770"/>
            <a:ext cx="3370650" cy="2889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12FDCDBE-14AE-464A-A823-F81457C7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2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2F0B00E-44C4-4A46-94C8-7B26FE1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DACB49A-42A6-44D0-B9E7-0BBBA7A6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shares continue: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1AAFB38-34EB-4FB6-8CF0-5B6DF008D36D}"/>
              </a:ext>
            </a:extLst>
          </p:cNvPr>
          <p:cNvSpPr txBox="1">
            <a:spLocks/>
          </p:cNvSpPr>
          <p:nvPr/>
        </p:nvSpPr>
        <p:spPr>
          <a:xfrm>
            <a:off x="562482" y="1074599"/>
            <a:ext cx="2926306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57F8B1-63AC-4870-BAD6-4A762A96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28" y="1558642"/>
            <a:ext cx="7085329" cy="4925031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5375C33-D2A5-44A5-8DD1-E8EC4AE8B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67" y="6406487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243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Slide Number Placeholder 10">
            <a:extLst>
              <a:ext uri="{FF2B5EF4-FFF2-40B4-BE49-F238E27FC236}">
                <a16:creationId xmlns:a16="http://schemas.microsoft.com/office/drawing/2014/main" id="{A0DBAB3F-622A-4257-8C1C-7F44FCE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Title 6">
            <a:extLst>
              <a:ext uri="{FF2B5EF4-FFF2-40B4-BE49-F238E27FC236}">
                <a16:creationId xmlns:a16="http://schemas.microsoft.com/office/drawing/2014/main" id="{4684CC28-F1CE-40B7-95C2-ABC3A9BC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Product </a:t>
            </a:r>
            <a:r>
              <a:rPr lang="en-US" i="1" dirty="0"/>
              <a:t>p</a:t>
            </a:r>
            <a:r>
              <a:rPr lang="tr-TR" sz="3600" i="1" dirty="0"/>
              <a:t>ortfolios</a:t>
            </a:r>
            <a:r>
              <a:rPr lang="en-US" sz="3600" i="1" dirty="0"/>
              <a:t>: </a:t>
            </a:r>
            <a:endParaRPr lang="tr-TR" sz="3600" i="1" dirty="0"/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1B7A3520-2B37-4FDF-9522-CEFB8C564148}"/>
              </a:ext>
            </a:extLst>
          </p:cNvPr>
          <p:cNvSpPr txBox="1">
            <a:spLocks/>
          </p:cNvSpPr>
          <p:nvPr/>
        </p:nvSpPr>
        <p:spPr>
          <a:xfrm>
            <a:off x="984930" y="1969616"/>
            <a:ext cx="4389346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1. Privilege Rental Service Package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90992DDD-4655-4A4D-A3F2-5604A186CFEF}"/>
              </a:ext>
            </a:extLst>
          </p:cNvPr>
          <p:cNvSpPr txBox="1">
            <a:spLocks/>
          </p:cNvSpPr>
          <p:nvPr/>
        </p:nvSpPr>
        <p:spPr>
          <a:xfrm>
            <a:off x="839956" y="1235678"/>
            <a:ext cx="4389346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 Services: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F68C3476-0ED9-4120-8D86-B4E448F8BE09}"/>
              </a:ext>
            </a:extLst>
          </p:cNvPr>
          <p:cNvSpPr txBox="1">
            <a:spLocks/>
          </p:cNvSpPr>
          <p:nvPr/>
        </p:nvSpPr>
        <p:spPr>
          <a:xfrm>
            <a:off x="1006487" y="2428882"/>
            <a:ext cx="4676307" cy="1264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 package offers many advantages for both tenants and landlords, many banking services with advantageous conditions benefits.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CC4204B-2631-4252-A6F0-82D4990891F9}"/>
              </a:ext>
            </a:extLst>
          </p:cNvPr>
          <p:cNvSpPr txBox="1">
            <a:spLocks/>
          </p:cNvSpPr>
          <p:nvPr/>
        </p:nvSpPr>
        <p:spPr>
          <a:xfrm>
            <a:off x="949456" y="4372846"/>
            <a:ext cx="4733337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2. Foreign Exchange Transfer (SWIFT)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46468E50-A614-4070-89DC-97698FCC6A5B}"/>
              </a:ext>
            </a:extLst>
          </p:cNvPr>
          <p:cNvSpPr txBox="1">
            <a:spLocks/>
          </p:cNvSpPr>
          <p:nvPr/>
        </p:nvSpPr>
        <p:spPr>
          <a:xfrm>
            <a:off x="953409" y="4888587"/>
            <a:ext cx="4676307" cy="1543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Offering a guaranteed foreign transfers with the Ziraat Guarantee, and foreign transfers may be made at any one of Ziraat branches using SWIFT or Western Union.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5B9AEC6-AC50-425A-ABA0-C168327DC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23" y="1755079"/>
            <a:ext cx="3538888" cy="3669575"/>
          </a:xfrm>
          <a:prstGeom prst="rect">
            <a:avLst/>
          </a:prstGeom>
        </p:spPr>
      </p:pic>
      <p:pic>
        <p:nvPicPr>
          <p:cNvPr id="28" name="Picture 27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E1E29171-60A8-4365-A4C1-CB53CE50A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F1C50FA-5DA8-4E66-AC0F-696C87A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Product </a:t>
            </a:r>
            <a:r>
              <a:rPr lang="en-US" i="1" dirty="0"/>
              <a:t>p</a:t>
            </a:r>
            <a:r>
              <a:rPr lang="tr-TR" sz="3600" i="1" dirty="0"/>
              <a:t>ortfolios</a:t>
            </a:r>
            <a:r>
              <a:rPr lang="en-US" sz="3600" i="1" dirty="0"/>
              <a:t> continue: </a:t>
            </a:r>
            <a:endParaRPr lang="tr-TR" sz="3600" i="1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A068690-B2E1-4597-8513-E90550C0F33C}"/>
              </a:ext>
            </a:extLst>
          </p:cNvPr>
          <p:cNvSpPr txBox="1">
            <a:spLocks/>
          </p:cNvSpPr>
          <p:nvPr/>
        </p:nvSpPr>
        <p:spPr>
          <a:xfrm>
            <a:off x="3868805" y="1308437"/>
            <a:ext cx="2194371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3. Western Union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5742618-A6E9-48B4-9DCE-99F22D4E0253}"/>
              </a:ext>
            </a:extLst>
          </p:cNvPr>
          <p:cNvSpPr txBox="1">
            <a:spLocks/>
          </p:cNvSpPr>
          <p:nvPr/>
        </p:nvSpPr>
        <p:spPr>
          <a:xfrm>
            <a:off x="3833331" y="1692660"/>
            <a:ext cx="6126596" cy="384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Fast and secure money transfer all over the world.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0AAC3C38-A49E-455D-A0AD-569C1D1CA349}"/>
              </a:ext>
            </a:extLst>
          </p:cNvPr>
          <p:cNvSpPr txBox="1">
            <a:spLocks/>
          </p:cNvSpPr>
          <p:nvPr/>
        </p:nvSpPr>
        <p:spPr>
          <a:xfrm>
            <a:off x="3868805" y="3929886"/>
            <a:ext cx="4733337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4. DCC (Dynamic Currency Conversion)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F830107-D9AC-48C3-9893-E054C2E4923F}"/>
              </a:ext>
            </a:extLst>
          </p:cNvPr>
          <p:cNvSpPr txBox="1">
            <a:spLocks/>
          </p:cNvSpPr>
          <p:nvPr/>
        </p:nvSpPr>
        <p:spPr>
          <a:xfrm>
            <a:off x="4161600" y="4392734"/>
            <a:ext cx="4676307" cy="1306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Payment solution that allows foreign card holders from different countries of the world to make payments in their local currency.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2A860973-EB9C-47AA-837C-B8CFD4B2B7EB}"/>
              </a:ext>
            </a:extLst>
          </p:cNvPr>
          <p:cNvSpPr txBox="1">
            <a:spLocks/>
          </p:cNvSpPr>
          <p:nvPr/>
        </p:nvSpPr>
        <p:spPr>
          <a:xfrm>
            <a:off x="3833331" y="2107368"/>
            <a:ext cx="5598942" cy="69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Sending/Receiving money via Western Union in Ziraat mobile and internet banking.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085EAC3-6238-42E6-9C64-C931E788C91A}"/>
              </a:ext>
            </a:extLst>
          </p:cNvPr>
          <p:cNvSpPr txBox="1">
            <a:spLocks/>
          </p:cNvSpPr>
          <p:nvPr/>
        </p:nvSpPr>
        <p:spPr>
          <a:xfrm>
            <a:off x="3833331" y="2503980"/>
            <a:ext cx="4733337" cy="10292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Sending/Receiving money (Transfer) via/by Western Union in branches.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D7C7BB-9903-4F2F-9C02-892286F9D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1" y="1692660"/>
            <a:ext cx="3168312" cy="40280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4FE9D042-2059-44A0-9D82-436DB336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6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Slide Number Placeholder 10">
            <a:extLst>
              <a:ext uri="{FF2B5EF4-FFF2-40B4-BE49-F238E27FC236}">
                <a16:creationId xmlns:a16="http://schemas.microsoft.com/office/drawing/2014/main" id="{A0DBAB3F-622A-4257-8C1C-7F44FCE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1B7A3520-2B37-4FDF-9522-CEFB8C564148}"/>
              </a:ext>
            </a:extLst>
          </p:cNvPr>
          <p:cNvSpPr txBox="1">
            <a:spLocks/>
          </p:cNvSpPr>
          <p:nvPr/>
        </p:nvSpPr>
        <p:spPr>
          <a:xfrm>
            <a:off x="886455" y="1969616"/>
            <a:ext cx="5111071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  <a:highlight>
                  <a:srgbClr val="00FF00"/>
                </a:highlight>
              </a:rPr>
              <a:t>1. Your Special Customer Relations Manager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90992DDD-4655-4A4D-A3F2-5604A186CFEF}"/>
              </a:ext>
            </a:extLst>
          </p:cNvPr>
          <p:cNvSpPr txBox="1">
            <a:spLocks/>
          </p:cNvSpPr>
          <p:nvPr/>
        </p:nvSpPr>
        <p:spPr>
          <a:xfrm>
            <a:off x="839956" y="1235678"/>
            <a:ext cx="4534320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 Services: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F68C3476-0ED9-4120-8D86-B4E448F8BE09}"/>
              </a:ext>
            </a:extLst>
          </p:cNvPr>
          <p:cNvSpPr txBox="1">
            <a:spLocks/>
          </p:cNvSpPr>
          <p:nvPr/>
        </p:nvSpPr>
        <p:spPr>
          <a:xfrm>
            <a:off x="908013" y="2428882"/>
            <a:ext cx="4676307" cy="1264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He will assist you and provide you with all information you need about bank transactions, developments, and expectations in the market.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CC4204B-2631-4252-A6F0-82D4990891F9}"/>
              </a:ext>
            </a:extLst>
          </p:cNvPr>
          <p:cNvSpPr txBox="1">
            <a:spLocks/>
          </p:cNvSpPr>
          <p:nvPr/>
        </p:nvSpPr>
        <p:spPr>
          <a:xfrm>
            <a:off x="912170" y="4372846"/>
            <a:ext cx="4733337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  <a:highlight>
                  <a:srgbClr val="00FF00"/>
                </a:highlight>
              </a:rPr>
              <a:t>2. QNB First Service Line Special for You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46468E50-A614-4070-89DC-97698FCC6A5B}"/>
              </a:ext>
            </a:extLst>
          </p:cNvPr>
          <p:cNvSpPr txBox="1">
            <a:spLocks/>
          </p:cNvSpPr>
          <p:nvPr/>
        </p:nvSpPr>
        <p:spPr>
          <a:xfrm>
            <a:off x="908012" y="4826391"/>
            <a:ext cx="4676307" cy="995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From now on, whenever you call the call center, you will be greeted and assisted by a special assistant. </a:t>
            </a:r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062196CB-B5DE-4AFC-A124-BDB70CD0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Product </a:t>
            </a:r>
            <a:r>
              <a:rPr lang="en-US" i="1" dirty="0"/>
              <a:t>p</a:t>
            </a:r>
            <a:r>
              <a:rPr lang="tr-TR" sz="3600" i="1" dirty="0"/>
              <a:t>ortfolios</a:t>
            </a:r>
            <a:r>
              <a:rPr lang="en-US" sz="3600" i="1" dirty="0"/>
              <a:t> continue: </a:t>
            </a:r>
            <a:endParaRPr lang="tr-TR" sz="3600" i="1" dirty="0"/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1C6446D4-2145-4F90-9D02-92084C930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Close-up of a person shaking hands&#10;&#10;Description automatically generated with low confidence">
            <a:extLst>
              <a:ext uri="{FF2B5EF4-FFF2-40B4-BE49-F238E27FC236}">
                <a16:creationId xmlns:a16="http://schemas.microsoft.com/office/drawing/2014/main" id="{0726D3B7-51C4-4B49-8900-5F92944AB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50" y="1969616"/>
            <a:ext cx="3786692" cy="33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4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F1C50FA-5DA8-4E66-AC0F-696C87A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Product </a:t>
            </a:r>
            <a:r>
              <a:rPr lang="en-US" i="1" dirty="0"/>
              <a:t>p</a:t>
            </a:r>
            <a:r>
              <a:rPr lang="tr-TR" sz="3600" i="1" dirty="0"/>
              <a:t>ortfolios</a:t>
            </a:r>
            <a:r>
              <a:rPr lang="en-US" sz="3600" i="1" dirty="0"/>
              <a:t> continue: </a:t>
            </a:r>
            <a:endParaRPr lang="tr-TR" sz="3600" i="1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A068690-B2E1-4597-8513-E90550C0F33C}"/>
              </a:ext>
            </a:extLst>
          </p:cNvPr>
          <p:cNvSpPr txBox="1">
            <a:spLocks/>
          </p:cNvSpPr>
          <p:nvPr/>
        </p:nvSpPr>
        <p:spPr>
          <a:xfrm>
            <a:off x="4389309" y="1256479"/>
            <a:ext cx="5331469" cy="69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3. High ATM Withdrawal Limit and Free Transactions from other  Banks’ ATMs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5742618-A6E9-48B4-9DCE-99F22D4E0253}"/>
              </a:ext>
            </a:extLst>
          </p:cNvPr>
          <p:cNvSpPr txBox="1">
            <a:spLocks/>
          </p:cNvSpPr>
          <p:nvPr/>
        </p:nvSpPr>
        <p:spPr>
          <a:xfrm>
            <a:off x="4389309" y="2006960"/>
            <a:ext cx="4969102" cy="977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You will enjoy the comfort of drawing cash up to TRY 5,000 daily from QNB Finansbank ATMs.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0AAC3C38-A49E-455D-A0AD-569C1D1CA349}"/>
              </a:ext>
            </a:extLst>
          </p:cNvPr>
          <p:cNvSpPr txBox="1">
            <a:spLocks/>
          </p:cNvSpPr>
          <p:nvPr/>
        </p:nvSpPr>
        <p:spPr>
          <a:xfrm>
            <a:off x="4389309" y="3353105"/>
            <a:ext cx="4733337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4. Safe Deposit Box Discount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F830107-D9AC-48C3-9893-E054C2E4923F}"/>
              </a:ext>
            </a:extLst>
          </p:cNvPr>
          <p:cNvSpPr txBox="1">
            <a:spLocks/>
          </p:cNvSpPr>
          <p:nvPr/>
        </p:nvSpPr>
        <p:spPr>
          <a:xfrm>
            <a:off x="4319950" y="3857764"/>
            <a:ext cx="5752520" cy="977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30% discount on annual safe deposit box rentals.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50% discount on deposit fees.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Note: these discounts are for the QNB first family.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A5C29CC-3858-4979-A60C-5E857B22E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F437F06C-BE27-4C10-8C4A-82E3A7AC515E}"/>
              </a:ext>
            </a:extLst>
          </p:cNvPr>
          <p:cNvSpPr txBox="1">
            <a:spLocks/>
          </p:cNvSpPr>
          <p:nvPr/>
        </p:nvSpPr>
        <p:spPr>
          <a:xfrm>
            <a:off x="4389309" y="5336492"/>
            <a:ext cx="3502670" cy="384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5. Buying and Selling Stock Shares via FinansInvest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3C7FB2-A3A6-494C-87E4-56E60CA1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6" y="1354746"/>
            <a:ext cx="3260473" cy="4148507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682730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Slide Number Placeholder 10">
            <a:extLst>
              <a:ext uri="{FF2B5EF4-FFF2-40B4-BE49-F238E27FC236}">
                <a16:creationId xmlns:a16="http://schemas.microsoft.com/office/drawing/2014/main" id="{98EA9B23-7B7B-438A-AC48-1B6F8391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BF235203-E41D-4554-8DFA-F46C87B4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Product </a:t>
            </a:r>
            <a:r>
              <a:rPr lang="en-US" i="1" dirty="0"/>
              <a:t>p</a:t>
            </a:r>
            <a:r>
              <a:rPr lang="tr-TR" sz="3600" i="1" dirty="0"/>
              <a:t>ortfolios</a:t>
            </a:r>
            <a:r>
              <a:rPr lang="en-US" sz="3600" i="1" dirty="0"/>
              <a:t> continue: </a:t>
            </a:r>
            <a:endParaRPr lang="tr-TR" sz="3600" i="1" dirty="0"/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B77FDBF7-D1F3-43CD-BA58-4736D24E241C}"/>
              </a:ext>
            </a:extLst>
          </p:cNvPr>
          <p:cNvSpPr txBox="1">
            <a:spLocks/>
          </p:cNvSpPr>
          <p:nvPr/>
        </p:nvSpPr>
        <p:spPr>
          <a:xfrm>
            <a:off x="956388" y="1689764"/>
            <a:ext cx="3262839" cy="448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6. Cash Transfer Service</a:t>
            </a: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99E94F73-2E82-4452-A8C7-0E276E922CA3}"/>
              </a:ext>
            </a:extLst>
          </p:cNvPr>
          <p:cNvSpPr txBox="1">
            <a:spLocks/>
          </p:cNvSpPr>
          <p:nvPr/>
        </p:nvSpPr>
        <p:spPr>
          <a:xfrm>
            <a:off x="945298" y="2529620"/>
            <a:ext cx="4408529" cy="1289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You can have your cash savings transferred to QNB Finansbank from other banks in the company of bulletproof, armored vehicles and private security.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88C1E7A1-30E6-45B9-9EB4-FB377159BD7F}"/>
              </a:ext>
            </a:extLst>
          </p:cNvPr>
          <p:cNvSpPr txBox="1">
            <a:spLocks/>
          </p:cNvSpPr>
          <p:nvPr/>
        </p:nvSpPr>
        <p:spPr>
          <a:xfrm>
            <a:off x="956388" y="4210189"/>
            <a:ext cx="3865506" cy="7123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7. Buying and Selling Stock Shares via FinansInvest</a:t>
            </a:r>
          </a:p>
        </p:txBody>
      </p:sp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E154907A-8960-4505-82B1-E3877D438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D604E-BFD9-4D4D-A6E8-3616B308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39" y="1639810"/>
            <a:ext cx="3888251" cy="36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0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29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F1C50FA-5DA8-4E66-AC0F-696C87A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Logos</a:t>
            </a:r>
            <a:r>
              <a:rPr lang="en-US" sz="3600" i="1" dirty="0"/>
              <a:t>,</a:t>
            </a:r>
            <a:r>
              <a:rPr lang="tr-TR" sz="3600" i="1" dirty="0"/>
              <a:t> Slogans</a:t>
            </a:r>
            <a:r>
              <a:rPr lang="en-US" sz="3600" i="1" dirty="0"/>
              <a:t>, and </a:t>
            </a:r>
            <a:r>
              <a:rPr lang="tr-TR" sz="3600" i="1" dirty="0" err="1"/>
              <a:t>Mascots</a:t>
            </a:r>
            <a:r>
              <a:rPr lang="en-US" sz="3600" i="1" dirty="0"/>
              <a:t>:</a:t>
            </a:r>
            <a:endParaRPr lang="tr-TR" sz="3600" i="1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F830107-D9AC-48C3-9893-E054C2E4923F}"/>
              </a:ext>
            </a:extLst>
          </p:cNvPr>
          <p:cNvSpPr txBox="1">
            <a:spLocks/>
          </p:cNvSpPr>
          <p:nvPr/>
        </p:nvSpPr>
        <p:spPr>
          <a:xfrm>
            <a:off x="3703196" y="2186578"/>
            <a:ext cx="6794695" cy="972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2013 Slogan: “Together Towards the Goal”</a:t>
            </a:r>
          </a:p>
          <a:p>
            <a:r>
              <a:rPr lang="en-US" sz="1900" dirty="0">
                <a:solidFill>
                  <a:schemeClr val="tx1"/>
                </a:solidFill>
              </a:rPr>
              <a:t>2015 Slogan: “Together, to a Better Future”</a:t>
            </a:r>
          </a:p>
          <a:p>
            <a:r>
              <a:rPr lang="en-US" sz="1900" dirty="0">
                <a:solidFill>
                  <a:schemeClr val="tx1"/>
                </a:solidFill>
              </a:rPr>
              <a:t>2020 Slogan: “More for Turkey from agriculture to energy”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91A0D0-DEBC-4980-B36D-2D5FD3DF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2" y="2149638"/>
            <a:ext cx="3567374" cy="2457524"/>
          </a:xfrm>
          <a:prstGeom prst="rect">
            <a:avLst/>
          </a:prstGeom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3C1BFF13-F1F9-4B72-AFFF-EA9884955A8D}"/>
              </a:ext>
            </a:extLst>
          </p:cNvPr>
          <p:cNvSpPr txBox="1">
            <a:spLocks/>
          </p:cNvSpPr>
          <p:nvPr/>
        </p:nvSpPr>
        <p:spPr>
          <a:xfrm>
            <a:off x="822442" y="1363523"/>
            <a:ext cx="2194134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22173559-5638-4BE2-95EC-43D4184CA507}"/>
              </a:ext>
            </a:extLst>
          </p:cNvPr>
          <p:cNvSpPr txBox="1">
            <a:spLocks/>
          </p:cNvSpPr>
          <p:nvPr/>
        </p:nvSpPr>
        <p:spPr>
          <a:xfrm>
            <a:off x="964660" y="4337735"/>
            <a:ext cx="1712748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Official Logo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9478E63B-22FB-4258-BAF3-949E7852DC7A}"/>
              </a:ext>
            </a:extLst>
          </p:cNvPr>
          <p:cNvSpPr txBox="1">
            <a:spLocks/>
          </p:cNvSpPr>
          <p:nvPr/>
        </p:nvSpPr>
        <p:spPr>
          <a:xfrm>
            <a:off x="3703196" y="1664708"/>
            <a:ext cx="1401434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400" dirty="0">
                <a:solidFill>
                  <a:schemeClr val="tx1"/>
                </a:solidFill>
                <a:highlight>
                  <a:srgbClr val="00FF00"/>
                </a:highlight>
              </a:rPr>
              <a:t>Slogans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:</a:t>
            </a:r>
          </a:p>
        </p:txBody>
      </p:sp>
      <p:pic>
        <p:nvPicPr>
          <p:cNvPr id="6" name="Picture 5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4E3F17AC-6B17-47D6-BDC4-7CD2252D8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29000"/>
            <a:ext cx="2743199" cy="3212929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31133754-E926-4056-B41C-CCF9F4859E78}"/>
              </a:ext>
            </a:extLst>
          </p:cNvPr>
          <p:cNvSpPr txBox="1">
            <a:spLocks/>
          </p:cNvSpPr>
          <p:nvPr/>
        </p:nvSpPr>
        <p:spPr>
          <a:xfrm>
            <a:off x="7584988" y="4673888"/>
            <a:ext cx="129705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Mascot? </a:t>
            </a:r>
          </a:p>
        </p:txBody>
      </p:sp>
    </p:spTree>
    <p:extLst>
      <p:ext uri="{BB962C8B-B14F-4D97-AF65-F5344CB8AC3E}">
        <p14:creationId xmlns:p14="http://schemas.microsoft.com/office/powerpoint/2010/main" val="405327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6">
            <a:extLst>
              <a:ext uri="{FF2B5EF4-FFF2-40B4-BE49-F238E27FC236}">
                <a16:creationId xmlns:a16="http://schemas.microsoft.com/office/drawing/2014/main" id="{2802637A-5E81-4EC9-ACC5-FC23625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06" y="3729892"/>
            <a:ext cx="4963290" cy="91752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/>
              <a:t>Introductory Information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0AC48-AA1E-486B-869C-6EBDB8927647}"/>
              </a:ext>
            </a:extLst>
          </p:cNvPr>
          <p:cNvSpPr/>
          <p:nvPr/>
        </p:nvSpPr>
        <p:spPr>
          <a:xfrm>
            <a:off x="4482905" y="1645920"/>
            <a:ext cx="1875692" cy="125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8995-929C-4D6F-B8AA-535B6EE7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6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10">
            <a:extLst>
              <a:ext uri="{FF2B5EF4-FFF2-40B4-BE49-F238E27FC236}">
                <a16:creationId xmlns:a16="http://schemas.microsoft.com/office/drawing/2014/main" id="{8B8DA5EE-0FC7-44C4-B2A0-FE74CDDB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30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C72087DE-81CC-4211-BACC-690FD1DB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8183385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i="1" dirty="0"/>
              <a:t>Logos</a:t>
            </a:r>
            <a:r>
              <a:rPr lang="en-US" i="1" dirty="0"/>
              <a:t>,</a:t>
            </a:r>
            <a:r>
              <a:rPr lang="tr-TR" i="1" dirty="0"/>
              <a:t> Slogans</a:t>
            </a:r>
            <a:r>
              <a:rPr lang="en-US" i="1" dirty="0"/>
              <a:t>, and </a:t>
            </a:r>
            <a:r>
              <a:rPr lang="tr-TR" i="1" dirty="0" err="1"/>
              <a:t>Mascots</a:t>
            </a:r>
            <a:r>
              <a:rPr lang="en-US" i="1" dirty="0"/>
              <a:t> continue:</a:t>
            </a:r>
            <a:endParaRPr lang="tr-TR" i="1" dirty="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A7732033-DE8E-48A7-80AA-4FA68AB92902}"/>
              </a:ext>
            </a:extLst>
          </p:cNvPr>
          <p:cNvSpPr txBox="1">
            <a:spLocks/>
          </p:cNvSpPr>
          <p:nvPr/>
        </p:nvSpPr>
        <p:spPr>
          <a:xfrm>
            <a:off x="5723935" y="1723583"/>
            <a:ext cx="3499462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“Everyone needs a financier”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A2023B6A-0DCA-4420-B8C4-CB51186AAF8D}"/>
              </a:ext>
            </a:extLst>
          </p:cNvPr>
          <p:cNvSpPr txBox="1">
            <a:spLocks/>
          </p:cNvSpPr>
          <p:nvPr/>
        </p:nvSpPr>
        <p:spPr>
          <a:xfrm>
            <a:off x="822441" y="1363523"/>
            <a:ext cx="3007349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D08900F4-24D7-48D2-98D1-727520677B5B}"/>
              </a:ext>
            </a:extLst>
          </p:cNvPr>
          <p:cNvSpPr txBox="1">
            <a:spLocks/>
          </p:cNvSpPr>
          <p:nvPr/>
        </p:nvSpPr>
        <p:spPr>
          <a:xfrm>
            <a:off x="1281511" y="4182847"/>
            <a:ext cx="1712748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Official Logo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600BAB40-166E-4DD1-9533-8048020DC093}"/>
              </a:ext>
            </a:extLst>
          </p:cNvPr>
          <p:cNvSpPr txBox="1">
            <a:spLocks/>
          </p:cNvSpPr>
          <p:nvPr/>
        </p:nvSpPr>
        <p:spPr>
          <a:xfrm>
            <a:off x="4434838" y="1738920"/>
            <a:ext cx="1401434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400" dirty="0">
                <a:solidFill>
                  <a:schemeClr val="tx1"/>
                </a:solidFill>
                <a:highlight>
                  <a:srgbClr val="00FF00"/>
                </a:highlight>
              </a:rPr>
              <a:t>Slogans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:</a:t>
            </a:r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5E2FC316-013B-4F0D-8A84-B09A4C7D0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0" y="1967940"/>
            <a:ext cx="2275893" cy="2350086"/>
          </a:xfrm>
          <a:prstGeom prst="rect">
            <a:avLst/>
          </a:prstGeom>
          <a:ln w="19050">
            <a:noFill/>
          </a:ln>
        </p:spPr>
      </p:pic>
      <p:pic>
        <p:nvPicPr>
          <p:cNvPr id="6" name="Picture 5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312716E8-CE58-4F2E-A26A-F9C17B7C5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95" y="3005041"/>
            <a:ext cx="3810052" cy="2541849"/>
          </a:xfrm>
          <a:prstGeom prst="rect">
            <a:avLst/>
          </a:prstGeom>
        </p:spPr>
      </p:pic>
      <p:sp>
        <p:nvSpPr>
          <p:cNvPr id="34" name="Title 4">
            <a:extLst>
              <a:ext uri="{FF2B5EF4-FFF2-40B4-BE49-F238E27FC236}">
                <a16:creationId xmlns:a16="http://schemas.microsoft.com/office/drawing/2014/main" id="{113E2FB2-E279-45F6-A61A-E4A565CE63D5}"/>
              </a:ext>
            </a:extLst>
          </p:cNvPr>
          <p:cNvSpPr txBox="1">
            <a:spLocks/>
          </p:cNvSpPr>
          <p:nvPr/>
        </p:nvSpPr>
        <p:spPr>
          <a:xfrm>
            <a:off x="4771327" y="5537042"/>
            <a:ext cx="3499462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No Mascot founded </a:t>
            </a:r>
          </a:p>
        </p:txBody>
      </p:sp>
    </p:spTree>
    <p:extLst>
      <p:ext uri="{BB962C8B-B14F-4D97-AF65-F5344CB8AC3E}">
        <p14:creationId xmlns:p14="http://schemas.microsoft.com/office/powerpoint/2010/main" val="1868683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31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F1C50FA-5DA8-4E66-AC0F-696C87A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43" y="332057"/>
            <a:ext cx="8062252" cy="69421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Expansion, Development, and Distribution</a:t>
            </a:r>
            <a:endParaRPr lang="tr-TR" sz="3600" i="1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E8FB4D9A-B43B-46C4-8ADF-F09C25EB450A}"/>
              </a:ext>
            </a:extLst>
          </p:cNvPr>
          <p:cNvSpPr txBox="1">
            <a:spLocks/>
          </p:cNvSpPr>
          <p:nvPr/>
        </p:nvSpPr>
        <p:spPr>
          <a:xfrm>
            <a:off x="822442" y="1166571"/>
            <a:ext cx="2194134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4BAA8698-E628-458D-BAEC-66EE7F326F1F}"/>
              </a:ext>
            </a:extLst>
          </p:cNvPr>
          <p:cNvSpPr txBox="1">
            <a:spLocks/>
          </p:cNvSpPr>
          <p:nvPr/>
        </p:nvSpPr>
        <p:spPr>
          <a:xfrm>
            <a:off x="822442" y="2370603"/>
            <a:ext cx="3974641" cy="29348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Ziraat Mobile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IOS and Android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Ziraat </a:t>
            </a:r>
            <a:r>
              <a:rPr lang="en-US" sz="1900" dirty="0" err="1">
                <a:solidFill>
                  <a:schemeClr val="tx1"/>
                </a:solidFill>
              </a:rPr>
              <a:t>Onay</a:t>
            </a:r>
            <a:endParaRPr lang="en-US" sz="19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Security app providing approval to access internet banking through Ziraat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Mobile branch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App for devices not compatible with IOS and Android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Flexible limits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Transaction limits defined specifically to a segment or a customer  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B3AA244F-63BD-43CC-8BF1-611278A6C3C4}"/>
              </a:ext>
            </a:extLst>
          </p:cNvPr>
          <p:cNvSpPr txBox="1">
            <a:spLocks/>
          </p:cNvSpPr>
          <p:nvPr/>
        </p:nvSpPr>
        <p:spPr>
          <a:xfrm>
            <a:off x="822442" y="1785918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2014: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B57AFFE7-EC94-4341-B7F9-EBE2ACE540B3}"/>
              </a:ext>
            </a:extLst>
          </p:cNvPr>
          <p:cNvSpPr txBox="1">
            <a:spLocks/>
          </p:cNvSpPr>
          <p:nvPr/>
        </p:nvSpPr>
        <p:spPr>
          <a:xfrm>
            <a:off x="4965899" y="2274631"/>
            <a:ext cx="4708506" cy="995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Ziraat Tablet IOS Android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E-</a:t>
            </a:r>
            <a:r>
              <a:rPr lang="en-US" sz="1900" dirty="0" err="1">
                <a:solidFill>
                  <a:schemeClr val="tx1"/>
                </a:solidFill>
              </a:rPr>
              <a:t>Devlet</a:t>
            </a:r>
            <a:r>
              <a:rPr lang="en-US" sz="1900" dirty="0">
                <a:solidFill>
                  <a:schemeClr val="tx1"/>
                </a:solidFill>
              </a:rPr>
              <a:t> Integration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Product Applications through channels </a:t>
            </a:r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D4A2954B-714F-4027-A247-A15C0D4D40B2}"/>
              </a:ext>
            </a:extLst>
          </p:cNvPr>
          <p:cNvSpPr txBox="1">
            <a:spLocks/>
          </p:cNvSpPr>
          <p:nvPr/>
        </p:nvSpPr>
        <p:spPr>
          <a:xfrm>
            <a:off x="4965899" y="1785918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2015: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BFAD76C-FB4E-4144-AFA4-FFC70922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53" y="3384593"/>
            <a:ext cx="3770138" cy="2656769"/>
          </a:xfrm>
          <a:prstGeom prst="rect">
            <a:avLst/>
          </a:prstGeom>
        </p:spPr>
      </p:pic>
      <p:pic>
        <p:nvPicPr>
          <p:cNvPr id="43" name="Picture 42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E4917E11-A517-4EEA-A532-EA4F471A8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210178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3AC004AB-B4FA-4B26-9CF2-927CEE7F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8854589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dirty="0"/>
              <a:t>Expansion, Development, and Distribution continue:</a:t>
            </a:r>
            <a:endParaRPr lang="tr-TR" sz="2800" i="1" dirty="0"/>
          </a:p>
        </p:txBody>
      </p:sp>
      <p:sp>
        <p:nvSpPr>
          <p:cNvPr id="40" name="Title 4">
            <a:extLst>
              <a:ext uri="{FF2B5EF4-FFF2-40B4-BE49-F238E27FC236}">
                <a16:creationId xmlns:a16="http://schemas.microsoft.com/office/drawing/2014/main" id="{9E829C03-9023-4B00-962D-D252944286B8}"/>
              </a:ext>
            </a:extLst>
          </p:cNvPr>
          <p:cNvSpPr txBox="1">
            <a:spLocks/>
          </p:cNvSpPr>
          <p:nvPr/>
        </p:nvSpPr>
        <p:spPr>
          <a:xfrm>
            <a:off x="1000951" y="4817987"/>
            <a:ext cx="4486263" cy="122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Money withdrawal by using QR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Enhancing mobile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Multiple language mobile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New Data Center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E5445246-746F-4218-A10B-661CE2CB81E5}"/>
              </a:ext>
            </a:extLst>
          </p:cNvPr>
          <p:cNvSpPr txBox="1">
            <a:spLocks/>
          </p:cNvSpPr>
          <p:nvPr/>
        </p:nvSpPr>
        <p:spPr>
          <a:xfrm>
            <a:off x="997776" y="4329274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2017:</a:t>
            </a:r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A7BF20AB-1663-4BBF-A84A-26ED2CD4FA35}"/>
              </a:ext>
            </a:extLst>
          </p:cNvPr>
          <p:cNvSpPr txBox="1">
            <a:spLocks/>
          </p:cNvSpPr>
          <p:nvPr/>
        </p:nvSpPr>
        <p:spPr>
          <a:xfrm>
            <a:off x="1000952" y="1904773"/>
            <a:ext cx="4361208" cy="980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New Corporate Internet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Ziraat Mobile For Corporate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OmniChannel</a:t>
            </a:r>
            <a:r>
              <a:rPr lang="en-US" sz="1900" dirty="0">
                <a:solidFill>
                  <a:schemeClr val="tx1"/>
                </a:solidFill>
              </a:rPr>
              <a:t> Experience</a:t>
            </a: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49A5BE3F-5522-4C91-B23F-AB9E3FC303E2}"/>
              </a:ext>
            </a:extLst>
          </p:cNvPr>
          <p:cNvSpPr txBox="1">
            <a:spLocks/>
          </p:cNvSpPr>
          <p:nvPr/>
        </p:nvSpPr>
        <p:spPr>
          <a:xfrm>
            <a:off x="1000951" y="1386042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2016: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192DA96B-4C16-4D65-898E-6122C9F51B9F}"/>
              </a:ext>
            </a:extLst>
          </p:cNvPr>
          <p:cNvSpPr txBox="1">
            <a:spLocks/>
          </p:cNvSpPr>
          <p:nvPr/>
        </p:nvSpPr>
        <p:spPr>
          <a:xfrm>
            <a:off x="1393537" y="3082768"/>
            <a:ext cx="4277141" cy="563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Standardization of interface and transaction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Interaction between channels</a:t>
            </a:r>
          </a:p>
        </p:txBody>
      </p:sp>
      <p:sp>
        <p:nvSpPr>
          <p:cNvPr id="50" name="Slide Number Placeholder 10">
            <a:extLst>
              <a:ext uri="{FF2B5EF4-FFF2-40B4-BE49-F238E27FC236}">
                <a16:creationId xmlns:a16="http://schemas.microsoft.com/office/drawing/2014/main" id="{B8341054-9B20-495A-B65E-CE85CF96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32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pplication, arrow&#10;&#10;Description automatically generated">
            <a:extLst>
              <a:ext uri="{FF2B5EF4-FFF2-40B4-BE49-F238E27FC236}">
                <a16:creationId xmlns:a16="http://schemas.microsoft.com/office/drawing/2014/main" id="{361288F3-E106-4BAE-A3D5-17CB10482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93" y="2624456"/>
            <a:ext cx="4322324" cy="2161162"/>
          </a:xfrm>
          <a:prstGeom prst="rect">
            <a:avLst/>
          </a:prstGeom>
        </p:spPr>
      </p:pic>
      <p:pic>
        <p:nvPicPr>
          <p:cNvPr id="51" name="Picture 50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D3374978-832A-4309-9C14-7E1026412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23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33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65F22AC7-D7D8-4A7B-832A-0FEA3088716F}"/>
              </a:ext>
            </a:extLst>
          </p:cNvPr>
          <p:cNvSpPr txBox="1">
            <a:spLocks/>
          </p:cNvSpPr>
          <p:nvPr/>
        </p:nvSpPr>
        <p:spPr>
          <a:xfrm>
            <a:off x="433108" y="5090619"/>
            <a:ext cx="4252714" cy="1561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Robotic Automation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ChatBot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Web Based New Banking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Digital Ecosystem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Data Analysis Excellence Center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57BAF4D5-45F5-4EC4-8D40-2CBF739D13E6}"/>
              </a:ext>
            </a:extLst>
          </p:cNvPr>
          <p:cNvSpPr txBox="1">
            <a:spLocks/>
          </p:cNvSpPr>
          <p:nvPr/>
        </p:nvSpPr>
        <p:spPr>
          <a:xfrm>
            <a:off x="485565" y="4601906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2020: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88461337-AA51-4D24-998A-13F670A8D628}"/>
              </a:ext>
            </a:extLst>
          </p:cNvPr>
          <p:cNvSpPr txBox="1">
            <a:spLocks/>
          </p:cNvSpPr>
          <p:nvPr/>
        </p:nvSpPr>
        <p:spPr>
          <a:xfrm>
            <a:off x="5553121" y="3572258"/>
            <a:ext cx="4533414" cy="122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New Banking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New Mobile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Internet and Mobile Branch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Loan access through Internet and Mobile Branch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F838CB43-131A-4212-AC62-4BBFAACBB9D8}"/>
              </a:ext>
            </a:extLst>
          </p:cNvPr>
          <p:cNvSpPr txBox="1">
            <a:spLocks/>
          </p:cNvSpPr>
          <p:nvPr/>
        </p:nvSpPr>
        <p:spPr>
          <a:xfrm>
            <a:off x="5549946" y="2802185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2019: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FC89F922-9108-4FAC-95B7-1A667CEA3DAB}"/>
              </a:ext>
            </a:extLst>
          </p:cNvPr>
          <p:cNvSpPr txBox="1">
            <a:spLocks/>
          </p:cNvSpPr>
          <p:nvPr/>
        </p:nvSpPr>
        <p:spPr>
          <a:xfrm>
            <a:off x="436283" y="1640775"/>
            <a:ext cx="5053924" cy="122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POS Platform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Bankkart</a:t>
            </a:r>
            <a:r>
              <a:rPr lang="en-US" sz="1900" dirty="0">
                <a:solidFill>
                  <a:schemeClr val="tx1"/>
                </a:solidFill>
              </a:rPr>
              <a:t>: (Website, Mobile, POS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Corporate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Ziraat Assistant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E3F5C8A0-4BC3-419C-A44D-65204BF7DCC6}"/>
              </a:ext>
            </a:extLst>
          </p:cNvPr>
          <p:cNvSpPr txBox="1">
            <a:spLocks/>
          </p:cNvSpPr>
          <p:nvPr/>
        </p:nvSpPr>
        <p:spPr>
          <a:xfrm>
            <a:off x="433108" y="1120694"/>
            <a:ext cx="96415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2018: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F87B2F8-1AA4-4E18-88A9-2DE39BC8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38" y="1095076"/>
            <a:ext cx="2800350" cy="1638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6758ECEA-A7AA-4EB1-A7D6-F740BEE99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03" y="4846262"/>
            <a:ext cx="2438400" cy="1876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7ACDF172-C7C7-4577-9DF7-030169900857}"/>
              </a:ext>
            </a:extLst>
          </p:cNvPr>
          <p:cNvSpPr/>
          <p:nvPr/>
        </p:nvSpPr>
        <p:spPr>
          <a:xfrm flipH="1">
            <a:off x="3924202" y="2222703"/>
            <a:ext cx="3559809" cy="3927539"/>
          </a:xfrm>
          <a:prstGeom prst="arc">
            <a:avLst>
              <a:gd name="adj1" fmla="val 15002346"/>
              <a:gd name="adj2" fmla="val 5609164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Title 6">
            <a:extLst>
              <a:ext uri="{FF2B5EF4-FFF2-40B4-BE49-F238E27FC236}">
                <a16:creationId xmlns:a16="http://schemas.microsoft.com/office/drawing/2014/main" id="{9F7C167A-01B3-44C6-932F-3334BD7E30BE}"/>
              </a:ext>
            </a:extLst>
          </p:cNvPr>
          <p:cNvSpPr txBox="1">
            <a:spLocks/>
          </p:cNvSpPr>
          <p:nvPr/>
        </p:nvSpPr>
        <p:spPr>
          <a:xfrm>
            <a:off x="964660" y="345916"/>
            <a:ext cx="8854589" cy="69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800" i="1"/>
              <a:t>Expansion, Development, and Distribution continue:</a:t>
            </a:r>
            <a:endParaRPr lang="tr-TR" sz="2800" i="1" dirty="0"/>
          </a:p>
        </p:txBody>
      </p:sp>
      <p:pic>
        <p:nvPicPr>
          <p:cNvPr id="30" name="Picture 29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1845C19B-A7BC-452F-B4DC-8B4968FC3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266445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2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121A88A1-20A7-42FC-9A1F-E7ACE0430B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90" y="1239112"/>
            <a:ext cx="6515121" cy="55133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3AC004AB-B4FA-4B26-9CF2-927CEE7F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8854589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dirty="0"/>
              <a:t>Expansion, Development, and Distribution continue:</a:t>
            </a:r>
            <a:endParaRPr lang="tr-TR" sz="2800" i="1" dirty="0"/>
          </a:p>
        </p:txBody>
      </p:sp>
      <p:sp>
        <p:nvSpPr>
          <p:cNvPr id="50" name="Slide Number Placeholder 10">
            <a:extLst>
              <a:ext uri="{FF2B5EF4-FFF2-40B4-BE49-F238E27FC236}">
                <a16:creationId xmlns:a16="http://schemas.microsoft.com/office/drawing/2014/main" id="{B8341054-9B20-495A-B65E-CE85CF96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34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C42BE6D-859C-408E-A5AF-1BFFB60F2A73}"/>
              </a:ext>
            </a:extLst>
          </p:cNvPr>
          <p:cNvSpPr txBox="1">
            <a:spLocks/>
          </p:cNvSpPr>
          <p:nvPr/>
        </p:nvSpPr>
        <p:spPr>
          <a:xfrm>
            <a:off x="822441" y="1138440"/>
            <a:ext cx="3007349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E77A2E74-18D8-42EC-93DD-CAAA03F1A73A}"/>
              </a:ext>
            </a:extLst>
          </p:cNvPr>
          <p:cNvSpPr txBox="1">
            <a:spLocks/>
          </p:cNvSpPr>
          <p:nvPr/>
        </p:nvSpPr>
        <p:spPr>
          <a:xfrm>
            <a:off x="380049" y="3781569"/>
            <a:ext cx="2501099" cy="656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427K active internet banking customers 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3A02C5A6-38AC-4375-A765-EA1E0696EC11}"/>
              </a:ext>
            </a:extLst>
          </p:cNvPr>
          <p:cNvSpPr txBox="1">
            <a:spLocks/>
          </p:cNvSpPr>
          <p:nvPr/>
        </p:nvSpPr>
        <p:spPr>
          <a:xfrm>
            <a:off x="378754" y="3355797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000" b="1" dirty="0">
                <a:solidFill>
                  <a:schemeClr val="bg1"/>
                </a:solidFill>
              </a:rPr>
              <a:t>Internet </a:t>
            </a:r>
            <a:r>
              <a:rPr lang="en-US" sz="2000" b="1" dirty="0">
                <a:solidFill>
                  <a:schemeClr val="bg1"/>
                </a:solidFill>
              </a:rPr>
              <a:t>B</a:t>
            </a:r>
            <a:r>
              <a:rPr lang="tr-TR" sz="2000" b="1" dirty="0" err="1">
                <a:solidFill>
                  <a:schemeClr val="bg1"/>
                </a:solidFill>
              </a:rPr>
              <a:t>ank</a:t>
            </a:r>
            <a:r>
              <a:rPr lang="en-US" sz="2000" b="1" dirty="0" err="1">
                <a:solidFill>
                  <a:schemeClr val="bg1"/>
                </a:solidFill>
              </a:rPr>
              <a:t>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549EC801-0EEE-42DA-A98D-FC99F476AE65}"/>
              </a:ext>
            </a:extLst>
          </p:cNvPr>
          <p:cNvSpPr txBox="1">
            <a:spLocks/>
          </p:cNvSpPr>
          <p:nvPr/>
        </p:nvSpPr>
        <p:spPr>
          <a:xfrm>
            <a:off x="2248325" y="5749995"/>
            <a:ext cx="250109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928 inbound agents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BE1C5D0E-DBFD-4F93-ABB7-7E5420DDC009}"/>
              </a:ext>
            </a:extLst>
          </p:cNvPr>
          <p:cNvSpPr txBox="1">
            <a:spLocks/>
          </p:cNvSpPr>
          <p:nvPr/>
        </p:nvSpPr>
        <p:spPr>
          <a:xfrm>
            <a:off x="2264340" y="5324223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Call Center</a:t>
            </a:r>
          </a:p>
        </p:txBody>
      </p:sp>
      <p:sp>
        <p:nvSpPr>
          <p:cNvPr id="60" name="Title 4">
            <a:extLst>
              <a:ext uri="{FF2B5EF4-FFF2-40B4-BE49-F238E27FC236}">
                <a16:creationId xmlns:a16="http://schemas.microsoft.com/office/drawing/2014/main" id="{049EB0D6-79BC-475E-97E1-D3C8A35DAC9D}"/>
              </a:ext>
            </a:extLst>
          </p:cNvPr>
          <p:cNvSpPr txBox="1">
            <a:spLocks/>
          </p:cNvSpPr>
          <p:nvPr/>
        </p:nvSpPr>
        <p:spPr>
          <a:xfrm>
            <a:off x="5979813" y="5689033"/>
            <a:ext cx="2501099" cy="409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50 outbound agents</a:t>
            </a:r>
          </a:p>
        </p:txBody>
      </p:sp>
      <p:sp>
        <p:nvSpPr>
          <p:cNvPr id="61" name="Title 4">
            <a:extLst>
              <a:ext uri="{FF2B5EF4-FFF2-40B4-BE49-F238E27FC236}">
                <a16:creationId xmlns:a16="http://schemas.microsoft.com/office/drawing/2014/main" id="{30BB5005-2BBC-48AE-A1E7-DE571E65A49C}"/>
              </a:ext>
            </a:extLst>
          </p:cNvPr>
          <p:cNvSpPr txBox="1">
            <a:spLocks/>
          </p:cNvSpPr>
          <p:nvPr/>
        </p:nvSpPr>
        <p:spPr>
          <a:xfrm>
            <a:off x="5946847" y="5324223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Telesales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Title 4">
            <a:extLst>
              <a:ext uri="{FF2B5EF4-FFF2-40B4-BE49-F238E27FC236}">
                <a16:creationId xmlns:a16="http://schemas.microsoft.com/office/drawing/2014/main" id="{AD415D9A-2C87-40F7-9582-3729AD2FA760}"/>
              </a:ext>
            </a:extLst>
          </p:cNvPr>
          <p:cNvSpPr txBox="1">
            <a:spLocks/>
          </p:cNvSpPr>
          <p:nvPr/>
        </p:nvSpPr>
        <p:spPr>
          <a:xfrm>
            <a:off x="2260266" y="2215515"/>
            <a:ext cx="2812802" cy="363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708 in-house personnel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A8609440-1B28-4846-87A1-DC243C9E5633}"/>
              </a:ext>
            </a:extLst>
          </p:cNvPr>
          <p:cNvSpPr txBox="1">
            <a:spLocks/>
          </p:cNvSpPr>
          <p:nvPr/>
        </p:nvSpPr>
        <p:spPr>
          <a:xfrm>
            <a:off x="2264340" y="1750738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Direct Sales</a:t>
            </a:r>
          </a:p>
        </p:txBody>
      </p:sp>
      <p:sp>
        <p:nvSpPr>
          <p:cNvPr id="64" name="Title 4">
            <a:extLst>
              <a:ext uri="{FF2B5EF4-FFF2-40B4-BE49-F238E27FC236}">
                <a16:creationId xmlns:a16="http://schemas.microsoft.com/office/drawing/2014/main" id="{76B9658A-B056-4D34-B5A2-E6B5EEF49AFD}"/>
              </a:ext>
            </a:extLst>
          </p:cNvPr>
          <p:cNvSpPr txBox="1">
            <a:spLocks/>
          </p:cNvSpPr>
          <p:nvPr/>
        </p:nvSpPr>
        <p:spPr>
          <a:xfrm>
            <a:off x="5948142" y="2176510"/>
            <a:ext cx="2501099" cy="656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2.8 </a:t>
            </a:r>
            <a:r>
              <a:rPr lang="en-US" sz="1900" dirty="0" err="1">
                <a:solidFill>
                  <a:schemeClr val="tx1"/>
                </a:solidFill>
              </a:rPr>
              <a:t>mn</a:t>
            </a:r>
            <a:r>
              <a:rPr lang="en-US" sz="1900" dirty="0">
                <a:solidFill>
                  <a:schemeClr val="tx1"/>
                </a:solidFill>
              </a:rPr>
              <a:t> active mobile banking customers </a:t>
            </a:r>
          </a:p>
        </p:txBody>
      </p:sp>
      <p:sp>
        <p:nvSpPr>
          <p:cNvPr id="65" name="Title 4">
            <a:extLst>
              <a:ext uri="{FF2B5EF4-FFF2-40B4-BE49-F238E27FC236}">
                <a16:creationId xmlns:a16="http://schemas.microsoft.com/office/drawing/2014/main" id="{8D418184-9224-46C1-94B3-01CCAE2640DA}"/>
              </a:ext>
            </a:extLst>
          </p:cNvPr>
          <p:cNvSpPr txBox="1">
            <a:spLocks/>
          </p:cNvSpPr>
          <p:nvPr/>
        </p:nvSpPr>
        <p:spPr>
          <a:xfrm>
            <a:off x="5946847" y="1750738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Mobile Banking</a:t>
            </a:r>
          </a:p>
        </p:txBody>
      </p:sp>
      <p:sp>
        <p:nvSpPr>
          <p:cNvPr id="66" name="Title 4">
            <a:extLst>
              <a:ext uri="{FF2B5EF4-FFF2-40B4-BE49-F238E27FC236}">
                <a16:creationId xmlns:a16="http://schemas.microsoft.com/office/drawing/2014/main" id="{8352A617-EBCC-4DEB-BBC8-3C33E03CA8CB}"/>
              </a:ext>
            </a:extLst>
          </p:cNvPr>
          <p:cNvSpPr txBox="1">
            <a:spLocks/>
          </p:cNvSpPr>
          <p:nvPr/>
        </p:nvSpPr>
        <p:spPr>
          <a:xfrm>
            <a:off x="7636357" y="3781569"/>
            <a:ext cx="2501099" cy="656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Covering 71 out of 81 cities of Turkey</a:t>
            </a:r>
          </a:p>
        </p:txBody>
      </p:sp>
      <p:sp>
        <p:nvSpPr>
          <p:cNvPr id="67" name="Title 4">
            <a:extLst>
              <a:ext uri="{FF2B5EF4-FFF2-40B4-BE49-F238E27FC236}">
                <a16:creationId xmlns:a16="http://schemas.microsoft.com/office/drawing/2014/main" id="{46FBF1B5-5A43-47B1-A2D8-F790C40F03CD}"/>
              </a:ext>
            </a:extLst>
          </p:cNvPr>
          <p:cNvSpPr txBox="1">
            <a:spLocks/>
          </p:cNvSpPr>
          <p:nvPr/>
        </p:nvSpPr>
        <p:spPr>
          <a:xfrm>
            <a:off x="7635062" y="3355797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525 Branches </a:t>
            </a:r>
          </a:p>
        </p:txBody>
      </p:sp>
      <p:pic>
        <p:nvPicPr>
          <p:cNvPr id="68" name="Picture 67" descr="Logo, company name&#10;&#10;Description automatically generated">
            <a:extLst>
              <a:ext uri="{FF2B5EF4-FFF2-40B4-BE49-F238E27FC236}">
                <a16:creationId xmlns:a16="http://schemas.microsoft.com/office/drawing/2014/main" id="{EEF6F835-0C4F-4B9E-A3AB-6A3753B4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78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865B4-80FC-40A4-AE22-7ABBEEA9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7" y="1504283"/>
            <a:ext cx="6861163" cy="46741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Title 6">
            <a:extLst>
              <a:ext uri="{FF2B5EF4-FFF2-40B4-BE49-F238E27FC236}">
                <a16:creationId xmlns:a16="http://schemas.microsoft.com/office/drawing/2014/main" id="{9F7C167A-01B3-44C6-932F-3334BD7E30BE}"/>
              </a:ext>
            </a:extLst>
          </p:cNvPr>
          <p:cNvSpPr txBox="1">
            <a:spLocks/>
          </p:cNvSpPr>
          <p:nvPr/>
        </p:nvSpPr>
        <p:spPr>
          <a:xfrm>
            <a:off x="964660" y="345916"/>
            <a:ext cx="8854589" cy="69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800" i="1" dirty="0"/>
              <a:t>Expansion, Development, and Distribution continue:</a:t>
            </a:r>
            <a:endParaRPr lang="tr-TR" sz="2800" i="1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8C321AD0-8A26-49F4-B0F8-84832551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35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70AC6DE-6D8E-48B6-A1F4-6F097C661FEB}"/>
              </a:ext>
            </a:extLst>
          </p:cNvPr>
          <p:cNvSpPr txBox="1">
            <a:spLocks/>
          </p:cNvSpPr>
          <p:nvPr/>
        </p:nvSpPr>
        <p:spPr>
          <a:xfrm>
            <a:off x="260765" y="3781570"/>
            <a:ext cx="2501099" cy="694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215K active internet banking customers 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67FA8A89-8413-4CD1-9291-F5D42EBF0F03}"/>
              </a:ext>
            </a:extLst>
          </p:cNvPr>
          <p:cNvSpPr txBox="1">
            <a:spLocks/>
          </p:cNvSpPr>
          <p:nvPr/>
        </p:nvSpPr>
        <p:spPr>
          <a:xfrm>
            <a:off x="378754" y="3355797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000" b="1" dirty="0">
                <a:solidFill>
                  <a:schemeClr val="bg1"/>
                </a:solidFill>
              </a:rPr>
              <a:t>Internet </a:t>
            </a:r>
            <a:r>
              <a:rPr lang="en-US" sz="2000" b="1" dirty="0">
                <a:solidFill>
                  <a:schemeClr val="bg1"/>
                </a:solidFill>
              </a:rPr>
              <a:t>B</a:t>
            </a:r>
            <a:r>
              <a:rPr lang="tr-TR" sz="2000" b="1" dirty="0" err="1">
                <a:solidFill>
                  <a:schemeClr val="bg1"/>
                </a:solidFill>
              </a:rPr>
              <a:t>ank</a:t>
            </a:r>
            <a:r>
              <a:rPr lang="en-US" sz="2000" b="1" dirty="0" err="1">
                <a:solidFill>
                  <a:schemeClr val="bg1"/>
                </a:solidFill>
              </a:rPr>
              <a:t>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3D62F6BF-86BF-405C-AFBF-16D3FF146A3E}"/>
              </a:ext>
            </a:extLst>
          </p:cNvPr>
          <p:cNvSpPr txBox="1">
            <a:spLocks/>
          </p:cNvSpPr>
          <p:nvPr/>
        </p:nvSpPr>
        <p:spPr>
          <a:xfrm>
            <a:off x="2248325" y="5749995"/>
            <a:ext cx="250109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294 inbound agents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D27900B7-68F3-445D-91D9-188F987C359F}"/>
              </a:ext>
            </a:extLst>
          </p:cNvPr>
          <p:cNvSpPr txBox="1">
            <a:spLocks/>
          </p:cNvSpPr>
          <p:nvPr/>
        </p:nvSpPr>
        <p:spPr>
          <a:xfrm>
            <a:off x="2264340" y="5324223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Call Center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B946B809-C4D2-4A38-839E-BA8FAC2D10B5}"/>
              </a:ext>
            </a:extLst>
          </p:cNvPr>
          <p:cNvSpPr txBox="1">
            <a:spLocks/>
          </p:cNvSpPr>
          <p:nvPr/>
        </p:nvSpPr>
        <p:spPr>
          <a:xfrm>
            <a:off x="5979813" y="5689033"/>
            <a:ext cx="2501099" cy="409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245K POS terminals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72E7F70F-DA19-412C-BCA8-D3B73722B5C5}"/>
              </a:ext>
            </a:extLst>
          </p:cNvPr>
          <p:cNvSpPr txBox="1">
            <a:spLocks/>
          </p:cNvSpPr>
          <p:nvPr/>
        </p:nvSpPr>
        <p:spPr>
          <a:xfrm>
            <a:off x="5946847" y="5324223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POS 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57A42F44-580F-45B1-ABE5-6F0C9ECA9C65}"/>
              </a:ext>
            </a:extLst>
          </p:cNvPr>
          <p:cNvSpPr txBox="1">
            <a:spLocks/>
          </p:cNvSpPr>
          <p:nvPr/>
        </p:nvSpPr>
        <p:spPr>
          <a:xfrm>
            <a:off x="2092473" y="2469635"/>
            <a:ext cx="2812802" cy="363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235 field service personnel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E2DBAB7F-3209-43E4-AAB0-61726293F707}"/>
              </a:ext>
            </a:extLst>
          </p:cNvPr>
          <p:cNvSpPr txBox="1">
            <a:spLocks/>
          </p:cNvSpPr>
          <p:nvPr/>
        </p:nvSpPr>
        <p:spPr>
          <a:xfrm>
            <a:off x="2264340" y="1750738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Field Service</a:t>
            </a:r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47315F89-CFCE-4F89-99BE-D5963523E1D3}"/>
              </a:ext>
            </a:extLst>
          </p:cNvPr>
          <p:cNvSpPr txBox="1">
            <a:spLocks/>
          </p:cNvSpPr>
          <p:nvPr/>
        </p:nvSpPr>
        <p:spPr>
          <a:xfrm>
            <a:off x="5948142" y="2176510"/>
            <a:ext cx="2600318" cy="656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1.25 </a:t>
            </a:r>
            <a:r>
              <a:rPr lang="en-US" sz="1900" dirty="0" err="1">
                <a:solidFill>
                  <a:schemeClr val="tx1"/>
                </a:solidFill>
              </a:rPr>
              <a:t>mn</a:t>
            </a:r>
            <a:r>
              <a:rPr lang="en-US" sz="1900" dirty="0">
                <a:solidFill>
                  <a:schemeClr val="tx1"/>
                </a:solidFill>
              </a:rPr>
              <a:t> active mobile banking customers 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866BDB9D-EA55-4354-B910-CA472B04CC14}"/>
              </a:ext>
            </a:extLst>
          </p:cNvPr>
          <p:cNvSpPr txBox="1">
            <a:spLocks/>
          </p:cNvSpPr>
          <p:nvPr/>
        </p:nvSpPr>
        <p:spPr>
          <a:xfrm>
            <a:off x="5946847" y="1750738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Mobile Banking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1184E6F0-604E-4F0C-B840-275D80D85591}"/>
              </a:ext>
            </a:extLst>
          </p:cNvPr>
          <p:cNvSpPr txBox="1">
            <a:spLocks/>
          </p:cNvSpPr>
          <p:nvPr/>
        </p:nvSpPr>
        <p:spPr>
          <a:xfrm>
            <a:off x="7639579" y="3781569"/>
            <a:ext cx="2501099" cy="1526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900" dirty="0">
                <a:solidFill>
                  <a:schemeClr val="tx1"/>
                </a:solidFill>
              </a:rPr>
              <a:t>2941 ATMs around Turkey and reaches ~7718 ATMs through new ATM sharing program</a:t>
            </a:r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7557A7AA-732F-408D-A17D-5C23E7FEBD5B}"/>
              </a:ext>
            </a:extLst>
          </p:cNvPr>
          <p:cNvSpPr txBox="1">
            <a:spLocks/>
          </p:cNvSpPr>
          <p:nvPr/>
        </p:nvSpPr>
        <p:spPr>
          <a:xfrm>
            <a:off x="7635062" y="3355797"/>
            <a:ext cx="2265123" cy="409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ATMs</a:t>
            </a:r>
          </a:p>
        </p:txBody>
      </p: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1A408789-23EC-43D6-8DA6-6A00CB1A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027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3AC004AB-B4FA-4B26-9CF2-927CEE7F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3565137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SWOT Analysis:</a:t>
            </a:r>
            <a:endParaRPr lang="tr-TR" i="1" dirty="0"/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30D86CE2-356C-4F0E-BEC2-A594711D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36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562021F9-E549-4211-8751-FB219C70822D}"/>
              </a:ext>
            </a:extLst>
          </p:cNvPr>
          <p:cNvSpPr txBox="1">
            <a:spLocks/>
          </p:cNvSpPr>
          <p:nvPr/>
        </p:nvSpPr>
        <p:spPr>
          <a:xfrm>
            <a:off x="822442" y="1363523"/>
            <a:ext cx="2194134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811F24EF-6162-459E-B274-459E63A51951}"/>
              </a:ext>
            </a:extLst>
          </p:cNvPr>
          <p:cNvSpPr txBox="1">
            <a:spLocks/>
          </p:cNvSpPr>
          <p:nvPr/>
        </p:nvSpPr>
        <p:spPr>
          <a:xfrm>
            <a:off x="964660" y="2425401"/>
            <a:ext cx="159208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Strengths: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8EA30E57-1C96-45C3-A20C-81A3EDDC6D77}"/>
              </a:ext>
            </a:extLst>
          </p:cNvPr>
          <p:cNvSpPr txBox="1">
            <a:spLocks/>
          </p:cNvSpPr>
          <p:nvPr/>
        </p:nvSpPr>
        <p:spPr>
          <a:xfrm>
            <a:off x="964660" y="2925691"/>
            <a:ext cx="4402769" cy="1027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is the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strongest bank in Turkey in terms of product, service and distribution network diversity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8E38ACE6-98AD-4765-8ED3-5E7FB59E9E03}"/>
              </a:ext>
            </a:extLst>
          </p:cNvPr>
          <p:cNvSpPr txBox="1">
            <a:spLocks/>
          </p:cNvSpPr>
          <p:nvPr/>
        </p:nvSpPr>
        <p:spPr>
          <a:xfrm>
            <a:off x="964660" y="4454525"/>
            <a:ext cx="2524128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Opportunities: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362F2FD6-A38F-46AD-B481-D5232558C1A7}"/>
              </a:ext>
            </a:extLst>
          </p:cNvPr>
          <p:cNvSpPr txBox="1">
            <a:spLocks/>
          </p:cNvSpPr>
          <p:nvPr/>
        </p:nvSpPr>
        <p:spPr>
          <a:xfrm>
            <a:off x="978553" y="4971540"/>
            <a:ext cx="4402769" cy="1027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is already the most popular bank in Turkey so the next plan should be opening in other countries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A78976E7-94EC-46B9-8D4D-4F9E9CE5C2D4}"/>
              </a:ext>
            </a:extLst>
          </p:cNvPr>
          <p:cNvSpPr txBox="1">
            <a:spLocks/>
          </p:cNvSpPr>
          <p:nvPr/>
        </p:nvSpPr>
        <p:spPr>
          <a:xfrm>
            <a:off x="5520453" y="2425401"/>
            <a:ext cx="2160507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Weaknesses: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48E10F8D-1778-4702-8E5F-903A6BCBCDEA}"/>
              </a:ext>
            </a:extLst>
          </p:cNvPr>
          <p:cNvSpPr txBox="1">
            <a:spLocks/>
          </p:cNvSpPr>
          <p:nvPr/>
        </p:nvSpPr>
        <p:spPr>
          <a:xfrm>
            <a:off x="5487156" y="3005660"/>
            <a:ext cx="4402769" cy="122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is considered bad in terms of treating the customer, you can hear something in branch, and you will hear different story in the other branch 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1E9F7D3E-78C0-41F9-8B4C-ACF42237BFC6}"/>
              </a:ext>
            </a:extLst>
          </p:cNvPr>
          <p:cNvSpPr txBox="1">
            <a:spLocks/>
          </p:cNvSpPr>
          <p:nvPr/>
        </p:nvSpPr>
        <p:spPr>
          <a:xfrm>
            <a:off x="5520453" y="4454525"/>
            <a:ext cx="159208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Threats:</a:t>
            </a:r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1B69AA66-D2D9-410D-B5A4-7141C7011438}"/>
              </a:ext>
            </a:extLst>
          </p:cNvPr>
          <p:cNvSpPr txBox="1">
            <a:spLocks/>
          </p:cNvSpPr>
          <p:nvPr/>
        </p:nvSpPr>
        <p:spPr>
          <a:xfrm>
            <a:off x="5494276" y="5165067"/>
            <a:ext cx="4395649" cy="1027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is the government’s bank, this brings good things to the bank, but at the same time it’s exposed to some threats because of it</a:t>
            </a:r>
          </a:p>
        </p:txBody>
      </p:sp>
      <p:pic>
        <p:nvPicPr>
          <p:cNvPr id="35" name="Picture 34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7DF7E785-0768-48AE-B8B2-50757507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3C06BAD-C883-45E6-B093-C34D96B98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60" y="606899"/>
            <a:ext cx="4745769" cy="14683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9820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1955C15-A0FB-4451-999E-0948748B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6" y="3480341"/>
            <a:ext cx="10179195" cy="3472590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4D180C89-E2FA-45EB-BA1F-2CEB8590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5" y="356994"/>
            <a:ext cx="5647155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SWOT Analysis continue:</a:t>
            </a:r>
            <a:endParaRPr lang="tr-TR" sz="3600" i="1" dirty="0"/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93009039-F7CD-46EA-8EF6-2C13598EE092}"/>
              </a:ext>
            </a:extLst>
          </p:cNvPr>
          <p:cNvSpPr txBox="1">
            <a:spLocks/>
          </p:cNvSpPr>
          <p:nvPr/>
        </p:nvSpPr>
        <p:spPr>
          <a:xfrm>
            <a:off x="5816467" y="521853"/>
            <a:ext cx="3007349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F9737692-44FD-4FB8-8741-D4F9865C4F82}"/>
              </a:ext>
            </a:extLst>
          </p:cNvPr>
          <p:cNvSpPr txBox="1">
            <a:spLocks/>
          </p:cNvSpPr>
          <p:nvPr/>
        </p:nvSpPr>
        <p:spPr>
          <a:xfrm>
            <a:off x="597353" y="1202777"/>
            <a:ext cx="159208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Strengths:</a:t>
            </a: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64FCDEED-30E9-4F2A-9EE2-BCFE8F391951}"/>
              </a:ext>
            </a:extLst>
          </p:cNvPr>
          <p:cNvSpPr txBox="1">
            <a:spLocks/>
          </p:cNvSpPr>
          <p:nvPr/>
        </p:nvSpPr>
        <p:spPr>
          <a:xfrm>
            <a:off x="224900" y="1809250"/>
            <a:ext cx="5070465" cy="122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largest banks in terms of total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presence in Tukey and Middle East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its offices and presence in over 15 countries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0B519B35-4BE5-4B53-8F6C-030D70B0CEB7}"/>
              </a:ext>
            </a:extLst>
          </p:cNvPr>
          <p:cNvSpPr txBox="1">
            <a:spLocks/>
          </p:cNvSpPr>
          <p:nvPr/>
        </p:nvSpPr>
        <p:spPr>
          <a:xfrm>
            <a:off x="739572" y="3286910"/>
            <a:ext cx="2524128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Opportunities:</a:t>
            </a:r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05735603-BEA1-40F4-800F-D9FA8E69B51A}"/>
              </a:ext>
            </a:extLst>
          </p:cNvPr>
          <p:cNvSpPr txBox="1">
            <a:spLocks/>
          </p:cNvSpPr>
          <p:nvPr/>
        </p:nvSpPr>
        <p:spPr>
          <a:xfrm>
            <a:off x="224900" y="3554476"/>
            <a:ext cx="4936222" cy="223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opportunity to expand in other African countries through acquisitions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 for bond market in Turkey and Middle East will propel bank’s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Growth in Islamic banking will help in bank’s growth</a:t>
            </a:r>
          </a:p>
        </p:txBody>
      </p:sp>
      <p:sp>
        <p:nvSpPr>
          <p:cNvPr id="47" name="Title 4">
            <a:extLst>
              <a:ext uri="{FF2B5EF4-FFF2-40B4-BE49-F238E27FC236}">
                <a16:creationId xmlns:a16="http://schemas.microsoft.com/office/drawing/2014/main" id="{B3ADB9E6-9D8B-4B75-A203-64FC2C4B6867}"/>
              </a:ext>
            </a:extLst>
          </p:cNvPr>
          <p:cNvSpPr txBox="1">
            <a:spLocks/>
          </p:cNvSpPr>
          <p:nvPr/>
        </p:nvSpPr>
        <p:spPr>
          <a:xfrm>
            <a:off x="5450109" y="1209776"/>
            <a:ext cx="2160507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Weaknesses:</a:t>
            </a:r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FB335145-9C1B-4F89-8390-4964BCECF7D0}"/>
              </a:ext>
            </a:extLst>
          </p:cNvPr>
          <p:cNvSpPr txBox="1">
            <a:spLocks/>
          </p:cNvSpPr>
          <p:nvPr/>
        </p:nvSpPr>
        <p:spPr>
          <a:xfrm>
            <a:off x="5245001" y="1809251"/>
            <a:ext cx="4537947" cy="1229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much presence in southern parts of Africa, America, and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 down in deposit growth affecting the bank’s operations</a:t>
            </a:r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16C42A6D-674A-466E-9C6B-41A1B6597D78}"/>
              </a:ext>
            </a:extLst>
          </p:cNvPr>
          <p:cNvSpPr txBox="1">
            <a:spLocks/>
          </p:cNvSpPr>
          <p:nvPr/>
        </p:nvSpPr>
        <p:spPr>
          <a:xfrm>
            <a:off x="5295365" y="3286910"/>
            <a:ext cx="1592085" cy="488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Threats:</a:t>
            </a:r>
          </a:p>
        </p:txBody>
      </p:sp>
      <p:sp>
        <p:nvSpPr>
          <p:cNvPr id="50" name="Title 4">
            <a:extLst>
              <a:ext uri="{FF2B5EF4-FFF2-40B4-BE49-F238E27FC236}">
                <a16:creationId xmlns:a16="http://schemas.microsoft.com/office/drawing/2014/main" id="{29129C5F-4B24-4D0C-A1C5-2F7F79617DAC}"/>
              </a:ext>
            </a:extLst>
          </p:cNvPr>
          <p:cNvSpPr txBox="1">
            <a:spLocks/>
          </p:cNvSpPr>
          <p:nvPr/>
        </p:nvSpPr>
        <p:spPr>
          <a:xfrm>
            <a:off x="5142341" y="3286910"/>
            <a:ext cx="5070465" cy="2200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 in foreign investments in Turkey and Middle East affecting the 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on foreign banks for funds and loans is a major threat in the current uncertain global markets</a:t>
            </a:r>
          </a:p>
        </p:txBody>
      </p:sp>
      <p:sp>
        <p:nvSpPr>
          <p:cNvPr id="51" name="Slide Number Placeholder 10">
            <a:extLst>
              <a:ext uri="{FF2B5EF4-FFF2-40B4-BE49-F238E27FC236}">
                <a16:creationId xmlns:a16="http://schemas.microsoft.com/office/drawing/2014/main" id="{8B7F7C2B-C7F2-4F5C-9D44-40693C69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37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5327EB58-1566-469F-90F8-C39878E25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4033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3AC004AB-B4FA-4B26-9CF2-927CEE7F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8854589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Innovations:</a:t>
            </a:r>
            <a:endParaRPr lang="tr-TR" i="1" dirty="0"/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30D86CE2-356C-4F0E-BEC2-A594711D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38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83BFBAED-180B-40EC-AC6E-21FF93C472C0}"/>
              </a:ext>
            </a:extLst>
          </p:cNvPr>
          <p:cNvSpPr txBox="1">
            <a:spLocks/>
          </p:cNvSpPr>
          <p:nvPr/>
        </p:nvSpPr>
        <p:spPr>
          <a:xfrm>
            <a:off x="822442" y="1166571"/>
            <a:ext cx="2194134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BB07C64C-605D-4FA8-A4C2-1DF05809E9D0}"/>
              </a:ext>
            </a:extLst>
          </p:cNvPr>
          <p:cNvSpPr txBox="1">
            <a:spLocks/>
          </p:cNvSpPr>
          <p:nvPr/>
        </p:nvSpPr>
        <p:spPr>
          <a:xfrm>
            <a:off x="809064" y="5275385"/>
            <a:ext cx="3576193" cy="97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</a:rPr>
              <a:t>Note: </a:t>
            </a:r>
            <a:r>
              <a:rPr lang="en-US" sz="1900" dirty="0">
                <a:solidFill>
                  <a:schemeClr val="tx1"/>
                </a:solidFill>
              </a:rPr>
              <a:t>it’s written in Turkish because the English translation doesn’t make sense.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483A-1702-48B1-A470-835A7FF2D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52" y="4186353"/>
            <a:ext cx="3774766" cy="2426635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1AC803D0-7707-46B9-A09D-9DB79963D9B2}"/>
              </a:ext>
            </a:extLst>
          </p:cNvPr>
          <p:cNvSpPr txBox="1">
            <a:spLocks/>
          </p:cNvSpPr>
          <p:nvPr/>
        </p:nvSpPr>
        <p:spPr>
          <a:xfrm>
            <a:off x="842597" y="1674510"/>
            <a:ext cx="5875412" cy="3268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Kolay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Adres</a:t>
            </a:r>
            <a:r>
              <a:rPr lang="en-US" sz="2000" dirty="0">
                <a:solidFill>
                  <a:schemeClr val="tx1"/>
                </a:solidFill>
              </a:rPr>
              <a:t> İle </a:t>
            </a:r>
            <a:r>
              <a:rPr lang="en-US" sz="2000" dirty="0" err="1">
                <a:solidFill>
                  <a:schemeClr val="tx1"/>
                </a:solidFill>
              </a:rPr>
              <a:t>IBAN’sız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Transferi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Başladı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İnternet </a:t>
            </a:r>
            <a:r>
              <a:rPr lang="en-US" sz="2000" dirty="0" err="1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Mobil </a:t>
            </a:r>
            <a:r>
              <a:rPr lang="en-US" sz="2000" dirty="0" err="1">
                <a:solidFill>
                  <a:schemeClr val="tx1"/>
                </a:solidFill>
              </a:rPr>
              <a:t>Bankacılığa</a:t>
            </a:r>
            <a:r>
              <a:rPr lang="en-US" sz="2000" dirty="0">
                <a:solidFill>
                  <a:schemeClr val="tx1"/>
                </a:solidFill>
              </a:rPr>
              <a:t> Online </a:t>
            </a:r>
            <a:r>
              <a:rPr lang="en-US" sz="2000" dirty="0" err="1">
                <a:solidFill>
                  <a:schemeClr val="tx1"/>
                </a:solidFill>
              </a:rPr>
              <a:t>Başvuru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Güvenli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Ödeme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Sistemi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İnternet </a:t>
            </a:r>
            <a:r>
              <a:rPr lang="en-US" sz="2000" dirty="0" err="1">
                <a:solidFill>
                  <a:schemeClr val="tx1"/>
                </a:solidFill>
              </a:rPr>
              <a:t>Bankacılığı</a:t>
            </a:r>
            <a:r>
              <a:rPr lang="en-US" sz="2000" dirty="0">
                <a:solidFill>
                  <a:schemeClr val="tx1"/>
                </a:solidFill>
              </a:rPr>
              <a:t>’ </a:t>
            </a:r>
            <a:r>
              <a:rPr lang="en-US" sz="2000" dirty="0" err="1">
                <a:solidFill>
                  <a:schemeClr val="tx1"/>
                </a:solidFill>
              </a:rPr>
              <a:t>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Girişin</a:t>
            </a:r>
            <a:r>
              <a:rPr lang="en-US" sz="2000" dirty="0">
                <a:solidFill>
                  <a:schemeClr val="tx1"/>
                </a:solidFill>
              </a:rPr>
              <a:t> Yeni </a:t>
            </a:r>
            <a:r>
              <a:rPr lang="en-US" sz="2000" dirty="0" err="1">
                <a:solidFill>
                  <a:schemeClr val="tx1"/>
                </a:solidFill>
              </a:rPr>
              <a:t>Yolu</a:t>
            </a:r>
            <a:r>
              <a:rPr lang="en-US" sz="2000" dirty="0">
                <a:solidFill>
                  <a:schemeClr val="tx1"/>
                </a:solidFill>
              </a:rPr>
              <a:t>: T.C. </a:t>
            </a:r>
            <a:r>
              <a:rPr lang="en-US" sz="2000" dirty="0" err="1">
                <a:solidFill>
                  <a:schemeClr val="tx1"/>
                </a:solidFill>
              </a:rPr>
              <a:t>Kimlik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Kartı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FAST</a:t>
            </a:r>
          </a:p>
        </p:txBody>
      </p:sp>
      <p:pic>
        <p:nvPicPr>
          <p:cNvPr id="29" name="Picture 28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2DAF2FAB-6E28-4CA8-A084-7071C3FA5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13" y="6247863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7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6">
            <a:extLst>
              <a:ext uri="{FF2B5EF4-FFF2-40B4-BE49-F238E27FC236}">
                <a16:creationId xmlns:a16="http://schemas.microsoft.com/office/drawing/2014/main" id="{B078C62B-2777-47EA-9638-5B93EFA5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8854589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Innovations continue:</a:t>
            </a:r>
            <a:endParaRPr lang="tr-TR" i="1" dirty="0"/>
          </a:p>
        </p:txBody>
      </p:sp>
      <p:sp>
        <p:nvSpPr>
          <p:cNvPr id="20" name="Slide Number Placeholder 10">
            <a:extLst>
              <a:ext uri="{FF2B5EF4-FFF2-40B4-BE49-F238E27FC236}">
                <a16:creationId xmlns:a16="http://schemas.microsoft.com/office/drawing/2014/main" id="{7BD3EE69-4CE1-4017-87F1-CF49743F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39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94B168FC-914F-4B5F-9D35-95E2FD9C715C}"/>
              </a:ext>
            </a:extLst>
          </p:cNvPr>
          <p:cNvSpPr txBox="1">
            <a:spLocks/>
          </p:cNvSpPr>
          <p:nvPr/>
        </p:nvSpPr>
        <p:spPr>
          <a:xfrm>
            <a:off x="809064" y="5275385"/>
            <a:ext cx="3576193" cy="97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</a:rPr>
              <a:t>Note: </a:t>
            </a:r>
            <a:r>
              <a:rPr lang="en-US" sz="1900" dirty="0">
                <a:solidFill>
                  <a:schemeClr val="tx1"/>
                </a:solidFill>
              </a:rPr>
              <a:t>it’s written in Turkish because the English translation doesn’t make sense. 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A2C0C4D1-B0C8-46EB-997C-661AB86E45AD}"/>
              </a:ext>
            </a:extLst>
          </p:cNvPr>
          <p:cNvSpPr txBox="1">
            <a:spLocks/>
          </p:cNvSpPr>
          <p:nvPr/>
        </p:nvSpPr>
        <p:spPr>
          <a:xfrm>
            <a:off x="809064" y="1729115"/>
            <a:ext cx="5875412" cy="227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6.   ATM </a:t>
            </a:r>
            <a:r>
              <a:rPr lang="en-US" sz="2000" dirty="0" err="1">
                <a:solidFill>
                  <a:schemeClr val="tx1"/>
                </a:solidFill>
              </a:rPr>
              <a:t>Avuç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İçi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Tanıma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Sistemi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7.   Ziraat Tablet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8.   Ziraat Mobil </a:t>
            </a:r>
            <a:r>
              <a:rPr lang="en-US" sz="2000" dirty="0" err="1">
                <a:solidFill>
                  <a:schemeClr val="tx1"/>
                </a:solidFill>
              </a:rPr>
              <a:t>Kurumsal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9.   QR </a:t>
            </a:r>
            <a:r>
              <a:rPr lang="es-ES" sz="2000" dirty="0" err="1">
                <a:solidFill>
                  <a:schemeClr val="tx1"/>
                </a:solidFill>
              </a:rPr>
              <a:t>Kod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ile</a:t>
            </a:r>
            <a:r>
              <a:rPr lang="es-ES" sz="2000" dirty="0">
                <a:solidFill>
                  <a:schemeClr val="tx1"/>
                </a:solidFill>
              </a:rPr>
              <a:t> Para </a:t>
            </a:r>
            <a:r>
              <a:rPr lang="es-ES" sz="2000" dirty="0" err="1">
                <a:solidFill>
                  <a:schemeClr val="tx1"/>
                </a:solidFill>
              </a:rPr>
              <a:t>Çekme</a:t>
            </a:r>
            <a:r>
              <a:rPr lang="es-ES" sz="2000" dirty="0">
                <a:solidFill>
                  <a:schemeClr val="tx1"/>
                </a:solidFill>
              </a:rPr>
              <a:t> ve Para </a:t>
            </a:r>
            <a:r>
              <a:rPr lang="es-ES" sz="2000" dirty="0" err="1">
                <a:solidFill>
                  <a:schemeClr val="tx1"/>
                </a:solidFill>
              </a:rPr>
              <a:t>Yatırma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EF81181-91CE-4D48-8421-94AF6A95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43" y="1353698"/>
            <a:ext cx="3396691" cy="4150604"/>
          </a:xfrm>
          <a:prstGeom prst="rect">
            <a:avLst/>
          </a:prstGeom>
        </p:spPr>
      </p:pic>
      <p:pic>
        <p:nvPicPr>
          <p:cNvPr id="24" name="Picture 23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81131485-DFF7-467B-AC44-6A3241B5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266445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09AE46-8ED2-4914-AA44-1BF92E9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589" y="1653163"/>
            <a:ext cx="4642679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was officially established on 15 August 1888 as a modern financial institution. </a:t>
            </a:r>
          </a:p>
        </p:txBody>
      </p: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2C94AB1-4D63-41C7-8C12-C31E7A1D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3" name="Title 4">
            <a:extLst>
              <a:ext uri="{FF2B5EF4-FFF2-40B4-BE49-F238E27FC236}">
                <a16:creationId xmlns:a16="http://schemas.microsoft.com/office/drawing/2014/main" id="{9F4404A0-A743-4C1E-B7CB-CEB65A3332DC}"/>
              </a:ext>
            </a:extLst>
          </p:cNvPr>
          <p:cNvSpPr txBox="1">
            <a:spLocks/>
          </p:cNvSpPr>
          <p:nvPr/>
        </p:nvSpPr>
        <p:spPr>
          <a:xfrm>
            <a:off x="4957588" y="3060296"/>
            <a:ext cx="4990773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branches increased from 110 to 300 in 1923, and in 1963 the number reached to 630.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AE12B0A7-C356-45CB-B4E2-835B306B942A}"/>
              </a:ext>
            </a:extLst>
          </p:cNvPr>
          <p:cNvSpPr txBox="1">
            <a:spLocks/>
          </p:cNvSpPr>
          <p:nvPr/>
        </p:nvSpPr>
        <p:spPr>
          <a:xfrm>
            <a:off x="4942470" y="4467428"/>
            <a:ext cx="4990773" cy="77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had an active role in the war period.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9" name="Picture 28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A6EB9791-624C-45B7-BDC1-C3B608ED9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59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30D86CE2-356C-4F0E-BEC2-A594711D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40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1AC803D0-7707-46B9-A09D-9DB79963D9B2}"/>
              </a:ext>
            </a:extLst>
          </p:cNvPr>
          <p:cNvSpPr txBox="1">
            <a:spLocks/>
          </p:cNvSpPr>
          <p:nvPr/>
        </p:nvSpPr>
        <p:spPr>
          <a:xfrm>
            <a:off x="4097073" y="1157327"/>
            <a:ext cx="5875412" cy="3268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050" b="0" i="0" dirty="0">
              <a:solidFill>
                <a:srgbClr val="FFFFFF"/>
              </a:solidFill>
              <a:effectLst/>
              <a:latin typeface="Cordale"/>
            </a:endParaRPr>
          </a:p>
        </p:txBody>
      </p:sp>
      <p:sp>
        <p:nvSpPr>
          <p:cNvPr id="29" name="Title 6">
            <a:extLst>
              <a:ext uri="{FF2B5EF4-FFF2-40B4-BE49-F238E27FC236}">
                <a16:creationId xmlns:a16="http://schemas.microsoft.com/office/drawing/2014/main" id="{669DF238-C14D-4F23-8F55-0293C4DA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8854589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Innovations continue:</a:t>
            </a:r>
            <a:endParaRPr lang="tr-TR" i="1" dirty="0"/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0D5C978D-2B6F-421E-B71D-9B6E5727200C}"/>
              </a:ext>
            </a:extLst>
          </p:cNvPr>
          <p:cNvSpPr txBox="1">
            <a:spLocks/>
          </p:cNvSpPr>
          <p:nvPr/>
        </p:nvSpPr>
        <p:spPr>
          <a:xfrm>
            <a:off x="822441" y="1138440"/>
            <a:ext cx="3007349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DEA4116-74CF-4170-8F9F-9C1FBE7D179E}"/>
              </a:ext>
            </a:extLst>
          </p:cNvPr>
          <p:cNvSpPr txBox="1">
            <a:spLocks/>
          </p:cNvSpPr>
          <p:nvPr/>
        </p:nvSpPr>
        <p:spPr>
          <a:xfrm>
            <a:off x="5269456" y="1376350"/>
            <a:ext cx="1779391" cy="571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SWIFT GPI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9A944435-74F7-4235-BC40-CD418C50D3B9}"/>
              </a:ext>
            </a:extLst>
          </p:cNvPr>
          <p:cNvSpPr txBox="1">
            <a:spLocks/>
          </p:cNvSpPr>
          <p:nvPr/>
        </p:nvSpPr>
        <p:spPr>
          <a:xfrm>
            <a:off x="5194226" y="1956730"/>
            <a:ext cx="4543864" cy="4074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What is SWIFT GPI?</a:t>
            </a:r>
          </a:p>
          <a:p>
            <a:r>
              <a:rPr lang="en-US" sz="2000" dirty="0">
                <a:solidFill>
                  <a:schemeClr val="tx1"/>
                </a:solidFill>
              </a:rPr>
              <a:t>QNB Finansbank integrated into the SWIFT GPI (Global Payments Innovation) system.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will be able to easily and step by step follow your foreign currency transfers made through our bank or received by our bank.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Foreign currency transfers that you could not trace before became faster and more transparent.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D746001F-64D2-4662-A1C3-3C62FB26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0" y="2178565"/>
            <a:ext cx="3738209" cy="3615517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BFC423CD-D17D-4971-923E-B15572ECE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264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6">
            <a:extLst>
              <a:ext uri="{FF2B5EF4-FFF2-40B4-BE49-F238E27FC236}">
                <a16:creationId xmlns:a16="http://schemas.microsoft.com/office/drawing/2014/main" id="{B078C62B-2777-47EA-9638-5B93EFA5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345916"/>
            <a:ext cx="8854589" cy="694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Awards: 	</a:t>
            </a:r>
            <a:endParaRPr lang="tr-TR" i="1" dirty="0"/>
          </a:p>
        </p:txBody>
      </p:sp>
      <p:sp>
        <p:nvSpPr>
          <p:cNvPr id="20" name="Slide Number Placeholder 10">
            <a:extLst>
              <a:ext uri="{FF2B5EF4-FFF2-40B4-BE49-F238E27FC236}">
                <a16:creationId xmlns:a16="http://schemas.microsoft.com/office/drawing/2014/main" id="{7BD3EE69-4CE1-4017-87F1-CF49743F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pPr/>
              <a:t>41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A2C0C4D1-B0C8-46EB-997C-661AB86E45AD}"/>
              </a:ext>
            </a:extLst>
          </p:cNvPr>
          <p:cNvSpPr txBox="1">
            <a:spLocks/>
          </p:cNvSpPr>
          <p:nvPr/>
        </p:nvSpPr>
        <p:spPr>
          <a:xfrm>
            <a:off x="612114" y="1502752"/>
            <a:ext cx="4466321" cy="101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Both Ziraat Bank and QNB Finansbank have a great and many awards and going over them is endless  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21DFD24-8969-40AB-B358-38722E96312D}"/>
              </a:ext>
            </a:extLst>
          </p:cNvPr>
          <p:cNvSpPr txBox="1">
            <a:spLocks/>
          </p:cNvSpPr>
          <p:nvPr/>
        </p:nvSpPr>
        <p:spPr>
          <a:xfrm>
            <a:off x="612114" y="3101486"/>
            <a:ext cx="4339712" cy="1017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 will put their links in the recourses. However, we are here to talk about special award 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74EADCA-31DC-4411-89A6-C934768A8C5E}"/>
              </a:ext>
            </a:extLst>
          </p:cNvPr>
          <p:cNvSpPr txBox="1">
            <a:spLocks/>
          </p:cNvSpPr>
          <p:nvPr/>
        </p:nvSpPr>
        <p:spPr>
          <a:xfrm>
            <a:off x="612114" y="4459459"/>
            <a:ext cx="4227172" cy="1258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Ziraat Bank has won the award of “The most loved bank” provided by </a:t>
            </a:r>
            <a:r>
              <a:rPr lang="en-US" sz="2000" dirty="0" err="1">
                <a:solidFill>
                  <a:schemeClr val="tx1"/>
                </a:solidFill>
              </a:rPr>
              <a:t>MediaCat</a:t>
            </a:r>
            <a:r>
              <a:rPr lang="en-US" sz="2000" dirty="0">
                <a:solidFill>
                  <a:schemeClr val="tx1"/>
                </a:solidFill>
              </a:rPr>
              <a:t> for 5 consecutive years!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(2016 – 2020)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0377E-498A-4B43-925A-D4E87251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8" y="1809780"/>
            <a:ext cx="4160414" cy="3367132"/>
          </a:xfrm>
          <a:prstGeom prst="rect">
            <a:avLst/>
          </a:prstGeom>
        </p:spPr>
      </p:pic>
      <p:pic>
        <p:nvPicPr>
          <p:cNvPr id="11" name="Picture 10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869F36F8-6ED2-47AD-B45D-666DF9BFC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266445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2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9">
            <a:extLst>
              <a:ext uri="{FF2B5EF4-FFF2-40B4-BE49-F238E27FC236}">
                <a16:creationId xmlns:a16="http://schemas.microsoft.com/office/drawing/2014/main" id="{1EA3DE74-31A6-48AD-8C0A-E33A679B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FDDEBC-790E-43B4-8282-92702E0A8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F624CC-585A-4177-8E95-77462EA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B18999F3-4745-477E-B6DA-E5B0BCD5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B780C728-EC47-4108-8DC4-B5ACDAD0B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5535F23-07A0-49FD-BF88-208C0FBEE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44D95CD-2ADB-4E41-AFD2-5ED06FD6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6509339-BF07-4ED1-B1DA-74D2D956F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317DACF-CCA7-442B-B867-2CF567E4B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7E917ACA-0CB0-4A07-9594-33E63B91B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1DF86A2-1E2E-48FD-8EF7-F9D6744FA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62995BA-882E-4384-A659-F88208BB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26952"/>
          <a:stretch/>
        </p:blipFill>
        <p:spPr>
          <a:xfrm>
            <a:off x="1" y="10"/>
            <a:ext cx="3381808" cy="6857990"/>
          </a:xfrm>
          <a:custGeom>
            <a:avLst/>
            <a:gdLst/>
            <a:ahLst/>
            <a:cxnLst/>
            <a:rect l="l" t="t" r="r" b="b"/>
            <a:pathLst>
              <a:path w="3381808" h="6858000">
                <a:moveTo>
                  <a:pt x="0" y="0"/>
                </a:moveTo>
                <a:lnTo>
                  <a:pt x="3381808" y="0"/>
                </a:lnTo>
                <a:lnTo>
                  <a:pt x="3354157" y="185117"/>
                </a:lnTo>
                <a:lnTo>
                  <a:pt x="3350773" y="185117"/>
                </a:lnTo>
                <a:lnTo>
                  <a:pt x="235404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9" name="Isosceles Triangle 30">
            <a:extLst>
              <a:ext uri="{FF2B5EF4-FFF2-40B4-BE49-F238E27FC236}">
                <a16:creationId xmlns:a16="http://schemas.microsoft.com/office/drawing/2014/main" id="{8D0461B2-8890-486C-AD03-EF33667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881AB7A-F69F-498F-BB23-3268D0D0EC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5" r="21742"/>
          <a:stretch/>
        </p:blipFill>
        <p:spPr>
          <a:xfrm>
            <a:off x="2353674" y="10"/>
            <a:ext cx="3870890" cy="6857990"/>
          </a:xfrm>
          <a:custGeom>
            <a:avLst/>
            <a:gdLst/>
            <a:ahLst/>
            <a:cxnLst/>
            <a:rect l="l" t="t" r="r" b="b"/>
            <a:pathLst>
              <a:path w="3870890" h="6858000">
                <a:moveTo>
                  <a:pt x="1027762" y="0"/>
                </a:moveTo>
                <a:lnTo>
                  <a:pt x="3870890" y="0"/>
                </a:lnTo>
                <a:lnTo>
                  <a:pt x="3843239" y="185117"/>
                </a:lnTo>
                <a:lnTo>
                  <a:pt x="3839855" y="185117"/>
                </a:lnTo>
                <a:lnTo>
                  <a:pt x="2843127" y="6858000"/>
                </a:lnTo>
                <a:lnTo>
                  <a:pt x="0" y="6858000"/>
                </a:lnTo>
                <a:lnTo>
                  <a:pt x="26596" y="6679936"/>
                </a:lnTo>
                <a:lnTo>
                  <a:pt x="29981" y="6679936"/>
                </a:lnTo>
                <a:close/>
              </a:path>
            </a:pathLst>
          </a:custGeom>
        </p:spPr>
      </p:pic>
      <p:pic>
        <p:nvPicPr>
          <p:cNvPr id="7" name="Picture 6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48FD40F0-F30D-4163-9409-CEA443D9B7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3" r="35106"/>
          <a:stretch/>
        </p:blipFill>
        <p:spPr>
          <a:xfrm>
            <a:off x="5200072" y="10"/>
            <a:ext cx="3873543" cy="6857990"/>
          </a:xfrm>
          <a:custGeom>
            <a:avLst/>
            <a:gdLst/>
            <a:ahLst/>
            <a:cxnLst/>
            <a:rect l="l" t="t" r="r" b="b"/>
            <a:pathLst>
              <a:path w="3873543" h="6858000">
                <a:moveTo>
                  <a:pt x="1027763" y="0"/>
                </a:moveTo>
                <a:lnTo>
                  <a:pt x="3873543" y="0"/>
                </a:lnTo>
                <a:lnTo>
                  <a:pt x="3845892" y="185117"/>
                </a:lnTo>
                <a:lnTo>
                  <a:pt x="3842508" y="185117"/>
                </a:lnTo>
                <a:lnTo>
                  <a:pt x="2845780" y="6858000"/>
                </a:lnTo>
                <a:lnTo>
                  <a:pt x="0" y="6858000"/>
                </a:lnTo>
                <a:lnTo>
                  <a:pt x="26598" y="6679936"/>
                </a:lnTo>
                <a:lnTo>
                  <a:pt x="29981" y="6679936"/>
                </a:lnTo>
                <a:close/>
              </a:path>
            </a:pathLst>
          </a:cu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0EFCB61-51F7-46E8-8E09-8A2B38B2E5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19843"/>
          <a:stretch/>
        </p:blipFill>
        <p:spPr>
          <a:xfrm>
            <a:off x="8050604" y="10"/>
            <a:ext cx="4141396" cy="6857990"/>
          </a:xfrm>
          <a:custGeom>
            <a:avLst/>
            <a:gdLst/>
            <a:ahLst/>
            <a:cxnLst/>
            <a:rect l="l" t="t" r="r" b="b"/>
            <a:pathLst>
              <a:path w="4141396" h="6858000">
                <a:moveTo>
                  <a:pt x="1027763" y="0"/>
                </a:moveTo>
                <a:lnTo>
                  <a:pt x="4141396" y="0"/>
                </a:lnTo>
                <a:lnTo>
                  <a:pt x="4141396" y="6858000"/>
                </a:lnTo>
                <a:lnTo>
                  <a:pt x="0" y="6858000"/>
                </a:lnTo>
                <a:lnTo>
                  <a:pt x="26597" y="6679936"/>
                </a:lnTo>
                <a:lnTo>
                  <a:pt x="29981" y="6679936"/>
                </a:lnTo>
                <a:close/>
              </a:path>
            </a:pathLst>
          </a:custGeom>
        </p:spPr>
      </p:pic>
      <p:sp>
        <p:nvSpPr>
          <p:cNvPr id="41" name="Freeform 52">
            <a:extLst>
              <a:ext uri="{FF2B5EF4-FFF2-40B4-BE49-F238E27FC236}">
                <a16:creationId xmlns:a16="http://schemas.microsoft.com/office/drawing/2014/main" id="{D65AAC91-5A02-4AC8-B96E-9076ADE18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84DE0-0A8E-47A8-986B-416806457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8B01D3-FF2C-4493-A5B0-7545B4194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3A1F9829-CBBE-4892-B62F-B75CCF63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EA938EB5-BDA0-4520-823D-AC275884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285A4961-ACC7-4424-974B-94F3D83B2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F1C50FA-5DA8-4E66-AC0F-696C87A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423" y="4552403"/>
            <a:ext cx="3950426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 b="1" i="1" dirty="0"/>
              <a:t>Promotional Activities: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53853"/>
            <a:ext cx="68333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D7CBBE03-ED0D-463E-B204-C20D8AD55A0D}" type="slidenum">
              <a:rPr lang="en-US" sz="1800" smtClean="0"/>
              <a:pPr>
                <a:spcAft>
                  <a:spcPts val="600"/>
                </a:spcAft>
              </a:pPr>
              <a:t>42</a:t>
            </a:fld>
            <a:endParaRPr lang="en-US" sz="1800" dirty="0"/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B2EB3D2D-B47A-41E8-A218-513825299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5E3EEBAA-04FE-4364-AFFE-19E2201D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94FA4FAA-B0C8-4C97-8292-308D119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9">
            <a:extLst>
              <a:ext uri="{FF2B5EF4-FFF2-40B4-BE49-F238E27FC236}">
                <a16:creationId xmlns:a16="http://schemas.microsoft.com/office/drawing/2014/main" id="{4902439B-E62B-4A69-BF7C-2055267FF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274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F1C50FA-5DA8-4E66-AC0F-696C87A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Social media accounts: </a:t>
            </a:r>
            <a:endParaRPr lang="tr-TR" sz="3600" i="1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0EFCB61-51F7-46E8-8E09-8A2B38B2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8" y="2262488"/>
            <a:ext cx="956087" cy="956087"/>
          </a:xfrm>
          <a:prstGeom prst="rect">
            <a:avLst/>
          </a:prstGeom>
        </p:spPr>
      </p:pic>
      <p:pic>
        <p:nvPicPr>
          <p:cNvPr id="7" name="Picture 6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48FD40F0-F30D-4163-9409-CEA443D9B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" y="4906074"/>
            <a:ext cx="1050542" cy="59093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91C90A9D-9244-4C6C-B91F-9BDE02DD0BA0}"/>
              </a:ext>
            </a:extLst>
          </p:cNvPr>
          <p:cNvSpPr txBox="1">
            <a:spLocks/>
          </p:cNvSpPr>
          <p:nvPr/>
        </p:nvSpPr>
        <p:spPr>
          <a:xfrm>
            <a:off x="839956" y="1235678"/>
            <a:ext cx="2325275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D58E6D3-01E9-4486-ABEE-1784B0E9A69E}"/>
              </a:ext>
            </a:extLst>
          </p:cNvPr>
          <p:cNvSpPr txBox="1">
            <a:spLocks/>
          </p:cNvSpPr>
          <p:nvPr/>
        </p:nvSpPr>
        <p:spPr>
          <a:xfrm>
            <a:off x="1548575" y="1729903"/>
            <a:ext cx="3233311" cy="2152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Joined 1 Oct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16.2K subscribers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 video last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3 videos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10 videos last 1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views: 81,315,062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videos: 129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074DA9C-C81A-4C6B-B8B1-8439CEC75B85}"/>
              </a:ext>
            </a:extLst>
          </p:cNvPr>
          <p:cNvSpPr txBox="1">
            <a:spLocks/>
          </p:cNvSpPr>
          <p:nvPr/>
        </p:nvSpPr>
        <p:spPr>
          <a:xfrm>
            <a:off x="1595451" y="4068094"/>
            <a:ext cx="3233311" cy="2152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Joined Nov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453,600 followers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 tweet last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5 tweets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tweets: 4,768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Active page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A0C513E4-9FD3-40FD-88EB-D17E4E089C53}"/>
              </a:ext>
            </a:extLst>
          </p:cNvPr>
          <p:cNvSpPr txBox="1">
            <a:spLocks/>
          </p:cNvSpPr>
          <p:nvPr/>
        </p:nvSpPr>
        <p:spPr>
          <a:xfrm>
            <a:off x="6152272" y="1678527"/>
            <a:ext cx="3280538" cy="2205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Joined 24 Aug 2006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59.6K subscribers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0 video last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 videos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6 videos last 1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views: 262,477,333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videos: 473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EC4EF4A1-2D53-4FD9-AB93-C58C4D29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29" y="2328116"/>
            <a:ext cx="956087" cy="956087"/>
          </a:xfrm>
          <a:prstGeom prst="rect">
            <a:avLst/>
          </a:prstGeom>
        </p:spPr>
      </p:pic>
      <p:sp>
        <p:nvSpPr>
          <p:cNvPr id="21" name="Title 4">
            <a:extLst>
              <a:ext uri="{FF2B5EF4-FFF2-40B4-BE49-F238E27FC236}">
                <a16:creationId xmlns:a16="http://schemas.microsoft.com/office/drawing/2014/main" id="{35B3063A-179D-4EBF-B5A4-968D31A89448}"/>
              </a:ext>
            </a:extLst>
          </p:cNvPr>
          <p:cNvSpPr txBox="1">
            <a:spLocks/>
          </p:cNvSpPr>
          <p:nvPr/>
        </p:nvSpPr>
        <p:spPr>
          <a:xfrm>
            <a:off x="5377162" y="1235678"/>
            <a:ext cx="3127133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9D5BE26B-81A1-4BC4-8B2C-2EB9CADA8543}"/>
              </a:ext>
            </a:extLst>
          </p:cNvPr>
          <p:cNvSpPr txBox="1">
            <a:spLocks/>
          </p:cNvSpPr>
          <p:nvPr/>
        </p:nvSpPr>
        <p:spPr>
          <a:xfrm>
            <a:off x="6263243" y="4272720"/>
            <a:ext cx="3233311" cy="1857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Joined Mar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109,600 followers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 tweet last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3 tweets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tweets: 11,600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Active page</a:t>
            </a:r>
          </a:p>
        </p:txBody>
      </p:sp>
      <p:pic>
        <p:nvPicPr>
          <p:cNvPr id="23" name="Picture 22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2AEC84DB-49B1-4833-A13A-E7AA625F1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01" y="4906074"/>
            <a:ext cx="1050542" cy="5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65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C169A047-EF60-4A3E-8313-D57DEB48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Social media accounts continue: </a:t>
            </a:r>
            <a:endParaRPr lang="tr-TR" sz="3600" i="1"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8821A0F-2541-45FB-B52F-8A474125A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8" y="2210847"/>
            <a:ext cx="936369" cy="936369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280EA4D1-8705-4532-9FA5-EE5235F3C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5" y="4892547"/>
            <a:ext cx="604457" cy="604457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3237722C-BD18-4051-A501-CA116FBC6A82}"/>
              </a:ext>
            </a:extLst>
          </p:cNvPr>
          <p:cNvSpPr txBox="1">
            <a:spLocks/>
          </p:cNvSpPr>
          <p:nvPr/>
        </p:nvSpPr>
        <p:spPr>
          <a:xfrm>
            <a:off x="839956" y="1235678"/>
            <a:ext cx="2325275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63007B98-CA7C-40CF-BEF2-CA601DF46A42}"/>
              </a:ext>
            </a:extLst>
          </p:cNvPr>
          <p:cNvSpPr txBox="1">
            <a:spLocks/>
          </p:cNvSpPr>
          <p:nvPr/>
        </p:nvSpPr>
        <p:spPr>
          <a:xfrm>
            <a:off x="1425534" y="1852899"/>
            <a:ext cx="3976468" cy="1660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Page liked by 2,319,920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Page followed by 2,342,346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2 post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5 posts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Active page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AE2CA488-FB6F-480E-A1ED-C731FAEB721B}"/>
              </a:ext>
            </a:extLst>
          </p:cNvPr>
          <p:cNvSpPr txBox="1">
            <a:spLocks/>
          </p:cNvSpPr>
          <p:nvPr/>
        </p:nvSpPr>
        <p:spPr>
          <a:xfrm>
            <a:off x="1425534" y="4178968"/>
            <a:ext cx="3233311" cy="193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Joined 29 Aug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208K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2 post last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5 posts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posts: 1099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Active page</a:t>
            </a:r>
          </a:p>
        </p:txBody>
      </p:sp>
      <p:sp>
        <p:nvSpPr>
          <p:cNvPr id="35" name="Slide Number Placeholder 10">
            <a:extLst>
              <a:ext uri="{FF2B5EF4-FFF2-40B4-BE49-F238E27FC236}">
                <a16:creationId xmlns:a16="http://schemas.microsoft.com/office/drawing/2014/main" id="{525C85BF-6130-4DAC-8D3E-85833CF9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5C654596-C9E1-4DCA-B473-6B54220EC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99" y="2271295"/>
            <a:ext cx="936369" cy="936369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62932043-32F6-446B-9D56-CCADCF643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91" y="4892547"/>
            <a:ext cx="604457" cy="604457"/>
          </a:xfrm>
          <a:prstGeom prst="rect">
            <a:avLst/>
          </a:prstGeom>
        </p:spPr>
      </p:pic>
      <p:sp>
        <p:nvSpPr>
          <p:cNvPr id="47" name="Title 4">
            <a:extLst>
              <a:ext uri="{FF2B5EF4-FFF2-40B4-BE49-F238E27FC236}">
                <a16:creationId xmlns:a16="http://schemas.microsoft.com/office/drawing/2014/main" id="{269612EB-0C13-422B-98F3-15906A3D8C58}"/>
              </a:ext>
            </a:extLst>
          </p:cNvPr>
          <p:cNvSpPr txBox="1">
            <a:spLocks/>
          </p:cNvSpPr>
          <p:nvPr/>
        </p:nvSpPr>
        <p:spPr>
          <a:xfrm>
            <a:off x="6096000" y="1969936"/>
            <a:ext cx="3666978" cy="1539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Page liked by 363,180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Page followed by 362,884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 post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3 posts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Active page</a:t>
            </a:r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6A649AA1-C6A8-45E7-954B-085849DF71B7}"/>
              </a:ext>
            </a:extLst>
          </p:cNvPr>
          <p:cNvSpPr txBox="1">
            <a:spLocks/>
          </p:cNvSpPr>
          <p:nvPr/>
        </p:nvSpPr>
        <p:spPr>
          <a:xfrm>
            <a:off x="6096000" y="4283878"/>
            <a:ext cx="3233311" cy="1818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Joined 28 Aug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46.3K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1 post last 24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3 posts last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Total posts: 823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Active page</a:t>
            </a:r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8555D983-2DA1-489D-BE70-E649E9A78C5A}"/>
              </a:ext>
            </a:extLst>
          </p:cNvPr>
          <p:cNvSpPr txBox="1">
            <a:spLocks/>
          </p:cNvSpPr>
          <p:nvPr/>
        </p:nvSpPr>
        <p:spPr>
          <a:xfrm>
            <a:off x="5377162" y="1235678"/>
            <a:ext cx="3127133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</p:spTree>
    <p:extLst>
      <p:ext uri="{BB962C8B-B14F-4D97-AF65-F5344CB8AC3E}">
        <p14:creationId xmlns:p14="http://schemas.microsoft.com/office/powerpoint/2010/main" val="2422388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05B91-19DA-4DC7-8A60-0284520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12524245-BD2D-478D-9865-A103D664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Sponsorships: </a:t>
            </a:r>
            <a:endParaRPr lang="tr-TR" sz="3600" i="1" dirty="0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67EA08B9-D5E5-4C43-B1C7-986CCEA40C2E}"/>
              </a:ext>
            </a:extLst>
          </p:cNvPr>
          <p:cNvSpPr txBox="1">
            <a:spLocks/>
          </p:cNvSpPr>
          <p:nvPr/>
        </p:nvSpPr>
        <p:spPr>
          <a:xfrm>
            <a:off x="839956" y="1235678"/>
            <a:ext cx="2325275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pic>
        <p:nvPicPr>
          <p:cNvPr id="21" name="Picture 20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DBB6AE57-144C-4B50-9DD3-FCFF8CA5A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6D7BBCB9-D409-407E-B98D-8BE6ED4C2C42}"/>
              </a:ext>
            </a:extLst>
          </p:cNvPr>
          <p:cNvSpPr txBox="1">
            <a:spLocks/>
          </p:cNvSpPr>
          <p:nvPr/>
        </p:nvSpPr>
        <p:spPr>
          <a:xfrm>
            <a:off x="774191" y="1940329"/>
            <a:ext cx="4513256" cy="1488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</a:rPr>
              <a:t>Ziraat Bank sponsored </a:t>
            </a:r>
            <a:r>
              <a:rPr lang="en-US" sz="1900" dirty="0" err="1">
                <a:solidFill>
                  <a:schemeClr val="tx1"/>
                </a:solidFill>
              </a:rPr>
              <a:t>Bolu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Abant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İzzet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Baysal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Üniversitesi</a:t>
            </a:r>
            <a:r>
              <a:rPr lang="en-US" sz="1900" dirty="0">
                <a:solidFill>
                  <a:schemeClr val="tx1"/>
                </a:solidFill>
              </a:rPr>
              <a:t> (BAİBÜ) with providing sponsorship support to the university in scientific, social, cultural, and sports events. 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74B517DD-27A8-407D-94F4-D29594C0952C}"/>
              </a:ext>
            </a:extLst>
          </p:cNvPr>
          <p:cNvSpPr txBox="1">
            <a:spLocks/>
          </p:cNvSpPr>
          <p:nvPr/>
        </p:nvSpPr>
        <p:spPr>
          <a:xfrm>
            <a:off x="800274" y="3461467"/>
            <a:ext cx="3741538" cy="744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</a:rPr>
              <a:t>Ziraat Bank became the main sponsor of </a:t>
            </a:r>
            <a:r>
              <a:rPr lang="en-US" sz="1900" dirty="0" err="1">
                <a:solidFill>
                  <a:schemeClr val="tx1"/>
                </a:solidFill>
              </a:rPr>
              <a:t>Zeljeznicar</a:t>
            </a:r>
            <a:r>
              <a:rPr lang="en-US" sz="1900" dirty="0">
                <a:solidFill>
                  <a:schemeClr val="tx1"/>
                </a:solidFill>
              </a:rPr>
              <a:t> club. 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3BA1F6D0-B705-4160-81F8-C575377017A5}"/>
              </a:ext>
            </a:extLst>
          </p:cNvPr>
          <p:cNvSpPr txBox="1">
            <a:spLocks/>
          </p:cNvSpPr>
          <p:nvPr/>
        </p:nvSpPr>
        <p:spPr>
          <a:xfrm>
            <a:off x="774191" y="4314927"/>
            <a:ext cx="4702715" cy="744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</a:rPr>
              <a:t>Ziraat Bank sponsored many fairs opened in Turkey and abroad in 2017.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0B6AA2B-A4CF-4B46-826A-46BB1048AE2A}"/>
              </a:ext>
            </a:extLst>
          </p:cNvPr>
          <p:cNvSpPr txBox="1">
            <a:spLocks/>
          </p:cNvSpPr>
          <p:nvPr/>
        </p:nvSpPr>
        <p:spPr>
          <a:xfrm>
            <a:off x="774190" y="5087399"/>
            <a:ext cx="4881022" cy="744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</a:rPr>
              <a:t>Ziraat Bank sponsored the Turkish Cup for 7 years since the 2007-2008 season.</a:t>
            </a:r>
          </a:p>
        </p:txBody>
      </p:sp>
      <p:pic>
        <p:nvPicPr>
          <p:cNvPr id="6" name="Picture 5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id="{DE41B181-8764-465B-A0CE-7BE64F3F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12" y="1909591"/>
            <a:ext cx="3911863" cy="33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6088CEF2-5508-4913-B7E2-569FF2B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D466A355-A320-4A6E-9AD8-9376E3FF292B}"/>
              </a:ext>
            </a:extLst>
          </p:cNvPr>
          <p:cNvSpPr txBox="1">
            <a:spLocks/>
          </p:cNvSpPr>
          <p:nvPr/>
        </p:nvSpPr>
        <p:spPr>
          <a:xfrm>
            <a:off x="839956" y="1137202"/>
            <a:ext cx="3127133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35" name="Title 6">
            <a:extLst>
              <a:ext uri="{FF2B5EF4-FFF2-40B4-BE49-F238E27FC236}">
                <a16:creationId xmlns:a16="http://schemas.microsoft.com/office/drawing/2014/main" id="{FE6D74DD-7C86-4CC3-8ED9-54AFFFD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Sponsorships continue: </a:t>
            </a:r>
            <a:endParaRPr lang="tr-TR" sz="3600" i="1" dirty="0"/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F2BB3170-CCB0-4644-9E2B-017A0B1AA7E4}"/>
              </a:ext>
            </a:extLst>
          </p:cNvPr>
          <p:cNvSpPr txBox="1">
            <a:spLocks/>
          </p:cNvSpPr>
          <p:nvPr/>
        </p:nvSpPr>
        <p:spPr>
          <a:xfrm>
            <a:off x="892146" y="2326089"/>
            <a:ext cx="4511495" cy="1566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QNB Finansbank Istanbul Seniors Cup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QNB Finansbank Doctors Cup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Istanbul Champions Cup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Fenerbahce Basketball Sports Club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Trabzonspor Sports Club</a:t>
            </a:r>
          </a:p>
        </p:txBody>
      </p:sp>
      <p:sp>
        <p:nvSpPr>
          <p:cNvPr id="47" name="Title 4">
            <a:extLst>
              <a:ext uri="{FF2B5EF4-FFF2-40B4-BE49-F238E27FC236}">
                <a16:creationId xmlns:a16="http://schemas.microsoft.com/office/drawing/2014/main" id="{BA783B3F-0A1F-4811-A339-D9620A25DABD}"/>
              </a:ext>
            </a:extLst>
          </p:cNvPr>
          <p:cNvSpPr txBox="1">
            <a:spLocks/>
          </p:cNvSpPr>
          <p:nvPr/>
        </p:nvSpPr>
        <p:spPr>
          <a:xfrm>
            <a:off x="812740" y="1688713"/>
            <a:ext cx="3007349" cy="57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highlight>
                  <a:srgbClr val="00FF00"/>
                </a:highlight>
              </a:rPr>
              <a:t>Sports Sponsorships:</a:t>
            </a:r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2922C0DB-02FF-49B7-BDDB-5860F859720D}"/>
              </a:ext>
            </a:extLst>
          </p:cNvPr>
          <p:cNvSpPr txBox="1">
            <a:spLocks/>
          </p:cNvSpPr>
          <p:nvPr/>
        </p:nvSpPr>
        <p:spPr>
          <a:xfrm>
            <a:off x="5743956" y="2368727"/>
            <a:ext cx="4511495" cy="2625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Jihad </a:t>
            </a:r>
            <a:r>
              <a:rPr lang="en-US" sz="1900" dirty="0" err="1">
                <a:solidFill>
                  <a:schemeClr val="tx1"/>
                </a:solidFill>
              </a:rPr>
              <a:t>Burak</a:t>
            </a:r>
            <a:r>
              <a:rPr lang="en-US" sz="1900" dirty="0">
                <a:solidFill>
                  <a:schemeClr val="tx1"/>
                </a:solidFill>
              </a:rPr>
              <a:t>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Abidin</a:t>
            </a:r>
            <a:r>
              <a:rPr lang="en-US" sz="1900" dirty="0">
                <a:solidFill>
                  <a:schemeClr val="tx1"/>
                </a:solidFill>
              </a:rPr>
              <a:t> Dino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Book of </a:t>
            </a:r>
            <a:r>
              <a:rPr lang="en-US" sz="1900" dirty="0" err="1">
                <a:solidFill>
                  <a:schemeClr val="tx1"/>
                </a:solidFill>
              </a:rPr>
              <a:t>Alev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Ebüzziya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Nejad</a:t>
            </a:r>
            <a:r>
              <a:rPr lang="en-US" sz="1900" dirty="0">
                <a:solidFill>
                  <a:schemeClr val="tx1"/>
                </a:solidFill>
              </a:rPr>
              <a:t> Revolution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The Book of </a:t>
            </a:r>
            <a:r>
              <a:rPr lang="en-US" sz="1900" dirty="0" err="1">
                <a:solidFill>
                  <a:schemeClr val="tx1"/>
                </a:solidFill>
              </a:rPr>
              <a:t>Mübin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Orhon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Canan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Tolon</a:t>
            </a:r>
            <a:r>
              <a:rPr lang="en-US" sz="1900" dirty="0">
                <a:solidFill>
                  <a:schemeClr val="tx1"/>
                </a:solidFill>
              </a:rPr>
              <a:t>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Erol </a:t>
            </a:r>
            <a:r>
              <a:rPr lang="en-US" sz="1900" dirty="0" err="1">
                <a:solidFill>
                  <a:schemeClr val="tx1"/>
                </a:solidFill>
              </a:rPr>
              <a:t>Akyavaş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Erzurum Photography Competition Atatürk University</a:t>
            </a:r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3CE8E915-A4BD-4812-91EC-E3CE611D0035}"/>
              </a:ext>
            </a:extLst>
          </p:cNvPr>
          <p:cNvSpPr txBox="1">
            <a:spLocks/>
          </p:cNvSpPr>
          <p:nvPr/>
        </p:nvSpPr>
        <p:spPr>
          <a:xfrm>
            <a:off x="5779083" y="1688713"/>
            <a:ext cx="2536150" cy="57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highlight>
                  <a:srgbClr val="00FF00"/>
                </a:highlight>
              </a:rPr>
              <a:t>Art Sponsorships:</a:t>
            </a:r>
          </a:p>
        </p:txBody>
      </p:sp>
      <p:pic>
        <p:nvPicPr>
          <p:cNvPr id="50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61939ACD-9AC8-48A4-B940-B711AE26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284C450E-6A51-4808-9124-8A46CCBD1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3" y="3965714"/>
            <a:ext cx="4149895" cy="19745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3052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C4F8C641-8363-42A6-AE18-DDD50A6F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/>
              <a:t>Sponsorships continue: </a:t>
            </a:r>
            <a:endParaRPr lang="tr-TR" sz="3600" i="1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48B36E9-F5C5-44A6-80C4-6B0A0A1A0E93}"/>
              </a:ext>
            </a:extLst>
          </p:cNvPr>
          <p:cNvSpPr txBox="1">
            <a:spLocks/>
          </p:cNvSpPr>
          <p:nvPr/>
        </p:nvSpPr>
        <p:spPr>
          <a:xfrm>
            <a:off x="467033" y="1224479"/>
            <a:ext cx="3309094" cy="57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highlight>
                  <a:srgbClr val="00FF00"/>
                </a:highlight>
              </a:rPr>
              <a:t>Education Sponsorships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49586091-350B-4B1B-BB8F-EBC090569A6F}"/>
              </a:ext>
            </a:extLst>
          </p:cNvPr>
          <p:cNvSpPr txBox="1">
            <a:spLocks/>
          </p:cNvSpPr>
          <p:nvPr/>
        </p:nvSpPr>
        <p:spPr>
          <a:xfrm>
            <a:off x="5400118" y="1442882"/>
            <a:ext cx="3309094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highlight>
                  <a:srgbClr val="00FF00"/>
                </a:highlight>
              </a:rPr>
              <a:t>Sponsorship for Sectors</a:t>
            </a:r>
          </a:p>
        </p:txBody>
      </p:sp>
      <p:sp>
        <p:nvSpPr>
          <p:cNvPr id="17" name="Slide Number Placeholder 10">
            <a:extLst>
              <a:ext uri="{FF2B5EF4-FFF2-40B4-BE49-F238E27FC236}">
                <a16:creationId xmlns:a16="http://schemas.microsoft.com/office/drawing/2014/main" id="{E4215B4A-BF42-4A73-8E20-6B0B452D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61E777B3-52E7-4C6F-9AF3-56E8C13D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4BC0444B-8C5F-452C-A6EE-C9DBEB89CA76}"/>
              </a:ext>
            </a:extLst>
          </p:cNvPr>
          <p:cNvSpPr txBox="1">
            <a:spLocks/>
          </p:cNvSpPr>
          <p:nvPr/>
        </p:nvSpPr>
        <p:spPr>
          <a:xfrm>
            <a:off x="497216" y="3527948"/>
            <a:ext cx="3438212" cy="57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highlight>
                  <a:srgbClr val="00FF00"/>
                </a:highlight>
              </a:rPr>
              <a:t>ÇEV </a:t>
            </a:r>
            <a:r>
              <a:rPr lang="en-US" sz="22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Sanat</a:t>
            </a:r>
            <a:r>
              <a:rPr lang="en-US" sz="2200" b="1" dirty="0">
                <a:solidFill>
                  <a:schemeClr val="tx1"/>
                </a:solidFill>
                <a:highlight>
                  <a:srgbClr val="00FF00"/>
                </a:highlight>
              </a:rPr>
              <a:t> Young Talents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88F02B64-BC02-4CDD-BD3C-450DDDABAFA5}"/>
              </a:ext>
            </a:extLst>
          </p:cNvPr>
          <p:cNvSpPr txBox="1">
            <a:spLocks/>
          </p:cNvSpPr>
          <p:nvPr/>
        </p:nvSpPr>
        <p:spPr>
          <a:xfrm>
            <a:off x="497216" y="4148828"/>
            <a:ext cx="4511495" cy="1304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QNB Finansbank </a:t>
            </a:r>
            <a:r>
              <a:rPr lang="en-US" sz="1900" b="1" dirty="0">
                <a:solidFill>
                  <a:srgbClr val="FF0000"/>
                </a:solidFill>
              </a:rPr>
              <a:t>"Young Talents" </a:t>
            </a:r>
            <a:r>
              <a:rPr lang="en-US" sz="1900" dirty="0">
                <a:solidFill>
                  <a:schemeClr val="tx1"/>
                </a:solidFill>
              </a:rPr>
              <a:t>project provide financial support to meet the needs of our 42 talented young musicians in the field of music.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755F221E-C9F1-47C4-B16E-FF85537A63B2}"/>
              </a:ext>
            </a:extLst>
          </p:cNvPr>
          <p:cNvSpPr txBox="1">
            <a:spLocks/>
          </p:cNvSpPr>
          <p:nvPr/>
        </p:nvSpPr>
        <p:spPr>
          <a:xfrm>
            <a:off x="457654" y="1916556"/>
            <a:ext cx="4723396" cy="1196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QNB Finansbank supports the </a:t>
            </a:r>
            <a:r>
              <a:rPr lang="en-US" sz="1900" b="1" dirty="0">
                <a:solidFill>
                  <a:srgbClr val="FF0000"/>
                </a:solidFill>
              </a:rPr>
              <a:t>"Gala Modern"</a:t>
            </a:r>
            <a:r>
              <a:rPr lang="en-US" sz="1900" dirty="0">
                <a:solidFill>
                  <a:schemeClr val="tx1"/>
                </a:solidFill>
              </a:rPr>
              <a:t>, which is organized every year in order to create opportunities for the education of children and young people.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91E02AFC-6C97-4625-AD86-0918BC34E76B}"/>
              </a:ext>
            </a:extLst>
          </p:cNvPr>
          <p:cNvSpPr txBox="1">
            <a:spLocks/>
          </p:cNvSpPr>
          <p:nvPr/>
        </p:nvSpPr>
        <p:spPr>
          <a:xfrm>
            <a:off x="5400118" y="1955410"/>
            <a:ext cx="4517605" cy="143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QNB Finansbank is the supporter of </a:t>
            </a:r>
            <a:r>
              <a:rPr lang="en-US" sz="1900" b="1" dirty="0">
                <a:solidFill>
                  <a:srgbClr val="FF0000"/>
                </a:solidFill>
              </a:rPr>
              <a:t>"</a:t>
            </a:r>
            <a:r>
              <a:rPr lang="en-US" sz="1900" b="1" dirty="0" err="1">
                <a:solidFill>
                  <a:srgbClr val="FF0000"/>
                </a:solidFill>
              </a:rPr>
              <a:t>CardFinans</a:t>
            </a:r>
            <a:r>
              <a:rPr lang="en-US" sz="1900" b="1" dirty="0">
                <a:solidFill>
                  <a:srgbClr val="FF0000"/>
                </a:solidFill>
              </a:rPr>
              <a:t>"</a:t>
            </a:r>
            <a:r>
              <a:rPr lang="en-US" sz="1900" dirty="0">
                <a:solidFill>
                  <a:schemeClr val="tx1"/>
                </a:solidFill>
              </a:rPr>
              <a:t>, the 5th largest credit card brand in the sector, and the </a:t>
            </a:r>
            <a:r>
              <a:rPr lang="en-US" sz="1900" b="1" dirty="0">
                <a:solidFill>
                  <a:srgbClr val="FF0000"/>
                </a:solidFill>
              </a:rPr>
              <a:t>"Retail Days"</a:t>
            </a:r>
            <a:r>
              <a:rPr lang="en-US" sz="1900" dirty="0">
                <a:solidFill>
                  <a:schemeClr val="tx1"/>
                </a:solidFill>
              </a:rPr>
              <a:t>, the largest business organization in Turkey since 2001.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9EA74AA-4354-421C-AAC9-B1BAF7746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33" y="3676811"/>
            <a:ext cx="3755221" cy="21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4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6088CEF2-5508-4913-B7E2-569FF2B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460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5" name="Title 6">
            <a:extLst>
              <a:ext uri="{FF2B5EF4-FFF2-40B4-BE49-F238E27FC236}">
                <a16:creationId xmlns:a16="http://schemas.microsoft.com/office/drawing/2014/main" id="{FE6D74DD-7C86-4CC3-8ED9-54AFFFD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8" y="332057"/>
            <a:ext cx="5572270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D</a:t>
            </a:r>
            <a:r>
              <a:rPr lang="en-US" i="1" dirty="0"/>
              <a:t>iscounts Campaigns</a:t>
            </a:r>
            <a:r>
              <a:rPr lang="en-US" sz="3600" i="1" dirty="0"/>
              <a:t>:</a:t>
            </a:r>
            <a:endParaRPr lang="tr-TR" sz="3600" i="1" dirty="0"/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CD7704F9-F1B0-466C-AD79-A31C6AA8C9DE}"/>
              </a:ext>
            </a:extLst>
          </p:cNvPr>
          <p:cNvSpPr txBox="1">
            <a:spLocks/>
          </p:cNvSpPr>
          <p:nvPr/>
        </p:nvSpPr>
        <p:spPr>
          <a:xfrm>
            <a:off x="839956" y="1235678"/>
            <a:ext cx="2325275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1E8F2FF6-4E03-43DE-9DFE-9592C937F3AC}"/>
              </a:ext>
            </a:extLst>
          </p:cNvPr>
          <p:cNvSpPr txBox="1">
            <a:spLocks/>
          </p:cNvSpPr>
          <p:nvPr/>
        </p:nvSpPr>
        <p:spPr>
          <a:xfrm>
            <a:off x="848945" y="1773921"/>
            <a:ext cx="9159702" cy="2862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Emeklinin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Artısı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Ziraat’te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 err="1">
                <a:solidFill>
                  <a:schemeClr val="tx1"/>
                </a:solidFill>
              </a:rPr>
              <a:t>Türk</a:t>
            </a:r>
            <a:r>
              <a:rPr lang="en-US" sz="2000" dirty="0">
                <a:solidFill>
                  <a:schemeClr val="tx1"/>
                </a:solidFill>
              </a:rPr>
              <a:t> Telekom </a:t>
            </a:r>
            <a:r>
              <a:rPr lang="en-US" sz="2000" dirty="0" err="1">
                <a:solidFill>
                  <a:schemeClr val="tx1"/>
                </a:solidFill>
              </a:rPr>
              <a:t>Kampanyası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Noter </a:t>
            </a:r>
            <a:r>
              <a:rPr lang="en-US" sz="2000" dirty="0" err="1">
                <a:solidFill>
                  <a:schemeClr val="tx1"/>
                </a:solidFill>
              </a:rPr>
              <a:t>Çalışanları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Ailelerine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Sigorta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Bireysel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Emeklilik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Kampanyası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TOKİ </a:t>
            </a:r>
            <a:r>
              <a:rPr lang="en-US" sz="2000" dirty="0" err="1">
                <a:solidFill>
                  <a:schemeClr val="tx1"/>
                </a:solidFill>
              </a:rPr>
              <a:t>Konut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İşyeri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Başvuruları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Artık</a:t>
            </a:r>
            <a:r>
              <a:rPr lang="en-US" sz="2000" dirty="0">
                <a:solidFill>
                  <a:schemeClr val="tx1"/>
                </a:solidFill>
              </a:rPr>
              <a:t> e-</a:t>
            </a:r>
            <a:r>
              <a:rPr lang="en-US" sz="2000" dirty="0" err="1">
                <a:solidFill>
                  <a:schemeClr val="tx1"/>
                </a:solidFill>
              </a:rPr>
              <a:t>Devlet’te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Türkiye</a:t>
            </a:r>
            <a:r>
              <a:rPr lang="en-US" sz="2000" dirty="0">
                <a:solidFill>
                  <a:schemeClr val="tx1"/>
                </a:solidFill>
              </a:rPr>
              <a:t> Hayat </a:t>
            </a:r>
            <a:r>
              <a:rPr lang="en-US" sz="2000" dirty="0" err="1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Emeklilik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Kampanyası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Türkiye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Sigorta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Kampanyası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834821D0-0E69-4B19-BC58-FE5319F2269E}"/>
              </a:ext>
            </a:extLst>
          </p:cNvPr>
          <p:cNvSpPr txBox="1">
            <a:spLocks/>
          </p:cNvSpPr>
          <p:nvPr/>
        </p:nvSpPr>
        <p:spPr>
          <a:xfrm>
            <a:off x="809064" y="5275385"/>
            <a:ext cx="3576193" cy="97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</a:rPr>
              <a:t>Note: </a:t>
            </a:r>
            <a:r>
              <a:rPr lang="en-US" sz="1900" dirty="0">
                <a:solidFill>
                  <a:schemeClr val="tx1"/>
                </a:solidFill>
              </a:rPr>
              <a:t>it’s written in Turkish because the English translation doesn’t make sense. 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DB02F8-F76E-4503-B2F4-5306F9B6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13" y="4179802"/>
            <a:ext cx="3612811" cy="24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6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49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7CEEB63-CDBD-4A23-AF0B-6CB3EBCE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627347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i="1" dirty="0"/>
              <a:t>D</a:t>
            </a:r>
            <a:r>
              <a:rPr lang="en-US" i="1" dirty="0"/>
              <a:t>iscounts Campaigns continue</a:t>
            </a:r>
            <a:r>
              <a:rPr lang="en-US" sz="3600" i="1" dirty="0"/>
              <a:t>:</a:t>
            </a:r>
            <a:endParaRPr lang="tr-TR" sz="3600" i="1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6C6BBFB-0ACB-4771-94E0-2257B6BD9489}"/>
              </a:ext>
            </a:extLst>
          </p:cNvPr>
          <p:cNvSpPr txBox="1">
            <a:spLocks/>
          </p:cNvSpPr>
          <p:nvPr/>
        </p:nvSpPr>
        <p:spPr>
          <a:xfrm>
            <a:off x="839956" y="1298054"/>
            <a:ext cx="3127133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906DD06-D82E-4AC1-8575-0B24B1680C3E}"/>
              </a:ext>
            </a:extLst>
          </p:cNvPr>
          <p:cNvSpPr txBox="1">
            <a:spLocks/>
          </p:cNvSpPr>
          <p:nvPr/>
        </p:nvSpPr>
        <p:spPr>
          <a:xfrm>
            <a:off x="790232" y="2446976"/>
            <a:ext cx="6353713" cy="148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Otomatik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Fatura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Ödeme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talimatı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verin</a:t>
            </a:r>
            <a:r>
              <a:rPr lang="en-US" sz="2400" dirty="0">
                <a:solidFill>
                  <a:schemeClr val="tx1"/>
                </a:solidFill>
              </a:rPr>
              <a:t> 100 TL PP </a:t>
            </a:r>
            <a:r>
              <a:rPr lang="en-US" sz="2400" dirty="0" err="1">
                <a:solidFill>
                  <a:schemeClr val="tx1"/>
                </a:solidFill>
              </a:rPr>
              <a:t>kazanın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QNB Finansbank </a:t>
            </a:r>
            <a:r>
              <a:rPr lang="en-US" sz="2400" dirty="0" err="1">
                <a:solidFill>
                  <a:schemeClr val="tx1"/>
                </a:solidFill>
              </a:rPr>
              <a:t>Kolay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Iphone</a:t>
            </a:r>
            <a:r>
              <a:rPr lang="en-US" sz="2400" dirty="0">
                <a:solidFill>
                  <a:schemeClr val="tx1"/>
                </a:solidFill>
              </a:rPr>
              <a:t> 12 </a:t>
            </a:r>
            <a:r>
              <a:rPr lang="en-US" sz="2400" dirty="0" err="1">
                <a:solidFill>
                  <a:schemeClr val="tx1"/>
                </a:solidFill>
              </a:rPr>
              <a:t>Kampanyası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5686BD2-D6DF-4493-9BA5-D2146CDB1E85}"/>
              </a:ext>
            </a:extLst>
          </p:cNvPr>
          <p:cNvSpPr txBox="1">
            <a:spLocks/>
          </p:cNvSpPr>
          <p:nvPr/>
        </p:nvSpPr>
        <p:spPr>
          <a:xfrm>
            <a:off x="809064" y="5275385"/>
            <a:ext cx="3576193" cy="97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</a:rPr>
              <a:t>Note: </a:t>
            </a:r>
            <a:r>
              <a:rPr lang="en-US" sz="1900" dirty="0">
                <a:solidFill>
                  <a:schemeClr val="tx1"/>
                </a:solidFill>
              </a:rPr>
              <a:t>it’s written in Turkish because the English translation doesn’t make sense. </a:t>
            </a:r>
          </a:p>
        </p:txBody>
      </p:sp>
      <p:pic>
        <p:nvPicPr>
          <p:cNvPr id="13" name="Picture 1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51282CD-7215-43DE-A364-051C198A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97" y="3818541"/>
            <a:ext cx="4104126" cy="25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53E51A-8AF0-4059-ADF7-CB70AB2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01" y="1428080"/>
            <a:ext cx="4819457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Bank’s sole shareholder is Turkey Wealth Fund, which is owned by the government.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BA23A-D1B6-4ED6-BFEA-8CC1FCDF4250}"/>
              </a:ext>
            </a:extLst>
          </p:cNvPr>
          <p:cNvSpPr txBox="1">
            <a:spLocks/>
          </p:cNvSpPr>
          <p:nvPr/>
        </p:nvSpPr>
        <p:spPr>
          <a:xfrm>
            <a:off x="596601" y="2913159"/>
            <a:ext cx="4990773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shareholders: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T.C. Ziraat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Bankası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Ankara,           	Republic of Turkey: 100%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D25121-63DE-42C8-90A6-37C29A242FBB}"/>
              </a:ext>
            </a:extLst>
          </p:cNvPr>
          <p:cNvSpPr txBox="1">
            <a:spLocks/>
          </p:cNvSpPr>
          <p:nvPr/>
        </p:nvSpPr>
        <p:spPr>
          <a:xfrm>
            <a:off x="596601" y="4467429"/>
            <a:ext cx="4242686" cy="1105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Headquarter(HQ):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Bank has its head office located in Ankara.</a:t>
            </a:r>
          </a:p>
        </p:txBody>
      </p:sp>
      <p:pic>
        <p:nvPicPr>
          <p:cNvPr id="10" name="Picture 9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7FD3AA0-3BB5-432F-97B6-3022AD59F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9" y="1428080"/>
            <a:ext cx="4233051" cy="42693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E40F45-E943-4B22-A4F3-8F7C6A70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6" name="Picture 15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A0ACC2E9-40B0-4FBA-80DD-3645CC425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7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6">
            <a:extLst>
              <a:ext uri="{FF2B5EF4-FFF2-40B4-BE49-F238E27FC236}">
                <a16:creationId xmlns:a16="http://schemas.microsoft.com/office/drawing/2014/main" id="{2802637A-5E81-4EC9-ACC5-FC23625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06" y="3729892"/>
            <a:ext cx="4963290" cy="91752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900" dirty="0"/>
              <a:t>Financial Reports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0AC48-AA1E-486B-869C-6EBDB8927647}"/>
              </a:ext>
            </a:extLst>
          </p:cNvPr>
          <p:cNvSpPr/>
          <p:nvPr/>
        </p:nvSpPr>
        <p:spPr>
          <a:xfrm>
            <a:off x="4482905" y="1645920"/>
            <a:ext cx="1875692" cy="125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12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91EDC7E-D035-42F5-8CF6-20D78FD4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170" y="462866"/>
            <a:ext cx="6009008" cy="5261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information about the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urkish economy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581A4E7-CDAE-4D65-8A87-4ADAEE8F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2" y="1309606"/>
            <a:ext cx="3447619" cy="368079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75801C2-2172-4480-9D2A-49812E7D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70" y="2691345"/>
            <a:ext cx="5242051" cy="28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2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220453-A40F-49B3-A1B2-ECA7DD6B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3" y="2597016"/>
            <a:ext cx="9787818" cy="27824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285A7A8-7806-4049-8AC0-03856DDA2BBC}"/>
              </a:ext>
            </a:extLst>
          </p:cNvPr>
          <p:cNvSpPr txBox="1">
            <a:spLocks/>
          </p:cNvSpPr>
          <p:nvPr/>
        </p:nvSpPr>
        <p:spPr>
          <a:xfrm>
            <a:off x="842597" y="476022"/>
            <a:ext cx="2325275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Ziraat Bank: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FF28DAB5-5DFA-4571-983B-B54C4AE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390" y="766098"/>
            <a:ext cx="4975654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is the strongest bank in Turkey in terms of product, service and distribution network diversity.</a:t>
            </a:r>
          </a:p>
        </p:txBody>
      </p:sp>
      <p:pic>
        <p:nvPicPr>
          <p:cNvPr id="31" name="Picture 30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F7167FBE-7A3C-4F35-886E-538E3217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7" y="6223924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2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53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E993295-DC6F-41D3-8AE9-3B22D9AA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3" y="113888"/>
            <a:ext cx="7601150" cy="5589849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91EDC7E-D035-42F5-8CF6-20D78FD4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706" y="5703737"/>
            <a:ext cx="4792309" cy="8638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Snapshot collected at the end of 2020 and beginning of 2021.  </a:t>
            </a:r>
          </a:p>
        </p:txBody>
      </p:sp>
      <p:pic>
        <p:nvPicPr>
          <p:cNvPr id="10" name="Picture 9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F83198EE-5218-470D-B553-397FA826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6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CD00657-2DAC-4F68-A34E-ABD50E0C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7" y="1432662"/>
            <a:ext cx="4271112" cy="4814708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743203D0-9EAE-42EC-9BBC-BC9247AA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56" y="1663189"/>
            <a:ext cx="3517628" cy="3026796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646650AF-6A3D-460F-9E83-5A80B752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7" y="723171"/>
            <a:ext cx="4151897" cy="490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of Assets and Liabilities:  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84C32682-4440-4B40-AE76-6EF22EBC4863}"/>
              </a:ext>
            </a:extLst>
          </p:cNvPr>
          <p:cNvSpPr txBox="1">
            <a:spLocks/>
          </p:cNvSpPr>
          <p:nvPr/>
        </p:nvSpPr>
        <p:spPr>
          <a:xfrm>
            <a:off x="6277720" y="4778877"/>
            <a:ext cx="2633905" cy="49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Penetration</a:t>
            </a:r>
          </a:p>
        </p:txBody>
      </p:sp>
    </p:spTree>
    <p:extLst>
      <p:ext uri="{BB962C8B-B14F-4D97-AF65-F5344CB8AC3E}">
        <p14:creationId xmlns:p14="http://schemas.microsoft.com/office/powerpoint/2010/main" val="17852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12C8474-286F-468E-8061-2E448A0A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0" y="1153647"/>
            <a:ext cx="3852736" cy="320559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E5F35B2-07AC-45D9-AA13-4DE74B177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50" y="696927"/>
            <a:ext cx="3376946" cy="2881247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DCBDCDE-3A7A-4006-9B0F-03DD6DEEB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5" y="3679569"/>
            <a:ext cx="5063558" cy="2876755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D0BD5209-5DFC-40B8-9855-E9FF487B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20" y="451513"/>
            <a:ext cx="4151897" cy="490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reports for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Lending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471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97B9B4B-D2F9-416A-A03F-D6077FD76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25" y="3713715"/>
            <a:ext cx="1874560" cy="30649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EA5C4FF-9D8F-4691-8FC1-C8054621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40" y="3713715"/>
            <a:ext cx="1980843" cy="3020436"/>
          </a:xfrm>
          <a:prstGeom prst="rect">
            <a:avLst/>
          </a:prstGeom>
        </p:spPr>
      </p:pic>
      <p:pic>
        <p:nvPicPr>
          <p:cNvPr id="23" name="Picture 2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52605CC-9B92-4CE6-9742-42C258D2C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3" y="1077783"/>
            <a:ext cx="5619143" cy="2409961"/>
          </a:xfrm>
          <a:prstGeom prst="rect">
            <a:avLst/>
          </a:prstGeom>
        </p:spPr>
      </p:pic>
      <p:sp>
        <p:nvSpPr>
          <p:cNvPr id="29" name="Title 4">
            <a:extLst>
              <a:ext uri="{FF2B5EF4-FFF2-40B4-BE49-F238E27FC236}">
                <a16:creationId xmlns:a16="http://schemas.microsoft.com/office/drawing/2014/main" id="{5AC8BEA7-80B7-4A64-8438-88B6121C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09" y="495408"/>
            <a:ext cx="4151897" cy="490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reports for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Funding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2926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D0BD5209-5DFC-40B8-9855-E9FF487B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9" y="451513"/>
            <a:ext cx="6462881" cy="490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reports for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Profitability &amp; Capitalization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269176F4-992F-490A-A4EA-4E16E19B9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42" y="2539341"/>
            <a:ext cx="2735414" cy="2630205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0E96952F-FCAB-44BE-B856-447683D56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52" y="1403296"/>
            <a:ext cx="2555867" cy="3084175"/>
          </a:xfrm>
          <a:prstGeom prst="rect">
            <a:avLst/>
          </a:prstGeom>
        </p:spPr>
      </p:pic>
      <p:pic>
        <p:nvPicPr>
          <p:cNvPr id="11" name="Picture 10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FA29DBB2-8C44-44BB-B030-2289A65B7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8" y="4318659"/>
            <a:ext cx="3492984" cy="1905265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8EB90F3-8036-47D1-8FBB-F0A2620C4356}"/>
              </a:ext>
            </a:extLst>
          </p:cNvPr>
          <p:cNvSpPr txBox="1">
            <a:spLocks/>
          </p:cNvSpPr>
          <p:nvPr/>
        </p:nvSpPr>
        <p:spPr>
          <a:xfrm>
            <a:off x="977740" y="3827829"/>
            <a:ext cx="2659006" cy="4908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Cost/Income Ratio (%)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8501A043-8D4E-4FAD-BB19-CB8F66897B30}"/>
              </a:ext>
            </a:extLst>
          </p:cNvPr>
          <p:cNvSpPr txBox="1">
            <a:spLocks/>
          </p:cNvSpPr>
          <p:nvPr/>
        </p:nvSpPr>
        <p:spPr>
          <a:xfrm>
            <a:off x="4141992" y="1952800"/>
            <a:ext cx="2204467" cy="4908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Profit (TL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6B2B23A3-9FD2-47E7-8F0A-6B164B56C859}"/>
              </a:ext>
            </a:extLst>
          </p:cNvPr>
          <p:cNvSpPr txBox="1">
            <a:spLocks/>
          </p:cNvSpPr>
          <p:nvPr/>
        </p:nvSpPr>
        <p:spPr>
          <a:xfrm>
            <a:off x="7153528" y="912466"/>
            <a:ext cx="2120474" cy="4908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Capital Ratios (%)</a:t>
            </a:r>
          </a:p>
        </p:txBody>
      </p:sp>
    </p:spTree>
    <p:extLst>
      <p:ext uri="{BB962C8B-B14F-4D97-AF65-F5344CB8AC3E}">
        <p14:creationId xmlns:p14="http://schemas.microsoft.com/office/powerpoint/2010/main" val="24562394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18685EEB-A707-436A-B527-21C7E5B1E5B7}"/>
              </a:ext>
            </a:extLst>
          </p:cNvPr>
          <p:cNvSpPr txBox="1">
            <a:spLocks/>
          </p:cNvSpPr>
          <p:nvPr/>
        </p:nvSpPr>
        <p:spPr>
          <a:xfrm>
            <a:off x="842597" y="476022"/>
            <a:ext cx="3007349" cy="495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QNB Finansbank:</a:t>
            </a: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BA1A28E4-D27E-4C61-854B-4E1C2385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94" y="6125779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BB03F99-259A-4029-A216-DB6EBB3F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98" y="2609668"/>
            <a:ext cx="4751364" cy="234125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0425E23-1921-4C56-B138-81D50CACB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4" y="1332327"/>
            <a:ext cx="4426806" cy="4956328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4242281C-C732-432F-8A98-E2063D88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09" y="394435"/>
            <a:ext cx="4975654" cy="8532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QNB Finansbank: 5</a:t>
            </a:r>
            <a:r>
              <a:rPr lang="en-US" sz="2400" kern="12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largest privately owned universal bank.</a:t>
            </a:r>
          </a:p>
        </p:txBody>
      </p:sp>
    </p:spTree>
    <p:extLst>
      <p:ext uri="{BB962C8B-B14F-4D97-AF65-F5344CB8AC3E}">
        <p14:creationId xmlns:p14="http://schemas.microsoft.com/office/powerpoint/2010/main" val="1733552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59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2FD665A-4B90-4C0C-AF57-8E64E359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2" y="1339511"/>
            <a:ext cx="4956452" cy="4886218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04247FA-FEB4-4F11-8613-26FB26BD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85" y="3265510"/>
            <a:ext cx="3315286" cy="2486464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F854C68-CB8F-41FE-9051-FDF962991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85" y="614478"/>
            <a:ext cx="3315286" cy="2507186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25606AF3-7F95-41DC-8FF5-C58CFDE7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72" y="403229"/>
            <a:ext cx="5385513" cy="7775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 base grew by 10%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YtD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loans reflected bank’s commitment to fund the economy </a:t>
            </a:r>
            <a:endPara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DBDAF198-1214-46AF-BF27-075F58C48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94" y="6125779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91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09AE46-8ED2-4914-AA44-1BF92E9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588" y="1690620"/>
            <a:ext cx="4642679" cy="909019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Chief Executive Officer (CEO):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Ahmet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Cemal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Yıldırım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9F4404A0-A743-4C1E-B7CB-CEB65A3332DC}"/>
              </a:ext>
            </a:extLst>
          </p:cNvPr>
          <p:cNvSpPr txBox="1">
            <a:spLocks/>
          </p:cNvSpPr>
          <p:nvPr/>
        </p:nvSpPr>
        <p:spPr>
          <a:xfrm>
            <a:off x="4960904" y="2552224"/>
            <a:ext cx="4990773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President of the Board of Directors: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ARSLAN.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AE12B0A7-C356-45CB-B4E2-835B306B942A}"/>
              </a:ext>
            </a:extLst>
          </p:cNvPr>
          <p:cNvSpPr txBox="1">
            <a:spLocks/>
          </p:cNvSpPr>
          <p:nvPr/>
        </p:nvSpPr>
        <p:spPr>
          <a:xfrm>
            <a:off x="4957588" y="4079282"/>
            <a:ext cx="4990773" cy="77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President of the Audit Committee: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Cüneyt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SAĞLIK.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7B41ED3-C654-4DBF-96A5-DF61F47B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6" y="1547447"/>
            <a:ext cx="3971429" cy="36933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FE11E-DD5F-4603-8CE9-4DDFA964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5" name="Picture 24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D77C2F82-CF3B-4C23-855F-F9D74DF2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8E3EA9-B80E-4267-B43C-5E2F7C4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BA1A28E4-D27E-4C61-854B-4E1C2385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94" y="6125779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B34F7FF-CAD6-4554-B514-959FF9849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02" y="571876"/>
            <a:ext cx="3304908" cy="2476124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000C0EEB-C6DE-4A59-A834-BC6107188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37" y="3348827"/>
            <a:ext cx="3325373" cy="247612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FE88DD8-482E-4059-902F-9FC71EDE1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7" y="1406770"/>
            <a:ext cx="4956451" cy="4818960"/>
          </a:xfrm>
          <a:prstGeom prst="rect">
            <a:avLst/>
          </a:prstGeom>
        </p:spPr>
      </p:pic>
      <p:sp>
        <p:nvSpPr>
          <p:cNvPr id="31" name="Title 4">
            <a:extLst>
              <a:ext uri="{FF2B5EF4-FFF2-40B4-BE49-F238E27FC236}">
                <a16:creationId xmlns:a16="http://schemas.microsoft.com/office/drawing/2014/main" id="{0B20DBF2-ACA2-46B5-BE35-7DA65216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7" y="414326"/>
            <a:ext cx="5229508" cy="7775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growth of 6%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QoQ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equally supported by both Retail and Business segments</a:t>
            </a:r>
            <a:endPara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19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2F00-54C1-4CDB-83E7-6AA8FEE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70506F45-798D-46A2-947A-81BF4303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80" y="3291844"/>
            <a:ext cx="3282326" cy="2497422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568E9536-0310-4938-80E1-378400123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81" y="630907"/>
            <a:ext cx="3282326" cy="2324424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827FDFCE-38C5-474E-8C11-E807AF2A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94" y="6125779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8AC60BD7-10C3-40A3-8303-ABDD8F8A9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5" y="1477109"/>
            <a:ext cx="4953323" cy="4684226"/>
          </a:xfrm>
          <a:prstGeom prst="rect">
            <a:avLst/>
          </a:prstGeom>
        </p:spPr>
      </p:pic>
      <p:sp>
        <p:nvSpPr>
          <p:cNvPr id="27" name="Title 4">
            <a:extLst>
              <a:ext uri="{FF2B5EF4-FFF2-40B4-BE49-F238E27FC236}">
                <a16:creationId xmlns:a16="http://schemas.microsoft.com/office/drawing/2014/main" id="{9C3984D2-41BA-4DC0-A706-3DB22BC9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289" y="630907"/>
            <a:ext cx="3398194" cy="54253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of the Liabilities: </a:t>
            </a:r>
          </a:p>
        </p:txBody>
      </p:sp>
    </p:spTree>
    <p:extLst>
      <p:ext uri="{BB962C8B-B14F-4D97-AF65-F5344CB8AC3E}">
        <p14:creationId xmlns:p14="http://schemas.microsoft.com/office/powerpoint/2010/main" val="1818342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B2CBCA1A-30C4-46AF-BFC4-95406CB1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62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1E4BA2-DDC1-41DE-837F-B06CB5E5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6" y="635638"/>
            <a:ext cx="8714035" cy="4765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F8276F-4874-4F07-B6AF-FACD5B7B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5" y="5571907"/>
            <a:ext cx="719408" cy="911251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4857DA5B-A873-4914-9C83-E25983134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7" y="6041362"/>
            <a:ext cx="730250" cy="36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6A7B97E8-DB76-4AB8-8EFF-E7A87084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716" y="5653177"/>
            <a:ext cx="2257035" cy="3651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banking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1EFBC4AC-F447-46EC-A87D-1E6FA920BC63}"/>
              </a:ext>
            </a:extLst>
          </p:cNvPr>
          <p:cNvSpPr txBox="1">
            <a:spLocks/>
          </p:cNvSpPr>
          <p:nvPr/>
        </p:nvSpPr>
        <p:spPr>
          <a:xfrm>
            <a:off x="1730716" y="6069498"/>
            <a:ext cx="173287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 banking</a:t>
            </a:r>
          </a:p>
        </p:txBody>
      </p:sp>
    </p:spTree>
    <p:extLst>
      <p:ext uri="{BB962C8B-B14F-4D97-AF65-F5344CB8AC3E}">
        <p14:creationId xmlns:p14="http://schemas.microsoft.com/office/powerpoint/2010/main" val="761255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6">
            <a:extLst>
              <a:ext uri="{FF2B5EF4-FFF2-40B4-BE49-F238E27FC236}">
                <a16:creationId xmlns:a16="http://schemas.microsoft.com/office/drawing/2014/main" id="{2802637A-5E81-4EC9-ACC5-FC23625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75" y="3429000"/>
            <a:ext cx="3870960" cy="68736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900" dirty="0"/>
              <a:t>Personal Opinion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0AC48-AA1E-486B-869C-6EBDB8927647}"/>
              </a:ext>
            </a:extLst>
          </p:cNvPr>
          <p:cNvSpPr/>
          <p:nvPr/>
        </p:nvSpPr>
        <p:spPr>
          <a:xfrm>
            <a:off x="4482905" y="1645920"/>
            <a:ext cx="1875692" cy="125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0D5BB-2FE4-4707-A810-5417691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46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B2CBCA1A-30C4-46AF-BFC4-95406CB1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F87CA1A1-706F-44D3-9812-453FD3CD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68" y="1096913"/>
            <a:ext cx="3894384" cy="108357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jumping to my opinion, I shared this to my Instagram account story.. 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0790F321-1531-4E2D-95A6-D6C0CB2E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9" y="776475"/>
            <a:ext cx="2935752" cy="5219114"/>
          </a:xfrm>
          <a:prstGeom prst="rect">
            <a:avLst/>
          </a:prstGeom>
        </p:spPr>
      </p:pic>
      <p:sp>
        <p:nvSpPr>
          <p:cNvPr id="25" name="Title 4">
            <a:extLst>
              <a:ext uri="{FF2B5EF4-FFF2-40B4-BE49-F238E27FC236}">
                <a16:creationId xmlns:a16="http://schemas.microsoft.com/office/drawing/2014/main" id="{36DC6CB6-E955-413B-A18F-3F267527AC14}"/>
              </a:ext>
            </a:extLst>
          </p:cNvPr>
          <p:cNvSpPr txBox="1">
            <a:spLocks/>
          </p:cNvSpPr>
          <p:nvPr/>
        </p:nvSpPr>
        <p:spPr>
          <a:xfrm>
            <a:off x="1298494" y="2976912"/>
            <a:ext cx="4044937" cy="1083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wanted to collect some opinions about these two banks from my friends 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95535136-2CAA-4D9A-8FEF-2D3B6AE7AC28}"/>
              </a:ext>
            </a:extLst>
          </p:cNvPr>
          <p:cNvSpPr txBox="1">
            <a:spLocks/>
          </p:cNvSpPr>
          <p:nvPr/>
        </p:nvSpPr>
        <p:spPr>
          <a:xfrm>
            <a:off x="1298494" y="4856911"/>
            <a:ext cx="4044937" cy="1083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wrote that I want “one word” but I will explain this trick in the next slide..</a:t>
            </a:r>
          </a:p>
        </p:txBody>
      </p:sp>
    </p:spTree>
    <p:extLst>
      <p:ext uri="{BB962C8B-B14F-4D97-AF65-F5344CB8AC3E}">
        <p14:creationId xmlns:p14="http://schemas.microsoft.com/office/powerpoint/2010/main" val="733495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0D5BB-2FE4-4707-A810-5417691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0ADC5A37-0ECC-4ECF-95F6-B5C85E5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Out of The Topic:</a:t>
            </a:r>
            <a:endParaRPr lang="tr-TR" sz="3600" i="1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4734D5B-4DE6-43D2-AB7C-35663DC7C485}"/>
              </a:ext>
            </a:extLst>
          </p:cNvPr>
          <p:cNvSpPr txBox="1">
            <a:spLocks/>
          </p:cNvSpPr>
          <p:nvPr/>
        </p:nvSpPr>
        <p:spPr>
          <a:xfrm>
            <a:off x="842597" y="1280161"/>
            <a:ext cx="5065834" cy="1519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I asked for “one word”, I knew some people will try but they won’t be able to express themselves clearly, so they will write a sentence instead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2D8B1C22-EFA3-4D0F-887B-D8A9B402B82A}"/>
              </a:ext>
            </a:extLst>
          </p:cNvPr>
          <p:cNvSpPr txBox="1">
            <a:spLocks/>
          </p:cNvSpPr>
          <p:nvPr/>
        </p:nvSpPr>
        <p:spPr>
          <a:xfrm>
            <a:off x="842597" y="3053365"/>
            <a:ext cx="5065834" cy="1519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 asked for sentence from the beginning, people could feel bored from it and will just skip and go to the next Instagram story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F71E800B-8BF3-4910-B2BE-E3EDD2CD34D3}"/>
              </a:ext>
            </a:extLst>
          </p:cNvPr>
          <p:cNvSpPr txBox="1">
            <a:spLocks/>
          </p:cNvSpPr>
          <p:nvPr/>
        </p:nvSpPr>
        <p:spPr>
          <a:xfrm>
            <a:off x="842597" y="4887177"/>
            <a:ext cx="5065834" cy="1519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trick always work with me, I don’t mean to fool my friends but it’s in their human nature, a person does not like to be misunderstood 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A335928-A597-4819-99B6-F2E98BCD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77" y="1921587"/>
            <a:ext cx="4159169" cy="27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19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EE4C7C-3293-4CB1-8A5C-3AB871CF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47" y="1659680"/>
            <a:ext cx="4430690" cy="28483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B2CBCA1A-30C4-46AF-BFC4-95406CB1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F87CA1A1-706F-44D3-9812-453FD3CD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9" y="1117164"/>
            <a:ext cx="6230709" cy="12482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“Ziraat Bank is acting a little arrogant because it’s the government’s bank, 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Kadıköy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differently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tr-TR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Beşiktaş </a:t>
            </a:r>
            <a:r>
              <a:rPr lang="en-US" sz="2400" b="1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branch.”</a:t>
            </a:r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06098AE0-909B-476C-B694-8BA1E59AD4AF}"/>
              </a:ext>
            </a:extLst>
          </p:cNvPr>
          <p:cNvSpPr txBox="1">
            <a:spLocks/>
          </p:cNvSpPr>
          <p:nvPr/>
        </p:nvSpPr>
        <p:spPr>
          <a:xfrm>
            <a:off x="842597" y="332057"/>
            <a:ext cx="6919219" cy="694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i="1" dirty="0"/>
              <a:t>Some of My Friends Opinions:</a:t>
            </a:r>
            <a:endParaRPr lang="tr-TR" i="1" dirty="0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F9F76D60-6766-474D-BF5A-CD06B7AEAC71}"/>
              </a:ext>
            </a:extLst>
          </p:cNvPr>
          <p:cNvSpPr txBox="1">
            <a:spLocks/>
          </p:cNvSpPr>
          <p:nvPr/>
        </p:nvSpPr>
        <p:spPr>
          <a:xfrm>
            <a:off x="645648" y="2489256"/>
            <a:ext cx="4602894" cy="836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“QNB Finansbank is better for you if you are a Turkish citizen”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52881FF0-EDEB-46F7-91A7-48B80141DCEE}"/>
              </a:ext>
            </a:extLst>
          </p:cNvPr>
          <p:cNvSpPr txBox="1">
            <a:spLocks/>
          </p:cNvSpPr>
          <p:nvPr/>
        </p:nvSpPr>
        <p:spPr>
          <a:xfrm>
            <a:off x="645648" y="3577441"/>
            <a:ext cx="4184089" cy="760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 feel my money will be safer with Ziraat bank”</a:t>
            </a:r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A7018298-2258-4E7B-AE19-0B64CE0E608C}"/>
              </a:ext>
            </a:extLst>
          </p:cNvPr>
          <p:cNvSpPr txBox="1">
            <a:spLocks/>
          </p:cNvSpPr>
          <p:nvPr/>
        </p:nvSpPr>
        <p:spPr>
          <a:xfrm>
            <a:off x="645648" y="4461467"/>
            <a:ext cx="5966051" cy="8896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“QNB Finansbank is refreshing like a cool breeze and it’s the most solid bank in Turkey”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E0985AE4-531D-4DCC-A0EC-67FA22A0AEE9}"/>
              </a:ext>
            </a:extLst>
          </p:cNvPr>
          <p:cNvSpPr txBox="1">
            <a:spLocks/>
          </p:cNvSpPr>
          <p:nvPr/>
        </p:nvSpPr>
        <p:spPr>
          <a:xfrm>
            <a:off x="645648" y="5553406"/>
            <a:ext cx="4514373" cy="8896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 tried both of them, and I can tell you 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İşbank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better choice”</a:t>
            </a:r>
          </a:p>
        </p:txBody>
      </p:sp>
    </p:spTree>
    <p:extLst>
      <p:ext uri="{BB962C8B-B14F-4D97-AF65-F5344CB8AC3E}">
        <p14:creationId xmlns:p14="http://schemas.microsoft.com/office/powerpoint/2010/main" val="9095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970DF2-B23E-48FD-ACE2-252FAC77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31" y="1461413"/>
            <a:ext cx="4151103" cy="39914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0D5BB-2FE4-4707-A810-5417691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0ADC5A37-0ECC-4ECF-95F6-B5C85E5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2057"/>
            <a:ext cx="6919219" cy="69421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My Personal Opinion: </a:t>
            </a:r>
            <a:endParaRPr lang="tr-TR" sz="3600" i="1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4734D5B-4DE6-43D2-AB7C-35663DC7C485}"/>
              </a:ext>
            </a:extLst>
          </p:cNvPr>
          <p:cNvSpPr txBox="1">
            <a:spLocks/>
          </p:cNvSpPr>
          <p:nvPr/>
        </p:nvSpPr>
        <p:spPr>
          <a:xfrm>
            <a:off x="650339" y="1253006"/>
            <a:ext cx="5708258" cy="819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believe each bank is distinct in something, so to conclude the whole picture: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51336A0-F78B-4622-984A-A98C3AE59F6E}"/>
              </a:ext>
            </a:extLst>
          </p:cNvPr>
          <p:cNvSpPr txBox="1">
            <a:spLocks/>
          </p:cNvSpPr>
          <p:nvPr/>
        </p:nvSpPr>
        <p:spPr>
          <a:xfrm>
            <a:off x="650339" y="2299583"/>
            <a:ext cx="5173686" cy="1889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think that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distinguished by its services. On the other hand, I think that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QNB Finansbank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characterized by good handling and understanding their clients.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449CF92-DF07-4481-B4F4-0C1D8D35CD4E}"/>
              </a:ext>
            </a:extLst>
          </p:cNvPr>
          <p:cNvSpPr txBox="1">
            <a:spLocks/>
          </p:cNvSpPr>
          <p:nvPr/>
        </p:nvSpPr>
        <p:spPr>
          <a:xfrm>
            <a:off x="650339" y="4613932"/>
            <a:ext cx="4976738" cy="1792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love both banks, but if I must open an account in only one of them, I will go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 care more about the services and I don’t believe I will deal with the employees much </a:t>
            </a:r>
          </a:p>
        </p:txBody>
      </p:sp>
    </p:spTree>
    <p:extLst>
      <p:ext uri="{BB962C8B-B14F-4D97-AF65-F5344CB8AC3E}">
        <p14:creationId xmlns:p14="http://schemas.microsoft.com/office/powerpoint/2010/main" val="1261187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6">
            <a:extLst>
              <a:ext uri="{FF2B5EF4-FFF2-40B4-BE49-F238E27FC236}">
                <a16:creationId xmlns:a16="http://schemas.microsoft.com/office/drawing/2014/main" id="{2802637A-5E81-4EC9-ACC5-FC23625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06" y="3729892"/>
            <a:ext cx="4963290" cy="91752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900" dirty="0"/>
              <a:t>References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0AC48-AA1E-486B-869C-6EBDB8927647}"/>
              </a:ext>
            </a:extLst>
          </p:cNvPr>
          <p:cNvSpPr/>
          <p:nvPr/>
        </p:nvSpPr>
        <p:spPr>
          <a:xfrm>
            <a:off x="4482905" y="1645920"/>
            <a:ext cx="1875692" cy="125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332D-1394-4B5E-A99A-DA034A95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9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DAC8-B6E9-47B4-BBB1-932CD34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24328" cy="7127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1.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https://www.ziraatbank.me/tr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(Ziraat official website page)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D068-3726-49E7-B724-1DA5A4FA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69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90CFE8-B6EE-4A0C-A1E4-17172045548A}"/>
              </a:ext>
            </a:extLst>
          </p:cNvPr>
          <p:cNvSpPr txBox="1">
            <a:spLocks/>
          </p:cNvSpPr>
          <p:nvPr/>
        </p:nvSpPr>
        <p:spPr>
          <a:xfrm>
            <a:off x="677334" y="1500863"/>
            <a:ext cx="4161952" cy="712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2.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https://www.qnbfinansbank.com/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(QNB Finansbank official website page)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9C413E-B265-4343-8B3D-7C3E374D1D49}"/>
              </a:ext>
            </a:extLst>
          </p:cNvPr>
          <p:cNvSpPr txBox="1">
            <a:spLocks/>
          </p:cNvSpPr>
          <p:nvPr/>
        </p:nvSpPr>
        <p:spPr>
          <a:xfrm>
            <a:off x="677334" y="2392126"/>
            <a:ext cx="4963811" cy="576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3. </a:t>
            </a: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https://en.wikipedia.org/wiki/Main_Page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(Wikipedia, search for everything)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F85725-C11E-4344-8B12-984C7D01B2BB}"/>
              </a:ext>
            </a:extLst>
          </p:cNvPr>
          <p:cNvSpPr txBox="1">
            <a:spLocks/>
          </p:cNvSpPr>
          <p:nvPr/>
        </p:nvSpPr>
        <p:spPr>
          <a:xfrm>
            <a:off x="677334" y="3146783"/>
            <a:ext cx="3641448" cy="694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4. </a:t>
            </a:r>
            <a:r>
              <a:rPr lang="en-US" sz="1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https://www.google.com.tr/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(Google, search for everything)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64EFCB-5D22-4B16-B5F0-387001FCEAB6}"/>
              </a:ext>
            </a:extLst>
          </p:cNvPr>
          <p:cNvSpPr txBox="1">
            <a:spLocks/>
          </p:cNvSpPr>
          <p:nvPr/>
        </p:nvSpPr>
        <p:spPr>
          <a:xfrm>
            <a:off x="677334" y="4013896"/>
            <a:ext cx="6553460" cy="694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5. </a:t>
            </a:r>
            <a:r>
              <a:rPr lang="en-US" sz="1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https://www.ziraatkatilim.com.tr/bizi-taniyin/odullerimiz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(Ziraat Bank Awards)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F83465-CC6A-4807-A4DE-C90855726581}"/>
              </a:ext>
            </a:extLst>
          </p:cNvPr>
          <p:cNvSpPr txBox="1">
            <a:spLocks/>
          </p:cNvSpPr>
          <p:nvPr/>
        </p:nvSpPr>
        <p:spPr>
          <a:xfrm>
            <a:off x="677334" y="4881009"/>
            <a:ext cx="7481928" cy="694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6. https://www.qnbfinansbank.com/qnb-finansbanki-taniyin/oduller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(QNB Finansbank Awards)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8194C3-C3E8-4F8D-98B5-D1CE0718803C}"/>
              </a:ext>
            </a:extLst>
          </p:cNvPr>
          <p:cNvSpPr txBox="1">
            <a:spLocks/>
          </p:cNvSpPr>
          <p:nvPr/>
        </p:nvSpPr>
        <p:spPr>
          <a:xfrm>
            <a:off x="677334" y="5742558"/>
            <a:ext cx="7481928" cy="694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7. </a:t>
            </a:r>
            <a:r>
              <a:rPr lang="en-US" sz="1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https://mediacat.com/mediacat-lovemarks-2020-tum-liste/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MediaCat</a:t>
            </a:r>
            <a:r>
              <a:rPr lang="en-US" sz="1800" dirty="0">
                <a:solidFill>
                  <a:schemeClr val="tx1"/>
                </a:solidFill>
              </a:rPr>
              <a:t> Turkey’s </a:t>
            </a:r>
            <a:r>
              <a:rPr lang="en-US" sz="1800" dirty="0" err="1">
                <a:solidFill>
                  <a:schemeClr val="tx1"/>
                </a:solidFill>
              </a:rPr>
              <a:t>Lovemarkets</a:t>
            </a:r>
            <a:r>
              <a:rPr lang="en-US" sz="1800" dirty="0">
                <a:solidFill>
                  <a:schemeClr val="tx1"/>
                </a:solidFill>
              </a:rPr>
              <a:t> list for 2020)</a:t>
            </a:r>
          </a:p>
        </p:txBody>
      </p:sp>
    </p:spTree>
    <p:extLst>
      <p:ext uri="{BB962C8B-B14F-4D97-AF65-F5344CB8AC3E}">
        <p14:creationId xmlns:p14="http://schemas.microsoft.com/office/powerpoint/2010/main" val="168519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53E51A-8AF0-4059-ADF7-CB70AB2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02" y="1428080"/>
            <a:ext cx="3919128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of 31 December 2020, the Bank has 1,728 domestic branches.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BA23A-D1B6-4ED6-BFEA-8CC1FCDF4250}"/>
              </a:ext>
            </a:extLst>
          </p:cNvPr>
          <p:cNvSpPr txBox="1">
            <a:spLocks/>
          </p:cNvSpPr>
          <p:nvPr/>
        </p:nvSpPr>
        <p:spPr>
          <a:xfrm>
            <a:off x="596601" y="2841674"/>
            <a:ext cx="4990773" cy="875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 Bank has a wide foreign service network in 17 countries.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D25121-63DE-42C8-90A6-37C29A242FBB}"/>
              </a:ext>
            </a:extLst>
          </p:cNvPr>
          <p:cNvSpPr txBox="1">
            <a:spLocks/>
          </p:cNvSpPr>
          <p:nvPr/>
        </p:nvSpPr>
        <p:spPr>
          <a:xfrm>
            <a:off x="596601" y="3967089"/>
            <a:ext cx="4242686" cy="16059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112 service points including 24 foreign branches and 9 international subsidiary banks.​​​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person, blue, arm, ball&#10;&#10;Description automatically generated">
            <a:extLst>
              <a:ext uri="{FF2B5EF4-FFF2-40B4-BE49-F238E27FC236}">
                <a16:creationId xmlns:a16="http://schemas.microsoft.com/office/drawing/2014/main" id="{C392F8AB-AD29-4ABF-A77D-4B7D78C6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1428081"/>
            <a:ext cx="4404871" cy="400184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5B6589-EA36-43D6-A63C-98F7D7D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092C96A2-EB1B-4992-B776-C25418820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3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09AE46-8ED2-4914-AA44-1BF92E9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44" y="1690620"/>
            <a:ext cx="4392594" cy="909019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of 31 December 2020, the Bank has 24,673 employees.​​</a:t>
            </a:r>
          </a:p>
        </p:txBody>
      </p:sp>
      <p:sp>
        <p:nvSpPr>
          <p:cNvPr id="27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9F4404A0-A743-4C1E-B7CB-CEB65A3332DC}"/>
              </a:ext>
            </a:extLst>
          </p:cNvPr>
          <p:cNvSpPr txBox="1">
            <a:spLocks/>
          </p:cNvSpPr>
          <p:nvPr/>
        </p:nvSpPr>
        <p:spPr>
          <a:xfrm>
            <a:off x="5158769" y="2552224"/>
            <a:ext cx="4872100" cy="116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Designation of the form of the company: Shareholders company.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AE12B0A7-C356-45CB-B4E2-835B306B942A}"/>
              </a:ext>
            </a:extLst>
          </p:cNvPr>
          <p:cNvSpPr txBox="1">
            <a:spLocks/>
          </p:cNvSpPr>
          <p:nvPr/>
        </p:nvSpPr>
        <p:spPr>
          <a:xfrm>
            <a:off x="5218143" y="4079282"/>
            <a:ext cx="4763558" cy="77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 office: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Ulica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slobode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br. 84, 81 000 Podgorica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08C9BD2-7008-4704-ACD6-CCF38698D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1" y="1459706"/>
            <a:ext cx="4135720" cy="39961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75B1E-30E4-4481-BDF3-51029A4B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5" name="Picture 24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0E82150C-055E-44A3-B3CA-573530CC4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53E51A-8AF0-4059-ADF7-CB70AB2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01" y="1428081"/>
            <a:ext cx="3919128" cy="116906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Ziraat's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vision is to provide products and services at universal standards.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BA23A-D1B6-4ED6-BFEA-8CC1FCDF4250}"/>
              </a:ext>
            </a:extLst>
          </p:cNvPr>
          <p:cNvSpPr txBox="1">
            <a:spLocks/>
          </p:cNvSpPr>
          <p:nvPr/>
        </p:nvSpPr>
        <p:spPr>
          <a:xfrm>
            <a:off x="596601" y="3174234"/>
            <a:ext cx="4467767" cy="875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a prestigious and dependable financial institution with high market value.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D25121-63DE-42C8-90A6-37C29A242FBB}"/>
              </a:ext>
            </a:extLst>
          </p:cNvPr>
          <p:cNvSpPr txBox="1">
            <a:spLocks/>
          </p:cNvSpPr>
          <p:nvPr/>
        </p:nvSpPr>
        <p:spPr>
          <a:xfrm>
            <a:off x="596601" y="4303857"/>
            <a:ext cx="4242686" cy="1169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offer the quality of being more than a bank at every stage.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F75DA0-BE27-4CB7-8651-86765B73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12" y="1428081"/>
            <a:ext cx="4111722" cy="40448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472C20-4536-46CD-8B74-08371F51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E03-ED0D-463E-B204-C20D8AD55A0D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B422EE29-1B58-4B47-9807-E25B4714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12" y="6041362"/>
            <a:ext cx="7302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3458</TotalTime>
  <Words>3119</Words>
  <Application>Microsoft Office PowerPoint</Application>
  <PresentationFormat>Widescreen</PresentationFormat>
  <Paragraphs>562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Cordale</vt:lpstr>
      <vt:lpstr>Trebuchet MS</vt:lpstr>
      <vt:lpstr>Wingdings</vt:lpstr>
      <vt:lpstr>Wingdings 3</vt:lpstr>
      <vt:lpstr>Office Theme</vt:lpstr>
      <vt:lpstr>Facet</vt:lpstr>
      <vt:lpstr>Yousef Elbayoumi 1722326</vt:lpstr>
      <vt:lpstr>Table of Contents: </vt:lpstr>
      <vt:lpstr>Introductory Information</vt:lpstr>
      <vt:lpstr>Ziraat Bank was officially established on 15 August 1888 as a modern financial institution. </vt:lpstr>
      <vt:lpstr>Ziraat Bank’s sole shareholder is Turkey Wealth Fund, which is owned by the government.</vt:lpstr>
      <vt:lpstr>Chief Executive Officer (CEO):  Ahmet Cemal Yıldırım.</vt:lpstr>
      <vt:lpstr>As of 31 December 2020, the Bank has 1,728 domestic branches.</vt:lpstr>
      <vt:lpstr>As of 31 December 2020, the Bank has 24,673 employees.​​</vt:lpstr>
      <vt:lpstr>Ziraat's vision is to provide products and services at universal standards.</vt:lpstr>
      <vt:lpstr>QNB Finansbank is a Turkish bank with headquarters in Levent, Istanbul.</vt:lpstr>
      <vt:lpstr>QNB Finansbank Tower in Levent, Istanbul (originally named Soyak Crystal Tower).</vt:lpstr>
      <vt:lpstr>QNB was founded on 6 June 1964 as the country's first domestically-owned commercial bank.</vt:lpstr>
      <vt:lpstr>Chief Executive Officer (CEO):  Temel Güzeloğlu.</vt:lpstr>
      <vt:lpstr>Being the architect of all individual and commercial financial plans that will catalyze Turkey’s success.</vt:lpstr>
      <vt:lpstr>As of 2021 March 31, total number of branches are 525, and number of employees are 12,087 (QNB Finansbank).</vt:lpstr>
      <vt:lpstr>Comparisons, Provided Services, and more details</vt:lpstr>
      <vt:lpstr>Similarities in the target group:</vt:lpstr>
      <vt:lpstr>Differences in the target group:</vt:lpstr>
      <vt:lpstr>Brand positioning:</vt:lpstr>
      <vt:lpstr>Brand positioning continue:</vt:lpstr>
      <vt:lpstr>Market shares:</vt:lpstr>
      <vt:lpstr>Market shares continue:</vt:lpstr>
      <vt:lpstr>Market shares continue:</vt:lpstr>
      <vt:lpstr>Product portfolios: </vt:lpstr>
      <vt:lpstr>Product portfolios continue: </vt:lpstr>
      <vt:lpstr>Product portfolios continue: </vt:lpstr>
      <vt:lpstr>Product portfolios continue: </vt:lpstr>
      <vt:lpstr>Product portfolios continue: </vt:lpstr>
      <vt:lpstr>Logos, Slogans, and Mascots:</vt:lpstr>
      <vt:lpstr>Logos, Slogans, and Mascots continue:</vt:lpstr>
      <vt:lpstr>Expansion, Development, and Distribution</vt:lpstr>
      <vt:lpstr>Expansion, Development, and Distribution continue:</vt:lpstr>
      <vt:lpstr>PowerPoint Presentation</vt:lpstr>
      <vt:lpstr>Expansion, Development, and Distribution continue:</vt:lpstr>
      <vt:lpstr>PowerPoint Presentation</vt:lpstr>
      <vt:lpstr>SWOT Analysis:</vt:lpstr>
      <vt:lpstr>SWOT Analysis continue:</vt:lpstr>
      <vt:lpstr>Innovations:</vt:lpstr>
      <vt:lpstr>Innovations continue:</vt:lpstr>
      <vt:lpstr>Innovations continue:</vt:lpstr>
      <vt:lpstr>Awards:  </vt:lpstr>
      <vt:lpstr>Promotional Activities:</vt:lpstr>
      <vt:lpstr>Social media accounts: </vt:lpstr>
      <vt:lpstr>Social media accounts continue: </vt:lpstr>
      <vt:lpstr>Sponsorships: </vt:lpstr>
      <vt:lpstr>Sponsorships continue: </vt:lpstr>
      <vt:lpstr>Sponsorships continue: </vt:lpstr>
      <vt:lpstr>Discounts Campaigns:</vt:lpstr>
      <vt:lpstr>Discounts Campaigns continue:</vt:lpstr>
      <vt:lpstr>Financial Reports</vt:lpstr>
      <vt:lpstr>Some information about the Turkish economy</vt:lpstr>
      <vt:lpstr>Ziraat Bank is the strongest bank in Turkey in terms of product, service and distribution network diversity.</vt:lpstr>
      <vt:lpstr>Financial Snapshot collected at the end of 2020 and beginning of 2021.  </vt:lpstr>
      <vt:lpstr>Details of Assets and Liabilities:  </vt:lpstr>
      <vt:lpstr>Financial reports for Lending </vt:lpstr>
      <vt:lpstr>Financial reports for Funding </vt:lpstr>
      <vt:lpstr>Financial reports for Profitability &amp; Capitalization </vt:lpstr>
      <vt:lpstr>QNB Finansbank: 5th largest privately owned universal bank.</vt:lpstr>
      <vt:lpstr>Asset base grew by 10% YtD, and loans reflected bank’s commitment to fund the economy </vt:lpstr>
      <vt:lpstr>Loan growth of 6% QoQ, and equally supported by both Retail and Business segments</vt:lpstr>
      <vt:lpstr>Details of the Liabilities: </vt:lpstr>
      <vt:lpstr>Business banking</vt:lpstr>
      <vt:lpstr>Personal Opinion</vt:lpstr>
      <vt:lpstr>Before jumping to my opinion, I shared this to my Instagram account story.. </vt:lpstr>
      <vt:lpstr>Out of The Topic:</vt:lpstr>
      <vt:lpstr>“Ziraat Bank is acting a little arrogant because it’s the government’s bank, Kadıköy branch will treat you differently than Beşiktaş branch.”</vt:lpstr>
      <vt:lpstr>My Personal Opinion: </vt:lpstr>
      <vt:lpstr>References</vt:lpstr>
      <vt:lpstr>1. https://www.ziraatbank.me/tr (Ziraat official website page)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 Elbayoumi</dc:creator>
  <cp:lastModifiedBy>Yousef Elbayoumi</cp:lastModifiedBy>
  <cp:revision>122</cp:revision>
  <dcterms:created xsi:type="dcterms:W3CDTF">2021-05-01T10:42:13Z</dcterms:created>
  <dcterms:modified xsi:type="dcterms:W3CDTF">2021-05-07T09:41:15Z</dcterms:modified>
</cp:coreProperties>
</file>