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8.xml" ContentType="application/vnd.openxmlformats-officedocument.presentationml.notesSlide+xml"/>
  <Override PartName="/ppt/ink/ink6.xml" ContentType="application/inkml+xml"/>
  <Override PartName="/ppt/notesSlides/notesSlide9.xml" ContentType="application/vnd.openxmlformats-officedocument.presentationml.notesSlide+xml"/>
  <Override PartName="/ppt/ink/ink7.xml" ContentType="application/inkml+xml"/>
  <Override PartName="/ppt/notesSlides/notesSlide10.xml" ContentType="application/vnd.openxmlformats-officedocument.presentationml.notesSlide+xml"/>
  <Override PartName="/ppt/ink/ink8.xml" ContentType="application/inkml+xml"/>
  <Override PartName="/ppt/notesSlides/notesSlide11.xml" ContentType="application/vnd.openxmlformats-officedocument.presentationml.notesSlide+xml"/>
  <Override PartName="/ppt/ink/ink9.xml" ContentType="application/inkml+xml"/>
  <Override PartName="/ppt/notesSlides/notesSlide12.xml" ContentType="application/vnd.openxmlformats-officedocument.presentationml.notesSlide+xml"/>
  <Override PartName="/ppt/ink/ink10.xml" ContentType="application/inkml+xml"/>
  <Override PartName="/ppt/notesSlides/notesSlide13.xml" ContentType="application/vnd.openxmlformats-officedocument.presentationml.notesSlide+xml"/>
  <Override PartName="/ppt/ink/ink11.xml" ContentType="application/inkml+xml"/>
  <Override PartName="/ppt/notesSlides/notesSlide14.xml" ContentType="application/vnd.openxmlformats-officedocument.presentationml.notesSlide+xml"/>
  <Override PartName="/ppt/ink/ink12.xml" ContentType="application/inkml+xml"/>
  <Override PartName="/ppt/notesSlides/notesSlide15.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19.xml" ContentType="application/vnd.openxmlformats-officedocument.presentationml.notesSlide+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3" r:id="rId2"/>
  </p:sldMasterIdLst>
  <p:notesMasterIdLst>
    <p:notesMasterId r:id="rId32"/>
  </p:notesMasterIdLst>
  <p:sldIdLst>
    <p:sldId id="307" r:id="rId3"/>
    <p:sldId id="302" r:id="rId4"/>
    <p:sldId id="311" r:id="rId5"/>
    <p:sldId id="316" r:id="rId6"/>
    <p:sldId id="318" r:id="rId7"/>
    <p:sldId id="317" r:id="rId8"/>
    <p:sldId id="315" r:id="rId9"/>
    <p:sldId id="341" r:id="rId10"/>
    <p:sldId id="336" r:id="rId11"/>
    <p:sldId id="343" r:id="rId12"/>
    <p:sldId id="337" r:id="rId13"/>
    <p:sldId id="342" r:id="rId14"/>
    <p:sldId id="344" r:id="rId15"/>
    <p:sldId id="345" r:id="rId16"/>
    <p:sldId id="346" r:id="rId17"/>
    <p:sldId id="347" r:id="rId18"/>
    <p:sldId id="348" r:id="rId19"/>
    <p:sldId id="325" r:id="rId20"/>
    <p:sldId id="331" r:id="rId21"/>
    <p:sldId id="338" r:id="rId22"/>
    <p:sldId id="326" r:id="rId23"/>
    <p:sldId id="339" r:id="rId24"/>
    <p:sldId id="329" r:id="rId25"/>
    <p:sldId id="332" r:id="rId26"/>
    <p:sldId id="349" r:id="rId27"/>
    <p:sldId id="340" r:id="rId28"/>
    <p:sldId id="351" r:id="rId29"/>
    <p:sldId id="350" r:id="rId30"/>
    <p:sldId id="323" r:id="rId31"/>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D3E9"/>
    <a:srgbClr val="F8B2A3"/>
    <a:srgbClr val="98DFBB"/>
    <a:srgbClr val="A4B4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8" autoAdjust="0"/>
    <p:restoredTop sz="95226" autoAdjust="0"/>
  </p:normalViewPr>
  <p:slideViewPr>
    <p:cSldViewPr>
      <p:cViewPr varScale="1">
        <p:scale>
          <a:sx n="113" d="100"/>
          <a:sy n="113" d="100"/>
        </p:scale>
        <p:origin x="605" y="110"/>
      </p:cViewPr>
      <p:guideLst>
        <p:guide orient="horz" pos="184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8T03:27:47.523"/>
    </inkml:context>
    <inkml:brush xml:id="br0">
      <inkml:brushProperty name="width" value="0.1" units="cm"/>
      <inkml:brushProperty name="height" value="0.1" units="cm"/>
      <inkml:brushProperty name="color" value="#004F8B"/>
    </inkml:brush>
  </inkml:definitions>
  <inkml:trace contextRef="#ctx0" brushRef="#br0">4 0 420,'0'0'1668,"-4"0"-2108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8T03:27:47.523"/>
    </inkml:context>
    <inkml:brush xml:id="br0">
      <inkml:brushProperty name="width" value="0.1" units="cm"/>
      <inkml:brushProperty name="height" value="0.1" units="cm"/>
      <inkml:brushProperty name="color" value="#004F8B"/>
    </inkml:brush>
  </inkml:definitions>
  <inkml:trace contextRef="#ctx0" brushRef="#br0">4 0 420,'0'0'1668,"-4"0"-2108</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8T03:27:47.523"/>
    </inkml:context>
    <inkml:brush xml:id="br0">
      <inkml:brushProperty name="width" value="0.1" units="cm"/>
      <inkml:brushProperty name="height" value="0.1" units="cm"/>
      <inkml:brushProperty name="color" value="#004F8B"/>
    </inkml:brush>
  </inkml:definitions>
  <inkml:trace contextRef="#ctx0" brushRef="#br0">4 0 420,'0'0'1668,"-4"0"-2108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8T03:27:47.523"/>
    </inkml:context>
    <inkml:brush xml:id="br0">
      <inkml:brushProperty name="width" value="0.1" units="cm"/>
      <inkml:brushProperty name="height" value="0.1" units="cm"/>
      <inkml:brushProperty name="color" value="#004F8B"/>
    </inkml:brush>
  </inkml:definitions>
  <inkml:trace contextRef="#ctx0" brushRef="#br0">4 0 420,'0'0'1668,"-4"0"-2108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2T20:30:05.901"/>
    </inkml:context>
    <inkml:brush xml:id="br0">
      <inkml:brushProperty name="width" value="0.1" units="cm"/>
      <inkml:brushProperty name="height" value="0.1" units="cm"/>
      <inkml:brushProperty name="color" value="#E71224"/>
    </inkml:brush>
  </inkml:definitions>
  <inkml:trace contextRef="#ctx0" brushRef="#br0">1 31 264,'0'0'1381,"36"-4"-285,0-3-1006,0 2-1,41-2 1,-47 5-72,386-4-52,-234 9 16,-154-3-2169,-29 0 1818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2T20:30:05.902"/>
    </inkml:context>
    <inkml:brush xml:id="br0">
      <inkml:brushProperty name="width" value="0.1" units="cm"/>
      <inkml:brushProperty name="height" value="0.1" units="cm"/>
      <inkml:brushProperty name="color" value="#E71224"/>
    </inkml:brush>
  </inkml:definitions>
  <inkml:trace contextRef="#ctx0" brushRef="#br0">0 5 376,'4'-4'4454,"3"5"-4380,0 0 0,0 1 0,0 0 0,0 1 0,0-1 0,-1 1 0,8 4 0,15 6-68,-17-8 1,0-1-1,0-1 0,0 0 1,1-1-1,-1 0 0,18-1 1,-49 35 161,-1-8-359,-28 31-1,14-28-3311,30-29 2831,-1 0 49</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2T20:30:05.903"/>
    </inkml:context>
    <inkml:brush xml:id="br0">
      <inkml:brushProperty name="width" value="0.1" units="cm"/>
      <inkml:brushProperty name="height" value="0.1" units="cm"/>
      <inkml:brushProperty name="color" value="#E71224"/>
    </inkml:brush>
  </inkml:definitions>
  <inkml:trace contextRef="#ctx0" brushRef="#br0">87 1 460,'-1'18'4182,"0"-13"-4104,0 1-1,-1 0 1,0-1-1,0 1 1,0-1 0,-6 10-1,3-4-52,-1-1 1,-1-1-1,0 1 0,0-1 1,-1-1-1,0 1 0,-11 9 1,19-16-13,0 0-1,1 1 1,-1-1 0,1 0 0,-1 0 0,1 1-1,0-1 1,0 0 0,0 0 0,0 0 0,0 0 0,1 0-1,-1 0 1,1-1 0,1 3 0,31 40 42,-33-42-76,2 2-24,1 1 1,0-1 0,0 0 0,0 0 0,0 0 0,10 6 0,-12-9-127,0 0 1,0 0-1,-1-1 1,1 1-1,0 0 1,0-1-1,0 0 1,0 1-1,0-1 1,0 0 0,0 0-1,0 0 1,0 0-1,0 0 1,0-1-1,0 1 1,0-1-1,0 1 1,0-1 0,0 0-1,0 0 1,0 1-1,2-3 1,2-1-441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2T20:30:05.904"/>
    </inkml:context>
    <inkml:brush xml:id="br0">
      <inkml:brushProperty name="width" value="0.1" units="cm"/>
      <inkml:brushProperty name="height" value="0.1" units="cm"/>
      <inkml:brushProperty name="color" value="#E71224"/>
    </inkml:brush>
  </inkml:definitions>
  <inkml:trace contextRef="#ctx0" brushRef="#br0">15 1 420,'-5'44'4070,"-4"71"-3422,9-104-693,0-1 1,1 1-1,0-1 1,0 0-1,1 1 1,1-1-1,0 0 0,0 0 1,6 11-1,-7-17-241,1 1-1,0-1 0,0 0 0,0 0 0,0 0 0,1 0 0,0-1 1,-1 1-1,1-1 0,1 0 0,7 5 0,-8-7-327</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2T20:30:05.905"/>
    </inkml:context>
    <inkml:brush xml:id="br0">
      <inkml:brushProperty name="width" value="0.1" units="cm"/>
      <inkml:brushProperty name="height" value="0.1" units="cm"/>
      <inkml:brushProperty name="color" value="#E71224"/>
    </inkml:brush>
  </inkml:definitions>
  <inkml:trace contextRef="#ctx0" brushRef="#br0">35 28 504,'1'-1'120,"0"1"0,0-1 1,0 0-1,-1 1 0,1-1 0,0 0 0,-1 0 0,1 1 1,0-1-1,-1 0 0,1 0 0,-1 0 0,1 0 0,-1 0 1,0 0-1,1 0 0,-1 0 0,0 0 0,0 0 0,0 0 0,1-1 1,-2 1-94,1 1 1,0-1 0,0 1 0,-1-1-1,1 1 1,0-1 0,-1 1 0,1 0-1,-1-1 1,1 1 0,-1 0 0,1-1-1,0 1 1,-1 0 0,1 0-1,-1-1 1,1 1 0,-1 0 0,1 0-1,-1 0 1,1-1 0,-1 1 0,0 0-1,1 0 1,-1 0 0,1 0 0,-2 0-1,1 0-25,0 1 0,-1-1 0,1 0 0,-1 0-1,1 0 1,-1 1 0,1-1 0,0 1 0,-1-1 0,1 1-1,0 0 1,0-1 0,-1 1 0,1 0 0,0 0-1,0 0 1,0 0 0,0 0 0,0 0 0,0 0 0,0 0-1,0 1 1,1-1 0,-1 0 0,0 0 0,1 1-1,-1-1 1,1 0 0,-1 1 0,1-1 0,0 1 0,-1 1-1,1 21-14,1 1-1,1-1 0,1 0 0,1 0 0,12 37 0,-9-34-126,0 0 0,-2 1 0,3 48-1,-9-60-2291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2T20:30:05.906"/>
    </inkml:context>
    <inkml:brush xml:id="br0">
      <inkml:brushProperty name="width" value="0.1" units="cm"/>
      <inkml:brushProperty name="height" value="0.1" units="cm"/>
      <inkml:brushProperty name="color" value="#E71224"/>
    </inkml:brush>
  </inkml:definitions>
  <inkml:trace contextRef="#ctx0" brushRef="#br0">0 32 308,'16'-4'4868,"8"-3"-5038,35-12-3630,-54 17 3166</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8T05:07:35.061"/>
    </inkml:context>
    <inkml:brush xml:id="br0">
      <inkml:brushProperty name="width" value="0.1" units="cm"/>
      <inkml:brushProperty name="height" value="0.1" units="cm"/>
      <inkml:brushProperty name="color" value="#E71224"/>
    </inkml:brush>
  </inkml:definitions>
  <inkml:trace contextRef="#ctx0" brushRef="#br0">1 31 264,'0'0'1381,"36"-4"-285,0-3-1006,0 2-1,41-2 1,-47 5-72,386-4-52,-234 9 16,-154-3-2169,-29 0 1818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2T15:54:55.542"/>
    </inkml:context>
    <inkml:brush xml:id="br0">
      <inkml:brushProperty name="width" value="0.05" units="cm"/>
      <inkml:brushProperty name="height" value="0.05" units="cm"/>
      <inkml:brushProperty name="color" value="#004F8B"/>
    </inkml:brush>
  </inkml:definitions>
  <inkml:trace contextRef="#ctx0" brushRef="#br0">389 15 728,'2'-1'704,"-1"0"0,0-1 0,1 1 0,-1 0 1,1 0-1,-1 0 0,1 0 0,0 0 0,-1 0 0,1 0 0,0 1 0,0-1 0,0 0 0,-1 1 0,1 0 0,0-1 1,0 1-1,0 0 0,3 0 0,-3 1-414,-1 0-1,1-1 1,-1 1 0,0 0 0,1 0 0,-1 0 0,0 0-1,0 0 1,0 1 0,0-1 0,0 0 0,0 0 0,0 1-1,0-1 1,0 0 0,-1 1 0,1-1 0,-1 1-1,1-1 1,-1 1 0,1-1 0,-1 1 0,0 0 0,0 1-1,2 9 180,-1-1-1,-1 1 0,0 0 0,0 0 1,-1-1-1,-1 1 0,-5 20 0,-30 81 851,28-90-1052,-128 320 1820,11-35-1253,27 7-227,89-271-454,1 0 0,3 1 0,1 0-1,3 1 1,5 84 0,0-107-87,0-1 1,2 1 0,0 0 0,1-1 0,2 0 0,0-1-1,1 0 1,2 0 0,0-1 0,1 0 0,1-1-1,0 0 1,22 22 0,-15-22-67,1-1 0,0-1 0,2-1 0,0-1 0,0 0 0,1-2 0,1-1 0,0-1 0,1-2 0,50 14 0,14-6 0,177 13 0,-93-14 0,47 20 0,-196-34 0,41-1 0,-40-1 0,-26 0-1,0 0 1,-1 0-1,1 0 1,0 0-1,0-1 0,0 1 1,0 0-1,0 0 0,0 0 1,0 0-1,-1 0 1,1 0-1,0-1 0,0 1 1,0 0-1,0 0 0,0 0 1,0 0-1,0 0 1,0-1-1,0 1 0,0 0 1,0 0-1,0 0 0,0 0 1,0-1-1,0 1 1,0 0-1,0 0 0,0 0 1,0 0-1,0-1 0,0 1 1,0 0-1,0 0 1,0 0-1,0 0 0,1 0 1,-1-1-1,0 1 0,0 0 1,0 0-1,0 0 1,0 0-1,0 0 0,0 0 1,1 0-1,-1 0 0,0-1 1,0 1-1,0 0 1,0 0-1,0 0 0,1 0 1,-1 0-1,0 0 0,0 0 1,0 0-1,0 0 1,1 0-1,-1 0 0,0 0 1,0 0-1,0 0 1,0 0-1,1 0 0,-1 0 1,0 0-1,-1 0-91,0-1 0,0 0 0,0 1 0,0-1 0,0 0 0,0 1-1,0-1 1,0 1 0,0 0 0,0-1 0,0 1 0,0 0 0,0 0 0,-3 0 0,-9 0-1804,-1 0-1,1-1 1,-22-4 0,29 3 1421,1 1 0,0-1-1,0-1 1,0 1 0,0-1 0,0 0 0,0 0-1,1 0 1,0 0 0,-1-1 0,-4-6 0,-6-7 133,2-1 1,0 0 0,-16-32 0,4 9 1386,22 34-667,0-1 0,0 1 0,0-1-1,-2-10 1,-3-10 2128,8 28-2260,0-1 1,0 1 0,0 0 0,0-1 0,0 1-1,0-1 1,0 1 0,0-1 0,0 1-1,0-1 1,-1 1 0,1 0 0,0-1 0,0 1-1,0-1 1,-1 1 0,1 0 0,0-1-1,0 1 1,-1 0 0,1-1 0,0 1-1,-1 0 1,1-1 0,0 1 0,-1 0 0,1 0-1,-1-1 1,1 1 0,0 0 0,-1 0-1,1 0 1,-1-1 0,1 1 0,-1 0 0,1 0-1,-3 0 1260,-22-26-1506,24 26 0,1-1 0,0 1 0,0-1 0,0 1 0,-1-1 0,1 0 0,0 1 0,-1-1 0,1 1 0,0-1 0,-1 1 0,1 0 0,0-1 0,-1 1 0,1-1 0,-1 1 0,1 0 0,-1-1 0,1 1 0,-1 0 0,1-1 0,-2 1 0,2 0 0,0-1 0,0 1 0,-1 0 0,1 0 0,0 0 0,0-1 0,-1 1 0,1 0 0,0 0 0,0 0 0,-1 0 0,1 0 0,0-1 0,-1 1 0,1 0 0,0 0 0,0 0 0,-1 0 0,1 0 0,0 0 0,-1 0 0,1 0 0,0 0 0,-1 0 0,1 0 0,0 0 0,0 0 0,-1 0 0,1 0 0,0 1 0,-1-1 0,1 0 0,0 0 0,0 0 0,-1 0 0,1 1 0,0-1 0,-1 0 0,7 14 0,24 23 0,-24-30 0,44 52 0,66 62 0,-113-118 0,1 1 0,1 0 0,-1 1 0,1-2 0,0 1 0,0-1 0,0 1 0,0-1 0,1-1 0,-1 1 0,12 3 0,-16-6 0,-20 6 0,11 3 0,0 0 0,0 0 0,2 1 0,-1 0 0,-5 13 0,-9 13 0,-7 2 0,-50 54 0,0-2 0,66-71 0,22-30 0,-4 4-1203,10-14-1112,-11 10-1461,-6 1-3621,-5 8 2976,6 2 3979,-1-1 0,1 1 0,-1 0 0,1 0 0,-1 0 0,1 1 0,-1-1-1,0 0 1,1 0 0,-1 0 0,1 0 0,-1 0 0,1 1 0,-3 0-1327,-4 3-2785,6-1 3471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8T05:07:35.707"/>
    </inkml:context>
    <inkml:brush xml:id="br0">
      <inkml:brushProperty name="width" value="0.1" units="cm"/>
      <inkml:brushProperty name="height" value="0.1" units="cm"/>
      <inkml:brushProperty name="color" value="#E71224"/>
    </inkml:brush>
  </inkml:definitions>
  <inkml:trace contextRef="#ctx0" brushRef="#br0">0 5 376,'4'-4'4454,"3"5"-4380,0 0 0,0 1 0,0 0 0,0 1 0,0-1 0,-1 1 0,8 4 0,15 6-68,-17-8 1,0-1-1,0-1 0,0 0 1,1-1-1,-1 0 0,18-1 1,-49 35 161,-1-8-359,-28 31-1,14-28-3311,30-29 2831,-1 0 49</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8T05:07:36.658"/>
    </inkml:context>
    <inkml:brush xml:id="br0">
      <inkml:brushProperty name="width" value="0.1" units="cm"/>
      <inkml:brushProperty name="height" value="0.1" units="cm"/>
      <inkml:brushProperty name="color" value="#E71224"/>
    </inkml:brush>
  </inkml:definitions>
  <inkml:trace contextRef="#ctx0" brushRef="#br0">87 1 460,'-1'18'4182,"0"-13"-4104,0 1-1,-1 0 1,0-1-1,0 1 1,0-1 0,-6 10-1,3-4-52,-1-1 1,-1-1-1,0 1 0,0-1 1,-1-1-1,0 1 0,-11 9 1,19-16-13,0 0-1,1 1 1,-1-1 0,1 0 0,-1 0 0,1 1-1,0-1 1,0 0 0,0 0 0,0 0 0,0 0 0,1 0-1,-1 0 1,1-1 0,1 3 0,31 40 42,-33-42-76,2 2-24,1 1 1,0-1 0,0 0 0,0 0 0,0 0 0,10 6 0,-12-9-127,0 0 1,0 0-1,-1-1 1,1 1-1,0 0 1,0-1-1,0 0 1,0 1-1,0-1 1,0 0 0,0 0-1,0 0 1,0 0-1,0 0 1,0-1-1,0 1 1,0-1-1,0 1 1,0-1 0,0 0-1,0 0 1,0 1-1,2-3 1,2-1-441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8T05:07:37.794"/>
    </inkml:context>
    <inkml:brush xml:id="br0">
      <inkml:brushProperty name="width" value="0.1" units="cm"/>
      <inkml:brushProperty name="height" value="0.1" units="cm"/>
      <inkml:brushProperty name="color" value="#E71224"/>
    </inkml:brush>
  </inkml:definitions>
  <inkml:trace contextRef="#ctx0" brushRef="#br0">15 1 420,'-5'44'4070,"-4"71"-3422,9-104-693,0-1 1,1 1-1,0-1 1,0 0-1,1 1 1,1-1-1,0 0 0,0 0 1,6 11-1,-7-17-241,1 1-1,0-1 0,0 0 0,0 0 0,0 0 0,1 0 0,0-1 1,-1 1-1,1-1 0,1 0 0,7 5 0,-8-7-327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8T05:07:38.302"/>
    </inkml:context>
    <inkml:brush xml:id="br0">
      <inkml:brushProperty name="width" value="0.1" units="cm"/>
      <inkml:brushProperty name="height" value="0.1" units="cm"/>
      <inkml:brushProperty name="color" value="#E71224"/>
    </inkml:brush>
  </inkml:definitions>
  <inkml:trace contextRef="#ctx0" brushRef="#br0">35 28 504,'1'-1'120,"0"1"0,0-1 1,0 0-1,-1 1 0,1-1 0,0 0 0,-1 0 0,1 1 1,0-1-1,-1 0 0,1 0 0,-1 0 0,1 0 0,-1 0 1,0 0-1,1 0 0,-1 0 0,0 0 0,0 0 0,0 0 0,1-1 1,-2 1-94,1 1 1,0-1 0,0 1 0,-1-1-1,1 1 1,0-1 0,-1 1 0,1 0-1,-1-1 1,1 1 0,-1 0 0,1-1-1,0 1 1,-1 0 0,1 0-1,-1-1 1,1 1 0,-1 0 0,1 0-1,-1 0 1,1-1 0,-1 1 0,0 0-1,1 0 1,-1 0 0,1 0 0,-2 0-1,1 0-25,0 1 0,-1-1 0,1 0 0,-1 0-1,1 0 1,-1 1 0,1-1 0,0 1 0,-1-1 0,1 1-1,0 0 1,0-1 0,-1 1 0,1 0 0,0 0-1,0 0 1,0 0 0,0 0 0,0 0 0,0 0 0,0 0-1,0 1 1,1-1 0,-1 0 0,0 0 0,1 1-1,-1-1 1,1 0 0,-1 1 0,1-1 0,0 1 0,-1 1-1,1 21-14,1 1-1,1-1 0,1 0 0,1 0 0,12 37 0,-9-34-126,0 0 0,-2 1 0,3 48-1,-9-60-2291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8T05:07:38.622"/>
    </inkml:context>
    <inkml:brush xml:id="br0">
      <inkml:brushProperty name="width" value="0.1" units="cm"/>
      <inkml:brushProperty name="height" value="0.1" units="cm"/>
      <inkml:brushProperty name="color" value="#E71224"/>
    </inkml:brush>
  </inkml:definitions>
  <inkml:trace contextRef="#ctx0" brushRef="#br0">0 32 308,'16'-4'4868,"8"-3"-5038,35-12-3630,-54 17 3166</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8T05:20:24.590"/>
    </inkml:context>
    <inkml:brush xml:id="br0">
      <inkml:brushProperty name="width" value="0.1" units="cm"/>
      <inkml:brushProperty name="height" value="0.1" units="cm"/>
      <inkml:brushProperty name="color" value="#E71224"/>
    </inkml:brush>
  </inkml:definitions>
  <inkml:trace contextRef="#ctx0" brushRef="#br0">943 518 352,'0'-8'385,"1"-1"0,-2 1-1,1-1 1,-1 1 0,0-1 0,-1 1-1,0 0 1,0 0 0,-1-1 0,0 2-1,0-1 1,-1 0 0,-8-12 0,-6-4 49,9 12-198,-1 0 0,-17-16 0,-14-7-16,-2 2 1,-1 1-1,-1 3 0,-2 2 1,0 2-1,-2 1 1,-1 4-1,-80-24 1,115 40-219,-125-31 162,123 32-144,0 1 1,0 1-1,0 0 0,0 1 0,0 1 1,-23 4-1,33-3-34,1 0 0,0 0 1,0 0-1,0 1 0,0 0 1,-9 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8T05:20:27.221"/>
    </inkml:context>
    <inkml:brush xml:id="br0">
      <inkml:brushProperty name="width" value="0.1" units="cm"/>
      <inkml:brushProperty name="height" value="0.1" units="cm"/>
      <inkml:brushProperty name="color" value="#E71224"/>
    </inkml:brush>
  </inkml:definitions>
  <inkml:trace contextRef="#ctx0" brushRef="#br0">352 1 396,'1'0'148,"0"0"-1,-1 0 1,1 0-1,0 0 1,-1 0 0,1 0-1,0 0 1,-1 0-1,1 0 1,-1 1 0,1-1-1,0 0 1,-1 0-1,1 1 1,-1-1 0,1 0-1,0 1 1,-1-1-1,1 0 1,-1 1 0,1-1-1,-1 1 1,1-1-1,-1 1 1,0-1 0,1 2-1,0 0-80,-1 0-1,0 0 0,1 0 1,-1 0-1,0 0 0,0 0 1,-1 0-1,1 0 1,0 0-1,-1 0 0,0 2 1,-5 17-12,-1-1 1,-1-1-1,-1 0 0,-1 0 1,0 0-1,-2-1 0,0-1 1,-18 21-1,-6 1 95,-1-1-1,-48 38 1,60-55-141,5-3 16,-40 26 1,78-42 83,-1 0 0,1 2 0,-1 0 1,0 1-1,-1 1 0,18 7 0,-2 6-68,-1 1 0,47 38 0,-62-44-44,0 1 1,-1 0-1,-1 1 0,-1 1 1,0 0-1,11 19 0,-16-1 59,-8-22-920,-10-29-4721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8T05:21:34.736"/>
    </inkml:context>
    <inkml:brush xml:id="br0">
      <inkml:brushProperty name="width" value="0.1" units="cm"/>
      <inkml:brushProperty name="height" value="0.1" units="cm"/>
      <inkml:brushProperty name="color" value="#E71224"/>
    </inkml:brush>
  </inkml:definitions>
  <inkml:trace contextRef="#ctx0" brushRef="#br0">943 518 352,'0'-8'385,"1"-1"0,-2 1-1,1-1 1,-1 1 0,0-1 0,-1 1-1,0 0 1,0 0 0,-1-1 0,0 2-1,0-1 1,-1 0 0,-8-12 0,-6-4 49,9 12-198,-1 0 0,-17-16 0,-14-7-16,-2 2 1,-1 1-1,-1 3 0,-2 2 1,0 2-1,-2 1 1,-1 4-1,-80-24 1,115 40-219,-125-31 162,123 32-144,0 1 1,0 1-1,0 0 0,0 1 0,0 1 1,-23 4-1,33-3-34,1 0 0,0 0 1,0 0-1,0 1 0,0 0 1,-9 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8T05:21:34.737"/>
    </inkml:context>
    <inkml:brush xml:id="br0">
      <inkml:brushProperty name="width" value="0.1" units="cm"/>
      <inkml:brushProperty name="height" value="0.1" units="cm"/>
      <inkml:brushProperty name="color" value="#E71224"/>
    </inkml:brush>
  </inkml:definitions>
  <inkml:trace contextRef="#ctx0" brushRef="#br0">352 1 396,'1'0'148,"0"0"-1,-1 0 1,1 0-1,0 0 1,-1 0 0,1 0-1,0 0 1,-1 0-1,1 0 1,-1 1 0,1-1-1,0 0 1,-1 0-1,1 1 1,-1-1 0,1 0-1,0 1 1,-1-1-1,1 0 1,-1 1 0,1-1-1,-1 1 1,1-1-1,-1 1 1,0-1 0,1 2-1,0 0-80,-1 0-1,0 0 0,1 0 1,-1 0-1,0 0 0,0 0 1,-1 0-1,1 0 1,0 0-1,-1 0 0,0 2 1,-5 17-12,-1-1 1,-1-1-1,-1 0 0,-1 0 1,0 0-1,-2-1 0,0-1 1,-18 21-1,-6 1 95,-1-1-1,-48 38 1,60-55-141,5-3 16,-40 26 1,78-42 83,-1 0 0,1 2 0,-1 0 1,0 1-1,-1 1 0,18 7 0,-2 6-68,-1 1 0,47 38 0,-62-44-44,0 1 1,-1 0-1,-1 1 0,-1 1 1,0 0-1,11 19 0,-16-1 59,-8-22-920,-10-29-4721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8T05:22:15.898"/>
    </inkml:context>
    <inkml:brush xml:id="br0">
      <inkml:brushProperty name="width" value="0.1" units="cm"/>
      <inkml:brushProperty name="height" value="0.1" units="cm"/>
      <inkml:brushProperty name="color" value="#E71224"/>
    </inkml:brush>
  </inkml:definitions>
  <inkml:trace contextRef="#ctx0" brushRef="#br0">943 518 352,'0'-8'385,"1"-1"0,-2 1-1,1-1 1,-1 1 0,0-1 0,-1 1-1,0 0 1,0 0 0,-1-1 0,0 2-1,0-1 1,-1 0 0,-8-12 0,-6-4 49,9 12-198,-1 0 0,-17-16 0,-14-7-16,-2 2 1,-1 1-1,-1 3 0,-2 2 1,0 2-1,-2 1 1,-1 4-1,-80-24 1,115 40-219,-125-31 162,123 32-144,0 1 1,0 1-1,0 0 0,0 1 0,0 1 1,-23 4-1,33-3-34,1 0 0,0 0 1,0 0-1,0 1 0,0 0 1,-9 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2T15:54:57.163"/>
    </inkml:context>
    <inkml:brush xml:id="br0">
      <inkml:brushProperty name="width" value="0.05" units="cm"/>
      <inkml:brushProperty name="height" value="0.05" units="cm"/>
      <inkml:brushProperty name="color" value="#004F8B"/>
    </inkml:brush>
  </inkml:definitions>
  <inkml:trace contextRef="#ctx0" brushRef="#br0">55 1 124,'-28'3'3414,"27"-2"-3452,-1-1 0,1 1 0,0-1 0,0 1 0,0 0 0,0-1 0,0 1 0,0 0 0,0 0 0,0-1 0,0 1 0,1 0 0,-1 0 0,0 0 0,0 0 0,1 0 0,-1 1 0,1-1 0,-1 1 0,-4 1-1789,2-3 1064</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8T05:22:15.899"/>
    </inkml:context>
    <inkml:brush xml:id="br0">
      <inkml:brushProperty name="width" value="0.1" units="cm"/>
      <inkml:brushProperty name="height" value="0.1" units="cm"/>
      <inkml:brushProperty name="color" value="#E71224"/>
    </inkml:brush>
  </inkml:definitions>
  <inkml:trace contextRef="#ctx0" brushRef="#br0">352 1 396,'1'0'148,"0"0"-1,-1 0 1,1 0-1,0 0 1,-1 0 0,1 0-1,0 0 1,-1 0-1,1 0 1,-1 1 0,1-1-1,0 0 1,-1 0-1,1 1 1,-1-1 0,1 0-1,0 1 1,-1-1-1,1 0 1,-1 1 0,1-1-1,-1 1 1,1-1-1,-1 1 1,0-1 0,1 2-1,0 0-80,-1 0-1,0 0 0,1 0 1,-1 0-1,0 0 0,0 0 1,-1 0-1,1 0 1,0 0-1,-1 0 0,0 2 1,-5 17-12,-1-1 1,-1-1-1,-1 0 0,-1 0 1,0 0-1,-2-1 0,0-1 1,-18 21-1,-6 1 95,-1-1-1,-48 38 1,60-55-141,5-3 16,-40 26 1,78-42 83,-1 0 0,1 2 0,-1 0 1,0 1-1,-1 1 0,18 7 0,-2 6-68,-1 1 0,47 38 0,-62-44-44,0 1 1,-1 0-1,-1 1 0,-1 1 1,0 0-1,11 19 0,-16-1 59,-8-22-920,-10-29-4721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2T15:55:01.266"/>
    </inkml:context>
    <inkml:brush xml:id="br0">
      <inkml:brushProperty name="width" value="0.05" units="cm"/>
      <inkml:brushProperty name="height" value="0.05" units="cm"/>
      <inkml:brushProperty name="color" value="#004F8B"/>
    </inkml:brush>
  </inkml:definitions>
  <inkml:trace contextRef="#ctx0" brushRef="#br0">50 107 188,'-11'-17'6207,"1"-4"1659,6 14-4395,-2-21-1713,5 8 5320,0 7-4400,0 25-478,-2 29-1043,3 313-993,-13-208-164,13-127 0,0-15 0,0 34 0,1-43 0,0-1 0,0 1 0,0 0 0,0 0 0,1 0 0,0 0 0,0 1 0,0-1 0,0 0 0,1 1 0,6-8 0,1-4 0,7-11 0,-7 13 0,-1 0 0,0-1 0,-1 0 0,-1 0 0,0-1 0,5-19 0,-11 32 0,0 0 0,0 0 0,0-1 0,1 1 0,-1 0 0,1 1 0,0-1 0,0 0 0,0 0 0,5-4 0,-12 54 0,-4-28 0,-1-1 0,0 0 0,-2-1 0,0 0 0,-28 29 0,45-58 0,0 0 0,0 0 0,8-12 0,14-17 0,-6 11 0,-2-1 0,19-42 0,-33 60 0,-8 29 0,-1-6 0,1 0 0,-1 0 0,0 0 0,-1-1 0,0 0 0,-1 0 0,0 0 0,0-1 0,-1 1 0,-8 6 0,-11 18 0,-8 0 0,34-33 0,0 1 0,0-1 0,0 0 0,0 0 0,0 0 0,0 0 0,0 0 0,0 0 0,0 0 0,0 0 0,0 0 0,0 1 0,0-1 0,0 0 0,0 0 0,0 0 0,0 0 0,0 0 0,0 0 0,0 0 0,0 0 0,0 0 0,-1 0 0,1 0 0,0 1 0,0-1 0,0 0 0,0 0 0,0 0 0,0 0 0,0 0 0,0 0 0,0 0 0,0 0 0,-1 0 0,1 0 0,0 0 0,0 0 0,0 0 0,0 0 0,0 0 0,0 0 0,0 0 0,0 0 0,0 0 0,-1 0 0,1 0 0,0 0 0,0 0 0,0 0 0,0 0 0,0 0 0,0-1 0,0 1 0,0 0 0,0 0 0,0 0 0,0 0 0,-1 0 0,1 0 0,0 0 0,0 0 0,0 0 0,0 0 0,0 0 0,0 0 0,0-1 0,-2-10 0,3-16 0,5 11 0,1 0 0,12-22 0,-13 29 0,-1 0 0,0-1 0,0 0 0,-1 0 0,0 0 0,-1 0 0,-1-1 0,1 1 0,0-16 0,-3 24 0,0 4 0,1 0 0,-1-1 0,0 1 0,0 0 0,1-1 0,-1 1 0,0 0 0,-1-1 0,1 1 0,0 0 0,0-1 0,-1 1 0,1 0 0,-1-1 0,0 3 0,-15 31 0,7-13 0,-22 47 0,7-20 0,24-49 0,0 0 0,0 0 0,0-1 0,0 1 0,0 0 0,0 0 0,0 0 0,0 0 0,0 0 0,0 0 0,0 0 0,0 0 0,0 0 0,0 0 0,0 0 0,-1 0 0,1 0 0,0 0 0,0 0 0,0 0 0,0 0 0,0 0 0,0 0 0,0-1 0,0 1 0,0 0 0,0 0 0,0 0 0,-1 0 0,1 0 0,0 0 0,0 0 0,0 1 0,0-1 0,0 0 0,0 0 0,0 0 0,0 0 0,0 0 0,0 0 0,0 0 0,-1 0 0,1-18 0,6-26 0,37-79 0,-39 114 0,-3 8 0,0 0 0,0-1 0,0 0 0,0 1 0,0-1 0,-1 1 0,1-1 0,-1 0 0,1 0 0,-1 1 0,1-1 0,-1 0 0,0 0 0,0 1 0,0-1 0,0 0 0,0 0 0,-1-2 0,0 2 0,1 2 0,-3 43 0,-17 19 0,20-62 0,-1 1 0,4-16 0,-3-63 0,0 45 0,0 27 0,0 10 0,0-1 0,-1 0 0,1 0 0,-1 0 0,0-1 0,0 1 0,0 0 0,0 0 0,0-1 0,0 1 0,-1-1 0,1 1 0,-4 3 0,-10 22 0,14-36 0,0-1 0,0 0 0,0 1 0,1-1 0,1 0 0,0 1 0,1-10 0,-1 17-2,-1 0 1,0 1-1,0-1 1,1 0-1,-1 1 1,0-1-1,1 0 1,-1 1-1,1-1 1,-1 1-1,1-1 1,-1 1-1,1-1 1,-1 1-1,1-1 1,-1 1-1,1-1 1,0 1-1,-1 0 1,1-1-1,0 1 1,-1 0-1,1 0 0,1-1 1,-1 2 1,-1-1 0,1 0 1,-1 1-1,1-1 0,-1 1 0,1-1 0,-1 1 0,1-1 1,-1 1-1,1-1 0,-1 1 0,0 0 0,1-1 0,-1 1 1,0 0-1,1-1 0,-1 1 0,0 0 0,0 1 0,6 40-5078,-5-64-1180,1-44 9230,-2 65-2884,1 13 193,0-1 0,0 1 1,-1-1-1,-2 16 0,1 7 115,1-34-398,0-35 146,0-58 94,0 93-222,0 39 48,-5 34 38,-1-158-543,5 78 474,-4-16 128,3 19-104,2 15-59,0-6 7,1 0 0,0 1 0,0-1 0,1 0 0,-1 0 0,1 0 0,3 5 0,-2-5-17,-1 0-1,0 0 1,-1 0 0,1 0-1,-1 0 1,0 1-1,1 5 1,-2 150 60,-1-151-172,-1-15 105,-2-17 4,4 18 5,1 0 1,-1 0-1,1 0 0,-1 0 1,1 0-1,0 0 0,1 0 0,-1 0 1,1 0-1,-1 1 0,1-1 1,1 0-1,-1 1 0,0 0 0,1-1 1,-1 1-1,1 0 0,0 0 1,0 0-1,0 1 0,1-1 0,4-2 1,-8 5 9,0 0-1,0 0 1,0 0 0,0 0 0,0 0 0,0 0-1,0 0 1,0 0 0,0 0 0,1 0 0,-1 0-1,0 0 1,0 0 0,0 0 0,0 0-1,0 0 1,0 0 0,0 0 0,0 0 0,1 0-1,-1 0 1,0 0 0,0 0 0,0 0 0,0 0-1,0 0 1,0 0 0,0 0 0,0 0 0,0 1-1,0-1 1,1 0 0,-1 0 0,0 0 0,0 0-1,0 0 1,0 0 0,0 0 0,0 0 0,0 0-1,0 0 1,0 1 0,0-1 0,0 0 0,0 0-1,0 0 1,0 0 0,0 0 0,0 0 0,0 0-1,0 0 1,0 1 0,0-1 0,0 0 0,0 0-1,0 0 1,0 0 0,0 0 0,0 0 0,0 0-1,0 0 1,-3 13 14,-11 14 19,13-26-44,0 1-1,-1-1 0,1 0 0,0 0 0,0 0 0,1 1 0,-1-1 0,0 0 0,0 1 1,0-1-1,1 1 0,-1-1 0,1 1 0,-1-1 0,1 1 0,0-1 0,0 1 1,-1-1-1,1 1 0,0 0 0,1 1 0,-2-36-24186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2T16:08:56.879"/>
    </inkml:context>
    <inkml:brush xml:id="br0">
      <inkml:brushProperty name="width" value="0.05" units="cm"/>
      <inkml:brushProperty name="height" value="0.05" units="cm"/>
      <inkml:brushProperty name="color" value="#004F8B"/>
    </inkml:brush>
  </inkml:definitions>
  <inkml:trace contextRef="#ctx0" brushRef="#br0">2 14 60,'1'-13'21447,"0"41"-14191,-1-2-8572,-3 158 3902,4 165-946,4-301-1504,1-1 0,2 0 1,3 0-1,1-1 0,3 0 1,1-1-1,31 59 0,-29-71-135,1-1-1,1-1 0,1 0 1,2-2-1,1-1 0,2 0 1,0-2-1,2-1 0,1-2 1,33 22-1,-37-30 0,0-1 0,1-2 0,1 0 0,0-2 0,0-1 0,38 7 0,-24-9 0,1-2 0,1-1 0,70-4 0,-11-9 0,-2-5 0,172-47 0,-198 40 0,-42 10 0,1 2 0,-1 2 0,1 1 0,58-4 0,-90 10 0,20-3 0,-20 3 0,-1 0 0,1 0 0,-1-1 0,1 1 0,-1-1 0,0 1 0,1 0 0,-1-1 0,1 1 0,-1-1 0,0 1 0,1-1 0,-1 1 0,0-1 0,0 1 0,1-1 0,-1 1 0,0-1 0,0 0 0,0 1 0,0-1 0,1 1 0,-1-1 0,0 1 0,0-1 0,0 0 0,0 1 0,-1-1 0,1 1 0,0-1 0,0 0 0,0 1 0,0-1 0,0 1 0,-1-1 0,1 1 0,-1-1 0,-1-4-28,-1 0 0,0 1 0,0 0 0,-1 0 0,1 0 0,-1 0 1,0 0-1,0 1 0,0-1 0,-1 1 0,1 0 0,-1 1 0,1-1 0,-1 1 0,0 0 0,-6-2 0,-21-17 33,27 17 13,0 1 0,0-1 0,0 1 0,0 0 1,-9-4-1,11 6-1,1-1 0,-1 1 0,1-1 0,0 0 0,0 1 0,0-1 0,0 0 0,0 0 0,0-1 0,1 1 1,-1 0-1,-1-4 0,1 3-3,0 0 0,0 0-1,0 0 1,0 1 0,-1-1 0,1 1 0,-1-1 0,1 1 0,-5-3 0,4 3-14,0 0 0,1 0 0,0 0 0,-1 0 0,1 0 0,0 0 0,0-1 0,0 1 0,-3-6 0,5 8 0,0 0 0,0-1 0,0 1 0,0 0 0,0-1 0,0 1 0,0 0 0,0 0 0,0-1 0,0 1 0,0 0 0,0-1 0,0 1 0,0 0 0,-1 0 0,1-1 0,0 1 0,0 0 0,0 0 0,0-1 0,-1 1 0,1 0 0,0 0 0,0 0 0,0-1 0,-1 1 0,1 0 0,0 0 0,0 0 0,-1 0 0,1 0 0,0-1 0,0 1 0,-1 0 0,1 0 0,0 0 0,-1 0 0,1 0 0,0 1 0,-1-1 0,1 0 0,0 1 0,0-1 0,0 0 0,0 1 0,0-1 0,0 0 0,0 1 0,0-1 0,0 0 0,0 1 0,0-1 0,0 0 0,0 1 0,0-1 0,0 0 0,0 1 0,0-1 0,0 0 0,0 1 0,0-1 0,1 0 0,-1 1 0,0-1 0,0 0 0,0 1 0,1-1 0,-1 0 0,0 0 0,0 1 0,1-1 0,-1 0 0,0 0 0,1 1 0,8 11 0,4-3 0,-1-1 0,1 0 0,0-1 0,1 0 0,0-1 0,28 8 0,-19-6 0,33 16 0,-42-16 0,0 0 0,0-2 0,1 0 0,0 0 0,1-2 0,-1 1 0,1-2 0,24 2 0,-62-16 0,4 10 0,-74 136 0,9-15 0,62-79 0,10-41 0,10 0 0,2 0 0,-2-1 0,1 1 0,-1 0 0,1 0 0,0 0 0,-1 0 0,1 0 0,0 0 0,0 0 0,-1 0 0,1 1 0,0-1 0,-1 0 0,1 0 0,0 0 0,0 0 0,-1 0 0,1 0 0,0 1 0,0-1 0,0 0 0,-1 0 0,1 0 0,0 1 0,0-1 0,0 0 0,-1 0 0,1 1 0,0-1 0,0 0 0,0 0 0,0 1 0,0-1 0,0 0 0,0 0 0,0 1 0,-1-1 0,1 0 0,0 1 0,0-1 0,-7 21 0,0-2 0,4-22 0,3-15 0,-11-138 0,8 125 0,-1-25 0,-4 26 0,7 27 0,-1 0 0,1 0 0,0-1 0,0 1 0,0-1 0,1 1 0,-1-6 0,1-70 0,0 78 0,0 26 0,0-19 0,-1 38 0,3-1 0,10 72 0,3-30 0,-10-77 0,-2-20 0,4-8 0,-3 13 0,1 0 0,-1 0 0,0 0 0,4-9 0,9-17 0,1-7 0,-16 34 0,0 0 0,0 1 0,1-1 0,-1 1 0,1-1 0,1 1 0,3-5 0,2 2 0,0 0 0,-8 18 0,-2 13 0,0-16 0,0-1 0,-1 0 0,0 0 0,0 0 0,0-1 0,0 1 0,-1 0 0,0-1 0,0 1 0,-1-1 0,-6 7 0,-15 29 0,21-28 0,3-9 0,-1 0 0,1 0 0,-1 0 0,0 0 0,0 0 0,-4 6 0,6-10 0,-1-2 0,1 0 0,-1 0 0,1-1 0,0 1 0,0 0 0,0-1 0,0 1 0,0 0 0,1-4 0,0 3 0,0-8 0,0 0 0,1 0 0,0 0 0,1 0 0,0 0 0,1 1 0,6-13 0,-4 10 0,-1 0 0,0 0 0,4-22 0,-4 16 0,-2 19 0,-2 12 0,-1-9 0,0 0 0,-1 0 0,1 0 0,-1 0 0,0 0 0,0 0 0,0-1 0,0 1 0,0 0 0,-1-1 0,1 1 0,-1 0 0,0-1 0,1 0 0,-1 1 0,0-1 0,0 0 0,-3 2 0,-1 1 0,1 1 0,0 1 0,0-1 0,-5 10 0,10-16 0,0 0 0,0 0 0,0 0 0,0 0 0,0 0 0,0 1 0,0-1 0,0 0 0,0 0 0,0 0 0,0 0 0,-1 0 0,1 0 0,0 1 0,0-1 0,0 0 0,0 0 0,0 0 0,0 0 0,0 0 0,0 0 0,0 0 0,-1 1 0,1-1 0,0 0 0,0 0 0,0 0 0,0 0 0,0 0 0,0 0 0,-1 0 0,1 0 0,0 0 0,0 0 0,0 0 0,0 0 0,0 0 0,-1 0 0,1 0 0,0 0 0,0 0 0,0 0 0,0 0 0,0 0 0,-1 0 0,1 0 0,0 0 0,0 0 0,0 0 0,0-1 0,0 1 0,-4-9 0,3-12 0,1 15 0,0-1 0,0 1 0,1 0 0,0-1 0,1 1 0,-1 0 0,1 0 0,1 0 0,-1 0 0,5-8 0,-7 13 0,1 1 0,-1 0 0,0-1 0,0 1 0,0 0 0,0 0 0,0-1 0,0 1 0,1 0 0,-1 0 0,0-1 0,0 1 0,0 0 0,1 0 0,-1 0 0,0-1 0,0 1 0,1 0 0,-1 0 0,0 0 0,0 0 0,1 0 0,-1 0 0,0-1 0,1 1 0,-1 0 0,0 0 0,1 0 0,-1 0 0,0 0 0,0 0 0,1 0 0,-1 0 0,0 0 0,1 0 0,-1 1 0,0-1 0,0 0 0,1 0 0,-1 0 0,0 0 0,1 0 0,-1 0 0,0 1 0,0-1 0,1 0 0,-1 0 0,0 0 0,0 1 0,0-1 0,1 0 0,-1 1 0,1 0 0,0 0 0,-1 0 0,1 0 0,0 1 0,-1-1 0,1 0 0,-1 1 0,1-1 0,-1 0 0,0 1 0,0-1 0,1 3 0,-1 4 0,0-1 0,0 0 0,0-1 0,-1 1 0,-2 10 0,3-15 0,0-1 0,-1 0 0,1 0 0,-1 1 0,1-1 0,-1 0 0,1 0 0,-1 0 0,0 0 0,0 0 0,1 0 0,-1 0 0,0 0 0,0 0 0,0 0 0,0 0 0,0 0 0,0-1 0,0 1 0,0 0 0,-1-1 0,1 1 0,0-1 0,0 1 0,0-1 0,-1 0 0,1 1 0,0-1 0,0 0 0,-3 0 0,3 0 0,0 0 0,-1-1 0,1 1 0,0 0 0,0-1 0,0 1 0,-1-1 0,1 1 0,0-1 0,0 1 0,0-1 0,0 0 0,0 0 0,0 1 0,0-1 0,0 0 0,0 0 0,1 0 0,-1 0 0,0 0 0,1 0 0,-1 0 0,0 0 0,1-1 0,-1 1 0,1 0 0,0 0 0,-1 0 0,1-1 0,0 1 0,0 0 0,0 0 0,0-2 0,0-52 0,1 37 0,-1-15 0,0 32 0,0 1 0,-5 12 0,1-13 0,0-1 0,0 0 0,1 0 0,-1 0 0,1 0 0,-1-1 0,1 1 0,0-1 0,0 0 0,0 0 0,0 0 0,1-1 0,-4-5 0,-6-4 0,7 7 0,3 5 0,0-1 0,0 0 0,0 0 0,0 0 0,1 0 0,-1 0 0,1 0 0,-1 0 0,1-1 0,0 1 0,0 0 0,0-1 0,0 1 0,0-1 0,0 1 0,0-5 0,2 0 0,0 10 0,-1-2 0,0-1 0,0 1 0,0 0 0,1 0 0,-1 0 0,0 0 0,1-1 0,-1 1 0,0 0 0,1 0 0,-1-1 0,1 1 0,-1 0 0,1-1 0,-1 1 0,1-1 0,0 1 0,-1-1 0,1 1 0,1 0 0,-1 0 0,0 0 0,1 0 0,-1 0 0,0 0 0,0 0 0,1 0 0,-1 0 0,0 1 0,0-1 0,0 0 0,-1 1 0,1-1 0,0 1 0,0-1 0,-1 1 0,1-1 0,-1 1 0,0-1 0,1 4 0,1 0 0,-1 0 0,0 0 0,0 0 0,0 0 0,-1 0 0,0 7 0,0-7 0,0 0 0,0 0 0,1 0 0,-1 0 0,1 0 0,0 0 0,4 9 0,3 28 0,-7-38 0,-1 0 0,1 0 0,0-1 0,0 1 0,0 0 0,0 0 0,0-1 0,1 1 0,0-1 0,2 4 0,9 25 0,-8 5 0,-5-33 0,0 0 0,0-1 0,1 1 0,-1 0 0,1-1 0,0 1 0,2 4 0,-1 10 0,0-15 0,1-2 0,-2-46 0,-1-87 0,1 131 0,0 0 0,1 1 0,-1-1 0,1 0 0,-1 0 0,1 0 0,-1 1 0,1-1 0,0 1 0,-1 0 0,1-1 0,0 1 0,-1 0 0,1 0 0,0 0 0,0 0 0,-1 0 0,1 0 0,0 0 0,-1 1 0,3 0 0,-3-1 0,0 0 0,0 1 0,0-1 0,0 0 0,0 0 0,0 1 0,0-1 0,-1 0 0,1 1 0,0-1 0,0 1 0,0-1 0,-1 1 0,1 0 0,0-1 0,-1 1 0,1 0 0,0-1 0,0 2 0,11 12 0,-5-11 0,0-3 0,-4 3 0,4-6 0,-5-1 0,-2 3 0,0 1 0,0 0 0,0-1 0,0 1 0,0 0 0,0-1 0,0 1 0,0 0 0,1-1 0,-1 1 0,0 0 0,0-1 0,0 1 0,0 0 0,1 0 0,-1-1 0,0 1 0,0 0 0,1 0 0,-1-1 0,0 1 0,0 0 0,1 0 0,-1 0 0,0 0 0,0-1 0,1 1 0,-1 0 0,0 0 0,1 0 0,-1 0 0,1 0 0,6-7 0,-7 6 0,1 0 0,-1 0 0,1 1 0,-1-1 0,1 0 0,0 0 0,-1 0 0,1 0 0,0 1 0,0-1 0,0 0 0,-1 1 0,1-1 0,0 1 0,0-1 0,0 1 0,0-1 0,0 1 0,0-1 0,0 1 0,0 0 0,0 0 0,0-1 0,0 1 0,0 0 0,0 0 0,2 0 0,3 2 0,-11 0 0,-1 2 0,5-5 0,-7 14-6070,6-12 5106,0-1 1,1 2-1,-1-1 1,1 0-1,-1 0 0,1 0 1,-1 1-1,1-1 0,0 1 1,0-1-1,-1 1 0,1 0 1,0-1-1,0 1 0,1 0 1,-1 0-1,-1 2 1,1 0-79,0 0 0,1 0 0,-1 0 0,1-1 1,0 1-1,0 0 0,0 8 0,2-6 85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8T03:27:47.523"/>
    </inkml:context>
    <inkml:brush xml:id="br0">
      <inkml:brushProperty name="width" value="0.1" units="cm"/>
      <inkml:brushProperty name="height" value="0.1" units="cm"/>
      <inkml:brushProperty name="color" value="#004F8B"/>
    </inkml:brush>
  </inkml:definitions>
  <inkml:trace contextRef="#ctx0" brushRef="#br0">4 0 420,'0'0'1668,"-4"0"-2108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8T03:27:47.523"/>
    </inkml:context>
    <inkml:brush xml:id="br0">
      <inkml:brushProperty name="width" value="0.1" units="cm"/>
      <inkml:brushProperty name="height" value="0.1" units="cm"/>
      <inkml:brushProperty name="color" value="#004F8B"/>
    </inkml:brush>
  </inkml:definitions>
  <inkml:trace contextRef="#ctx0" brushRef="#br0">4 0 420,'0'0'1668,"-4"0"-2108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8T03:27:47.523"/>
    </inkml:context>
    <inkml:brush xml:id="br0">
      <inkml:brushProperty name="width" value="0.1" units="cm"/>
      <inkml:brushProperty name="height" value="0.1" units="cm"/>
      <inkml:brushProperty name="color" value="#004F8B"/>
    </inkml:brush>
  </inkml:definitions>
  <inkml:trace contextRef="#ctx0" brushRef="#br0">4 0 420,'0'0'1668,"-4"0"-2108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8T03:27:47.523"/>
    </inkml:context>
    <inkml:brush xml:id="br0">
      <inkml:brushProperty name="width" value="0.1" units="cm"/>
      <inkml:brushProperty name="height" value="0.1" units="cm"/>
      <inkml:brushProperty name="color" value="#004F8B"/>
    </inkml:brush>
  </inkml:definitions>
  <inkml:trace contextRef="#ctx0" brushRef="#br0">4 0 420,'0'0'1668,"-4"0"-2108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FE4780-4742-4AF7-B9F6-29387D06C872}" type="datetimeFigureOut">
              <a:rPr lang="ko-KR" altLang="en-US" smtClean="0"/>
              <a:t>2021-06-23</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20E160-F603-41F3-A192-DC95957721C3}" type="slidenum">
              <a:rPr lang="ko-KR" altLang="en-US" smtClean="0"/>
              <a:t>‹#›</a:t>
            </a:fld>
            <a:endParaRPr lang="ko-KR" altLang="en-US"/>
          </a:p>
        </p:txBody>
      </p:sp>
    </p:spTree>
    <p:extLst>
      <p:ext uri="{BB962C8B-B14F-4D97-AF65-F5344CB8AC3E}">
        <p14:creationId xmlns:p14="http://schemas.microsoft.com/office/powerpoint/2010/main" val="19514411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Plate Fin Heat Exchangers are compact heat exchangers that consist of multiple layers (up to 1000) and beyond depending on the application</a:t>
            </a:r>
          </a:p>
          <a:p>
            <a:r>
              <a:rPr lang="en-US" sz="1800" dirty="0">
                <a:effectLst/>
                <a:latin typeface="Times New Roman" panose="02020603050405020304" pitchFamily="18" charset="0"/>
                <a:ea typeface="Times New Roman" panose="02020603050405020304" pitchFamily="18" charset="0"/>
              </a:rPr>
              <a:t>Each layer consists of 2 plates and fins deployed between these 2 plates; these layers are then brazed all together to form the final structure of the plate fin heat exchanger</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(because fins are employed on both sides)</a:t>
            </a:r>
          </a:p>
          <a:p>
            <a:r>
              <a:rPr lang="en-US" sz="1800" dirty="0">
                <a:effectLst/>
                <a:latin typeface="Times New Roman" panose="02020603050405020304" pitchFamily="18" charset="0"/>
                <a:ea typeface="Times New Roman" panose="02020603050405020304" pitchFamily="18" charset="0"/>
              </a:rPr>
              <a:t>(due to a small thickness of the plate)</a:t>
            </a:r>
          </a:p>
          <a:p>
            <a:r>
              <a:rPr lang="en-US" sz="1800" dirty="0">
                <a:effectLst/>
                <a:latin typeface="Times New Roman" panose="02020603050405020304" pitchFamily="18" charset="0"/>
                <a:ea typeface="Times New Roman" panose="02020603050405020304" pitchFamily="18" charset="0"/>
              </a:rPr>
              <a:t>(because fins interrupt boundary layer growth)</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These characteristics make plate fin heat exchangers popular in industries like automotive, aerospace and process plants.</a:t>
            </a:r>
          </a:p>
          <a:p>
            <a:endParaRPr lang="en-US" dirty="0"/>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3</a:t>
            </a:fld>
            <a:endParaRPr lang="ko-KR" altLang="en-US"/>
          </a:p>
        </p:txBody>
      </p:sp>
    </p:spTree>
    <p:extLst>
      <p:ext uri="{BB962C8B-B14F-4D97-AF65-F5344CB8AC3E}">
        <p14:creationId xmlns:p14="http://schemas.microsoft.com/office/powerpoint/2010/main" val="2564633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Genetic Algorithm was invented by Kennedy and Eberhard in 1995, It’s based on the Study of social behavior of birds in a swarm.</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The working principle is simple, given an objective function,</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PSO </a:t>
            </a:r>
            <a:r>
              <a:rPr lang="en-US" sz="1800" dirty="0" err="1">
                <a:effectLst/>
                <a:latin typeface="Calibri" panose="020F0502020204030204" pitchFamily="34" charset="0"/>
                <a:ea typeface="Calibri" panose="020F0502020204030204" pitchFamily="34" charset="0"/>
                <a:cs typeface="Arial" panose="020B0604020202020204" pitchFamily="34" charset="0"/>
              </a:rPr>
              <a:t>intiates</a:t>
            </a:r>
            <a:r>
              <a:rPr lang="en-US" sz="1800" dirty="0">
                <a:effectLst/>
                <a:latin typeface="Calibri" panose="020F0502020204030204" pitchFamily="34" charset="0"/>
                <a:ea typeface="Calibri" panose="020F0502020204030204" pitchFamily="34" charset="0"/>
                <a:cs typeface="Arial" panose="020B0604020202020204" pitchFamily="34" charset="0"/>
              </a:rPr>
              <a:t> a set of particles that describe solutions of that object function</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Every particle in the swarm contains his own solution and his own set of parameters that describe that solution.</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After that the fittest particle is identified and selected as a global best.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Following that, the particles starts to accelerate in the direction of the fittest candidate through this mechanism</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Every particle has its own position and velocity vector, it also has it’s personal best location so far.</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There is a vector from the current position to the personal best position</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There is a vector from the current position to the personal best position</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Now we have a total of 3 vectors, when the particle moves it will move parallel to all 3 vectors like this</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12</a:t>
            </a:fld>
            <a:endParaRPr lang="ko-KR" altLang="en-US"/>
          </a:p>
        </p:txBody>
      </p:sp>
    </p:spTree>
    <p:extLst>
      <p:ext uri="{BB962C8B-B14F-4D97-AF65-F5344CB8AC3E}">
        <p14:creationId xmlns:p14="http://schemas.microsoft.com/office/powerpoint/2010/main" val="2065016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A is the total heat transfer surface area</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err="1">
                <a:effectLst/>
                <a:latin typeface="Calibri" panose="020F0502020204030204" pitchFamily="34" charset="0"/>
                <a:ea typeface="Calibri" panose="020F0502020204030204" pitchFamily="34" charset="0"/>
                <a:cs typeface="Arial" panose="020B0604020202020204" pitchFamily="34" charset="0"/>
              </a:rPr>
              <a:t>Aff</a:t>
            </a:r>
            <a:r>
              <a:rPr lang="en-US" sz="1800" dirty="0">
                <a:effectLst/>
                <a:latin typeface="Calibri" panose="020F0502020204030204" pitchFamily="34" charset="0"/>
                <a:ea typeface="Calibri" panose="020F0502020204030204" pitchFamily="34" charset="0"/>
                <a:cs typeface="Arial" panose="020B0604020202020204" pitchFamily="34" charset="0"/>
              </a:rPr>
              <a:t> free flow area of the hot side and cold side respectively</a:t>
            </a:r>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13</a:t>
            </a:fld>
            <a:endParaRPr lang="ko-KR" altLang="en-US"/>
          </a:p>
        </p:txBody>
      </p:sp>
    </p:spTree>
    <p:extLst>
      <p:ext uri="{BB962C8B-B14F-4D97-AF65-F5344CB8AC3E}">
        <p14:creationId xmlns:p14="http://schemas.microsoft.com/office/powerpoint/2010/main" val="1480181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err="1">
                <a:effectLst/>
                <a:latin typeface="Calibri" panose="020F0502020204030204" pitchFamily="34" charset="0"/>
                <a:ea typeface="Calibri" panose="020F0502020204030204" pitchFamily="34" charset="0"/>
                <a:cs typeface="Arial" panose="020B0604020202020204" pitchFamily="34" charset="0"/>
              </a:rPr>
              <a:t>Lf</a:t>
            </a:r>
            <a:r>
              <a:rPr lang="en-US" sz="1800" dirty="0">
                <a:effectLst/>
                <a:latin typeface="Calibri" panose="020F0502020204030204" pitchFamily="34" charset="0"/>
                <a:ea typeface="Calibri" panose="020F0502020204030204" pitchFamily="34" charset="0"/>
                <a:cs typeface="Arial" panose="020B0604020202020204" pitchFamily="34" charset="0"/>
              </a:rPr>
              <a:t> is the fin offset length</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Cp is the specific heat of the fluid</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μ is the viscosity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k is the thermal conductivity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Arial" panose="020B0604020202020204" pitchFamily="34" charset="0"/>
              </a:rPr>
              <a:t>Fs is the fin spacing</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14</a:t>
            </a:fld>
            <a:endParaRPr lang="ko-KR" altLang="en-US"/>
          </a:p>
        </p:txBody>
      </p:sp>
    </p:spTree>
    <p:extLst>
      <p:ext uri="{BB962C8B-B14F-4D97-AF65-F5344CB8AC3E}">
        <p14:creationId xmlns:p14="http://schemas.microsoft.com/office/powerpoint/2010/main" val="1230623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15</a:t>
            </a:fld>
            <a:endParaRPr lang="ko-KR" altLang="en-US"/>
          </a:p>
        </p:txBody>
      </p:sp>
    </p:spTree>
    <p:extLst>
      <p:ext uri="{BB962C8B-B14F-4D97-AF65-F5344CB8AC3E}">
        <p14:creationId xmlns:p14="http://schemas.microsoft.com/office/powerpoint/2010/main" val="935031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14:m>
                  <m:oMath xmlns:m="http://schemas.openxmlformats.org/officeDocument/2006/math">
                    <m:sSub>
                      <m:sSubPr>
                        <m:ctrlPr>
                          <a:rPr lang="en-US" sz="2800" i="1" smtClean="0">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𝑐𝑓</m:t>
                        </m:r>
                      </m:sub>
                    </m:sSub>
                  </m:oMath>
                </a14:m>
                <a:r>
                  <a:rPr lang="en-GB" sz="1800" dirty="0">
                    <a:effectLst/>
                    <a:latin typeface="Times New Roman" panose="02020603050405020304" pitchFamily="18" charset="0"/>
                    <a:ea typeface="Times New Roman" panose="02020603050405020304" pitchFamily="18" charset="0"/>
                  </a:rPr>
                  <a:t> is the annual coefficient factor</a:t>
                </a:r>
              </a:p>
              <a:p>
                <a:pPr marL="0" marR="0" lvl="0" indent="0" algn="l" defTabSz="914400" rtl="0" eaLnBrk="1" fontAlgn="auto" latinLnBrk="1" hangingPunct="1">
                  <a:lnSpc>
                    <a:spcPct val="100000"/>
                  </a:lnSpc>
                  <a:spcBef>
                    <a:spcPts val="0"/>
                  </a:spcBef>
                  <a:spcAft>
                    <a:spcPts val="0"/>
                  </a:spcAft>
                  <a:buClrTx/>
                  <a:buSzTx/>
                  <a:buFontTx/>
                  <a:buNone/>
                  <a:tabLst/>
                  <a:defRPr/>
                </a:pPr>
                <a14:m>
                  <m:oMath xmlns:m="http://schemas.openxmlformats.org/officeDocument/2006/math">
                    <m:sSub>
                      <m:sSubPr>
                        <m:ctrlPr>
                          <a:rPr lang="en-US" sz="2800" i="1" smtClean="0">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𝐴</m:t>
                        </m:r>
                      </m:sub>
                    </m:sSub>
                  </m:oMath>
                </a14:m>
                <a:r>
                  <a:rPr lang="en-GB" sz="1800" dirty="0">
                    <a:effectLst/>
                    <a:latin typeface="Times New Roman" panose="02020603050405020304" pitchFamily="18" charset="0"/>
                    <a:ea typeface="Times New Roman" panose="02020603050405020304" pitchFamily="18" charset="0"/>
                  </a:rPr>
                  <a:t> is the cost per unit surface area</a:t>
                </a:r>
              </a:p>
              <a:p>
                <a:pPr marL="0" marR="0" lvl="0" indent="0" algn="l" defTabSz="914400" rtl="0" eaLnBrk="1" fontAlgn="auto" latinLnBrk="1" hangingPunct="1">
                  <a:lnSpc>
                    <a:spcPct val="100000"/>
                  </a:lnSpc>
                  <a:spcBef>
                    <a:spcPts val="0"/>
                  </a:spcBef>
                  <a:spcAft>
                    <a:spcPts val="0"/>
                  </a:spcAft>
                  <a:buClrTx/>
                  <a:buSzTx/>
                  <a:buFontTx/>
                  <a:buNone/>
                  <a:tabLst/>
                  <a:defRPr/>
                </a:pPr>
                <a14:m>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𝐴</m:t>
                    </m:r>
                  </m:oMath>
                </a14:m>
                <a:r>
                  <a:rPr lang="en-GB" sz="1800" dirty="0">
                    <a:effectLst/>
                    <a:latin typeface="Times New Roman" panose="02020603050405020304" pitchFamily="18" charset="0"/>
                    <a:ea typeface="Times New Roman" panose="02020603050405020304" pitchFamily="18" charset="0"/>
                  </a:rPr>
                  <a:t> is the t</a:t>
                </a:r>
              </a:p>
              <a:p>
                <a:pPr marL="0" marR="0" lvl="0" indent="0" algn="l" defTabSz="914400" rtl="0" eaLnBrk="1" fontAlgn="auto" latinLnBrk="1" hangingPunct="1">
                  <a:lnSpc>
                    <a:spcPct val="100000"/>
                  </a:lnSpc>
                  <a:spcBef>
                    <a:spcPts val="0"/>
                  </a:spcBef>
                  <a:spcAft>
                    <a:spcPts val="0"/>
                  </a:spcAft>
                  <a:buClrTx/>
                  <a:buSzTx/>
                  <a:buFontTx/>
                  <a:buNone/>
                  <a:tabLst/>
                  <a:defRPr/>
                </a:pPr>
                <a14:m>
                  <m:oMath xmlns:m="http://schemas.openxmlformats.org/officeDocument/2006/math">
                    <m:sSub>
                      <m:sSubPr>
                        <m:ctrlPr>
                          <a:rPr lang="en-US" sz="2800" i="1" smtClean="0">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GB" sz="1800" dirty="0">
                    <a:effectLst/>
                    <a:latin typeface="Times New Roman" panose="02020603050405020304" pitchFamily="18" charset="0"/>
                    <a:ea typeface="Times New Roman" panose="02020603050405020304" pitchFamily="18" charset="0"/>
                  </a:rPr>
                  <a:t> is the exponent of nonlinear increase with area increase</a:t>
                </a:r>
              </a:p>
              <a:p>
                <a:pPr marL="0" marR="0" lvl="0" indent="0" algn="l" defTabSz="914400" rtl="0" eaLnBrk="1" fontAlgn="auto" latinLnBrk="1" hangingPunct="1">
                  <a:lnSpc>
                    <a:spcPct val="100000"/>
                  </a:lnSpc>
                  <a:spcBef>
                    <a:spcPts val="0"/>
                  </a:spcBef>
                  <a:spcAft>
                    <a:spcPts val="0"/>
                  </a:spcAft>
                  <a:buClrTx/>
                  <a:buSzTx/>
                  <a:buFontTx/>
                  <a:buNone/>
                  <a:tabLst/>
                  <a:defRPr/>
                </a:pPr>
                <a14:m>
                  <m:oMath xmlns:m="http://schemas.openxmlformats.org/officeDocument/2006/math">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𝜁</m:t>
                    </m:r>
                  </m:oMath>
                </a14:m>
                <a:r>
                  <a:rPr lang="en-GB" sz="1800" dirty="0">
                    <a:effectLst/>
                    <a:latin typeface="Times New Roman" panose="02020603050405020304" pitchFamily="18" charset="0"/>
                    <a:ea typeface="Times New Roman" panose="02020603050405020304" pitchFamily="18" charset="0"/>
                  </a:rPr>
                  <a:t> zeta is the electricity price</a:t>
                </a:r>
              </a:p>
              <a:p>
                <a:pPr marL="0" marR="0" lvl="0" indent="0" algn="l" defTabSz="914400" rtl="0" eaLnBrk="1" fontAlgn="auto" latinLnBrk="1" hangingPunct="1">
                  <a:lnSpc>
                    <a:spcPct val="100000"/>
                  </a:lnSpc>
                  <a:spcBef>
                    <a:spcPts val="0"/>
                  </a:spcBef>
                  <a:spcAft>
                    <a:spcPts val="0"/>
                  </a:spcAft>
                  <a:buClrTx/>
                  <a:buSzTx/>
                  <a:buFontTx/>
                  <a:buNone/>
                  <a:tabLst/>
                  <a:defRPr/>
                </a:pPr>
                <a14:m>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𝜏</m:t>
                    </m:r>
                  </m:oMath>
                </a14:m>
                <a:r>
                  <a:rPr lang="en-GB" sz="1800" dirty="0">
                    <a:effectLst/>
                    <a:latin typeface="Times New Roman" panose="02020603050405020304" pitchFamily="18" charset="0"/>
                    <a:ea typeface="Times New Roman" panose="02020603050405020304" pitchFamily="18" charset="0"/>
                  </a:rPr>
                  <a:t> is the operating hours per year</a:t>
                </a:r>
              </a:p>
              <a:p>
                <a:pPr marL="0" marR="0" lvl="0" indent="0" algn="l" defTabSz="914400" rtl="0" eaLnBrk="1" fontAlgn="auto" latinLnBrk="1" hangingPunct="1">
                  <a:lnSpc>
                    <a:spcPct val="100000"/>
                  </a:lnSpc>
                  <a:spcBef>
                    <a:spcPts val="0"/>
                  </a:spcBef>
                  <a:spcAft>
                    <a:spcPts val="0"/>
                  </a:spcAft>
                  <a:buClrTx/>
                  <a:buSzTx/>
                  <a:buFontTx/>
                  <a:buNone/>
                  <a:tabLst/>
                  <a:defRPr/>
                </a:pPr>
                <a14:m>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𝜌</m:t>
                    </m:r>
                  </m:oMath>
                </a14:m>
                <a:r>
                  <a:rPr lang="en-GB" sz="1800" dirty="0">
                    <a:effectLst/>
                    <a:latin typeface="Times New Roman" panose="02020603050405020304" pitchFamily="18" charset="0"/>
                    <a:ea typeface="Times New Roman" panose="02020603050405020304" pitchFamily="18" charset="0"/>
                  </a:rPr>
                  <a:t> is the density of the fluid</a:t>
                </a:r>
              </a:p>
              <a:p>
                <a:pPr marL="0" marR="0" lvl="0" indent="0" algn="l" defTabSz="914400" rtl="0" eaLnBrk="1" fontAlgn="auto" latinLnBrk="1" hangingPunct="1">
                  <a:lnSpc>
                    <a:spcPct val="100000"/>
                  </a:lnSpc>
                  <a:spcBef>
                    <a:spcPts val="0"/>
                  </a:spcBef>
                  <a:spcAft>
                    <a:spcPts val="0"/>
                  </a:spcAft>
                  <a:buClrTx/>
                  <a:buSzTx/>
                  <a:buFontTx/>
                  <a:buNone/>
                  <a:tabLst/>
                  <a:defRPr/>
                </a:pPr>
                <a14:m>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𝜂</m:t>
                    </m:r>
                  </m:oMath>
                </a14:m>
                <a:r>
                  <a:rPr lang="en-GB" sz="1800" dirty="0">
                    <a:effectLst/>
                    <a:latin typeface="Times New Roman" panose="02020603050405020304" pitchFamily="18" charset="0"/>
                    <a:ea typeface="Times New Roman" panose="02020603050405020304" pitchFamily="18" charset="0"/>
                  </a:rPr>
                  <a:t> is the compressor efficiency</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GB" sz="1800" i="0">
                    <a:effectLst/>
                    <a:latin typeface="Cambria Math" panose="02040503050406030204" pitchFamily="18" charset="0"/>
                    <a:ea typeface="Times New Roman" panose="02020603050405020304" pitchFamily="18" charset="0"/>
                    <a:cs typeface="Times New Roman" panose="02020603050405020304" pitchFamily="18" charset="0"/>
                  </a:rPr>
                  <a:t>𝐴</a:t>
                </a:r>
                <a:r>
                  <a:rPr lang="en-US" sz="2800" i="0">
                    <a:effectLst/>
                    <a:latin typeface="Cambria Math" panose="02040503050406030204" pitchFamily="18" charset="0"/>
                    <a:ea typeface="Times New Roman" panose="02020603050405020304" pitchFamily="18" charset="0"/>
                    <a:cs typeface="Times New Roman" panose="02020603050405020304" pitchFamily="18" charset="0"/>
                  </a:rPr>
                  <a:t>_</a:t>
                </a:r>
                <a:r>
                  <a:rPr lang="en-GB" sz="1800" i="0">
                    <a:effectLst/>
                    <a:latin typeface="Cambria Math" panose="02040503050406030204" pitchFamily="18" charset="0"/>
                    <a:ea typeface="Times New Roman" panose="02020603050405020304" pitchFamily="18" charset="0"/>
                    <a:cs typeface="Times New Roman" panose="02020603050405020304" pitchFamily="18" charset="0"/>
                  </a:rPr>
                  <a:t>𝑐𝑓</a:t>
                </a:r>
                <a:r>
                  <a:rPr lang="en-GB" sz="1800" dirty="0">
                    <a:effectLst/>
                    <a:latin typeface="Times New Roman" panose="02020603050405020304" pitchFamily="18" charset="0"/>
                    <a:ea typeface="Times New Roman" panose="02020603050405020304" pitchFamily="18" charset="0"/>
                  </a:rPr>
                  <a:t> is the annual coefficient factor</a:t>
                </a:r>
              </a:p>
              <a:p>
                <a:pPr marL="0" marR="0" lvl="0" indent="0" algn="l" defTabSz="914400" rtl="0" eaLnBrk="1" fontAlgn="auto" latinLnBrk="1" hangingPunct="1">
                  <a:lnSpc>
                    <a:spcPct val="100000"/>
                  </a:lnSpc>
                  <a:spcBef>
                    <a:spcPts val="0"/>
                  </a:spcBef>
                  <a:spcAft>
                    <a:spcPts val="0"/>
                  </a:spcAft>
                  <a:buClrTx/>
                  <a:buSzTx/>
                  <a:buFontTx/>
                  <a:buNone/>
                  <a:tabLst/>
                  <a:defRPr/>
                </a:pPr>
                <a:r>
                  <a:rPr lang="en-GB" sz="1800" i="0">
                    <a:effectLst/>
                    <a:latin typeface="Cambria Math" panose="02040503050406030204" pitchFamily="18" charset="0"/>
                    <a:ea typeface="Times New Roman" panose="02020603050405020304" pitchFamily="18" charset="0"/>
                    <a:cs typeface="Times New Roman" panose="02020603050405020304" pitchFamily="18" charset="0"/>
                  </a:rPr>
                  <a:t>𝐶</a:t>
                </a:r>
                <a:r>
                  <a:rPr lang="en-US" sz="2800" i="0">
                    <a:effectLst/>
                    <a:latin typeface="Cambria Math" panose="02040503050406030204" pitchFamily="18" charset="0"/>
                    <a:ea typeface="Times New Roman" panose="02020603050405020304" pitchFamily="18" charset="0"/>
                    <a:cs typeface="Times New Roman" panose="02020603050405020304" pitchFamily="18" charset="0"/>
                  </a:rPr>
                  <a:t>_</a:t>
                </a:r>
                <a:r>
                  <a:rPr lang="en-GB" sz="1800" i="0">
                    <a:effectLst/>
                    <a:latin typeface="Cambria Math" panose="02040503050406030204" pitchFamily="18" charset="0"/>
                    <a:ea typeface="Times New Roman" panose="02020603050405020304" pitchFamily="18" charset="0"/>
                    <a:cs typeface="Times New Roman" panose="02020603050405020304" pitchFamily="18" charset="0"/>
                  </a:rPr>
                  <a:t>𝐴</a:t>
                </a:r>
                <a:r>
                  <a:rPr lang="en-GB" sz="1800" dirty="0">
                    <a:effectLst/>
                    <a:latin typeface="Times New Roman" panose="02020603050405020304" pitchFamily="18" charset="0"/>
                    <a:ea typeface="Times New Roman" panose="02020603050405020304" pitchFamily="18" charset="0"/>
                  </a:rPr>
                  <a:t> is the cost per unit surface area</a:t>
                </a:r>
              </a:p>
              <a:p>
                <a:pPr marL="0" marR="0" lvl="0" indent="0" algn="l" defTabSz="914400" rtl="0" eaLnBrk="1" fontAlgn="auto" latinLnBrk="1" hangingPunct="1">
                  <a:lnSpc>
                    <a:spcPct val="100000"/>
                  </a:lnSpc>
                  <a:spcBef>
                    <a:spcPts val="0"/>
                  </a:spcBef>
                  <a:spcAft>
                    <a:spcPts val="0"/>
                  </a:spcAft>
                  <a:buClrTx/>
                  <a:buSzTx/>
                  <a:buFontTx/>
                  <a:buNone/>
                  <a:tabLst/>
                  <a:defRPr/>
                </a:pPr>
                <a:r>
                  <a:rPr lang="en-GB" sz="1800" i="0">
                    <a:effectLst/>
                    <a:latin typeface="Cambria Math" panose="02040503050406030204" pitchFamily="18" charset="0"/>
                    <a:ea typeface="Times New Roman" panose="02020603050405020304" pitchFamily="18" charset="0"/>
                    <a:cs typeface="Times New Roman" panose="02020603050405020304" pitchFamily="18" charset="0"/>
                  </a:rPr>
                  <a:t>𝐴</a:t>
                </a:r>
                <a:r>
                  <a:rPr lang="en-GB" sz="1800" dirty="0">
                    <a:effectLst/>
                    <a:latin typeface="Times New Roman" panose="02020603050405020304" pitchFamily="18" charset="0"/>
                    <a:ea typeface="Times New Roman" panose="02020603050405020304" pitchFamily="18" charset="0"/>
                  </a:rPr>
                  <a:t> is the t</a:t>
                </a:r>
              </a:p>
              <a:p>
                <a:pPr marL="0" marR="0" lvl="0" indent="0" algn="l" defTabSz="914400" rtl="0" eaLnBrk="1" fontAlgn="auto" latinLnBrk="1" hangingPunct="1">
                  <a:lnSpc>
                    <a:spcPct val="100000"/>
                  </a:lnSpc>
                  <a:spcBef>
                    <a:spcPts val="0"/>
                  </a:spcBef>
                  <a:spcAft>
                    <a:spcPts val="0"/>
                  </a:spcAft>
                  <a:buClrTx/>
                  <a:buSzTx/>
                  <a:buFontTx/>
                  <a:buNone/>
                  <a:tabLst/>
                  <a:defRPr/>
                </a:pPr>
                <a:r>
                  <a:rPr lang="en-GB" sz="1800" i="0">
                    <a:effectLst/>
                    <a:latin typeface="Cambria Math" panose="02040503050406030204" pitchFamily="18" charset="0"/>
                    <a:ea typeface="Times New Roman" panose="02020603050405020304" pitchFamily="18" charset="0"/>
                    <a:cs typeface="Times New Roman" panose="02020603050405020304" pitchFamily="18" charset="0"/>
                  </a:rPr>
                  <a:t>𝑛</a:t>
                </a:r>
                <a:r>
                  <a:rPr lang="en-US" sz="2800" i="0">
                    <a:effectLst/>
                    <a:latin typeface="Cambria Math" panose="02040503050406030204" pitchFamily="18" charset="0"/>
                    <a:ea typeface="Times New Roman" panose="02020603050405020304" pitchFamily="18" charset="0"/>
                    <a:cs typeface="Times New Roman" panose="02020603050405020304" pitchFamily="18" charset="0"/>
                  </a:rPr>
                  <a:t>_</a:t>
                </a:r>
                <a:r>
                  <a:rPr lang="en-GB" sz="1800" i="0">
                    <a:effectLst/>
                    <a:latin typeface="Cambria Math" panose="02040503050406030204" pitchFamily="18" charset="0"/>
                    <a:ea typeface="Times New Roman" panose="02020603050405020304" pitchFamily="18" charset="0"/>
                    <a:cs typeface="Times New Roman" panose="02020603050405020304" pitchFamily="18" charset="0"/>
                  </a:rPr>
                  <a:t>1</a:t>
                </a:r>
                <a:r>
                  <a:rPr lang="en-GB" sz="1800" dirty="0">
                    <a:effectLst/>
                    <a:latin typeface="Times New Roman" panose="02020603050405020304" pitchFamily="18" charset="0"/>
                    <a:ea typeface="Times New Roman" panose="02020603050405020304" pitchFamily="18" charset="0"/>
                  </a:rPr>
                  <a:t> is the exponent of nonlinear increase with area increase</a:t>
                </a:r>
              </a:p>
              <a:p>
                <a:pPr marL="0" marR="0" lvl="0" indent="0" algn="l" defTabSz="914400" rtl="0" eaLnBrk="1" fontAlgn="auto" latinLnBrk="1" hangingPunct="1">
                  <a:lnSpc>
                    <a:spcPct val="100000"/>
                  </a:lnSpc>
                  <a:spcBef>
                    <a:spcPts val="0"/>
                  </a:spcBef>
                  <a:spcAft>
                    <a:spcPts val="0"/>
                  </a:spcAft>
                  <a:buClrTx/>
                  <a:buSzTx/>
                  <a:buFontTx/>
                  <a:buNone/>
                  <a:tabLst/>
                  <a:defRPr/>
                </a:pPr>
                <a:r>
                  <a:rPr lang="en-GB" sz="1800" i="0">
                    <a:effectLst/>
                    <a:latin typeface="Cambria Math" panose="02040503050406030204" pitchFamily="18" charset="0"/>
                    <a:ea typeface="Times New Roman" panose="02020603050405020304" pitchFamily="18" charset="0"/>
                    <a:cs typeface="Times New Roman" panose="02020603050405020304" pitchFamily="18" charset="0"/>
                  </a:rPr>
                  <a:t>𝜁</a:t>
                </a:r>
                <a:r>
                  <a:rPr lang="en-GB" sz="1800" dirty="0">
                    <a:effectLst/>
                    <a:latin typeface="Times New Roman" panose="02020603050405020304" pitchFamily="18" charset="0"/>
                    <a:ea typeface="Times New Roman" panose="02020603050405020304" pitchFamily="18" charset="0"/>
                  </a:rPr>
                  <a:t> zeta is the electricity price</a:t>
                </a:r>
              </a:p>
              <a:p>
                <a:pPr marL="0" marR="0" lvl="0" indent="0" algn="l" defTabSz="914400" rtl="0" eaLnBrk="1" fontAlgn="auto" latinLnBrk="1" hangingPunct="1">
                  <a:lnSpc>
                    <a:spcPct val="100000"/>
                  </a:lnSpc>
                  <a:spcBef>
                    <a:spcPts val="0"/>
                  </a:spcBef>
                  <a:spcAft>
                    <a:spcPts val="0"/>
                  </a:spcAft>
                  <a:buClrTx/>
                  <a:buSzTx/>
                  <a:buFontTx/>
                  <a:buNone/>
                  <a:tabLst/>
                  <a:defRPr/>
                </a:pPr>
                <a:r>
                  <a:rPr lang="en-GB" sz="1800" i="0">
                    <a:effectLst/>
                    <a:latin typeface="Cambria Math" panose="02040503050406030204" pitchFamily="18" charset="0"/>
                    <a:ea typeface="Times New Roman" panose="02020603050405020304" pitchFamily="18" charset="0"/>
                    <a:cs typeface="Times New Roman" panose="02020603050405020304" pitchFamily="18" charset="0"/>
                  </a:rPr>
                  <a:t>𝜏</a:t>
                </a:r>
                <a:r>
                  <a:rPr lang="en-GB" sz="1800" dirty="0">
                    <a:effectLst/>
                    <a:latin typeface="Times New Roman" panose="02020603050405020304" pitchFamily="18" charset="0"/>
                    <a:ea typeface="Times New Roman" panose="02020603050405020304" pitchFamily="18" charset="0"/>
                  </a:rPr>
                  <a:t> is the operating hours per year</a:t>
                </a:r>
              </a:p>
              <a:p>
                <a:pPr marL="0" marR="0" lvl="0" indent="0" algn="l" defTabSz="914400" rtl="0" eaLnBrk="1" fontAlgn="auto" latinLnBrk="1" hangingPunct="1">
                  <a:lnSpc>
                    <a:spcPct val="100000"/>
                  </a:lnSpc>
                  <a:spcBef>
                    <a:spcPts val="0"/>
                  </a:spcBef>
                  <a:spcAft>
                    <a:spcPts val="0"/>
                  </a:spcAft>
                  <a:buClrTx/>
                  <a:buSzTx/>
                  <a:buFontTx/>
                  <a:buNone/>
                  <a:tabLst/>
                  <a:defRPr/>
                </a:pPr>
                <a:r>
                  <a:rPr lang="en-GB" sz="1800" i="0">
                    <a:effectLst/>
                    <a:latin typeface="Cambria Math" panose="02040503050406030204" pitchFamily="18" charset="0"/>
                    <a:ea typeface="Times New Roman" panose="02020603050405020304" pitchFamily="18" charset="0"/>
                    <a:cs typeface="Times New Roman" panose="02020603050405020304" pitchFamily="18" charset="0"/>
                  </a:rPr>
                  <a:t>𝜌</a:t>
                </a:r>
                <a:r>
                  <a:rPr lang="en-GB" sz="1800" dirty="0">
                    <a:effectLst/>
                    <a:latin typeface="Times New Roman" panose="02020603050405020304" pitchFamily="18" charset="0"/>
                    <a:ea typeface="Times New Roman" panose="02020603050405020304" pitchFamily="18" charset="0"/>
                  </a:rPr>
                  <a:t> is the density of the fluid</a:t>
                </a:r>
              </a:p>
              <a:p>
                <a:pPr marL="0" marR="0" lvl="0" indent="0" algn="l" defTabSz="914400" rtl="0" eaLnBrk="1" fontAlgn="auto" latinLnBrk="1" hangingPunct="1">
                  <a:lnSpc>
                    <a:spcPct val="100000"/>
                  </a:lnSpc>
                  <a:spcBef>
                    <a:spcPts val="0"/>
                  </a:spcBef>
                  <a:spcAft>
                    <a:spcPts val="0"/>
                  </a:spcAft>
                  <a:buClrTx/>
                  <a:buSzTx/>
                  <a:buFontTx/>
                  <a:buNone/>
                  <a:tabLst/>
                  <a:defRPr/>
                </a:pPr>
                <a:r>
                  <a:rPr lang="en-GB" sz="1800" i="0">
                    <a:effectLst/>
                    <a:latin typeface="Cambria Math" panose="02040503050406030204" pitchFamily="18" charset="0"/>
                    <a:ea typeface="Times New Roman" panose="02020603050405020304" pitchFamily="18" charset="0"/>
                    <a:cs typeface="Times New Roman" panose="02020603050405020304" pitchFamily="18" charset="0"/>
                  </a:rPr>
                  <a:t>𝜂</a:t>
                </a:r>
                <a:r>
                  <a:rPr lang="en-GB" sz="1800" dirty="0">
                    <a:effectLst/>
                    <a:latin typeface="Times New Roman" panose="02020603050405020304" pitchFamily="18" charset="0"/>
                    <a:ea typeface="Times New Roman" panose="02020603050405020304" pitchFamily="18" charset="0"/>
                  </a:rPr>
                  <a:t> is the compressor efficiency</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mc:Fallback>
      </mc:AlternateContent>
      <p:sp>
        <p:nvSpPr>
          <p:cNvPr id="4" name="Slide Number Placeholder 3"/>
          <p:cNvSpPr>
            <a:spLocks noGrp="1"/>
          </p:cNvSpPr>
          <p:nvPr>
            <p:ph type="sldNum" sz="quarter" idx="5"/>
          </p:nvPr>
        </p:nvSpPr>
        <p:spPr/>
        <p:txBody>
          <a:bodyPr/>
          <a:lstStyle/>
          <a:p>
            <a:fld id="{B820E160-F603-41F3-A192-DC95957721C3}" type="slidenum">
              <a:rPr lang="ko-KR" altLang="en-US" smtClean="0"/>
              <a:t>16</a:t>
            </a:fld>
            <a:endParaRPr lang="ko-KR" altLang="en-US"/>
          </a:p>
        </p:txBody>
      </p:sp>
    </p:spTree>
    <p:extLst>
      <p:ext uri="{BB962C8B-B14F-4D97-AF65-F5344CB8AC3E}">
        <p14:creationId xmlns:p14="http://schemas.microsoft.com/office/powerpoint/2010/main" val="15303983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These are all constant and they are considered our input parameters.</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17</a:t>
            </a:fld>
            <a:endParaRPr lang="ko-KR" altLang="en-US"/>
          </a:p>
        </p:txBody>
      </p:sp>
    </p:spTree>
    <p:extLst>
      <p:ext uri="{BB962C8B-B14F-4D97-AF65-F5344CB8AC3E}">
        <p14:creationId xmlns:p14="http://schemas.microsoft.com/office/powerpoint/2010/main" val="3095148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These are all constant and they are considered our input parameters.</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18</a:t>
            </a:fld>
            <a:endParaRPr lang="ko-KR" altLang="en-US"/>
          </a:p>
        </p:txBody>
      </p:sp>
    </p:spTree>
    <p:extLst>
      <p:ext uri="{BB962C8B-B14F-4D97-AF65-F5344CB8AC3E}">
        <p14:creationId xmlns:p14="http://schemas.microsoft.com/office/powerpoint/2010/main" val="3630804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19</a:t>
            </a:fld>
            <a:endParaRPr lang="ko-KR" altLang="en-US"/>
          </a:p>
        </p:txBody>
      </p:sp>
    </p:spTree>
    <p:extLst>
      <p:ext uri="{BB962C8B-B14F-4D97-AF65-F5344CB8AC3E}">
        <p14:creationId xmlns:p14="http://schemas.microsoft.com/office/powerpoint/2010/main" val="3893489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we will run our algorithms to find the values of these parameters between the lower and upper bounds that will minimize our TAC</a:t>
            </a:r>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20</a:t>
            </a:fld>
            <a:endParaRPr lang="ko-KR" altLang="en-US"/>
          </a:p>
        </p:txBody>
      </p:sp>
    </p:spTree>
    <p:extLst>
      <p:ext uri="{BB962C8B-B14F-4D97-AF65-F5344CB8AC3E}">
        <p14:creationId xmlns:p14="http://schemas.microsoft.com/office/powerpoint/2010/main" val="36322129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21</a:t>
            </a:fld>
            <a:endParaRPr lang="ko-KR" altLang="en-US"/>
          </a:p>
        </p:txBody>
      </p:sp>
    </p:spTree>
    <p:extLst>
      <p:ext uri="{BB962C8B-B14F-4D97-AF65-F5344CB8AC3E}">
        <p14:creationId xmlns:p14="http://schemas.microsoft.com/office/powerpoint/2010/main" val="2558646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Advantages such as high thermal effectiveness, small size, energy efficient and the ability to configure multiple working fluids make the PFHE very attractive, however a big downside to it is its</a:t>
            </a:r>
          </a:p>
          <a:p>
            <a:r>
              <a:rPr lang="en-US" dirty="0"/>
              <a:t>high cost due to the complexity involved in the manufacturing process, another downside is the high pressure drop caused by the offset strip fins, therefore we want to optimize the design of the PFHE with the objective of minimizing it’s cost while still achieving a good pressure drop value.</a:t>
            </a:r>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4</a:t>
            </a:fld>
            <a:endParaRPr lang="ko-KR" altLang="en-US"/>
          </a:p>
        </p:txBody>
      </p:sp>
    </p:spTree>
    <p:extLst>
      <p:ext uri="{BB962C8B-B14F-4D97-AF65-F5344CB8AC3E}">
        <p14:creationId xmlns:p14="http://schemas.microsoft.com/office/powerpoint/2010/main" val="2917961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22</a:t>
            </a:fld>
            <a:endParaRPr lang="ko-KR" altLang="en-US"/>
          </a:p>
        </p:txBody>
      </p:sp>
    </p:spTree>
    <p:extLst>
      <p:ext uri="{BB962C8B-B14F-4D97-AF65-F5344CB8AC3E}">
        <p14:creationId xmlns:p14="http://schemas.microsoft.com/office/powerpoint/2010/main" val="35064804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We will use </a:t>
            </a:r>
            <a:r>
              <a:rPr lang="en-US" sz="1800" dirty="0" err="1">
                <a:effectLst/>
                <a:latin typeface="Calibri" panose="020F0502020204030204" pitchFamily="34" charset="0"/>
                <a:ea typeface="Calibri" panose="020F0502020204030204" pitchFamily="34" charset="0"/>
                <a:cs typeface="Arial" panose="020B0604020202020204" pitchFamily="34" charset="0"/>
              </a:rPr>
              <a:t>matlab</a:t>
            </a:r>
            <a:r>
              <a:rPr lang="en-US" sz="1800" dirty="0">
                <a:effectLst/>
                <a:latin typeface="Calibri" panose="020F0502020204030204" pitchFamily="34" charset="0"/>
                <a:ea typeface="Calibri" panose="020F0502020204030204" pitchFamily="34" charset="0"/>
                <a:cs typeface="Arial" panose="020B0604020202020204" pitchFamily="34" charset="0"/>
              </a:rPr>
              <a:t> to write the code of the algorithm, the steps of the code can be described by the following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First is to input all the parameters that describe the PFHE and the algorithm, like operating conditions, economic parameters and population size etc..</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Second is to initiate a random population in the solution space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Third is to obtain the solutions that every candidate is carrying in his memory</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Fourth is the selection step, In this step, the roulette wheel mechanism will be used to select the fittest candidates of the population, while eliminating the unfit candidates, candidates with better solutions have more entries in the roulette wheel thus they have more chances of being selected.</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Fifth is the cross over step where the selected candidates will do a cross over to produce </a:t>
            </a:r>
            <a:r>
              <a:rPr lang="en-US" sz="1800" dirty="0" err="1">
                <a:effectLst/>
                <a:latin typeface="Calibri" panose="020F0502020204030204" pitchFamily="34" charset="0"/>
                <a:ea typeface="Calibri" panose="020F0502020204030204" pitchFamily="34" charset="0"/>
                <a:cs typeface="Arial" panose="020B0604020202020204" pitchFamily="34" charset="0"/>
              </a:rPr>
              <a:t>offsprings</a:t>
            </a:r>
            <a:r>
              <a:rPr lang="en-US" sz="1800" dirty="0">
                <a:effectLst/>
                <a:latin typeface="Calibri" panose="020F0502020204030204" pitchFamily="34" charset="0"/>
                <a:ea typeface="Calibri" panose="020F0502020204030204" pitchFamily="34" charset="0"/>
                <a:cs typeface="Arial" panose="020B0604020202020204" pitchFamily="34" charset="0"/>
              </a:rPr>
              <a:t> that will replace the eliminated candidates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Sixth step is saving the fittest candidates so they will not be included in the selection procedure and cross over procedure unless candidates with better solutions are found</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Steps 3 to Step 7 are on loop until the optimal solution is found or the algorithm is terminated.</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23</a:t>
            </a:fld>
            <a:endParaRPr lang="ko-KR" altLang="en-US"/>
          </a:p>
        </p:txBody>
      </p:sp>
    </p:spTree>
    <p:extLst>
      <p:ext uri="{BB962C8B-B14F-4D97-AF65-F5344CB8AC3E}">
        <p14:creationId xmlns:p14="http://schemas.microsoft.com/office/powerpoint/2010/main" val="24724640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24</a:t>
            </a:fld>
            <a:endParaRPr lang="ko-KR" altLang="en-US"/>
          </a:p>
        </p:txBody>
      </p:sp>
    </p:spTree>
    <p:extLst>
      <p:ext uri="{BB962C8B-B14F-4D97-AF65-F5344CB8AC3E}">
        <p14:creationId xmlns:p14="http://schemas.microsoft.com/office/powerpoint/2010/main" val="1336672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25</a:t>
            </a:fld>
            <a:endParaRPr lang="ko-KR" altLang="en-US"/>
          </a:p>
        </p:txBody>
      </p:sp>
    </p:spTree>
    <p:extLst>
      <p:ext uri="{BB962C8B-B14F-4D97-AF65-F5344CB8AC3E}">
        <p14:creationId xmlns:p14="http://schemas.microsoft.com/office/powerpoint/2010/main" val="11405019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Here are the results obtained in this project compared with the results obtained by </a:t>
            </a:r>
            <a:r>
              <a:rPr lang="en-US" sz="1800" dirty="0" err="1">
                <a:effectLst/>
                <a:latin typeface="Calibri" panose="020F0502020204030204" pitchFamily="34" charset="0"/>
                <a:ea typeface="Calibri" panose="020F0502020204030204" pitchFamily="34" charset="0"/>
                <a:cs typeface="Arial" panose="020B0604020202020204" pitchFamily="34" charset="0"/>
              </a:rPr>
              <a:t>savsani</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patel</a:t>
            </a:r>
            <a:r>
              <a:rPr lang="en-US" sz="1800" dirty="0">
                <a:effectLst/>
                <a:latin typeface="Calibri" panose="020F0502020204030204" pitchFamily="34" charset="0"/>
                <a:ea typeface="Calibri" panose="020F0502020204030204" pitchFamily="34" charset="0"/>
                <a:cs typeface="Arial" panose="020B0604020202020204" pitchFamily="34" charset="0"/>
              </a:rPr>
              <a:t> and tawhid, </a:t>
            </a:r>
            <a:r>
              <a:rPr lang="en-US" sz="1800" dirty="0" err="1">
                <a:effectLst/>
                <a:latin typeface="Calibri" panose="020F0502020204030204" pitchFamily="34" charset="0"/>
                <a:ea typeface="Calibri" panose="020F0502020204030204" pitchFamily="34" charset="0"/>
                <a:cs typeface="Arial" panose="020B0604020202020204" pitchFamily="34" charset="0"/>
              </a:rPr>
              <a:t>etc</a:t>
            </a:r>
            <a:r>
              <a:rPr lang="en-US" sz="1800" dirty="0">
                <a:effectLst/>
                <a:latin typeface="Calibri" panose="020F0502020204030204" pitchFamily="34" charset="0"/>
                <a:ea typeface="Calibri" panose="020F0502020204030204" pitchFamily="34" charset="0"/>
                <a:cs typeface="Arial" panose="020B0604020202020204" pitchFamily="34"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Because of the time constraint, we were not able to optimize the algorithm properties, to produce better optimal solutions, however by next semester, these properties will be investigated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and new solutions will be obtained.</a:t>
            </a:r>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26</a:t>
            </a:fld>
            <a:endParaRPr lang="ko-KR" altLang="en-US"/>
          </a:p>
        </p:txBody>
      </p:sp>
    </p:spTree>
    <p:extLst>
      <p:ext uri="{BB962C8B-B14F-4D97-AF65-F5344CB8AC3E}">
        <p14:creationId xmlns:p14="http://schemas.microsoft.com/office/powerpoint/2010/main" val="4813905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Here are the results obtained in this project compared with the results obtained by </a:t>
            </a:r>
            <a:r>
              <a:rPr lang="en-US" sz="1800" dirty="0" err="1">
                <a:effectLst/>
                <a:latin typeface="Calibri" panose="020F0502020204030204" pitchFamily="34" charset="0"/>
                <a:ea typeface="Calibri" panose="020F0502020204030204" pitchFamily="34" charset="0"/>
                <a:cs typeface="Arial" panose="020B0604020202020204" pitchFamily="34" charset="0"/>
              </a:rPr>
              <a:t>savsani</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patel</a:t>
            </a:r>
            <a:r>
              <a:rPr lang="en-US" sz="1800" dirty="0">
                <a:effectLst/>
                <a:latin typeface="Calibri" panose="020F0502020204030204" pitchFamily="34" charset="0"/>
                <a:ea typeface="Calibri" panose="020F0502020204030204" pitchFamily="34" charset="0"/>
                <a:cs typeface="Arial" panose="020B0604020202020204" pitchFamily="34" charset="0"/>
              </a:rPr>
              <a:t> and tawhid, </a:t>
            </a:r>
            <a:r>
              <a:rPr lang="en-US" sz="1800" dirty="0" err="1">
                <a:effectLst/>
                <a:latin typeface="Calibri" panose="020F0502020204030204" pitchFamily="34" charset="0"/>
                <a:ea typeface="Calibri" panose="020F0502020204030204" pitchFamily="34" charset="0"/>
                <a:cs typeface="Arial" panose="020B0604020202020204" pitchFamily="34" charset="0"/>
              </a:rPr>
              <a:t>etc</a:t>
            </a:r>
            <a:r>
              <a:rPr lang="en-US" sz="1800" dirty="0">
                <a:effectLst/>
                <a:latin typeface="Calibri" panose="020F0502020204030204" pitchFamily="34" charset="0"/>
                <a:ea typeface="Calibri" panose="020F0502020204030204" pitchFamily="34" charset="0"/>
                <a:cs typeface="Arial" panose="020B0604020202020204" pitchFamily="34"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Because of the time constraint, we were not able to optimize the algorithm properties, to produce better optimal solutions, however by next semester, these properties will be investigated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and new solutions will be obtained.</a:t>
            </a:r>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27</a:t>
            </a:fld>
            <a:endParaRPr lang="ko-KR" altLang="en-US"/>
          </a:p>
        </p:txBody>
      </p:sp>
    </p:spTree>
    <p:extLst>
      <p:ext uri="{BB962C8B-B14F-4D97-AF65-F5344CB8AC3E}">
        <p14:creationId xmlns:p14="http://schemas.microsoft.com/office/powerpoint/2010/main" val="22760847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Here are the results obtained in this project compared with the results obtained by </a:t>
            </a:r>
            <a:r>
              <a:rPr lang="en-US" sz="1800" dirty="0" err="1">
                <a:effectLst/>
                <a:latin typeface="Calibri" panose="020F0502020204030204" pitchFamily="34" charset="0"/>
                <a:ea typeface="Calibri" panose="020F0502020204030204" pitchFamily="34" charset="0"/>
                <a:cs typeface="Arial" panose="020B0604020202020204" pitchFamily="34" charset="0"/>
              </a:rPr>
              <a:t>savsani</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patel</a:t>
            </a:r>
            <a:r>
              <a:rPr lang="en-US" sz="1800" dirty="0">
                <a:effectLst/>
                <a:latin typeface="Calibri" panose="020F0502020204030204" pitchFamily="34" charset="0"/>
                <a:ea typeface="Calibri" panose="020F0502020204030204" pitchFamily="34" charset="0"/>
                <a:cs typeface="Arial" panose="020B0604020202020204" pitchFamily="34" charset="0"/>
              </a:rPr>
              <a:t> and tawhid, </a:t>
            </a:r>
            <a:r>
              <a:rPr lang="en-US" sz="1800" dirty="0" err="1">
                <a:effectLst/>
                <a:latin typeface="Calibri" panose="020F0502020204030204" pitchFamily="34" charset="0"/>
                <a:ea typeface="Calibri" panose="020F0502020204030204" pitchFamily="34" charset="0"/>
                <a:cs typeface="Arial" panose="020B0604020202020204" pitchFamily="34" charset="0"/>
              </a:rPr>
              <a:t>etc</a:t>
            </a:r>
            <a:r>
              <a:rPr lang="en-US" sz="1800" dirty="0">
                <a:effectLst/>
                <a:latin typeface="Calibri" panose="020F0502020204030204" pitchFamily="34" charset="0"/>
                <a:ea typeface="Calibri" panose="020F0502020204030204" pitchFamily="34" charset="0"/>
                <a:cs typeface="Arial" panose="020B0604020202020204" pitchFamily="34"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Because of the time constraint, we were not able to optimize the algorithm properties, to produce better optimal solutions, however by next semester, these properties will be investigated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and new solutions will be obtained.</a:t>
            </a:r>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28</a:t>
            </a:fld>
            <a:endParaRPr lang="ko-KR" altLang="en-US"/>
          </a:p>
        </p:txBody>
      </p:sp>
    </p:spTree>
    <p:extLst>
      <p:ext uri="{BB962C8B-B14F-4D97-AF65-F5344CB8AC3E}">
        <p14:creationId xmlns:p14="http://schemas.microsoft.com/office/powerpoint/2010/main" val="3032394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Optimization of the PFHE using GA was conducted this semester and optimal design parameters were obtained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However due to the time constraint the properties of the algorithm were not examined therefore by next semester it will be examined and better solutions will be obtained.</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Due to the time constraint as well the development of PSO code in </a:t>
            </a:r>
            <a:r>
              <a:rPr lang="en-US" sz="1800" dirty="0" err="1">
                <a:effectLst/>
                <a:latin typeface="Calibri" panose="020F0502020204030204" pitchFamily="34" charset="0"/>
                <a:ea typeface="Calibri" panose="020F0502020204030204" pitchFamily="34" charset="0"/>
                <a:cs typeface="Arial" panose="020B0604020202020204" pitchFamily="34" charset="0"/>
              </a:rPr>
              <a:t>matlab</a:t>
            </a:r>
            <a:r>
              <a:rPr lang="en-US" sz="1800" dirty="0">
                <a:effectLst/>
                <a:latin typeface="Calibri" panose="020F0502020204030204" pitchFamily="34" charset="0"/>
                <a:ea typeface="Calibri" panose="020F0502020204030204" pitchFamily="34" charset="0"/>
                <a:cs typeface="Arial" panose="020B0604020202020204" pitchFamily="34" charset="0"/>
              </a:rPr>
              <a:t> wasn’t possible this semester, however by next semester the </a:t>
            </a:r>
            <a:r>
              <a:rPr lang="en-US" sz="1800" dirty="0" err="1">
                <a:effectLst/>
                <a:latin typeface="Calibri" panose="020F0502020204030204" pitchFamily="34" charset="0"/>
                <a:ea typeface="Calibri" panose="020F0502020204030204" pitchFamily="34" charset="0"/>
                <a:cs typeface="Arial" panose="020B0604020202020204" pitchFamily="34" charset="0"/>
              </a:rPr>
              <a:t>pso</a:t>
            </a:r>
            <a:r>
              <a:rPr lang="en-US" sz="1800" dirty="0">
                <a:effectLst/>
                <a:latin typeface="Calibri" panose="020F0502020204030204" pitchFamily="34" charset="0"/>
                <a:ea typeface="Calibri" panose="020F0502020204030204" pitchFamily="34" charset="0"/>
                <a:cs typeface="Arial" panose="020B0604020202020204" pitchFamily="34" charset="0"/>
              </a:rPr>
              <a:t> code will be developed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Finally, the results obtained by PSO and GA will be compared among each other and compared with results obtained by past researchers using different algorithms, thus we will achieve our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objectives of optimizing the PFHE and determining the most efficient algorithm in solving thermal systems optimization problems.</a:t>
            </a:r>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29</a:t>
            </a:fld>
            <a:endParaRPr lang="ko-KR" altLang="en-US"/>
          </a:p>
        </p:txBody>
      </p:sp>
    </p:spTree>
    <p:extLst>
      <p:ext uri="{BB962C8B-B14F-4D97-AF65-F5344CB8AC3E}">
        <p14:creationId xmlns:p14="http://schemas.microsoft.com/office/powerpoint/2010/main" val="396735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Having a preliminary heat exchanger, we want to reduce the total annual cost and the pressure drop of that heat exchanger by optimizing and modifying its design.</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Identifying the most efficient evolutionary algorithm will be explained in the next slide</a:t>
            </a:r>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5</a:t>
            </a:fld>
            <a:endParaRPr lang="ko-KR" altLang="en-US"/>
          </a:p>
        </p:txBody>
      </p:sp>
    </p:spTree>
    <p:extLst>
      <p:ext uri="{BB962C8B-B14F-4D97-AF65-F5344CB8AC3E}">
        <p14:creationId xmlns:p14="http://schemas.microsoft.com/office/powerpoint/2010/main" val="2013848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Evolutionary Algorithms are subbranches of Artificial intelligence, they are nature inspired algorithms that optimize complex design problems where a lot of parameters and constraints are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Involved, there are a lot of different types of evolutionary algorithms but in this problem we are going to use 2 types, the first is Genetic Algorithm</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Genetic Algorithm is…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The 2</a:t>
            </a:r>
            <a:r>
              <a:rPr lang="en-US" sz="1800" baseline="30000" dirty="0">
                <a:effectLst/>
                <a:latin typeface="Calibri" panose="020F0502020204030204" pitchFamily="34" charset="0"/>
                <a:ea typeface="Calibri" panose="020F0502020204030204" pitchFamily="34" charset="0"/>
                <a:cs typeface="Arial" panose="020B0604020202020204" pitchFamily="34" charset="0"/>
              </a:rPr>
              <a:t>nd</a:t>
            </a:r>
            <a:r>
              <a:rPr lang="en-US" sz="1800" dirty="0">
                <a:effectLst/>
                <a:latin typeface="Calibri" panose="020F0502020204030204" pitchFamily="34" charset="0"/>
                <a:ea typeface="Calibri" panose="020F0502020204030204" pitchFamily="34" charset="0"/>
                <a:cs typeface="Arial" panose="020B0604020202020204" pitchFamily="34" charset="0"/>
              </a:rPr>
              <a:t> type is PSO, PSO is…</a:t>
            </a:r>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6</a:t>
            </a:fld>
            <a:endParaRPr lang="ko-KR" altLang="en-US"/>
          </a:p>
        </p:txBody>
      </p:sp>
    </p:spTree>
    <p:extLst>
      <p:ext uri="{BB962C8B-B14F-4D97-AF65-F5344CB8AC3E}">
        <p14:creationId xmlns:p14="http://schemas.microsoft.com/office/powerpoint/2010/main" val="3849851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reasons behind choosing GA and PSO as the EA to optimize our system is that the solutions they obtain are considered very accurate and close to optimum</a:t>
            </a:r>
          </a:p>
          <a:p>
            <a:r>
              <a:rPr lang="en-US" dirty="0"/>
              <a:t>Their computation time are low and they are very popular in optimizing design problems.</a:t>
            </a:r>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7</a:t>
            </a:fld>
            <a:endParaRPr lang="ko-KR" altLang="en-US"/>
          </a:p>
        </p:txBody>
      </p:sp>
    </p:spTree>
    <p:extLst>
      <p:ext uri="{BB962C8B-B14F-4D97-AF65-F5344CB8AC3E}">
        <p14:creationId xmlns:p14="http://schemas.microsoft.com/office/powerpoint/2010/main" val="576057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Having a preliminary heat exchanger, we want to reduce the total annual cost and the pressure drop of that heat exchanger by optimizing and modifying it’s design.</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Identifying the most efficient evolutionary algorithm will be explained in the next slide</a:t>
            </a:r>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8</a:t>
            </a:fld>
            <a:endParaRPr lang="ko-KR" altLang="en-US"/>
          </a:p>
        </p:txBody>
      </p:sp>
    </p:spTree>
    <p:extLst>
      <p:ext uri="{BB962C8B-B14F-4D97-AF65-F5344CB8AC3E}">
        <p14:creationId xmlns:p14="http://schemas.microsoft.com/office/powerpoint/2010/main" val="3109059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Genetic Algorithm was invented by John Holland in 1975, It’s based on the Darwin theory of evolution, survival of the fittest.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The working principle is simple, given an objective function,</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GA </a:t>
            </a:r>
            <a:r>
              <a:rPr lang="en-US" sz="1800" dirty="0" err="1">
                <a:effectLst/>
                <a:latin typeface="Calibri" panose="020F0502020204030204" pitchFamily="34" charset="0"/>
                <a:ea typeface="Calibri" panose="020F0502020204030204" pitchFamily="34" charset="0"/>
                <a:cs typeface="Arial" panose="020B0604020202020204" pitchFamily="34" charset="0"/>
              </a:rPr>
              <a:t>intiates</a:t>
            </a:r>
            <a:r>
              <a:rPr lang="en-US" sz="1800" dirty="0">
                <a:effectLst/>
                <a:latin typeface="Calibri" panose="020F0502020204030204" pitchFamily="34" charset="0"/>
                <a:ea typeface="Calibri" panose="020F0502020204030204" pitchFamily="34" charset="0"/>
                <a:cs typeface="Arial" panose="020B0604020202020204" pitchFamily="34" charset="0"/>
              </a:rPr>
              <a:t> a set of population that </a:t>
            </a:r>
            <a:r>
              <a:rPr lang="en-US" sz="1800" dirty="0" err="1">
                <a:effectLst/>
                <a:latin typeface="Calibri" panose="020F0502020204030204" pitchFamily="34" charset="0"/>
                <a:ea typeface="Calibri" panose="020F0502020204030204" pitchFamily="34" charset="0"/>
                <a:cs typeface="Arial" panose="020B0604020202020204" pitchFamily="34" charset="0"/>
              </a:rPr>
              <a:t>describle</a:t>
            </a:r>
            <a:r>
              <a:rPr lang="en-US" sz="1800" dirty="0">
                <a:effectLst/>
                <a:latin typeface="Calibri" panose="020F0502020204030204" pitchFamily="34" charset="0"/>
                <a:ea typeface="Calibri" panose="020F0502020204030204" pitchFamily="34" charset="0"/>
                <a:cs typeface="Arial" panose="020B0604020202020204" pitchFamily="34" charset="0"/>
              </a:rPr>
              <a:t> solutions of that object function</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Every candidate in the population contain his own solution and his own set of parameters that describe that solution.</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Then selection operators are applied to that set of population to choose the fittest candidates and eliminate the un fit candidates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Then the fit candidates are combined in a mating pool where reproduction operators are applied to them to produce offspring that have similar characteristics and solutions to the parents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The offspring the replaces the unfit candidates thus producing a set of population that is more fit and this process is on loop until the optimal solution of the objective function is found.</a:t>
            </a:r>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9</a:t>
            </a:fld>
            <a:endParaRPr lang="ko-KR" altLang="en-US"/>
          </a:p>
        </p:txBody>
      </p:sp>
    </p:spTree>
    <p:extLst>
      <p:ext uri="{BB962C8B-B14F-4D97-AF65-F5344CB8AC3E}">
        <p14:creationId xmlns:p14="http://schemas.microsoft.com/office/powerpoint/2010/main" val="2261721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Genetic Algorithm was invented by Kennedy and Eberhard in 1995, It’s based on the Study of social behavior of birds in a swarm.</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The working principle is simple, given an objective function,</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PSO </a:t>
            </a:r>
            <a:r>
              <a:rPr lang="en-US" sz="1800" dirty="0" err="1">
                <a:effectLst/>
                <a:latin typeface="Calibri" panose="020F0502020204030204" pitchFamily="34" charset="0"/>
                <a:ea typeface="Calibri" panose="020F0502020204030204" pitchFamily="34" charset="0"/>
                <a:cs typeface="Arial" panose="020B0604020202020204" pitchFamily="34" charset="0"/>
              </a:rPr>
              <a:t>intiates</a:t>
            </a:r>
            <a:r>
              <a:rPr lang="en-US" sz="1800" dirty="0">
                <a:effectLst/>
                <a:latin typeface="Calibri" panose="020F0502020204030204" pitchFamily="34" charset="0"/>
                <a:ea typeface="Calibri" panose="020F0502020204030204" pitchFamily="34" charset="0"/>
                <a:cs typeface="Arial" panose="020B0604020202020204" pitchFamily="34" charset="0"/>
              </a:rPr>
              <a:t> a set of particles that describe solutions of that object function</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Every particle in the swarm contains his own solution and his own set of parameters that describe that solution.</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After that the fittest particle is identified and selected as a global best.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Following that, the particles starts to accelerate in the direction of the fittest candidate through this mechanism</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Every particle has its own position and velocity vector, it also has it’s personal best location so far.</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There is a vector from the current position to the personal best position</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There is a vector from the current position to the personal best position</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Now we have a total of 3 vectors, when the particle moves it will move parallel to all 3 vectors like this</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10</a:t>
            </a:fld>
            <a:endParaRPr lang="ko-KR" altLang="en-US"/>
          </a:p>
        </p:txBody>
      </p:sp>
    </p:spTree>
    <p:extLst>
      <p:ext uri="{BB962C8B-B14F-4D97-AF65-F5344CB8AC3E}">
        <p14:creationId xmlns:p14="http://schemas.microsoft.com/office/powerpoint/2010/main" val="4240724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Genetic Algorithm was invented by Kennedy and Eberhard in 1995, It’s based on the Study of social behavior of birds in a swarm.</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The working principle is simple, given an objective function,</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PSO </a:t>
            </a:r>
            <a:r>
              <a:rPr lang="en-US" sz="1800" dirty="0" err="1">
                <a:effectLst/>
                <a:latin typeface="Calibri" panose="020F0502020204030204" pitchFamily="34" charset="0"/>
                <a:ea typeface="Calibri" panose="020F0502020204030204" pitchFamily="34" charset="0"/>
                <a:cs typeface="Arial" panose="020B0604020202020204" pitchFamily="34" charset="0"/>
              </a:rPr>
              <a:t>intiates</a:t>
            </a:r>
            <a:r>
              <a:rPr lang="en-US" sz="1800" dirty="0">
                <a:effectLst/>
                <a:latin typeface="Calibri" panose="020F0502020204030204" pitchFamily="34" charset="0"/>
                <a:ea typeface="Calibri" panose="020F0502020204030204" pitchFamily="34" charset="0"/>
                <a:cs typeface="Arial" panose="020B0604020202020204" pitchFamily="34" charset="0"/>
              </a:rPr>
              <a:t> a set of particles that describe solutions of that object function</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Every particle in the swarm contains his own solution and his own set of parameters that describe that solution.</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After that the fittest particle is identified and selected as a global best.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Following that, the particles starts to accelerate in the direction of the fittest candidate through this mechanism</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Every particle has its own position and velocity vector, it also has it’s personal best location so far.</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There is a vector from the current position to the personal best position</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There is a vector from the current position to the personal best position</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Now we have a total of 3 vectors, when the particle moves it will move parallel to all 3 vectors like this</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11</a:t>
            </a:fld>
            <a:endParaRPr lang="ko-KR" altLang="en-US"/>
          </a:p>
        </p:txBody>
      </p:sp>
    </p:spTree>
    <p:extLst>
      <p:ext uri="{BB962C8B-B14F-4D97-AF65-F5344CB8AC3E}">
        <p14:creationId xmlns:p14="http://schemas.microsoft.com/office/powerpoint/2010/main" val="10243856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idx="10" hasCustomPrompt="1"/>
          </p:nvPr>
        </p:nvSpPr>
        <p:spPr>
          <a:xfrm>
            <a:off x="717858" y="1275606"/>
            <a:ext cx="2448545"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Picture Placeholder 2"/>
          <p:cNvSpPr>
            <a:spLocks noGrp="1"/>
          </p:cNvSpPr>
          <p:nvPr>
            <p:ph type="pic" idx="11" hasCustomPrompt="1"/>
          </p:nvPr>
        </p:nvSpPr>
        <p:spPr>
          <a:xfrm>
            <a:off x="3339542"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Picture Placeholder 2"/>
          <p:cNvSpPr>
            <a:spLocks noGrp="1"/>
          </p:cNvSpPr>
          <p:nvPr>
            <p:ph type="pic" idx="12" hasCustomPrompt="1"/>
          </p:nvPr>
        </p:nvSpPr>
        <p:spPr>
          <a:xfrm>
            <a:off x="5960954"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7" name="Text Placeholder 9">
            <a:extLst>
              <a:ext uri="{FF2B5EF4-FFF2-40B4-BE49-F238E27FC236}">
                <a16:creationId xmlns:a16="http://schemas.microsoft.com/office/drawing/2014/main" id="{DDA4CE02-F7F3-4BCD-B8DB-4DFD03965EC0}"/>
              </a:ext>
            </a:extLst>
          </p:cNvPr>
          <p:cNvSpPr>
            <a:spLocks noGrp="1"/>
          </p:cNvSpPr>
          <p:nvPr>
            <p:ph type="body" sz="quarter" idx="13"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8" name="Text Placeholder 9">
            <a:extLst>
              <a:ext uri="{FF2B5EF4-FFF2-40B4-BE49-F238E27FC236}">
                <a16:creationId xmlns:a16="http://schemas.microsoft.com/office/drawing/2014/main" id="{39A54B34-6F96-4E3E-B72E-E680E3CE2717}"/>
              </a:ext>
            </a:extLst>
          </p:cNvPr>
          <p:cNvSpPr>
            <a:spLocks noGrp="1"/>
          </p:cNvSpPr>
          <p:nvPr>
            <p:ph type="body" sz="quarter" idx="14"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483997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82286" y="1275606"/>
            <a:ext cx="2923753" cy="25186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22646" y="1275606"/>
            <a:ext cx="2923753" cy="2518619"/>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1582656" y="1374406"/>
            <a:ext cx="2700000"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820964" y="1374406"/>
            <a:ext cx="2736000"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Text Placeholder 9">
            <a:extLst>
              <a:ext uri="{FF2B5EF4-FFF2-40B4-BE49-F238E27FC236}">
                <a16:creationId xmlns:a16="http://schemas.microsoft.com/office/drawing/2014/main" id="{2F3CBFE9-6225-4EAB-9415-3558F6BE9A6F}"/>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9" name="Text Placeholder 9">
            <a:extLst>
              <a:ext uri="{FF2B5EF4-FFF2-40B4-BE49-F238E27FC236}">
                <a16:creationId xmlns:a16="http://schemas.microsoft.com/office/drawing/2014/main" id="{9E9189EF-3C10-45A2-8749-4187192ACEC2}"/>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0894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onut 3"/>
          <p:cNvSpPr/>
          <p:nvPr userDrawn="1"/>
        </p:nvSpPr>
        <p:spPr>
          <a:xfrm>
            <a:off x="2847111" y="1179745"/>
            <a:ext cx="3401564" cy="3401564"/>
          </a:xfrm>
          <a:prstGeom prst="donut">
            <a:avLst>
              <a:gd name="adj" fmla="val 13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5"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Text Placeholder 9">
            <a:extLst>
              <a:ext uri="{FF2B5EF4-FFF2-40B4-BE49-F238E27FC236}">
                <a16:creationId xmlns:a16="http://schemas.microsoft.com/office/drawing/2014/main" id="{9B4F25E9-AA8C-4BD3-BF1F-56D20DF8DD5E}"/>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0" name="Text Placeholder 9">
            <a:extLst>
              <a:ext uri="{FF2B5EF4-FFF2-40B4-BE49-F238E27FC236}">
                <a16:creationId xmlns:a16="http://schemas.microsoft.com/office/drawing/2014/main" id="{840BDE80-4E1C-47DE-8168-381888FDC3F5}"/>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219204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213800" y="2230378"/>
            <a:ext cx="4930200" cy="473576"/>
          </a:xfrm>
          <a:prstGeom prst="rect">
            <a:avLst/>
          </a:prstGeom>
        </p:spPr>
        <p:txBody>
          <a:bodyPr anchor="ctr"/>
          <a:lstStyle>
            <a:lvl1pPr marL="0" indent="0" algn="l">
              <a:buNone/>
              <a:defRPr sz="3600" b="1"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213800" y="2703954"/>
            <a:ext cx="493020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2" descr="E:\002-KIMS BUSINESS\007-02-Googleslidesppt\02-GSppt-Contents-Kim\20170215\03-abs\item01-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31839" y="3651870"/>
            <a:ext cx="1013895" cy="10164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002-KIMS BUSINESS\007-02-Googleslidesppt\02-GSppt-Contents-Kim\20170215\03-abs\item01-p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995936" y="950740"/>
            <a:ext cx="648072" cy="6497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E:\002-KIMS BUSINESS\007-02-Googleslidesppt\02-GSppt-Contents-Kim\20170215\03-abs\item01-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11560" y="419818"/>
            <a:ext cx="442142" cy="4432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E:\002-KIMS BUSINESS\007-02-Googleslidesppt\02-GSppt-Contents-Kim\20170215\03-abs\item01-png.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100392" y="1779200"/>
            <a:ext cx="360040" cy="36096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userDrawn="1"/>
        </p:nvGrpSpPr>
        <p:grpSpPr>
          <a:xfrm>
            <a:off x="1115616" y="1275607"/>
            <a:ext cx="2585656" cy="2592286"/>
            <a:chOff x="1115616" y="1275607"/>
            <a:chExt cx="2585656" cy="2592286"/>
          </a:xfrm>
        </p:grpSpPr>
        <p:pic>
          <p:nvPicPr>
            <p:cNvPr id="1026" name="Picture 2" descr="E:\002-KIMS BUSINESS\007-02-Googleslidesppt\02-GSppt-Contents-Kim\20170215\03-abs\item01-png.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027" name="Picture 3" descr="E:\002-KIMS BUSINESS\007-02-Googleslidesppt\02-GSppt-Contents-Kim\20170215\03-abs\item02-png.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668344" y="3578808"/>
            <a:ext cx="1475656" cy="15923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E:\002-KIMS BUSINESS\007-02-Googleslidesppt\02-GSppt-Contents-Kim\20170215\03-abs\item02-png.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rot="16200000">
            <a:off x="8226854" y="-51527"/>
            <a:ext cx="879830" cy="949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4" name="Group 3"/>
          <p:cNvGrpSpPr/>
          <p:nvPr userDrawn="1"/>
        </p:nvGrpSpPr>
        <p:grpSpPr>
          <a:xfrm>
            <a:off x="2843808" y="377122"/>
            <a:ext cx="3456384" cy="3465247"/>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 name="Text Placeholder 9"/>
          <p:cNvSpPr>
            <a:spLocks noGrp="1"/>
          </p:cNvSpPr>
          <p:nvPr>
            <p:ph type="body" sz="quarter" idx="10" hasCustomPrompt="1"/>
          </p:nvPr>
        </p:nvSpPr>
        <p:spPr>
          <a:xfrm>
            <a:off x="2829098" y="3829794"/>
            <a:ext cx="3456384"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Welcome!!</a:t>
            </a:r>
          </a:p>
        </p:txBody>
      </p:sp>
      <p:sp>
        <p:nvSpPr>
          <p:cNvPr id="8" name="Text Placeholder 9"/>
          <p:cNvSpPr>
            <a:spLocks noGrp="1"/>
          </p:cNvSpPr>
          <p:nvPr>
            <p:ph type="body" sz="quarter" idx="11" hasCustomPrompt="1"/>
          </p:nvPr>
        </p:nvSpPr>
        <p:spPr>
          <a:xfrm>
            <a:off x="2828950" y="4443958"/>
            <a:ext cx="3456384"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376203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0"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90409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863568" y="1599822"/>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842131" y="159737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834733" y="159737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827011" y="1599822"/>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Block Arc 1"/>
          <p:cNvSpPr/>
          <p:nvPr userDrawn="1"/>
        </p:nvSpPr>
        <p:spPr>
          <a:xfrm>
            <a:off x="683568" y="1419822"/>
            <a:ext cx="1800000" cy="1800000"/>
          </a:xfrm>
          <a:prstGeom prst="blockArc">
            <a:avLst>
              <a:gd name="adj1" fmla="val 10800000"/>
              <a:gd name="adj2" fmla="val 94979"/>
              <a:gd name="adj3" fmla="val 540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Block Arc 11"/>
          <p:cNvSpPr/>
          <p:nvPr userDrawn="1"/>
        </p:nvSpPr>
        <p:spPr>
          <a:xfrm>
            <a:off x="2671382" y="1419822"/>
            <a:ext cx="1800000" cy="1800000"/>
          </a:xfrm>
          <a:prstGeom prst="blockArc">
            <a:avLst>
              <a:gd name="adj1" fmla="val 10800000"/>
              <a:gd name="adj2" fmla="val 94979"/>
              <a:gd name="adj3" fmla="val 54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3" name="Block Arc 12"/>
          <p:cNvSpPr/>
          <p:nvPr userDrawn="1"/>
        </p:nvSpPr>
        <p:spPr>
          <a:xfrm>
            <a:off x="4659196" y="1419822"/>
            <a:ext cx="1800000" cy="1800000"/>
          </a:xfrm>
          <a:prstGeom prst="blockArc">
            <a:avLst>
              <a:gd name="adj1" fmla="val 10800000"/>
              <a:gd name="adj2" fmla="val 94979"/>
              <a:gd name="adj3" fmla="val 540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Block Arc 13"/>
          <p:cNvSpPr/>
          <p:nvPr userDrawn="1"/>
        </p:nvSpPr>
        <p:spPr>
          <a:xfrm>
            <a:off x="6647011" y="1419822"/>
            <a:ext cx="1800000" cy="1800000"/>
          </a:xfrm>
          <a:prstGeom prst="blockArc">
            <a:avLst>
              <a:gd name="adj1" fmla="val 10800000"/>
              <a:gd name="adj2" fmla="val 94979"/>
              <a:gd name="adj3" fmla="val 540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 name="Text Placeholder 9">
            <a:extLst>
              <a:ext uri="{FF2B5EF4-FFF2-40B4-BE49-F238E27FC236}">
                <a16:creationId xmlns:a16="http://schemas.microsoft.com/office/drawing/2014/main" id="{EDBECCA6-8618-46C3-A8D4-3B6399CCEF88}"/>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8" name="Text Placeholder 9">
            <a:extLst>
              <a:ext uri="{FF2B5EF4-FFF2-40B4-BE49-F238E27FC236}">
                <a16:creationId xmlns:a16="http://schemas.microsoft.com/office/drawing/2014/main" id="{1D40A599-6D66-4DC9-82BB-52C171B56BB6}"/>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33499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2771800" y="1404764"/>
            <a:ext cx="6372200" cy="30243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Text Placeholder 9">
            <a:extLst>
              <a:ext uri="{FF2B5EF4-FFF2-40B4-BE49-F238E27FC236}">
                <a16:creationId xmlns:a16="http://schemas.microsoft.com/office/drawing/2014/main" id="{A6C3AF05-0B8F-485E-983F-1B40340199EC}"/>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6" name="Text Placeholder 9">
            <a:extLst>
              <a:ext uri="{FF2B5EF4-FFF2-40B4-BE49-F238E27FC236}">
                <a16:creationId xmlns:a16="http://schemas.microsoft.com/office/drawing/2014/main" id="{D183D1CC-DF98-45E3-B7CE-601603E40D08}"/>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19319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0" y="0"/>
            <a:ext cx="3059832" cy="219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6084000" y="2947500"/>
            <a:ext cx="3060000" cy="219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514479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528392" y="0"/>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020272" y="1923678"/>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980251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2" r:id="rId3"/>
    <p:sldLayoutId id="2147483652" r:id="rId4"/>
    <p:sldLayoutId id="2147483661" r:id="rId5"/>
    <p:sldLayoutId id="2147483656" r:id="rId6"/>
    <p:sldLayoutId id="2147483673" r:id="rId7"/>
    <p:sldLayoutId id="2147483674" r:id="rId8"/>
    <p:sldLayoutId id="2147483675" r:id="rId9"/>
    <p:sldLayoutId id="2147483676" r:id="rId10"/>
    <p:sldLayoutId id="2147483677" r:id="rId11"/>
    <p:sldLayoutId id="2147483678" r:id="rId1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39.png"/></Relationships>
</file>

<file path=ppt/slides/_rels/slide11.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28.jpeg"/><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customXml" Target="../ink/ink9.xml"/><Relationship Id="rId7"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29.png"/><Relationship Id="rId9" Type="http://schemas.openxmlformats.org/officeDocument/2006/relationships/image" Target="../media/image35.png"/></Relationships>
</file>

<file path=ppt/slides/_rels/slide14.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customXml" Target="../ink/ink10.xml"/><Relationship Id="rId7" Type="http://schemas.openxmlformats.org/officeDocument/2006/relationships/image" Target="../media/image38.png"/><Relationship Id="rId12"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37.png"/><Relationship Id="rId11" Type="http://schemas.openxmlformats.org/officeDocument/2006/relationships/image" Target="../media/image43.png"/><Relationship Id="rId5" Type="http://schemas.openxmlformats.org/officeDocument/2006/relationships/image" Target="../media/image36.png"/><Relationship Id="rId10" Type="http://schemas.openxmlformats.org/officeDocument/2006/relationships/image" Target="../media/image42.png"/><Relationship Id="rId4" Type="http://schemas.openxmlformats.org/officeDocument/2006/relationships/image" Target="../media/image29.png"/><Relationship Id="rId9" Type="http://schemas.openxmlformats.org/officeDocument/2006/relationships/image" Target="../media/image41.png"/></Relationships>
</file>

<file path=ppt/slides/_rels/slide15.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customXml" Target="../ink/ink11.xml"/><Relationship Id="rId7" Type="http://schemas.openxmlformats.org/officeDocument/2006/relationships/image" Target="../media/image48.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customXml" Target="../ink/ink12.xml"/><Relationship Id="rId7" Type="http://schemas.openxmlformats.org/officeDocument/2006/relationships/image" Target="../media/image52.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8" Type="http://schemas.openxmlformats.org/officeDocument/2006/relationships/image" Target="../media/image530.png"/><Relationship Id="rId13" Type="http://schemas.openxmlformats.org/officeDocument/2006/relationships/customXml" Target="../ink/ink16.xml"/><Relationship Id="rId18" Type="http://schemas.openxmlformats.org/officeDocument/2006/relationships/image" Target="../media/image58.png"/><Relationship Id="rId3" Type="http://schemas.openxmlformats.org/officeDocument/2006/relationships/image" Target="../media/image54.png"/><Relationship Id="rId7" Type="http://schemas.openxmlformats.org/officeDocument/2006/relationships/customXml" Target="../ink/ink13.xml"/><Relationship Id="rId12" Type="http://schemas.openxmlformats.org/officeDocument/2006/relationships/image" Target="../media/image550.png"/><Relationship Id="rId17" Type="http://schemas.openxmlformats.org/officeDocument/2006/relationships/customXml" Target="../ink/ink18.xml"/><Relationship Id="rId2" Type="http://schemas.openxmlformats.org/officeDocument/2006/relationships/notesSlide" Target="../notesSlides/notesSlide15.xml"/><Relationship Id="rId16" Type="http://schemas.openxmlformats.org/officeDocument/2006/relationships/image" Target="../media/image57.png"/><Relationship Id="rId1" Type="http://schemas.openxmlformats.org/officeDocument/2006/relationships/slideLayout" Target="../slideLayouts/slideLayout4.xml"/><Relationship Id="rId6" Type="http://schemas.openxmlformats.org/officeDocument/2006/relationships/image" Target="../media/image55.png"/><Relationship Id="rId11" Type="http://schemas.openxmlformats.org/officeDocument/2006/relationships/customXml" Target="../ink/ink15.xml"/><Relationship Id="rId5" Type="http://schemas.openxmlformats.org/officeDocument/2006/relationships/image" Target="../media/image32.png"/><Relationship Id="rId15" Type="http://schemas.openxmlformats.org/officeDocument/2006/relationships/customXml" Target="../ink/ink17.xml"/><Relationship Id="rId10" Type="http://schemas.openxmlformats.org/officeDocument/2006/relationships/image" Target="../media/image540.png"/><Relationship Id="rId4" Type="http://schemas.openxmlformats.org/officeDocument/2006/relationships/image" Target="../media/image33.png"/><Relationship Id="rId9" Type="http://schemas.openxmlformats.org/officeDocument/2006/relationships/customXml" Target="../ink/ink14.xml"/><Relationship Id="rId14" Type="http://schemas.openxmlformats.org/officeDocument/2006/relationships/image" Target="../media/image56.png"/></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59.png"/></Relationships>
</file>

<file path=ppt/slides/_rels/slide1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530.png"/><Relationship Id="rId13" Type="http://schemas.openxmlformats.org/officeDocument/2006/relationships/customXml" Target="../ink/ink22.xml"/><Relationship Id="rId18" Type="http://schemas.openxmlformats.org/officeDocument/2006/relationships/image" Target="../media/image58.png"/><Relationship Id="rId3" Type="http://schemas.openxmlformats.org/officeDocument/2006/relationships/image" Target="../media/image61.png"/><Relationship Id="rId7" Type="http://schemas.openxmlformats.org/officeDocument/2006/relationships/customXml" Target="../ink/ink19.xml"/><Relationship Id="rId12" Type="http://schemas.openxmlformats.org/officeDocument/2006/relationships/image" Target="../media/image550.png"/><Relationship Id="rId17" Type="http://schemas.openxmlformats.org/officeDocument/2006/relationships/customXml" Target="../ink/ink24.xml"/><Relationship Id="rId2" Type="http://schemas.openxmlformats.org/officeDocument/2006/relationships/notesSlide" Target="../notesSlides/notesSlide18.xml"/><Relationship Id="rId16" Type="http://schemas.openxmlformats.org/officeDocument/2006/relationships/image" Target="../media/image57.png"/><Relationship Id="rId1" Type="http://schemas.openxmlformats.org/officeDocument/2006/relationships/slideLayout" Target="../slideLayouts/slideLayout4.xml"/><Relationship Id="rId6" Type="http://schemas.openxmlformats.org/officeDocument/2006/relationships/image" Target="../media/image55.png"/><Relationship Id="rId11" Type="http://schemas.openxmlformats.org/officeDocument/2006/relationships/customXml" Target="../ink/ink21.xml"/><Relationship Id="rId5" Type="http://schemas.openxmlformats.org/officeDocument/2006/relationships/image" Target="../media/image32.png"/><Relationship Id="rId15" Type="http://schemas.openxmlformats.org/officeDocument/2006/relationships/customXml" Target="../ink/ink23.xml"/><Relationship Id="rId10" Type="http://schemas.openxmlformats.org/officeDocument/2006/relationships/image" Target="../media/image540.png"/><Relationship Id="rId4" Type="http://schemas.openxmlformats.org/officeDocument/2006/relationships/image" Target="../media/image33.png"/><Relationship Id="rId9" Type="http://schemas.openxmlformats.org/officeDocument/2006/relationships/customXml" Target="../ink/ink20.xml"/><Relationship Id="rId14" Type="http://schemas.openxmlformats.org/officeDocument/2006/relationships/image" Target="../media/image56.png"/></Relationships>
</file>

<file path=ppt/slides/_rels/slide21.xml.rels><?xml version="1.0" encoding="UTF-8" standalone="yes"?>
<Relationships xmlns="http://schemas.openxmlformats.org/package/2006/relationships"><Relationship Id="rId8" Type="http://schemas.openxmlformats.org/officeDocument/2006/relationships/customXml" Target="../ink/ink27.xml"/><Relationship Id="rId3" Type="http://schemas.openxmlformats.org/officeDocument/2006/relationships/image" Target="../media/image62.png"/><Relationship Id="rId7" Type="http://schemas.openxmlformats.org/officeDocument/2006/relationships/image" Target="../media/image63.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customXml" Target="../ink/ink26.xml"/><Relationship Id="rId11" Type="http://schemas.openxmlformats.org/officeDocument/2006/relationships/customXml" Target="../ink/ink30.xml"/><Relationship Id="rId5" Type="http://schemas.openxmlformats.org/officeDocument/2006/relationships/image" Target="../media/image620.png"/><Relationship Id="rId10" Type="http://schemas.openxmlformats.org/officeDocument/2006/relationships/customXml" Target="../ink/ink29.xml"/><Relationship Id="rId4" Type="http://schemas.openxmlformats.org/officeDocument/2006/relationships/customXml" Target="../ink/ink25.xml"/><Relationship Id="rId9" Type="http://schemas.openxmlformats.org/officeDocument/2006/relationships/customXml" Target="../ink/ink28.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64.png"/></Relationships>
</file>

<file path=ppt/slides/_rels/slide2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66.jpeg"/></Relationships>
</file>

<file path=ppt/slides/_rels/slide2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69.png"/></Relationships>
</file>

<file path=ppt/slides/_rels/slide2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eg"/></Relationships>
</file>

<file path=ppt/slides/_rels/slide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24.png"/><Relationship Id="rId3" Type="http://schemas.openxmlformats.org/officeDocument/2006/relationships/customXml" Target="../ink/ink1.xml"/><Relationship Id="rId12" Type="http://schemas.openxmlformats.org/officeDocument/2006/relationships/customXml" Target="../ink/ink3.xml"/><Relationship Id="rId17" Type="http://schemas.openxmlformats.org/officeDocument/2006/relationships/image" Target="../media/image26.png"/><Relationship Id="rId2" Type="http://schemas.openxmlformats.org/officeDocument/2006/relationships/notesSlide" Target="../notesSlides/notesSlide7.xml"/><Relationship Id="rId16" Type="http://schemas.openxmlformats.org/officeDocument/2006/relationships/customXml" Target="../ink/ink5.xml"/><Relationship Id="rId1" Type="http://schemas.openxmlformats.org/officeDocument/2006/relationships/slideLayout" Target="../slideLayouts/slideLayout4.xml"/><Relationship Id="rId11" Type="http://schemas.openxmlformats.org/officeDocument/2006/relationships/image" Target="../media/image23.png"/><Relationship Id="rId15" Type="http://schemas.openxmlformats.org/officeDocument/2006/relationships/image" Target="../media/image25.png"/><Relationship Id="rId10" Type="http://schemas.openxmlformats.org/officeDocument/2006/relationships/customXml" Target="../ink/ink2.xml"/><Relationship Id="rId9" Type="http://schemas.openxmlformats.org/officeDocument/2006/relationships/image" Target="../media/image22.png"/><Relationship Id="rId14" Type="http://schemas.openxmlformats.org/officeDocument/2006/relationships/customXml" Target="../ink/ink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7B8F90-D6A7-4C45-96AC-6A6BB1C3EE02}"/>
              </a:ext>
            </a:extLst>
          </p:cNvPr>
          <p:cNvSpPr>
            <a:spLocks noGrp="1"/>
          </p:cNvSpPr>
          <p:nvPr>
            <p:ph type="body" sz="quarter" idx="10"/>
          </p:nvPr>
        </p:nvSpPr>
        <p:spPr>
          <a:xfrm>
            <a:off x="-756592" y="-41046"/>
            <a:ext cx="9144000" cy="576064"/>
          </a:xfrm>
        </p:spPr>
        <p:txBody>
          <a:bodyPr/>
          <a:lstStyle/>
          <a:p>
            <a:r>
              <a:rPr lang="en-US" sz="3200" i="1" dirty="0">
                <a:highlight>
                  <a:srgbClr val="98DFBB"/>
                </a:highlight>
                <a:latin typeface="+mn-lt"/>
                <a:cs typeface="Times New Roman" panose="02020603050405020304" pitchFamily="18" charset="0"/>
              </a:rPr>
              <a:t>FINAL YEAR PROJECT PRESENTATION</a:t>
            </a:r>
          </a:p>
        </p:txBody>
      </p:sp>
      <p:sp>
        <p:nvSpPr>
          <p:cNvPr id="4" name="TextBox 3">
            <a:extLst>
              <a:ext uri="{FF2B5EF4-FFF2-40B4-BE49-F238E27FC236}">
                <a16:creationId xmlns:a16="http://schemas.microsoft.com/office/drawing/2014/main" id="{912FB440-3E2D-455D-AB2D-A41682E6508B}"/>
              </a:ext>
            </a:extLst>
          </p:cNvPr>
          <p:cNvSpPr txBox="1"/>
          <p:nvPr/>
        </p:nvSpPr>
        <p:spPr>
          <a:xfrm>
            <a:off x="143508" y="1851670"/>
            <a:ext cx="8856984" cy="1015663"/>
          </a:xfrm>
          <a:prstGeom prst="rect">
            <a:avLst/>
          </a:prstGeom>
          <a:noFill/>
        </p:spPr>
        <p:txBody>
          <a:bodyPr wrap="square" rtlCol="0">
            <a:spAutoFit/>
          </a:bodyPr>
          <a:lstStyle/>
          <a:p>
            <a:pPr algn="ctr"/>
            <a:r>
              <a:rPr lang="en-US" sz="2400" b="1" dirty="0">
                <a:solidFill>
                  <a:schemeClr val="accent2">
                    <a:lumMod val="50000"/>
                  </a:schemeClr>
                </a:solidFill>
                <a:cs typeface="Times New Roman" panose="02020603050405020304" pitchFamily="18" charset="0"/>
              </a:rPr>
              <a:t>PROJECT TITLE</a:t>
            </a:r>
          </a:p>
          <a:p>
            <a:pPr algn="ctr"/>
            <a:r>
              <a:rPr lang="en-US" i="1" dirty="0">
                <a:cs typeface="Times New Roman" panose="02020603050405020304" pitchFamily="18" charset="0"/>
              </a:rPr>
              <a:t>Optimization of Plate Fin Heat Exchangers using Grey Wolf Optimization algorithm, </a:t>
            </a:r>
          </a:p>
          <a:p>
            <a:pPr algn="ctr"/>
            <a:r>
              <a:rPr lang="en-US" i="1" dirty="0">
                <a:cs typeface="Times New Roman" panose="02020603050405020304" pitchFamily="18" charset="0"/>
              </a:rPr>
              <a:t>Genetic algorithm and Particle swarm optimization algorithm</a:t>
            </a:r>
          </a:p>
        </p:txBody>
      </p:sp>
      <p:sp>
        <p:nvSpPr>
          <p:cNvPr id="5" name="TextBox 4">
            <a:extLst>
              <a:ext uri="{FF2B5EF4-FFF2-40B4-BE49-F238E27FC236}">
                <a16:creationId xmlns:a16="http://schemas.microsoft.com/office/drawing/2014/main" id="{06770FDC-AB5A-4F5C-8AD1-862298E6F6B1}"/>
              </a:ext>
            </a:extLst>
          </p:cNvPr>
          <p:cNvSpPr txBox="1"/>
          <p:nvPr/>
        </p:nvSpPr>
        <p:spPr>
          <a:xfrm>
            <a:off x="0" y="4472017"/>
            <a:ext cx="8856984" cy="646331"/>
          </a:xfrm>
          <a:prstGeom prst="rect">
            <a:avLst/>
          </a:prstGeom>
          <a:noFill/>
        </p:spPr>
        <p:txBody>
          <a:bodyPr wrap="square" rtlCol="0">
            <a:spAutoFit/>
          </a:bodyPr>
          <a:lstStyle/>
          <a:p>
            <a:r>
              <a:rPr lang="en-US" b="1" dirty="0">
                <a:solidFill>
                  <a:schemeClr val="accent2">
                    <a:lumMod val="50000"/>
                  </a:schemeClr>
                </a:solidFill>
                <a:cs typeface="Times New Roman" panose="02020603050405020304" pitchFamily="18" charset="0"/>
              </a:rPr>
              <a:t>NAME</a:t>
            </a:r>
            <a:r>
              <a:rPr lang="en-US" dirty="0">
                <a:solidFill>
                  <a:schemeClr val="accent2">
                    <a:lumMod val="50000"/>
                  </a:schemeClr>
                </a:solidFill>
                <a:cs typeface="Times New Roman" panose="02020603050405020304" pitchFamily="18" charset="0"/>
              </a:rPr>
              <a:t>:</a:t>
            </a:r>
            <a:r>
              <a:rPr lang="en-US" dirty="0">
                <a:cs typeface="Times New Roman" panose="02020603050405020304" pitchFamily="18" charset="0"/>
              </a:rPr>
              <a:t>			</a:t>
            </a:r>
            <a:r>
              <a:rPr lang="en-US" i="1" dirty="0">
                <a:cs typeface="Times New Roman" panose="02020603050405020304" pitchFamily="18" charset="0"/>
              </a:rPr>
              <a:t>YOUSEF HOSNY ABDELAZIM ELSAYED</a:t>
            </a:r>
          </a:p>
          <a:p>
            <a:r>
              <a:rPr lang="en-US" b="1" dirty="0">
                <a:solidFill>
                  <a:schemeClr val="accent2">
                    <a:lumMod val="50000"/>
                  </a:schemeClr>
                </a:solidFill>
                <a:cs typeface="Times New Roman" panose="02020603050405020304" pitchFamily="18" charset="0"/>
              </a:rPr>
              <a:t>MATRIC NUMBER</a:t>
            </a:r>
            <a:r>
              <a:rPr lang="en-US" dirty="0">
                <a:solidFill>
                  <a:schemeClr val="accent2">
                    <a:lumMod val="50000"/>
                  </a:schemeClr>
                </a:solidFill>
                <a:cs typeface="Times New Roman" panose="02020603050405020304" pitchFamily="18" charset="0"/>
              </a:rPr>
              <a:t>:</a:t>
            </a:r>
            <a:r>
              <a:rPr lang="en-US" dirty="0">
                <a:cs typeface="Times New Roman" panose="02020603050405020304" pitchFamily="18" charset="0"/>
              </a:rPr>
              <a:t>	</a:t>
            </a:r>
            <a:r>
              <a:rPr lang="en-US" i="1" dirty="0">
                <a:cs typeface="Times New Roman" panose="02020603050405020304" pitchFamily="18" charset="0"/>
              </a:rPr>
              <a:t>17102162/1</a:t>
            </a:r>
          </a:p>
        </p:txBody>
      </p:sp>
    </p:spTree>
    <p:extLst>
      <p:ext uri="{BB962C8B-B14F-4D97-AF65-F5344CB8AC3E}">
        <p14:creationId xmlns:p14="http://schemas.microsoft.com/office/powerpoint/2010/main" val="1090560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10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1000"/>
                                        <p:tgtEl>
                                          <p:spTgt spid="4">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1000"/>
                                        <p:tgtEl>
                                          <p:spTgt spid="4">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030633-58E7-484F-8839-6C36E639202E}"/>
              </a:ext>
            </a:extLst>
          </p:cNvPr>
          <p:cNvSpPr>
            <a:spLocks noGrp="1"/>
          </p:cNvSpPr>
          <p:nvPr>
            <p:ph type="body" sz="quarter" idx="10"/>
          </p:nvPr>
        </p:nvSpPr>
        <p:spPr>
          <a:xfrm>
            <a:off x="-396552" y="-236562"/>
            <a:ext cx="4534704" cy="1080120"/>
          </a:xfrm>
        </p:spPr>
        <p:txBody>
          <a:bodyPr/>
          <a:lstStyle/>
          <a:p>
            <a:r>
              <a:rPr lang="en-US" i="1" dirty="0">
                <a:highlight>
                  <a:srgbClr val="98DFBB"/>
                </a:highlight>
                <a:latin typeface="+mn-lt"/>
                <a:cs typeface="Times New Roman" panose="02020603050405020304" pitchFamily="18" charset="0"/>
              </a:rPr>
              <a:t>Literature Review</a:t>
            </a:r>
          </a:p>
        </p:txBody>
      </p:sp>
      <p:sp>
        <p:nvSpPr>
          <p:cNvPr id="5" name="TextBox 4">
            <a:extLst>
              <a:ext uri="{FF2B5EF4-FFF2-40B4-BE49-F238E27FC236}">
                <a16:creationId xmlns:a16="http://schemas.microsoft.com/office/drawing/2014/main" id="{B73B4DEA-8C84-4DFB-9C9C-0C66C864136A}"/>
              </a:ext>
            </a:extLst>
          </p:cNvPr>
          <p:cNvSpPr txBox="1"/>
          <p:nvPr/>
        </p:nvSpPr>
        <p:spPr>
          <a:xfrm>
            <a:off x="-30807" y="303498"/>
            <a:ext cx="4955646" cy="1631216"/>
          </a:xfrm>
          <a:prstGeom prst="rect">
            <a:avLst/>
          </a:prstGeom>
          <a:noFill/>
        </p:spPr>
        <p:txBody>
          <a:bodyPr wrap="square" rtlCol="0">
            <a:spAutoFit/>
          </a:bodyPr>
          <a:lstStyle/>
          <a:p>
            <a:endParaRPr lang="en-US" sz="2000" b="1" i="1" dirty="0">
              <a:solidFill>
                <a:schemeClr val="accent2">
                  <a:lumMod val="50000"/>
                </a:schemeClr>
              </a:solidFill>
            </a:endParaRPr>
          </a:p>
          <a:p>
            <a:r>
              <a:rPr lang="en-US" sz="2000" b="1" i="1" dirty="0">
                <a:solidFill>
                  <a:schemeClr val="accent2">
                    <a:lumMod val="50000"/>
                  </a:schemeClr>
                </a:solidFill>
                <a:highlight>
                  <a:srgbClr val="F8B2A3"/>
                </a:highlight>
              </a:rPr>
              <a:t>GENETIC ALGORITHM</a:t>
            </a:r>
          </a:p>
          <a:p>
            <a:endParaRPr lang="en-US" sz="2000" i="1" dirty="0"/>
          </a:p>
          <a:p>
            <a:endParaRPr lang="en-US" sz="2000" i="1" dirty="0"/>
          </a:p>
          <a:p>
            <a:endParaRPr lang="en-US" sz="2000" i="1" dirty="0"/>
          </a:p>
        </p:txBody>
      </p:sp>
      <p:sp>
        <p:nvSpPr>
          <p:cNvPr id="3" name="TextBox 2">
            <a:extLst>
              <a:ext uri="{FF2B5EF4-FFF2-40B4-BE49-F238E27FC236}">
                <a16:creationId xmlns:a16="http://schemas.microsoft.com/office/drawing/2014/main" id="{DACA0982-B7CF-4C30-BB4A-BDCFC89E805F}"/>
              </a:ext>
            </a:extLst>
          </p:cNvPr>
          <p:cNvSpPr txBox="1"/>
          <p:nvPr/>
        </p:nvSpPr>
        <p:spPr>
          <a:xfrm>
            <a:off x="207116" y="1056290"/>
            <a:ext cx="8352928" cy="646331"/>
          </a:xfrm>
          <a:prstGeom prst="rect">
            <a:avLst/>
          </a:prstGeom>
          <a:noFill/>
        </p:spPr>
        <p:txBody>
          <a:bodyPr wrap="square" rtlCol="0">
            <a:spAutoFit/>
          </a:bodyPr>
          <a:lstStyle/>
          <a:p>
            <a:pPr marL="285750" indent="-285750">
              <a:buFont typeface="Wingdings" panose="05000000000000000000" pitchFamily="2" charset="2"/>
              <a:buChar char="ü"/>
            </a:pPr>
            <a:r>
              <a:rPr lang="en-US" i="1" dirty="0"/>
              <a:t>John Holland 1975</a:t>
            </a:r>
          </a:p>
          <a:p>
            <a:pPr marL="285750" indent="-285750">
              <a:buFont typeface="Wingdings" panose="05000000000000000000" pitchFamily="2" charset="2"/>
              <a:buChar char="ü"/>
            </a:pPr>
            <a:r>
              <a:rPr lang="en-US" i="1" dirty="0"/>
              <a:t>Darwin theory of evolution</a:t>
            </a:r>
          </a:p>
        </p:txBody>
      </p:sp>
      <mc:AlternateContent xmlns:mc="http://schemas.openxmlformats.org/markup-compatibility/2006" xmlns:p14="http://schemas.microsoft.com/office/powerpoint/2010/main">
        <mc:Choice Requires="p14">
          <p:contentPart p14:bwMode="auto" r:id="rId3">
            <p14:nvContentPartPr>
              <p14:cNvPr id="100" name="Ink 99">
                <a:extLst>
                  <a:ext uri="{FF2B5EF4-FFF2-40B4-BE49-F238E27FC236}">
                    <a16:creationId xmlns:a16="http://schemas.microsoft.com/office/drawing/2014/main" id="{80BAB095-9468-4362-90F4-026B1173CC33}"/>
                  </a:ext>
                </a:extLst>
              </p14:cNvPr>
              <p14:cNvContentPartPr/>
              <p14:nvPr/>
            </p14:nvContentPartPr>
            <p14:xfrm>
              <a:off x="-342240" y="1604640"/>
              <a:ext cx="1800" cy="360"/>
            </p14:xfrm>
          </p:contentPart>
        </mc:Choice>
        <mc:Fallback xmlns="">
          <p:pic>
            <p:nvPicPr>
              <p:cNvPr id="100" name="Ink 99">
                <a:extLst>
                  <a:ext uri="{FF2B5EF4-FFF2-40B4-BE49-F238E27FC236}">
                    <a16:creationId xmlns:a16="http://schemas.microsoft.com/office/drawing/2014/main" id="{80BAB095-9468-4362-90F4-026B1173CC33}"/>
                  </a:ext>
                </a:extLst>
              </p:cNvPr>
              <p:cNvPicPr/>
              <p:nvPr/>
            </p:nvPicPr>
            <p:blipFill>
              <a:blip r:embed="rId4"/>
              <a:stretch>
                <a:fillRect/>
              </a:stretch>
            </p:blipFill>
            <p:spPr>
              <a:xfrm>
                <a:off x="-360240" y="1586640"/>
                <a:ext cx="37440" cy="36000"/>
              </a:xfrm>
              <a:prstGeom prst="rect">
                <a:avLst/>
              </a:prstGeom>
            </p:spPr>
          </p:pic>
        </mc:Fallback>
      </mc:AlternateContent>
      <p:pic>
        <p:nvPicPr>
          <p:cNvPr id="1026" name="Picture 2" descr="Genetic Algorithm in AI | Operators | Working | Gate Vidyalay">
            <a:extLst>
              <a:ext uri="{FF2B5EF4-FFF2-40B4-BE49-F238E27FC236}">
                <a16:creationId xmlns:a16="http://schemas.microsoft.com/office/drawing/2014/main" id="{CAC8C830-DCD6-4A9C-810E-4F6C0B49FF2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6303"/>
          <a:stretch/>
        </p:blipFill>
        <p:spPr bwMode="auto">
          <a:xfrm>
            <a:off x="3635896" y="303498"/>
            <a:ext cx="4180431" cy="4514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563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030633-58E7-484F-8839-6C36E639202E}"/>
              </a:ext>
            </a:extLst>
          </p:cNvPr>
          <p:cNvSpPr>
            <a:spLocks noGrp="1"/>
          </p:cNvSpPr>
          <p:nvPr>
            <p:ph type="body" sz="quarter" idx="10"/>
          </p:nvPr>
        </p:nvSpPr>
        <p:spPr>
          <a:xfrm>
            <a:off x="-396552" y="-236562"/>
            <a:ext cx="4534704" cy="1080120"/>
          </a:xfrm>
        </p:spPr>
        <p:txBody>
          <a:bodyPr/>
          <a:lstStyle/>
          <a:p>
            <a:r>
              <a:rPr lang="en-US" i="1" dirty="0">
                <a:highlight>
                  <a:srgbClr val="98DFBB"/>
                </a:highlight>
                <a:latin typeface="+mn-lt"/>
                <a:cs typeface="Times New Roman" panose="02020603050405020304" pitchFamily="18" charset="0"/>
              </a:rPr>
              <a:t>Literature Review</a:t>
            </a:r>
          </a:p>
        </p:txBody>
      </p:sp>
      <p:sp>
        <p:nvSpPr>
          <p:cNvPr id="5" name="TextBox 4">
            <a:extLst>
              <a:ext uri="{FF2B5EF4-FFF2-40B4-BE49-F238E27FC236}">
                <a16:creationId xmlns:a16="http://schemas.microsoft.com/office/drawing/2014/main" id="{B73B4DEA-8C84-4DFB-9C9C-0C66C864136A}"/>
              </a:ext>
            </a:extLst>
          </p:cNvPr>
          <p:cNvSpPr txBox="1"/>
          <p:nvPr/>
        </p:nvSpPr>
        <p:spPr>
          <a:xfrm>
            <a:off x="-30807" y="303498"/>
            <a:ext cx="4955646" cy="1631216"/>
          </a:xfrm>
          <a:prstGeom prst="rect">
            <a:avLst/>
          </a:prstGeom>
          <a:noFill/>
        </p:spPr>
        <p:txBody>
          <a:bodyPr wrap="square" rtlCol="0">
            <a:spAutoFit/>
          </a:bodyPr>
          <a:lstStyle/>
          <a:p>
            <a:endParaRPr lang="en-US" sz="2000" b="1" i="1" dirty="0">
              <a:solidFill>
                <a:schemeClr val="accent2">
                  <a:lumMod val="50000"/>
                </a:schemeClr>
              </a:solidFill>
            </a:endParaRPr>
          </a:p>
          <a:p>
            <a:r>
              <a:rPr lang="en-US" sz="2000" b="1" i="1" dirty="0">
                <a:solidFill>
                  <a:schemeClr val="accent2">
                    <a:lumMod val="50000"/>
                  </a:schemeClr>
                </a:solidFill>
                <a:highlight>
                  <a:srgbClr val="F8B2A3"/>
                </a:highlight>
              </a:rPr>
              <a:t>PARTICLE SWARM OPTIMIZATION</a:t>
            </a:r>
          </a:p>
          <a:p>
            <a:endParaRPr lang="en-US" sz="2000" i="1" dirty="0"/>
          </a:p>
          <a:p>
            <a:endParaRPr lang="en-US" sz="2000" i="1" dirty="0"/>
          </a:p>
          <a:p>
            <a:endParaRPr lang="en-US" sz="2000" i="1" dirty="0"/>
          </a:p>
        </p:txBody>
      </p:sp>
      <p:sp>
        <p:nvSpPr>
          <p:cNvPr id="3" name="TextBox 2">
            <a:extLst>
              <a:ext uri="{FF2B5EF4-FFF2-40B4-BE49-F238E27FC236}">
                <a16:creationId xmlns:a16="http://schemas.microsoft.com/office/drawing/2014/main" id="{DACA0982-B7CF-4C30-BB4A-BDCFC89E805F}"/>
              </a:ext>
            </a:extLst>
          </p:cNvPr>
          <p:cNvSpPr txBox="1"/>
          <p:nvPr/>
        </p:nvSpPr>
        <p:spPr>
          <a:xfrm>
            <a:off x="207116" y="1056290"/>
            <a:ext cx="8352928" cy="646331"/>
          </a:xfrm>
          <a:prstGeom prst="rect">
            <a:avLst/>
          </a:prstGeom>
          <a:noFill/>
        </p:spPr>
        <p:txBody>
          <a:bodyPr wrap="square" rtlCol="0">
            <a:spAutoFit/>
          </a:bodyPr>
          <a:lstStyle/>
          <a:p>
            <a:pPr marL="285750" indent="-285750">
              <a:buFont typeface="Wingdings" panose="05000000000000000000" pitchFamily="2" charset="2"/>
              <a:buChar char="ü"/>
            </a:pPr>
            <a:r>
              <a:rPr lang="en-US" i="1" dirty="0"/>
              <a:t>Kennedy and Eberhard 1995</a:t>
            </a:r>
          </a:p>
          <a:p>
            <a:pPr marL="285750" indent="-285750">
              <a:buFont typeface="Wingdings" panose="05000000000000000000" pitchFamily="2" charset="2"/>
              <a:buChar char="ü"/>
            </a:pPr>
            <a:r>
              <a:rPr lang="en-US" i="1" dirty="0"/>
              <a:t>Social behavior of bird in a swarm</a:t>
            </a:r>
          </a:p>
        </p:txBody>
      </p:sp>
      <mc:AlternateContent xmlns:mc="http://schemas.openxmlformats.org/markup-compatibility/2006" xmlns:p14="http://schemas.microsoft.com/office/powerpoint/2010/main">
        <mc:Choice Requires="p14">
          <p:contentPart p14:bwMode="auto" r:id="rId3">
            <p14:nvContentPartPr>
              <p14:cNvPr id="100" name="Ink 99">
                <a:extLst>
                  <a:ext uri="{FF2B5EF4-FFF2-40B4-BE49-F238E27FC236}">
                    <a16:creationId xmlns:a16="http://schemas.microsoft.com/office/drawing/2014/main" id="{80BAB095-9468-4362-90F4-026B1173CC33}"/>
                  </a:ext>
                </a:extLst>
              </p14:cNvPr>
              <p14:cNvContentPartPr/>
              <p14:nvPr/>
            </p14:nvContentPartPr>
            <p14:xfrm>
              <a:off x="-342240" y="1604640"/>
              <a:ext cx="1800" cy="360"/>
            </p14:xfrm>
          </p:contentPart>
        </mc:Choice>
        <mc:Fallback xmlns="">
          <p:pic>
            <p:nvPicPr>
              <p:cNvPr id="100" name="Ink 99">
                <a:extLst>
                  <a:ext uri="{FF2B5EF4-FFF2-40B4-BE49-F238E27FC236}">
                    <a16:creationId xmlns:a16="http://schemas.microsoft.com/office/drawing/2014/main" id="{80BAB095-9468-4362-90F4-026B1173CC33}"/>
                  </a:ext>
                </a:extLst>
              </p:cNvPr>
              <p:cNvPicPr/>
              <p:nvPr/>
            </p:nvPicPr>
            <p:blipFill>
              <a:blip r:embed="rId4"/>
              <a:stretch>
                <a:fillRect/>
              </a:stretch>
            </p:blipFill>
            <p:spPr>
              <a:xfrm>
                <a:off x="-360240" y="1586640"/>
                <a:ext cx="37440" cy="36000"/>
              </a:xfrm>
              <a:prstGeom prst="rect">
                <a:avLst/>
              </a:prstGeom>
            </p:spPr>
          </p:pic>
        </mc:Fallback>
      </mc:AlternateContent>
      <p:pic>
        <p:nvPicPr>
          <p:cNvPr id="38" name="Picture 37">
            <a:extLst>
              <a:ext uri="{FF2B5EF4-FFF2-40B4-BE49-F238E27FC236}">
                <a16:creationId xmlns:a16="http://schemas.microsoft.com/office/drawing/2014/main" id="{417B35BA-DC39-4C48-9D00-59ED92DAEA5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746348" y="170422"/>
            <a:ext cx="2417939" cy="4802655"/>
          </a:xfrm>
          <a:prstGeom prst="rect">
            <a:avLst/>
          </a:prstGeom>
          <a:noFill/>
          <a:ln>
            <a:noFill/>
          </a:ln>
        </p:spPr>
      </p:pic>
    </p:spTree>
    <p:extLst>
      <p:ext uri="{BB962C8B-B14F-4D97-AF65-F5344CB8AC3E}">
        <p14:creationId xmlns:p14="http://schemas.microsoft.com/office/powerpoint/2010/main" val="182924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030633-58E7-484F-8839-6C36E639202E}"/>
              </a:ext>
            </a:extLst>
          </p:cNvPr>
          <p:cNvSpPr>
            <a:spLocks noGrp="1"/>
          </p:cNvSpPr>
          <p:nvPr>
            <p:ph type="body" sz="quarter" idx="10"/>
          </p:nvPr>
        </p:nvSpPr>
        <p:spPr>
          <a:xfrm>
            <a:off x="-396552" y="-236562"/>
            <a:ext cx="4534704" cy="1080120"/>
          </a:xfrm>
        </p:spPr>
        <p:txBody>
          <a:bodyPr/>
          <a:lstStyle/>
          <a:p>
            <a:r>
              <a:rPr lang="en-US" i="1" dirty="0">
                <a:highlight>
                  <a:srgbClr val="98DFBB"/>
                </a:highlight>
                <a:latin typeface="+mn-lt"/>
                <a:cs typeface="Times New Roman" panose="02020603050405020304" pitchFamily="18" charset="0"/>
              </a:rPr>
              <a:t>Literature Review</a:t>
            </a:r>
          </a:p>
        </p:txBody>
      </p:sp>
      <p:sp>
        <p:nvSpPr>
          <p:cNvPr id="5" name="TextBox 4">
            <a:extLst>
              <a:ext uri="{FF2B5EF4-FFF2-40B4-BE49-F238E27FC236}">
                <a16:creationId xmlns:a16="http://schemas.microsoft.com/office/drawing/2014/main" id="{B73B4DEA-8C84-4DFB-9C9C-0C66C864136A}"/>
              </a:ext>
            </a:extLst>
          </p:cNvPr>
          <p:cNvSpPr txBox="1"/>
          <p:nvPr/>
        </p:nvSpPr>
        <p:spPr>
          <a:xfrm>
            <a:off x="-30808" y="303498"/>
            <a:ext cx="5610919" cy="1631216"/>
          </a:xfrm>
          <a:prstGeom prst="rect">
            <a:avLst/>
          </a:prstGeom>
          <a:noFill/>
        </p:spPr>
        <p:txBody>
          <a:bodyPr wrap="square" rtlCol="0">
            <a:spAutoFit/>
          </a:bodyPr>
          <a:lstStyle/>
          <a:p>
            <a:endParaRPr lang="en-US" sz="2000" b="1" i="1" dirty="0">
              <a:solidFill>
                <a:schemeClr val="accent2">
                  <a:lumMod val="50000"/>
                </a:schemeClr>
              </a:solidFill>
            </a:endParaRPr>
          </a:p>
          <a:p>
            <a:r>
              <a:rPr lang="en-US" sz="2000" b="1" i="1" dirty="0">
                <a:solidFill>
                  <a:schemeClr val="accent2">
                    <a:lumMod val="50000"/>
                  </a:schemeClr>
                </a:solidFill>
                <a:highlight>
                  <a:srgbClr val="F8B2A3"/>
                </a:highlight>
              </a:rPr>
              <a:t>GREY WOLF OPTIMIZATION ALGORITHM</a:t>
            </a:r>
          </a:p>
          <a:p>
            <a:endParaRPr lang="en-US" sz="2000" i="1" dirty="0"/>
          </a:p>
          <a:p>
            <a:endParaRPr lang="en-US" sz="2000" i="1" dirty="0"/>
          </a:p>
          <a:p>
            <a:endParaRPr lang="en-US" sz="2000" i="1" dirty="0"/>
          </a:p>
        </p:txBody>
      </p:sp>
      <p:sp>
        <p:nvSpPr>
          <p:cNvPr id="3" name="TextBox 2">
            <a:extLst>
              <a:ext uri="{FF2B5EF4-FFF2-40B4-BE49-F238E27FC236}">
                <a16:creationId xmlns:a16="http://schemas.microsoft.com/office/drawing/2014/main" id="{DACA0982-B7CF-4C30-BB4A-BDCFC89E805F}"/>
              </a:ext>
            </a:extLst>
          </p:cNvPr>
          <p:cNvSpPr txBox="1"/>
          <p:nvPr/>
        </p:nvSpPr>
        <p:spPr>
          <a:xfrm>
            <a:off x="207116" y="1056290"/>
            <a:ext cx="8352928" cy="646331"/>
          </a:xfrm>
          <a:prstGeom prst="rect">
            <a:avLst/>
          </a:prstGeom>
          <a:noFill/>
        </p:spPr>
        <p:txBody>
          <a:bodyPr wrap="square" rtlCol="0">
            <a:spAutoFit/>
          </a:bodyPr>
          <a:lstStyle/>
          <a:p>
            <a:pPr marL="285750" indent="-285750">
              <a:buFont typeface="Wingdings" panose="05000000000000000000" pitchFamily="2" charset="2"/>
              <a:buChar char="ü"/>
            </a:pPr>
            <a:r>
              <a:rPr lang="en-US" i="1" dirty="0" err="1"/>
              <a:t>Mirjaliali</a:t>
            </a:r>
            <a:r>
              <a:rPr lang="en-US" i="1" dirty="0"/>
              <a:t> and Lewis 2014</a:t>
            </a:r>
          </a:p>
          <a:p>
            <a:pPr marL="285750" indent="-285750">
              <a:buFont typeface="Wingdings" panose="05000000000000000000" pitchFamily="2" charset="2"/>
              <a:buChar char="ü"/>
            </a:pPr>
            <a:r>
              <a:rPr lang="en-US" i="1" dirty="0"/>
              <a:t>Hunting technique of Grey Wolves</a:t>
            </a:r>
          </a:p>
        </p:txBody>
      </p:sp>
      <mc:AlternateContent xmlns:mc="http://schemas.openxmlformats.org/markup-compatibility/2006" xmlns:p14="http://schemas.microsoft.com/office/powerpoint/2010/main">
        <mc:Choice Requires="p14">
          <p:contentPart p14:bwMode="auto" r:id="rId3">
            <p14:nvContentPartPr>
              <p14:cNvPr id="100" name="Ink 99">
                <a:extLst>
                  <a:ext uri="{FF2B5EF4-FFF2-40B4-BE49-F238E27FC236}">
                    <a16:creationId xmlns:a16="http://schemas.microsoft.com/office/drawing/2014/main" id="{80BAB095-9468-4362-90F4-026B1173CC33}"/>
                  </a:ext>
                </a:extLst>
              </p14:cNvPr>
              <p14:cNvContentPartPr/>
              <p14:nvPr/>
            </p14:nvContentPartPr>
            <p14:xfrm>
              <a:off x="-342240" y="1604640"/>
              <a:ext cx="1800" cy="360"/>
            </p14:xfrm>
          </p:contentPart>
        </mc:Choice>
        <mc:Fallback xmlns="">
          <p:pic>
            <p:nvPicPr>
              <p:cNvPr id="100" name="Ink 99">
                <a:extLst>
                  <a:ext uri="{FF2B5EF4-FFF2-40B4-BE49-F238E27FC236}">
                    <a16:creationId xmlns:a16="http://schemas.microsoft.com/office/drawing/2014/main" id="{80BAB095-9468-4362-90F4-026B1173CC33}"/>
                  </a:ext>
                </a:extLst>
              </p:cNvPr>
              <p:cNvPicPr/>
              <p:nvPr/>
            </p:nvPicPr>
            <p:blipFill>
              <a:blip r:embed="rId4"/>
              <a:stretch>
                <a:fillRect/>
              </a:stretch>
            </p:blipFill>
            <p:spPr>
              <a:xfrm>
                <a:off x="-360240" y="1586640"/>
                <a:ext cx="37440" cy="36000"/>
              </a:xfrm>
              <a:prstGeom prst="rect">
                <a:avLst/>
              </a:prstGeom>
            </p:spPr>
          </p:pic>
        </mc:Fallback>
      </mc:AlternateContent>
      <p:pic>
        <p:nvPicPr>
          <p:cNvPr id="38" name="Picture 37">
            <a:extLst>
              <a:ext uri="{FF2B5EF4-FFF2-40B4-BE49-F238E27FC236}">
                <a16:creationId xmlns:a16="http://schemas.microsoft.com/office/drawing/2014/main" id="{71A524AC-3F19-4500-90F6-712C8090132A}"/>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20072" y="57466"/>
            <a:ext cx="3029932" cy="5028568"/>
          </a:xfrm>
          <a:prstGeom prst="rect">
            <a:avLst/>
          </a:prstGeom>
          <a:noFill/>
          <a:ln>
            <a:noFill/>
          </a:ln>
        </p:spPr>
      </p:pic>
    </p:spTree>
    <p:extLst>
      <p:ext uri="{BB962C8B-B14F-4D97-AF65-F5344CB8AC3E}">
        <p14:creationId xmlns:p14="http://schemas.microsoft.com/office/powerpoint/2010/main" val="139782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030633-58E7-484F-8839-6C36E639202E}"/>
              </a:ext>
            </a:extLst>
          </p:cNvPr>
          <p:cNvSpPr>
            <a:spLocks noGrp="1"/>
          </p:cNvSpPr>
          <p:nvPr>
            <p:ph type="body" sz="quarter" idx="10"/>
          </p:nvPr>
        </p:nvSpPr>
        <p:spPr>
          <a:xfrm>
            <a:off x="-396552" y="-236562"/>
            <a:ext cx="4534704" cy="1080120"/>
          </a:xfrm>
        </p:spPr>
        <p:txBody>
          <a:bodyPr/>
          <a:lstStyle/>
          <a:p>
            <a:r>
              <a:rPr lang="en-US" i="1" dirty="0">
                <a:highlight>
                  <a:srgbClr val="98DFBB"/>
                </a:highlight>
                <a:latin typeface="+mn-lt"/>
                <a:cs typeface="Times New Roman" panose="02020603050405020304" pitchFamily="18" charset="0"/>
              </a:rPr>
              <a:t>Literature Review</a:t>
            </a:r>
          </a:p>
        </p:txBody>
      </p:sp>
      <p:sp>
        <p:nvSpPr>
          <p:cNvPr id="5" name="TextBox 4">
            <a:extLst>
              <a:ext uri="{FF2B5EF4-FFF2-40B4-BE49-F238E27FC236}">
                <a16:creationId xmlns:a16="http://schemas.microsoft.com/office/drawing/2014/main" id="{B73B4DEA-8C84-4DFB-9C9C-0C66C864136A}"/>
              </a:ext>
            </a:extLst>
          </p:cNvPr>
          <p:cNvSpPr txBox="1"/>
          <p:nvPr/>
        </p:nvSpPr>
        <p:spPr>
          <a:xfrm>
            <a:off x="-30808" y="303498"/>
            <a:ext cx="5610919" cy="1631216"/>
          </a:xfrm>
          <a:prstGeom prst="rect">
            <a:avLst/>
          </a:prstGeom>
          <a:noFill/>
        </p:spPr>
        <p:txBody>
          <a:bodyPr wrap="square" rtlCol="0">
            <a:spAutoFit/>
          </a:bodyPr>
          <a:lstStyle/>
          <a:p>
            <a:endParaRPr lang="en-US" sz="2000" b="1" i="1" dirty="0">
              <a:solidFill>
                <a:schemeClr val="accent2">
                  <a:lumMod val="50000"/>
                </a:schemeClr>
              </a:solidFill>
            </a:endParaRPr>
          </a:p>
          <a:p>
            <a:r>
              <a:rPr lang="en-US" sz="2000" b="1" i="1" dirty="0">
                <a:solidFill>
                  <a:schemeClr val="accent2">
                    <a:lumMod val="50000"/>
                  </a:schemeClr>
                </a:solidFill>
                <a:highlight>
                  <a:srgbClr val="F8B2A3"/>
                </a:highlight>
              </a:rPr>
              <a:t>THERMAL MODEL</a:t>
            </a:r>
          </a:p>
          <a:p>
            <a:endParaRPr lang="en-US" sz="2000" i="1" dirty="0"/>
          </a:p>
          <a:p>
            <a:endParaRPr lang="en-US" sz="2000" i="1" dirty="0"/>
          </a:p>
          <a:p>
            <a:endParaRPr lang="en-US" sz="2000" i="1" dirty="0"/>
          </a:p>
        </p:txBody>
      </p:sp>
      <mc:AlternateContent xmlns:mc="http://schemas.openxmlformats.org/markup-compatibility/2006" xmlns:p14="http://schemas.microsoft.com/office/powerpoint/2010/main">
        <mc:Choice Requires="p14">
          <p:contentPart p14:bwMode="auto" r:id="rId3">
            <p14:nvContentPartPr>
              <p14:cNvPr id="100" name="Ink 99">
                <a:extLst>
                  <a:ext uri="{FF2B5EF4-FFF2-40B4-BE49-F238E27FC236}">
                    <a16:creationId xmlns:a16="http://schemas.microsoft.com/office/drawing/2014/main" id="{80BAB095-9468-4362-90F4-026B1173CC33}"/>
                  </a:ext>
                </a:extLst>
              </p14:cNvPr>
              <p14:cNvContentPartPr/>
              <p14:nvPr/>
            </p14:nvContentPartPr>
            <p14:xfrm>
              <a:off x="-342240" y="1604640"/>
              <a:ext cx="1800" cy="360"/>
            </p14:xfrm>
          </p:contentPart>
        </mc:Choice>
        <mc:Fallback xmlns="">
          <p:pic>
            <p:nvPicPr>
              <p:cNvPr id="100" name="Ink 99">
                <a:extLst>
                  <a:ext uri="{FF2B5EF4-FFF2-40B4-BE49-F238E27FC236}">
                    <a16:creationId xmlns:a16="http://schemas.microsoft.com/office/drawing/2014/main" id="{80BAB095-9468-4362-90F4-026B1173CC33}"/>
                  </a:ext>
                </a:extLst>
              </p:cNvPr>
              <p:cNvPicPr/>
              <p:nvPr/>
            </p:nvPicPr>
            <p:blipFill>
              <a:blip r:embed="rId4"/>
              <a:stretch>
                <a:fillRect/>
              </a:stretch>
            </p:blipFill>
            <p:spPr>
              <a:xfrm>
                <a:off x="-360240" y="1586640"/>
                <a:ext cx="37440" cy="36000"/>
              </a:xfrm>
              <a:prstGeom prst="rect">
                <a:avLst/>
              </a:prstGeom>
            </p:spPr>
          </p:pic>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9246117-4275-407D-B338-1FA3E761EA67}"/>
                  </a:ext>
                </a:extLst>
              </p:cNvPr>
              <p:cNvSpPr txBox="1"/>
              <p:nvPr/>
            </p:nvSpPr>
            <p:spPr>
              <a:xfrm>
                <a:off x="-30808" y="1366617"/>
                <a:ext cx="7340280" cy="4049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𝐴</m:t>
                      </m:r>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h</m:t>
                          </m:r>
                        </m:sub>
                      </m:sSub>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𝑐</m:t>
                          </m:r>
                        </m:sub>
                      </m:sSub>
                      <m:r>
                        <a:rPr lang="en-US" i="0">
                          <a:latin typeface="Cambria Math" panose="02040503050406030204" pitchFamily="18" charset="0"/>
                        </a:rPr>
                        <m:t>=</m:t>
                      </m:r>
                      <m:sSub>
                        <m:sSubPr>
                          <m:ctrlPr>
                            <a:rPr lang="en-US" i="1">
                              <a:solidFill>
                                <a:srgbClr val="836967"/>
                              </a:solidFill>
                              <a:highlight>
                                <a:srgbClr val="FFFF00"/>
                              </a:highlight>
                              <a:latin typeface="Cambria Math" panose="02040503050406030204" pitchFamily="18" charset="0"/>
                            </a:rPr>
                          </m:ctrlPr>
                        </m:sSubPr>
                        <m:e>
                          <m:r>
                            <a:rPr lang="en-US" i="1">
                              <a:highlight>
                                <a:srgbClr val="FFFF00"/>
                              </a:highlight>
                              <a:latin typeface="Cambria Math" panose="02040503050406030204" pitchFamily="18" charset="0"/>
                            </a:rPr>
                            <m:t>𝐿</m:t>
                          </m:r>
                        </m:e>
                        <m:sub>
                          <m:r>
                            <a:rPr lang="en-US" i="1">
                              <a:highlight>
                                <a:srgbClr val="FFFF00"/>
                              </a:highlight>
                              <a:latin typeface="Cambria Math" panose="02040503050406030204" pitchFamily="18" charset="0"/>
                            </a:rPr>
                            <m:t>h</m:t>
                          </m:r>
                        </m:sub>
                      </m:sSub>
                      <m:sSub>
                        <m:sSubPr>
                          <m:ctrlPr>
                            <a:rPr lang="en-US" i="1">
                              <a:solidFill>
                                <a:srgbClr val="836967"/>
                              </a:solidFill>
                              <a:highlight>
                                <a:srgbClr val="FFFF00"/>
                              </a:highlight>
                              <a:latin typeface="Cambria Math" panose="02040503050406030204" pitchFamily="18" charset="0"/>
                            </a:rPr>
                          </m:ctrlPr>
                        </m:sSubPr>
                        <m:e>
                          <m:r>
                            <a:rPr lang="en-US" i="1">
                              <a:highlight>
                                <a:srgbClr val="FFFF00"/>
                              </a:highlight>
                              <a:latin typeface="Cambria Math" panose="02040503050406030204" pitchFamily="18" charset="0"/>
                            </a:rPr>
                            <m:t>𝐿</m:t>
                          </m:r>
                        </m:e>
                        <m:sub>
                          <m:r>
                            <a:rPr lang="en-US" i="1">
                              <a:highlight>
                                <a:srgbClr val="FFFF00"/>
                              </a:highlight>
                              <a:latin typeface="Cambria Math" panose="02040503050406030204" pitchFamily="18" charset="0"/>
                            </a:rPr>
                            <m:t>𝑐</m:t>
                          </m:r>
                        </m:sub>
                      </m:sSub>
                      <m:d>
                        <m:dPr>
                          <m:begChr m:val="["/>
                          <m:endChr m:val=""/>
                          <m:ctrlPr>
                            <a:rPr lang="en-US" i="1">
                              <a:latin typeface="Cambria Math" panose="02040503050406030204" pitchFamily="18" charset="0"/>
                            </a:rPr>
                          </m:ctrlPr>
                        </m:dPr>
                        <m:e>
                          <m:sSub>
                            <m:sSubPr>
                              <m:ctrlPr>
                                <a:rPr lang="en-US" i="1">
                                  <a:solidFill>
                                    <a:srgbClr val="836967"/>
                                  </a:solidFill>
                                  <a:highlight>
                                    <a:srgbClr val="FFFF00"/>
                                  </a:highlight>
                                  <a:latin typeface="Cambria Math" panose="02040503050406030204" pitchFamily="18" charset="0"/>
                                </a:rPr>
                              </m:ctrlPr>
                            </m:sSubPr>
                            <m:e>
                              <m:r>
                                <a:rPr lang="en-US" i="1">
                                  <a:highlight>
                                    <a:srgbClr val="FFFF00"/>
                                  </a:highlight>
                                  <a:latin typeface="Cambria Math" panose="02040503050406030204" pitchFamily="18" charset="0"/>
                                </a:rPr>
                                <m:t>𝑁</m:t>
                              </m:r>
                            </m:e>
                            <m:sub>
                              <m:r>
                                <a:rPr lang="en-US" i="1">
                                  <a:highlight>
                                    <a:srgbClr val="FFFF00"/>
                                  </a:highlight>
                                  <a:latin typeface="Cambria Math" panose="02040503050406030204" pitchFamily="18" charset="0"/>
                                </a:rPr>
                                <m:t>h</m:t>
                              </m:r>
                            </m:sub>
                          </m:sSub>
                          <m:d>
                            <m:dPr>
                              <m:ctrlPr>
                                <a:rPr lang="en-US" i="1">
                                  <a:solidFill>
                                    <a:srgbClr val="836967"/>
                                  </a:solidFill>
                                  <a:latin typeface="Cambria Math" panose="02040503050406030204" pitchFamily="18" charset="0"/>
                                </a:rPr>
                              </m:ctrlPr>
                            </m:dPr>
                            <m:e>
                              <m:r>
                                <a:rPr lang="en-US" i="0">
                                  <a:latin typeface="Cambria Math" panose="02040503050406030204" pitchFamily="18" charset="0"/>
                                </a:rPr>
                                <m:t>1+2</m:t>
                              </m:r>
                              <m:sSub>
                                <m:sSubPr>
                                  <m:ctrlPr>
                                    <a:rPr lang="en-US" i="1">
                                      <a:solidFill>
                                        <a:srgbClr val="836967"/>
                                      </a:solidFill>
                                      <a:highlight>
                                        <a:srgbClr val="FFFF00"/>
                                      </a:highlight>
                                      <a:latin typeface="Cambria Math" panose="02040503050406030204" pitchFamily="18" charset="0"/>
                                    </a:rPr>
                                  </m:ctrlPr>
                                </m:sSubPr>
                                <m:e>
                                  <m:r>
                                    <a:rPr lang="en-US" i="1">
                                      <a:highlight>
                                        <a:srgbClr val="FFFF00"/>
                                      </a:highlight>
                                      <a:latin typeface="Cambria Math" panose="02040503050406030204" pitchFamily="18" charset="0"/>
                                    </a:rPr>
                                    <m:t>𝑛</m:t>
                                  </m:r>
                                </m:e>
                                <m:sub>
                                  <m:r>
                                    <a:rPr lang="en-US" i="1">
                                      <a:highlight>
                                        <a:srgbClr val="FFFF00"/>
                                      </a:highlight>
                                      <a:latin typeface="Cambria Math" panose="02040503050406030204" pitchFamily="18" charset="0"/>
                                    </a:rPr>
                                    <m:t>h</m:t>
                                  </m:r>
                                </m:sub>
                              </m:sSub>
                              <m:d>
                                <m:dPr>
                                  <m:ctrlPr>
                                    <a:rPr lang="en-US" i="1">
                                      <a:solidFill>
                                        <a:srgbClr val="836967"/>
                                      </a:solidFill>
                                      <a:latin typeface="Cambria Math" panose="02040503050406030204" pitchFamily="18" charset="0"/>
                                    </a:rPr>
                                  </m:ctrlPr>
                                </m:dPr>
                                <m:e>
                                  <m:sSub>
                                    <m:sSubPr>
                                      <m:ctrlPr>
                                        <a:rPr lang="en-US" i="1">
                                          <a:solidFill>
                                            <a:srgbClr val="836967"/>
                                          </a:solidFill>
                                          <a:highlight>
                                            <a:srgbClr val="FFFF00"/>
                                          </a:highlight>
                                          <a:latin typeface="Cambria Math" panose="02040503050406030204" pitchFamily="18" charset="0"/>
                                        </a:rPr>
                                      </m:ctrlPr>
                                    </m:sSubPr>
                                    <m:e>
                                      <m:r>
                                        <a:rPr lang="en-US" i="1">
                                          <a:highlight>
                                            <a:srgbClr val="FFFF00"/>
                                          </a:highlight>
                                          <a:latin typeface="Cambria Math" panose="02040503050406030204" pitchFamily="18" charset="0"/>
                                        </a:rPr>
                                        <m:t>𝐻</m:t>
                                      </m:r>
                                    </m:e>
                                    <m:sub>
                                      <m:r>
                                        <a:rPr lang="en-US" i="1">
                                          <a:highlight>
                                            <a:srgbClr val="FFFF00"/>
                                          </a:highlight>
                                          <a:latin typeface="Cambria Math" panose="02040503050406030204" pitchFamily="18" charset="0"/>
                                        </a:rPr>
                                        <m:t>h</m:t>
                                      </m:r>
                                    </m:sub>
                                  </m:sSub>
                                  <m:r>
                                    <a:rPr lang="en-US" i="0">
                                      <a:latin typeface="Cambria Math" panose="02040503050406030204" pitchFamily="18" charset="0"/>
                                    </a:rPr>
                                    <m:t>−</m:t>
                                  </m:r>
                                  <m:sSub>
                                    <m:sSubPr>
                                      <m:ctrlPr>
                                        <a:rPr lang="en-US" i="1">
                                          <a:solidFill>
                                            <a:srgbClr val="836967"/>
                                          </a:solidFill>
                                          <a:highlight>
                                            <a:srgbClr val="FFFF00"/>
                                          </a:highlight>
                                          <a:latin typeface="Cambria Math" panose="02040503050406030204" pitchFamily="18" charset="0"/>
                                        </a:rPr>
                                      </m:ctrlPr>
                                    </m:sSubPr>
                                    <m:e>
                                      <m:r>
                                        <a:rPr lang="en-US" i="1">
                                          <a:highlight>
                                            <a:srgbClr val="FFFF00"/>
                                          </a:highlight>
                                          <a:latin typeface="Cambria Math" panose="02040503050406030204" pitchFamily="18" charset="0"/>
                                        </a:rPr>
                                        <m:t>𝑡</m:t>
                                      </m:r>
                                    </m:e>
                                    <m:sub>
                                      <m:r>
                                        <a:rPr lang="en-US" i="1">
                                          <a:highlight>
                                            <a:srgbClr val="FFFF00"/>
                                          </a:highlight>
                                          <a:latin typeface="Cambria Math" panose="02040503050406030204" pitchFamily="18" charset="0"/>
                                        </a:rPr>
                                        <m:t>h</m:t>
                                      </m:r>
                                    </m:sub>
                                  </m:sSub>
                                </m:e>
                              </m:d>
                            </m:e>
                          </m:d>
                          <m:r>
                            <a:rPr lang="en-US" i="0">
                              <a:latin typeface="Cambria Math" panose="02040503050406030204" pitchFamily="18" charset="0"/>
                            </a:rPr>
                            <m:t>+</m:t>
                          </m:r>
                          <m:d>
                            <m:dPr>
                              <m:endChr m:val="]"/>
                              <m:ctrlPr>
                                <a:rPr lang="en-US" i="1">
                                  <a:latin typeface="Cambria Math" panose="02040503050406030204" pitchFamily="18" charset="0"/>
                                </a:rPr>
                              </m:ctrlPr>
                            </m:dPr>
                            <m:e>
                              <m:sSub>
                                <m:sSubPr>
                                  <m:ctrlPr>
                                    <a:rPr lang="en-US" i="1">
                                      <a:solidFill>
                                        <a:srgbClr val="836967"/>
                                      </a:solidFill>
                                      <a:highlight>
                                        <a:srgbClr val="FFFF00"/>
                                      </a:highlight>
                                      <a:latin typeface="Cambria Math" panose="02040503050406030204" pitchFamily="18" charset="0"/>
                                    </a:rPr>
                                  </m:ctrlPr>
                                </m:sSubPr>
                                <m:e>
                                  <m:r>
                                    <a:rPr lang="en-US" i="1">
                                      <a:highlight>
                                        <a:srgbClr val="FFFF00"/>
                                      </a:highlight>
                                      <a:latin typeface="Cambria Math" panose="02040503050406030204" pitchFamily="18" charset="0"/>
                                    </a:rPr>
                                    <m:t>𝑁</m:t>
                                  </m:r>
                                </m:e>
                                <m:sub>
                                  <m:r>
                                    <a:rPr lang="en-US" i="1">
                                      <a:highlight>
                                        <a:srgbClr val="FFFF00"/>
                                      </a:highlight>
                                      <a:latin typeface="Cambria Math" panose="02040503050406030204" pitchFamily="18" charset="0"/>
                                    </a:rPr>
                                    <m:t>h</m:t>
                                  </m:r>
                                </m:sub>
                              </m:sSub>
                              <m:d>
                                <m:dPr>
                                  <m:ctrlPr>
                                    <a:rPr lang="en-US" i="1">
                                      <a:solidFill>
                                        <a:srgbClr val="836967"/>
                                      </a:solidFill>
                                      <a:latin typeface="Cambria Math" panose="02040503050406030204" pitchFamily="18" charset="0"/>
                                    </a:rPr>
                                  </m:ctrlPr>
                                </m:dPr>
                                <m:e>
                                  <m:r>
                                    <a:rPr lang="en-US" i="0">
                                      <a:latin typeface="Cambria Math" panose="02040503050406030204" pitchFamily="18" charset="0"/>
                                    </a:rPr>
                                    <m:t>1+2</m:t>
                                  </m:r>
                                  <m:sSub>
                                    <m:sSubPr>
                                      <m:ctrlPr>
                                        <a:rPr lang="en-US" i="1">
                                          <a:solidFill>
                                            <a:srgbClr val="836967"/>
                                          </a:solidFill>
                                          <a:highlight>
                                            <a:srgbClr val="FFFF00"/>
                                          </a:highlight>
                                          <a:latin typeface="Cambria Math" panose="02040503050406030204" pitchFamily="18" charset="0"/>
                                        </a:rPr>
                                      </m:ctrlPr>
                                    </m:sSubPr>
                                    <m:e>
                                      <m:r>
                                        <a:rPr lang="en-US" i="1">
                                          <a:highlight>
                                            <a:srgbClr val="FFFF00"/>
                                          </a:highlight>
                                          <a:latin typeface="Cambria Math" panose="02040503050406030204" pitchFamily="18" charset="0"/>
                                        </a:rPr>
                                        <m:t>𝑛</m:t>
                                      </m:r>
                                    </m:e>
                                    <m:sub>
                                      <m:r>
                                        <a:rPr lang="en-US" i="1">
                                          <a:highlight>
                                            <a:srgbClr val="FFFF00"/>
                                          </a:highlight>
                                          <a:latin typeface="Cambria Math" panose="02040503050406030204" pitchFamily="18" charset="0"/>
                                        </a:rPr>
                                        <m:t>𝑐</m:t>
                                      </m:r>
                                    </m:sub>
                                  </m:sSub>
                                  <m:d>
                                    <m:dPr>
                                      <m:ctrlPr>
                                        <a:rPr lang="en-US" i="1">
                                          <a:solidFill>
                                            <a:srgbClr val="836967"/>
                                          </a:solidFill>
                                          <a:latin typeface="Cambria Math" panose="02040503050406030204" pitchFamily="18" charset="0"/>
                                        </a:rPr>
                                      </m:ctrlPr>
                                    </m:dPr>
                                    <m:e>
                                      <m:sSub>
                                        <m:sSubPr>
                                          <m:ctrlPr>
                                            <a:rPr lang="en-US" i="1">
                                              <a:solidFill>
                                                <a:srgbClr val="836967"/>
                                              </a:solidFill>
                                              <a:highlight>
                                                <a:srgbClr val="FFFF00"/>
                                              </a:highlight>
                                              <a:latin typeface="Cambria Math" panose="02040503050406030204" pitchFamily="18" charset="0"/>
                                            </a:rPr>
                                          </m:ctrlPr>
                                        </m:sSubPr>
                                        <m:e>
                                          <m:r>
                                            <a:rPr lang="en-US" i="1">
                                              <a:highlight>
                                                <a:srgbClr val="FFFF00"/>
                                              </a:highlight>
                                              <a:latin typeface="Cambria Math" panose="02040503050406030204" pitchFamily="18" charset="0"/>
                                            </a:rPr>
                                            <m:t>𝐻</m:t>
                                          </m:r>
                                        </m:e>
                                        <m:sub>
                                          <m:r>
                                            <a:rPr lang="en-US" i="1">
                                              <a:highlight>
                                                <a:srgbClr val="FFFF00"/>
                                              </a:highlight>
                                              <a:latin typeface="Cambria Math" panose="02040503050406030204" pitchFamily="18" charset="0"/>
                                            </a:rPr>
                                            <m:t>𝑐</m:t>
                                          </m:r>
                                        </m:sub>
                                      </m:sSub>
                                      <m:r>
                                        <a:rPr lang="en-US" i="0">
                                          <a:latin typeface="Cambria Math" panose="02040503050406030204" pitchFamily="18" charset="0"/>
                                        </a:rPr>
                                        <m:t>−</m:t>
                                      </m:r>
                                      <m:sSub>
                                        <m:sSubPr>
                                          <m:ctrlPr>
                                            <a:rPr lang="en-US" i="1">
                                              <a:solidFill>
                                                <a:srgbClr val="836967"/>
                                              </a:solidFill>
                                              <a:highlight>
                                                <a:srgbClr val="FFFF00"/>
                                              </a:highlight>
                                              <a:latin typeface="Cambria Math" panose="02040503050406030204" pitchFamily="18" charset="0"/>
                                            </a:rPr>
                                          </m:ctrlPr>
                                        </m:sSubPr>
                                        <m:e>
                                          <m:r>
                                            <a:rPr lang="en-US" i="1">
                                              <a:highlight>
                                                <a:srgbClr val="FFFF00"/>
                                              </a:highlight>
                                              <a:latin typeface="Cambria Math" panose="02040503050406030204" pitchFamily="18" charset="0"/>
                                            </a:rPr>
                                            <m:t>𝑡</m:t>
                                          </m:r>
                                        </m:e>
                                        <m:sub>
                                          <m:r>
                                            <a:rPr lang="en-US" i="1">
                                              <a:highlight>
                                                <a:srgbClr val="FFFF00"/>
                                              </a:highlight>
                                              <a:latin typeface="Cambria Math" panose="02040503050406030204" pitchFamily="18" charset="0"/>
                                            </a:rPr>
                                            <m:t>𝑐</m:t>
                                          </m:r>
                                        </m:sub>
                                      </m:sSub>
                                    </m:e>
                                  </m:d>
                                </m:e>
                              </m:d>
                            </m:e>
                          </m:d>
                        </m:e>
                      </m:d>
                    </m:oMath>
                  </m:oMathPara>
                </a14:m>
                <a:endParaRPr lang="en-US" dirty="0"/>
              </a:p>
            </p:txBody>
          </p:sp>
        </mc:Choice>
        <mc:Fallback xmlns="">
          <p:sp>
            <p:nvSpPr>
              <p:cNvPr id="12" name="TextBox 11">
                <a:extLst>
                  <a:ext uri="{FF2B5EF4-FFF2-40B4-BE49-F238E27FC236}">
                    <a16:creationId xmlns:a16="http://schemas.microsoft.com/office/drawing/2014/main" id="{F9246117-4275-407D-B338-1FA3E761EA67}"/>
                  </a:ext>
                </a:extLst>
              </p:cNvPr>
              <p:cNvSpPr txBox="1">
                <a:spLocks noRot="1" noChangeAspect="1" noMove="1" noResize="1" noEditPoints="1" noAdjustHandles="1" noChangeArrowheads="1" noChangeShapeType="1" noTextEdit="1"/>
              </p:cNvSpPr>
              <p:nvPr/>
            </p:nvSpPr>
            <p:spPr>
              <a:xfrm>
                <a:off x="-30808" y="1366617"/>
                <a:ext cx="7340280" cy="404983"/>
              </a:xfrm>
              <a:prstGeom prst="rect">
                <a:avLst/>
              </a:prstGeom>
              <a:blipFill>
                <a:blip r:embed="rId5"/>
                <a:stretch>
                  <a:fillRect t="-153731" b="-228358"/>
                </a:stretch>
              </a:blipFill>
            </p:spPr>
            <p:txBody>
              <a:bodyPr/>
              <a:lstStyle/>
              <a:p>
                <a:r>
                  <a:rPr lang="en-US">
                    <a:noFill/>
                  </a:rPr>
                  <a:t> </a:t>
                </a:r>
              </a:p>
            </p:txBody>
          </p:sp>
        </mc:Fallback>
      </mc:AlternateContent>
      <p:pic>
        <p:nvPicPr>
          <p:cNvPr id="19" name="Picture 18">
            <a:extLst>
              <a:ext uri="{FF2B5EF4-FFF2-40B4-BE49-F238E27FC236}">
                <a16:creationId xmlns:a16="http://schemas.microsoft.com/office/drawing/2014/main" id="{C45AC0F1-C97B-4973-86CC-47E70DAE16DD}"/>
              </a:ext>
            </a:extLst>
          </p:cNvPr>
          <p:cNvPicPr/>
          <p:nvPr/>
        </p:nvPicPr>
        <p:blipFill>
          <a:blip r:embed="rId6"/>
          <a:stretch>
            <a:fillRect/>
          </a:stretch>
        </p:blipFill>
        <p:spPr>
          <a:xfrm>
            <a:off x="4138152" y="2575336"/>
            <a:ext cx="4861681" cy="2063434"/>
          </a:xfrm>
          <a:prstGeom prst="rect">
            <a:avLst/>
          </a:prstGeom>
        </p:spPr>
      </p:pic>
      <p:pic>
        <p:nvPicPr>
          <p:cNvPr id="20" name="Picture 19">
            <a:extLst>
              <a:ext uri="{FF2B5EF4-FFF2-40B4-BE49-F238E27FC236}">
                <a16:creationId xmlns:a16="http://schemas.microsoft.com/office/drawing/2014/main" id="{400D3244-78F4-41DB-BCA3-B2C98CF8EF47}"/>
              </a:ext>
            </a:extLst>
          </p:cNvPr>
          <p:cNvPicPr/>
          <p:nvPr/>
        </p:nvPicPr>
        <p:blipFill>
          <a:blip r:embed="rId7"/>
          <a:stretch>
            <a:fillRect/>
          </a:stretch>
        </p:blipFill>
        <p:spPr>
          <a:xfrm>
            <a:off x="144167" y="2558594"/>
            <a:ext cx="3993985" cy="2375712"/>
          </a:xfrm>
          <a:prstGeom prst="rect">
            <a:avLst/>
          </a:prstGeom>
        </p:spPr>
      </p:pic>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8E7D2AC-914E-4D6A-91AF-B468307D089F}"/>
                  </a:ext>
                </a:extLst>
              </p:cNvPr>
              <p:cNvSpPr txBox="1"/>
              <p:nvPr/>
            </p:nvSpPr>
            <p:spPr>
              <a:xfrm>
                <a:off x="-551378" y="1771600"/>
                <a:ext cx="4771812" cy="3915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𝑓𝑓</m:t>
                          </m:r>
                          <m:r>
                            <a:rPr lang="en-US" i="0">
                              <a:latin typeface="Cambria Math" panose="02040503050406030204" pitchFamily="18" charset="0"/>
                            </a:rPr>
                            <m:t>,</m:t>
                          </m:r>
                          <m:r>
                            <a:rPr lang="en-US" i="1">
                              <a:latin typeface="Cambria Math" panose="02040503050406030204" pitchFamily="18" charset="0"/>
                            </a:rPr>
                            <m:t>h</m:t>
                          </m:r>
                        </m:sub>
                      </m:sSub>
                      <m:r>
                        <a:rPr lang="en-US" i="0">
                          <a:latin typeface="Cambria Math" panose="02040503050406030204" pitchFamily="18" charset="0"/>
                        </a:rPr>
                        <m:t>=</m:t>
                      </m:r>
                      <m:d>
                        <m:dPr>
                          <m:ctrlPr>
                            <a:rPr lang="en-US" i="1">
                              <a:latin typeface="Cambria Math" panose="02040503050406030204" pitchFamily="18" charset="0"/>
                            </a:rPr>
                          </m:ctrlPr>
                        </m:dPr>
                        <m:e>
                          <m:sSub>
                            <m:sSubPr>
                              <m:ctrlPr>
                                <a:rPr lang="en-US" i="1">
                                  <a:solidFill>
                                    <a:srgbClr val="836967"/>
                                  </a:solidFill>
                                  <a:highlight>
                                    <a:srgbClr val="FFFF00"/>
                                  </a:highlight>
                                  <a:latin typeface="Cambria Math" panose="02040503050406030204" pitchFamily="18" charset="0"/>
                                </a:rPr>
                              </m:ctrlPr>
                            </m:sSubPr>
                            <m:e>
                              <m:r>
                                <a:rPr lang="en-US" i="1">
                                  <a:highlight>
                                    <a:srgbClr val="FFFF00"/>
                                  </a:highlight>
                                  <a:latin typeface="Cambria Math" panose="02040503050406030204" pitchFamily="18" charset="0"/>
                                </a:rPr>
                                <m:t>𝐻</m:t>
                              </m:r>
                            </m:e>
                            <m:sub>
                              <m:r>
                                <a:rPr lang="en-US" i="1">
                                  <a:highlight>
                                    <a:srgbClr val="FFFF00"/>
                                  </a:highlight>
                                  <a:latin typeface="Cambria Math" panose="02040503050406030204" pitchFamily="18" charset="0"/>
                                </a:rPr>
                                <m:t>h</m:t>
                              </m:r>
                            </m:sub>
                          </m:sSub>
                          <m:r>
                            <a:rPr lang="en-US" i="0">
                              <a:latin typeface="Cambria Math" panose="02040503050406030204" pitchFamily="18" charset="0"/>
                            </a:rPr>
                            <m:t>−</m:t>
                          </m:r>
                          <m:sSub>
                            <m:sSubPr>
                              <m:ctrlPr>
                                <a:rPr lang="en-US" i="1">
                                  <a:solidFill>
                                    <a:srgbClr val="836967"/>
                                  </a:solidFill>
                                  <a:highlight>
                                    <a:srgbClr val="FFFF00"/>
                                  </a:highlight>
                                  <a:latin typeface="Cambria Math" panose="02040503050406030204" pitchFamily="18" charset="0"/>
                                </a:rPr>
                              </m:ctrlPr>
                            </m:sSubPr>
                            <m:e>
                              <m:r>
                                <a:rPr lang="en-US" i="1">
                                  <a:highlight>
                                    <a:srgbClr val="FFFF00"/>
                                  </a:highlight>
                                  <a:latin typeface="Cambria Math" panose="02040503050406030204" pitchFamily="18" charset="0"/>
                                </a:rPr>
                                <m:t>𝑡</m:t>
                              </m:r>
                            </m:e>
                            <m:sub>
                              <m:r>
                                <a:rPr lang="en-US" i="1">
                                  <a:highlight>
                                    <a:srgbClr val="FFFF00"/>
                                  </a:highlight>
                                  <a:latin typeface="Cambria Math" panose="02040503050406030204" pitchFamily="18" charset="0"/>
                                </a:rPr>
                                <m:t>h</m:t>
                              </m:r>
                            </m:sub>
                          </m:sSub>
                        </m:e>
                      </m:d>
                      <m:d>
                        <m:dPr>
                          <m:ctrlPr>
                            <a:rPr lang="en-US" i="1">
                              <a:latin typeface="Cambria Math" panose="02040503050406030204" pitchFamily="18" charset="0"/>
                            </a:rPr>
                          </m:ctrlPr>
                        </m:dPr>
                        <m:e>
                          <m:r>
                            <a:rPr lang="en-US" i="0">
                              <a:latin typeface="Cambria Math" panose="02040503050406030204" pitchFamily="18" charset="0"/>
                            </a:rPr>
                            <m:t>1−</m:t>
                          </m:r>
                          <m:sSub>
                            <m:sSubPr>
                              <m:ctrlPr>
                                <a:rPr lang="en-US" i="1">
                                  <a:solidFill>
                                    <a:srgbClr val="836967"/>
                                  </a:solidFill>
                                  <a:highlight>
                                    <a:srgbClr val="FFFF00"/>
                                  </a:highlight>
                                  <a:latin typeface="Cambria Math" panose="02040503050406030204" pitchFamily="18" charset="0"/>
                                </a:rPr>
                              </m:ctrlPr>
                            </m:sSubPr>
                            <m:e>
                              <m:r>
                                <a:rPr lang="en-US" i="1">
                                  <a:highlight>
                                    <a:srgbClr val="FFFF00"/>
                                  </a:highlight>
                                  <a:latin typeface="Cambria Math" panose="02040503050406030204" pitchFamily="18" charset="0"/>
                                </a:rPr>
                                <m:t>𝑛</m:t>
                              </m:r>
                            </m:e>
                            <m:sub>
                              <m:r>
                                <a:rPr lang="en-US" i="1">
                                  <a:highlight>
                                    <a:srgbClr val="FFFF00"/>
                                  </a:highlight>
                                  <a:latin typeface="Cambria Math" panose="02040503050406030204" pitchFamily="18" charset="0"/>
                                </a:rPr>
                                <m:t>h</m:t>
                              </m:r>
                            </m:sub>
                          </m:sSub>
                          <m:sSub>
                            <m:sSubPr>
                              <m:ctrlPr>
                                <a:rPr lang="en-US" i="1">
                                  <a:solidFill>
                                    <a:srgbClr val="836967"/>
                                  </a:solidFill>
                                  <a:highlight>
                                    <a:srgbClr val="FFFF00"/>
                                  </a:highlight>
                                  <a:latin typeface="Cambria Math" panose="02040503050406030204" pitchFamily="18" charset="0"/>
                                </a:rPr>
                              </m:ctrlPr>
                            </m:sSubPr>
                            <m:e>
                              <m:r>
                                <a:rPr lang="en-US" i="1">
                                  <a:highlight>
                                    <a:srgbClr val="FFFF00"/>
                                  </a:highlight>
                                  <a:latin typeface="Cambria Math" panose="02040503050406030204" pitchFamily="18" charset="0"/>
                                </a:rPr>
                                <m:t>𝑡</m:t>
                              </m:r>
                            </m:e>
                            <m:sub>
                              <m:r>
                                <a:rPr lang="en-US" i="1">
                                  <a:highlight>
                                    <a:srgbClr val="FFFF00"/>
                                  </a:highlight>
                                  <a:latin typeface="Cambria Math" panose="02040503050406030204" pitchFamily="18" charset="0"/>
                                </a:rPr>
                                <m:t>h</m:t>
                              </m:r>
                            </m:sub>
                          </m:sSub>
                        </m:e>
                      </m:d>
                      <m:sSub>
                        <m:sSubPr>
                          <m:ctrlPr>
                            <a:rPr lang="en-US" i="1">
                              <a:solidFill>
                                <a:srgbClr val="836967"/>
                              </a:solidFill>
                              <a:highlight>
                                <a:srgbClr val="FFFF00"/>
                              </a:highlight>
                              <a:latin typeface="Cambria Math" panose="02040503050406030204" pitchFamily="18" charset="0"/>
                            </a:rPr>
                          </m:ctrlPr>
                        </m:sSubPr>
                        <m:e>
                          <m:r>
                            <a:rPr lang="en-US" i="1">
                              <a:highlight>
                                <a:srgbClr val="FFFF00"/>
                              </a:highlight>
                              <a:latin typeface="Cambria Math" panose="02040503050406030204" pitchFamily="18" charset="0"/>
                            </a:rPr>
                            <m:t>𝐿</m:t>
                          </m:r>
                        </m:e>
                        <m:sub>
                          <m:r>
                            <a:rPr lang="en-US" i="1">
                              <a:highlight>
                                <a:srgbClr val="FFFF00"/>
                              </a:highlight>
                              <a:latin typeface="Cambria Math" panose="02040503050406030204" pitchFamily="18" charset="0"/>
                            </a:rPr>
                            <m:t>𝑐</m:t>
                          </m:r>
                        </m:sub>
                      </m:sSub>
                      <m:sSub>
                        <m:sSubPr>
                          <m:ctrlPr>
                            <a:rPr lang="en-US" i="1">
                              <a:solidFill>
                                <a:srgbClr val="836967"/>
                              </a:solidFill>
                              <a:highlight>
                                <a:srgbClr val="FFFF00"/>
                              </a:highlight>
                              <a:latin typeface="Cambria Math" panose="02040503050406030204" pitchFamily="18" charset="0"/>
                            </a:rPr>
                          </m:ctrlPr>
                        </m:sSubPr>
                        <m:e>
                          <m:r>
                            <a:rPr lang="en-US" i="1">
                              <a:highlight>
                                <a:srgbClr val="FFFF00"/>
                              </a:highlight>
                              <a:latin typeface="Cambria Math" panose="02040503050406030204" pitchFamily="18" charset="0"/>
                            </a:rPr>
                            <m:t>𝑁</m:t>
                          </m:r>
                        </m:e>
                        <m:sub>
                          <m:r>
                            <a:rPr lang="en-US" i="1">
                              <a:highlight>
                                <a:srgbClr val="FFFF00"/>
                              </a:highlight>
                              <a:latin typeface="Cambria Math" panose="02040503050406030204" pitchFamily="18" charset="0"/>
                            </a:rPr>
                            <m:t>h</m:t>
                          </m:r>
                        </m:sub>
                      </m:sSub>
                    </m:oMath>
                  </m:oMathPara>
                </a14:m>
                <a:endParaRPr lang="en-US" dirty="0">
                  <a:highlight>
                    <a:srgbClr val="FFFF00"/>
                  </a:highlight>
                </a:endParaRPr>
              </a:p>
            </p:txBody>
          </p:sp>
        </mc:Choice>
        <mc:Fallback xmlns="">
          <p:sp>
            <p:nvSpPr>
              <p:cNvPr id="22" name="TextBox 21">
                <a:extLst>
                  <a:ext uri="{FF2B5EF4-FFF2-40B4-BE49-F238E27FC236}">
                    <a16:creationId xmlns:a16="http://schemas.microsoft.com/office/drawing/2014/main" id="{78E7D2AC-914E-4D6A-91AF-B468307D089F}"/>
                  </a:ext>
                </a:extLst>
              </p:cNvPr>
              <p:cNvSpPr txBox="1">
                <a:spLocks noRot="1" noChangeAspect="1" noMove="1" noResize="1" noEditPoints="1" noAdjustHandles="1" noChangeArrowheads="1" noChangeShapeType="1" noTextEdit="1"/>
              </p:cNvSpPr>
              <p:nvPr/>
            </p:nvSpPr>
            <p:spPr>
              <a:xfrm>
                <a:off x="-551378" y="1771600"/>
                <a:ext cx="4771812" cy="391582"/>
              </a:xfrm>
              <a:prstGeom prst="rect">
                <a:avLst/>
              </a:prstGeom>
              <a:blipFill>
                <a:blip r:embed="rId8"/>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22753124-BA1B-46F7-A62C-6D1BA553FE38}"/>
                  </a:ext>
                </a:extLst>
              </p:cNvPr>
              <p:cNvSpPr txBox="1"/>
              <p:nvPr/>
            </p:nvSpPr>
            <p:spPr>
              <a:xfrm>
                <a:off x="-625886" y="2176583"/>
                <a:ext cx="4846320" cy="3915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𝑓𝑓</m:t>
                          </m:r>
                          <m:r>
                            <a:rPr lang="en-US" i="0">
                              <a:latin typeface="Cambria Math" panose="02040503050406030204" pitchFamily="18" charset="0"/>
                            </a:rPr>
                            <m:t>,</m:t>
                          </m:r>
                          <m:r>
                            <a:rPr lang="en-US" i="1">
                              <a:latin typeface="Cambria Math" panose="02040503050406030204" pitchFamily="18" charset="0"/>
                            </a:rPr>
                            <m:t>𝑐</m:t>
                          </m:r>
                        </m:sub>
                      </m:sSub>
                      <m:r>
                        <a:rPr lang="en-US" i="0">
                          <a:latin typeface="Cambria Math" panose="02040503050406030204" pitchFamily="18" charset="0"/>
                        </a:rPr>
                        <m:t>=</m:t>
                      </m:r>
                      <m:d>
                        <m:dPr>
                          <m:ctrlPr>
                            <a:rPr lang="en-US" i="1">
                              <a:latin typeface="Cambria Math" panose="02040503050406030204" pitchFamily="18" charset="0"/>
                            </a:rPr>
                          </m:ctrlPr>
                        </m:dPr>
                        <m:e>
                          <m:sSub>
                            <m:sSubPr>
                              <m:ctrlPr>
                                <a:rPr lang="en-US" i="1">
                                  <a:solidFill>
                                    <a:srgbClr val="836967"/>
                                  </a:solidFill>
                                  <a:highlight>
                                    <a:srgbClr val="FFFF00"/>
                                  </a:highlight>
                                  <a:latin typeface="Cambria Math" panose="02040503050406030204" pitchFamily="18" charset="0"/>
                                </a:rPr>
                              </m:ctrlPr>
                            </m:sSubPr>
                            <m:e>
                              <m:r>
                                <a:rPr lang="en-US" i="1">
                                  <a:highlight>
                                    <a:srgbClr val="FFFF00"/>
                                  </a:highlight>
                                  <a:latin typeface="Cambria Math" panose="02040503050406030204" pitchFamily="18" charset="0"/>
                                </a:rPr>
                                <m:t>𝐻</m:t>
                              </m:r>
                            </m:e>
                            <m:sub>
                              <m:r>
                                <a:rPr lang="en-US" i="1">
                                  <a:highlight>
                                    <a:srgbClr val="FFFF00"/>
                                  </a:highlight>
                                  <a:latin typeface="Cambria Math" panose="02040503050406030204" pitchFamily="18" charset="0"/>
                                </a:rPr>
                                <m:t>𝑐</m:t>
                              </m:r>
                            </m:sub>
                          </m:sSub>
                          <m:r>
                            <a:rPr lang="en-US" i="0">
                              <a:latin typeface="Cambria Math" panose="02040503050406030204" pitchFamily="18" charset="0"/>
                            </a:rPr>
                            <m:t>−</m:t>
                          </m:r>
                          <m:sSub>
                            <m:sSubPr>
                              <m:ctrlPr>
                                <a:rPr lang="en-US" i="1">
                                  <a:solidFill>
                                    <a:srgbClr val="836967"/>
                                  </a:solidFill>
                                  <a:highlight>
                                    <a:srgbClr val="FFFF00"/>
                                  </a:highlight>
                                  <a:latin typeface="Cambria Math" panose="02040503050406030204" pitchFamily="18" charset="0"/>
                                </a:rPr>
                              </m:ctrlPr>
                            </m:sSubPr>
                            <m:e>
                              <m:r>
                                <a:rPr lang="en-US" i="1">
                                  <a:highlight>
                                    <a:srgbClr val="FFFF00"/>
                                  </a:highlight>
                                  <a:latin typeface="Cambria Math" panose="02040503050406030204" pitchFamily="18" charset="0"/>
                                </a:rPr>
                                <m:t>𝑡</m:t>
                              </m:r>
                            </m:e>
                            <m:sub>
                              <m:r>
                                <a:rPr lang="en-US" i="1">
                                  <a:highlight>
                                    <a:srgbClr val="FFFF00"/>
                                  </a:highlight>
                                  <a:latin typeface="Cambria Math" panose="02040503050406030204" pitchFamily="18" charset="0"/>
                                </a:rPr>
                                <m:t>𝑐</m:t>
                              </m:r>
                            </m:sub>
                          </m:sSub>
                        </m:e>
                      </m:d>
                      <m:d>
                        <m:dPr>
                          <m:ctrlPr>
                            <a:rPr lang="en-US" i="1">
                              <a:latin typeface="Cambria Math" panose="02040503050406030204" pitchFamily="18" charset="0"/>
                            </a:rPr>
                          </m:ctrlPr>
                        </m:dPr>
                        <m:e>
                          <m:r>
                            <a:rPr lang="en-US" i="0">
                              <a:latin typeface="Cambria Math" panose="02040503050406030204" pitchFamily="18" charset="0"/>
                            </a:rPr>
                            <m:t>1−</m:t>
                          </m:r>
                          <m:sSub>
                            <m:sSubPr>
                              <m:ctrlPr>
                                <a:rPr lang="en-US" i="1">
                                  <a:solidFill>
                                    <a:srgbClr val="836967"/>
                                  </a:solidFill>
                                  <a:highlight>
                                    <a:srgbClr val="FFFF00"/>
                                  </a:highlight>
                                  <a:latin typeface="Cambria Math" panose="02040503050406030204" pitchFamily="18" charset="0"/>
                                </a:rPr>
                              </m:ctrlPr>
                            </m:sSubPr>
                            <m:e>
                              <m:r>
                                <a:rPr lang="en-US" i="1">
                                  <a:highlight>
                                    <a:srgbClr val="FFFF00"/>
                                  </a:highlight>
                                  <a:latin typeface="Cambria Math" panose="02040503050406030204" pitchFamily="18" charset="0"/>
                                </a:rPr>
                                <m:t>𝑛</m:t>
                              </m:r>
                            </m:e>
                            <m:sub>
                              <m:r>
                                <a:rPr lang="en-US" i="1">
                                  <a:highlight>
                                    <a:srgbClr val="FFFF00"/>
                                  </a:highlight>
                                  <a:latin typeface="Cambria Math" panose="02040503050406030204" pitchFamily="18" charset="0"/>
                                </a:rPr>
                                <m:t>𝑐</m:t>
                              </m:r>
                            </m:sub>
                          </m:sSub>
                          <m:sSub>
                            <m:sSubPr>
                              <m:ctrlPr>
                                <a:rPr lang="en-US" i="1">
                                  <a:solidFill>
                                    <a:srgbClr val="836967"/>
                                  </a:solidFill>
                                  <a:highlight>
                                    <a:srgbClr val="FFFF00"/>
                                  </a:highlight>
                                  <a:latin typeface="Cambria Math" panose="02040503050406030204" pitchFamily="18" charset="0"/>
                                </a:rPr>
                              </m:ctrlPr>
                            </m:sSubPr>
                            <m:e>
                              <m:r>
                                <a:rPr lang="en-US" i="1">
                                  <a:highlight>
                                    <a:srgbClr val="FFFF00"/>
                                  </a:highlight>
                                  <a:latin typeface="Cambria Math" panose="02040503050406030204" pitchFamily="18" charset="0"/>
                                </a:rPr>
                                <m:t>𝑡</m:t>
                              </m:r>
                            </m:e>
                            <m:sub>
                              <m:r>
                                <a:rPr lang="en-US" i="1">
                                  <a:highlight>
                                    <a:srgbClr val="FFFF00"/>
                                  </a:highlight>
                                  <a:latin typeface="Cambria Math" panose="02040503050406030204" pitchFamily="18" charset="0"/>
                                </a:rPr>
                                <m:t>𝑐</m:t>
                              </m:r>
                            </m:sub>
                          </m:sSub>
                        </m:e>
                      </m:d>
                      <m:sSub>
                        <m:sSubPr>
                          <m:ctrlPr>
                            <a:rPr lang="en-US" i="1">
                              <a:solidFill>
                                <a:srgbClr val="836967"/>
                              </a:solidFill>
                              <a:highlight>
                                <a:srgbClr val="FFFF00"/>
                              </a:highlight>
                              <a:latin typeface="Cambria Math" panose="02040503050406030204" pitchFamily="18" charset="0"/>
                            </a:rPr>
                          </m:ctrlPr>
                        </m:sSubPr>
                        <m:e>
                          <m:r>
                            <a:rPr lang="en-US" i="1">
                              <a:highlight>
                                <a:srgbClr val="FFFF00"/>
                              </a:highlight>
                              <a:latin typeface="Cambria Math" panose="02040503050406030204" pitchFamily="18" charset="0"/>
                            </a:rPr>
                            <m:t>𝐿</m:t>
                          </m:r>
                        </m:e>
                        <m:sub>
                          <m:r>
                            <a:rPr lang="en-US" i="1">
                              <a:highlight>
                                <a:srgbClr val="FFFF00"/>
                              </a:highlight>
                              <a:latin typeface="Cambria Math" panose="02040503050406030204" pitchFamily="18" charset="0"/>
                            </a:rPr>
                            <m:t>h</m:t>
                          </m:r>
                        </m:sub>
                      </m:sSub>
                      <m:sSub>
                        <m:sSubPr>
                          <m:ctrlPr>
                            <a:rPr lang="en-US" i="1">
                              <a:solidFill>
                                <a:srgbClr val="836967"/>
                              </a:solidFill>
                              <a:highlight>
                                <a:srgbClr val="FFFF00"/>
                              </a:highlight>
                              <a:latin typeface="Cambria Math" panose="02040503050406030204" pitchFamily="18" charset="0"/>
                            </a:rPr>
                          </m:ctrlPr>
                        </m:sSubPr>
                        <m:e>
                          <m:r>
                            <a:rPr lang="en-US" i="1">
                              <a:highlight>
                                <a:srgbClr val="FFFF00"/>
                              </a:highlight>
                              <a:latin typeface="Cambria Math" panose="02040503050406030204" pitchFamily="18" charset="0"/>
                            </a:rPr>
                            <m:t>𝑁</m:t>
                          </m:r>
                        </m:e>
                        <m:sub>
                          <m:r>
                            <a:rPr lang="en-US" i="1">
                              <a:highlight>
                                <a:srgbClr val="FFFF00"/>
                              </a:highlight>
                              <a:latin typeface="Cambria Math" panose="02040503050406030204" pitchFamily="18" charset="0"/>
                            </a:rPr>
                            <m:t>𝑐</m:t>
                          </m:r>
                        </m:sub>
                      </m:sSub>
                    </m:oMath>
                  </m:oMathPara>
                </a14:m>
                <a:endParaRPr lang="en-US" dirty="0">
                  <a:highlight>
                    <a:srgbClr val="FFFF00"/>
                  </a:highlight>
                </a:endParaRPr>
              </a:p>
            </p:txBody>
          </p:sp>
        </mc:Choice>
        <mc:Fallback xmlns="">
          <p:sp>
            <p:nvSpPr>
              <p:cNvPr id="24" name="TextBox 23">
                <a:extLst>
                  <a:ext uri="{FF2B5EF4-FFF2-40B4-BE49-F238E27FC236}">
                    <a16:creationId xmlns:a16="http://schemas.microsoft.com/office/drawing/2014/main" id="{22753124-BA1B-46F7-A62C-6D1BA553FE38}"/>
                  </a:ext>
                </a:extLst>
              </p:cNvPr>
              <p:cNvSpPr txBox="1">
                <a:spLocks noRot="1" noChangeAspect="1" noMove="1" noResize="1" noEditPoints="1" noAdjustHandles="1" noChangeArrowheads="1" noChangeShapeType="1" noTextEdit="1"/>
              </p:cNvSpPr>
              <p:nvPr/>
            </p:nvSpPr>
            <p:spPr>
              <a:xfrm>
                <a:off x="-625886" y="2176583"/>
                <a:ext cx="4846320" cy="391582"/>
              </a:xfrm>
              <a:prstGeom prst="rect">
                <a:avLst/>
              </a:prstGeom>
              <a:blipFill>
                <a:blip r:embed="rId9"/>
                <a:stretch>
                  <a:fillRect b="-10938"/>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9A426605-9D2F-489F-9BDB-730E740FB2A0}"/>
              </a:ext>
            </a:extLst>
          </p:cNvPr>
          <p:cNvSpPr txBox="1"/>
          <p:nvPr/>
        </p:nvSpPr>
        <p:spPr>
          <a:xfrm>
            <a:off x="4220434" y="4746418"/>
            <a:ext cx="5112568" cy="677108"/>
          </a:xfrm>
          <a:prstGeom prst="rect">
            <a:avLst/>
          </a:prstGeom>
          <a:noFill/>
        </p:spPr>
        <p:txBody>
          <a:bodyPr wrap="square" rtlCol="0">
            <a:spAutoFit/>
          </a:bodyPr>
          <a:lstStyle/>
          <a:p>
            <a:r>
              <a:rPr lang="en-US" sz="1000" dirty="0">
                <a:effectLst/>
              </a:rPr>
              <a:t>Patel, V. K., </a:t>
            </a:r>
            <a:r>
              <a:rPr lang="en-US" sz="1000" dirty="0" err="1">
                <a:effectLst/>
              </a:rPr>
              <a:t>Savsani</a:t>
            </a:r>
            <a:r>
              <a:rPr lang="en-US" sz="1000" dirty="0">
                <a:effectLst/>
              </a:rPr>
              <a:t>, V. J., &amp; Tawhid, M. A. (2019). </a:t>
            </a:r>
            <a:r>
              <a:rPr lang="en-US" sz="1000" i="1" dirty="0">
                <a:effectLst/>
              </a:rPr>
              <a:t>Thermal System Optimization A     Population-Based Metaheuristic Approach</a:t>
            </a:r>
            <a:r>
              <a:rPr lang="en-US" sz="1000" dirty="0">
                <a:effectLst/>
              </a:rPr>
              <a:t>. Cham: Springer International Publishing.</a:t>
            </a:r>
          </a:p>
          <a:p>
            <a:endParaRPr lang="en-US" dirty="0"/>
          </a:p>
        </p:txBody>
      </p:sp>
    </p:spTree>
    <p:extLst>
      <p:ext uri="{BB962C8B-B14F-4D97-AF65-F5344CB8AC3E}">
        <p14:creationId xmlns:p14="http://schemas.microsoft.com/office/powerpoint/2010/main" val="61878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030633-58E7-484F-8839-6C36E639202E}"/>
              </a:ext>
            </a:extLst>
          </p:cNvPr>
          <p:cNvSpPr>
            <a:spLocks noGrp="1"/>
          </p:cNvSpPr>
          <p:nvPr>
            <p:ph type="body" sz="quarter" idx="10"/>
          </p:nvPr>
        </p:nvSpPr>
        <p:spPr>
          <a:xfrm>
            <a:off x="-396552" y="-236562"/>
            <a:ext cx="4534704" cy="1080120"/>
          </a:xfrm>
        </p:spPr>
        <p:txBody>
          <a:bodyPr/>
          <a:lstStyle/>
          <a:p>
            <a:r>
              <a:rPr lang="en-US" i="1" dirty="0">
                <a:highlight>
                  <a:srgbClr val="98DFBB"/>
                </a:highlight>
                <a:latin typeface="+mn-lt"/>
                <a:cs typeface="Times New Roman" panose="02020603050405020304" pitchFamily="18" charset="0"/>
              </a:rPr>
              <a:t>Literature Review</a:t>
            </a:r>
          </a:p>
        </p:txBody>
      </p:sp>
      <p:sp>
        <p:nvSpPr>
          <p:cNvPr id="5" name="TextBox 4">
            <a:extLst>
              <a:ext uri="{FF2B5EF4-FFF2-40B4-BE49-F238E27FC236}">
                <a16:creationId xmlns:a16="http://schemas.microsoft.com/office/drawing/2014/main" id="{B73B4DEA-8C84-4DFB-9C9C-0C66C864136A}"/>
              </a:ext>
            </a:extLst>
          </p:cNvPr>
          <p:cNvSpPr txBox="1"/>
          <p:nvPr/>
        </p:nvSpPr>
        <p:spPr>
          <a:xfrm>
            <a:off x="-30808" y="303498"/>
            <a:ext cx="5610919" cy="1631216"/>
          </a:xfrm>
          <a:prstGeom prst="rect">
            <a:avLst/>
          </a:prstGeom>
          <a:noFill/>
        </p:spPr>
        <p:txBody>
          <a:bodyPr wrap="square" rtlCol="0">
            <a:spAutoFit/>
          </a:bodyPr>
          <a:lstStyle/>
          <a:p>
            <a:endParaRPr lang="en-US" sz="2000" b="1" i="1" dirty="0">
              <a:solidFill>
                <a:schemeClr val="accent2">
                  <a:lumMod val="50000"/>
                </a:schemeClr>
              </a:solidFill>
            </a:endParaRPr>
          </a:p>
          <a:p>
            <a:r>
              <a:rPr lang="en-US" sz="2000" b="1" i="1" dirty="0">
                <a:solidFill>
                  <a:schemeClr val="accent2">
                    <a:lumMod val="50000"/>
                  </a:schemeClr>
                </a:solidFill>
                <a:highlight>
                  <a:srgbClr val="F8B2A3"/>
                </a:highlight>
              </a:rPr>
              <a:t>THERMAL MODEL</a:t>
            </a:r>
          </a:p>
          <a:p>
            <a:endParaRPr lang="en-US" sz="2000" i="1" dirty="0"/>
          </a:p>
          <a:p>
            <a:endParaRPr lang="en-US" sz="2000" i="1" dirty="0"/>
          </a:p>
          <a:p>
            <a:endParaRPr lang="en-US" sz="2000" i="1" dirty="0"/>
          </a:p>
        </p:txBody>
      </p:sp>
      <mc:AlternateContent xmlns:mc="http://schemas.openxmlformats.org/markup-compatibility/2006" xmlns:p14="http://schemas.microsoft.com/office/powerpoint/2010/main">
        <mc:Choice Requires="p14">
          <p:contentPart p14:bwMode="auto" r:id="rId3">
            <p14:nvContentPartPr>
              <p14:cNvPr id="100" name="Ink 99">
                <a:extLst>
                  <a:ext uri="{FF2B5EF4-FFF2-40B4-BE49-F238E27FC236}">
                    <a16:creationId xmlns:a16="http://schemas.microsoft.com/office/drawing/2014/main" id="{80BAB095-9468-4362-90F4-026B1173CC33}"/>
                  </a:ext>
                </a:extLst>
              </p14:cNvPr>
              <p14:cNvContentPartPr/>
              <p14:nvPr/>
            </p14:nvContentPartPr>
            <p14:xfrm>
              <a:off x="-342240" y="1604640"/>
              <a:ext cx="1800" cy="360"/>
            </p14:xfrm>
          </p:contentPart>
        </mc:Choice>
        <mc:Fallback xmlns="">
          <p:pic>
            <p:nvPicPr>
              <p:cNvPr id="100" name="Ink 99">
                <a:extLst>
                  <a:ext uri="{FF2B5EF4-FFF2-40B4-BE49-F238E27FC236}">
                    <a16:creationId xmlns:a16="http://schemas.microsoft.com/office/drawing/2014/main" id="{80BAB095-9468-4362-90F4-026B1173CC33}"/>
                  </a:ext>
                </a:extLst>
              </p:cNvPr>
              <p:cNvPicPr/>
              <p:nvPr/>
            </p:nvPicPr>
            <p:blipFill>
              <a:blip r:embed="rId4"/>
              <a:stretch>
                <a:fillRect/>
              </a:stretch>
            </p:blipFill>
            <p:spPr>
              <a:xfrm>
                <a:off x="-360240" y="1586640"/>
                <a:ext cx="37440" cy="36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4C6AC04-83CA-4C76-B737-482BEE460B9F}"/>
                  </a:ext>
                </a:extLst>
              </p:cNvPr>
              <p:cNvSpPr txBox="1"/>
              <p:nvPr/>
            </p:nvSpPr>
            <p:spPr>
              <a:xfrm>
                <a:off x="257316" y="1464698"/>
                <a:ext cx="4774676" cy="345607"/>
              </a:xfrm>
              <a:prstGeom prst="rect">
                <a:avLst/>
              </a:prstGeom>
              <a:noFill/>
            </p:spPr>
            <p:txBody>
              <a:bodyPr wrap="square">
                <a:spAutoFit/>
              </a:bodyPr>
              <a:lstStyle/>
              <a:p>
                <a:r>
                  <a:rPr lang="en-US" sz="1500" dirty="0"/>
                  <a:t>Heat coefficient </a:t>
                </a:r>
                <a:r>
                  <a:rPr lang="en-US" sz="1500" dirty="0">
                    <a:sym typeface="Wingdings" panose="05000000000000000000" pitchFamily="2" charset="2"/>
                  </a:rPr>
                  <a:t>	</a:t>
                </a:r>
                <a14:m>
                  <m:oMath xmlns:m="http://schemas.openxmlformats.org/officeDocument/2006/math">
                    <m:r>
                      <a:rPr lang="en-US" sz="1500" i="1" smtClean="0">
                        <a:latin typeface="Cambria Math" panose="02040503050406030204" pitchFamily="18" charset="0"/>
                      </a:rPr>
                      <m:t>h</m:t>
                    </m:r>
                    <m:r>
                      <a:rPr lang="en-US" sz="1500" i="0">
                        <a:latin typeface="Cambria Math" panose="02040503050406030204" pitchFamily="18" charset="0"/>
                      </a:rPr>
                      <m:t>=</m:t>
                    </m:r>
                    <m:r>
                      <a:rPr lang="en-US" sz="1500" i="1">
                        <a:highlight>
                          <a:srgbClr val="FFFF00"/>
                        </a:highlight>
                        <a:latin typeface="Cambria Math" panose="02040503050406030204" pitchFamily="18" charset="0"/>
                      </a:rPr>
                      <m:t>𝑗𝐺</m:t>
                    </m:r>
                    <m:sSub>
                      <m:sSubPr>
                        <m:ctrlPr>
                          <a:rPr lang="en-US" sz="1500" i="1">
                            <a:solidFill>
                              <a:srgbClr val="836967"/>
                            </a:solidFill>
                            <a:highlight>
                              <a:srgbClr val="00FF00"/>
                            </a:highlight>
                            <a:latin typeface="Cambria Math" panose="02040503050406030204" pitchFamily="18" charset="0"/>
                          </a:rPr>
                        </m:ctrlPr>
                      </m:sSubPr>
                      <m:e>
                        <m:r>
                          <a:rPr lang="en-US" sz="1500" i="1">
                            <a:highlight>
                              <a:srgbClr val="00FF00"/>
                            </a:highlight>
                            <a:latin typeface="Cambria Math" panose="02040503050406030204" pitchFamily="18" charset="0"/>
                          </a:rPr>
                          <m:t>𝐶</m:t>
                        </m:r>
                      </m:e>
                      <m:sub>
                        <m:r>
                          <a:rPr lang="en-US" sz="1500" i="1">
                            <a:highlight>
                              <a:srgbClr val="00FF00"/>
                            </a:highlight>
                            <a:latin typeface="Cambria Math" panose="02040503050406030204" pitchFamily="18" charset="0"/>
                          </a:rPr>
                          <m:t>𝑝</m:t>
                        </m:r>
                      </m:sub>
                    </m:sSub>
                    <m:sSup>
                      <m:sSupPr>
                        <m:ctrlPr>
                          <a:rPr lang="en-US" sz="1500" i="1">
                            <a:solidFill>
                              <a:srgbClr val="836967"/>
                            </a:solidFill>
                            <a:latin typeface="Cambria Math" panose="02040503050406030204" pitchFamily="18" charset="0"/>
                          </a:rPr>
                        </m:ctrlPr>
                      </m:sSupPr>
                      <m:e>
                        <m:d>
                          <m:dPr>
                            <m:ctrlPr>
                              <a:rPr lang="en-US" sz="1500" i="1">
                                <a:highlight>
                                  <a:srgbClr val="00FF00"/>
                                </a:highlight>
                                <a:latin typeface="Cambria Math" panose="02040503050406030204" pitchFamily="18" charset="0"/>
                              </a:rPr>
                            </m:ctrlPr>
                          </m:dPr>
                          <m:e>
                            <m:r>
                              <a:rPr lang="en-US" sz="1500" i="1">
                                <a:highlight>
                                  <a:srgbClr val="00FF00"/>
                                </a:highlight>
                                <a:latin typeface="Cambria Math" panose="02040503050406030204" pitchFamily="18" charset="0"/>
                              </a:rPr>
                              <m:t>𝑝𝑟</m:t>
                            </m:r>
                          </m:e>
                        </m:d>
                      </m:e>
                      <m:sup>
                        <m:r>
                          <a:rPr lang="en-US" sz="1500" i="0">
                            <a:latin typeface="Cambria Math" panose="02040503050406030204" pitchFamily="18" charset="0"/>
                          </a:rPr>
                          <m:t>−0.667</m:t>
                        </m:r>
                      </m:sup>
                    </m:sSup>
                  </m:oMath>
                </a14:m>
                <a:endParaRPr lang="en-US" sz="1500" dirty="0"/>
              </a:p>
            </p:txBody>
          </p:sp>
        </mc:Choice>
        <mc:Fallback xmlns="">
          <p:sp>
            <p:nvSpPr>
              <p:cNvPr id="6" name="TextBox 5">
                <a:extLst>
                  <a:ext uri="{FF2B5EF4-FFF2-40B4-BE49-F238E27FC236}">
                    <a16:creationId xmlns:a16="http://schemas.microsoft.com/office/drawing/2014/main" id="{F4C6AC04-83CA-4C76-B737-482BEE460B9F}"/>
                  </a:ext>
                </a:extLst>
              </p:cNvPr>
              <p:cNvSpPr txBox="1">
                <a:spLocks noRot="1" noChangeAspect="1" noMove="1" noResize="1" noEditPoints="1" noAdjustHandles="1" noChangeArrowheads="1" noChangeShapeType="1" noTextEdit="1"/>
              </p:cNvSpPr>
              <p:nvPr/>
            </p:nvSpPr>
            <p:spPr>
              <a:xfrm>
                <a:off x="257316" y="1464698"/>
                <a:ext cx="4774676" cy="345607"/>
              </a:xfrm>
              <a:prstGeom prst="rect">
                <a:avLst/>
              </a:prstGeom>
              <a:blipFill>
                <a:blip r:embed="rId5"/>
                <a:stretch>
                  <a:fillRect l="-511" t="-3509" b="-122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7F4BADB-3183-4110-9177-5CC519BE0D98}"/>
                  </a:ext>
                </a:extLst>
              </p:cNvPr>
              <p:cNvSpPr txBox="1"/>
              <p:nvPr/>
            </p:nvSpPr>
            <p:spPr>
              <a:xfrm>
                <a:off x="251520" y="2013539"/>
                <a:ext cx="4774676" cy="434927"/>
              </a:xfrm>
              <a:prstGeom prst="rect">
                <a:avLst/>
              </a:prstGeom>
              <a:noFill/>
            </p:spPr>
            <p:txBody>
              <a:bodyPr wrap="square">
                <a:spAutoFit/>
              </a:bodyPr>
              <a:lstStyle/>
              <a:p>
                <a:r>
                  <a:rPr lang="en-US" sz="1500" dirty="0"/>
                  <a:t>Prandtl number </a:t>
                </a:r>
                <a:r>
                  <a:rPr lang="en-US" sz="1500" dirty="0">
                    <a:sym typeface="Wingdings" panose="05000000000000000000" pitchFamily="2" charset="2"/>
                  </a:rPr>
                  <a:t></a:t>
                </a:r>
                <a:r>
                  <a:rPr lang="en-US" sz="1500" dirty="0"/>
                  <a:t> 	</a:t>
                </a:r>
                <a14:m>
                  <m:oMath xmlns:m="http://schemas.openxmlformats.org/officeDocument/2006/math">
                    <m:r>
                      <a:rPr lang="en-US" sz="1500" i="1" smtClean="0">
                        <a:latin typeface="Cambria Math" panose="02040503050406030204" pitchFamily="18" charset="0"/>
                      </a:rPr>
                      <m:t>𝑝𝑟</m:t>
                    </m:r>
                    <m:r>
                      <a:rPr lang="en-US" sz="1500" i="0">
                        <a:latin typeface="Cambria Math" panose="02040503050406030204" pitchFamily="18" charset="0"/>
                      </a:rPr>
                      <m:t>=</m:t>
                    </m:r>
                    <m:f>
                      <m:fPr>
                        <m:ctrlPr>
                          <a:rPr lang="en-US" sz="1500" i="1">
                            <a:solidFill>
                              <a:srgbClr val="836967"/>
                            </a:solidFill>
                            <a:latin typeface="Cambria Math" panose="02040503050406030204" pitchFamily="18" charset="0"/>
                          </a:rPr>
                        </m:ctrlPr>
                      </m:fPr>
                      <m:num>
                        <m:r>
                          <a:rPr lang="en-US" sz="1500" i="1">
                            <a:highlight>
                              <a:srgbClr val="00FF00"/>
                            </a:highlight>
                            <a:latin typeface="Cambria Math" panose="02040503050406030204" pitchFamily="18" charset="0"/>
                          </a:rPr>
                          <m:t>𝜇</m:t>
                        </m:r>
                        <m:sSub>
                          <m:sSubPr>
                            <m:ctrlPr>
                              <a:rPr lang="en-US" sz="1500" i="1">
                                <a:solidFill>
                                  <a:srgbClr val="836967"/>
                                </a:solidFill>
                                <a:highlight>
                                  <a:srgbClr val="00FF00"/>
                                </a:highlight>
                                <a:latin typeface="Cambria Math" panose="02040503050406030204" pitchFamily="18" charset="0"/>
                              </a:rPr>
                            </m:ctrlPr>
                          </m:sSubPr>
                          <m:e>
                            <m:r>
                              <a:rPr lang="en-US" sz="1500" i="1">
                                <a:highlight>
                                  <a:srgbClr val="00FF00"/>
                                </a:highlight>
                                <a:latin typeface="Cambria Math" panose="02040503050406030204" pitchFamily="18" charset="0"/>
                              </a:rPr>
                              <m:t>𝐶</m:t>
                            </m:r>
                          </m:e>
                          <m:sub>
                            <m:r>
                              <a:rPr lang="en-US" sz="1500" i="1">
                                <a:highlight>
                                  <a:srgbClr val="00FF00"/>
                                </a:highlight>
                                <a:latin typeface="Cambria Math" panose="02040503050406030204" pitchFamily="18" charset="0"/>
                              </a:rPr>
                              <m:t>𝑝</m:t>
                            </m:r>
                          </m:sub>
                        </m:sSub>
                      </m:num>
                      <m:den>
                        <m:r>
                          <a:rPr lang="en-US" sz="1500" i="1">
                            <a:highlight>
                              <a:srgbClr val="00FF00"/>
                            </a:highlight>
                            <a:latin typeface="Cambria Math" panose="02040503050406030204" pitchFamily="18" charset="0"/>
                          </a:rPr>
                          <m:t>𝑘</m:t>
                        </m:r>
                      </m:den>
                    </m:f>
                  </m:oMath>
                </a14:m>
                <a:endParaRPr lang="en-US" sz="1500" dirty="0"/>
              </a:p>
            </p:txBody>
          </p:sp>
        </mc:Choice>
        <mc:Fallback xmlns="">
          <p:sp>
            <p:nvSpPr>
              <p:cNvPr id="8" name="TextBox 7">
                <a:extLst>
                  <a:ext uri="{FF2B5EF4-FFF2-40B4-BE49-F238E27FC236}">
                    <a16:creationId xmlns:a16="http://schemas.microsoft.com/office/drawing/2014/main" id="{A7F4BADB-3183-4110-9177-5CC519BE0D98}"/>
                  </a:ext>
                </a:extLst>
              </p:cNvPr>
              <p:cNvSpPr txBox="1">
                <a:spLocks noRot="1" noChangeAspect="1" noMove="1" noResize="1" noEditPoints="1" noAdjustHandles="1" noChangeArrowheads="1" noChangeShapeType="1" noTextEdit="1"/>
              </p:cNvSpPr>
              <p:nvPr/>
            </p:nvSpPr>
            <p:spPr>
              <a:xfrm>
                <a:off x="251520" y="2013539"/>
                <a:ext cx="4774676" cy="434927"/>
              </a:xfrm>
              <a:prstGeom prst="rect">
                <a:avLst/>
              </a:prstGeom>
              <a:blipFill>
                <a:blip r:embed="rId6"/>
                <a:stretch>
                  <a:fillRect l="-510" b="-2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8688944-3475-4028-A561-CB1212B5218C}"/>
                  </a:ext>
                </a:extLst>
              </p:cNvPr>
              <p:cNvSpPr txBox="1"/>
              <p:nvPr/>
            </p:nvSpPr>
            <p:spPr>
              <a:xfrm>
                <a:off x="251520" y="2642140"/>
                <a:ext cx="4774676" cy="454227"/>
              </a:xfrm>
              <a:prstGeom prst="rect">
                <a:avLst/>
              </a:prstGeom>
              <a:noFill/>
            </p:spPr>
            <p:txBody>
              <a:bodyPr wrap="square">
                <a:spAutoFit/>
              </a:bodyPr>
              <a:lstStyle/>
              <a:p>
                <a:r>
                  <a:rPr lang="en-US" sz="1500" dirty="0"/>
                  <a:t>Mass flux velocity </a:t>
                </a:r>
                <a:r>
                  <a:rPr lang="en-US" sz="1500" dirty="0">
                    <a:sym typeface="Wingdings" panose="05000000000000000000" pitchFamily="2" charset="2"/>
                  </a:rPr>
                  <a:t>	</a:t>
                </a:r>
                <a14:m>
                  <m:oMath xmlns:m="http://schemas.openxmlformats.org/officeDocument/2006/math">
                    <m:r>
                      <a:rPr lang="en-US" sz="1500" i="1" smtClean="0">
                        <a:latin typeface="Cambria Math" panose="02040503050406030204" pitchFamily="18" charset="0"/>
                      </a:rPr>
                      <m:t>𝐺</m:t>
                    </m:r>
                    <m:r>
                      <a:rPr lang="en-US" sz="1500" i="0">
                        <a:latin typeface="Cambria Math" panose="02040503050406030204" pitchFamily="18" charset="0"/>
                      </a:rPr>
                      <m:t>=</m:t>
                    </m:r>
                    <m:f>
                      <m:fPr>
                        <m:ctrlPr>
                          <a:rPr lang="en-US" sz="1500" i="1">
                            <a:solidFill>
                              <a:srgbClr val="836967"/>
                            </a:solidFill>
                            <a:latin typeface="Cambria Math" panose="02040503050406030204" pitchFamily="18" charset="0"/>
                          </a:rPr>
                        </m:ctrlPr>
                      </m:fPr>
                      <m:num>
                        <m:r>
                          <a:rPr lang="en-US" sz="1500" i="1">
                            <a:highlight>
                              <a:srgbClr val="00FF00"/>
                            </a:highlight>
                            <a:latin typeface="Cambria Math" panose="02040503050406030204" pitchFamily="18" charset="0"/>
                          </a:rPr>
                          <m:t>𝑚</m:t>
                        </m:r>
                      </m:num>
                      <m:den>
                        <m:sSub>
                          <m:sSubPr>
                            <m:ctrlPr>
                              <a:rPr lang="en-US" sz="1500" i="1">
                                <a:solidFill>
                                  <a:srgbClr val="836967"/>
                                </a:solidFill>
                                <a:highlight>
                                  <a:srgbClr val="FFFF00"/>
                                </a:highlight>
                                <a:latin typeface="Cambria Math" panose="02040503050406030204" pitchFamily="18" charset="0"/>
                              </a:rPr>
                            </m:ctrlPr>
                          </m:sSubPr>
                          <m:e>
                            <m:r>
                              <a:rPr lang="en-US" sz="1500" i="1">
                                <a:highlight>
                                  <a:srgbClr val="FFFF00"/>
                                </a:highlight>
                                <a:latin typeface="Cambria Math" panose="02040503050406030204" pitchFamily="18" charset="0"/>
                              </a:rPr>
                              <m:t>𝐴</m:t>
                            </m:r>
                          </m:e>
                          <m:sub>
                            <m:r>
                              <a:rPr lang="en-US" sz="1500" i="1">
                                <a:highlight>
                                  <a:srgbClr val="FFFF00"/>
                                </a:highlight>
                                <a:latin typeface="Cambria Math" panose="02040503050406030204" pitchFamily="18" charset="0"/>
                              </a:rPr>
                              <m:t>𝑓𝑓</m:t>
                            </m:r>
                          </m:sub>
                        </m:sSub>
                      </m:den>
                    </m:f>
                  </m:oMath>
                </a14:m>
                <a:endParaRPr lang="en-US" sz="1500" dirty="0"/>
              </a:p>
            </p:txBody>
          </p:sp>
        </mc:Choice>
        <mc:Fallback xmlns="">
          <p:sp>
            <p:nvSpPr>
              <p:cNvPr id="10" name="TextBox 9">
                <a:extLst>
                  <a:ext uri="{FF2B5EF4-FFF2-40B4-BE49-F238E27FC236}">
                    <a16:creationId xmlns:a16="http://schemas.microsoft.com/office/drawing/2014/main" id="{F8688944-3475-4028-A561-CB1212B5218C}"/>
                  </a:ext>
                </a:extLst>
              </p:cNvPr>
              <p:cNvSpPr txBox="1">
                <a:spLocks noRot="1" noChangeAspect="1" noMove="1" noResize="1" noEditPoints="1" noAdjustHandles="1" noChangeArrowheads="1" noChangeShapeType="1" noTextEdit="1"/>
              </p:cNvSpPr>
              <p:nvPr/>
            </p:nvSpPr>
            <p:spPr>
              <a:xfrm>
                <a:off x="251520" y="2642140"/>
                <a:ext cx="4774676" cy="454227"/>
              </a:xfrm>
              <a:prstGeom prst="rect">
                <a:avLst/>
              </a:prstGeom>
              <a:blipFill>
                <a:blip r:embed="rId7"/>
                <a:stretch>
                  <a:fillRect l="-510" b="-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EC49884-E62A-436D-ABE0-533D6099C041}"/>
                  </a:ext>
                </a:extLst>
              </p:cNvPr>
              <p:cNvSpPr txBox="1"/>
              <p:nvPr/>
            </p:nvSpPr>
            <p:spPr>
              <a:xfrm>
                <a:off x="30948" y="3290041"/>
                <a:ext cx="12313368" cy="32579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500" i="1" smtClean="0">
                          <a:latin typeface="Cambria Math" panose="02040503050406030204" pitchFamily="18" charset="0"/>
                        </a:rPr>
                        <m:t>𝑗</m:t>
                      </m:r>
                      <m:r>
                        <a:rPr lang="en-US" sz="1500" i="0">
                          <a:latin typeface="Cambria Math" panose="02040503050406030204" pitchFamily="18" charset="0"/>
                        </a:rPr>
                        <m:t>=</m:t>
                      </m:r>
                      <m:sSup>
                        <m:sSupPr>
                          <m:ctrlPr>
                            <a:rPr lang="en-US" sz="1500" i="1">
                              <a:solidFill>
                                <a:srgbClr val="836967"/>
                              </a:solidFill>
                              <a:latin typeface="Cambria Math" panose="02040503050406030204" pitchFamily="18" charset="0"/>
                            </a:rPr>
                          </m:ctrlPr>
                        </m:sSupPr>
                        <m:e>
                          <m:d>
                            <m:dPr>
                              <m:ctrlPr>
                                <a:rPr lang="en-US" sz="1500" i="1">
                                  <a:latin typeface="Cambria Math" panose="02040503050406030204" pitchFamily="18" charset="0"/>
                                </a:rPr>
                              </m:ctrlPr>
                            </m:dPr>
                            <m:e>
                              <m:r>
                                <a:rPr lang="en-US" sz="1500" i="0">
                                  <a:latin typeface="Cambria Math" panose="02040503050406030204" pitchFamily="18" charset="0"/>
                                </a:rPr>
                                <m:t>0.6522 </m:t>
                              </m:r>
                              <m:sSup>
                                <m:sSupPr>
                                  <m:ctrlPr>
                                    <a:rPr lang="en-US" sz="1500" i="1">
                                      <a:solidFill>
                                        <a:srgbClr val="836967"/>
                                      </a:solidFill>
                                      <a:latin typeface="Cambria Math" panose="02040503050406030204" pitchFamily="18" charset="0"/>
                                    </a:rPr>
                                  </m:ctrlPr>
                                </m:sSupPr>
                                <m:e>
                                  <m:d>
                                    <m:dPr>
                                      <m:ctrlPr>
                                        <a:rPr lang="en-US" sz="1500" i="1">
                                          <a:solidFill>
                                            <a:srgbClr val="836967"/>
                                          </a:solidFill>
                                          <a:latin typeface="Cambria Math" panose="02040503050406030204" pitchFamily="18" charset="0"/>
                                        </a:rPr>
                                      </m:ctrlPr>
                                    </m:dPr>
                                    <m:e>
                                      <m:r>
                                        <a:rPr lang="en-US" sz="1500" i="1">
                                          <a:latin typeface="Cambria Math" panose="02040503050406030204" pitchFamily="18" charset="0"/>
                                        </a:rPr>
                                        <m:t>𝑅𝑒</m:t>
                                      </m:r>
                                    </m:e>
                                  </m:d>
                                </m:e>
                                <m:sup>
                                  <m:r>
                                    <a:rPr lang="en-US" sz="1500" i="0">
                                      <a:latin typeface="Cambria Math" panose="02040503050406030204" pitchFamily="18" charset="0"/>
                                    </a:rPr>
                                    <m:t>−0.5403</m:t>
                                  </m:r>
                                </m:sup>
                              </m:sSup>
                              <m:sSup>
                                <m:sSupPr>
                                  <m:ctrlPr>
                                    <a:rPr lang="en-US" sz="1500" i="1">
                                      <a:solidFill>
                                        <a:srgbClr val="836967"/>
                                      </a:solidFill>
                                      <a:latin typeface="Cambria Math" panose="02040503050406030204" pitchFamily="18" charset="0"/>
                                    </a:rPr>
                                  </m:ctrlPr>
                                </m:sSupPr>
                                <m:e>
                                  <m:d>
                                    <m:dPr>
                                      <m:ctrlPr>
                                        <a:rPr lang="en-US" sz="1500" i="1">
                                          <a:solidFill>
                                            <a:srgbClr val="836967"/>
                                          </a:solidFill>
                                          <a:latin typeface="Cambria Math" panose="02040503050406030204" pitchFamily="18" charset="0"/>
                                        </a:rPr>
                                      </m:ctrlPr>
                                    </m:dPr>
                                    <m:e>
                                      <m:r>
                                        <a:rPr lang="en-US" sz="1500" i="1">
                                          <a:latin typeface="Cambria Math" panose="02040503050406030204" pitchFamily="18" charset="0"/>
                                        </a:rPr>
                                        <m:t>𝛼</m:t>
                                      </m:r>
                                    </m:e>
                                  </m:d>
                                </m:e>
                                <m:sup>
                                  <m:r>
                                    <a:rPr lang="en-US" sz="1500" i="0">
                                      <a:latin typeface="Cambria Math" panose="02040503050406030204" pitchFamily="18" charset="0"/>
                                    </a:rPr>
                                    <m:t>−0.1541</m:t>
                                  </m:r>
                                </m:sup>
                              </m:sSup>
                              <m:sSup>
                                <m:sSupPr>
                                  <m:ctrlPr>
                                    <a:rPr lang="en-US" sz="1500" i="1">
                                      <a:solidFill>
                                        <a:srgbClr val="836967"/>
                                      </a:solidFill>
                                      <a:latin typeface="Cambria Math" panose="02040503050406030204" pitchFamily="18" charset="0"/>
                                    </a:rPr>
                                  </m:ctrlPr>
                                </m:sSupPr>
                                <m:e>
                                  <m:d>
                                    <m:dPr>
                                      <m:ctrlPr>
                                        <a:rPr lang="en-US" sz="1500" i="1">
                                          <a:solidFill>
                                            <a:srgbClr val="836967"/>
                                          </a:solidFill>
                                          <a:latin typeface="Cambria Math" panose="02040503050406030204" pitchFamily="18" charset="0"/>
                                        </a:rPr>
                                      </m:ctrlPr>
                                    </m:dPr>
                                    <m:e>
                                      <m:r>
                                        <a:rPr lang="en-US" sz="1500" i="1">
                                          <a:latin typeface="Cambria Math" panose="02040503050406030204" pitchFamily="18" charset="0"/>
                                        </a:rPr>
                                        <m:t>𝛿</m:t>
                                      </m:r>
                                    </m:e>
                                  </m:d>
                                </m:e>
                                <m:sup>
                                  <m:r>
                                    <a:rPr lang="en-US" sz="1500" i="0">
                                      <a:latin typeface="Cambria Math" panose="02040503050406030204" pitchFamily="18" charset="0"/>
                                    </a:rPr>
                                    <m:t>0.1499</m:t>
                                  </m:r>
                                </m:sup>
                              </m:sSup>
                              <m:sSup>
                                <m:sSupPr>
                                  <m:ctrlPr>
                                    <a:rPr lang="en-US" sz="1500" i="1">
                                      <a:solidFill>
                                        <a:srgbClr val="836967"/>
                                      </a:solidFill>
                                      <a:latin typeface="Cambria Math" panose="02040503050406030204" pitchFamily="18" charset="0"/>
                                    </a:rPr>
                                  </m:ctrlPr>
                                </m:sSupPr>
                                <m:e>
                                  <m:d>
                                    <m:dPr>
                                      <m:ctrlPr>
                                        <a:rPr lang="en-US" sz="1500" i="1">
                                          <a:solidFill>
                                            <a:srgbClr val="836967"/>
                                          </a:solidFill>
                                          <a:latin typeface="Cambria Math" panose="02040503050406030204" pitchFamily="18" charset="0"/>
                                        </a:rPr>
                                      </m:ctrlPr>
                                    </m:dPr>
                                    <m:e>
                                      <m:r>
                                        <a:rPr lang="en-US" sz="1500" i="1">
                                          <a:latin typeface="Cambria Math" panose="02040503050406030204" pitchFamily="18" charset="0"/>
                                        </a:rPr>
                                        <m:t>𝛾</m:t>
                                      </m:r>
                                    </m:e>
                                  </m:d>
                                </m:e>
                                <m:sup>
                                  <m:r>
                                    <a:rPr lang="en-US" sz="1500" i="0">
                                      <a:latin typeface="Cambria Math" panose="02040503050406030204" pitchFamily="18" charset="0"/>
                                    </a:rPr>
                                    <m:t>−0.0678</m:t>
                                  </m:r>
                                </m:sup>
                              </m:sSup>
                              <m:d>
                                <m:dPr>
                                  <m:begChr m:val="["/>
                                  <m:endChr m:val="]"/>
                                  <m:ctrlPr>
                                    <a:rPr lang="en-US" sz="1500" i="1">
                                      <a:solidFill>
                                        <a:srgbClr val="836967"/>
                                      </a:solidFill>
                                      <a:latin typeface="Cambria Math" panose="02040503050406030204" pitchFamily="18" charset="0"/>
                                    </a:rPr>
                                  </m:ctrlPr>
                                </m:dPr>
                                <m:e>
                                  <m:r>
                                    <a:rPr lang="en-US" sz="1500" i="0">
                                      <a:latin typeface="Cambria Math" panose="02040503050406030204" pitchFamily="18" charset="0"/>
                                    </a:rPr>
                                    <m:t>1+5.269∗</m:t>
                                  </m:r>
                                  <m:sSup>
                                    <m:sSupPr>
                                      <m:ctrlPr>
                                        <a:rPr lang="en-US" sz="1500" i="1">
                                          <a:solidFill>
                                            <a:srgbClr val="836967"/>
                                          </a:solidFill>
                                          <a:latin typeface="Cambria Math" panose="02040503050406030204" pitchFamily="18" charset="0"/>
                                        </a:rPr>
                                      </m:ctrlPr>
                                    </m:sSupPr>
                                    <m:e>
                                      <m:r>
                                        <a:rPr lang="en-US" sz="1500" i="0">
                                          <a:latin typeface="Cambria Math" panose="02040503050406030204" pitchFamily="18" charset="0"/>
                                        </a:rPr>
                                        <m:t>10</m:t>
                                      </m:r>
                                    </m:e>
                                    <m:sup>
                                      <m:r>
                                        <a:rPr lang="en-US" sz="1500" i="0">
                                          <a:latin typeface="Cambria Math" panose="02040503050406030204" pitchFamily="18" charset="0"/>
                                        </a:rPr>
                                        <m:t>−5</m:t>
                                      </m:r>
                                    </m:sup>
                                  </m:sSup>
                                  <m:sSup>
                                    <m:sSupPr>
                                      <m:ctrlPr>
                                        <a:rPr lang="en-US" sz="1500" i="1">
                                          <a:solidFill>
                                            <a:srgbClr val="836967"/>
                                          </a:solidFill>
                                          <a:latin typeface="Cambria Math" panose="02040503050406030204" pitchFamily="18" charset="0"/>
                                        </a:rPr>
                                      </m:ctrlPr>
                                    </m:sSupPr>
                                    <m:e>
                                      <m:d>
                                        <m:dPr>
                                          <m:ctrlPr>
                                            <a:rPr lang="en-US" sz="1500" i="1">
                                              <a:solidFill>
                                                <a:srgbClr val="836967"/>
                                              </a:solidFill>
                                              <a:latin typeface="Cambria Math" panose="02040503050406030204" pitchFamily="18" charset="0"/>
                                            </a:rPr>
                                          </m:ctrlPr>
                                        </m:dPr>
                                        <m:e>
                                          <m:r>
                                            <a:rPr lang="en-US" sz="1500" i="1">
                                              <a:latin typeface="Cambria Math" panose="02040503050406030204" pitchFamily="18" charset="0"/>
                                            </a:rPr>
                                            <m:t>𝑅𝑒</m:t>
                                          </m:r>
                                        </m:e>
                                      </m:d>
                                    </m:e>
                                    <m:sup>
                                      <m:r>
                                        <a:rPr lang="en-US" sz="1500" i="0">
                                          <a:latin typeface="Cambria Math" panose="02040503050406030204" pitchFamily="18" charset="0"/>
                                        </a:rPr>
                                        <m:t>1.34</m:t>
                                      </m:r>
                                    </m:sup>
                                  </m:sSup>
                                  <m:sSup>
                                    <m:sSupPr>
                                      <m:ctrlPr>
                                        <a:rPr lang="en-US" sz="1500" i="1">
                                          <a:solidFill>
                                            <a:srgbClr val="836967"/>
                                          </a:solidFill>
                                          <a:latin typeface="Cambria Math" panose="02040503050406030204" pitchFamily="18" charset="0"/>
                                        </a:rPr>
                                      </m:ctrlPr>
                                    </m:sSupPr>
                                    <m:e>
                                      <m:d>
                                        <m:dPr>
                                          <m:ctrlPr>
                                            <a:rPr lang="en-US" sz="1500" i="1">
                                              <a:solidFill>
                                                <a:srgbClr val="836967"/>
                                              </a:solidFill>
                                              <a:latin typeface="Cambria Math" panose="02040503050406030204" pitchFamily="18" charset="0"/>
                                            </a:rPr>
                                          </m:ctrlPr>
                                        </m:dPr>
                                        <m:e>
                                          <m:r>
                                            <a:rPr lang="en-US" sz="1500" i="1">
                                              <a:latin typeface="Cambria Math" panose="02040503050406030204" pitchFamily="18" charset="0"/>
                                            </a:rPr>
                                            <m:t>𝛼</m:t>
                                          </m:r>
                                        </m:e>
                                      </m:d>
                                    </m:e>
                                    <m:sup>
                                      <m:r>
                                        <a:rPr lang="en-US" sz="1500" i="0">
                                          <a:latin typeface="Cambria Math" panose="02040503050406030204" pitchFamily="18" charset="0"/>
                                        </a:rPr>
                                        <m:t>0.504</m:t>
                                      </m:r>
                                    </m:sup>
                                  </m:sSup>
                                  <m:sSup>
                                    <m:sSupPr>
                                      <m:ctrlPr>
                                        <a:rPr lang="en-US" sz="1500" i="1">
                                          <a:solidFill>
                                            <a:srgbClr val="836967"/>
                                          </a:solidFill>
                                          <a:latin typeface="Cambria Math" panose="02040503050406030204" pitchFamily="18" charset="0"/>
                                        </a:rPr>
                                      </m:ctrlPr>
                                    </m:sSupPr>
                                    <m:e>
                                      <m:d>
                                        <m:dPr>
                                          <m:ctrlPr>
                                            <a:rPr lang="en-US" sz="1500" i="1">
                                              <a:solidFill>
                                                <a:srgbClr val="836967"/>
                                              </a:solidFill>
                                              <a:latin typeface="Cambria Math" panose="02040503050406030204" pitchFamily="18" charset="0"/>
                                            </a:rPr>
                                          </m:ctrlPr>
                                        </m:dPr>
                                        <m:e>
                                          <m:r>
                                            <a:rPr lang="en-US" sz="1500" i="1">
                                              <a:latin typeface="Cambria Math" panose="02040503050406030204" pitchFamily="18" charset="0"/>
                                            </a:rPr>
                                            <m:t>𝛿</m:t>
                                          </m:r>
                                        </m:e>
                                      </m:d>
                                    </m:e>
                                    <m:sup>
                                      <m:r>
                                        <a:rPr lang="en-US" sz="1500" i="0">
                                          <a:latin typeface="Cambria Math" panose="02040503050406030204" pitchFamily="18" charset="0"/>
                                        </a:rPr>
                                        <m:t>0.456</m:t>
                                      </m:r>
                                    </m:sup>
                                  </m:sSup>
                                  <m:sSup>
                                    <m:sSupPr>
                                      <m:ctrlPr>
                                        <a:rPr lang="en-US" sz="1500" i="1">
                                          <a:solidFill>
                                            <a:srgbClr val="836967"/>
                                          </a:solidFill>
                                          <a:latin typeface="Cambria Math" panose="02040503050406030204" pitchFamily="18" charset="0"/>
                                        </a:rPr>
                                      </m:ctrlPr>
                                    </m:sSupPr>
                                    <m:e>
                                      <m:d>
                                        <m:dPr>
                                          <m:ctrlPr>
                                            <a:rPr lang="en-US" sz="1500" i="1">
                                              <a:solidFill>
                                                <a:srgbClr val="836967"/>
                                              </a:solidFill>
                                              <a:latin typeface="Cambria Math" panose="02040503050406030204" pitchFamily="18" charset="0"/>
                                            </a:rPr>
                                          </m:ctrlPr>
                                        </m:dPr>
                                        <m:e>
                                          <m:r>
                                            <a:rPr lang="en-US" sz="1500" i="1">
                                              <a:latin typeface="Cambria Math" panose="02040503050406030204" pitchFamily="18" charset="0"/>
                                            </a:rPr>
                                            <m:t>𝛾</m:t>
                                          </m:r>
                                        </m:e>
                                      </m:d>
                                    </m:e>
                                    <m:sup>
                                      <m:r>
                                        <a:rPr lang="en-US" sz="1500" i="0">
                                          <a:latin typeface="Cambria Math" panose="02040503050406030204" pitchFamily="18" charset="0"/>
                                        </a:rPr>
                                        <m:t>−1.055</m:t>
                                      </m:r>
                                    </m:sup>
                                  </m:sSup>
                                </m:e>
                              </m:d>
                            </m:e>
                          </m:d>
                        </m:e>
                        <m:sup>
                          <m:r>
                            <a:rPr lang="en-US" sz="1500" i="0">
                              <a:latin typeface="Cambria Math" panose="02040503050406030204" pitchFamily="18" charset="0"/>
                            </a:rPr>
                            <m:t>0.1</m:t>
                          </m:r>
                        </m:sup>
                      </m:sSup>
                    </m:oMath>
                  </m:oMathPara>
                </a14:m>
                <a:endParaRPr lang="en-US" sz="1500" dirty="0"/>
              </a:p>
            </p:txBody>
          </p:sp>
        </mc:Choice>
        <mc:Fallback xmlns="">
          <p:sp>
            <p:nvSpPr>
              <p:cNvPr id="12" name="TextBox 11">
                <a:extLst>
                  <a:ext uri="{FF2B5EF4-FFF2-40B4-BE49-F238E27FC236}">
                    <a16:creationId xmlns:a16="http://schemas.microsoft.com/office/drawing/2014/main" id="{1EC49884-E62A-436D-ABE0-533D6099C041}"/>
                  </a:ext>
                </a:extLst>
              </p:cNvPr>
              <p:cNvSpPr txBox="1">
                <a:spLocks noRot="1" noChangeAspect="1" noMove="1" noResize="1" noEditPoints="1" noAdjustHandles="1" noChangeArrowheads="1" noChangeShapeType="1" noTextEdit="1"/>
              </p:cNvSpPr>
              <p:nvPr/>
            </p:nvSpPr>
            <p:spPr>
              <a:xfrm>
                <a:off x="30948" y="3290041"/>
                <a:ext cx="12313368" cy="325795"/>
              </a:xfrm>
              <a:prstGeom prst="rect">
                <a:avLst/>
              </a:prstGeom>
              <a:blipFill>
                <a:blip r:embed="rId8"/>
                <a:stretch>
                  <a:fillRect b="-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851986F-BB86-4F01-8E6E-742E37B06865}"/>
                  </a:ext>
                </a:extLst>
              </p:cNvPr>
              <p:cNvSpPr txBox="1"/>
              <p:nvPr/>
            </p:nvSpPr>
            <p:spPr>
              <a:xfrm>
                <a:off x="687194" y="3884872"/>
                <a:ext cx="1224136" cy="56682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500" i="1" smtClean="0">
                          <a:latin typeface="Cambria Math" panose="02040503050406030204" pitchFamily="18" charset="0"/>
                        </a:rPr>
                        <m:t>𝑅𝑒</m:t>
                      </m:r>
                      <m:r>
                        <a:rPr lang="en-US" sz="1500" i="0">
                          <a:latin typeface="Cambria Math" panose="02040503050406030204" pitchFamily="18" charset="0"/>
                        </a:rPr>
                        <m:t>=</m:t>
                      </m:r>
                      <m:f>
                        <m:fPr>
                          <m:ctrlPr>
                            <a:rPr lang="en-US" sz="1500" i="1">
                              <a:solidFill>
                                <a:srgbClr val="836967"/>
                              </a:solidFill>
                              <a:latin typeface="Cambria Math" panose="02040503050406030204" pitchFamily="18" charset="0"/>
                            </a:rPr>
                          </m:ctrlPr>
                        </m:fPr>
                        <m:num>
                          <m:r>
                            <a:rPr lang="en-US" sz="1500" i="1">
                              <a:latin typeface="Cambria Math" panose="02040503050406030204" pitchFamily="18" charset="0"/>
                            </a:rPr>
                            <m:t>𝐺</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𝑑</m:t>
                              </m:r>
                            </m:e>
                            <m:sub>
                              <m:r>
                                <a:rPr lang="en-US" sz="1500" i="1">
                                  <a:latin typeface="Cambria Math" panose="02040503050406030204" pitchFamily="18" charset="0"/>
                                </a:rPr>
                                <m:t>h</m:t>
                              </m:r>
                            </m:sub>
                          </m:sSub>
                        </m:num>
                        <m:den>
                          <m:r>
                            <a:rPr lang="en-US" sz="1500" i="1">
                              <a:highlight>
                                <a:srgbClr val="00FF00"/>
                              </a:highlight>
                              <a:latin typeface="Cambria Math" panose="02040503050406030204" pitchFamily="18" charset="0"/>
                            </a:rPr>
                            <m:t>𝜇</m:t>
                          </m:r>
                        </m:den>
                      </m:f>
                    </m:oMath>
                  </m:oMathPara>
                </a14:m>
                <a:endParaRPr lang="en-US" sz="1500" dirty="0"/>
              </a:p>
            </p:txBody>
          </p:sp>
        </mc:Choice>
        <mc:Fallback xmlns="">
          <p:sp>
            <p:nvSpPr>
              <p:cNvPr id="14" name="TextBox 13">
                <a:extLst>
                  <a:ext uri="{FF2B5EF4-FFF2-40B4-BE49-F238E27FC236}">
                    <a16:creationId xmlns:a16="http://schemas.microsoft.com/office/drawing/2014/main" id="{C851986F-BB86-4F01-8E6E-742E37B06865}"/>
                  </a:ext>
                </a:extLst>
              </p:cNvPr>
              <p:cNvSpPr txBox="1">
                <a:spLocks noRot="1" noChangeAspect="1" noMove="1" noResize="1" noEditPoints="1" noAdjustHandles="1" noChangeArrowheads="1" noChangeShapeType="1" noTextEdit="1"/>
              </p:cNvSpPr>
              <p:nvPr/>
            </p:nvSpPr>
            <p:spPr>
              <a:xfrm>
                <a:off x="687194" y="3884872"/>
                <a:ext cx="1224136" cy="56682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917431D-47EB-4283-9E9B-3747E8D4F556}"/>
                  </a:ext>
                </a:extLst>
              </p:cNvPr>
              <p:cNvSpPr txBox="1"/>
              <p:nvPr/>
            </p:nvSpPr>
            <p:spPr>
              <a:xfrm>
                <a:off x="1719097" y="3863126"/>
                <a:ext cx="1297970" cy="53123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500" i="1" smtClean="0">
                          <a:latin typeface="Cambria Math" panose="02040503050406030204" pitchFamily="18" charset="0"/>
                        </a:rPr>
                        <m:t>𝛼</m:t>
                      </m:r>
                      <m:r>
                        <a:rPr lang="en-US" sz="1500" i="0">
                          <a:latin typeface="Cambria Math" panose="02040503050406030204" pitchFamily="18" charset="0"/>
                        </a:rPr>
                        <m:t>=</m:t>
                      </m:r>
                      <m:f>
                        <m:fPr>
                          <m:ctrlPr>
                            <a:rPr lang="en-US" sz="1500" i="1">
                              <a:solidFill>
                                <a:srgbClr val="836967"/>
                              </a:solidFill>
                              <a:latin typeface="Cambria Math" panose="02040503050406030204" pitchFamily="18" charset="0"/>
                            </a:rPr>
                          </m:ctrlPr>
                        </m:fPr>
                        <m:num>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1">
                                  <a:latin typeface="Cambria Math" panose="02040503050406030204" pitchFamily="18" charset="0"/>
                                </a:rPr>
                                <m:t>𝑠</m:t>
                              </m:r>
                            </m:sub>
                          </m:sSub>
                        </m:num>
                        <m:den>
                          <m:r>
                            <a:rPr lang="en-US" sz="1500" i="1">
                              <a:highlight>
                                <a:srgbClr val="FFFF00"/>
                              </a:highlight>
                              <a:latin typeface="Cambria Math" panose="02040503050406030204" pitchFamily="18" charset="0"/>
                            </a:rPr>
                            <m:t>𝐻</m:t>
                          </m:r>
                          <m:r>
                            <a:rPr lang="en-US" sz="1500" i="0">
                              <a:latin typeface="Cambria Math" panose="02040503050406030204" pitchFamily="18" charset="0"/>
                            </a:rPr>
                            <m:t>−</m:t>
                          </m:r>
                          <m:r>
                            <a:rPr lang="en-US" sz="1500" i="1">
                              <a:highlight>
                                <a:srgbClr val="FFFF00"/>
                              </a:highlight>
                              <a:latin typeface="Cambria Math" panose="02040503050406030204" pitchFamily="18" charset="0"/>
                            </a:rPr>
                            <m:t>𝑡</m:t>
                          </m:r>
                        </m:den>
                      </m:f>
                    </m:oMath>
                  </m:oMathPara>
                </a14:m>
                <a:endParaRPr lang="en-US" sz="1500" dirty="0"/>
              </a:p>
            </p:txBody>
          </p:sp>
        </mc:Choice>
        <mc:Fallback xmlns="">
          <p:sp>
            <p:nvSpPr>
              <p:cNvPr id="16" name="TextBox 15">
                <a:extLst>
                  <a:ext uri="{FF2B5EF4-FFF2-40B4-BE49-F238E27FC236}">
                    <a16:creationId xmlns:a16="http://schemas.microsoft.com/office/drawing/2014/main" id="{6917431D-47EB-4283-9E9B-3747E8D4F556}"/>
                  </a:ext>
                </a:extLst>
              </p:cNvPr>
              <p:cNvSpPr txBox="1">
                <a:spLocks noRot="1" noChangeAspect="1" noMove="1" noResize="1" noEditPoints="1" noAdjustHandles="1" noChangeArrowheads="1" noChangeShapeType="1" noTextEdit="1"/>
              </p:cNvSpPr>
              <p:nvPr/>
            </p:nvSpPr>
            <p:spPr>
              <a:xfrm>
                <a:off x="1719097" y="3863126"/>
                <a:ext cx="1297970" cy="531236"/>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9EDE7D0-CFA6-4168-9CEE-304015A90ADD}"/>
                  </a:ext>
                </a:extLst>
              </p:cNvPr>
              <p:cNvSpPr txBox="1"/>
              <p:nvPr/>
            </p:nvSpPr>
            <p:spPr>
              <a:xfrm>
                <a:off x="2740718" y="3881121"/>
                <a:ext cx="939730" cy="57432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500" i="1" smtClean="0">
                          <a:latin typeface="Cambria Math" panose="02040503050406030204" pitchFamily="18" charset="0"/>
                        </a:rPr>
                        <m:t>𝛿</m:t>
                      </m:r>
                      <m:r>
                        <a:rPr lang="en-US" sz="1500" i="0">
                          <a:latin typeface="Cambria Math" panose="02040503050406030204" pitchFamily="18" charset="0"/>
                        </a:rPr>
                        <m:t>=</m:t>
                      </m:r>
                      <m:f>
                        <m:fPr>
                          <m:ctrlPr>
                            <a:rPr lang="en-US" sz="1500" i="1">
                              <a:solidFill>
                                <a:srgbClr val="836967"/>
                              </a:solidFill>
                              <a:latin typeface="Cambria Math" panose="02040503050406030204" pitchFamily="18" charset="0"/>
                            </a:rPr>
                          </m:ctrlPr>
                        </m:fPr>
                        <m:num>
                          <m:r>
                            <a:rPr lang="en-US" sz="1500" i="1">
                              <a:latin typeface="Cambria Math" panose="02040503050406030204" pitchFamily="18" charset="0"/>
                            </a:rPr>
                            <m:t>𝑡</m:t>
                          </m:r>
                        </m:num>
                        <m:den>
                          <m:sSub>
                            <m:sSubPr>
                              <m:ctrlPr>
                                <a:rPr lang="en-US" sz="1500" i="1">
                                  <a:solidFill>
                                    <a:srgbClr val="836967"/>
                                  </a:solidFill>
                                  <a:highlight>
                                    <a:srgbClr val="FFFF00"/>
                                  </a:highlight>
                                  <a:latin typeface="Cambria Math" panose="02040503050406030204" pitchFamily="18" charset="0"/>
                                </a:rPr>
                              </m:ctrlPr>
                            </m:sSubPr>
                            <m:e>
                              <m:r>
                                <a:rPr lang="en-US" sz="1500" i="1">
                                  <a:highlight>
                                    <a:srgbClr val="FFFF00"/>
                                  </a:highlight>
                                  <a:latin typeface="Cambria Math" panose="02040503050406030204" pitchFamily="18" charset="0"/>
                                </a:rPr>
                                <m:t>𝑙</m:t>
                              </m:r>
                            </m:e>
                            <m:sub>
                              <m:r>
                                <a:rPr lang="en-US" sz="1500" i="1">
                                  <a:highlight>
                                    <a:srgbClr val="FFFF00"/>
                                  </a:highlight>
                                  <a:latin typeface="Cambria Math" panose="02040503050406030204" pitchFamily="18" charset="0"/>
                                </a:rPr>
                                <m:t>𝑓</m:t>
                              </m:r>
                            </m:sub>
                          </m:sSub>
                        </m:den>
                      </m:f>
                    </m:oMath>
                  </m:oMathPara>
                </a14:m>
                <a:endParaRPr lang="en-US" sz="1500" dirty="0"/>
              </a:p>
            </p:txBody>
          </p:sp>
        </mc:Choice>
        <mc:Fallback xmlns="">
          <p:sp>
            <p:nvSpPr>
              <p:cNvPr id="18" name="TextBox 17">
                <a:extLst>
                  <a:ext uri="{FF2B5EF4-FFF2-40B4-BE49-F238E27FC236}">
                    <a16:creationId xmlns:a16="http://schemas.microsoft.com/office/drawing/2014/main" id="{89EDE7D0-CFA6-4168-9CEE-304015A90ADD}"/>
                  </a:ext>
                </a:extLst>
              </p:cNvPr>
              <p:cNvSpPr txBox="1">
                <a:spLocks noRot="1" noChangeAspect="1" noMove="1" noResize="1" noEditPoints="1" noAdjustHandles="1" noChangeArrowheads="1" noChangeShapeType="1" noTextEdit="1"/>
              </p:cNvSpPr>
              <p:nvPr/>
            </p:nvSpPr>
            <p:spPr>
              <a:xfrm>
                <a:off x="2740718" y="3881121"/>
                <a:ext cx="939730" cy="574324"/>
              </a:xfrm>
              <a:prstGeom prst="rect">
                <a:avLst/>
              </a:prstGeom>
              <a:blipFill>
                <a:blip r:embed="rId11"/>
                <a:stretch>
                  <a:fillRect b="-31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9EAB857-9EB1-470E-A586-DE0B6FA96C29}"/>
                  </a:ext>
                </a:extLst>
              </p:cNvPr>
              <p:cNvSpPr txBox="1"/>
              <p:nvPr/>
            </p:nvSpPr>
            <p:spPr>
              <a:xfrm>
                <a:off x="3412594" y="3874799"/>
                <a:ext cx="867722" cy="54970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500" i="1" smtClean="0">
                          <a:latin typeface="Cambria Math" panose="02040503050406030204" pitchFamily="18" charset="0"/>
                        </a:rPr>
                        <m:t>𝛾</m:t>
                      </m:r>
                      <m:r>
                        <a:rPr lang="en-US" sz="1500" i="0">
                          <a:latin typeface="Cambria Math" panose="02040503050406030204" pitchFamily="18" charset="0"/>
                        </a:rPr>
                        <m:t>=</m:t>
                      </m:r>
                      <m:f>
                        <m:fPr>
                          <m:ctrlPr>
                            <a:rPr lang="en-US" sz="1500" i="1">
                              <a:solidFill>
                                <a:srgbClr val="836967"/>
                              </a:solidFill>
                              <a:latin typeface="Cambria Math" panose="02040503050406030204" pitchFamily="18" charset="0"/>
                            </a:rPr>
                          </m:ctrlPr>
                        </m:fPr>
                        <m:num>
                          <m:r>
                            <a:rPr lang="en-US" sz="1500" i="1">
                              <a:latin typeface="Cambria Math" panose="02040503050406030204" pitchFamily="18" charset="0"/>
                            </a:rPr>
                            <m:t>𝑡</m:t>
                          </m:r>
                        </m:num>
                        <m:den>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1">
                                  <a:latin typeface="Cambria Math" panose="02040503050406030204" pitchFamily="18" charset="0"/>
                                </a:rPr>
                                <m:t>𝑠</m:t>
                              </m:r>
                            </m:sub>
                          </m:sSub>
                        </m:den>
                      </m:f>
                    </m:oMath>
                  </m:oMathPara>
                </a14:m>
                <a:endParaRPr lang="en-US" sz="1500" dirty="0"/>
              </a:p>
            </p:txBody>
          </p:sp>
        </mc:Choice>
        <mc:Fallback xmlns="">
          <p:sp>
            <p:nvSpPr>
              <p:cNvPr id="20" name="TextBox 19">
                <a:extLst>
                  <a:ext uri="{FF2B5EF4-FFF2-40B4-BE49-F238E27FC236}">
                    <a16:creationId xmlns:a16="http://schemas.microsoft.com/office/drawing/2014/main" id="{39EAB857-9EB1-470E-A586-DE0B6FA96C29}"/>
                  </a:ext>
                </a:extLst>
              </p:cNvPr>
              <p:cNvSpPr txBox="1">
                <a:spLocks noRot="1" noChangeAspect="1" noMove="1" noResize="1" noEditPoints="1" noAdjustHandles="1" noChangeArrowheads="1" noChangeShapeType="1" noTextEdit="1"/>
              </p:cNvSpPr>
              <p:nvPr/>
            </p:nvSpPr>
            <p:spPr>
              <a:xfrm>
                <a:off x="3412594" y="3874799"/>
                <a:ext cx="867722" cy="549702"/>
              </a:xfrm>
              <a:prstGeom prst="rect">
                <a:avLst/>
              </a:prstGeom>
              <a:blipFill>
                <a:blip r:embed="rId12"/>
                <a:stretch>
                  <a:fillRect b="-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6BC0CBF-E9DD-4575-9430-B3E8C9783B3B}"/>
                  </a:ext>
                </a:extLst>
              </p:cNvPr>
              <p:cNvSpPr txBox="1"/>
              <p:nvPr/>
            </p:nvSpPr>
            <p:spPr>
              <a:xfrm>
                <a:off x="4075975" y="3823276"/>
                <a:ext cx="1515794" cy="61093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500" i="1" smtClean="0">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1">
                              <a:latin typeface="Cambria Math" panose="02040503050406030204" pitchFamily="18" charset="0"/>
                            </a:rPr>
                            <m:t>𝑠</m:t>
                          </m:r>
                        </m:sub>
                      </m:sSub>
                      <m:r>
                        <a:rPr lang="en-US" sz="1500" i="0">
                          <a:latin typeface="Cambria Math" panose="02040503050406030204" pitchFamily="18" charset="0"/>
                        </a:rPr>
                        <m:t>=</m:t>
                      </m:r>
                      <m:d>
                        <m:dPr>
                          <m:ctrlPr>
                            <a:rPr lang="en-US" sz="1500" i="1">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1</m:t>
                              </m:r>
                            </m:num>
                            <m:den>
                              <m:r>
                                <a:rPr lang="en-US" sz="1500" i="1">
                                  <a:highlight>
                                    <a:srgbClr val="FFFF00"/>
                                  </a:highlight>
                                  <a:latin typeface="Cambria Math" panose="02040503050406030204" pitchFamily="18" charset="0"/>
                                </a:rPr>
                                <m:t>𝑛</m:t>
                              </m:r>
                            </m:den>
                          </m:f>
                          <m:r>
                            <a:rPr lang="en-US" sz="1500" i="0">
                              <a:latin typeface="Cambria Math" panose="02040503050406030204" pitchFamily="18" charset="0"/>
                            </a:rPr>
                            <m:t>−</m:t>
                          </m:r>
                          <m:r>
                            <a:rPr lang="en-US" sz="1500" i="1">
                              <a:highlight>
                                <a:srgbClr val="FFFF00"/>
                              </a:highlight>
                              <a:latin typeface="Cambria Math" panose="02040503050406030204" pitchFamily="18" charset="0"/>
                            </a:rPr>
                            <m:t>𝑡</m:t>
                          </m:r>
                        </m:e>
                      </m:d>
                    </m:oMath>
                  </m:oMathPara>
                </a14:m>
                <a:endParaRPr lang="en-US" sz="1500" dirty="0"/>
              </a:p>
            </p:txBody>
          </p:sp>
        </mc:Choice>
        <mc:Fallback xmlns="">
          <p:sp>
            <p:nvSpPr>
              <p:cNvPr id="22" name="TextBox 21">
                <a:extLst>
                  <a:ext uri="{FF2B5EF4-FFF2-40B4-BE49-F238E27FC236}">
                    <a16:creationId xmlns:a16="http://schemas.microsoft.com/office/drawing/2014/main" id="{F6BC0CBF-E9DD-4575-9430-B3E8C9783B3B}"/>
                  </a:ext>
                </a:extLst>
              </p:cNvPr>
              <p:cNvSpPr txBox="1">
                <a:spLocks noRot="1" noChangeAspect="1" noMove="1" noResize="1" noEditPoints="1" noAdjustHandles="1" noChangeArrowheads="1" noChangeShapeType="1" noTextEdit="1"/>
              </p:cNvSpPr>
              <p:nvPr/>
            </p:nvSpPr>
            <p:spPr>
              <a:xfrm>
                <a:off x="4075975" y="3823276"/>
                <a:ext cx="1515794" cy="610936"/>
              </a:xfrm>
              <a:prstGeom prst="rect">
                <a:avLst/>
              </a:prstGeom>
              <a:blipFill>
                <a:blip r:embed="rId13"/>
                <a:stretch>
                  <a:fillRect/>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CB5D6BF6-BB84-4FCD-A197-6A0830E660C0}"/>
              </a:ext>
            </a:extLst>
          </p:cNvPr>
          <p:cNvCxnSpPr>
            <a:cxnSpLocks/>
            <a:endCxn id="14" idx="0"/>
          </p:cNvCxnSpPr>
          <p:nvPr/>
        </p:nvCxnSpPr>
        <p:spPr>
          <a:xfrm>
            <a:off x="1299262" y="3507854"/>
            <a:ext cx="0" cy="37701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15D6E9BB-5FC1-424C-8A70-E5F7D43858DD}"/>
              </a:ext>
            </a:extLst>
          </p:cNvPr>
          <p:cNvCxnSpPr>
            <a:cxnSpLocks/>
            <a:endCxn id="16" idx="0"/>
          </p:cNvCxnSpPr>
          <p:nvPr/>
        </p:nvCxnSpPr>
        <p:spPr>
          <a:xfrm>
            <a:off x="2195736" y="3507854"/>
            <a:ext cx="172346" cy="3552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C4B718AB-8DC1-44E8-ADF7-B5FC8917B1AE}"/>
              </a:ext>
            </a:extLst>
          </p:cNvPr>
          <p:cNvCxnSpPr>
            <a:cxnSpLocks/>
            <a:endCxn id="18" idx="0"/>
          </p:cNvCxnSpPr>
          <p:nvPr/>
        </p:nvCxnSpPr>
        <p:spPr>
          <a:xfrm>
            <a:off x="3017067" y="3507854"/>
            <a:ext cx="193516" cy="37326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C007B867-E232-42FA-BF2F-8F2665662254}"/>
              </a:ext>
            </a:extLst>
          </p:cNvPr>
          <p:cNvCxnSpPr>
            <a:endCxn id="20" idx="0"/>
          </p:cNvCxnSpPr>
          <p:nvPr/>
        </p:nvCxnSpPr>
        <p:spPr>
          <a:xfrm>
            <a:off x="3688943" y="3561845"/>
            <a:ext cx="157512" cy="312954"/>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6BCABBFD-7063-465C-A407-D6D9D586744F}"/>
              </a:ext>
            </a:extLst>
          </p:cNvPr>
          <p:cNvSpPr txBox="1"/>
          <p:nvPr/>
        </p:nvSpPr>
        <p:spPr>
          <a:xfrm>
            <a:off x="4220434" y="4746418"/>
            <a:ext cx="5112568" cy="677108"/>
          </a:xfrm>
          <a:prstGeom prst="rect">
            <a:avLst/>
          </a:prstGeom>
          <a:noFill/>
        </p:spPr>
        <p:txBody>
          <a:bodyPr wrap="square" rtlCol="0">
            <a:spAutoFit/>
          </a:bodyPr>
          <a:lstStyle/>
          <a:p>
            <a:r>
              <a:rPr lang="en-US" sz="1000" dirty="0">
                <a:effectLst/>
              </a:rPr>
              <a:t>Patel, V. K., </a:t>
            </a:r>
            <a:r>
              <a:rPr lang="en-US" sz="1000" dirty="0" err="1">
                <a:effectLst/>
              </a:rPr>
              <a:t>Savsani</a:t>
            </a:r>
            <a:r>
              <a:rPr lang="en-US" sz="1000" dirty="0">
                <a:effectLst/>
              </a:rPr>
              <a:t>, V. J., &amp; Tawhid, M. A. (2019). </a:t>
            </a:r>
            <a:r>
              <a:rPr lang="en-US" sz="1000" i="1" dirty="0">
                <a:effectLst/>
              </a:rPr>
              <a:t>Thermal System Optimization A     Population-Based Metaheuristic Approach</a:t>
            </a:r>
            <a:r>
              <a:rPr lang="en-US" sz="1000" dirty="0">
                <a:effectLst/>
              </a:rPr>
              <a:t>. Cham: Springer International Publishing.</a:t>
            </a:r>
          </a:p>
          <a:p>
            <a:endParaRPr lang="en-US" dirty="0"/>
          </a:p>
        </p:txBody>
      </p:sp>
    </p:spTree>
    <p:extLst>
      <p:ext uri="{BB962C8B-B14F-4D97-AF65-F5344CB8AC3E}">
        <p14:creationId xmlns:p14="http://schemas.microsoft.com/office/powerpoint/2010/main" val="308154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500"/>
                                        <p:tgtEl>
                                          <p:spTgt spid="2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500"/>
                                        <p:tgtEl>
                                          <p:spTgt spid="3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4" grpId="0"/>
      <p:bldP spid="16" grpId="0"/>
      <p:bldP spid="18" grpId="0"/>
      <p:bldP spid="20"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030633-58E7-484F-8839-6C36E639202E}"/>
              </a:ext>
            </a:extLst>
          </p:cNvPr>
          <p:cNvSpPr>
            <a:spLocks noGrp="1"/>
          </p:cNvSpPr>
          <p:nvPr>
            <p:ph type="body" sz="quarter" idx="10"/>
          </p:nvPr>
        </p:nvSpPr>
        <p:spPr>
          <a:xfrm>
            <a:off x="-396552" y="-236562"/>
            <a:ext cx="4534704" cy="1080120"/>
          </a:xfrm>
        </p:spPr>
        <p:txBody>
          <a:bodyPr/>
          <a:lstStyle/>
          <a:p>
            <a:r>
              <a:rPr lang="en-US" i="1" dirty="0">
                <a:highlight>
                  <a:srgbClr val="98DFBB"/>
                </a:highlight>
                <a:latin typeface="+mn-lt"/>
                <a:cs typeface="Times New Roman" panose="02020603050405020304" pitchFamily="18" charset="0"/>
              </a:rPr>
              <a:t>Literature Review</a:t>
            </a:r>
          </a:p>
        </p:txBody>
      </p:sp>
      <p:sp>
        <p:nvSpPr>
          <p:cNvPr id="5" name="TextBox 4">
            <a:extLst>
              <a:ext uri="{FF2B5EF4-FFF2-40B4-BE49-F238E27FC236}">
                <a16:creationId xmlns:a16="http://schemas.microsoft.com/office/drawing/2014/main" id="{B73B4DEA-8C84-4DFB-9C9C-0C66C864136A}"/>
              </a:ext>
            </a:extLst>
          </p:cNvPr>
          <p:cNvSpPr txBox="1"/>
          <p:nvPr/>
        </p:nvSpPr>
        <p:spPr>
          <a:xfrm>
            <a:off x="-30808" y="303498"/>
            <a:ext cx="5610919" cy="1631216"/>
          </a:xfrm>
          <a:prstGeom prst="rect">
            <a:avLst/>
          </a:prstGeom>
          <a:noFill/>
        </p:spPr>
        <p:txBody>
          <a:bodyPr wrap="square" rtlCol="0">
            <a:spAutoFit/>
          </a:bodyPr>
          <a:lstStyle/>
          <a:p>
            <a:endParaRPr lang="en-US" sz="2000" b="1" i="1" dirty="0">
              <a:solidFill>
                <a:schemeClr val="accent2">
                  <a:lumMod val="50000"/>
                </a:schemeClr>
              </a:solidFill>
            </a:endParaRPr>
          </a:p>
          <a:p>
            <a:r>
              <a:rPr lang="en-US" sz="2000" b="1" i="1" dirty="0">
                <a:solidFill>
                  <a:schemeClr val="accent2">
                    <a:lumMod val="50000"/>
                  </a:schemeClr>
                </a:solidFill>
                <a:highlight>
                  <a:srgbClr val="F8B2A3"/>
                </a:highlight>
              </a:rPr>
              <a:t>THERMAL MODEL</a:t>
            </a:r>
          </a:p>
          <a:p>
            <a:endParaRPr lang="en-US" sz="2000" i="1" dirty="0"/>
          </a:p>
          <a:p>
            <a:endParaRPr lang="en-US" sz="2000" i="1" dirty="0"/>
          </a:p>
          <a:p>
            <a:endParaRPr lang="en-US" sz="2000" i="1" dirty="0"/>
          </a:p>
        </p:txBody>
      </p:sp>
      <mc:AlternateContent xmlns:mc="http://schemas.openxmlformats.org/markup-compatibility/2006" xmlns:p14="http://schemas.microsoft.com/office/powerpoint/2010/main">
        <mc:Choice Requires="p14">
          <p:contentPart p14:bwMode="auto" r:id="rId3">
            <p14:nvContentPartPr>
              <p14:cNvPr id="100" name="Ink 99">
                <a:extLst>
                  <a:ext uri="{FF2B5EF4-FFF2-40B4-BE49-F238E27FC236}">
                    <a16:creationId xmlns:a16="http://schemas.microsoft.com/office/drawing/2014/main" id="{80BAB095-9468-4362-90F4-026B1173CC33}"/>
                  </a:ext>
                </a:extLst>
              </p14:cNvPr>
              <p14:cNvContentPartPr/>
              <p14:nvPr/>
            </p14:nvContentPartPr>
            <p14:xfrm>
              <a:off x="-342240" y="1604640"/>
              <a:ext cx="1800" cy="360"/>
            </p14:xfrm>
          </p:contentPart>
        </mc:Choice>
        <mc:Fallback xmlns="">
          <p:pic>
            <p:nvPicPr>
              <p:cNvPr id="100" name="Ink 99">
                <a:extLst>
                  <a:ext uri="{FF2B5EF4-FFF2-40B4-BE49-F238E27FC236}">
                    <a16:creationId xmlns:a16="http://schemas.microsoft.com/office/drawing/2014/main" id="{80BAB095-9468-4362-90F4-026B1173CC33}"/>
                  </a:ext>
                </a:extLst>
              </p:cNvPr>
              <p:cNvPicPr/>
              <p:nvPr/>
            </p:nvPicPr>
            <p:blipFill>
              <a:blip r:embed="rId4"/>
              <a:stretch>
                <a:fillRect/>
              </a:stretch>
            </p:blipFill>
            <p:spPr>
              <a:xfrm>
                <a:off x="-360240" y="1586640"/>
                <a:ext cx="37440" cy="36000"/>
              </a:xfrm>
              <a:prstGeom prst="rect">
                <a:avLst/>
              </a:prstGeom>
            </p:spPr>
          </p:pic>
        </mc:Fallback>
      </mc:AlternateContent>
      <p:sp>
        <p:nvSpPr>
          <p:cNvPr id="6" name="TextBox 5">
            <a:extLst>
              <a:ext uri="{FF2B5EF4-FFF2-40B4-BE49-F238E27FC236}">
                <a16:creationId xmlns:a16="http://schemas.microsoft.com/office/drawing/2014/main" id="{DE254449-F9D4-4F2A-B304-2E2167BF3368}"/>
              </a:ext>
            </a:extLst>
          </p:cNvPr>
          <p:cNvSpPr txBox="1"/>
          <p:nvPr/>
        </p:nvSpPr>
        <p:spPr>
          <a:xfrm>
            <a:off x="4220434" y="4746418"/>
            <a:ext cx="5112568" cy="677108"/>
          </a:xfrm>
          <a:prstGeom prst="rect">
            <a:avLst/>
          </a:prstGeom>
          <a:noFill/>
        </p:spPr>
        <p:txBody>
          <a:bodyPr wrap="square" rtlCol="0">
            <a:spAutoFit/>
          </a:bodyPr>
          <a:lstStyle/>
          <a:p>
            <a:r>
              <a:rPr lang="en-US" sz="1000" dirty="0">
                <a:effectLst/>
              </a:rPr>
              <a:t>Patel, V. K., </a:t>
            </a:r>
            <a:r>
              <a:rPr lang="en-US" sz="1000" dirty="0" err="1">
                <a:effectLst/>
              </a:rPr>
              <a:t>Savsani</a:t>
            </a:r>
            <a:r>
              <a:rPr lang="en-US" sz="1000" dirty="0">
                <a:effectLst/>
              </a:rPr>
              <a:t>, V. J., &amp; Tawhid, M. A. (2019). </a:t>
            </a:r>
            <a:r>
              <a:rPr lang="en-US" sz="1000" i="1" dirty="0">
                <a:effectLst/>
              </a:rPr>
              <a:t>Thermal System Optimization A     Population-Based Metaheuristic Approach</a:t>
            </a:r>
            <a:r>
              <a:rPr lang="en-US" sz="1000" dirty="0">
                <a:effectLst/>
              </a:rPr>
              <a:t>. Cham: Springer International Publishing.</a:t>
            </a:r>
          </a:p>
          <a:p>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8E46A1E-C695-46F9-BF40-E8B9B13AB5AA}"/>
                  </a:ext>
                </a:extLst>
              </p:cNvPr>
              <p:cNvSpPr txBox="1"/>
              <p:nvPr/>
            </p:nvSpPr>
            <p:spPr>
              <a:xfrm>
                <a:off x="179512" y="1491630"/>
                <a:ext cx="6066699" cy="587340"/>
              </a:xfrm>
              <a:prstGeom prst="rect">
                <a:avLst/>
              </a:prstGeom>
              <a:noFill/>
            </p:spPr>
            <p:txBody>
              <a:bodyPr wrap="square">
                <a:spAutoFit/>
              </a:bodyPr>
              <a:lstStyle/>
              <a:p>
                <a:r>
                  <a:rPr lang="en-US" dirty="0"/>
                  <a:t>Hydraulic Diameter </a:t>
                </a:r>
                <a:r>
                  <a:rPr lang="en-US" dirty="0">
                    <a:sym typeface="Wingdings" panose="05000000000000000000" pitchFamily="2" charset="2"/>
                  </a:rPr>
                  <a:t></a:t>
                </a:r>
                <a:r>
                  <a:rPr lang="en-US" dirty="0"/>
                  <a:t> </a:t>
                </a:r>
                <a14:m>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h</m:t>
                        </m:r>
                      </m:sub>
                    </m:sSub>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r>
                          <a:rPr lang="en-US" i="0">
                            <a:latin typeface="Cambria Math" panose="02040503050406030204" pitchFamily="18" charset="0"/>
                          </a:rPr>
                          <m:t>4</m:t>
                        </m:r>
                        <m:sSub>
                          <m:sSubPr>
                            <m:ctrlPr>
                              <a:rPr lang="en-US" i="1">
                                <a:solidFill>
                                  <a:srgbClr val="836967"/>
                                </a:solidFill>
                                <a:highlight>
                                  <a:srgbClr val="FFFF00"/>
                                </a:highlight>
                                <a:latin typeface="Cambria Math" panose="02040503050406030204" pitchFamily="18" charset="0"/>
                              </a:rPr>
                            </m:ctrlPr>
                          </m:sSubPr>
                          <m:e>
                            <m:r>
                              <a:rPr lang="en-US" i="1">
                                <a:highlight>
                                  <a:srgbClr val="FFFF00"/>
                                </a:highlight>
                                <a:latin typeface="Cambria Math" panose="02040503050406030204" pitchFamily="18" charset="0"/>
                              </a:rPr>
                              <m:t>𝑓</m:t>
                            </m:r>
                          </m:e>
                          <m:sub>
                            <m:r>
                              <a:rPr lang="en-US" i="1">
                                <a:highlight>
                                  <a:srgbClr val="FFFF00"/>
                                </a:highlight>
                                <a:latin typeface="Cambria Math" panose="02040503050406030204" pitchFamily="18" charset="0"/>
                              </a:rPr>
                              <m:t>𝑠</m:t>
                            </m:r>
                          </m:sub>
                        </m:sSub>
                        <m:sSub>
                          <m:sSubPr>
                            <m:ctrlPr>
                              <a:rPr lang="en-US" i="1">
                                <a:solidFill>
                                  <a:srgbClr val="836967"/>
                                </a:solidFill>
                                <a:highlight>
                                  <a:srgbClr val="FFFF00"/>
                                </a:highlight>
                                <a:latin typeface="Cambria Math" panose="02040503050406030204" pitchFamily="18" charset="0"/>
                              </a:rPr>
                            </m:ctrlPr>
                          </m:sSubPr>
                          <m:e>
                            <m:r>
                              <a:rPr lang="en-US" i="1">
                                <a:highlight>
                                  <a:srgbClr val="FFFF00"/>
                                </a:highlight>
                                <a:latin typeface="Cambria Math" panose="02040503050406030204" pitchFamily="18" charset="0"/>
                              </a:rPr>
                              <m:t>𝑙</m:t>
                            </m:r>
                          </m:e>
                          <m:sub>
                            <m:r>
                              <a:rPr lang="en-US" i="1">
                                <a:highlight>
                                  <a:srgbClr val="FFFF00"/>
                                </a:highlight>
                                <a:latin typeface="Cambria Math" panose="02040503050406030204" pitchFamily="18" charset="0"/>
                              </a:rPr>
                              <m:t>𝑓</m:t>
                            </m:r>
                          </m:sub>
                        </m:sSub>
                        <m:d>
                          <m:dPr>
                            <m:ctrlPr>
                              <a:rPr lang="en-US" i="1">
                                <a:highlight>
                                  <a:srgbClr val="FFFF00"/>
                                </a:highlight>
                                <a:latin typeface="Cambria Math" panose="02040503050406030204" pitchFamily="18" charset="0"/>
                              </a:rPr>
                            </m:ctrlPr>
                          </m:dPr>
                          <m:e>
                            <m:r>
                              <a:rPr lang="en-US" i="1">
                                <a:highlight>
                                  <a:srgbClr val="FFFF00"/>
                                </a:highlight>
                                <a:latin typeface="Cambria Math" panose="02040503050406030204" pitchFamily="18" charset="0"/>
                              </a:rPr>
                              <m:t>𝐻</m:t>
                            </m:r>
                            <m:r>
                              <a:rPr lang="en-US" i="0">
                                <a:highlight>
                                  <a:srgbClr val="FFFF00"/>
                                </a:highlight>
                                <a:latin typeface="Cambria Math" panose="02040503050406030204" pitchFamily="18" charset="0"/>
                              </a:rPr>
                              <m:t>−</m:t>
                            </m:r>
                            <m:r>
                              <a:rPr lang="en-US" i="1">
                                <a:highlight>
                                  <a:srgbClr val="FFFF00"/>
                                </a:highlight>
                                <a:latin typeface="Cambria Math" panose="02040503050406030204" pitchFamily="18" charset="0"/>
                              </a:rPr>
                              <m:t>𝑡</m:t>
                            </m:r>
                          </m:e>
                        </m:d>
                      </m:num>
                      <m:den>
                        <m:r>
                          <a:rPr lang="en-US" i="0">
                            <a:latin typeface="Cambria Math" panose="02040503050406030204" pitchFamily="18" charset="0"/>
                          </a:rPr>
                          <m:t>2</m:t>
                        </m:r>
                        <m:d>
                          <m:dPr>
                            <m:ctrlPr>
                              <a:rPr lang="en-US" i="1" smtClean="0">
                                <a:solidFill>
                                  <a:srgbClr val="836967"/>
                                </a:solidFill>
                                <a:latin typeface="Cambria Math" panose="02040503050406030204" pitchFamily="18" charset="0"/>
                              </a:rPr>
                            </m:ctrlPr>
                          </m:dPr>
                          <m:e>
                            <m:sSub>
                              <m:sSubPr>
                                <m:ctrlPr>
                                  <a:rPr lang="en-US" i="1">
                                    <a:solidFill>
                                      <a:srgbClr val="836967"/>
                                    </a:solidFill>
                                    <a:highlight>
                                      <a:srgbClr val="FFFF00"/>
                                    </a:highlight>
                                    <a:latin typeface="Cambria Math" panose="02040503050406030204" pitchFamily="18" charset="0"/>
                                  </a:rPr>
                                </m:ctrlPr>
                              </m:sSubPr>
                              <m:e>
                                <m:r>
                                  <a:rPr lang="en-US" i="1">
                                    <a:highlight>
                                      <a:srgbClr val="FFFF00"/>
                                    </a:highlight>
                                    <a:latin typeface="Cambria Math" panose="02040503050406030204" pitchFamily="18" charset="0"/>
                                  </a:rPr>
                                  <m:t>𝑓</m:t>
                                </m:r>
                              </m:e>
                              <m:sub>
                                <m:r>
                                  <a:rPr lang="en-US" i="1">
                                    <a:highlight>
                                      <a:srgbClr val="FFFF00"/>
                                    </a:highlight>
                                    <a:latin typeface="Cambria Math" panose="02040503050406030204" pitchFamily="18" charset="0"/>
                                  </a:rPr>
                                  <m:t>𝑠</m:t>
                                </m:r>
                              </m:sub>
                            </m:sSub>
                            <m:sSub>
                              <m:sSubPr>
                                <m:ctrlPr>
                                  <a:rPr lang="en-US" i="1">
                                    <a:solidFill>
                                      <a:srgbClr val="836967"/>
                                    </a:solidFill>
                                    <a:highlight>
                                      <a:srgbClr val="FFFF00"/>
                                    </a:highlight>
                                    <a:latin typeface="Cambria Math" panose="02040503050406030204" pitchFamily="18" charset="0"/>
                                  </a:rPr>
                                </m:ctrlPr>
                              </m:sSubPr>
                              <m:e>
                                <m:r>
                                  <a:rPr lang="en-US" i="1">
                                    <a:highlight>
                                      <a:srgbClr val="FFFF00"/>
                                    </a:highlight>
                                    <a:latin typeface="Cambria Math" panose="02040503050406030204" pitchFamily="18" charset="0"/>
                                  </a:rPr>
                                  <m:t>𝑙</m:t>
                                </m:r>
                              </m:e>
                              <m:sub>
                                <m:r>
                                  <a:rPr lang="en-US" i="1">
                                    <a:highlight>
                                      <a:srgbClr val="FFFF00"/>
                                    </a:highlight>
                                    <a:latin typeface="Cambria Math" panose="02040503050406030204" pitchFamily="18" charset="0"/>
                                  </a:rPr>
                                  <m:t>𝑓</m:t>
                                </m:r>
                              </m:sub>
                            </m:sSub>
                            <m:r>
                              <a:rPr lang="en-US" i="0">
                                <a:latin typeface="Cambria Math" panose="02040503050406030204" pitchFamily="18" charset="0"/>
                              </a:rPr>
                              <m:t>+</m:t>
                            </m:r>
                            <m:d>
                              <m:dPr>
                                <m:ctrlPr>
                                  <a:rPr lang="en-US" i="1">
                                    <a:solidFill>
                                      <a:srgbClr val="836967"/>
                                    </a:solidFill>
                                    <a:highlight>
                                      <a:srgbClr val="FFFF00"/>
                                    </a:highlight>
                                    <a:latin typeface="Cambria Math" panose="02040503050406030204" pitchFamily="18" charset="0"/>
                                  </a:rPr>
                                </m:ctrlPr>
                              </m:dPr>
                              <m:e>
                                <m:r>
                                  <a:rPr lang="en-US" i="1">
                                    <a:highlight>
                                      <a:srgbClr val="FFFF00"/>
                                    </a:highlight>
                                    <a:latin typeface="Cambria Math" panose="02040503050406030204" pitchFamily="18" charset="0"/>
                                  </a:rPr>
                                  <m:t>𝐻</m:t>
                                </m:r>
                                <m:r>
                                  <a:rPr lang="en-US" i="0">
                                    <a:highlight>
                                      <a:srgbClr val="FFFF00"/>
                                    </a:highlight>
                                    <a:latin typeface="Cambria Math" panose="02040503050406030204" pitchFamily="18" charset="0"/>
                                  </a:rPr>
                                  <m:t>−</m:t>
                                </m:r>
                                <m:r>
                                  <a:rPr lang="en-US" i="1">
                                    <a:highlight>
                                      <a:srgbClr val="FFFF00"/>
                                    </a:highlight>
                                    <a:latin typeface="Cambria Math" panose="02040503050406030204" pitchFamily="18" charset="0"/>
                                  </a:rPr>
                                  <m:t>𝑡</m:t>
                                </m:r>
                              </m:e>
                            </m:d>
                            <m:sSub>
                              <m:sSubPr>
                                <m:ctrlPr>
                                  <a:rPr lang="en-US" i="1">
                                    <a:solidFill>
                                      <a:srgbClr val="836967"/>
                                    </a:solidFill>
                                    <a:highlight>
                                      <a:srgbClr val="FFFF00"/>
                                    </a:highlight>
                                    <a:latin typeface="Cambria Math" panose="02040503050406030204" pitchFamily="18" charset="0"/>
                                  </a:rPr>
                                </m:ctrlPr>
                              </m:sSubPr>
                              <m:e>
                                <m:r>
                                  <a:rPr lang="en-US" i="1">
                                    <a:highlight>
                                      <a:srgbClr val="FFFF00"/>
                                    </a:highlight>
                                    <a:latin typeface="Cambria Math" panose="02040503050406030204" pitchFamily="18" charset="0"/>
                                  </a:rPr>
                                  <m:t>𝑙</m:t>
                                </m:r>
                              </m:e>
                              <m:sub>
                                <m:r>
                                  <a:rPr lang="en-US" i="1">
                                    <a:highlight>
                                      <a:srgbClr val="FFFF00"/>
                                    </a:highlight>
                                    <a:latin typeface="Cambria Math" panose="02040503050406030204" pitchFamily="18" charset="0"/>
                                  </a:rPr>
                                  <m:t>𝑓</m:t>
                                </m:r>
                              </m:sub>
                            </m:sSub>
                            <m:r>
                              <a:rPr lang="en-US" i="0">
                                <a:latin typeface="Cambria Math" panose="02040503050406030204" pitchFamily="18" charset="0"/>
                              </a:rPr>
                              <m:t>+</m:t>
                            </m:r>
                            <m:d>
                              <m:dPr>
                                <m:ctrlPr>
                                  <a:rPr lang="en-US" i="1">
                                    <a:solidFill>
                                      <a:srgbClr val="836967"/>
                                    </a:solidFill>
                                    <a:highlight>
                                      <a:srgbClr val="FFFF00"/>
                                    </a:highlight>
                                    <a:latin typeface="Cambria Math" panose="02040503050406030204" pitchFamily="18" charset="0"/>
                                  </a:rPr>
                                </m:ctrlPr>
                              </m:dPr>
                              <m:e>
                                <m:r>
                                  <a:rPr lang="en-US" i="1">
                                    <a:highlight>
                                      <a:srgbClr val="FFFF00"/>
                                    </a:highlight>
                                    <a:latin typeface="Cambria Math" panose="02040503050406030204" pitchFamily="18" charset="0"/>
                                  </a:rPr>
                                  <m:t>𝐻</m:t>
                                </m:r>
                                <m:r>
                                  <a:rPr lang="en-US" i="0">
                                    <a:highlight>
                                      <a:srgbClr val="FFFF00"/>
                                    </a:highlight>
                                    <a:latin typeface="Cambria Math" panose="02040503050406030204" pitchFamily="18" charset="0"/>
                                  </a:rPr>
                                  <m:t>−</m:t>
                                </m:r>
                                <m:r>
                                  <a:rPr lang="en-US" i="1">
                                    <a:highlight>
                                      <a:srgbClr val="FFFF00"/>
                                    </a:highlight>
                                    <a:latin typeface="Cambria Math" panose="02040503050406030204" pitchFamily="18" charset="0"/>
                                  </a:rPr>
                                  <m:t>𝑡</m:t>
                                </m:r>
                              </m:e>
                            </m:d>
                            <m:r>
                              <a:rPr lang="en-US" i="1">
                                <a:highlight>
                                  <a:srgbClr val="FFFF00"/>
                                </a:highlight>
                                <a:latin typeface="Cambria Math" panose="02040503050406030204" pitchFamily="18" charset="0"/>
                              </a:rPr>
                              <m:t>𝑡</m:t>
                            </m:r>
                          </m:e>
                        </m:d>
                        <m:r>
                          <a:rPr lang="en-US" i="0">
                            <a:latin typeface="Cambria Math" panose="02040503050406030204" pitchFamily="18" charset="0"/>
                          </a:rPr>
                          <m:t>+</m:t>
                        </m:r>
                        <m:r>
                          <a:rPr lang="en-US" i="1">
                            <a:highlight>
                              <a:srgbClr val="FFFF00"/>
                            </a:highlight>
                            <a:latin typeface="Cambria Math" panose="02040503050406030204" pitchFamily="18" charset="0"/>
                          </a:rPr>
                          <m:t>𝑡</m:t>
                        </m:r>
                        <m:sSub>
                          <m:sSubPr>
                            <m:ctrlPr>
                              <a:rPr lang="en-US" i="1">
                                <a:solidFill>
                                  <a:srgbClr val="836967"/>
                                </a:solidFill>
                                <a:highlight>
                                  <a:srgbClr val="FFFF00"/>
                                </a:highlight>
                                <a:latin typeface="Cambria Math" panose="02040503050406030204" pitchFamily="18" charset="0"/>
                              </a:rPr>
                            </m:ctrlPr>
                          </m:sSubPr>
                          <m:e>
                            <m:r>
                              <a:rPr lang="en-US" i="1">
                                <a:highlight>
                                  <a:srgbClr val="FFFF00"/>
                                </a:highlight>
                                <a:latin typeface="Cambria Math" panose="02040503050406030204" pitchFamily="18" charset="0"/>
                              </a:rPr>
                              <m:t>𝑓</m:t>
                            </m:r>
                          </m:e>
                          <m:sub>
                            <m:r>
                              <a:rPr lang="en-US" i="1">
                                <a:highlight>
                                  <a:srgbClr val="FFFF00"/>
                                </a:highlight>
                                <a:latin typeface="Cambria Math" panose="02040503050406030204" pitchFamily="18" charset="0"/>
                              </a:rPr>
                              <m:t>𝑠</m:t>
                            </m:r>
                          </m:sub>
                        </m:sSub>
                      </m:den>
                    </m:f>
                  </m:oMath>
                </a14:m>
                <a:endParaRPr lang="en-US" dirty="0"/>
              </a:p>
            </p:txBody>
          </p:sp>
        </mc:Choice>
        <mc:Fallback xmlns="">
          <p:sp>
            <p:nvSpPr>
              <p:cNvPr id="7" name="TextBox 6">
                <a:extLst>
                  <a:ext uri="{FF2B5EF4-FFF2-40B4-BE49-F238E27FC236}">
                    <a16:creationId xmlns:a16="http://schemas.microsoft.com/office/drawing/2014/main" id="{98E46A1E-C695-46F9-BF40-E8B9B13AB5AA}"/>
                  </a:ext>
                </a:extLst>
              </p:cNvPr>
              <p:cNvSpPr txBox="1">
                <a:spLocks noRot="1" noChangeAspect="1" noMove="1" noResize="1" noEditPoints="1" noAdjustHandles="1" noChangeArrowheads="1" noChangeShapeType="1" noTextEdit="1"/>
              </p:cNvSpPr>
              <p:nvPr/>
            </p:nvSpPr>
            <p:spPr>
              <a:xfrm>
                <a:off x="179512" y="1491630"/>
                <a:ext cx="6066699" cy="587340"/>
              </a:xfrm>
              <a:prstGeom prst="rect">
                <a:avLst/>
              </a:prstGeom>
              <a:blipFill>
                <a:blip r:embed="rId5"/>
                <a:stretch>
                  <a:fillRect l="-8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BC62E9C-9069-4235-8DA6-40DA69F3B046}"/>
                  </a:ext>
                </a:extLst>
              </p:cNvPr>
              <p:cNvSpPr txBox="1"/>
              <p:nvPr/>
            </p:nvSpPr>
            <p:spPr>
              <a:xfrm>
                <a:off x="179512" y="2212841"/>
                <a:ext cx="4866640" cy="585673"/>
              </a:xfrm>
              <a:prstGeom prst="rect">
                <a:avLst/>
              </a:prstGeom>
              <a:noFill/>
            </p:spPr>
            <p:txBody>
              <a:bodyPr wrap="square">
                <a:spAutoFit/>
              </a:bodyPr>
              <a:lstStyle/>
              <a:p>
                <a:r>
                  <a:rPr lang="en-US" dirty="0"/>
                  <a:t>Pressure drop (hot side) </a:t>
                </a:r>
                <a:r>
                  <a:rPr lang="en-US" dirty="0">
                    <a:sym typeface="Wingdings" panose="05000000000000000000" pitchFamily="2" charset="2"/>
                  </a:rPr>
                  <a:t> </a:t>
                </a:r>
                <a14:m>
                  <m:oMath xmlns:m="http://schemas.openxmlformats.org/officeDocument/2006/math">
                    <m:r>
                      <a:rPr lang="en-US" smtClean="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h</m:t>
                        </m:r>
                      </m:sub>
                    </m:sSub>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r>
                          <a:rPr lang="en-US" i="0">
                            <a:latin typeface="Cambria Math" panose="02040503050406030204" pitchFamily="18" charset="0"/>
                          </a:rPr>
                          <m:t>2</m:t>
                        </m:r>
                        <m:sSub>
                          <m:sSubPr>
                            <m:ctrlPr>
                              <a:rPr lang="en-US" i="1">
                                <a:solidFill>
                                  <a:srgbClr val="836967"/>
                                </a:solidFill>
                                <a:highlight>
                                  <a:srgbClr val="FFFF00"/>
                                </a:highlight>
                                <a:latin typeface="Cambria Math" panose="02040503050406030204" pitchFamily="18" charset="0"/>
                              </a:rPr>
                            </m:ctrlPr>
                          </m:sSubPr>
                          <m:e>
                            <m:r>
                              <a:rPr lang="en-US" i="1">
                                <a:highlight>
                                  <a:srgbClr val="FFFF00"/>
                                </a:highlight>
                                <a:latin typeface="Cambria Math" panose="02040503050406030204" pitchFamily="18" charset="0"/>
                              </a:rPr>
                              <m:t>𝑓</m:t>
                            </m:r>
                          </m:e>
                          <m:sub>
                            <m:r>
                              <a:rPr lang="en-US" i="1">
                                <a:highlight>
                                  <a:srgbClr val="FFFF00"/>
                                </a:highlight>
                                <a:latin typeface="Cambria Math" panose="02040503050406030204" pitchFamily="18" charset="0"/>
                              </a:rPr>
                              <m:t>h</m:t>
                            </m:r>
                          </m:sub>
                        </m:sSub>
                        <m:sSub>
                          <m:sSubPr>
                            <m:ctrlPr>
                              <a:rPr lang="en-US" i="1">
                                <a:solidFill>
                                  <a:srgbClr val="836967"/>
                                </a:solidFill>
                                <a:highlight>
                                  <a:srgbClr val="FFFF00"/>
                                </a:highlight>
                                <a:latin typeface="Cambria Math" panose="02040503050406030204" pitchFamily="18" charset="0"/>
                              </a:rPr>
                            </m:ctrlPr>
                          </m:sSubPr>
                          <m:e>
                            <m:r>
                              <a:rPr lang="en-US" i="1">
                                <a:highlight>
                                  <a:srgbClr val="FFFF00"/>
                                </a:highlight>
                                <a:latin typeface="Cambria Math" panose="02040503050406030204" pitchFamily="18" charset="0"/>
                              </a:rPr>
                              <m:t>𝐿</m:t>
                            </m:r>
                          </m:e>
                          <m:sub>
                            <m:r>
                              <a:rPr lang="en-US" i="1">
                                <a:highlight>
                                  <a:srgbClr val="FFFF00"/>
                                </a:highlight>
                                <a:latin typeface="Cambria Math" panose="02040503050406030204" pitchFamily="18" charset="0"/>
                              </a:rPr>
                              <m:t>h</m:t>
                            </m:r>
                          </m:sub>
                        </m:sSub>
                        <m:sSup>
                          <m:sSupPr>
                            <m:ctrlPr>
                              <a:rPr lang="en-US" i="1">
                                <a:solidFill>
                                  <a:srgbClr val="836967"/>
                                </a:solidFill>
                                <a:latin typeface="Cambria Math" panose="02040503050406030204" pitchFamily="18" charset="0"/>
                              </a:rPr>
                            </m:ctrlPr>
                          </m:sSupPr>
                          <m:e>
                            <m:sSub>
                              <m:sSubPr>
                                <m:ctrlPr>
                                  <a:rPr lang="en-US" i="1">
                                    <a:solidFill>
                                      <a:srgbClr val="836967"/>
                                    </a:solidFill>
                                    <a:highlight>
                                      <a:srgbClr val="FFFF00"/>
                                    </a:highlight>
                                    <a:latin typeface="Cambria Math" panose="02040503050406030204" pitchFamily="18" charset="0"/>
                                  </a:rPr>
                                </m:ctrlPr>
                              </m:sSubPr>
                              <m:e>
                                <m:r>
                                  <a:rPr lang="en-US" i="1">
                                    <a:highlight>
                                      <a:srgbClr val="FFFF00"/>
                                    </a:highlight>
                                    <a:latin typeface="Cambria Math" panose="02040503050406030204" pitchFamily="18" charset="0"/>
                                  </a:rPr>
                                  <m:t>𝐺</m:t>
                                </m:r>
                              </m:e>
                              <m:sub>
                                <m:r>
                                  <a:rPr lang="en-US" i="1">
                                    <a:highlight>
                                      <a:srgbClr val="FFFF00"/>
                                    </a:highlight>
                                    <a:latin typeface="Cambria Math" panose="02040503050406030204" pitchFamily="18" charset="0"/>
                                  </a:rPr>
                                  <m:t>h</m:t>
                                </m:r>
                              </m:sub>
                            </m:sSub>
                          </m:e>
                          <m:sup>
                            <m:r>
                              <a:rPr lang="en-US" i="0">
                                <a:latin typeface="Cambria Math" panose="02040503050406030204" pitchFamily="18" charset="0"/>
                              </a:rPr>
                              <m:t>2</m:t>
                            </m:r>
                          </m:sup>
                        </m:sSup>
                      </m:num>
                      <m:den>
                        <m:sSub>
                          <m:sSubPr>
                            <m:ctrlPr>
                              <a:rPr lang="en-US" i="1">
                                <a:solidFill>
                                  <a:srgbClr val="836967"/>
                                </a:solidFill>
                                <a:highlight>
                                  <a:srgbClr val="00FF00"/>
                                </a:highlight>
                                <a:latin typeface="Cambria Math" panose="02040503050406030204" pitchFamily="18" charset="0"/>
                              </a:rPr>
                            </m:ctrlPr>
                          </m:sSubPr>
                          <m:e>
                            <m:r>
                              <a:rPr lang="en-US" i="1">
                                <a:highlight>
                                  <a:srgbClr val="00FF00"/>
                                </a:highlight>
                                <a:latin typeface="Cambria Math" panose="02040503050406030204" pitchFamily="18" charset="0"/>
                              </a:rPr>
                              <m:t>𝜌</m:t>
                            </m:r>
                          </m:e>
                          <m:sub>
                            <m:r>
                              <a:rPr lang="en-US" i="1">
                                <a:highlight>
                                  <a:srgbClr val="00FF00"/>
                                </a:highlight>
                                <a:latin typeface="Cambria Math" panose="02040503050406030204" pitchFamily="18" charset="0"/>
                              </a:rPr>
                              <m:t>h</m:t>
                            </m:r>
                          </m:sub>
                        </m:sSub>
                        <m:sSub>
                          <m:sSubPr>
                            <m:ctrlPr>
                              <a:rPr lang="en-US" i="1">
                                <a:solidFill>
                                  <a:srgbClr val="836967"/>
                                </a:solidFill>
                                <a:highlight>
                                  <a:srgbClr val="FFFF00"/>
                                </a:highlight>
                                <a:latin typeface="Cambria Math" panose="02040503050406030204" pitchFamily="18" charset="0"/>
                              </a:rPr>
                            </m:ctrlPr>
                          </m:sSubPr>
                          <m:e>
                            <m:r>
                              <a:rPr lang="en-US" i="1">
                                <a:highlight>
                                  <a:srgbClr val="FFFF00"/>
                                </a:highlight>
                                <a:latin typeface="Cambria Math" panose="02040503050406030204" pitchFamily="18" charset="0"/>
                              </a:rPr>
                              <m:t>𝑑</m:t>
                            </m:r>
                          </m:e>
                          <m:sub>
                            <m:r>
                              <a:rPr lang="en-US" i="1">
                                <a:highlight>
                                  <a:srgbClr val="FFFF00"/>
                                </a:highlight>
                                <a:latin typeface="Cambria Math" panose="02040503050406030204" pitchFamily="18" charset="0"/>
                              </a:rPr>
                              <m:t>h</m:t>
                            </m:r>
                            <m:r>
                              <a:rPr lang="en-US" i="0">
                                <a:highlight>
                                  <a:srgbClr val="FFFF00"/>
                                </a:highlight>
                                <a:latin typeface="Cambria Math" panose="02040503050406030204" pitchFamily="18" charset="0"/>
                              </a:rPr>
                              <m:t>,</m:t>
                            </m:r>
                            <m:r>
                              <a:rPr lang="en-US" i="1">
                                <a:highlight>
                                  <a:srgbClr val="FFFF00"/>
                                </a:highlight>
                                <a:latin typeface="Cambria Math" panose="02040503050406030204" pitchFamily="18" charset="0"/>
                              </a:rPr>
                              <m:t>h</m:t>
                            </m:r>
                          </m:sub>
                        </m:sSub>
                      </m:den>
                    </m:f>
                  </m:oMath>
                </a14:m>
                <a:endParaRPr lang="en-US" dirty="0"/>
              </a:p>
            </p:txBody>
          </p:sp>
        </mc:Choice>
        <mc:Fallback xmlns="">
          <p:sp>
            <p:nvSpPr>
              <p:cNvPr id="9" name="TextBox 8">
                <a:extLst>
                  <a:ext uri="{FF2B5EF4-FFF2-40B4-BE49-F238E27FC236}">
                    <a16:creationId xmlns:a16="http://schemas.microsoft.com/office/drawing/2014/main" id="{0BC62E9C-9069-4235-8DA6-40DA69F3B046}"/>
                  </a:ext>
                </a:extLst>
              </p:cNvPr>
              <p:cNvSpPr txBox="1">
                <a:spLocks noRot="1" noChangeAspect="1" noMove="1" noResize="1" noEditPoints="1" noAdjustHandles="1" noChangeArrowheads="1" noChangeShapeType="1" noTextEdit="1"/>
              </p:cNvSpPr>
              <p:nvPr/>
            </p:nvSpPr>
            <p:spPr>
              <a:xfrm>
                <a:off x="179512" y="2212841"/>
                <a:ext cx="4866640" cy="585673"/>
              </a:xfrm>
              <a:prstGeom prst="rect">
                <a:avLst/>
              </a:prstGeom>
              <a:blipFill>
                <a:blip r:embed="rId6"/>
                <a:stretch>
                  <a:fillRect l="-10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6176039-213E-49E2-A095-8AB432BF0518}"/>
                  </a:ext>
                </a:extLst>
              </p:cNvPr>
              <p:cNvSpPr txBox="1"/>
              <p:nvPr/>
            </p:nvSpPr>
            <p:spPr>
              <a:xfrm>
                <a:off x="173654" y="2932385"/>
                <a:ext cx="7566698" cy="585673"/>
              </a:xfrm>
              <a:prstGeom prst="rect">
                <a:avLst/>
              </a:prstGeom>
              <a:noFill/>
            </p:spPr>
            <p:txBody>
              <a:bodyPr wrap="square">
                <a:spAutoFit/>
              </a:bodyPr>
              <a:lstStyle/>
              <a:p>
                <a:r>
                  <a:rPr lang="en-US" dirty="0"/>
                  <a:t>Pressure drop (cold side) </a:t>
                </a:r>
                <a:r>
                  <a:rPr lang="en-US" dirty="0">
                    <a:sym typeface="Wingdings" panose="05000000000000000000" pitchFamily="2" charset="2"/>
                  </a:rPr>
                  <a:t> </a:t>
                </a:r>
                <a14:m>
                  <m:oMath xmlns:m="http://schemas.openxmlformats.org/officeDocument/2006/math">
                    <m:r>
                      <a:rPr lang="en-US" smtClean="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𝑐</m:t>
                        </m:r>
                      </m:sub>
                    </m:sSub>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r>
                          <a:rPr lang="en-US" i="0">
                            <a:latin typeface="Cambria Math" panose="02040503050406030204" pitchFamily="18" charset="0"/>
                          </a:rPr>
                          <m:t>2</m:t>
                        </m:r>
                        <m:sSub>
                          <m:sSubPr>
                            <m:ctrlPr>
                              <a:rPr lang="en-US" i="1">
                                <a:solidFill>
                                  <a:srgbClr val="836967"/>
                                </a:solidFill>
                                <a:highlight>
                                  <a:srgbClr val="FFFF00"/>
                                </a:highlight>
                                <a:latin typeface="Cambria Math" panose="02040503050406030204" pitchFamily="18" charset="0"/>
                              </a:rPr>
                            </m:ctrlPr>
                          </m:sSubPr>
                          <m:e>
                            <m:r>
                              <a:rPr lang="en-US" i="1">
                                <a:highlight>
                                  <a:srgbClr val="FFFF00"/>
                                </a:highlight>
                                <a:latin typeface="Cambria Math" panose="02040503050406030204" pitchFamily="18" charset="0"/>
                              </a:rPr>
                              <m:t>𝑓</m:t>
                            </m:r>
                          </m:e>
                          <m:sub>
                            <m:r>
                              <a:rPr lang="en-US" i="1">
                                <a:highlight>
                                  <a:srgbClr val="FFFF00"/>
                                </a:highlight>
                                <a:latin typeface="Cambria Math" panose="02040503050406030204" pitchFamily="18" charset="0"/>
                              </a:rPr>
                              <m:t>𝑐</m:t>
                            </m:r>
                          </m:sub>
                        </m:sSub>
                        <m:sSub>
                          <m:sSubPr>
                            <m:ctrlPr>
                              <a:rPr lang="en-US" i="1">
                                <a:solidFill>
                                  <a:srgbClr val="836967"/>
                                </a:solidFill>
                                <a:highlight>
                                  <a:srgbClr val="FFFF00"/>
                                </a:highlight>
                                <a:latin typeface="Cambria Math" panose="02040503050406030204" pitchFamily="18" charset="0"/>
                              </a:rPr>
                            </m:ctrlPr>
                          </m:sSubPr>
                          <m:e>
                            <m:r>
                              <a:rPr lang="en-US" i="1">
                                <a:highlight>
                                  <a:srgbClr val="FFFF00"/>
                                </a:highlight>
                                <a:latin typeface="Cambria Math" panose="02040503050406030204" pitchFamily="18" charset="0"/>
                              </a:rPr>
                              <m:t>𝐿</m:t>
                            </m:r>
                          </m:e>
                          <m:sub>
                            <m:r>
                              <a:rPr lang="en-US" i="1">
                                <a:highlight>
                                  <a:srgbClr val="FFFF00"/>
                                </a:highlight>
                                <a:latin typeface="Cambria Math" panose="02040503050406030204" pitchFamily="18" charset="0"/>
                              </a:rPr>
                              <m:t>𝑐</m:t>
                            </m:r>
                          </m:sub>
                        </m:sSub>
                        <m:sSup>
                          <m:sSupPr>
                            <m:ctrlPr>
                              <a:rPr lang="en-US" i="1">
                                <a:solidFill>
                                  <a:srgbClr val="836967"/>
                                </a:solidFill>
                                <a:latin typeface="Cambria Math" panose="02040503050406030204" pitchFamily="18" charset="0"/>
                              </a:rPr>
                            </m:ctrlPr>
                          </m:sSupPr>
                          <m:e>
                            <m:sSub>
                              <m:sSubPr>
                                <m:ctrlPr>
                                  <a:rPr lang="en-US" i="1">
                                    <a:solidFill>
                                      <a:srgbClr val="836967"/>
                                    </a:solidFill>
                                    <a:highlight>
                                      <a:srgbClr val="FFFF00"/>
                                    </a:highlight>
                                    <a:latin typeface="Cambria Math" panose="02040503050406030204" pitchFamily="18" charset="0"/>
                                  </a:rPr>
                                </m:ctrlPr>
                              </m:sSubPr>
                              <m:e>
                                <m:r>
                                  <a:rPr lang="en-US" i="1">
                                    <a:highlight>
                                      <a:srgbClr val="FFFF00"/>
                                    </a:highlight>
                                    <a:latin typeface="Cambria Math" panose="02040503050406030204" pitchFamily="18" charset="0"/>
                                  </a:rPr>
                                  <m:t>𝐺</m:t>
                                </m:r>
                              </m:e>
                              <m:sub>
                                <m:r>
                                  <a:rPr lang="en-US" i="1">
                                    <a:highlight>
                                      <a:srgbClr val="FFFF00"/>
                                    </a:highlight>
                                    <a:latin typeface="Cambria Math" panose="02040503050406030204" pitchFamily="18" charset="0"/>
                                  </a:rPr>
                                  <m:t>𝑐</m:t>
                                </m:r>
                              </m:sub>
                            </m:sSub>
                          </m:e>
                          <m:sup>
                            <m:r>
                              <a:rPr lang="en-US" i="0">
                                <a:latin typeface="Cambria Math" panose="02040503050406030204" pitchFamily="18" charset="0"/>
                              </a:rPr>
                              <m:t>2</m:t>
                            </m:r>
                          </m:sup>
                        </m:sSup>
                      </m:num>
                      <m:den>
                        <m:sSub>
                          <m:sSubPr>
                            <m:ctrlPr>
                              <a:rPr lang="en-US" i="1">
                                <a:solidFill>
                                  <a:srgbClr val="836967"/>
                                </a:solidFill>
                                <a:highlight>
                                  <a:srgbClr val="00FF00"/>
                                </a:highlight>
                                <a:latin typeface="Cambria Math" panose="02040503050406030204" pitchFamily="18" charset="0"/>
                              </a:rPr>
                            </m:ctrlPr>
                          </m:sSubPr>
                          <m:e>
                            <m:r>
                              <a:rPr lang="en-US" i="1">
                                <a:highlight>
                                  <a:srgbClr val="00FF00"/>
                                </a:highlight>
                                <a:latin typeface="Cambria Math" panose="02040503050406030204" pitchFamily="18" charset="0"/>
                              </a:rPr>
                              <m:t>𝜌</m:t>
                            </m:r>
                          </m:e>
                          <m:sub>
                            <m:r>
                              <a:rPr lang="en-US" i="1">
                                <a:highlight>
                                  <a:srgbClr val="00FF00"/>
                                </a:highlight>
                                <a:latin typeface="Cambria Math" panose="02040503050406030204" pitchFamily="18" charset="0"/>
                              </a:rPr>
                              <m:t>𝑐</m:t>
                            </m:r>
                          </m:sub>
                        </m:sSub>
                        <m:sSub>
                          <m:sSubPr>
                            <m:ctrlPr>
                              <a:rPr lang="en-US" i="1">
                                <a:solidFill>
                                  <a:srgbClr val="836967"/>
                                </a:solidFill>
                                <a:highlight>
                                  <a:srgbClr val="FFFF00"/>
                                </a:highlight>
                                <a:latin typeface="Cambria Math" panose="02040503050406030204" pitchFamily="18" charset="0"/>
                              </a:rPr>
                            </m:ctrlPr>
                          </m:sSubPr>
                          <m:e>
                            <m:r>
                              <a:rPr lang="en-US" i="1">
                                <a:highlight>
                                  <a:srgbClr val="FFFF00"/>
                                </a:highlight>
                                <a:latin typeface="Cambria Math" panose="02040503050406030204" pitchFamily="18" charset="0"/>
                              </a:rPr>
                              <m:t>𝑑</m:t>
                            </m:r>
                          </m:e>
                          <m:sub>
                            <m:r>
                              <a:rPr lang="en-US" i="1">
                                <a:highlight>
                                  <a:srgbClr val="FFFF00"/>
                                </a:highlight>
                                <a:latin typeface="Cambria Math" panose="02040503050406030204" pitchFamily="18" charset="0"/>
                              </a:rPr>
                              <m:t>h</m:t>
                            </m:r>
                            <m:r>
                              <a:rPr lang="en-US" i="0">
                                <a:highlight>
                                  <a:srgbClr val="FFFF00"/>
                                </a:highlight>
                                <a:latin typeface="Cambria Math" panose="02040503050406030204" pitchFamily="18" charset="0"/>
                              </a:rPr>
                              <m:t>,</m:t>
                            </m:r>
                            <m:r>
                              <a:rPr lang="en-US" i="1">
                                <a:highlight>
                                  <a:srgbClr val="FFFF00"/>
                                </a:highlight>
                                <a:latin typeface="Cambria Math" panose="02040503050406030204" pitchFamily="18" charset="0"/>
                              </a:rPr>
                              <m:t>𝑐</m:t>
                            </m:r>
                          </m:sub>
                        </m:sSub>
                      </m:den>
                    </m:f>
                  </m:oMath>
                </a14:m>
                <a:endParaRPr lang="en-US" dirty="0"/>
              </a:p>
            </p:txBody>
          </p:sp>
        </mc:Choice>
        <mc:Fallback xmlns="">
          <p:sp>
            <p:nvSpPr>
              <p:cNvPr id="11" name="TextBox 10">
                <a:extLst>
                  <a:ext uri="{FF2B5EF4-FFF2-40B4-BE49-F238E27FC236}">
                    <a16:creationId xmlns:a16="http://schemas.microsoft.com/office/drawing/2014/main" id="{16176039-213E-49E2-A095-8AB432BF0518}"/>
                  </a:ext>
                </a:extLst>
              </p:cNvPr>
              <p:cNvSpPr txBox="1">
                <a:spLocks noRot="1" noChangeAspect="1" noMove="1" noResize="1" noEditPoints="1" noAdjustHandles="1" noChangeArrowheads="1" noChangeShapeType="1" noTextEdit="1"/>
              </p:cNvSpPr>
              <p:nvPr/>
            </p:nvSpPr>
            <p:spPr>
              <a:xfrm>
                <a:off x="173654" y="2932385"/>
                <a:ext cx="7566698" cy="585673"/>
              </a:xfrm>
              <a:prstGeom prst="rect">
                <a:avLst/>
              </a:prstGeom>
              <a:blipFill>
                <a:blip r:embed="rId7"/>
                <a:stretch>
                  <a:fillRect l="-6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8D27D76-AB81-4F4E-BA5D-CCC208A48DE7}"/>
                  </a:ext>
                </a:extLst>
              </p:cNvPr>
              <p:cNvSpPr txBox="1"/>
              <p:nvPr/>
            </p:nvSpPr>
            <p:spPr>
              <a:xfrm>
                <a:off x="-1004695" y="3856974"/>
                <a:ext cx="10943415" cy="3257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500" i="1" smtClean="0">
                          <a:latin typeface="Cambria Math" panose="02040503050406030204" pitchFamily="18" charset="0"/>
                        </a:rPr>
                        <m:t>𝑓</m:t>
                      </m:r>
                      <m:r>
                        <a:rPr lang="en-US" sz="1500" i="0">
                          <a:latin typeface="Cambria Math" panose="02040503050406030204" pitchFamily="18" charset="0"/>
                        </a:rPr>
                        <m:t>=</m:t>
                      </m:r>
                      <m:sSup>
                        <m:sSupPr>
                          <m:ctrlPr>
                            <a:rPr lang="en-US" sz="1500" i="1">
                              <a:solidFill>
                                <a:srgbClr val="836967"/>
                              </a:solidFill>
                              <a:latin typeface="Cambria Math" panose="02040503050406030204" pitchFamily="18" charset="0"/>
                            </a:rPr>
                          </m:ctrlPr>
                        </m:sSupPr>
                        <m:e>
                          <m:d>
                            <m:dPr>
                              <m:ctrlPr>
                                <a:rPr lang="en-US" sz="1500" i="1">
                                  <a:latin typeface="Cambria Math" panose="02040503050406030204" pitchFamily="18" charset="0"/>
                                </a:rPr>
                              </m:ctrlPr>
                            </m:dPr>
                            <m:e>
                              <m:r>
                                <a:rPr lang="en-US" sz="1500" i="0">
                                  <a:latin typeface="Cambria Math" panose="02040503050406030204" pitchFamily="18" charset="0"/>
                                </a:rPr>
                                <m:t>9.6243 </m:t>
                              </m:r>
                              <m:sSup>
                                <m:sSupPr>
                                  <m:ctrlPr>
                                    <a:rPr lang="en-US" sz="1500" i="1">
                                      <a:solidFill>
                                        <a:srgbClr val="836967"/>
                                      </a:solidFill>
                                      <a:latin typeface="Cambria Math" panose="02040503050406030204" pitchFamily="18" charset="0"/>
                                    </a:rPr>
                                  </m:ctrlPr>
                                </m:sSupPr>
                                <m:e>
                                  <m:d>
                                    <m:dPr>
                                      <m:ctrlPr>
                                        <a:rPr lang="en-US" sz="1500" i="1">
                                          <a:solidFill>
                                            <a:srgbClr val="836967"/>
                                          </a:solidFill>
                                          <a:latin typeface="Cambria Math" panose="02040503050406030204" pitchFamily="18" charset="0"/>
                                        </a:rPr>
                                      </m:ctrlPr>
                                    </m:dPr>
                                    <m:e>
                                      <m:r>
                                        <a:rPr lang="en-US" sz="1500" i="1">
                                          <a:latin typeface="Cambria Math" panose="02040503050406030204" pitchFamily="18" charset="0"/>
                                        </a:rPr>
                                        <m:t>𝑅𝑒</m:t>
                                      </m:r>
                                    </m:e>
                                  </m:d>
                                </m:e>
                                <m:sup>
                                  <m:r>
                                    <a:rPr lang="en-US" sz="1500" i="0">
                                      <a:latin typeface="Cambria Math" panose="02040503050406030204" pitchFamily="18" charset="0"/>
                                    </a:rPr>
                                    <m:t>−0.7422</m:t>
                                  </m:r>
                                </m:sup>
                              </m:sSup>
                              <m:sSup>
                                <m:sSupPr>
                                  <m:ctrlPr>
                                    <a:rPr lang="en-US" sz="1500" i="1">
                                      <a:solidFill>
                                        <a:srgbClr val="836967"/>
                                      </a:solidFill>
                                      <a:latin typeface="Cambria Math" panose="02040503050406030204" pitchFamily="18" charset="0"/>
                                    </a:rPr>
                                  </m:ctrlPr>
                                </m:sSupPr>
                                <m:e>
                                  <m:d>
                                    <m:dPr>
                                      <m:ctrlPr>
                                        <a:rPr lang="en-US" sz="1500" i="1">
                                          <a:solidFill>
                                            <a:srgbClr val="836967"/>
                                          </a:solidFill>
                                          <a:latin typeface="Cambria Math" panose="02040503050406030204" pitchFamily="18" charset="0"/>
                                        </a:rPr>
                                      </m:ctrlPr>
                                    </m:dPr>
                                    <m:e>
                                      <m:r>
                                        <a:rPr lang="en-US" sz="1500" i="1">
                                          <a:latin typeface="Cambria Math" panose="02040503050406030204" pitchFamily="18" charset="0"/>
                                        </a:rPr>
                                        <m:t>𝛼</m:t>
                                      </m:r>
                                    </m:e>
                                  </m:d>
                                </m:e>
                                <m:sup>
                                  <m:r>
                                    <a:rPr lang="en-US" sz="1500" i="0">
                                      <a:latin typeface="Cambria Math" panose="02040503050406030204" pitchFamily="18" charset="0"/>
                                    </a:rPr>
                                    <m:t>−0.1856</m:t>
                                  </m:r>
                                </m:sup>
                              </m:sSup>
                              <m:sSup>
                                <m:sSupPr>
                                  <m:ctrlPr>
                                    <a:rPr lang="en-US" sz="1500" i="1">
                                      <a:solidFill>
                                        <a:srgbClr val="836967"/>
                                      </a:solidFill>
                                      <a:latin typeface="Cambria Math" panose="02040503050406030204" pitchFamily="18" charset="0"/>
                                    </a:rPr>
                                  </m:ctrlPr>
                                </m:sSupPr>
                                <m:e>
                                  <m:d>
                                    <m:dPr>
                                      <m:ctrlPr>
                                        <a:rPr lang="en-US" sz="1500" i="1">
                                          <a:solidFill>
                                            <a:srgbClr val="836967"/>
                                          </a:solidFill>
                                          <a:latin typeface="Cambria Math" panose="02040503050406030204" pitchFamily="18" charset="0"/>
                                        </a:rPr>
                                      </m:ctrlPr>
                                    </m:dPr>
                                    <m:e>
                                      <m:r>
                                        <a:rPr lang="en-US" sz="1500" i="1">
                                          <a:latin typeface="Cambria Math" panose="02040503050406030204" pitchFamily="18" charset="0"/>
                                        </a:rPr>
                                        <m:t>𝛿</m:t>
                                      </m:r>
                                    </m:e>
                                  </m:d>
                                </m:e>
                                <m:sup>
                                  <m:r>
                                    <a:rPr lang="en-US" sz="1500" i="0">
                                      <a:latin typeface="Cambria Math" panose="02040503050406030204" pitchFamily="18" charset="0"/>
                                    </a:rPr>
                                    <m:t>0.3053</m:t>
                                  </m:r>
                                </m:sup>
                              </m:sSup>
                              <m:sSup>
                                <m:sSupPr>
                                  <m:ctrlPr>
                                    <a:rPr lang="en-US" sz="1500" i="1">
                                      <a:solidFill>
                                        <a:srgbClr val="836967"/>
                                      </a:solidFill>
                                      <a:latin typeface="Cambria Math" panose="02040503050406030204" pitchFamily="18" charset="0"/>
                                    </a:rPr>
                                  </m:ctrlPr>
                                </m:sSupPr>
                                <m:e>
                                  <m:d>
                                    <m:dPr>
                                      <m:ctrlPr>
                                        <a:rPr lang="en-US" sz="1500" i="1">
                                          <a:solidFill>
                                            <a:srgbClr val="836967"/>
                                          </a:solidFill>
                                          <a:latin typeface="Cambria Math" panose="02040503050406030204" pitchFamily="18" charset="0"/>
                                        </a:rPr>
                                      </m:ctrlPr>
                                    </m:dPr>
                                    <m:e>
                                      <m:r>
                                        <a:rPr lang="en-US" sz="1500" i="1">
                                          <a:latin typeface="Cambria Math" panose="02040503050406030204" pitchFamily="18" charset="0"/>
                                        </a:rPr>
                                        <m:t>𝛾</m:t>
                                      </m:r>
                                    </m:e>
                                  </m:d>
                                </m:e>
                                <m:sup>
                                  <m:r>
                                    <a:rPr lang="en-US" sz="1500" i="0">
                                      <a:latin typeface="Cambria Math" panose="02040503050406030204" pitchFamily="18" charset="0"/>
                                    </a:rPr>
                                    <m:t>−0.2659</m:t>
                                  </m:r>
                                </m:sup>
                              </m:sSup>
                              <m:d>
                                <m:dPr>
                                  <m:begChr m:val="["/>
                                  <m:endChr m:val="]"/>
                                  <m:ctrlPr>
                                    <a:rPr lang="en-US" sz="1500" i="1">
                                      <a:solidFill>
                                        <a:srgbClr val="836967"/>
                                      </a:solidFill>
                                      <a:latin typeface="Cambria Math" panose="02040503050406030204" pitchFamily="18" charset="0"/>
                                    </a:rPr>
                                  </m:ctrlPr>
                                </m:dPr>
                                <m:e>
                                  <m:r>
                                    <a:rPr lang="en-US" sz="1500" i="0">
                                      <a:latin typeface="Cambria Math" panose="02040503050406030204" pitchFamily="18" charset="0"/>
                                    </a:rPr>
                                    <m:t>1+7.669∗</m:t>
                                  </m:r>
                                  <m:sSup>
                                    <m:sSupPr>
                                      <m:ctrlPr>
                                        <a:rPr lang="en-US" sz="1500" i="1">
                                          <a:solidFill>
                                            <a:srgbClr val="836967"/>
                                          </a:solidFill>
                                          <a:latin typeface="Cambria Math" panose="02040503050406030204" pitchFamily="18" charset="0"/>
                                        </a:rPr>
                                      </m:ctrlPr>
                                    </m:sSupPr>
                                    <m:e>
                                      <m:r>
                                        <a:rPr lang="en-US" sz="1500" i="0">
                                          <a:latin typeface="Cambria Math" panose="02040503050406030204" pitchFamily="18" charset="0"/>
                                        </a:rPr>
                                        <m:t>10</m:t>
                                      </m:r>
                                    </m:e>
                                    <m:sup>
                                      <m:r>
                                        <a:rPr lang="en-US" sz="1500" i="0">
                                          <a:latin typeface="Cambria Math" panose="02040503050406030204" pitchFamily="18" charset="0"/>
                                        </a:rPr>
                                        <m:t>−8</m:t>
                                      </m:r>
                                    </m:sup>
                                  </m:sSup>
                                  <m:sSup>
                                    <m:sSupPr>
                                      <m:ctrlPr>
                                        <a:rPr lang="en-US" sz="1500" i="1">
                                          <a:solidFill>
                                            <a:srgbClr val="836967"/>
                                          </a:solidFill>
                                          <a:latin typeface="Cambria Math" panose="02040503050406030204" pitchFamily="18" charset="0"/>
                                        </a:rPr>
                                      </m:ctrlPr>
                                    </m:sSupPr>
                                    <m:e>
                                      <m:d>
                                        <m:dPr>
                                          <m:ctrlPr>
                                            <a:rPr lang="en-US" sz="1500" i="1">
                                              <a:solidFill>
                                                <a:srgbClr val="836967"/>
                                              </a:solidFill>
                                              <a:latin typeface="Cambria Math" panose="02040503050406030204" pitchFamily="18" charset="0"/>
                                            </a:rPr>
                                          </m:ctrlPr>
                                        </m:dPr>
                                        <m:e>
                                          <m:r>
                                            <a:rPr lang="en-US" sz="1500" i="1">
                                              <a:latin typeface="Cambria Math" panose="02040503050406030204" pitchFamily="18" charset="0"/>
                                            </a:rPr>
                                            <m:t>𝑅𝑒</m:t>
                                          </m:r>
                                        </m:e>
                                      </m:d>
                                    </m:e>
                                    <m:sup>
                                      <m:r>
                                        <a:rPr lang="en-US" sz="1500" i="0">
                                          <a:latin typeface="Cambria Math" panose="02040503050406030204" pitchFamily="18" charset="0"/>
                                        </a:rPr>
                                        <m:t>4.429</m:t>
                                      </m:r>
                                    </m:sup>
                                  </m:sSup>
                                  <m:sSup>
                                    <m:sSupPr>
                                      <m:ctrlPr>
                                        <a:rPr lang="en-US" sz="1500" i="1">
                                          <a:solidFill>
                                            <a:srgbClr val="836967"/>
                                          </a:solidFill>
                                          <a:latin typeface="Cambria Math" panose="02040503050406030204" pitchFamily="18" charset="0"/>
                                        </a:rPr>
                                      </m:ctrlPr>
                                    </m:sSupPr>
                                    <m:e>
                                      <m:d>
                                        <m:dPr>
                                          <m:ctrlPr>
                                            <a:rPr lang="en-US" sz="1500" i="1">
                                              <a:solidFill>
                                                <a:srgbClr val="836967"/>
                                              </a:solidFill>
                                              <a:latin typeface="Cambria Math" panose="02040503050406030204" pitchFamily="18" charset="0"/>
                                            </a:rPr>
                                          </m:ctrlPr>
                                        </m:dPr>
                                        <m:e>
                                          <m:r>
                                            <a:rPr lang="en-US" sz="1500" i="1">
                                              <a:latin typeface="Cambria Math" panose="02040503050406030204" pitchFamily="18" charset="0"/>
                                            </a:rPr>
                                            <m:t>𝛼</m:t>
                                          </m:r>
                                        </m:e>
                                      </m:d>
                                    </m:e>
                                    <m:sup>
                                      <m:r>
                                        <a:rPr lang="en-US" sz="1500" i="0">
                                          <a:latin typeface="Cambria Math" panose="02040503050406030204" pitchFamily="18" charset="0"/>
                                        </a:rPr>
                                        <m:t>0.920</m:t>
                                      </m:r>
                                    </m:sup>
                                  </m:sSup>
                                  <m:sSup>
                                    <m:sSupPr>
                                      <m:ctrlPr>
                                        <a:rPr lang="en-US" sz="1500" i="1">
                                          <a:solidFill>
                                            <a:srgbClr val="836967"/>
                                          </a:solidFill>
                                          <a:latin typeface="Cambria Math" panose="02040503050406030204" pitchFamily="18" charset="0"/>
                                        </a:rPr>
                                      </m:ctrlPr>
                                    </m:sSupPr>
                                    <m:e>
                                      <m:d>
                                        <m:dPr>
                                          <m:ctrlPr>
                                            <a:rPr lang="en-US" sz="1500" i="1">
                                              <a:solidFill>
                                                <a:srgbClr val="836967"/>
                                              </a:solidFill>
                                              <a:latin typeface="Cambria Math" panose="02040503050406030204" pitchFamily="18" charset="0"/>
                                            </a:rPr>
                                          </m:ctrlPr>
                                        </m:dPr>
                                        <m:e>
                                          <m:r>
                                            <a:rPr lang="en-US" sz="1500" i="1">
                                              <a:latin typeface="Cambria Math" panose="02040503050406030204" pitchFamily="18" charset="0"/>
                                            </a:rPr>
                                            <m:t>𝛿</m:t>
                                          </m:r>
                                        </m:e>
                                      </m:d>
                                    </m:e>
                                    <m:sup>
                                      <m:r>
                                        <a:rPr lang="en-US" sz="1500" i="0">
                                          <a:latin typeface="Cambria Math" panose="02040503050406030204" pitchFamily="18" charset="0"/>
                                        </a:rPr>
                                        <m:t>3.767</m:t>
                                      </m:r>
                                    </m:sup>
                                  </m:sSup>
                                  <m:sSup>
                                    <m:sSupPr>
                                      <m:ctrlPr>
                                        <a:rPr lang="en-US" sz="1500" i="1">
                                          <a:solidFill>
                                            <a:srgbClr val="836967"/>
                                          </a:solidFill>
                                          <a:latin typeface="Cambria Math" panose="02040503050406030204" pitchFamily="18" charset="0"/>
                                        </a:rPr>
                                      </m:ctrlPr>
                                    </m:sSupPr>
                                    <m:e>
                                      <m:d>
                                        <m:dPr>
                                          <m:ctrlPr>
                                            <a:rPr lang="en-US" sz="1500" i="1">
                                              <a:solidFill>
                                                <a:srgbClr val="836967"/>
                                              </a:solidFill>
                                              <a:latin typeface="Cambria Math" panose="02040503050406030204" pitchFamily="18" charset="0"/>
                                            </a:rPr>
                                          </m:ctrlPr>
                                        </m:dPr>
                                        <m:e>
                                          <m:r>
                                            <a:rPr lang="en-US" sz="1500" i="1">
                                              <a:latin typeface="Cambria Math" panose="02040503050406030204" pitchFamily="18" charset="0"/>
                                            </a:rPr>
                                            <m:t>𝛾</m:t>
                                          </m:r>
                                        </m:e>
                                      </m:d>
                                    </m:e>
                                    <m:sup>
                                      <m:r>
                                        <a:rPr lang="en-US" sz="1500" i="0">
                                          <a:latin typeface="Cambria Math" panose="02040503050406030204" pitchFamily="18" charset="0"/>
                                        </a:rPr>
                                        <m:t>0.236</m:t>
                                      </m:r>
                                    </m:sup>
                                  </m:sSup>
                                </m:e>
                              </m:d>
                            </m:e>
                          </m:d>
                        </m:e>
                        <m:sup>
                          <m:r>
                            <a:rPr lang="en-US" sz="1500" i="0">
                              <a:latin typeface="Cambria Math" panose="02040503050406030204" pitchFamily="18" charset="0"/>
                            </a:rPr>
                            <m:t>0.1</m:t>
                          </m:r>
                        </m:sup>
                      </m:sSup>
                    </m:oMath>
                  </m:oMathPara>
                </a14:m>
                <a:endParaRPr lang="en-US" sz="1500" dirty="0"/>
              </a:p>
            </p:txBody>
          </p:sp>
        </mc:Choice>
        <mc:Fallback xmlns="">
          <p:sp>
            <p:nvSpPr>
              <p:cNvPr id="15" name="TextBox 14">
                <a:extLst>
                  <a:ext uri="{FF2B5EF4-FFF2-40B4-BE49-F238E27FC236}">
                    <a16:creationId xmlns:a16="http://schemas.microsoft.com/office/drawing/2014/main" id="{48D27D76-AB81-4F4E-BA5D-CCC208A48DE7}"/>
                  </a:ext>
                </a:extLst>
              </p:cNvPr>
              <p:cNvSpPr txBox="1">
                <a:spLocks noRot="1" noChangeAspect="1" noMove="1" noResize="1" noEditPoints="1" noAdjustHandles="1" noChangeArrowheads="1" noChangeShapeType="1" noTextEdit="1"/>
              </p:cNvSpPr>
              <p:nvPr/>
            </p:nvSpPr>
            <p:spPr>
              <a:xfrm>
                <a:off x="-1004695" y="3856974"/>
                <a:ext cx="10943415" cy="325795"/>
              </a:xfrm>
              <a:prstGeom prst="rect">
                <a:avLst/>
              </a:prstGeom>
              <a:blipFill>
                <a:blip r:embed="rId8"/>
                <a:stretch>
                  <a:fillRect b="-13208"/>
                </a:stretch>
              </a:blipFill>
            </p:spPr>
            <p:txBody>
              <a:bodyPr/>
              <a:lstStyle/>
              <a:p>
                <a:r>
                  <a:rPr lang="en-US">
                    <a:noFill/>
                  </a:rPr>
                  <a:t> </a:t>
                </a:r>
              </a:p>
            </p:txBody>
          </p:sp>
        </mc:Fallback>
      </mc:AlternateContent>
    </p:spTree>
    <p:extLst>
      <p:ext uri="{BB962C8B-B14F-4D97-AF65-F5344CB8AC3E}">
        <p14:creationId xmlns:p14="http://schemas.microsoft.com/office/powerpoint/2010/main" val="2216664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030633-58E7-484F-8839-6C36E639202E}"/>
              </a:ext>
            </a:extLst>
          </p:cNvPr>
          <p:cNvSpPr>
            <a:spLocks noGrp="1"/>
          </p:cNvSpPr>
          <p:nvPr>
            <p:ph type="body" sz="quarter" idx="10"/>
          </p:nvPr>
        </p:nvSpPr>
        <p:spPr>
          <a:xfrm>
            <a:off x="-396552" y="-236562"/>
            <a:ext cx="4534704" cy="1080120"/>
          </a:xfrm>
        </p:spPr>
        <p:txBody>
          <a:bodyPr/>
          <a:lstStyle/>
          <a:p>
            <a:r>
              <a:rPr lang="en-US" i="1" dirty="0">
                <a:highlight>
                  <a:srgbClr val="98DFBB"/>
                </a:highlight>
                <a:latin typeface="+mn-lt"/>
                <a:cs typeface="Times New Roman" panose="02020603050405020304" pitchFamily="18" charset="0"/>
              </a:rPr>
              <a:t>Literature Review</a:t>
            </a:r>
          </a:p>
        </p:txBody>
      </p:sp>
      <p:sp>
        <p:nvSpPr>
          <p:cNvPr id="5" name="TextBox 4">
            <a:extLst>
              <a:ext uri="{FF2B5EF4-FFF2-40B4-BE49-F238E27FC236}">
                <a16:creationId xmlns:a16="http://schemas.microsoft.com/office/drawing/2014/main" id="{B73B4DEA-8C84-4DFB-9C9C-0C66C864136A}"/>
              </a:ext>
            </a:extLst>
          </p:cNvPr>
          <p:cNvSpPr txBox="1"/>
          <p:nvPr/>
        </p:nvSpPr>
        <p:spPr>
          <a:xfrm>
            <a:off x="-30808" y="303498"/>
            <a:ext cx="5610919" cy="1631216"/>
          </a:xfrm>
          <a:prstGeom prst="rect">
            <a:avLst/>
          </a:prstGeom>
          <a:noFill/>
        </p:spPr>
        <p:txBody>
          <a:bodyPr wrap="square" rtlCol="0">
            <a:spAutoFit/>
          </a:bodyPr>
          <a:lstStyle/>
          <a:p>
            <a:endParaRPr lang="en-US" sz="2000" b="1" i="1" dirty="0">
              <a:solidFill>
                <a:schemeClr val="accent2">
                  <a:lumMod val="50000"/>
                </a:schemeClr>
              </a:solidFill>
            </a:endParaRPr>
          </a:p>
          <a:p>
            <a:r>
              <a:rPr lang="en-US" sz="2000" b="1" i="1" dirty="0">
                <a:solidFill>
                  <a:schemeClr val="accent2">
                    <a:lumMod val="50000"/>
                  </a:schemeClr>
                </a:solidFill>
                <a:highlight>
                  <a:srgbClr val="F8B2A3"/>
                </a:highlight>
              </a:rPr>
              <a:t>ECONOMIC MODEL</a:t>
            </a:r>
          </a:p>
          <a:p>
            <a:endParaRPr lang="en-US" sz="2000" i="1" dirty="0"/>
          </a:p>
          <a:p>
            <a:endParaRPr lang="en-US" sz="2000" i="1" dirty="0"/>
          </a:p>
          <a:p>
            <a:endParaRPr lang="en-US" sz="2000" i="1" dirty="0"/>
          </a:p>
        </p:txBody>
      </p:sp>
      <mc:AlternateContent xmlns:mc="http://schemas.openxmlformats.org/markup-compatibility/2006" xmlns:p14="http://schemas.microsoft.com/office/powerpoint/2010/main">
        <mc:Choice Requires="p14">
          <p:contentPart p14:bwMode="auto" r:id="rId3">
            <p14:nvContentPartPr>
              <p14:cNvPr id="100" name="Ink 99">
                <a:extLst>
                  <a:ext uri="{FF2B5EF4-FFF2-40B4-BE49-F238E27FC236}">
                    <a16:creationId xmlns:a16="http://schemas.microsoft.com/office/drawing/2014/main" id="{80BAB095-9468-4362-90F4-026B1173CC33}"/>
                  </a:ext>
                </a:extLst>
              </p14:cNvPr>
              <p14:cNvContentPartPr/>
              <p14:nvPr/>
            </p14:nvContentPartPr>
            <p14:xfrm>
              <a:off x="-342240" y="1604640"/>
              <a:ext cx="1800" cy="360"/>
            </p14:xfrm>
          </p:contentPart>
        </mc:Choice>
        <mc:Fallback xmlns="">
          <p:pic>
            <p:nvPicPr>
              <p:cNvPr id="100" name="Ink 99">
                <a:extLst>
                  <a:ext uri="{FF2B5EF4-FFF2-40B4-BE49-F238E27FC236}">
                    <a16:creationId xmlns:a16="http://schemas.microsoft.com/office/drawing/2014/main" id="{80BAB095-9468-4362-90F4-026B1173CC33}"/>
                  </a:ext>
                </a:extLst>
              </p:cNvPr>
              <p:cNvPicPr/>
              <p:nvPr/>
            </p:nvPicPr>
            <p:blipFill>
              <a:blip r:embed="rId4"/>
              <a:stretch>
                <a:fillRect/>
              </a:stretch>
            </p:blipFill>
            <p:spPr>
              <a:xfrm>
                <a:off x="-360240" y="1586640"/>
                <a:ext cx="37440" cy="36000"/>
              </a:xfrm>
              <a:prstGeom prst="rect">
                <a:avLst/>
              </a:prstGeom>
            </p:spPr>
          </p:pic>
        </mc:Fallback>
      </mc:AlternateContent>
      <p:sp>
        <p:nvSpPr>
          <p:cNvPr id="6" name="TextBox 5">
            <a:extLst>
              <a:ext uri="{FF2B5EF4-FFF2-40B4-BE49-F238E27FC236}">
                <a16:creationId xmlns:a16="http://schemas.microsoft.com/office/drawing/2014/main" id="{DE254449-F9D4-4F2A-B304-2E2167BF3368}"/>
              </a:ext>
            </a:extLst>
          </p:cNvPr>
          <p:cNvSpPr txBox="1"/>
          <p:nvPr/>
        </p:nvSpPr>
        <p:spPr>
          <a:xfrm>
            <a:off x="4220434" y="4746418"/>
            <a:ext cx="5112568" cy="677108"/>
          </a:xfrm>
          <a:prstGeom prst="rect">
            <a:avLst/>
          </a:prstGeom>
          <a:noFill/>
        </p:spPr>
        <p:txBody>
          <a:bodyPr wrap="square" rtlCol="0">
            <a:spAutoFit/>
          </a:bodyPr>
          <a:lstStyle/>
          <a:p>
            <a:r>
              <a:rPr lang="en-US" sz="1000" dirty="0">
                <a:effectLst/>
              </a:rPr>
              <a:t>Patel, V. K., </a:t>
            </a:r>
            <a:r>
              <a:rPr lang="en-US" sz="1000" dirty="0" err="1">
                <a:effectLst/>
              </a:rPr>
              <a:t>Savsani</a:t>
            </a:r>
            <a:r>
              <a:rPr lang="en-US" sz="1000" dirty="0">
                <a:effectLst/>
              </a:rPr>
              <a:t>, V. J., &amp; Tawhid, M. A. (2019). </a:t>
            </a:r>
            <a:r>
              <a:rPr lang="en-US" sz="1000" i="1" dirty="0">
                <a:effectLst/>
              </a:rPr>
              <a:t>Thermal System Optimization A     Population-Based Metaheuristic Approach</a:t>
            </a:r>
            <a:r>
              <a:rPr lang="en-US" sz="1000" dirty="0">
                <a:effectLst/>
              </a:rPr>
              <a:t>. Cham: Springer International Publishing.</a:t>
            </a:r>
          </a:p>
          <a:p>
            <a:endParaRPr lang="en-US"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2992AA3-6E95-4A7F-BD97-352B632BF2ED}"/>
                  </a:ext>
                </a:extLst>
              </p:cNvPr>
              <p:cNvSpPr txBox="1"/>
              <p:nvPr/>
            </p:nvSpPr>
            <p:spPr>
              <a:xfrm>
                <a:off x="177528" y="1506108"/>
                <a:ext cx="6117993" cy="390748"/>
              </a:xfrm>
              <a:prstGeom prst="rect">
                <a:avLst/>
              </a:prstGeom>
              <a:noFill/>
            </p:spPr>
            <p:txBody>
              <a:bodyPr wrap="square">
                <a:spAutoFit/>
              </a:bodyPr>
              <a:lstStyle/>
              <a:p>
                <a:pPr marL="285750" indent="-285750">
                  <a:buFont typeface="Wingdings" panose="05000000000000000000" pitchFamily="2" charset="2"/>
                  <a:buChar char="Ø"/>
                </a:pPr>
                <a14:m>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𝐶</m:t>
                        </m:r>
                        <m:r>
                          <a:rPr lang="en-US" b="0" i="1" smtClean="0">
                            <a:latin typeface="Cambria Math" panose="02040503050406030204" pitchFamily="18" charset="0"/>
                          </a:rPr>
                          <m:t>𝑜𝑠𝑡</m:t>
                        </m:r>
                      </m:e>
                      <m:sub>
                        <m:r>
                          <a:rPr lang="en-US" i="1">
                            <a:latin typeface="Cambria Math" panose="02040503050406030204" pitchFamily="18" charset="0"/>
                          </a:rPr>
                          <m:t>𝑡𝑜𝑡</m:t>
                        </m:r>
                        <m:r>
                          <a:rPr lang="en-US" b="0" i="1" smtClean="0">
                            <a:latin typeface="Cambria Math" panose="02040503050406030204" pitchFamily="18" charset="0"/>
                          </a:rPr>
                          <m:t>𝑎𝑙</m:t>
                        </m:r>
                        <m:r>
                          <a:rPr lang="en-US" b="0" i="1" smtClean="0">
                            <a:latin typeface="Cambria Math" panose="02040503050406030204" pitchFamily="18" charset="0"/>
                          </a:rPr>
                          <m:t> </m:t>
                        </m:r>
                        <m:r>
                          <a:rPr lang="en-US" b="0" i="1" smtClean="0">
                            <a:latin typeface="Cambria Math" panose="02040503050406030204" pitchFamily="18" charset="0"/>
                          </a:rPr>
                          <m:t>𝑎𝑛𝑛𝑢𝑎𝑙</m:t>
                        </m:r>
                      </m:sub>
                    </m:sSub>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𝐶</m:t>
                        </m:r>
                        <m:r>
                          <a:rPr lang="en-US" b="0" i="1" smtClean="0">
                            <a:latin typeface="Cambria Math" panose="02040503050406030204" pitchFamily="18" charset="0"/>
                          </a:rPr>
                          <m:t>𝑜𝑠𝑡</m:t>
                        </m:r>
                      </m:e>
                      <m:sub>
                        <m:r>
                          <a:rPr lang="en-US" i="1">
                            <a:latin typeface="Cambria Math" panose="02040503050406030204" pitchFamily="18" charset="0"/>
                          </a:rPr>
                          <m:t>𝑐</m:t>
                        </m:r>
                        <m:r>
                          <a:rPr lang="en-US" b="0" i="1" smtClean="0">
                            <a:latin typeface="Cambria Math" panose="02040503050406030204" pitchFamily="18" charset="0"/>
                          </a:rPr>
                          <m:t>𝑎</m:t>
                        </m:r>
                        <m:r>
                          <a:rPr lang="en-US" i="1">
                            <a:latin typeface="Cambria Math" panose="02040503050406030204" pitchFamily="18" charset="0"/>
                          </a:rPr>
                          <m:t>𝑝</m:t>
                        </m:r>
                        <m:r>
                          <a:rPr lang="en-US" b="0" i="1" smtClean="0">
                            <a:latin typeface="Cambria Math" panose="02040503050406030204" pitchFamily="18" charset="0"/>
                          </a:rPr>
                          <m:t>𝑖𝑡𝑎𝑙</m:t>
                        </m:r>
                      </m:sub>
                    </m:sSub>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𝐶</m:t>
                        </m:r>
                        <m:r>
                          <a:rPr lang="en-US" b="0" i="1" smtClean="0">
                            <a:latin typeface="Cambria Math" panose="02040503050406030204" pitchFamily="18" charset="0"/>
                          </a:rPr>
                          <m:t>𝑜𝑠𝑡</m:t>
                        </m:r>
                      </m:e>
                      <m:sub>
                        <m:r>
                          <a:rPr lang="en-US" i="1">
                            <a:latin typeface="Cambria Math" panose="02040503050406030204" pitchFamily="18" charset="0"/>
                          </a:rPr>
                          <m:t>𝑜𝑝</m:t>
                        </m:r>
                        <m:r>
                          <a:rPr lang="en-US" b="0" i="1" smtClean="0">
                            <a:latin typeface="Cambria Math" panose="02040503050406030204" pitchFamily="18" charset="0"/>
                          </a:rPr>
                          <m:t>𝑒𝑟𝑎𝑡𝑖𝑛𝑔</m:t>
                        </m:r>
                      </m:sub>
                    </m:sSub>
                  </m:oMath>
                </a14:m>
                <a:endParaRPr lang="en-US" dirty="0"/>
              </a:p>
            </p:txBody>
          </p:sp>
        </mc:Choice>
        <mc:Fallback xmlns="">
          <p:sp>
            <p:nvSpPr>
              <p:cNvPr id="16" name="TextBox 15">
                <a:extLst>
                  <a:ext uri="{FF2B5EF4-FFF2-40B4-BE49-F238E27FC236}">
                    <a16:creationId xmlns:a16="http://schemas.microsoft.com/office/drawing/2014/main" id="{C2992AA3-6E95-4A7F-BD97-352B632BF2ED}"/>
                  </a:ext>
                </a:extLst>
              </p:cNvPr>
              <p:cNvSpPr txBox="1">
                <a:spLocks noRot="1" noChangeAspect="1" noMove="1" noResize="1" noEditPoints="1" noAdjustHandles="1" noChangeArrowheads="1" noChangeShapeType="1" noTextEdit="1"/>
              </p:cNvSpPr>
              <p:nvPr/>
            </p:nvSpPr>
            <p:spPr>
              <a:xfrm>
                <a:off x="177528" y="1506108"/>
                <a:ext cx="6117993" cy="390748"/>
              </a:xfrm>
              <a:prstGeom prst="rect">
                <a:avLst/>
              </a:prstGeom>
              <a:blipFill>
                <a:blip r:embed="rId5"/>
                <a:stretch>
                  <a:fillRect l="-598" t="-1563" b="-140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6FD5FEA-34AD-4F7D-AA87-77916EE9B39D}"/>
                  </a:ext>
                </a:extLst>
              </p:cNvPr>
              <p:cNvSpPr txBox="1"/>
              <p:nvPr/>
            </p:nvSpPr>
            <p:spPr>
              <a:xfrm>
                <a:off x="177528" y="2070198"/>
                <a:ext cx="4769140" cy="391582"/>
              </a:xfrm>
              <a:prstGeom prst="rect">
                <a:avLst/>
              </a:prstGeom>
              <a:noFill/>
            </p:spPr>
            <p:txBody>
              <a:bodyPr wrap="square">
                <a:spAutoFit/>
              </a:bodyPr>
              <a:lstStyle/>
              <a:p>
                <a:pPr marL="285750" indent="-285750">
                  <a:buFont typeface="Wingdings" panose="05000000000000000000" pitchFamily="2" charset="2"/>
                  <a:buChar char="Ø"/>
                </a:pPr>
                <a14:m>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𝐶</m:t>
                        </m:r>
                        <m:r>
                          <a:rPr lang="en-US" b="0" i="1" smtClean="0">
                            <a:latin typeface="Cambria Math" panose="02040503050406030204" pitchFamily="18" charset="0"/>
                          </a:rPr>
                          <m:t>𝑜𝑠𝑡</m:t>
                        </m:r>
                      </m:e>
                      <m:sub>
                        <m:r>
                          <a:rPr lang="en-US" i="1">
                            <a:latin typeface="Cambria Math" panose="02040503050406030204" pitchFamily="18" charset="0"/>
                          </a:rPr>
                          <m:t>𝑐</m:t>
                        </m:r>
                        <m:r>
                          <a:rPr lang="en-US" b="0" i="1" smtClean="0">
                            <a:latin typeface="Cambria Math" panose="02040503050406030204" pitchFamily="18" charset="0"/>
                          </a:rPr>
                          <m:t>𝑎</m:t>
                        </m:r>
                        <m:r>
                          <a:rPr lang="en-US" i="1">
                            <a:latin typeface="Cambria Math" panose="02040503050406030204" pitchFamily="18" charset="0"/>
                          </a:rPr>
                          <m:t>𝑝</m:t>
                        </m:r>
                        <m:r>
                          <a:rPr lang="en-US" b="0" i="1" smtClean="0">
                            <a:latin typeface="Cambria Math" panose="02040503050406030204" pitchFamily="18" charset="0"/>
                          </a:rPr>
                          <m:t>𝑖𝑡𝑎𝑙</m:t>
                        </m:r>
                      </m:sub>
                    </m:sSub>
                    <m:r>
                      <a:rPr lang="en-US" i="0">
                        <a:latin typeface="Cambria Math" panose="02040503050406030204" pitchFamily="18" charset="0"/>
                      </a:rPr>
                      <m:t>=</m:t>
                    </m:r>
                    <m:sSub>
                      <m:sSubPr>
                        <m:ctrlPr>
                          <a:rPr lang="en-US" i="1">
                            <a:solidFill>
                              <a:srgbClr val="836967"/>
                            </a:solidFill>
                            <a:highlight>
                              <a:srgbClr val="00FF00"/>
                            </a:highlight>
                            <a:latin typeface="Cambria Math" panose="02040503050406030204" pitchFamily="18" charset="0"/>
                          </a:rPr>
                        </m:ctrlPr>
                      </m:sSubPr>
                      <m:e>
                        <m:r>
                          <a:rPr lang="en-US" i="1">
                            <a:highlight>
                              <a:srgbClr val="00FF00"/>
                            </a:highlight>
                            <a:latin typeface="Cambria Math" panose="02040503050406030204" pitchFamily="18" charset="0"/>
                          </a:rPr>
                          <m:t>𝐴</m:t>
                        </m:r>
                      </m:e>
                      <m:sub>
                        <m:r>
                          <a:rPr lang="en-US" i="1">
                            <a:highlight>
                              <a:srgbClr val="00FF00"/>
                            </a:highlight>
                            <a:latin typeface="Cambria Math" panose="02040503050406030204" pitchFamily="18" charset="0"/>
                          </a:rPr>
                          <m:t>𝑐𝑓</m:t>
                        </m:r>
                      </m:sub>
                    </m:sSub>
                    <m:sSub>
                      <m:sSubPr>
                        <m:ctrlPr>
                          <a:rPr lang="en-US" i="1">
                            <a:solidFill>
                              <a:srgbClr val="836967"/>
                            </a:solidFill>
                            <a:highlight>
                              <a:srgbClr val="00FF00"/>
                            </a:highlight>
                            <a:latin typeface="Cambria Math" panose="02040503050406030204" pitchFamily="18" charset="0"/>
                          </a:rPr>
                        </m:ctrlPr>
                      </m:sSubPr>
                      <m:e>
                        <m:r>
                          <a:rPr lang="en-US" i="1">
                            <a:highlight>
                              <a:srgbClr val="00FF00"/>
                            </a:highlight>
                            <a:latin typeface="Cambria Math" panose="02040503050406030204" pitchFamily="18" charset="0"/>
                          </a:rPr>
                          <m:t>𝐶</m:t>
                        </m:r>
                      </m:e>
                      <m:sub>
                        <m:r>
                          <a:rPr lang="en-US" i="1">
                            <a:highlight>
                              <a:srgbClr val="00FF00"/>
                            </a:highlight>
                            <a:latin typeface="Cambria Math" panose="02040503050406030204" pitchFamily="18" charset="0"/>
                          </a:rPr>
                          <m:t>𝐴</m:t>
                        </m:r>
                      </m:sub>
                    </m:sSub>
                    <m:sSup>
                      <m:sSupPr>
                        <m:ctrlPr>
                          <a:rPr lang="en-US" i="1">
                            <a:solidFill>
                              <a:srgbClr val="836967"/>
                            </a:solidFill>
                            <a:latin typeface="Cambria Math" panose="02040503050406030204" pitchFamily="18" charset="0"/>
                          </a:rPr>
                        </m:ctrlPr>
                      </m:sSupPr>
                      <m:e>
                        <m:r>
                          <a:rPr lang="en-US" i="1">
                            <a:highlight>
                              <a:srgbClr val="FFFF00"/>
                            </a:highlight>
                            <a:latin typeface="Cambria Math" panose="02040503050406030204" pitchFamily="18" charset="0"/>
                          </a:rPr>
                          <m:t>𝐴</m:t>
                        </m:r>
                      </m:e>
                      <m:sup>
                        <m:sSub>
                          <m:sSubPr>
                            <m:ctrlPr>
                              <a:rPr lang="en-US" i="1">
                                <a:solidFill>
                                  <a:srgbClr val="836967"/>
                                </a:solidFill>
                                <a:highlight>
                                  <a:srgbClr val="00FF00"/>
                                </a:highlight>
                                <a:latin typeface="Cambria Math" panose="02040503050406030204" pitchFamily="18" charset="0"/>
                              </a:rPr>
                            </m:ctrlPr>
                          </m:sSubPr>
                          <m:e>
                            <m:r>
                              <a:rPr lang="en-US" i="1">
                                <a:highlight>
                                  <a:srgbClr val="00FF00"/>
                                </a:highlight>
                                <a:latin typeface="Cambria Math" panose="02040503050406030204" pitchFamily="18" charset="0"/>
                              </a:rPr>
                              <m:t>𝑛</m:t>
                            </m:r>
                          </m:e>
                          <m:sub>
                            <m:r>
                              <a:rPr lang="en-US" i="0">
                                <a:highlight>
                                  <a:srgbClr val="00FF00"/>
                                </a:highlight>
                                <a:latin typeface="Cambria Math" panose="02040503050406030204" pitchFamily="18" charset="0"/>
                              </a:rPr>
                              <m:t>1</m:t>
                            </m:r>
                          </m:sub>
                        </m:sSub>
                      </m:sup>
                    </m:sSup>
                  </m:oMath>
                </a14:m>
                <a:endParaRPr lang="en-US" dirty="0"/>
              </a:p>
            </p:txBody>
          </p:sp>
        </mc:Choice>
        <mc:Fallback xmlns="">
          <p:sp>
            <p:nvSpPr>
              <p:cNvPr id="17" name="TextBox 16">
                <a:extLst>
                  <a:ext uri="{FF2B5EF4-FFF2-40B4-BE49-F238E27FC236}">
                    <a16:creationId xmlns:a16="http://schemas.microsoft.com/office/drawing/2014/main" id="{66FD5FEA-34AD-4F7D-AA87-77916EE9B39D}"/>
                  </a:ext>
                </a:extLst>
              </p:cNvPr>
              <p:cNvSpPr txBox="1">
                <a:spLocks noRot="1" noChangeAspect="1" noMove="1" noResize="1" noEditPoints="1" noAdjustHandles="1" noChangeArrowheads="1" noChangeShapeType="1" noTextEdit="1"/>
              </p:cNvSpPr>
              <p:nvPr/>
            </p:nvSpPr>
            <p:spPr>
              <a:xfrm>
                <a:off x="177528" y="2070198"/>
                <a:ext cx="4769140" cy="391582"/>
              </a:xfrm>
              <a:prstGeom prst="rect">
                <a:avLst/>
              </a:prstGeom>
              <a:blipFill>
                <a:blip r:embed="rId6"/>
                <a:stretch>
                  <a:fillRect l="-767" t="-3125" b="-140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D3EBBE1-D111-40CB-B7E7-AD4B91C678AA}"/>
                  </a:ext>
                </a:extLst>
              </p:cNvPr>
              <p:cNvSpPr txBox="1"/>
              <p:nvPr/>
            </p:nvSpPr>
            <p:spPr>
              <a:xfrm>
                <a:off x="179512" y="2597264"/>
                <a:ext cx="4392488" cy="848309"/>
              </a:xfrm>
              <a:prstGeom prst="rect">
                <a:avLst/>
              </a:prstGeom>
              <a:noFill/>
            </p:spPr>
            <p:txBody>
              <a:bodyPr wrap="square">
                <a:spAutoFit/>
              </a:bodyPr>
              <a:lstStyle/>
              <a:p>
                <a:pPr marL="285750" indent="-285750">
                  <a:buFont typeface="Wingdings" panose="05000000000000000000" pitchFamily="2" charset="2"/>
                  <a:buChar char="Ø"/>
                </a:pPr>
                <a14:m>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𝐶</m:t>
                        </m:r>
                        <m:r>
                          <a:rPr lang="en-US" b="0" i="1" smtClean="0">
                            <a:latin typeface="Cambria Math" panose="02040503050406030204" pitchFamily="18" charset="0"/>
                          </a:rPr>
                          <m:t>𝑜𝑠𝑡</m:t>
                        </m:r>
                      </m:e>
                      <m:sub>
                        <m:r>
                          <a:rPr lang="en-US" i="1">
                            <a:latin typeface="Cambria Math" panose="02040503050406030204" pitchFamily="18" charset="0"/>
                          </a:rPr>
                          <m:t>𝑜𝑝</m:t>
                        </m:r>
                        <m:r>
                          <a:rPr lang="en-US" b="0" i="1" smtClean="0">
                            <a:latin typeface="Cambria Math" panose="02040503050406030204" pitchFamily="18" charset="0"/>
                          </a:rPr>
                          <m:t>𝑒𝑟𝑎𝑡𝑖𝑛𝑔</m:t>
                        </m:r>
                      </m:sub>
                    </m:sSub>
                    <m:r>
                      <a:rPr lang="en-US" i="0">
                        <a:latin typeface="Cambria Math" panose="02040503050406030204" pitchFamily="18" charset="0"/>
                      </a:rPr>
                      <m:t>= </m:t>
                    </m:r>
                    <m:sSub>
                      <m:sSubPr>
                        <m:ctrlPr>
                          <a:rPr lang="en-US" i="1">
                            <a:solidFill>
                              <a:srgbClr val="836967"/>
                            </a:solidFill>
                            <a:latin typeface="Cambria Math" panose="02040503050406030204" pitchFamily="18" charset="0"/>
                          </a:rPr>
                        </m:ctrlPr>
                      </m:sSubPr>
                      <m:e>
                        <m:d>
                          <m:dPr>
                            <m:ctrlPr>
                              <a:rPr lang="en-US" i="1">
                                <a:solidFill>
                                  <a:srgbClr val="836967"/>
                                </a:solidFill>
                                <a:latin typeface="Cambria Math" panose="02040503050406030204" pitchFamily="18" charset="0"/>
                              </a:rPr>
                            </m:ctrlPr>
                          </m:dPr>
                          <m:e>
                            <m:r>
                              <a:rPr lang="en-US" i="1">
                                <a:highlight>
                                  <a:srgbClr val="00FF00"/>
                                </a:highlight>
                                <a:latin typeface="Cambria Math" panose="02040503050406030204" pitchFamily="18" charset="0"/>
                              </a:rPr>
                              <m:t>𝜁𝜏</m:t>
                            </m:r>
                            <m:f>
                              <m:fPr>
                                <m:ctrlPr>
                                  <a:rPr lang="en-US" i="1">
                                    <a:solidFill>
                                      <a:srgbClr val="836967"/>
                                    </a:solidFill>
                                    <a:latin typeface="Cambria Math" panose="02040503050406030204" pitchFamily="18" charset="0"/>
                                  </a:rPr>
                                </m:ctrlPr>
                              </m:fPr>
                              <m:num>
                                <m:r>
                                  <a:rPr lang="en-US" i="0">
                                    <a:highlight>
                                      <a:srgbClr val="FFFF00"/>
                                    </a:highlight>
                                    <a:latin typeface="Cambria Math" panose="02040503050406030204" pitchFamily="18" charset="0"/>
                                  </a:rPr>
                                  <m:t>∆</m:t>
                                </m:r>
                                <m:r>
                                  <a:rPr lang="en-US" i="1">
                                    <a:highlight>
                                      <a:srgbClr val="FFFF00"/>
                                    </a:highlight>
                                    <a:latin typeface="Cambria Math" panose="02040503050406030204" pitchFamily="18" charset="0"/>
                                  </a:rPr>
                                  <m:t>𝑃</m:t>
                                </m:r>
                                <m:r>
                                  <a:rPr lang="en-US" b="0" i="1" smtClean="0">
                                    <a:highlight>
                                      <a:srgbClr val="00FF00"/>
                                    </a:highlight>
                                    <a:latin typeface="Cambria Math" panose="02040503050406030204" pitchFamily="18" charset="0"/>
                                  </a:rPr>
                                  <m:t>𝑚</m:t>
                                </m:r>
                              </m:num>
                              <m:den>
                                <m:r>
                                  <a:rPr lang="en-US" i="1">
                                    <a:highlight>
                                      <a:srgbClr val="00FF00"/>
                                    </a:highlight>
                                    <a:latin typeface="Cambria Math" panose="02040503050406030204" pitchFamily="18" charset="0"/>
                                  </a:rPr>
                                  <m:t>𝜌𝜂</m:t>
                                </m:r>
                              </m:den>
                            </m:f>
                          </m:e>
                        </m:d>
                      </m:e>
                      <m:sub>
                        <m:r>
                          <a:rPr lang="en-US" i="1">
                            <a:latin typeface="Cambria Math" panose="02040503050406030204" pitchFamily="18" charset="0"/>
                          </a:rPr>
                          <m:t>h</m:t>
                        </m:r>
                      </m:sub>
                    </m:sSub>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d>
                          <m:dPr>
                            <m:ctrlPr>
                              <a:rPr lang="en-US" i="1">
                                <a:solidFill>
                                  <a:srgbClr val="836967"/>
                                </a:solidFill>
                                <a:latin typeface="Cambria Math" panose="02040503050406030204" pitchFamily="18" charset="0"/>
                              </a:rPr>
                            </m:ctrlPr>
                          </m:dPr>
                          <m:e>
                            <m:r>
                              <a:rPr lang="en-US" i="1">
                                <a:highlight>
                                  <a:srgbClr val="00FF00"/>
                                </a:highlight>
                                <a:latin typeface="Cambria Math" panose="02040503050406030204" pitchFamily="18" charset="0"/>
                              </a:rPr>
                              <m:t>𝜁𝜏</m:t>
                            </m:r>
                            <m:f>
                              <m:fPr>
                                <m:ctrlPr>
                                  <a:rPr lang="en-US" i="1">
                                    <a:solidFill>
                                      <a:srgbClr val="836967"/>
                                    </a:solidFill>
                                    <a:latin typeface="Cambria Math" panose="02040503050406030204" pitchFamily="18" charset="0"/>
                                  </a:rPr>
                                </m:ctrlPr>
                              </m:fPr>
                              <m:num>
                                <m:r>
                                  <a:rPr lang="en-US" i="0">
                                    <a:highlight>
                                      <a:srgbClr val="FFFF00"/>
                                    </a:highlight>
                                    <a:latin typeface="Cambria Math" panose="02040503050406030204" pitchFamily="18" charset="0"/>
                                  </a:rPr>
                                  <m:t>∆</m:t>
                                </m:r>
                                <m:r>
                                  <a:rPr lang="en-US" i="1">
                                    <a:highlight>
                                      <a:srgbClr val="FFFF00"/>
                                    </a:highlight>
                                    <a:latin typeface="Cambria Math" panose="02040503050406030204" pitchFamily="18" charset="0"/>
                                  </a:rPr>
                                  <m:t>𝑃</m:t>
                                </m:r>
                                <m:r>
                                  <a:rPr lang="en-US" b="0" i="1" smtClean="0">
                                    <a:highlight>
                                      <a:srgbClr val="00FF00"/>
                                    </a:highlight>
                                    <a:latin typeface="Cambria Math" panose="02040503050406030204" pitchFamily="18" charset="0"/>
                                  </a:rPr>
                                  <m:t>𝑚</m:t>
                                </m:r>
                              </m:num>
                              <m:den>
                                <m:r>
                                  <a:rPr lang="en-US" i="1">
                                    <a:highlight>
                                      <a:srgbClr val="00FF00"/>
                                    </a:highlight>
                                    <a:latin typeface="Cambria Math" panose="02040503050406030204" pitchFamily="18" charset="0"/>
                                  </a:rPr>
                                  <m:t>𝜌𝜂</m:t>
                                </m:r>
                              </m:den>
                            </m:f>
                          </m:e>
                        </m:d>
                      </m:e>
                      <m:sub>
                        <m:r>
                          <a:rPr lang="en-US" i="1">
                            <a:latin typeface="Cambria Math" panose="02040503050406030204" pitchFamily="18" charset="0"/>
                          </a:rPr>
                          <m:t>𝑐</m:t>
                        </m:r>
                      </m:sub>
                    </m:sSub>
                  </m:oMath>
                </a14:m>
                <a:endParaRPr lang="en-US" dirty="0"/>
              </a:p>
              <a:p>
                <a:pPr marL="285750" indent="-285750">
                  <a:buFont typeface="Wingdings" panose="05000000000000000000" pitchFamily="2" charset="2"/>
                  <a:buChar char="Ø"/>
                </a:pPr>
                <a:endParaRPr lang="en-US" dirty="0"/>
              </a:p>
            </p:txBody>
          </p:sp>
        </mc:Choice>
        <mc:Fallback xmlns="">
          <p:sp>
            <p:nvSpPr>
              <p:cNvPr id="18" name="TextBox 17">
                <a:extLst>
                  <a:ext uri="{FF2B5EF4-FFF2-40B4-BE49-F238E27FC236}">
                    <a16:creationId xmlns:a16="http://schemas.microsoft.com/office/drawing/2014/main" id="{ED3EBBE1-D111-40CB-B7E7-AD4B91C678AA}"/>
                  </a:ext>
                </a:extLst>
              </p:cNvPr>
              <p:cNvSpPr txBox="1">
                <a:spLocks noRot="1" noChangeAspect="1" noMove="1" noResize="1" noEditPoints="1" noAdjustHandles="1" noChangeArrowheads="1" noChangeShapeType="1" noTextEdit="1"/>
              </p:cNvSpPr>
              <p:nvPr/>
            </p:nvSpPr>
            <p:spPr>
              <a:xfrm>
                <a:off x="179512" y="2597264"/>
                <a:ext cx="4392488" cy="848309"/>
              </a:xfrm>
              <a:prstGeom prst="rect">
                <a:avLst/>
              </a:prstGeom>
              <a:blipFill>
                <a:blip r:embed="rId7"/>
                <a:stretch>
                  <a:fillRect l="-8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58F0AC8-C338-4FF0-B91C-D0E8995E145C}"/>
                  </a:ext>
                </a:extLst>
              </p:cNvPr>
              <p:cNvSpPr txBox="1"/>
              <p:nvPr/>
            </p:nvSpPr>
            <p:spPr>
              <a:xfrm>
                <a:off x="4573880" y="2070198"/>
                <a:ext cx="4868562" cy="1833131"/>
              </a:xfrm>
              <a:prstGeom prst="rect">
                <a:avLst/>
              </a:prstGeom>
              <a:noFill/>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14:m>
                  <m:oMath xmlns:m="http://schemas.openxmlformats.org/officeDocument/2006/math">
                    <m:sSub>
                      <m:sSubPr>
                        <m:ctrlPr>
                          <a:rPr lang="en-US" sz="1400" i="1" smtClean="0">
                            <a:effectLst/>
                            <a:highlight>
                              <a:srgbClr val="00FF00"/>
                            </a:highlight>
                            <a:latin typeface="Cambria Math" panose="02040503050406030204" pitchFamily="18" charset="0"/>
                            <a:cs typeface="Times New Roman" panose="02020603050405020304" pitchFamily="18" charset="0"/>
                          </a:rPr>
                        </m:ctrlPr>
                      </m:sSubPr>
                      <m:e>
                        <m:r>
                          <a:rPr lang="en-GB" sz="1400" i="1">
                            <a:effectLst/>
                            <a:highlight>
                              <a:srgbClr val="00FF00"/>
                            </a:highlight>
                            <a:latin typeface="Cambria Math" panose="02040503050406030204" pitchFamily="18" charset="0"/>
                            <a:ea typeface="Times New Roman" panose="02020603050405020304" pitchFamily="18" charset="0"/>
                            <a:cs typeface="Times New Roman" panose="02020603050405020304" pitchFamily="18" charset="0"/>
                          </a:rPr>
                          <m:t>𝐴</m:t>
                        </m:r>
                      </m:e>
                      <m:sub>
                        <m:r>
                          <a:rPr lang="en-GB" sz="1400" i="1">
                            <a:effectLst/>
                            <a:highlight>
                              <a:srgbClr val="00FF00"/>
                            </a:highlight>
                            <a:latin typeface="Cambria Math" panose="02040503050406030204" pitchFamily="18" charset="0"/>
                            <a:ea typeface="Times New Roman" panose="02020603050405020304" pitchFamily="18" charset="0"/>
                            <a:cs typeface="Times New Roman" panose="02020603050405020304" pitchFamily="18" charset="0"/>
                          </a:rPr>
                          <m:t>𝑐𝑓</m:t>
                        </m:r>
                      </m:sub>
                    </m:sSub>
                  </m:oMath>
                </a14:m>
                <a:r>
                  <a:rPr lang="en-GB" sz="1400" dirty="0">
                    <a:effectLst/>
                    <a:latin typeface="Times New Roman" panose="02020603050405020304" pitchFamily="18" charset="0"/>
                    <a:ea typeface="Times New Roman" panose="02020603050405020304" pitchFamily="18" charset="0"/>
                  </a:rPr>
                  <a:t> </a:t>
                </a:r>
                <a:r>
                  <a:rPr lang="en-GB" sz="1400" dirty="0">
                    <a:solidFill>
                      <a:schemeClr val="bg1">
                        <a:lumMod val="50000"/>
                      </a:schemeClr>
                    </a:solidFill>
                    <a:effectLst/>
                    <a:latin typeface="Times New Roman" panose="02020603050405020304" pitchFamily="18" charset="0"/>
                    <a:ea typeface="Times New Roman" panose="02020603050405020304" pitchFamily="18" charset="0"/>
                  </a:rPr>
                  <a:t>is the </a:t>
                </a:r>
                <a:r>
                  <a:rPr lang="en-GB" sz="1400" b="1" dirty="0">
                    <a:solidFill>
                      <a:schemeClr val="tx1">
                        <a:lumMod val="85000"/>
                        <a:lumOff val="15000"/>
                      </a:schemeClr>
                    </a:solidFill>
                    <a:effectLst/>
                    <a:latin typeface="Times New Roman" panose="02020603050405020304" pitchFamily="18" charset="0"/>
                    <a:ea typeface="Times New Roman" panose="02020603050405020304" pitchFamily="18" charset="0"/>
                  </a:rPr>
                  <a:t>annual coefficient factor</a:t>
                </a:r>
              </a:p>
              <a:p>
                <a:pPr marL="0" marR="0" lvl="0" indent="0" algn="l" defTabSz="914400" rtl="0" eaLnBrk="1" fontAlgn="auto" latinLnBrk="1" hangingPunct="1">
                  <a:lnSpc>
                    <a:spcPct val="100000"/>
                  </a:lnSpc>
                  <a:spcBef>
                    <a:spcPts val="0"/>
                  </a:spcBef>
                  <a:spcAft>
                    <a:spcPts val="0"/>
                  </a:spcAft>
                  <a:buClrTx/>
                  <a:buSzTx/>
                  <a:buFontTx/>
                  <a:buNone/>
                  <a:tabLst/>
                  <a:defRPr/>
                </a:pPr>
                <a14:m>
                  <m:oMath xmlns:m="http://schemas.openxmlformats.org/officeDocument/2006/math">
                    <m:sSub>
                      <m:sSubPr>
                        <m:ctrlPr>
                          <a:rPr lang="en-US" sz="1400" i="1" smtClean="0">
                            <a:effectLst/>
                            <a:highlight>
                              <a:srgbClr val="00FF00"/>
                            </a:highlight>
                            <a:latin typeface="Cambria Math" panose="02040503050406030204" pitchFamily="18" charset="0"/>
                            <a:cs typeface="Times New Roman" panose="02020603050405020304" pitchFamily="18" charset="0"/>
                          </a:rPr>
                        </m:ctrlPr>
                      </m:sSubPr>
                      <m:e>
                        <m:r>
                          <a:rPr lang="en-GB" sz="1400" i="1">
                            <a:effectLst/>
                            <a:highlight>
                              <a:srgbClr val="00FF00"/>
                            </a:highlight>
                            <a:latin typeface="Cambria Math" panose="02040503050406030204" pitchFamily="18" charset="0"/>
                            <a:ea typeface="Times New Roman" panose="02020603050405020304" pitchFamily="18" charset="0"/>
                            <a:cs typeface="Times New Roman" panose="02020603050405020304" pitchFamily="18" charset="0"/>
                          </a:rPr>
                          <m:t>𝐶</m:t>
                        </m:r>
                      </m:e>
                      <m:sub>
                        <m:r>
                          <a:rPr lang="en-GB" sz="1400" i="1">
                            <a:effectLst/>
                            <a:highlight>
                              <a:srgbClr val="00FF00"/>
                            </a:highlight>
                            <a:latin typeface="Cambria Math" panose="02040503050406030204" pitchFamily="18" charset="0"/>
                            <a:ea typeface="Times New Roman" panose="02020603050405020304" pitchFamily="18" charset="0"/>
                            <a:cs typeface="Times New Roman" panose="02020603050405020304" pitchFamily="18" charset="0"/>
                          </a:rPr>
                          <m:t>𝐴</m:t>
                        </m:r>
                      </m:sub>
                    </m:sSub>
                  </m:oMath>
                </a14:m>
                <a:r>
                  <a:rPr lang="en-GB" sz="1400" dirty="0">
                    <a:effectLst/>
                    <a:latin typeface="Times New Roman" panose="02020603050405020304" pitchFamily="18" charset="0"/>
                    <a:ea typeface="Times New Roman" panose="02020603050405020304" pitchFamily="18" charset="0"/>
                  </a:rPr>
                  <a:t> </a:t>
                </a:r>
                <a:r>
                  <a:rPr lang="en-GB" sz="1400" dirty="0">
                    <a:solidFill>
                      <a:schemeClr val="bg1">
                        <a:lumMod val="50000"/>
                      </a:schemeClr>
                    </a:solidFill>
                    <a:effectLst/>
                    <a:latin typeface="Times New Roman" panose="02020603050405020304" pitchFamily="18" charset="0"/>
                    <a:ea typeface="Times New Roman" panose="02020603050405020304" pitchFamily="18" charset="0"/>
                  </a:rPr>
                  <a:t>is the </a:t>
                </a:r>
                <a:r>
                  <a:rPr lang="en-GB" sz="1400" b="1" dirty="0">
                    <a:solidFill>
                      <a:schemeClr val="tx1">
                        <a:lumMod val="85000"/>
                        <a:lumOff val="15000"/>
                      </a:schemeClr>
                    </a:solidFill>
                    <a:effectLst/>
                    <a:latin typeface="Times New Roman" panose="02020603050405020304" pitchFamily="18" charset="0"/>
                    <a:ea typeface="Times New Roman" panose="02020603050405020304" pitchFamily="18" charset="0"/>
                  </a:rPr>
                  <a:t>cost per unit surface area</a:t>
                </a:r>
              </a:p>
              <a:p>
                <a:pPr marL="0" marR="0" lvl="0" indent="0" algn="l" defTabSz="914400" rtl="0" eaLnBrk="1" fontAlgn="auto" latinLnBrk="1" hangingPunct="1">
                  <a:lnSpc>
                    <a:spcPct val="100000"/>
                  </a:lnSpc>
                  <a:spcBef>
                    <a:spcPts val="0"/>
                  </a:spcBef>
                  <a:spcAft>
                    <a:spcPts val="0"/>
                  </a:spcAft>
                  <a:buClrTx/>
                  <a:buSzTx/>
                  <a:buFontTx/>
                  <a:buNone/>
                  <a:tabLst/>
                  <a:defRPr/>
                </a:pPr>
                <a14:m>
                  <m:oMath xmlns:m="http://schemas.openxmlformats.org/officeDocument/2006/math">
                    <m:r>
                      <a:rPr lang="en-GB" sz="1400" i="1" smtClean="0">
                        <a:effectLst/>
                        <a:highlight>
                          <a:srgbClr val="FFFF00"/>
                        </a:highlight>
                        <a:latin typeface="Cambria Math" panose="02040503050406030204" pitchFamily="18" charset="0"/>
                        <a:ea typeface="Times New Roman" panose="02020603050405020304" pitchFamily="18" charset="0"/>
                        <a:cs typeface="Times New Roman" panose="02020603050405020304" pitchFamily="18" charset="0"/>
                      </a:rPr>
                      <m:t>𝐴</m:t>
                    </m:r>
                  </m:oMath>
                </a14:m>
                <a:r>
                  <a:rPr lang="en-GB" sz="1400" dirty="0">
                    <a:effectLst/>
                    <a:latin typeface="Times New Roman" panose="02020603050405020304" pitchFamily="18" charset="0"/>
                    <a:ea typeface="Times New Roman" panose="02020603050405020304" pitchFamily="18" charset="0"/>
                  </a:rPr>
                  <a:t> </a:t>
                </a:r>
                <a:r>
                  <a:rPr lang="en-GB" sz="1400" dirty="0">
                    <a:solidFill>
                      <a:schemeClr val="bg1">
                        <a:lumMod val="50000"/>
                      </a:schemeClr>
                    </a:solidFill>
                    <a:effectLst/>
                    <a:latin typeface="Times New Roman" panose="02020603050405020304" pitchFamily="18" charset="0"/>
                    <a:ea typeface="Times New Roman" panose="02020603050405020304" pitchFamily="18" charset="0"/>
                  </a:rPr>
                  <a:t>is the </a:t>
                </a:r>
                <a:r>
                  <a:rPr lang="en-GB" sz="1400" b="1" dirty="0">
                    <a:solidFill>
                      <a:schemeClr val="tx1">
                        <a:lumMod val="85000"/>
                        <a:lumOff val="15000"/>
                      </a:schemeClr>
                    </a:solidFill>
                    <a:effectLst/>
                    <a:latin typeface="Times New Roman" panose="02020603050405020304" pitchFamily="18" charset="0"/>
                    <a:ea typeface="Times New Roman" panose="02020603050405020304" pitchFamily="18" charset="0"/>
                  </a:rPr>
                  <a:t>total heat transfer surface area</a:t>
                </a:r>
              </a:p>
              <a:p>
                <a:pPr marL="0" marR="0" lvl="0" indent="0" algn="l" defTabSz="914400" rtl="0" eaLnBrk="1" fontAlgn="auto" latinLnBrk="1" hangingPunct="1">
                  <a:lnSpc>
                    <a:spcPct val="100000"/>
                  </a:lnSpc>
                  <a:spcBef>
                    <a:spcPts val="0"/>
                  </a:spcBef>
                  <a:spcAft>
                    <a:spcPts val="0"/>
                  </a:spcAft>
                  <a:buClrTx/>
                  <a:buSzTx/>
                  <a:buFontTx/>
                  <a:buNone/>
                  <a:tabLst/>
                  <a:defRPr/>
                </a:pPr>
                <a14:m>
                  <m:oMath xmlns:m="http://schemas.openxmlformats.org/officeDocument/2006/math">
                    <m:sSub>
                      <m:sSubPr>
                        <m:ctrlPr>
                          <a:rPr lang="en-US" sz="1400" i="1" smtClean="0">
                            <a:effectLst/>
                            <a:highlight>
                              <a:srgbClr val="00FF00"/>
                            </a:highlight>
                            <a:latin typeface="Cambria Math" panose="02040503050406030204" pitchFamily="18" charset="0"/>
                            <a:cs typeface="Times New Roman" panose="02020603050405020304" pitchFamily="18" charset="0"/>
                          </a:rPr>
                        </m:ctrlPr>
                      </m:sSubPr>
                      <m:e>
                        <m:r>
                          <a:rPr lang="en-GB" sz="1400" i="1">
                            <a:effectLst/>
                            <a:highlight>
                              <a:srgbClr val="00FF00"/>
                            </a:highlight>
                            <a:latin typeface="Cambria Math" panose="02040503050406030204" pitchFamily="18" charset="0"/>
                            <a:ea typeface="Times New Roman" panose="02020603050405020304" pitchFamily="18" charset="0"/>
                            <a:cs typeface="Times New Roman" panose="02020603050405020304" pitchFamily="18" charset="0"/>
                          </a:rPr>
                          <m:t>𝑛</m:t>
                        </m:r>
                      </m:e>
                      <m:sub>
                        <m:r>
                          <a:rPr lang="en-GB" sz="1400" i="1">
                            <a:effectLst/>
                            <a:highlight>
                              <a:srgbClr val="00FF00"/>
                            </a:highligh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GB" sz="1400" dirty="0">
                    <a:effectLst/>
                    <a:latin typeface="Times New Roman" panose="02020603050405020304" pitchFamily="18" charset="0"/>
                    <a:ea typeface="Times New Roman" panose="02020603050405020304" pitchFamily="18" charset="0"/>
                  </a:rPr>
                  <a:t> </a:t>
                </a:r>
                <a:r>
                  <a:rPr lang="en-GB" sz="1400" dirty="0">
                    <a:solidFill>
                      <a:schemeClr val="bg1">
                        <a:lumMod val="50000"/>
                      </a:schemeClr>
                    </a:solidFill>
                    <a:effectLst/>
                    <a:latin typeface="Times New Roman" panose="02020603050405020304" pitchFamily="18" charset="0"/>
                    <a:ea typeface="Times New Roman" panose="02020603050405020304" pitchFamily="18" charset="0"/>
                  </a:rPr>
                  <a:t>is the </a:t>
                </a:r>
                <a:r>
                  <a:rPr lang="en-GB" sz="1400" b="1" dirty="0">
                    <a:solidFill>
                      <a:schemeClr val="tx1">
                        <a:lumMod val="85000"/>
                        <a:lumOff val="15000"/>
                      </a:schemeClr>
                    </a:solidFill>
                    <a:effectLst/>
                    <a:latin typeface="Times New Roman" panose="02020603050405020304" pitchFamily="18" charset="0"/>
                    <a:ea typeface="Times New Roman" panose="02020603050405020304" pitchFamily="18" charset="0"/>
                  </a:rPr>
                  <a:t>exponent of nonlinear increase </a:t>
                </a:r>
                <a:r>
                  <a:rPr lang="en-GB" sz="1400" dirty="0">
                    <a:solidFill>
                      <a:schemeClr val="bg1">
                        <a:lumMod val="50000"/>
                      </a:schemeClr>
                    </a:solidFill>
                    <a:effectLst/>
                    <a:latin typeface="Times New Roman" panose="02020603050405020304" pitchFamily="18" charset="0"/>
                    <a:ea typeface="Times New Roman" panose="02020603050405020304" pitchFamily="18" charset="0"/>
                  </a:rPr>
                  <a:t>with area increase</a:t>
                </a:r>
              </a:p>
              <a:p>
                <a:pPr marL="0" marR="0" lvl="0" indent="0" algn="l" defTabSz="914400" rtl="0" eaLnBrk="1" fontAlgn="auto" latinLnBrk="1" hangingPunct="1">
                  <a:lnSpc>
                    <a:spcPct val="100000"/>
                  </a:lnSpc>
                  <a:spcBef>
                    <a:spcPts val="0"/>
                  </a:spcBef>
                  <a:spcAft>
                    <a:spcPts val="0"/>
                  </a:spcAft>
                  <a:buClrTx/>
                  <a:buSzTx/>
                  <a:buFontTx/>
                  <a:buNone/>
                  <a:tabLst/>
                  <a:defRPr/>
                </a:pPr>
                <a14:m>
                  <m:oMath xmlns:m="http://schemas.openxmlformats.org/officeDocument/2006/math">
                    <m:r>
                      <a:rPr lang="en-GB" sz="1400" i="1">
                        <a:effectLst/>
                        <a:highlight>
                          <a:srgbClr val="00FF00"/>
                        </a:highlight>
                        <a:latin typeface="Cambria Math" panose="02040503050406030204" pitchFamily="18" charset="0"/>
                        <a:ea typeface="Times New Roman" panose="02020603050405020304" pitchFamily="18" charset="0"/>
                        <a:cs typeface="Times New Roman" panose="02020603050405020304" pitchFamily="18" charset="0"/>
                      </a:rPr>
                      <m:t>𝜁</m:t>
                    </m:r>
                  </m:oMath>
                </a14:m>
                <a:r>
                  <a:rPr lang="en-GB" sz="1400" dirty="0">
                    <a:effectLst/>
                    <a:latin typeface="Times New Roman" panose="02020603050405020304" pitchFamily="18" charset="0"/>
                    <a:ea typeface="Times New Roman" panose="02020603050405020304" pitchFamily="18" charset="0"/>
                  </a:rPr>
                  <a:t> </a:t>
                </a:r>
                <a:r>
                  <a:rPr lang="en-GB" sz="1400" dirty="0">
                    <a:solidFill>
                      <a:schemeClr val="bg1">
                        <a:lumMod val="50000"/>
                      </a:schemeClr>
                    </a:solidFill>
                    <a:effectLst/>
                    <a:latin typeface="Times New Roman" panose="02020603050405020304" pitchFamily="18" charset="0"/>
                    <a:ea typeface="Times New Roman" panose="02020603050405020304" pitchFamily="18" charset="0"/>
                  </a:rPr>
                  <a:t>is the </a:t>
                </a:r>
                <a:r>
                  <a:rPr lang="en-GB" sz="1400" b="1" dirty="0">
                    <a:solidFill>
                      <a:schemeClr val="tx1">
                        <a:lumMod val="85000"/>
                        <a:lumOff val="15000"/>
                      </a:schemeClr>
                    </a:solidFill>
                    <a:effectLst/>
                    <a:latin typeface="Times New Roman" panose="02020603050405020304" pitchFamily="18" charset="0"/>
                    <a:ea typeface="Times New Roman" panose="02020603050405020304" pitchFamily="18" charset="0"/>
                  </a:rPr>
                  <a:t>electricity price</a:t>
                </a:r>
              </a:p>
              <a:p>
                <a:pPr marL="0" marR="0" lvl="0" indent="0" algn="l" defTabSz="914400" rtl="0" eaLnBrk="1" fontAlgn="auto" latinLnBrk="1" hangingPunct="1">
                  <a:lnSpc>
                    <a:spcPct val="100000"/>
                  </a:lnSpc>
                  <a:spcBef>
                    <a:spcPts val="0"/>
                  </a:spcBef>
                  <a:spcAft>
                    <a:spcPts val="0"/>
                  </a:spcAft>
                  <a:buClrTx/>
                  <a:buSzTx/>
                  <a:buFontTx/>
                  <a:buNone/>
                  <a:tabLst/>
                  <a:defRPr/>
                </a:pPr>
                <a14:m>
                  <m:oMath xmlns:m="http://schemas.openxmlformats.org/officeDocument/2006/math">
                    <m:r>
                      <a:rPr lang="en-GB" sz="1400" i="1" smtClean="0">
                        <a:effectLst/>
                        <a:highlight>
                          <a:srgbClr val="00FF00"/>
                        </a:highlight>
                        <a:latin typeface="Cambria Math" panose="02040503050406030204" pitchFamily="18" charset="0"/>
                        <a:ea typeface="Times New Roman" panose="02020603050405020304" pitchFamily="18" charset="0"/>
                        <a:cs typeface="Times New Roman" panose="02020603050405020304" pitchFamily="18" charset="0"/>
                      </a:rPr>
                      <m:t>𝜏</m:t>
                    </m:r>
                  </m:oMath>
                </a14:m>
                <a:r>
                  <a:rPr lang="en-GB" sz="1400" dirty="0">
                    <a:effectLst/>
                    <a:latin typeface="Times New Roman" panose="02020603050405020304" pitchFamily="18" charset="0"/>
                    <a:ea typeface="Times New Roman" panose="02020603050405020304" pitchFamily="18" charset="0"/>
                  </a:rPr>
                  <a:t> </a:t>
                </a:r>
                <a:r>
                  <a:rPr lang="en-GB" sz="1400" dirty="0">
                    <a:solidFill>
                      <a:schemeClr val="bg1">
                        <a:lumMod val="50000"/>
                      </a:schemeClr>
                    </a:solidFill>
                    <a:effectLst/>
                    <a:latin typeface="Times New Roman" panose="02020603050405020304" pitchFamily="18" charset="0"/>
                    <a:ea typeface="Times New Roman" panose="02020603050405020304" pitchFamily="18" charset="0"/>
                  </a:rPr>
                  <a:t>is the </a:t>
                </a:r>
                <a:r>
                  <a:rPr lang="en-GB" sz="1400" b="1" dirty="0">
                    <a:solidFill>
                      <a:schemeClr val="tx1">
                        <a:lumMod val="85000"/>
                        <a:lumOff val="15000"/>
                      </a:schemeClr>
                    </a:solidFill>
                    <a:effectLst/>
                    <a:latin typeface="Times New Roman" panose="02020603050405020304" pitchFamily="18" charset="0"/>
                    <a:ea typeface="Times New Roman" panose="02020603050405020304" pitchFamily="18" charset="0"/>
                  </a:rPr>
                  <a:t>operating hours </a:t>
                </a:r>
                <a:r>
                  <a:rPr lang="en-GB" sz="1400" dirty="0">
                    <a:solidFill>
                      <a:schemeClr val="bg1">
                        <a:lumMod val="50000"/>
                      </a:schemeClr>
                    </a:solidFill>
                    <a:effectLst/>
                    <a:latin typeface="Times New Roman" panose="02020603050405020304" pitchFamily="18" charset="0"/>
                    <a:ea typeface="Times New Roman" panose="02020603050405020304" pitchFamily="18" charset="0"/>
                  </a:rPr>
                  <a:t>per year</a:t>
                </a:r>
              </a:p>
              <a:p>
                <a:pPr marL="0" marR="0" lvl="0" indent="0" algn="l" defTabSz="914400" rtl="0" eaLnBrk="1" fontAlgn="auto" latinLnBrk="1" hangingPunct="1">
                  <a:lnSpc>
                    <a:spcPct val="100000"/>
                  </a:lnSpc>
                  <a:spcBef>
                    <a:spcPts val="0"/>
                  </a:spcBef>
                  <a:spcAft>
                    <a:spcPts val="0"/>
                  </a:spcAft>
                  <a:buClrTx/>
                  <a:buSzTx/>
                  <a:buFontTx/>
                  <a:buNone/>
                  <a:tabLst/>
                  <a:defRPr/>
                </a:pPr>
                <a14:m>
                  <m:oMath xmlns:m="http://schemas.openxmlformats.org/officeDocument/2006/math">
                    <m:r>
                      <a:rPr lang="en-GB" sz="1400" i="1" smtClean="0">
                        <a:effectLst/>
                        <a:highlight>
                          <a:srgbClr val="00FF00"/>
                        </a:highlight>
                        <a:latin typeface="Cambria Math" panose="02040503050406030204" pitchFamily="18" charset="0"/>
                        <a:ea typeface="Times New Roman" panose="02020603050405020304" pitchFamily="18" charset="0"/>
                        <a:cs typeface="Times New Roman" panose="02020603050405020304" pitchFamily="18" charset="0"/>
                      </a:rPr>
                      <m:t>𝜌</m:t>
                    </m:r>
                  </m:oMath>
                </a14:m>
                <a:r>
                  <a:rPr lang="en-GB" sz="1400" dirty="0">
                    <a:effectLst/>
                    <a:latin typeface="Times New Roman" panose="02020603050405020304" pitchFamily="18" charset="0"/>
                    <a:ea typeface="Times New Roman" panose="02020603050405020304" pitchFamily="18" charset="0"/>
                  </a:rPr>
                  <a:t> </a:t>
                </a:r>
                <a:r>
                  <a:rPr lang="en-GB" sz="1400" dirty="0">
                    <a:solidFill>
                      <a:schemeClr val="bg1">
                        <a:lumMod val="50000"/>
                      </a:schemeClr>
                    </a:solidFill>
                    <a:effectLst/>
                    <a:latin typeface="Times New Roman" panose="02020603050405020304" pitchFamily="18" charset="0"/>
                    <a:ea typeface="Times New Roman" panose="02020603050405020304" pitchFamily="18" charset="0"/>
                  </a:rPr>
                  <a:t>is the </a:t>
                </a:r>
                <a:r>
                  <a:rPr lang="en-GB" sz="1400" b="1" dirty="0">
                    <a:solidFill>
                      <a:schemeClr val="tx1">
                        <a:lumMod val="85000"/>
                        <a:lumOff val="15000"/>
                      </a:schemeClr>
                    </a:solidFill>
                    <a:effectLst/>
                    <a:latin typeface="Times New Roman" panose="02020603050405020304" pitchFamily="18" charset="0"/>
                    <a:ea typeface="Times New Roman" panose="02020603050405020304" pitchFamily="18" charset="0"/>
                  </a:rPr>
                  <a:t>density</a:t>
                </a:r>
                <a:r>
                  <a:rPr lang="en-GB" sz="1400" dirty="0">
                    <a:solidFill>
                      <a:schemeClr val="bg1">
                        <a:lumMod val="50000"/>
                      </a:schemeClr>
                    </a:solidFill>
                    <a:effectLst/>
                    <a:latin typeface="Times New Roman" panose="02020603050405020304" pitchFamily="18" charset="0"/>
                    <a:ea typeface="Times New Roman" panose="02020603050405020304" pitchFamily="18" charset="0"/>
                  </a:rPr>
                  <a:t> of the fluid</a:t>
                </a:r>
              </a:p>
              <a:p>
                <a:pPr marL="0" marR="0" lvl="0" indent="0" algn="l" defTabSz="914400" rtl="0" eaLnBrk="1" fontAlgn="auto" latinLnBrk="1" hangingPunct="1">
                  <a:lnSpc>
                    <a:spcPct val="100000"/>
                  </a:lnSpc>
                  <a:spcBef>
                    <a:spcPts val="0"/>
                  </a:spcBef>
                  <a:spcAft>
                    <a:spcPts val="0"/>
                  </a:spcAft>
                  <a:buClrTx/>
                  <a:buSzTx/>
                  <a:buFontTx/>
                  <a:buNone/>
                  <a:tabLst/>
                  <a:defRPr/>
                </a:pPr>
                <a14:m>
                  <m:oMath xmlns:m="http://schemas.openxmlformats.org/officeDocument/2006/math">
                    <m:r>
                      <a:rPr lang="en-GB" sz="1400" i="1" smtClean="0">
                        <a:effectLst/>
                        <a:highlight>
                          <a:srgbClr val="00FF00"/>
                        </a:highlight>
                        <a:latin typeface="Cambria Math" panose="02040503050406030204" pitchFamily="18" charset="0"/>
                        <a:ea typeface="Times New Roman" panose="02020603050405020304" pitchFamily="18" charset="0"/>
                        <a:cs typeface="Times New Roman" panose="02020603050405020304" pitchFamily="18" charset="0"/>
                      </a:rPr>
                      <m:t>𝜂</m:t>
                    </m:r>
                  </m:oMath>
                </a14:m>
                <a:r>
                  <a:rPr lang="en-GB" sz="1400" dirty="0">
                    <a:effectLst/>
                    <a:latin typeface="Times New Roman" panose="02020603050405020304" pitchFamily="18" charset="0"/>
                    <a:ea typeface="Times New Roman" panose="02020603050405020304" pitchFamily="18" charset="0"/>
                  </a:rPr>
                  <a:t> </a:t>
                </a:r>
                <a:r>
                  <a:rPr lang="en-GB" sz="1400" dirty="0">
                    <a:solidFill>
                      <a:schemeClr val="bg1">
                        <a:lumMod val="50000"/>
                      </a:schemeClr>
                    </a:solidFill>
                    <a:effectLst/>
                    <a:latin typeface="Times New Roman" panose="02020603050405020304" pitchFamily="18" charset="0"/>
                    <a:ea typeface="Times New Roman" panose="02020603050405020304" pitchFamily="18" charset="0"/>
                  </a:rPr>
                  <a:t>is the </a:t>
                </a:r>
                <a:r>
                  <a:rPr lang="en-GB" sz="1400" b="1" dirty="0">
                    <a:solidFill>
                      <a:schemeClr val="tx1">
                        <a:lumMod val="85000"/>
                        <a:lumOff val="15000"/>
                      </a:schemeClr>
                    </a:solidFill>
                    <a:effectLst/>
                    <a:latin typeface="Times New Roman" panose="02020603050405020304" pitchFamily="18" charset="0"/>
                    <a:ea typeface="Times New Roman" panose="02020603050405020304" pitchFamily="18" charset="0"/>
                  </a:rPr>
                  <a:t>compressor efficiency</a:t>
                </a:r>
                <a:endParaRPr lang="en-US" sz="1400" b="1" dirty="0">
                  <a:solidFill>
                    <a:schemeClr val="tx1">
                      <a:lumMod val="85000"/>
                      <a:lumOff val="15000"/>
                    </a:schemeClr>
                  </a:solidFill>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20" name="TextBox 19">
                <a:extLst>
                  <a:ext uri="{FF2B5EF4-FFF2-40B4-BE49-F238E27FC236}">
                    <a16:creationId xmlns:a16="http://schemas.microsoft.com/office/drawing/2014/main" id="{A58F0AC8-C338-4FF0-B91C-D0E8995E145C}"/>
                  </a:ext>
                </a:extLst>
              </p:cNvPr>
              <p:cNvSpPr txBox="1">
                <a:spLocks noRot="1" noChangeAspect="1" noMove="1" noResize="1" noEditPoints="1" noAdjustHandles="1" noChangeArrowheads="1" noChangeShapeType="1" noTextEdit="1"/>
              </p:cNvSpPr>
              <p:nvPr/>
            </p:nvSpPr>
            <p:spPr>
              <a:xfrm>
                <a:off x="4573880" y="2070198"/>
                <a:ext cx="4868562" cy="1833131"/>
              </a:xfrm>
              <a:prstGeom prst="rect">
                <a:avLst/>
              </a:prstGeom>
              <a:blipFill>
                <a:blip r:embed="rId8"/>
                <a:stretch>
                  <a:fillRect t="-667" b="-2333"/>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93EDC2E6-11A0-497B-A3CB-6ECD8FAB2262}"/>
              </a:ext>
            </a:extLst>
          </p:cNvPr>
          <p:cNvSpPr/>
          <p:nvPr/>
        </p:nvSpPr>
        <p:spPr>
          <a:xfrm>
            <a:off x="4570121" y="1934714"/>
            <a:ext cx="4455173" cy="20771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2788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fade">
                                      <p:cBhvr>
                                        <p:cTn id="12" dur="500"/>
                                        <p:tgtEl>
                                          <p:spTgt spid="1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fade">
                                      <p:cBhvr>
                                        <p:cTn id="17" dur="500"/>
                                        <p:tgtEl>
                                          <p:spTgt spid="1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030633-58E7-484F-8839-6C36E639202E}"/>
              </a:ext>
            </a:extLst>
          </p:cNvPr>
          <p:cNvSpPr>
            <a:spLocks noGrp="1"/>
          </p:cNvSpPr>
          <p:nvPr>
            <p:ph type="body" sz="quarter" idx="10"/>
          </p:nvPr>
        </p:nvSpPr>
        <p:spPr>
          <a:xfrm>
            <a:off x="-30807" y="-236562"/>
            <a:ext cx="3275856" cy="1080120"/>
          </a:xfrm>
        </p:spPr>
        <p:txBody>
          <a:bodyPr/>
          <a:lstStyle/>
          <a:p>
            <a:pPr algn="l"/>
            <a:r>
              <a:rPr lang="en-US" i="1" dirty="0">
                <a:highlight>
                  <a:srgbClr val="98DFBB"/>
                </a:highlight>
                <a:latin typeface="+mn-lt"/>
                <a:cs typeface="Times New Roman" panose="02020603050405020304" pitchFamily="18" charset="0"/>
              </a:rPr>
              <a:t>Methodology</a:t>
            </a:r>
          </a:p>
        </p:txBody>
      </p:sp>
      <p:sp>
        <p:nvSpPr>
          <p:cNvPr id="5" name="TextBox 4">
            <a:extLst>
              <a:ext uri="{FF2B5EF4-FFF2-40B4-BE49-F238E27FC236}">
                <a16:creationId xmlns:a16="http://schemas.microsoft.com/office/drawing/2014/main" id="{B73B4DEA-8C84-4DFB-9C9C-0C66C864136A}"/>
              </a:ext>
            </a:extLst>
          </p:cNvPr>
          <p:cNvSpPr txBox="1"/>
          <p:nvPr/>
        </p:nvSpPr>
        <p:spPr>
          <a:xfrm>
            <a:off x="-35298" y="264923"/>
            <a:ext cx="3275856" cy="1631216"/>
          </a:xfrm>
          <a:prstGeom prst="rect">
            <a:avLst/>
          </a:prstGeom>
          <a:noFill/>
        </p:spPr>
        <p:txBody>
          <a:bodyPr wrap="square" rtlCol="0">
            <a:spAutoFit/>
          </a:bodyPr>
          <a:lstStyle/>
          <a:p>
            <a:endParaRPr lang="en-US" sz="2000" b="1" i="1" dirty="0">
              <a:solidFill>
                <a:schemeClr val="accent2">
                  <a:lumMod val="50000"/>
                </a:schemeClr>
              </a:solidFill>
            </a:endParaRPr>
          </a:p>
          <a:p>
            <a:r>
              <a:rPr lang="en-US" sz="2000" b="1" i="1" dirty="0">
                <a:solidFill>
                  <a:schemeClr val="accent2">
                    <a:lumMod val="50000"/>
                  </a:schemeClr>
                </a:solidFill>
                <a:highlight>
                  <a:srgbClr val="F8B2A3"/>
                </a:highlight>
              </a:rPr>
              <a:t>CASE STUDY</a:t>
            </a:r>
          </a:p>
          <a:p>
            <a:endParaRPr lang="en-US" sz="2000" i="1" dirty="0"/>
          </a:p>
          <a:p>
            <a:endParaRPr lang="en-US" sz="2000" i="1" dirty="0"/>
          </a:p>
          <a:p>
            <a:endParaRPr lang="en-US" sz="2000" i="1" dirty="0"/>
          </a:p>
        </p:txBody>
      </p:sp>
      <p:sp>
        <p:nvSpPr>
          <p:cNvPr id="3" name="TextBox 2">
            <a:extLst>
              <a:ext uri="{FF2B5EF4-FFF2-40B4-BE49-F238E27FC236}">
                <a16:creationId xmlns:a16="http://schemas.microsoft.com/office/drawing/2014/main" id="{F87ABB95-9FC0-4050-AA11-5F67499FCCC4}"/>
              </a:ext>
            </a:extLst>
          </p:cNvPr>
          <p:cNvSpPr txBox="1"/>
          <p:nvPr/>
        </p:nvSpPr>
        <p:spPr>
          <a:xfrm>
            <a:off x="35496" y="1092892"/>
            <a:ext cx="5328592" cy="646331"/>
          </a:xfrm>
          <a:prstGeom prst="rect">
            <a:avLst/>
          </a:prstGeom>
          <a:noFill/>
        </p:spPr>
        <p:txBody>
          <a:bodyPr wrap="square" rtlCol="0">
            <a:spAutoFit/>
          </a:bodyPr>
          <a:lstStyle/>
          <a:p>
            <a:pPr marL="285750" indent="-285750">
              <a:buFont typeface="Wingdings" panose="05000000000000000000" pitchFamily="2" charset="2"/>
              <a:buChar char="ü"/>
            </a:pPr>
            <a:r>
              <a:rPr lang="en-US" i="1" dirty="0"/>
              <a:t>Preliminary Plate Fin Heat Exchanger</a:t>
            </a:r>
          </a:p>
          <a:p>
            <a:endParaRPr lang="en-US" dirty="0"/>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209B1181-EDA2-4361-AB36-3D31259E74FD}"/>
                  </a:ext>
                </a:extLst>
              </p:cNvPr>
              <p:cNvGraphicFramePr>
                <a:graphicFrameLocks noGrp="1"/>
              </p:cNvGraphicFramePr>
              <p:nvPr>
                <p:extLst>
                  <p:ext uri="{D42A27DB-BD31-4B8C-83A1-F6EECF244321}">
                    <p14:modId xmlns:p14="http://schemas.microsoft.com/office/powerpoint/2010/main" val="2409047093"/>
                  </p:ext>
                </p:extLst>
              </p:nvPr>
            </p:nvGraphicFramePr>
            <p:xfrm>
              <a:off x="323528" y="1645249"/>
              <a:ext cx="3351784" cy="2824294"/>
            </p:xfrm>
            <a:graphic>
              <a:graphicData uri="http://schemas.openxmlformats.org/drawingml/2006/table">
                <a:tbl>
                  <a:tblPr firstRow="1" firstCol="1" bandRow="1">
                    <a:tableStyleId>{5C22544A-7EE6-4342-B048-85BDC9FD1C3A}</a:tableStyleId>
                  </a:tblPr>
                  <a:tblGrid>
                    <a:gridCol w="2208784">
                      <a:extLst>
                        <a:ext uri="{9D8B030D-6E8A-4147-A177-3AD203B41FA5}">
                          <a16:colId xmlns:a16="http://schemas.microsoft.com/office/drawing/2014/main" val="1476197579"/>
                        </a:ext>
                      </a:extLst>
                    </a:gridCol>
                    <a:gridCol w="1143000">
                      <a:extLst>
                        <a:ext uri="{9D8B030D-6E8A-4147-A177-3AD203B41FA5}">
                          <a16:colId xmlns:a16="http://schemas.microsoft.com/office/drawing/2014/main" val="2100769210"/>
                        </a:ext>
                      </a:extLst>
                    </a:gridCol>
                  </a:tblGrid>
                  <a:tr h="0">
                    <a:tc>
                      <a:txBody>
                        <a:bodyPr/>
                        <a:lstStyle/>
                        <a:p>
                          <a:pPr marL="0" marR="0">
                            <a:lnSpc>
                              <a:spcPct val="200000"/>
                            </a:lnSpc>
                            <a:spcBef>
                              <a:spcPts val="0"/>
                            </a:spcBef>
                            <a:spcAft>
                              <a:spcPts val="0"/>
                            </a:spcAft>
                          </a:pPr>
                          <a:r>
                            <a:rPr lang="en-US" sz="1200" i="1" dirty="0">
                              <a:solidFill>
                                <a:schemeClr val="tx1">
                                  <a:lumMod val="85000"/>
                                  <a:lumOff val="15000"/>
                                </a:schemeClr>
                              </a:solidFill>
                              <a:effectLst/>
                            </a:rPr>
                            <a:t>Preliminary Design</a:t>
                          </a:r>
                          <a:endParaRPr lang="en-US" sz="1200" i="1" dirty="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3">
                            <a:lumMod val="60000"/>
                            <a:lumOff val="40000"/>
                          </a:schemeClr>
                        </a:solidFill>
                      </a:tcPr>
                    </a:tc>
                    <a:tc>
                      <a:txBody>
                        <a:bodyPr/>
                        <a:lstStyle/>
                        <a:p>
                          <a:pPr marL="0" marR="0">
                            <a:lnSpc>
                              <a:spcPct val="200000"/>
                            </a:lnSpc>
                            <a:spcBef>
                              <a:spcPts val="0"/>
                            </a:spcBef>
                            <a:spcAft>
                              <a:spcPts val="0"/>
                            </a:spcAft>
                          </a:pPr>
                          <a:r>
                            <a:rPr lang="en-US" sz="1200" i="1" dirty="0">
                              <a:solidFill>
                                <a:schemeClr val="tx1">
                                  <a:lumMod val="85000"/>
                                  <a:lumOff val="15000"/>
                                </a:schemeClr>
                              </a:solidFill>
                              <a:effectLst/>
                            </a:rPr>
                            <a:t>Value</a:t>
                          </a:r>
                          <a:endParaRPr lang="en-US" sz="1200" i="1" dirty="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3">
                            <a:lumMod val="60000"/>
                            <a:lumOff val="40000"/>
                          </a:schemeClr>
                        </a:solidFill>
                      </a:tcPr>
                    </a:tc>
                    <a:extLst>
                      <a:ext uri="{0D108BD9-81ED-4DB2-BD59-A6C34878D82A}">
                        <a16:rowId xmlns:a16="http://schemas.microsoft.com/office/drawing/2014/main" val="695617041"/>
                      </a:ext>
                    </a:extLst>
                  </a:tr>
                  <a:tr h="0">
                    <a:tc>
                      <a:txBody>
                        <a:bodyPr/>
                        <a:lstStyle/>
                        <a:p>
                          <a:pPr marL="0" marR="0">
                            <a:lnSpc>
                              <a:spcPct val="200000"/>
                            </a:lnSpc>
                            <a:spcBef>
                              <a:spcPts val="0"/>
                            </a:spcBef>
                            <a:spcAft>
                              <a:spcPts val="0"/>
                            </a:spcAft>
                          </a:pPr>
                          <a:r>
                            <a:rPr lang="en-US" sz="1200" i="1">
                              <a:solidFill>
                                <a:schemeClr val="tx1">
                                  <a:lumMod val="85000"/>
                                  <a:lumOff val="15000"/>
                                </a:schemeClr>
                              </a:solidFill>
                              <a:effectLst/>
                            </a:rPr>
                            <a:t>Cold flow length, </a:t>
                          </a:r>
                          <a14:m>
                            <m:oMath xmlns:m="http://schemas.openxmlformats.org/officeDocument/2006/math">
                              <m:sSub>
                                <m:sSubPr>
                                  <m:ctrlPr>
                                    <a:rPr lang="en-US" sz="1200" i="1">
                                      <a:solidFill>
                                        <a:schemeClr val="tx1">
                                          <a:lumMod val="85000"/>
                                          <a:lumOff val="15000"/>
                                        </a:schemeClr>
                                      </a:solidFill>
                                      <a:effectLst/>
                                      <a:latin typeface="Cambria Math" panose="02040503050406030204" pitchFamily="18" charset="0"/>
                                    </a:rPr>
                                  </m:ctrlPr>
                                </m:sSubPr>
                                <m:e>
                                  <m:r>
                                    <a:rPr lang="en-US" sz="1200" i="1" smtClean="0">
                                      <a:solidFill>
                                        <a:schemeClr val="tx1">
                                          <a:lumMod val="85000"/>
                                          <a:lumOff val="15000"/>
                                        </a:schemeClr>
                                      </a:solidFill>
                                      <a:effectLst/>
                                      <a:latin typeface="Cambria Math" panose="02040503050406030204" pitchFamily="18" charset="0"/>
                                    </a:rPr>
                                    <m:t>𝐿</m:t>
                                  </m:r>
                                </m:e>
                                <m:sub>
                                  <m:r>
                                    <a:rPr lang="en-US" sz="1200" i="1" smtClean="0">
                                      <a:solidFill>
                                        <a:schemeClr val="tx1">
                                          <a:lumMod val="85000"/>
                                          <a:lumOff val="15000"/>
                                        </a:schemeClr>
                                      </a:solidFill>
                                      <a:effectLst/>
                                      <a:latin typeface="Cambria Math" panose="02040503050406030204" pitchFamily="18" charset="0"/>
                                    </a:rPr>
                                    <m:t>𝑐</m:t>
                                  </m:r>
                                </m:sub>
                              </m:sSub>
                              <m:r>
                                <a:rPr lang="en-US" sz="1200" i="1" smtClean="0">
                                  <a:solidFill>
                                    <a:schemeClr val="tx1">
                                      <a:lumMod val="85000"/>
                                      <a:lumOff val="15000"/>
                                    </a:schemeClr>
                                  </a:solidFill>
                                  <a:effectLst/>
                                  <a:latin typeface="Cambria Math" panose="02040503050406030204" pitchFamily="18" charset="0"/>
                                </a:rPr>
                                <m:t>(</m:t>
                              </m:r>
                              <m:r>
                                <a:rPr lang="en-US" sz="1200" i="1" smtClean="0">
                                  <a:solidFill>
                                    <a:schemeClr val="tx1">
                                      <a:lumMod val="85000"/>
                                      <a:lumOff val="15000"/>
                                    </a:schemeClr>
                                  </a:solidFill>
                                  <a:effectLst/>
                                  <a:latin typeface="Cambria Math" panose="02040503050406030204" pitchFamily="18" charset="0"/>
                                </a:rPr>
                                <m:t>𝑚</m:t>
                              </m:r>
                              <m:r>
                                <a:rPr lang="en-US" sz="1200" i="1" smtClean="0">
                                  <a:solidFill>
                                    <a:schemeClr val="tx1">
                                      <a:lumMod val="85000"/>
                                      <a:lumOff val="15000"/>
                                    </a:schemeClr>
                                  </a:solidFill>
                                  <a:effectLst/>
                                  <a:latin typeface="Cambria Math" panose="02040503050406030204" pitchFamily="18" charset="0"/>
                                </a:rPr>
                                <m:t>)</m:t>
                              </m:r>
                            </m:oMath>
                          </a14:m>
                          <a:endParaRPr lang="en-US" sz="1200" i="1">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1">
                            <a:lumMod val="90000"/>
                            <a:alpha val="41000"/>
                          </a:schemeClr>
                        </a:solidFill>
                      </a:tcPr>
                    </a:tc>
                    <a:tc>
                      <a:txBody>
                        <a:bodyPr/>
                        <a:lstStyle/>
                        <a:p>
                          <a:pPr marL="0" marR="0">
                            <a:lnSpc>
                              <a:spcPct val="200000"/>
                            </a:lnSpc>
                            <a:spcBef>
                              <a:spcPts val="0"/>
                            </a:spcBef>
                            <a:spcAft>
                              <a:spcPts val="0"/>
                            </a:spcAft>
                          </a:pPr>
                          <a:r>
                            <a:rPr lang="en-US" sz="1200" b="1" i="1" dirty="0">
                              <a:effectLst/>
                            </a:rPr>
                            <a:t>0.3</a:t>
                          </a:r>
                          <a:endParaRPr lang="en-US" sz="1200" b="1" i="1" dirty="0">
                            <a:effectLst/>
                            <a:latin typeface="Times New Roman" panose="02020603050405020304" pitchFamily="18" charset="0"/>
                            <a:ea typeface="Times New Roman" panose="02020603050405020304" pitchFamily="18" charset="0"/>
                          </a:endParaRPr>
                        </a:p>
                      </a:txBody>
                      <a:tcPr marL="68580" marR="68580" marT="0" marB="0">
                        <a:solidFill>
                          <a:srgbClr val="00B050">
                            <a:alpha val="25000"/>
                          </a:srgbClr>
                        </a:solidFill>
                      </a:tcPr>
                    </a:tc>
                    <a:extLst>
                      <a:ext uri="{0D108BD9-81ED-4DB2-BD59-A6C34878D82A}">
                        <a16:rowId xmlns:a16="http://schemas.microsoft.com/office/drawing/2014/main" val="3298218092"/>
                      </a:ext>
                    </a:extLst>
                  </a:tr>
                  <a:tr h="0">
                    <a:tc>
                      <a:txBody>
                        <a:bodyPr/>
                        <a:lstStyle/>
                        <a:p>
                          <a:pPr marL="0" marR="0">
                            <a:lnSpc>
                              <a:spcPct val="200000"/>
                            </a:lnSpc>
                            <a:spcBef>
                              <a:spcPts val="0"/>
                            </a:spcBef>
                            <a:spcAft>
                              <a:spcPts val="0"/>
                            </a:spcAft>
                          </a:pPr>
                          <a:r>
                            <a:rPr lang="en-US" sz="1200" i="1">
                              <a:solidFill>
                                <a:schemeClr val="tx1">
                                  <a:lumMod val="85000"/>
                                  <a:lumOff val="15000"/>
                                </a:schemeClr>
                              </a:solidFill>
                              <a:effectLst/>
                            </a:rPr>
                            <a:t>Hot flow length, </a:t>
                          </a:r>
                          <a14:m>
                            <m:oMath xmlns:m="http://schemas.openxmlformats.org/officeDocument/2006/math">
                              <m:sSub>
                                <m:sSubPr>
                                  <m:ctrlPr>
                                    <a:rPr lang="en-US" sz="1200" i="1">
                                      <a:solidFill>
                                        <a:schemeClr val="tx1">
                                          <a:lumMod val="85000"/>
                                          <a:lumOff val="15000"/>
                                        </a:schemeClr>
                                      </a:solidFill>
                                      <a:effectLst/>
                                      <a:latin typeface="Cambria Math" panose="02040503050406030204" pitchFamily="18" charset="0"/>
                                    </a:rPr>
                                  </m:ctrlPr>
                                </m:sSubPr>
                                <m:e>
                                  <m:r>
                                    <a:rPr lang="en-US" sz="1200" i="1" smtClean="0">
                                      <a:solidFill>
                                        <a:schemeClr val="tx1">
                                          <a:lumMod val="85000"/>
                                          <a:lumOff val="15000"/>
                                        </a:schemeClr>
                                      </a:solidFill>
                                      <a:effectLst/>
                                      <a:latin typeface="Cambria Math" panose="02040503050406030204" pitchFamily="18" charset="0"/>
                                    </a:rPr>
                                    <m:t>𝐿</m:t>
                                  </m:r>
                                </m:e>
                                <m:sub>
                                  <m:r>
                                    <a:rPr lang="en-US" sz="1200" i="1" smtClean="0">
                                      <a:solidFill>
                                        <a:schemeClr val="tx1">
                                          <a:lumMod val="85000"/>
                                          <a:lumOff val="15000"/>
                                        </a:schemeClr>
                                      </a:solidFill>
                                      <a:effectLst/>
                                      <a:latin typeface="Cambria Math" panose="02040503050406030204" pitchFamily="18" charset="0"/>
                                    </a:rPr>
                                    <m:t>h</m:t>
                                  </m:r>
                                </m:sub>
                              </m:sSub>
                              <m:r>
                                <a:rPr lang="en-US" sz="1200" i="1" smtClean="0">
                                  <a:solidFill>
                                    <a:schemeClr val="tx1">
                                      <a:lumMod val="85000"/>
                                      <a:lumOff val="15000"/>
                                    </a:schemeClr>
                                  </a:solidFill>
                                  <a:effectLst/>
                                  <a:latin typeface="Cambria Math" panose="02040503050406030204" pitchFamily="18" charset="0"/>
                                </a:rPr>
                                <m:t>(</m:t>
                              </m:r>
                              <m:r>
                                <a:rPr lang="en-US" sz="1200" i="1" smtClean="0">
                                  <a:solidFill>
                                    <a:schemeClr val="tx1">
                                      <a:lumMod val="85000"/>
                                      <a:lumOff val="15000"/>
                                    </a:schemeClr>
                                  </a:solidFill>
                                  <a:effectLst/>
                                  <a:latin typeface="Cambria Math" panose="02040503050406030204" pitchFamily="18" charset="0"/>
                                </a:rPr>
                                <m:t>𝑚</m:t>
                              </m:r>
                              <m:r>
                                <a:rPr lang="en-US" sz="1200" i="1" smtClean="0">
                                  <a:solidFill>
                                    <a:schemeClr val="tx1">
                                      <a:lumMod val="85000"/>
                                      <a:lumOff val="15000"/>
                                    </a:schemeClr>
                                  </a:solidFill>
                                  <a:effectLst/>
                                  <a:latin typeface="Cambria Math" panose="02040503050406030204" pitchFamily="18" charset="0"/>
                                </a:rPr>
                                <m:t>)</m:t>
                              </m:r>
                            </m:oMath>
                          </a14:m>
                          <a:endParaRPr lang="en-US" sz="1200" i="1">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1">
                            <a:lumMod val="90000"/>
                            <a:alpha val="41000"/>
                          </a:schemeClr>
                        </a:solidFill>
                      </a:tcPr>
                    </a:tc>
                    <a:tc>
                      <a:txBody>
                        <a:bodyPr/>
                        <a:lstStyle/>
                        <a:p>
                          <a:pPr marL="0" marR="0">
                            <a:lnSpc>
                              <a:spcPct val="200000"/>
                            </a:lnSpc>
                            <a:spcBef>
                              <a:spcPts val="0"/>
                            </a:spcBef>
                            <a:spcAft>
                              <a:spcPts val="0"/>
                            </a:spcAft>
                          </a:pPr>
                          <a:r>
                            <a:rPr lang="en-US" sz="1200" b="1" i="1">
                              <a:effectLst/>
                            </a:rPr>
                            <a:t>0.3</a:t>
                          </a:r>
                          <a:endParaRPr lang="en-US" sz="1200" b="1" i="1">
                            <a:effectLst/>
                            <a:latin typeface="Times New Roman" panose="02020603050405020304" pitchFamily="18" charset="0"/>
                            <a:ea typeface="Times New Roman" panose="02020603050405020304" pitchFamily="18" charset="0"/>
                          </a:endParaRPr>
                        </a:p>
                      </a:txBody>
                      <a:tcPr marL="68580" marR="68580" marT="0" marB="0">
                        <a:solidFill>
                          <a:srgbClr val="00B050">
                            <a:alpha val="25000"/>
                          </a:srgbClr>
                        </a:solidFill>
                      </a:tcPr>
                    </a:tc>
                    <a:extLst>
                      <a:ext uri="{0D108BD9-81ED-4DB2-BD59-A6C34878D82A}">
                        <a16:rowId xmlns:a16="http://schemas.microsoft.com/office/drawing/2014/main" val="1641477842"/>
                      </a:ext>
                    </a:extLst>
                  </a:tr>
                  <a:tr h="0">
                    <a:tc>
                      <a:txBody>
                        <a:bodyPr/>
                        <a:lstStyle/>
                        <a:p>
                          <a:pPr marL="0" marR="0">
                            <a:lnSpc>
                              <a:spcPct val="200000"/>
                            </a:lnSpc>
                            <a:spcBef>
                              <a:spcPts val="0"/>
                            </a:spcBef>
                            <a:spcAft>
                              <a:spcPts val="0"/>
                            </a:spcAft>
                          </a:pPr>
                          <a:r>
                            <a:rPr lang="en-US" sz="1200" i="1" dirty="0">
                              <a:solidFill>
                                <a:schemeClr val="tx1">
                                  <a:lumMod val="85000"/>
                                  <a:lumOff val="15000"/>
                                </a:schemeClr>
                              </a:solidFill>
                              <a:effectLst/>
                            </a:rPr>
                            <a:t>Fin height, </a:t>
                          </a:r>
                          <a14:m>
                            <m:oMath xmlns:m="http://schemas.openxmlformats.org/officeDocument/2006/math">
                              <m:r>
                                <a:rPr lang="en-US" sz="1200" i="1" smtClean="0">
                                  <a:solidFill>
                                    <a:schemeClr val="tx1">
                                      <a:lumMod val="85000"/>
                                      <a:lumOff val="15000"/>
                                    </a:schemeClr>
                                  </a:solidFill>
                                  <a:effectLst/>
                                  <a:latin typeface="Cambria Math" panose="02040503050406030204" pitchFamily="18" charset="0"/>
                                </a:rPr>
                                <m:t>𝐻</m:t>
                              </m:r>
                              <m:r>
                                <a:rPr lang="en-US" sz="1200" i="1" smtClean="0">
                                  <a:solidFill>
                                    <a:schemeClr val="tx1">
                                      <a:lumMod val="85000"/>
                                      <a:lumOff val="15000"/>
                                    </a:schemeClr>
                                  </a:solidFill>
                                  <a:effectLst/>
                                  <a:latin typeface="Cambria Math" panose="02040503050406030204" pitchFamily="18" charset="0"/>
                                </a:rPr>
                                <m:t>(</m:t>
                              </m:r>
                              <m:r>
                                <a:rPr lang="en-US" sz="1200" i="1" smtClean="0">
                                  <a:solidFill>
                                    <a:schemeClr val="tx1">
                                      <a:lumMod val="85000"/>
                                      <a:lumOff val="15000"/>
                                    </a:schemeClr>
                                  </a:solidFill>
                                  <a:effectLst/>
                                  <a:latin typeface="Cambria Math" panose="02040503050406030204" pitchFamily="18" charset="0"/>
                                </a:rPr>
                                <m:t>𝑚</m:t>
                              </m:r>
                              <m:r>
                                <a:rPr lang="en-US" sz="1200" i="1" smtClean="0">
                                  <a:solidFill>
                                    <a:schemeClr val="tx1">
                                      <a:lumMod val="85000"/>
                                      <a:lumOff val="15000"/>
                                    </a:schemeClr>
                                  </a:solidFill>
                                  <a:effectLst/>
                                  <a:latin typeface="Cambria Math" panose="02040503050406030204" pitchFamily="18" charset="0"/>
                                </a:rPr>
                                <m:t>)</m:t>
                              </m:r>
                            </m:oMath>
                          </a14:m>
                          <a:endParaRPr lang="en-US" sz="1200" i="1" dirty="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1">
                            <a:lumMod val="90000"/>
                            <a:alpha val="41000"/>
                          </a:schemeClr>
                        </a:solidFill>
                      </a:tcPr>
                    </a:tc>
                    <a:tc>
                      <a:txBody>
                        <a:bodyPr/>
                        <a:lstStyle/>
                        <a:p>
                          <a:pPr marL="0" marR="0">
                            <a:lnSpc>
                              <a:spcPct val="200000"/>
                            </a:lnSpc>
                            <a:spcBef>
                              <a:spcPts val="0"/>
                            </a:spcBef>
                            <a:spcAft>
                              <a:spcPts val="0"/>
                            </a:spcAft>
                          </a:pPr>
                          <a:r>
                            <a:rPr lang="en-US" sz="1200" b="1" i="1">
                              <a:effectLst/>
                            </a:rPr>
                            <a:t>0.00249</a:t>
                          </a:r>
                          <a:endParaRPr lang="en-US" sz="1200" b="1" i="1">
                            <a:effectLst/>
                            <a:latin typeface="Times New Roman" panose="02020603050405020304" pitchFamily="18" charset="0"/>
                            <a:ea typeface="Times New Roman" panose="02020603050405020304" pitchFamily="18" charset="0"/>
                          </a:endParaRPr>
                        </a:p>
                      </a:txBody>
                      <a:tcPr marL="68580" marR="68580" marT="0" marB="0">
                        <a:solidFill>
                          <a:srgbClr val="00B050">
                            <a:alpha val="25000"/>
                          </a:srgbClr>
                        </a:solidFill>
                      </a:tcPr>
                    </a:tc>
                    <a:extLst>
                      <a:ext uri="{0D108BD9-81ED-4DB2-BD59-A6C34878D82A}">
                        <a16:rowId xmlns:a16="http://schemas.microsoft.com/office/drawing/2014/main" val="2254389622"/>
                      </a:ext>
                    </a:extLst>
                  </a:tr>
                  <a:tr h="0">
                    <a:tc>
                      <a:txBody>
                        <a:bodyPr/>
                        <a:lstStyle/>
                        <a:p>
                          <a:pPr marL="0" marR="0">
                            <a:lnSpc>
                              <a:spcPct val="200000"/>
                            </a:lnSpc>
                            <a:spcBef>
                              <a:spcPts val="0"/>
                            </a:spcBef>
                            <a:spcAft>
                              <a:spcPts val="0"/>
                            </a:spcAft>
                          </a:pPr>
                          <a:r>
                            <a:rPr lang="en-US" sz="1200" i="1">
                              <a:solidFill>
                                <a:schemeClr val="tx1">
                                  <a:lumMod val="85000"/>
                                  <a:lumOff val="15000"/>
                                </a:schemeClr>
                              </a:solidFill>
                              <a:effectLst/>
                            </a:rPr>
                            <a:t>Fin thickness, </a:t>
                          </a:r>
                          <a14:m>
                            <m:oMath xmlns:m="http://schemas.openxmlformats.org/officeDocument/2006/math">
                              <m:r>
                                <a:rPr lang="en-US" sz="1200" i="1" smtClean="0">
                                  <a:solidFill>
                                    <a:schemeClr val="tx1">
                                      <a:lumMod val="85000"/>
                                      <a:lumOff val="15000"/>
                                    </a:schemeClr>
                                  </a:solidFill>
                                  <a:effectLst/>
                                  <a:latin typeface="Cambria Math" panose="02040503050406030204" pitchFamily="18" charset="0"/>
                                </a:rPr>
                                <m:t>𝑡</m:t>
                              </m:r>
                              <m:r>
                                <a:rPr lang="en-US" sz="1200" i="1" smtClean="0">
                                  <a:solidFill>
                                    <a:schemeClr val="tx1">
                                      <a:lumMod val="85000"/>
                                      <a:lumOff val="15000"/>
                                    </a:schemeClr>
                                  </a:solidFill>
                                  <a:effectLst/>
                                  <a:latin typeface="Cambria Math" panose="02040503050406030204" pitchFamily="18" charset="0"/>
                                </a:rPr>
                                <m:t>(</m:t>
                              </m:r>
                              <m:r>
                                <a:rPr lang="en-US" sz="1200" i="1" smtClean="0">
                                  <a:solidFill>
                                    <a:schemeClr val="tx1">
                                      <a:lumMod val="85000"/>
                                      <a:lumOff val="15000"/>
                                    </a:schemeClr>
                                  </a:solidFill>
                                  <a:effectLst/>
                                  <a:latin typeface="Cambria Math" panose="02040503050406030204" pitchFamily="18" charset="0"/>
                                </a:rPr>
                                <m:t>𝑚</m:t>
                              </m:r>
                              <m:r>
                                <a:rPr lang="en-US" sz="1200" i="1" smtClean="0">
                                  <a:solidFill>
                                    <a:schemeClr val="tx1">
                                      <a:lumMod val="85000"/>
                                      <a:lumOff val="15000"/>
                                    </a:schemeClr>
                                  </a:solidFill>
                                  <a:effectLst/>
                                  <a:latin typeface="Cambria Math" panose="02040503050406030204" pitchFamily="18" charset="0"/>
                                </a:rPr>
                                <m:t>)</m:t>
                              </m:r>
                            </m:oMath>
                          </a14:m>
                          <a:endParaRPr lang="en-US" sz="1200" i="1">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1">
                            <a:lumMod val="90000"/>
                            <a:alpha val="41000"/>
                          </a:schemeClr>
                        </a:solidFill>
                      </a:tcPr>
                    </a:tc>
                    <a:tc>
                      <a:txBody>
                        <a:bodyPr/>
                        <a:lstStyle/>
                        <a:p>
                          <a:pPr marL="0" marR="0">
                            <a:lnSpc>
                              <a:spcPct val="200000"/>
                            </a:lnSpc>
                            <a:spcBef>
                              <a:spcPts val="0"/>
                            </a:spcBef>
                            <a:spcAft>
                              <a:spcPts val="0"/>
                            </a:spcAft>
                          </a:pPr>
                          <a:r>
                            <a:rPr lang="en-US" sz="1200" b="1" i="1">
                              <a:effectLst/>
                            </a:rPr>
                            <a:t>0.000102</a:t>
                          </a:r>
                          <a:endParaRPr lang="en-US" sz="1200" b="1" i="1">
                            <a:effectLst/>
                            <a:latin typeface="Times New Roman" panose="02020603050405020304" pitchFamily="18" charset="0"/>
                            <a:ea typeface="Times New Roman" panose="02020603050405020304" pitchFamily="18" charset="0"/>
                          </a:endParaRPr>
                        </a:p>
                      </a:txBody>
                      <a:tcPr marL="68580" marR="68580" marT="0" marB="0">
                        <a:solidFill>
                          <a:srgbClr val="00B050">
                            <a:alpha val="25000"/>
                          </a:srgbClr>
                        </a:solidFill>
                      </a:tcPr>
                    </a:tc>
                    <a:extLst>
                      <a:ext uri="{0D108BD9-81ED-4DB2-BD59-A6C34878D82A}">
                        <a16:rowId xmlns:a16="http://schemas.microsoft.com/office/drawing/2014/main" val="3665224562"/>
                      </a:ext>
                    </a:extLst>
                  </a:tr>
                  <a:tr h="0">
                    <a:tc>
                      <a:txBody>
                        <a:bodyPr/>
                        <a:lstStyle/>
                        <a:p>
                          <a:pPr marL="0" marR="0">
                            <a:lnSpc>
                              <a:spcPct val="200000"/>
                            </a:lnSpc>
                            <a:spcBef>
                              <a:spcPts val="0"/>
                            </a:spcBef>
                            <a:spcAft>
                              <a:spcPts val="0"/>
                            </a:spcAft>
                          </a:pPr>
                          <a:r>
                            <a:rPr lang="en-US" sz="1200" i="1">
                              <a:solidFill>
                                <a:schemeClr val="tx1">
                                  <a:lumMod val="85000"/>
                                  <a:lumOff val="15000"/>
                                </a:schemeClr>
                              </a:solidFill>
                              <a:effectLst/>
                            </a:rPr>
                            <a:t>Fin frequency, </a:t>
                          </a:r>
                          <a14:m>
                            <m:oMath xmlns:m="http://schemas.openxmlformats.org/officeDocument/2006/math">
                              <m:r>
                                <a:rPr lang="en-US" sz="1200" i="1" smtClean="0">
                                  <a:solidFill>
                                    <a:schemeClr val="tx1">
                                      <a:lumMod val="85000"/>
                                      <a:lumOff val="15000"/>
                                    </a:schemeClr>
                                  </a:solidFill>
                                  <a:effectLst/>
                                  <a:latin typeface="Cambria Math" panose="02040503050406030204" pitchFamily="18" charset="0"/>
                                </a:rPr>
                                <m:t>𝑛</m:t>
                              </m:r>
                            </m:oMath>
                          </a14:m>
                          <a:endParaRPr lang="en-US" sz="1200" i="1">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1">
                            <a:lumMod val="90000"/>
                            <a:alpha val="41000"/>
                          </a:schemeClr>
                        </a:solidFill>
                      </a:tcPr>
                    </a:tc>
                    <a:tc>
                      <a:txBody>
                        <a:bodyPr/>
                        <a:lstStyle/>
                        <a:p>
                          <a:pPr marL="0" marR="0">
                            <a:lnSpc>
                              <a:spcPct val="200000"/>
                            </a:lnSpc>
                            <a:spcBef>
                              <a:spcPts val="0"/>
                            </a:spcBef>
                            <a:spcAft>
                              <a:spcPts val="0"/>
                            </a:spcAft>
                          </a:pPr>
                          <a:r>
                            <a:rPr lang="en-US" sz="1200" b="1" i="1" dirty="0">
                              <a:effectLst/>
                            </a:rPr>
                            <a:t>782</a:t>
                          </a:r>
                          <a:endParaRPr lang="en-US" sz="1200" b="1" i="1" dirty="0">
                            <a:effectLst/>
                            <a:latin typeface="Times New Roman" panose="02020603050405020304" pitchFamily="18" charset="0"/>
                            <a:ea typeface="Times New Roman" panose="02020603050405020304" pitchFamily="18" charset="0"/>
                          </a:endParaRPr>
                        </a:p>
                      </a:txBody>
                      <a:tcPr marL="68580" marR="68580" marT="0" marB="0">
                        <a:solidFill>
                          <a:srgbClr val="00B050">
                            <a:alpha val="25000"/>
                          </a:srgbClr>
                        </a:solidFill>
                      </a:tcPr>
                    </a:tc>
                    <a:extLst>
                      <a:ext uri="{0D108BD9-81ED-4DB2-BD59-A6C34878D82A}">
                        <a16:rowId xmlns:a16="http://schemas.microsoft.com/office/drawing/2014/main" val="3480988684"/>
                      </a:ext>
                    </a:extLst>
                  </a:tr>
                  <a:tr h="0">
                    <a:tc>
                      <a:txBody>
                        <a:bodyPr/>
                        <a:lstStyle/>
                        <a:p>
                          <a:pPr marL="0" marR="0">
                            <a:lnSpc>
                              <a:spcPct val="200000"/>
                            </a:lnSpc>
                            <a:spcBef>
                              <a:spcPts val="0"/>
                            </a:spcBef>
                            <a:spcAft>
                              <a:spcPts val="0"/>
                            </a:spcAft>
                          </a:pPr>
                          <a:r>
                            <a:rPr lang="en-US" sz="1200" i="1">
                              <a:solidFill>
                                <a:schemeClr val="tx1">
                                  <a:lumMod val="85000"/>
                                  <a:lumOff val="15000"/>
                                </a:schemeClr>
                              </a:solidFill>
                              <a:effectLst/>
                            </a:rPr>
                            <a:t>Fin offset length, </a:t>
                          </a:r>
                          <a14:m>
                            <m:oMath xmlns:m="http://schemas.openxmlformats.org/officeDocument/2006/math">
                              <m:sSub>
                                <m:sSubPr>
                                  <m:ctrlPr>
                                    <a:rPr lang="en-US" sz="1200" i="1">
                                      <a:solidFill>
                                        <a:schemeClr val="tx1">
                                          <a:lumMod val="85000"/>
                                          <a:lumOff val="15000"/>
                                        </a:schemeClr>
                                      </a:solidFill>
                                      <a:effectLst/>
                                      <a:latin typeface="Cambria Math" panose="02040503050406030204" pitchFamily="18" charset="0"/>
                                    </a:rPr>
                                  </m:ctrlPr>
                                </m:sSubPr>
                                <m:e>
                                  <m:r>
                                    <a:rPr lang="en-US" sz="1200" i="1" smtClean="0">
                                      <a:solidFill>
                                        <a:schemeClr val="tx1">
                                          <a:lumMod val="85000"/>
                                          <a:lumOff val="15000"/>
                                        </a:schemeClr>
                                      </a:solidFill>
                                      <a:effectLst/>
                                      <a:latin typeface="Cambria Math" panose="02040503050406030204" pitchFamily="18" charset="0"/>
                                    </a:rPr>
                                    <m:t>𝑙</m:t>
                                  </m:r>
                                </m:e>
                                <m:sub>
                                  <m:r>
                                    <a:rPr lang="en-US" sz="1200" i="1" smtClean="0">
                                      <a:solidFill>
                                        <a:schemeClr val="tx1">
                                          <a:lumMod val="85000"/>
                                          <a:lumOff val="15000"/>
                                        </a:schemeClr>
                                      </a:solidFill>
                                      <a:effectLst/>
                                      <a:latin typeface="Cambria Math" panose="02040503050406030204" pitchFamily="18" charset="0"/>
                                    </a:rPr>
                                    <m:t>𝑓</m:t>
                                  </m:r>
                                </m:sub>
                              </m:sSub>
                              <m:r>
                                <a:rPr lang="en-US" sz="1200" i="1" smtClean="0">
                                  <a:solidFill>
                                    <a:schemeClr val="tx1">
                                      <a:lumMod val="85000"/>
                                      <a:lumOff val="15000"/>
                                    </a:schemeClr>
                                  </a:solidFill>
                                  <a:effectLst/>
                                  <a:latin typeface="Cambria Math" panose="02040503050406030204" pitchFamily="18" charset="0"/>
                                </a:rPr>
                                <m:t>(</m:t>
                              </m:r>
                              <m:r>
                                <a:rPr lang="en-US" sz="1200" i="1" smtClean="0">
                                  <a:solidFill>
                                    <a:schemeClr val="tx1">
                                      <a:lumMod val="85000"/>
                                      <a:lumOff val="15000"/>
                                    </a:schemeClr>
                                  </a:solidFill>
                                  <a:effectLst/>
                                  <a:latin typeface="Cambria Math" panose="02040503050406030204" pitchFamily="18" charset="0"/>
                                </a:rPr>
                                <m:t>𝑚</m:t>
                              </m:r>
                              <m:r>
                                <a:rPr lang="en-US" sz="1200" i="1" smtClean="0">
                                  <a:solidFill>
                                    <a:schemeClr val="tx1">
                                      <a:lumMod val="85000"/>
                                      <a:lumOff val="15000"/>
                                    </a:schemeClr>
                                  </a:solidFill>
                                  <a:effectLst/>
                                  <a:latin typeface="Cambria Math" panose="02040503050406030204" pitchFamily="18" charset="0"/>
                                </a:rPr>
                                <m:t>)</m:t>
                              </m:r>
                            </m:oMath>
                          </a14:m>
                          <a:endParaRPr lang="en-US" sz="1200" i="1">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1">
                            <a:lumMod val="90000"/>
                            <a:alpha val="41000"/>
                          </a:schemeClr>
                        </a:solidFill>
                      </a:tcPr>
                    </a:tc>
                    <a:tc>
                      <a:txBody>
                        <a:bodyPr/>
                        <a:lstStyle/>
                        <a:p>
                          <a:pPr marL="0" marR="0">
                            <a:lnSpc>
                              <a:spcPct val="200000"/>
                            </a:lnSpc>
                            <a:spcBef>
                              <a:spcPts val="0"/>
                            </a:spcBef>
                            <a:spcAft>
                              <a:spcPts val="0"/>
                            </a:spcAft>
                          </a:pPr>
                          <a:r>
                            <a:rPr lang="en-US" sz="1200" b="1" i="1">
                              <a:effectLst/>
                            </a:rPr>
                            <a:t>0.00318</a:t>
                          </a:r>
                          <a:endParaRPr lang="en-US" sz="1200" b="1" i="1">
                            <a:effectLst/>
                            <a:latin typeface="Times New Roman" panose="02020603050405020304" pitchFamily="18" charset="0"/>
                            <a:ea typeface="Times New Roman" panose="02020603050405020304" pitchFamily="18" charset="0"/>
                          </a:endParaRPr>
                        </a:p>
                      </a:txBody>
                      <a:tcPr marL="68580" marR="68580" marT="0" marB="0">
                        <a:solidFill>
                          <a:srgbClr val="00B050">
                            <a:alpha val="25000"/>
                          </a:srgbClr>
                        </a:solidFill>
                      </a:tcPr>
                    </a:tc>
                    <a:extLst>
                      <a:ext uri="{0D108BD9-81ED-4DB2-BD59-A6C34878D82A}">
                        <a16:rowId xmlns:a16="http://schemas.microsoft.com/office/drawing/2014/main" val="225372028"/>
                      </a:ext>
                    </a:extLst>
                  </a:tr>
                  <a:tr h="0">
                    <a:tc>
                      <a:txBody>
                        <a:bodyPr/>
                        <a:lstStyle/>
                        <a:p>
                          <a:pPr marL="0" marR="0">
                            <a:lnSpc>
                              <a:spcPct val="200000"/>
                            </a:lnSpc>
                            <a:spcBef>
                              <a:spcPts val="0"/>
                            </a:spcBef>
                            <a:spcAft>
                              <a:spcPts val="0"/>
                            </a:spcAft>
                          </a:pPr>
                          <a:r>
                            <a:rPr lang="en-US" sz="1200" i="1">
                              <a:solidFill>
                                <a:schemeClr val="tx1">
                                  <a:lumMod val="85000"/>
                                  <a:lumOff val="15000"/>
                                </a:schemeClr>
                              </a:solidFill>
                              <a:effectLst/>
                            </a:rPr>
                            <a:t>Number of hot side layer, </a:t>
                          </a:r>
                          <a14:m>
                            <m:oMath xmlns:m="http://schemas.openxmlformats.org/officeDocument/2006/math">
                              <m:sSub>
                                <m:sSubPr>
                                  <m:ctrlPr>
                                    <a:rPr lang="en-US" sz="1200" i="1">
                                      <a:solidFill>
                                        <a:schemeClr val="tx1">
                                          <a:lumMod val="85000"/>
                                          <a:lumOff val="15000"/>
                                        </a:schemeClr>
                                      </a:solidFill>
                                      <a:effectLst/>
                                      <a:latin typeface="Cambria Math" panose="02040503050406030204" pitchFamily="18" charset="0"/>
                                    </a:rPr>
                                  </m:ctrlPr>
                                </m:sSubPr>
                                <m:e>
                                  <m:r>
                                    <a:rPr lang="en-US" sz="1200" i="1" smtClean="0">
                                      <a:solidFill>
                                        <a:schemeClr val="tx1">
                                          <a:lumMod val="85000"/>
                                          <a:lumOff val="15000"/>
                                        </a:schemeClr>
                                      </a:solidFill>
                                      <a:effectLst/>
                                      <a:latin typeface="Cambria Math" panose="02040503050406030204" pitchFamily="18" charset="0"/>
                                    </a:rPr>
                                    <m:t>𝑁</m:t>
                                  </m:r>
                                </m:e>
                                <m:sub>
                                  <m:r>
                                    <a:rPr lang="en-US" sz="1200" i="1" smtClean="0">
                                      <a:solidFill>
                                        <a:schemeClr val="tx1">
                                          <a:lumMod val="85000"/>
                                          <a:lumOff val="15000"/>
                                        </a:schemeClr>
                                      </a:solidFill>
                                      <a:effectLst/>
                                      <a:latin typeface="Cambria Math" panose="02040503050406030204" pitchFamily="18" charset="0"/>
                                    </a:rPr>
                                    <m:t>h</m:t>
                                  </m:r>
                                </m:sub>
                              </m:sSub>
                            </m:oMath>
                          </a14:m>
                          <a:endParaRPr lang="en-US" sz="1200" i="1">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1">
                            <a:lumMod val="90000"/>
                            <a:alpha val="41000"/>
                          </a:schemeClr>
                        </a:solidFill>
                      </a:tcPr>
                    </a:tc>
                    <a:tc>
                      <a:txBody>
                        <a:bodyPr/>
                        <a:lstStyle/>
                        <a:p>
                          <a:pPr marL="0" marR="0">
                            <a:lnSpc>
                              <a:spcPct val="200000"/>
                            </a:lnSpc>
                            <a:spcBef>
                              <a:spcPts val="0"/>
                            </a:spcBef>
                            <a:spcAft>
                              <a:spcPts val="0"/>
                            </a:spcAft>
                          </a:pPr>
                          <a:r>
                            <a:rPr lang="en-US" sz="1200" b="1" i="1" dirty="0">
                              <a:effectLst/>
                            </a:rPr>
                            <a:t>167</a:t>
                          </a:r>
                          <a:endParaRPr lang="en-US" sz="1200" b="1" i="1" dirty="0">
                            <a:effectLst/>
                            <a:latin typeface="Times New Roman" panose="02020603050405020304" pitchFamily="18" charset="0"/>
                            <a:ea typeface="Times New Roman" panose="02020603050405020304" pitchFamily="18" charset="0"/>
                          </a:endParaRPr>
                        </a:p>
                      </a:txBody>
                      <a:tcPr marL="68580" marR="68580" marT="0" marB="0">
                        <a:solidFill>
                          <a:srgbClr val="00B050">
                            <a:alpha val="25000"/>
                          </a:srgbClr>
                        </a:solidFill>
                      </a:tcPr>
                    </a:tc>
                    <a:extLst>
                      <a:ext uri="{0D108BD9-81ED-4DB2-BD59-A6C34878D82A}">
                        <a16:rowId xmlns:a16="http://schemas.microsoft.com/office/drawing/2014/main" val="1974149917"/>
                      </a:ext>
                    </a:extLst>
                  </a:tr>
                  <a:tr h="0">
                    <a:tc>
                      <a:txBody>
                        <a:bodyPr/>
                        <a:lstStyle/>
                        <a:p>
                          <a:pPr marL="0" marR="0">
                            <a:lnSpc>
                              <a:spcPct val="200000"/>
                            </a:lnSpc>
                            <a:spcBef>
                              <a:spcPts val="0"/>
                            </a:spcBef>
                            <a:spcAft>
                              <a:spcPts val="0"/>
                            </a:spcAft>
                          </a:pPr>
                          <a:r>
                            <a:rPr lang="en-US" sz="1200" i="1" dirty="0">
                              <a:solidFill>
                                <a:schemeClr val="tx1">
                                  <a:lumMod val="85000"/>
                                  <a:lumOff val="15000"/>
                                </a:schemeClr>
                              </a:solidFill>
                              <a:effectLst/>
                            </a:rPr>
                            <a:t>Total Annual Cost ($ / year)</a:t>
                          </a:r>
                          <a:endParaRPr lang="en-US" sz="1200" i="1" dirty="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1">
                            <a:lumMod val="90000"/>
                            <a:alpha val="41000"/>
                          </a:schemeClr>
                        </a:solidFill>
                      </a:tcPr>
                    </a:tc>
                    <a:tc>
                      <a:txBody>
                        <a:bodyPr/>
                        <a:lstStyle/>
                        <a:p>
                          <a:pPr marL="0" marR="0">
                            <a:lnSpc>
                              <a:spcPct val="200000"/>
                            </a:lnSpc>
                            <a:spcBef>
                              <a:spcPts val="0"/>
                            </a:spcBef>
                            <a:spcAft>
                              <a:spcPts val="0"/>
                            </a:spcAft>
                          </a:pPr>
                          <a:r>
                            <a:rPr lang="en-US" sz="1200" b="1" i="1" dirty="0">
                              <a:effectLst/>
                            </a:rPr>
                            <a:t>6780.7</a:t>
                          </a:r>
                          <a:endParaRPr lang="en-US" sz="1200" b="1" i="1" dirty="0">
                            <a:effectLst/>
                            <a:latin typeface="Times New Roman" panose="02020603050405020304" pitchFamily="18" charset="0"/>
                            <a:ea typeface="Times New Roman" panose="02020603050405020304" pitchFamily="18" charset="0"/>
                          </a:endParaRPr>
                        </a:p>
                      </a:txBody>
                      <a:tcPr marL="68580" marR="68580" marT="0" marB="0">
                        <a:solidFill>
                          <a:srgbClr val="00B050">
                            <a:alpha val="25000"/>
                          </a:srgbClr>
                        </a:solidFill>
                      </a:tcPr>
                    </a:tc>
                    <a:extLst>
                      <a:ext uri="{0D108BD9-81ED-4DB2-BD59-A6C34878D82A}">
                        <a16:rowId xmlns:a16="http://schemas.microsoft.com/office/drawing/2014/main" val="839431813"/>
                      </a:ext>
                    </a:extLst>
                  </a:tr>
                </a:tbl>
              </a:graphicData>
            </a:graphic>
          </p:graphicFrame>
        </mc:Choice>
        <mc:Fallback xmlns="">
          <p:graphicFrame>
            <p:nvGraphicFramePr>
              <p:cNvPr id="4" name="Table 3">
                <a:extLst>
                  <a:ext uri="{FF2B5EF4-FFF2-40B4-BE49-F238E27FC236}">
                    <a16:creationId xmlns:a16="http://schemas.microsoft.com/office/drawing/2014/main" id="{209B1181-EDA2-4361-AB36-3D31259E74FD}"/>
                  </a:ext>
                </a:extLst>
              </p:cNvPr>
              <p:cNvGraphicFramePr>
                <a:graphicFrameLocks noGrp="1"/>
              </p:cNvGraphicFramePr>
              <p:nvPr>
                <p:extLst>
                  <p:ext uri="{D42A27DB-BD31-4B8C-83A1-F6EECF244321}">
                    <p14:modId xmlns:p14="http://schemas.microsoft.com/office/powerpoint/2010/main" val="2409047093"/>
                  </p:ext>
                </p:extLst>
              </p:nvPr>
            </p:nvGraphicFramePr>
            <p:xfrm>
              <a:off x="323528" y="1645249"/>
              <a:ext cx="3351784" cy="2824294"/>
            </p:xfrm>
            <a:graphic>
              <a:graphicData uri="http://schemas.openxmlformats.org/drawingml/2006/table">
                <a:tbl>
                  <a:tblPr firstRow="1" firstCol="1" bandRow="1">
                    <a:tableStyleId>{5C22544A-7EE6-4342-B048-85BDC9FD1C3A}</a:tableStyleId>
                  </a:tblPr>
                  <a:tblGrid>
                    <a:gridCol w="2208784">
                      <a:extLst>
                        <a:ext uri="{9D8B030D-6E8A-4147-A177-3AD203B41FA5}">
                          <a16:colId xmlns:a16="http://schemas.microsoft.com/office/drawing/2014/main" val="1476197579"/>
                        </a:ext>
                      </a:extLst>
                    </a:gridCol>
                    <a:gridCol w="1143000">
                      <a:extLst>
                        <a:ext uri="{9D8B030D-6E8A-4147-A177-3AD203B41FA5}">
                          <a16:colId xmlns:a16="http://schemas.microsoft.com/office/drawing/2014/main" val="2100769210"/>
                        </a:ext>
                      </a:extLst>
                    </a:gridCol>
                  </a:tblGrid>
                  <a:tr h="309817">
                    <a:tc>
                      <a:txBody>
                        <a:bodyPr/>
                        <a:lstStyle/>
                        <a:p>
                          <a:pPr marL="0" marR="0">
                            <a:lnSpc>
                              <a:spcPct val="200000"/>
                            </a:lnSpc>
                            <a:spcBef>
                              <a:spcPts val="0"/>
                            </a:spcBef>
                            <a:spcAft>
                              <a:spcPts val="0"/>
                            </a:spcAft>
                          </a:pPr>
                          <a:r>
                            <a:rPr lang="en-US" sz="1200" i="1" dirty="0">
                              <a:solidFill>
                                <a:schemeClr val="tx1">
                                  <a:lumMod val="85000"/>
                                  <a:lumOff val="15000"/>
                                </a:schemeClr>
                              </a:solidFill>
                              <a:effectLst/>
                            </a:rPr>
                            <a:t>Preliminary Design</a:t>
                          </a:r>
                          <a:endParaRPr lang="en-US" sz="1200" i="1" dirty="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3">
                            <a:lumMod val="60000"/>
                            <a:lumOff val="40000"/>
                          </a:schemeClr>
                        </a:solidFill>
                      </a:tcPr>
                    </a:tc>
                    <a:tc>
                      <a:txBody>
                        <a:bodyPr/>
                        <a:lstStyle/>
                        <a:p>
                          <a:pPr marL="0" marR="0">
                            <a:lnSpc>
                              <a:spcPct val="200000"/>
                            </a:lnSpc>
                            <a:spcBef>
                              <a:spcPts val="0"/>
                            </a:spcBef>
                            <a:spcAft>
                              <a:spcPts val="0"/>
                            </a:spcAft>
                          </a:pPr>
                          <a:r>
                            <a:rPr lang="en-US" sz="1200" i="1" dirty="0">
                              <a:solidFill>
                                <a:schemeClr val="tx1">
                                  <a:lumMod val="85000"/>
                                  <a:lumOff val="15000"/>
                                </a:schemeClr>
                              </a:solidFill>
                              <a:effectLst/>
                            </a:rPr>
                            <a:t>Value</a:t>
                          </a:r>
                          <a:endParaRPr lang="en-US" sz="1200" i="1" dirty="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3">
                            <a:lumMod val="60000"/>
                            <a:lumOff val="40000"/>
                          </a:schemeClr>
                        </a:solidFill>
                      </a:tcPr>
                    </a:tc>
                    <a:extLst>
                      <a:ext uri="{0D108BD9-81ED-4DB2-BD59-A6C34878D82A}">
                        <a16:rowId xmlns:a16="http://schemas.microsoft.com/office/drawing/2014/main" val="695617041"/>
                      </a:ext>
                    </a:extLst>
                  </a:tr>
                  <a:tr h="309817">
                    <a:tc>
                      <a:txBody>
                        <a:bodyPr/>
                        <a:lstStyle/>
                        <a:p>
                          <a:endParaRPr lang="en-US"/>
                        </a:p>
                      </a:txBody>
                      <a:tcPr marL="68580" marR="68580" marT="0" marB="0">
                        <a:blipFill>
                          <a:blip r:embed="rId3"/>
                          <a:stretch>
                            <a:fillRect l="-276" t="-101961" r="-53315" b="-739216"/>
                          </a:stretch>
                        </a:blipFill>
                      </a:tcPr>
                    </a:tc>
                    <a:tc>
                      <a:txBody>
                        <a:bodyPr/>
                        <a:lstStyle/>
                        <a:p>
                          <a:pPr marL="0" marR="0">
                            <a:lnSpc>
                              <a:spcPct val="200000"/>
                            </a:lnSpc>
                            <a:spcBef>
                              <a:spcPts val="0"/>
                            </a:spcBef>
                            <a:spcAft>
                              <a:spcPts val="0"/>
                            </a:spcAft>
                          </a:pPr>
                          <a:r>
                            <a:rPr lang="en-US" sz="1200" b="1" i="1" dirty="0">
                              <a:effectLst/>
                            </a:rPr>
                            <a:t>0.3</a:t>
                          </a:r>
                          <a:endParaRPr lang="en-US" sz="1200" b="1" i="1" dirty="0">
                            <a:effectLst/>
                            <a:latin typeface="Times New Roman" panose="02020603050405020304" pitchFamily="18" charset="0"/>
                            <a:ea typeface="Times New Roman" panose="02020603050405020304" pitchFamily="18" charset="0"/>
                          </a:endParaRPr>
                        </a:p>
                      </a:txBody>
                      <a:tcPr marL="68580" marR="68580" marT="0" marB="0">
                        <a:solidFill>
                          <a:srgbClr val="00B050">
                            <a:alpha val="25000"/>
                          </a:srgbClr>
                        </a:solidFill>
                      </a:tcPr>
                    </a:tc>
                    <a:extLst>
                      <a:ext uri="{0D108BD9-81ED-4DB2-BD59-A6C34878D82A}">
                        <a16:rowId xmlns:a16="http://schemas.microsoft.com/office/drawing/2014/main" val="3298218092"/>
                      </a:ext>
                    </a:extLst>
                  </a:tr>
                  <a:tr h="309817">
                    <a:tc>
                      <a:txBody>
                        <a:bodyPr/>
                        <a:lstStyle/>
                        <a:p>
                          <a:endParaRPr lang="en-US"/>
                        </a:p>
                      </a:txBody>
                      <a:tcPr marL="68580" marR="68580" marT="0" marB="0">
                        <a:blipFill>
                          <a:blip r:embed="rId3"/>
                          <a:stretch>
                            <a:fillRect l="-276" t="-201961" r="-53315" b="-639216"/>
                          </a:stretch>
                        </a:blipFill>
                      </a:tcPr>
                    </a:tc>
                    <a:tc>
                      <a:txBody>
                        <a:bodyPr/>
                        <a:lstStyle/>
                        <a:p>
                          <a:pPr marL="0" marR="0">
                            <a:lnSpc>
                              <a:spcPct val="200000"/>
                            </a:lnSpc>
                            <a:spcBef>
                              <a:spcPts val="0"/>
                            </a:spcBef>
                            <a:spcAft>
                              <a:spcPts val="0"/>
                            </a:spcAft>
                          </a:pPr>
                          <a:r>
                            <a:rPr lang="en-US" sz="1200" b="1" i="1">
                              <a:effectLst/>
                            </a:rPr>
                            <a:t>0.3</a:t>
                          </a:r>
                          <a:endParaRPr lang="en-US" sz="1200" b="1" i="1">
                            <a:effectLst/>
                            <a:latin typeface="Times New Roman" panose="02020603050405020304" pitchFamily="18" charset="0"/>
                            <a:ea typeface="Times New Roman" panose="02020603050405020304" pitchFamily="18" charset="0"/>
                          </a:endParaRPr>
                        </a:p>
                      </a:txBody>
                      <a:tcPr marL="68580" marR="68580" marT="0" marB="0">
                        <a:solidFill>
                          <a:srgbClr val="00B050">
                            <a:alpha val="25000"/>
                          </a:srgbClr>
                        </a:solidFill>
                      </a:tcPr>
                    </a:tc>
                    <a:extLst>
                      <a:ext uri="{0D108BD9-81ED-4DB2-BD59-A6C34878D82A}">
                        <a16:rowId xmlns:a16="http://schemas.microsoft.com/office/drawing/2014/main" val="1641477842"/>
                      </a:ext>
                    </a:extLst>
                  </a:tr>
                  <a:tr h="309817">
                    <a:tc>
                      <a:txBody>
                        <a:bodyPr/>
                        <a:lstStyle/>
                        <a:p>
                          <a:endParaRPr lang="en-US"/>
                        </a:p>
                      </a:txBody>
                      <a:tcPr marL="68580" marR="68580" marT="0" marB="0">
                        <a:blipFill>
                          <a:blip r:embed="rId3"/>
                          <a:stretch>
                            <a:fillRect l="-276" t="-301961" r="-53315" b="-539216"/>
                          </a:stretch>
                        </a:blipFill>
                      </a:tcPr>
                    </a:tc>
                    <a:tc>
                      <a:txBody>
                        <a:bodyPr/>
                        <a:lstStyle/>
                        <a:p>
                          <a:pPr marL="0" marR="0">
                            <a:lnSpc>
                              <a:spcPct val="200000"/>
                            </a:lnSpc>
                            <a:spcBef>
                              <a:spcPts val="0"/>
                            </a:spcBef>
                            <a:spcAft>
                              <a:spcPts val="0"/>
                            </a:spcAft>
                          </a:pPr>
                          <a:r>
                            <a:rPr lang="en-US" sz="1200" b="1" i="1">
                              <a:effectLst/>
                            </a:rPr>
                            <a:t>0.00249</a:t>
                          </a:r>
                          <a:endParaRPr lang="en-US" sz="1200" b="1" i="1">
                            <a:effectLst/>
                            <a:latin typeface="Times New Roman" panose="02020603050405020304" pitchFamily="18" charset="0"/>
                            <a:ea typeface="Times New Roman" panose="02020603050405020304" pitchFamily="18" charset="0"/>
                          </a:endParaRPr>
                        </a:p>
                      </a:txBody>
                      <a:tcPr marL="68580" marR="68580" marT="0" marB="0">
                        <a:solidFill>
                          <a:srgbClr val="00B050">
                            <a:alpha val="25000"/>
                          </a:srgbClr>
                        </a:solidFill>
                      </a:tcPr>
                    </a:tc>
                    <a:extLst>
                      <a:ext uri="{0D108BD9-81ED-4DB2-BD59-A6C34878D82A}">
                        <a16:rowId xmlns:a16="http://schemas.microsoft.com/office/drawing/2014/main" val="2254389622"/>
                      </a:ext>
                    </a:extLst>
                  </a:tr>
                  <a:tr h="309817">
                    <a:tc>
                      <a:txBody>
                        <a:bodyPr/>
                        <a:lstStyle/>
                        <a:p>
                          <a:endParaRPr lang="en-US"/>
                        </a:p>
                      </a:txBody>
                      <a:tcPr marL="68580" marR="68580" marT="0" marB="0">
                        <a:blipFill>
                          <a:blip r:embed="rId3"/>
                          <a:stretch>
                            <a:fillRect l="-276" t="-401961" r="-53315" b="-439216"/>
                          </a:stretch>
                        </a:blipFill>
                      </a:tcPr>
                    </a:tc>
                    <a:tc>
                      <a:txBody>
                        <a:bodyPr/>
                        <a:lstStyle/>
                        <a:p>
                          <a:pPr marL="0" marR="0">
                            <a:lnSpc>
                              <a:spcPct val="200000"/>
                            </a:lnSpc>
                            <a:spcBef>
                              <a:spcPts val="0"/>
                            </a:spcBef>
                            <a:spcAft>
                              <a:spcPts val="0"/>
                            </a:spcAft>
                          </a:pPr>
                          <a:r>
                            <a:rPr lang="en-US" sz="1200" b="1" i="1">
                              <a:effectLst/>
                            </a:rPr>
                            <a:t>0.000102</a:t>
                          </a:r>
                          <a:endParaRPr lang="en-US" sz="1200" b="1" i="1">
                            <a:effectLst/>
                            <a:latin typeface="Times New Roman" panose="02020603050405020304" pitchFamily="18" charset="0"/>
                            <a:ea typeface="Times New Roman" panose="02020603050405020304" pitchFamily="18" charset="0"/>
                          </a:endParaRPr>
                        </a:p>
                      </a:txBody>
                      <a:tcPr marL="68580" marR="68580" marT="0" marB="0">
                        <a:solidFill>
                          <a:srgbClr val="00B050">
                            <a:alpha val="25000"/>
                          </a:srgbClr>
                        </a:solidFill>
                      </a:tcPr>
                    </a:tc>
                    <a:extLst>
                      <a:ext uri="{0D108BD9-81ED-4DB2-BD59-A6C34878D82A}">
                        <a16:rowId xmlns:a16="http://schemas.microsoft.com/office/drawing/2014/main" val="3665224562"/>
                      </a:ext>
                    </a:extLst>
                  </a:tr>
                  <a:tr h="309817">
                    <a:tc>
                      <a:txBody>
                        <a:bodyPr/>
                        <a:lstStyle/>
                        <a:p>
                          <a:endParaRPr lang="en-US"/>
                        </a:p>
                      </a:txBody>
                      <a:tcPr marL="68580" marR="68580" marT="0" marB="0">
                        <a:blipFill>
                          <a:blip r:embed="rId3"/>
                          <a:stretch>
                            <a:fillRect l="-276" t="-501961" r="-53315" b="-339216"/>
                          </a:stretch>
                        </a:blipFill>
                      </a:tcPr>
                    </a:tc>
                    <a:tc>
                      <a:txBody>
                        <a:bodyPr/>
                        <a:lstStyle/>
                        <a:p>
                          <a:pPr marL="0" marR="0">
                            <a:lnSpc>
                              <a:spcPct val="200000"/>
                            </a:lnSpc>
                            <a:spcBef>
                              <a:spcPts val="0"/>
                            </a:spcBef>
                            <a:spcAft>
                              <a:spcPts val="0"/>
                            </a:spcAft>
                          </a:pPr>
                          <a:r>
                            <a:rPr lang="en-US" sz="1200" b="1" i="1" dirty="0">
                              <a:effectLst/>
                            </a:rPr>
                            <a:t>782</a:t>
                          </a:r>
                          <a:endParaRPr lang="en-US" sz="1200" b="1" i="1" dirty="0">
                            <a:effectLst/>
                            <a:latin typeface="Times New Roman" panose="02020603050405020304" pitchFamily="18" charset="0"/>
                            <a:ea typeface="Times New Roman" panose="02020603050405020304" pitchFamily="18" charset="0"/>
                          </a:endParaRPr>
                        </a:p>
                      </a:txBody>
                      <a:tcPr marL="68580" marR="68580" marT="0" marB="0">
                        <a:solidFill>
                          <a:srgbClr val="00B050">
                            <a:alpha val="25000"/>
                          </a:srgbClr>
                        </a:solidFill>
                      </a:tcPr>
                    </a:tc>
                    <a:extLst>
                      <a:ext uri="{0D108BD9-81ED-4DB2-BD59-A6C34878D82A}">
                        <a16:rowId xmlns:a16="http://schemas.microsoft.com/office/drawing/2014/main" val="3480988684"/>
                      </a:ext>
                    </a:extLst>
                  </a:tr>
                  <a:tr h="345758">
                    <a:tc>
                      <a:txBody>
                        <a:bodyPr/>
                        <a:lstStyle/>
                        <a:p>
                          <a:endParaRPr lang="en-US"/>
                        </a:p>
                      </a:txBody>
                      <a:tcPr marL="68580" marR="68580" marT="0" marB="0">
                        <a:blipFill>
                          <a:blip r:embed="rId3"/>
                          <a:stretch>
                            <a:fillRect l="-276" t="-538596" r="-53315" b="-203509"/>
                          </a:stretch>
                        </a:blipFill>
                      </a:tcPr>
                    </a:tc>
                    <a:tc>
                      <a:txBody>
                        <a:bodyPr/>
                        <a:lstStyle/>
                        <a:p>
                          <a:pPr marL="0" marR="0">
                            <a:lnSpc>
                              <a:spcPct val="200000"/>
                            </a:lnSpc>
                            <a:spcBef>
                              <a:spcPts val="0"/>
                            </a:spcBef>
                            <a:spcAft>
                              <a:spcPts val="0"/>
                            </a:spcAft>
                          </a:pPr>
                          <a:r>
                            <a:rPr lang="en-US" sz="1200" b="1" i="1">
                              <a:effectLst/>
                            </a:rPr>
                            <a:t>0.00318</a:t>
                          </a:r>
                          <a:endParaRPr lang="en-US" sz="1200" b="1" i="1">
                            <a:effectLst/>
                            <a:latin typeface="Times New Roman" panose="02020603050405020304" pitchFamily="18" charset="0"/>
                            <a:ea typeface="Times New Roman" panose="02020603050405020304" pitchFamily="18" charset="0"/>
                          </a:endParaRPr>
                        </a:p>
                      </a:txBody>
                      <a:tcPr marL="68580" marR="68580" marT="0" marB="0">
                        <a:solidFill>
                          <a:srgbClr val="00B050">
                            <a:alpha val="25000"/>
                          </a:srgbClr>
                        </a:solidFill>
                      </a:tcPr>
                    </a:tc>
                    <a:extLst>
                      <a:ext uri="{0D108BD9-81ED-4DB2-BD59-A6C34878D82A}">
                        <a16:rowId xmlns:a16="http://schemas.microsoft.com/office/drawing/2014/main" val="225372028"/>
                      </a:ext>
                    </a:extLst>
                  </a:tr>
                  <a:tr h="309817">
                    <a:tc>
                      <a:txBody>
                        <a:bodyPr/>
                        <a:lstStyle/>
                        <a:p>
                          <a:endParaRPr lang="en-US"/>
                        </a:p>
                      </a:txBody>
                      <a:tcPr marL="68580" marR="68580" marT="0" marB="0">
                        <a:blipFill>
                          <a:blip r:embed="rId3"/>
                          <a:stretch>
                            <a:fillRect l="-276" t="-713725" r="-53315" b="-127451"/>
                          </a:stretch>
                        </a:blipFill>
                      </a:tcPr>
                    </a:tc>
                    <a:tc>
                      <a:txBody>
                        <a:bodyPr/>
                        <a:lstStyle/>
                        <a:p>
                          <a:pPr marL="0" marR="0">
                            <a:lnSpc>
                              <a:spcPct val="200000"/>
                            </a:lnSpc>
                            <a:spcBef>
                              <a:spcPts val="0"/>
                            </a:spcBef>
                            <a:spcAft>
                              <a:spcPts val="0"/>
                            </a:spcAft>
                          </a:pPr>
                          <a:r>
                            <a:rPr lang="en-US" sz="1200" b="1" i="1" dirty="0">
                              <a:effectLst/>
                            </a:rPr>
                            <a:t>167</a:t>
                          </a:r>
                          <a:endParaRPr lang="en-US" sz="1200" b="1" i="1" dirty="0">
                            <a:effectLst/>
                            <a:latin typeface="Times New Roman" panose="02020603050405020304" pitchFamily="18" charset="0"/>
                            <a:ea typeface="Times New Roman" panose="02020603050405020304" pitchFamily="18" charset="0"/>
                          </a:endParaRPr>
                        </a:p>
                      </a:txBody>
                      <a:tcPr marL="68580" marR="68580" marT="0" marB="0">
                        <a:solidFill>
                          <a:srgbClr val="00B050">
                            <a:alpha val="25000"/>
                          </a:srgbClr>
                        </a:solidFill>
                      </a:tcPr>
                    </a:tc>
                    <a:extLst>
                      <a:ext uri="{0D108BD9-81ED-4DB2-BD59-A6C34878D82A}">
                        <a16:rowId xmlns:a16="http://schemas.microsoft.com/office/drawing/2014/main" val="1974149917"/>
                      </a:ext>
                    </a:extLst>
                  </a:tr>
                  <a:tr h="309817">
                    <a:tc>
                      <a:txBody>
                        <a:bodyPr/>
                        <a:lstStyle/>
                        <a:p>
                          <a:pPr marL="0" marR="0">
                            <a:lnSpc>
                              <a:spcPct val="200000"/>
                            </a:lnSpc>
                            <a:spcBef>
                              <a:spcPts val="0"/>
                            </a:spcBef>
                            <a:spcAft>
                              <a:spcPts val="0"/>
                            </a:spcAft>
                          </a:pPr>
                          <a:r>
                            <a:rPr lang="en-US" sz="1200" i="1" dirty="0">
                              <a:solidFill>
                                <a:schemeClr val="tx1">
                                  <a:lumMod val="85000"/>
                                  <a:lumOff val="15000"/>
                                </a:schemeClr>
                              </a:solidFill>
                              <a:effectLst/>
                            </a:rPr>
                            <a:t>Total Annual Cost ($ / year)</a:t>
                          </a:r>
                          <a:endParaRPr lang="en-US" sz="1200" i="1" dirty="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1">
                            <a:lumMod val="90000"/>
                            <a:alpha val="41000"/>
                          </a:schemeClr>
                        </a:solidFill>
                      </a:tcPr>
                    </a:tc>
                    <a:tc>
                      <a:txBody>
                        <a:bodyPr/>
                        <a:lstStyle/>
                        <a:p>
                          <a:pPr marL="0" marR="0">
                            <a:lnSpc>
                              <a:spcPct val="200000"/>
                            </a:lnSpc>
                            <a:spcBef>
                              <a:spcPts val="0"/>
                            </a:spcBef>
                            <a:spcAft>
                              <a:spcPts val="0"/>
                            </a:spcAft>
                          </a:pPr>
                          <a:r>
                            <a:rPr lang="en-US" sz="1200" b="1" i="1" dirty="0">
                              <a:effectLst/>
                            </a:rPr>
                            <a:t>6780.7</a:t>
                          </a:r>
                          <a:endParaRPr lang="en-US" sz="1200" b="1" i="1" dirty="0">
                            <a:effectLst/>
                            <a:latin typeface="Times New Roman" panose="02020603050405020304" pitchFamily="18" charset="0"/>
                            <a:ea typeface="Times New Roman" panose="02020603050405020304" pitchFamily="18" charset="0"/>
                          </a:endParaRPr>
                        </a:p>
                      </a:txBody>
                      <a:tcPr marL="68580" marR="68580" marT="0" marB="0">
                        <a:solidFill>
                          <a:srgbClr val="00B050">
                            <a:alpha val="25000"/>
                          </a:srgbClr>
                        </a:solidFill>
                      </a:tcPr>
                    </a:tc>
                    <a:extLst>
                      <a:ext uri="{0D108BD9-81ED-4DB2-BD59-A6C34878D82A}">
                        <a16:rowId xmlns:a16="http://schemas.microsoft.com/office/drawing/2014/main" val="839431813"/>
                      </a:ext>
                    </a:extLst>
                  </a:tr>
                </a:tbl>
              </a:graphicData>
            </a:graphic>
          </p:graphicFrame>
        </mc:Fallback>
      </mc:AlternateContent>
      <p:pic>
        <p:nvPicPr>
          <p:cNvPr id="10" name="Picture 9">
            <a:extLst>
              <a:ext uri="{FF2B5EF4-FFF2-40B4-BE49-F238E27FC236}">
                <a16:creationId xmlns:a16="http://schemas.microsoft.com/office/drawing/2014/main" id="{9DB1FD68-9B55-47CD-8722-F06147913956}"/>
              </a:ext>
            </a:extLst>
          </p:cNvPr>
          <p:cNvPicPr/>
          <p:nvPr/>
        </p:nvPicPr>
        <p:blipFill>
          <a:blip r:embed="rId4"/>
          <a:stretch>
            <a:fillRect/>
          </a:stretch>
        </p:blipFill>
        <p:spPr>
          <a:xfrm>
            <a:off x="3856488" y="1440153"/>
            <a:ext cx="4148704" cy="2260229"/>
          </a:xfrm>
          <a:prstGeom prst="rect">
            <a:avLst/>
          </a:prstGeom>
        </p:spPr>
      </p:pic>
      <p:pic>
        <p:nvPicPr>
          <p:cNvPr id="11" name="Picture 10">
            <a:extLst>
              <a:ext uri="{FF2B5EF4-FFF2-40B4-BE49-F238E27FC236}">
                <a16:creationId xmlns:a16="http://schemas.microsoft.com/office/drawing/2014/main" id="{D9FFFCF1-A4B5-4C0B-AB59-9E82F4D53907}"/>
              </a:ext>
            </a:extLst>
          </p:cNvPr>
          <p:cNvPicPr/>
          <p:nvPr/>
        </p:nvPicPr>
        <p:blipFill>
          <a:blip r:embed="rId5"/>
          <a:stretch>
            <a:fillRect/>
          </a:stretch>
        </p:blipFill>
        <p:spPr>
          <a:xfrm>
            <a:off x="4499992" y="323317"/>
            <a:ext cx="3505200" cy="1228090"/>
          </a:xfrm>
          <a:prstGeom prst="rect">
            <a:avLst/>
          </a:prstGeom>
        </p:spPr>
      </p:pic>
      <p:pic>
        <p:nvPicPr>
          <p:cNvPr id="12" name="Picture 11">
            <a:extLst>
              <a:ext uri="{FF2B5EF4-FFF2-40B4-BE49-F238E27FC236}">
                <a16:creationId xmlns:a16="http://schemas.microsoft.com/office/drawing/2014/main" id="{3A9300D0-C802-436E-A191-CF1A439D2F65}"/>
              </a:ext>
            </a:extLst>
          </p:cNvPr>
          <p:cNvPicPr>
            <a:picLocks noChangeAspect="1"/>
          </p:cNvPicPr>
          <p:nvPr/>
        </p:nvPicPr>
        <p:blipFill>
          <a:blip r:embed="rId6"/>
          <a:stretch>
            <a:fillRect/>
          </a:stretch>
        </p:blipFill>
        <p:spPr>
          <a:xfrm>
            <a:off x="5838793" y="3579862"/>
            <a:ext cx="2881911" cy="1472891"/>
          </a:xfrm>
          <a:prstGeom prst="rect">
            <a:avLst/>
          </a:prstGeom>
        </p:spPr>
      </p:pic>
      <p:grpSp>
        <p:nvGrpSpPr>
          <p:cNvPr id="13" name="Group 12">
            <a:extLst>
              <a:ext uri="{FF2B5EF4-FFF2-40B4-BE49-F238E27FC236}">
                <a16:creationId xmlns:a16="http://schemas.microsoft.com/office/drawing/2014/main" id="{EDC70898-A400-4CF3-AF2C-0DBF80E2C780}"/>
              </a:ext>
            </a:extLst>
          </p:cNvPr>
          <p:cNvGrpSpPr/>
          <p:nvPr/>
        </p:nvGrpSpPr>
        <p:grpSpPr>
          <a:xfrm>
            <a:off x="7269861" y="4623914"/>
            <a:ext cx="318240" cy="249120"/>
            <a:chOff x="7657660" y="4204420"/>
            <a:chExt cx="318240" cy="249120"/>
          </a:xfrm>
        </p:grpSpPr>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83B21B7D-5A83-40FF-AF3A-D00F55B83CC8}"/>
                    </a:ext>
                  </a:extLst>
                </p14:cNvPr>
                <p14:cNvContentPartPr/>
                <p14:nvPr/>
              </p14:nvContentPartPr>
              <p14:xfrm>
                <a:off x="7664500" y="4408540"/>
                <a:ext cx="303480" cy="11160"/>
              </p14:xfrm>
            </p:contentPart>
          </mc:Choice>
          <mc:Fallback xmlns="">
            <p:pic>
              <p:nvPicPr>
                <p:cNvPr id="14" name="Ink 13">
                  <a:extLst>
                    <a:ext uri="{FF2B5EF4-FFF2-40B4-BE49-F238E27FC236}">
                      <a16:creationId xmlns:a16="http://schemas.microsoft.com/office/drawing/2014/main" id="{139CFDB6-0594-46A0-B85D-3F5F2A00CBEC}"/>
                    </a:ext>
                  </a:extLst>
                </p:cNvPr>
                <p:cNvPicPr/>
                <p:nvPr/>
              </p:nvPicPr>
              <p:blipFill>
                <a:blip r:embed="rId8"/>
                <a:stretch>
                  <a:fillRect/>
                </a:stretch>
              </p:blipFill>
              <p:spPr>
                <a:xfrm>
                  <a:off x="7646860" y="4390540"/>
                  <a:ext cx="33912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9048B681-EE8C-4587-82DF-C4B75CEB4FE8}"/>
                    </a:ext>
                  </a:extLst>
                </p14:cNvPr>
                <p14:cNvContentPartPr/>
                <p14:nvPr/>
              </p14:nvContentPartPr>
              <p14:xfrm>
                <a:off x="7904620" y="4373980"/>
                <a:ext cx="71280" cy="76680"/>
              </p14:xfrm>
            </p:contentPart>
          </mc:Choice>
          <mc:Fallback xmlns="">
            <p:pic>
              <p:nvPicPr>
                <p:cNvPr id="15" name="Ink 14">
                  <a:extLst>
                    <a:ext uri="{FF2B5EF4-FFF2-40B4-BE49-F238E27FC236}">
                      <a16:creationId xmlns:a16="http://schemas.microsoft.com/office/drawing/2014/main" id="{3C3F8C38-DD8B-4872-B6A2-8D5AFB712454}"/>
                    </a:ext>
                  </a:extLst>
                </p:cNvPr>
                <p:cNvPicPr/>
                <p:nvPr/>
              </p:nvPicPr>
              <p:blipFill>
                <a:blip r:embed="rId10"/>
                <a:stretch>
                  <a:fillRect/>
                </a:stretch>
              </p:blipFill>
              <p:spPr>
                <a:xfrm>
                  <a:off x="7886620" y="4356340"/>
                  <a:ext cx="10692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6C22A76E-DCE6-45A8-A11E-E23F23E53BC1}"/>
                    </a:ext>
                  </a:extLst>
                </p14:cNvPr>
                <p14:cNvContentPartPr/>
                <p14:nvPr/>
              </p14:nvContentPartPr>
              <p14:xfrm>
                <a:off x="7657660" y="4355260"/>
                <a:ext cx="52200" cy="98280"/>
              </p14:xfrm>
            </p:contentPart>
          </mc:Choice>
          <mc:Fallback xmlns="">
            <p:pic>
              <p:nvPicPr>
                <p:cNvPr id="16" name="Ink 15">
                  <a:extLst>
                    <a:ext uri="{FF2B5EF4-FFF2-40B4-BE49-F238E27FC236}">
                      <a16:creationId xmlns:a16="http://schemas.microsoft.com/office/drawing/2014/main" id="{7659504B-EE0E-4FFE-B696-FE86C645A4C0}"/>
                    </a:ext>
                  </a:extLst>
                </p:cNvPr>
                <p:cNvPicPr/>
                <p:nvPr/>
              </p:nvPicPr>
              <p:blipFill>
                <a:blip r:embed="rId12"/>
                <a:stretch>
                  <a:fillRect/>
                </a:stretch>
              </p:blipFill>
              <p:spPr>
                <a:xfrm>
                  <a:off x="7640020" y="4337620"/>
                  <a:ext cx="8784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26213002-C020-4CBD-8951-87FEBCF07FB7}"/>
                    </a:ext>
                  </a:extLst>
                </p14:cNvPr>
                <p14:cNvContentPartPr/>
                <p14:nvPr/>
              </p14:nvContentPartPr>
              <p14:xfrm>
                <a:off x="7746580" y="4204420"/>
                <a:ext cx="28080" cy="117000"/>
              </p14:xfrm>
            </p:contentPart>
          </mc:Choice>
          <mc:Fallback xmlns="">
            <p:pic>
              <p:nvPicPr>
                <p:cNvPr id="18" name="Ink 17">
                  <a:extLst>
                    <a:ext uri="{FF2B5EF4-FFF2-40B4-BE49-F238E27FC236}">
                      <a16:creationId xmlns:a16="http://schemas.microsoft.com/office/drawing/2014/main" id="{69778307-9AF5-4D28-81E0-B5E6DC3D338D}"/>
                    </a:ext>
                  </a:extLst>
                </p:cNvPr>
                <p:cNvPicPr/>
                <p:nvPr/>
              </p:nvPicPr>
              <p:blipFill>
                <a:blip r:embed="rId14"/>
                <a:stretch>
                  <a:fillRect/>
                </a:stretch>
              </p:blipFill>
              <p:spPr>
                <a:xfrm>
                  <a:off x="7728940" y="4186780"/>
                  <a:ext cx="6372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C6FC30FD-4FFF-44CB-A906-E59886F1ED0B}"/>
                    </a:ext>
                  </a:extLst>
                </p14:cNvPr>
                <p14:cNvContentPartPr/>
                <p14:nvPr/>
              </p14:nvContentPartPr>
              <p14:xfrm>
                <a:off x="7796260" y="4241860"/>
                <a:ext cx="19440" cy="139680"/>
              </p14:xfrm>
            </p:contentPart>
          </mc:Choice>
          <mc:Fallback xmlns="">
            <p:pic>
              <p:nvPicPr>
                <p:cNvPr id="19" name="Ink 18">
                  <a:extLst>
                    <a:ext uri="{FF2B5EF4-FFF2-40B4-BE49-F238E27FC236}">
                      <a16:creationId xmlns:a16="http://schemas.microsoft.com/office/drawing/2014/main" id="{DA137BFD-0448-46FB-A4B9-2DA8E6AAB0CD}"/>
                    </a:ext>
                  </a:extLst>
                </p:cNvPr>
                <p:cNvPicPr/>
                <p:nvPr/>
              </p:nvPicPr>
              <p:blipFill>
                <a:blip r:embed="rId16"/>
                <a:stretch>
                  <a:fillRect/>
                </a:stretch>
              </p:blipFill>
              <p:spPr>
                <a:xfrm>
                  <a:off x="7778260" y="4223860"/>
                  <a:ext cx="5508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9" name="Ink 18">
                  <a:extLst>
                    <a:ext uri="{FF2B5EF4-FFF2-40B4-BE49-F238E27FC236}">
                      <a16:creationId xmlns:a16="http://schemas.microsoft.com/office/drawing/2014/main" id="{F7918D2A-F401-4AA3-BEA9-AE78C81E0AD3}"/>
                    </a:ext>
                  </a:extLst>
                </p14:cNvPr>
                <p14:cNvContentPartPr/>
                <p14:nvPr/>
              </p14:nvContentPartPr>
              <p14:xfrm>
                <a:off x="7788700" y="4318180"/>
                <a:ext cx="37800" cy="11520"/>
              </p14:xfrm>
            </p:contentPart>
          </mc:Choice>
          <mc:Fallback xmlns="">
            <p:pic>
              <p:nvPicPr>
                <p:cNvPr id="20" name="Ink 19">
                  <a:extLst>
                    <a:ext uri="{FF2B5EF4-FFF2-40B4-BE49-F238E27FC236}">
                      <a16:creationId xmlns:a16="http://schemas.microsoft.com/office/drawing/2014/main" id="{0B6F893B-BAA1-468B-9796-B0A5242A9105}"/>
                    </a:ext>
                  </a:extLst>
                </p:cNvPr>
                <p:cNvPicPr/>
                <p:nvPr/>
              </p:nvPicPr>
              <p:blipFill>
                <a:blip r:embed="rId18"/>
                <a:stretch>
                  <a:fillRect/>
                </a:stretch>
              </p:blipFill>
              <p:spPr>
                <a:xfrm>
                  <a:off x="7770700" y="4300180"/>
                  <a:ext cx="73440" cy="47160"/>
                </a:xfrm>
                <a:prstGeom prst="rect">
                  <a:avLst/>
                </a:prstGeom>
              </p:spPr>
            </p:pic>
          </mc:Fallback>
        </mc:AlternateContent>
      </p:grpSp>
      <p:sp>
        <p:nvSpPr>
          <p:cNvPr id="20" name="TextBox 19">
            <a:extLst>
              <a:ext uri="{FF2B5EF4-FFF2-40B4-BE49-F238E27FC236}">
                <a16:creationId xmlns:a16="http://schemas.microsoft.com/office/drawing/2014/main" id="{F4A3A046-4B6E-42F1-92BC-C6F9B648F101}"/>
              </a:ext>
            </a:extLst>
          </p:cNvPr>
          <p:cNvSpPr txBox="1"/>
          <p:nvPr/>
        </p:nvSpPr>
        <p:spPr>
          <a:xfrm>
            <a:off x="0" y="4714199"/>
            <a:ext cx="5112568" cy="677108"/>
          </a:xfrm>
          <a:prstGeom prst="rect">
            <a:avLst/>
          </a:prstGeom>
          <a:noFill/>
        </p:spPr>
        <p:txBody>
          <a:bodyPr wrap="square" rtlCol="0">
            <a:spAutoFit/>
          </a:bodyPr>
          <a:lstStyle/>
          <a:p>
            <a:r>
              <a:rPr lang="en-US" sz="1000" dirty="0">
                <a:effectLst/>
              </a:rPr>
              <a:t>Patel, V. K., </a:t>
            </a:r>
            <a:r>
              <a:rPr lang="en-US" sz="1000" dirty="0" err="1">
                <a:effectLst/>
              </a:rPr>
              <a:t>Savsani</a:t>
            </a:r>
            <a:r>
              <a:rPr lang="en-US" sz="1000" dirty="0">
                <a:effectLst/>
              </a:rPr>
              <a:t>, V. J., &amp; Tawhid, M. A. (2019). </a:t>
            </a:r>
            <a:r>
              <a:rPr lang="en-US" sz="1000" i="1" dirty="0">
                <a:effectLst/>
              </a:rPr>
              <a:t>Thermal System Optimization A     Population-Based Metaheuristic Approach</a:t>
            </a:r>
            <a:r>
              <a:rPr lang="en-US" sz="1000" dirty="0">
                <a:effectLst/>
              </a:rPr>
              <a:t>. Cham: Springer International Publishing.</a:t>
            </a:r>
          </a:p>
          <a:p>
            <a:endParaRPr lang="en-US" dirty="0"/>
          </a:p>
        </p:txBody>
      </p:sp>
    </p:spTree>
    <p:extLst>
      <p:ext uri="{BB962C8B-B14F-4D97-AF65-F5344CB8AC3E}">
        <p14:creationId xmlns:p14="http://schemas.microsoft.com/office/powerpoint/2010/main" val="129823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030633-58E7-484F-8839-6C36E639202E}"/>
              </a:ext>
            </a:extLst>
          </p:cNvPr>
          <p:cNvSpPr>
            <a:spLocks noGrp="1"/>
          </p:cNvSpPr>
          <p:nvPr>
            <p:ph type="body" sz="quarter" idx="10"/>
          </p:nvPr>
        </p:nvSpPr>
        <p:spPr>
          <a:xfrm>
            <a:off x="-30807" y="-236562"/>
            <a:ext cx="3275856" cy="1080120"/>
          </a:xfrm>
        </p:spPr>
        <p:txBody>
          <a:bodyPr/>
          <a:lstStyle/>
          <a:p>
            <a:pPr algn="l"/>
            <a:r>
              <a:rPr lang="en-US" i="1" dirty="0">
                <a:highlight>
                  <a:srgbClr val="98DFBB"/>
                </a:highlight>
                <a:latin typeface="+mn-lt"/>
                <a:cs typeface="Times New Roman" panose="02020603050405020304" pitchFamily="18" charset="0"/>
              </a:rPr>
              <a:t>Methodology</a:t>
            </a:r>
          </a:p>
        </p:txBody>
      </p:sp>
      <p:sp>
        <p:nvSpPr>
          <p:cNvPr id="5" name="TextBox 4">
            <a:extLst>
              <a:ext uri="{FF2B5EF4-FFF2-40B4-BE49-F238E27FC236}">
                <a16:creationId xmlns:a16="http://schemas.microsoft.com/office/drawing/2014/main" id="{B73B4DEA-8C84-4DFB-9C9C-0C66C864136A}"/>
              </a:ext>
            </a:extLst>
          </p:cNvPr>
          <p:cNvSpPr txBox="1"/>
          <p:nvPr/>
        </p:nvSpPr>
        <p:spPr>
          <a:xfrm>
            <a:off x="-35298" y="264923"/>
            <a:ext cx="3275856" cy="1631216"/>
          </a:xfrm>
          <a:prstGeom prst="rect">
            <a:avLst/>
          </a:prstGeom>
          <a:noFill/>
        </p:spPr>
        <p:txBody>
          <a:bodyPr wrap="square" rtlCol="0">
            <a:spAutoFit/>
          </a:bodyPr>
          <a:lstStyle/>
          <a:p>
            <a:endParaRPr lang="en-US" sz="2000" b="1" i="1" dirty="0">
              <a:solidFill>
                <a:schemeClr val="accent2">
                  <a:lumMod val="50000"/>
                </a:schemeClr>
              </a:solidFill>
            </a:endParaRPr>
          </a:p>
          <a:p>
            <a:r>
              <a:rPr lang="en-US" sz="2000" b="1" i="1" dirty="0">
                <a:solidFill>
                  <a:schemeClr val="accent2">
                    <a:lumMod val="50000"/>
                  </a:schemeClr>
                </a:solidFill>
                <a:highlight>
                  <a:srgbClr val="F8B2A3"/>
                </a:highlight>
              </a:rPr>
              <a:t>CASE STUDY</a:t>
            </a:r>
          </a:p>
          <a:p>
            <a:endParaRPr lang="en-US" sz="2000" i="1" dirty="0"/>
          </a:p>
          <a:p>
            <a:endParaRPr lang="en-US" sz="2000" i="1" dirty="0"/>
          </a:p>
          <a:p>
            <a:endParaRPr lang="en-US" sz="2000" i="1" dirty="0"/>
          </a:p>
        </p:txBody>
      </p:sp>
      <p:sp>
        <p:nvSpPr>
          <p:cNvPr id="3" name="TextBox 2">
            <a:extLst>
              <a:ext uri="{FF2B5EF4-FFF2-40B4-BE49-F238E27FC236}">
                <a16:creationId xmlns:a16="http://schemas.microsoft.com/office/drawing/2014/main" id="{F87ABB95-9FC0-4050-AA11-5F67499FCCC4}"/>
              </a:ext>
            </a:extLst>
          </p:cNvPr>
          <p:cNvSpPr txBox="1"/>
          <p:nvPr/>
        </p:nvSpPr>
        <p:spPr>
          <a:xfrm>
            <a:off x="35496" y="1092892"/>
            <a:ext cx="5328592" cy="646331"/>
          </a:xfrm>
          <a:prstGeom prst="rect">
            <a:avLst/>
          </a:prstGeom>
          <a:noFill/>
        </p:spPr>
        <p:txBody>
          <a:bodyPr wrap="square" rtlCol="0">
            <a:spAutoFit/>
          </a:bodyPr>
          <a:lstStyle/>
          <a:p>
            <a:pPr marL="285750" indent="-285750">
              <a:buFont typeface="Wingdings" panose="05000000000000000000" pitchFamily="2" charset="2"/>
              <a:buChar char="ü"/>
            </a:pPr>
            <a:r>
              <a:rPr lang="en-US" i="1" dirty="0"/>
              <a:t>Operating Conditions (Input)</a:t>
            </a:r>
          </a:p>
          <a:p>
            <a:endParaRPr lang="en-US" dirty="0"/>
          </a:p>
        </p:txBody>
      </p:sp>
      <p:pic>
        <p:nvPicPr>
          <p:cNvPr id="8" name="Picture 2" descr="Optimal design approach for the plate-fin heat exchangers using neural  networks cooperated with genetic algorithms - ScienceDirect">
            <a:extLst>
              <a:ext uri="{FF2B5EF4-FFF2-40B4-BE49-F238E27FC236}">
                <a16:creationId xmlns:a16="http://schemas.microsoft.com/office/drawing/2014/main" id="{091E6E11-C3AB-4B01-AE86-8687B57313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1582" y="915566"/>
            <a:ext cx="3026922" cy="293179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8A119A0-C032-458A-9403-517622FB4BAD}"/>
              </a:ext>
            </a:extLst>
          </p:cNvPr>
          <p:cNvSpPr txBox="1"/>
          <p:nvPr/>
        </p:nvSpPr>
        <p:spPr>
          <a:xfrm>
            <a:off x="4283968" y="4736654"/>
            <a:ext cx="5112568" cy="677108"/>
          </a:xfrm>
          <a:prstGeom prst="rect">
            <a:avLst/>
          </a:prstGeom>
          <a:noFill/>
        </p:spPr>
        <p:txBody>
          <a:bodyPr wrap="square" rtlCol="0">
            <a:spAutoFit/>
          </a:bodyPr>
          <a:lstStyle/>
          <a:p>
            <a:r>
              <a:rPr lang="en-US" sz="1000" dirty="0">
                <a:effectLst/>
              </a:rPr>
              <a:t>Patel, V. K., </a:t>
            </a:r>
            <a:r>
              <a:rPr lang="en-US" sz="1000" dirty="0" err="1">
                <a:effectLst/>
              </a:rPr>
              <a:t>Savsani</a:t>
            </a:r>
            <a:r>
              <a:rPr lang="en-US" sz="1000" dirty="0">
                <a:effectLst/>
              </a:rPr>
              <a:t>, V. J., &amp; Tawhid, M. A. (2019). </a:t>
            </a:r>
            <a:r>
              <a:rPr lang="en-US" sz="1000" i="1" dirty="0">
                <a:effectLst/>
              </a:rPr>
              <a:t>Thermal System Optimization A     Population-Based Metaheuristic Approach</a:t>
            </a:r>
            <a:r>
              <a:rPr lang="en-US" sz="1000" dirty="0">
                <a:effectLst/>
              </a:rPr>
              <a:t>. Cham: Springer International Publishing.</a:t>
            </a:r>
          </a:p>
          <a:p>
            <a:endParaRPr lang="en-US" dirty="0"/>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638008B9-2A4A-4234-9D6B-096D4947CEC9}"/>
                  </a:ext>
                </a:extLst>
              </p:cNvPr>
              <p:cNvGraphicFramePr>
                <a:graphicFrameLocks noGrp="1"/>
              </p:cNvGraphicFramePr>
              <p:nvPr>
                <p:extLst>
                  <p:ext uri="{D42A27DB-BD31-4B8C-83A1-F6EECF244321}">
                    <p14:modId xmlns:p14="http://schemas.microsoft.com/office/powerpoint/2010/main" val="504226793"/>
                  </p:ext>
                </p:extLst>
              </p:nvPr>
            </p:nvGraphicFramePr>
            <p:xfrm>
              <a:off x="167539" y="1635646"/>
              <a:ext cx="5064506" cy="2935291"/>
            </p:xfrm>
            <a:graphic>
              <a:graphicData uri="http://schemas.openxmlformats.org/drawingml/2006/table">
                <a:tbl>
                  <a:tblPr firstRow="1" firstCol="1" bandRow="1">
                    <a:tableStyleId>{5C22544A-7EE6-4342-B048-85BDC9FD1C3A}</a:tableStyleId>
                  </a:tblPr>
                  <a:tblGrid>
                    <a:gridCol w="2835021">
                      <a:extLst>
                        <a:ext uri="{9D8B030D-6E8A-4147-A177-3AD203B41FA5}">
                          <a16:colId xmlns:a16="http://schemas.microsoft.com/office/drawing/2014/main" val="1214058676"/>
                        </a:ext>
                      </a:extLst>
                    </a:gridCol>
                    <a:gridCol w="1143000">
                      <a:extLst>
                        <a:ext uri="{9D8B030D-6E8A-4147-A177-3AD203B41FA5}">
                          <a16:colId xmlns:a16="http://schemas.microsoft.com/office/drawing/2014/main" val="873235139"/>
                        </a:ext>
                      </a:extLst>
                    </a:gridCol>
                    <a:gridCol w="1086485">
                      <a:extLst>
                        <a:ext uri="{9D8B030D-6E8A-4147-A177-3AD203B41FA5}">
                          <a16:colId xmlns:a16="http://schemas.microsoft.com/office/drawing/2014/main" val="1171709240"/>
                        </a:ext>
                      </a:extLst>
                    </a:gridCol>
                  </a:tblGrid>
                  <a:tr h="0">
                    <a:tc>
                      <a:txBody>
                        <a:bodyPr/>
                        <a:lstStyle/>
                        <a:p>
                          <a:pPr marL="0" marR="0">
                            <a:lnSpc>
                              <a:spcPct val="200000"/>
                            </a:lnSpc>
                            <a:spcBef>
                              <a:spcPts val="0"/>
                            </a:spcBef>
                            <a:spcAft>
                              <a:spcPts val="0"/>
                            </a:spcAft>
                          </a:pPr>
                          <a:r>
                            <a:rPr lang="en-US" sz="1200" i="1" dirty="0">
                              <a:solidFill>
                                <a:schemeClr val="tx1">
                                  <a:lumMod val="85000"/>
                                  <a:lumOff val="15000"/>
                                </a:schemeClr>
                              </a:solidFill>
                              <a:effectLst/>
                            </a:rPr>
                            <a:t>Parameters</a:t>
                          </a:r>
                          <a:endParaRPr lang="en-US" sz="1200" i="1" dirty="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3">
                            <a:alpha val="55000"/>
                          </a:schemeClr>
                        </a:solidFill>
                      </a:tcPr>
                    </a:tc>
                    <a:tc>
                      <a:txBody>
                        <a:bodyPr/>
                        <a:lstStyle/>
                        <a:p>
                          <a:pPr marL="0" marR="0">
                            <a:lnSpc>
                              <a:spcPct val="200000"/>
                            </a:lnSpc>
                            <a:spcBef>
                              <a:spcPts val="0"/>
                            </a:spcBef>
                            <a:spcAft>
                              <a:spcPts val="0"/>
                            </a:spcAft>
                          </a:pPr>
                          <a:r>
                            <a:rPr lang="en-US" sz="1200" i="1">
                              <a:solidFill>
                                <a:schemeClr val="tx1">
                                  <a:lumMod val="85000"/>
                                  <a:lumOff val="15000"/>
                                </a:schemeClr>
                              </a:solidFill>
                              <a:effectLst/>
                            </a:rPr>
                            <a:t>Hot side</a:t>
                          </a:r>
                          <a:endParaRPr lang="en-US" sz="1200" i="1">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3">
                            <a:alpha val="55000"/>
                          </a:schemeClr>
                        </a:solidFill>
                      </a:tcPr>
                    </a:tc>
                    <a:tc>
                      <a:txBody>
                        <a:bodyPr/>
                        <a:lstStyle/>
                        <a:p>
                          <a:pPr marL="0" marR="0">
                            <a:lnSpc>
                              <a:spcPct val="200000"/>
                            </a:lnSpc>
                            <a:spcBef>
                              <a:spcPts val="0"/>
                            </a:spcBef>
                            <a:spcAft>
                              <a:spcPts val="0"/>
                            </a:spcAft>
                          </a:pPr>
                          <a:r>
                            <a:rPr lang="en-US" sz="1200" i="1" dirty="0">
                              <a:solidFill>
                                <a:schemeClr val="tx1">
                                  <a:lumMod val="85000"/>
                                  <a:lumOff val="15000"/>
                                </a:schemeClr>
                              </a:solidFill>
                              <a:effectLst/>
                            </a:rPr>
                            <a:t>Cold Side</a:t>
                          </a:r>
                          <a:endParaRPr lang="en-US" sz="1200" i="1" dirty="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3">
                            <a:alpha val="55000"/>
                          </a:schemeClr>
                        </a:solidFill>
                      </a:tcPr>
                    </a:tc>
                    <a:extLst>
                      <a:ext uri="{0D108BD9-81ED-4DB2-BD59-A6C34878D82A}">
                        <a16:rowId xmlns:a16="http://schemas.microsoft.com/office/drawing/2014/main" val="3095469586"/>
                      </a:ext>
                    </a:extLst>
                  </a:tr>
                  <a:tr h="0">
                    <a:tc>
                      <a:txBody>
                        <a:bodyPr/>
                        <a:lstStyle/>
                        <a:p>
                          <a:pPr marL="0" marR="0">
                            <a:lnSpc>
                              <a:spcPct val="200000"/>
                            </a:lnSpc>
                            <a:spcBef>
                              <a:spcPts val="0"/>
                            </a:spcBef>
                            <a:spcAft>
                              <a:spcPts val="0"/>
                            </a:spcAft>
                          </a:pPr>
                          <a:r>
                            <a:rPr lang="en-US" sz="1200" i="1" dirty="0">
                              <a:solidFill>
                                <a:schemeClr val="tx1">
                                  <a:lumMod val="85000"/>
                                  <a:lumOff val="15000"/>
                                </a:schemeClr>
                              </a:solidFill>
                              <a:effectLst/>
                            </a:rPr>
                            <a:t> </a:t>
                          </a:r>
                        </a:p>
                        <a:p>
                          <a:pPr marL="0" marR="0">
                            <a:lnSpc>
                              <a:spcPct val="200000"/>
                            </a:lnSpc>
                            <a:spcBef>
                              <a:spcPts val="0"/>
                            </a:spcBef>
                            <a:spcAft>
                              <a:spcPts val="0"/>
                            </a:spcAft>
                          </a:pPr>
                          <a:r>
                            <a:rPr lang="en-US" sz="1200" i="1" dirty="0">
                              <a:solidFill>
                                <a:schemeClr val="tx1">
                                  <a:lumMod val="85000"/>
                                  <a:lumOff val="15000"/>
                                </a:schemeClr>
                              </a:solidFill>
                              <a:effectLst/>
                            </a:rPr>
                            <a:t>Mass flow rate, </a:t>
                          </a:r>
                          <a14:m>
                            <m:oMath xmlns:m="http://schemas.openxmlformats.org/officeDocument/2006/math">
                              <m:r>
                                <a:rPr lang="en-US" sz="1200" i="1" smtClean="0">
                                  <a:solidFill>
                                    <a:schemeClr val="tx1">
                                      <a:lumMod val="85000"/>
                                      <a:lumOff val="15000"/>
                                    </a:schemeClr>
                                  </a:solidFill>
                                  <a:effectLst/>
                                  <a:latin typeface="Cambria Math" panose="02040503050406030204" pitchFamily="18" charset="0"/>
                                </a:rPr>
                                <m:t>𝑚</m:t>
                              </m:r>
                              <m:r>
                                <a:rPr lang="en-US" sz="1200" i="1" smtClean="0">
                                  <a:solidFill>
                                    <a:schemeClr val="tx1">
                                      <a:lumMod val="85000"/>
                                      <a:lumOff val="15000"/>
                                    </a:schemeClr>
                                  </a:solidFill>
                                  <a:effectLst/>
                                  <a:latin typeface="Cambria Math" panose="02040503050406030204" pitchFamily="18" charset="0"/>
                                </a:rPr>
                                <m:t> (</m:t>
                              </m:r>
                              <m:r>
                                <a:rPr lang="en-US" sz="1200" i="1" smtClean="0">
                                  <a:solidFill>
                                    <a:schemeClr val="tx1">
                                      <a:lumMod val="85000"/>
                                      <a:lumOff val="15000"/>
                                    </a:schemeClr>
                                  </a:solidFill>
                                  <a:effectLst/>
                                  <a:latin typeface="Cambria Math" panose="02040503050406030204" pitchFamily="18" charset="0"/>
                                </a:rPr>
                                <m:t>𝑘𝑔</m:t>
                              </m:r>
                              <m:r>
                                <a:rPr lang="en-US" sz="1200" i="1" smtClean="0">
                                  <a:solidFill>
                                    <a:schemeClr val="tx1">
                                      <a:lumMod val="85000"/>
                                      <a:lumOff val="15000"/>
                                    </a:schemeClr>
                                  </a:solidFill>
                                  <a:effectLst/>
                                  <a:latin typeface="Cambria Math" panose="02040503050406030204" pitchFamily="18" charset="0"/>
                                </a:rPr>
                                <m:t>/</m:t>
                              </m:r>
                              <m:r>
                                <a:rPr lang="en-US" sz="1200" i="1" smtClean="0">
                                  <a:solidFill>
                                    <a:schemeClr val="tx1">
                                      <a:lumMod val="85000"/>
                                      <a:lumOff val="15000"/>
                                    </a:schemeClr>
                                  </a:solidFill>
                                  <a:effectLst/>
                                  <a:latin typeface="Cambria Math" panose="02040503050406030204" pitchFamily="18" charset="0"/>
                                </a:rPr>
                                <m:t>𝑠</m:t>
                              </m:r>
                              <m:r>
                                <a:rPr lang="en-US" sz="1200" i="1" smtClean="0">
                                  <a:solidFill>
                                    <a:schemeClr val="tx1">
                                      <a:lumMod val="85000"/>
                                      <a:lumOff val="15000"/>
                                    </a:schemeClr>
                                  </a:solidFill>
                                  <a:effectLst/>
                                  <a:latin typeface="Cambria Math" panose="02040503050406030204" pitchFamily="18" charset="0"/>
                                </a:rPr>
                                <m:t>)</m:t>
                              </m:r>
                            </m:oMath>
                          </a14:m>
                          <a:endParaRPr lang="en-US" sz="1200" i="1" dirty="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1">
                            <a:alpha val="72000"/>
                          </a:schemeClr>
                        </a:solidFill>
                      </a:tcPr>
                    </a:tc>
                    <a:tc>
                      <a:txBody>
                        <a:bodyPr/>
                        <a:lstStyle/>
                        <a:p>
                          <a:pPr marL="0" marR="0">
                            <a:lnSpc>
                              <a:spcPct val="200000"/>
                            </a:lnSpc>
                            <a:spcBef>
                              <a:spcPts val="0"/>
                            </a:spcBef>
                            <a:spcAft>
                              <a:spcPts val="0"/>
                            </a:spcAft>
                          </a:pPr>
                          <a:r>
                            <a:rPr lang="en-US" sz="1200" b="1" i="1" dirty="0">
                              <a:solidFill>
                                <a:schemeClr val="tx1">
                                  <a:lumMod val="85000"/>
                                  <a:lumOff val="15000"/>
                                </a:schemeClr>
                              </a:solidFill>
                              <a:effectLst/>
                            </a:rPr>
                            <a:t> </a:t>
                          </a:r>
                        </a:p>
                        <a:p>
                          <a:pPr marL="0" marR="0">
                            <a:lnSpc>
                              <a:spcPct val="200000"/>
                            </a:lnSpc>
                            <a:spcBef>
                              <a:spcPts val="0"/>
                            </a:spcBef>
                            <a:spcAft>
                              <a:spcPts val="0"/>
                            </a:spcAft>
                          </a:pPr>
                          <a:r>
                            <a:rPr lang="en-US" sz="1200" b="1" i="1" dirty="0">
                              <a:solidFill>
                                <a:schemeClr val="tx1">
                                  <a:lumMod val="85000"/>
                                  <a:lumOff val="15000"/>
                                </a:schemeClr>
                              </a:solidFill>
                              <a:effectLst/>
                            </a:rPr>
                            <a:t>1.66</a:t>
                          </a:r>
                          <a:endParaRPr lang="en-US" sz="1200" b="1" i="1" dirty="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4">
                            <a:alpha val="58000"/>
                          </a:schemeClr>
                        </a:solidFill>
                      </a:tcPr>
                    </a:tc>
                    <a:tc>
                      <a:txBody>
                        <a:bodyPr/>
                        <a:lstStyle/>
                        <a:p>
                          <a:pPr marL="0" marR="0">
                            <a:lnSpc>
                              <a:spcPct val="200000"/>
                            </a:lnSpc>
                            <a:spcBef>
                              <a:spcPts val="0"/>
                            </a:spcBef>
                            <a:spcAft>
                              <a:spcPts val="0"/>
                            </a:spcAft>
                          </a:pPr>
                          <a:r>
                            <a:rPr lang="en-US" sz="1200" b="1" i="1" dirty="0">
                              <a:solidFill>
                                <a:schemeClr val="tx1">
                                  <a:lumMod val="85000"/>
                                  <a:lumOff val="15000"/>
                                </a:schemeClr>
                              </a:solidFill>
                              <a:effectLst/>
                            </a:rPr>
                            <a:t> </a:t>
                          </a:r>
                        </a:p>
                        <a:p>
                          <a:pPr marL="0" marR="0">
                            <a:lnSpc>
                              <a:spcPct val="200000"/>
                            </a:lnSpc>
                            <a:spcBef>
                              <a:spcPts val="0"/>
                            </a:spcBef>
                            <a:spcAft>
                              <a:spcPts val="0"/>
                            </a:spcAft>
                          </a:pPr>
                          <a:r>
                            <a:rPr lang="en-US" sz="1200" b="1" i="1" dirty="0">
                              <a:solidFill>
                                <a:schemeClr val="tx1">
                                  <a:lumMod val="85000"/>
                                  <a:lumOff val="15000"/>
                                </a:schemeClr>
                              </a:solidFill>
                              <a:effectLst/>
                            </a:rPr>
                            <a:t>2</a:t>
                          </a:r>
                          <a:endParaRPr lang="en-US" sz="1200" b="1" i="1" dirty="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4">
                            <a:alpha val="58000"/>
                          </a:schemeClr>
                        </a:solidFill>
                      </a:tcPr>
                    </a:tc>
                    <a:extLst>
                      <a:ext uri="{0D108BD9-81ED-4DB2-BD59-A6C34878D82A}">
                        <a16:rowId xmlns:a16="http://schemas.microsoft.com/office/drawing/2014/main" val="3527520582"/>
                      </a:ext>
                    </a:extLst>
                  </a:tr>
                  <a:tr h="0">
                    <a:tc>
                      <a:txBody>
                        <a:bodyPr/>
                        <a:lstStyle/>
                        <a:p>
                          <a:pPr marL="0" marR="0">
                            <a:lnSpc>
                              <a:spcPct val="200000"/>
                            </a:lnSpc>
                            <a:spcBef>
                              <a:spcPts val="0"/>
                            </a:spcBef>
                            <a:spcAft>
                              <a:spcPts val="0"/>
                            </a:spcAft>
                          </a:pPr>
                          <a:r>
                            <a:rPr lang="en-US" sz="1200" i="1" dirty="0">
                              <a:solidFill>
                                <a:schemeClr val="tx1">
                                  <a:lumMod val="85000"/>
                                  <a:lumOff val="15000"/>
                                </a:schemeClr>
                              </a:solidFill>
                              <a:effectLst/>
                            </a:rPr>
                            <a:t>Inlet Temperature, </a:t>
                          </a:r>
                          <a14:m>
                            <m:oMath xmlns:m="http://schemas.openxmlformats.org/officeDocument/2006/math">
                              <m:r>
                                <a:rPr lang="en-US" sz="1200" i="1" smtClean="0">
                                  <a:solidFill>
                                    <a:schemeClr val="tx1">
                                      <a:lumMod val="85000"/>
                                      <a:lumOff val="15000"/>
                                    </a:schemeClr>
                                  </a:solidFill>
                                  <a:effectLst/>
                                  <a:latin typeface="Cambria Math" panose="02040503050406030204" pitchFamily="18" charset="0"/>
                                </a:rPr>
                                <m:t>𝑇</m:t>
                              </m:r>
                              <m:r>
                                <a:rPr lang="en-US" sz="1200" i="1" smtClean="0">
                                  <a:solidFill>
                                    <a:schemeClr val="tx1">
                                      <a:lumMod val="85000"/>
                                      <a:lumOff val="15000"/>
                                    </a:schemeClr>
                                  </a:solidFill>
                                  <a:effectLst/>
                                  <a:latin typeface="Cambria Math" panose="02040503050406030204" pitchFamily="18" charset="0"/>
                                </a:rPr>
                                <m:t>(⁰</m:t>
                              </m:r>
                              <m:r>
                                <a:rPr lang="en-US" sz="1200" i="1" smtClean="0">
                                  <a:solidFill>
                                    <a:schemeClr val="tx1">
                                      <a:lumMod val="85000"/>
                                      <a:lumOff val="15000"/>
                                    </a:schemeClr>
                                  </a:solidFill>
                                  <a:effectLst/>
                                  <a:latin typeface="Cambria Math" panose="02040503050406030204" pitchFamily="18" charset="0"/>
                                </a:rPr>
                                <m:t>𝐶</m:t>
                              </m:r>
                              <m:r>
                                <a:rPr lang="en-US" sz="1200" i="1" smtClean="0">
                                  <a:solidFill>
                                    <a:schemeClr val="tx1">
                                      <a:lumMod val="85000"/>
                                      <a:lumOff val="15000"/>
                                    </a:schemeClr>
                                  </a:solidFill>
                                  <a:effectLst/>
                                  <a:latin typeface="Cambria Math" panose="02040503050406030204" pitchFamily="18" charset="0"/>
                                </a:rPr>
                                <m:t>)</m:t>
                              </m:r>
                            </m:oMath>
                          </a14:m>
                          <a:endParaRPr lang="en-US" sz="1200" i="1" dirty="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1">
                            <a:alpha val="72000"/>
                          </a:schemeClr>
                        </a:solidFill>
                      </a:tcPr>
                    </a:tc>
                    <a:tc>
                      <a:txBody>
                        <a:bodyPr/>
                        <a:lstStyle/>
                        <a:p>
                          <a:pPr marL="0" marR="0">
                            <a:lnSpc>
                              <a:spcPct val="200000"/>
                            </a:lnSpc>
                            <a:spcBef>
                              <a:spcPts val="0"/>
                            </a:spcBef>
                            <a:spcAft>
                              <a:spcPts val="0"/>
                            </a:spcAft>
                          </a:pPr>
                          <a:r>
                            <a:rPr lang="en-US" sz="1200" b="1" i="1">
                              <a:solidFill>
                                <a:schemeClr val="tx1">
                                  <a:lumMod val="85000"/>
                                  <a:lumOff val="15000"/>
                                </a:schemeClr>
                              </a:solidFill>
                              <a:effectLst/>
                            </a:rPr>
                            <a:t>900</a:t>
                          </a:r>
                          <a:endParaRPr lang="en-US" sz="1200" b="1" i="1">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4">
                            <a:alpha val="58000"/>
                          </a:schemeClr>
                        </a:solidFill>
                      </a:tcPr>
                    </a:tc>
                    <a:tc>
                      <a:txBody>
                        <a:bodyPr/>
                        <a:lstStyle/>
                        <a:p>
                          <a:pPr marL="0" marR="0">
                            <a:lnSpc>
                              <a:spcPct val="200000"/>
                            </a:lnSpc>
                            <a:spcBef>
                              <a:spcPts val="0"/>
                            </a:spcBef>
                            <a:spcAft>
                              <a:spcPts val="0"/>
                            </a:spcAft>
                          </a:pPr>
                          <a:r>
                            <a:rPr lang="en-US" sz="1200" b="1" i="1" dirty="0">
                              <a:solidFill>
                                <a:schemeClr val="tx1">
                                  <a:lumMod val="85000"/>
                                  <a:lumOff val="15000"/>
                                </a:schemeClr>
                              </a:solidFill>
                              <a:effectLst/>
                            </a:rPr>
                            <a:t>200</a:t>
                          </a:r>
                          <a:endParaRPr lang="en-US" sz="1200" b="1" i="1" dirty="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4">
                            <a:alpha val="58000"/>
                          </a:schemeClr>
                        </a:solidFill>
                      </a:tcPr>
                    </a:tc>
                    <a:extLst>
                      <a:ext uri="{0D108BD9-81ED-4DB2-BD59-A6C34878D82A}">
                        <a16:rowId xmlns:a16="http://schemas.microsoft.com/office/drawing/2014/main" val="1144751379"/>
                      </a:ext>
                    </a:extLst>
                  </a:tr>
                  <a:tr h="0">
                    <a:tc>
                      <a:txBody>
                        <a:bodyPr/>
                        <a:lstStyle/>
                        <a:p>
                          <a:pPr marL="0" marR="0">
                            <a:lnSpc>
                              <a:spcPct val="200000"/>
                            </a:lnSpc>
                            <a:spcBef>
                              <a:spcPts val="0"/>
                            </a:spcBef>
                            <a:spcAft>
                              <a:spcPts val="0"/>
                            </a:spcAft>
                          </a:pPr>
                          <a:r>
                            <a:rPr lang="en-US" sz="1200" i="1">
                              <a:solidFill>
                                <a:schemeClr val="tx1">
                                  <a:lumMod val="85000"/>
                                  <a:lumOff val="15000"/>
                                </a:schemeClr>
                              </a:solidFill>
                              <a:effectLst/>
                            </a:rPr>
                            <a:t>Density of exchanger fluid, </a:t>
                          </a:r>
                          <a14:m>
                            <m:oMath xmlns:m="http://schemas.openxmlformats.org/officeDocument/2006/math">
                              <m:r>
                                <a:rPr lang="en-US" sz="1200" i="1" smtClean="0">
                                  <a:solidFill>
                                    <a:schemeClr val="tx1">
                                      <a:lumMod val="85000"/>
                                      <a:lumOff val="15000"/>
                                    </a:schemeClr>
                                  </a:solidFill>
                                  <a:effectLst/>
                                  <a:latin typeface="Cambria Math" panose="02040503050406030204" pitchFamily="18" charset="0"/>
                                </a:rPr>
                                <m:t>𝜌</m:t>
                              </m:r>
                              <m:r>
                                <a:rPr lang="en-US" sz="1200" i="1" smtClean="0">
                                  <a:solidFill>
                                    <a:schemeClr val="tx1">
                                      <a:lumMod val="85000"/>
                                      <a:lumOff val="15000"/>
                                    </a:schemeClr>
                                  </a:solidFill>
                                  <a:effectLst/>
                                  <a:latin typeface="Cambria Math" panose="02040503050406030204" pitchFamily="18" charset="0"/>
                                </a:rPr>
                                <m:t>(</m:t>
                              </m:r>
                              <m:r>
                                <a:rPr lang="en-US" sz="1200" i="1" smtClean="0">
                                  <a:solidFill>
                                    <a:schemeClr val="tx1">
                                      <a:lumMod val="85000"/>
                                      <a:lumOff val="15000"/>
                                    </a:schemeClr>
                                  </a:solidFill>
                                  <a:effectLst/>
                                  <a:latin typeface="Cambria Math" panose="02040503050406030204" pitchFamily="18" charset="0"/>
                                </a:rPr>
                                <m:t>𝑘𝑔</m:t>
                              </m:r>
                              <m:r>
                                <a:rPr lang="en-US" sz="1200" i="1" smtClean="0">
                                  <a:solidFill>
                                    <a:schemeClr val="tx1">
                                      <a:lumMod val="85000"/>
                                      <a:lumOff val="15000"/>
                                    </a:schemeClr>
                                  </a:solidFill>
                                  <a:effectLst/>
                                  <a:latin typeface="Cambria Math" panose="02040503050406030204" pitchFamily="18" charset="0"/>
                                </a:rPr>
                                <m:t>/</m:t>
                              </m:r>
                              <m:sSup>
                                <m:sSupPr>
                                  <m:ctrlPr>
                                    <a:rPr lang="en-US" sz="1200" i="1">
                                      <a:solidFill>
                                        <a:schemeClr val="tx1">
                                          <a:lumMod val="85000"/>
                                          <a:lumOff val="15000"/>
                                        </a:schemeClr>
                                      </a:solidFill>
                                      <a:effectLst/>
                                      <a:latin typeface="Cambria Math" panose="02040503050406030204" pitchFamily="18" charset="0"/>
                                    </a:rPr>
                                  </m:ctrlPr>
                                </m:sSupPr>
                                <m:e>
                                  <m:r>
                                    <a:rPr lang="en-US" sz="1200" i="1" smtClean="0">
                                      <a:solidFill>
                                        <a:schemeClr val="tx1">
                                          <a:lumMod val="85000"/>
                                          <a:lumOff val="15000"/>
                                        </a:schemeClr>
                                      </a:solidFill>
                                      <a:effectLst/>
                                      <a:latin typeface="Cambria Math" panose="02040503050406030204" pitchFamily="18" charset="0"/>
                                    </a:rPr>
                                    <m:t>𝑚</m:t>
                                  </m:r>
                                </m:e>
                                <m:sup>
                                  <m:r>
                                    <a:rPr lang="en-US" sz="1200" i="1" smtClean="0">
                                      <a:solidFill>
                                        <a:schemeClr val="tx1">
                                          <a:lumMod val="85000"/>
                                          <a:lumOff val="15000"/>
                                        </a:schemeClr>
                                      </a:solidFill>
                                      <a:effectLst/>
                                      <a:latin typeface="Cambria Math" panose="02040503050406030204" pitchFamily="18" charset="0"/>
                                    </a:rPr>
                                    <m:t>3</m:t>
                                  </m:r>
                                </m:sup>
                              </m:sSup>
                              <m:r>
                                <a:rPr lang="en-US" sz="1200" i="1" smtClean="0">
                                  <a:solidFill>
                                    <a:schemeClr val="tx1">
                                      <a:lumMod val="85000"/>
                                      <a:lumOff val="15000"/>
                                    </a:schemeClr>
                                  </a:solidFill>
                                  <a:effectLst/>
                                  <a:latin typeface="Cambria Math" panose="02040503050406030204" pitchFamily="18" charset="0"/>
                                </a:rPr>
                                <m:t>)</m:t>
                              </m:r>
                            </m:oMath>
                          </a14:m>
                          <a:endParaRPr lang="en-US" sz="1200" i="1">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1">
                            <a:alpha val="72000"/>
                          </a:schemeClr>
                        </a:solidFill>
                      </a:tcPr>
                    </a:tc>
                    <a:tc>
                      <a:txBody>
                        <a:bodyPr/>
                        <a:lstStyle/>
                        <a:p>
                          <a:pPr marL="0" marR="0">
                            <a:lnSpc>
                              <a:spcPct val="200000"/>
                            </a:lnSpc>
                            <a:spcBef>
                              <a:spcPts val="0"/>
                            </a:spcBef>
                            <a:spcAft>
                              <a:spcPts val="0"/>
                            </a:spcAft>
                          </a:pPr>
                          <a:r>
                            <a:rPr lang="en-US" sz="1200" b="1" i="1" dirty="0">
                              <a:solidFill>
                                <a:schemeClr val="tx1">
                                  <a:lumMod val="85000"/>
                                  <a:lumOff val="15000"/>
                                </a:schemeClr>
                              </a:solidFill>
                              <a:effectLst/>
                            </a:rPr>
                            <a:t>0.6296</a:t>
                          </a:r>
                          <a:endParaRPr lang="en-US" sz="1200" b="1" i="1" dirty="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4">
                            <a:alpha val="58000"/>
                          </a:schemeClr>
                        </a:solidFill>
                      </a:tcPr>
                    </a:tc>
                    <a:tc>
                      <a:txBody>
                        <a:bodyPr/>
                        <a:lstStyle/>
                        <a:p>
                          <a:pPr marL="0" marR="0">
                            <a:lnSpc>
                              <a:spcPct val="200000"/>
                            </a:lnSpc>
                            <a:spcBef>
                              <a:spcPts val="0"/>
                            </a:spcBef>
                            <a:spcAft>
                              <a:spcPts val="0"/>
                            </a:spcAft>
                          </a:pPr>
                          <a:r>
                            <a:rPr lang="en-US" sz="1200" b="1" i="1" dirty="0">
                              <a:solidFill>
                                <a:schemeClr val="tx1">
                                  <a:lumMod val="85000"/>
                                  <a:lumOff val="15000"/>
                                </a:schemeClr>
                              </a:solidFill>
                              <a:effectLst/>
                            </a:rPr>
                            <a:t>0.9638</a:t>
                          </a:r>
                          <a:endParaRPr lang="en-US" sz="1200" b="1" i="1" dirty="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4">
                            <a:alpha val="58000"/>
                          </a:schemeClr>
                        </a:solidFill>
                      </a:tcPr>
                    </a:tc>
                    <a:extLst>
                      <a:ext uri="{0D108BD9-81ED-4DB2-BD59-A6C34878D82A}">
                        <a16:rowId xmlns:a16="http://schemas.microsoft.com/office/drawing/2014/main" val="4109797199"/>
                      </a:ext>
                    </a:extLst>
                  </a:tr>
                  <a:tr h="0">
                    <a:tc>
                      <a:txBody>
                        <a:bodyPr/>
                        <a:lstStyle/>
                        <a:p>
                          <a:pPr marL="0" marR="0">
                            <a:lnSpc>
                              <a:spcPct val="200000"/>
                            </a:lnSpc>
                            <a:spcBef>
                              <a:spcPts val="0"/>
                            </a:spcBef>
                            <a:spcAft>
                              <a:spcPts val="0"/>
                            </a:spcAft>
                          </a:pPr>
                          <a:r>
                            <a:rPr lang="en-US" sz="1200" i="1">
                              <a:solidFill>
                                <a:schemeClr val="tx1">
                                  <a:lumMod val="85000"/>
                                  <a:lumOff val="15000"/>
                                </a:schemeClr>
                              </a:solidFill>
                              <a:effectLst/>
                            </a:rPr>
                            <a:t>Specific heat, </a:t>
                          </a:r>
                          <a14:m>
                            <m:oMath xmlns:m="http://schemas.openxmlformats.org/officeDocument/2006/math">
                              <m:sSub>
                                <m:sSubPr>
                                  <m:ctrlPr>
                                    <a:rPr lang="en-US" sz="1200" i="1">
                                      <a:solidFill>
                                        <a:schemeClr val="tx1">
                                          <a:lumMod val="85000"/>
                                          <a:lumOff val="15000"/>
                                        </a:schemeClr>
                                      </a:solidFill>
                                      <a:effectLst/>
                                      <a:latin typeface="Cambria Math" panose="02040503050406030204" pitchFamily="18" charset="0"/>
                                    </a:rPr>
                                  </m:ctrlPr>
                                </m:sSubPr>
                                <m:e>
                                  <m:r>
                                    <a:rPr lang="en-US" sz="1200" i="1" smtClean="0">
                                      <a:solidFill>
                                        <a:schemeClr val="tx1">
                                          <a:lumMod val="85000"/>
                                          <a:lumOff val="15000"/>
                                        </a:schemeClr>
                                      </a:solidFill>
                                      <a:effectLst/>
                                      <a:latin typeface="Cambria Math" panose="02040503050406030204" pitchFamily="18" charset="0"/>
                                    </a:rPr>
                                    <m:t>𝐶</m:t>
                                  </m:r>
                                </m:e>
                                <m:sub>
                                  <m:r>
                                    <a:rPr lang="en-US" sz="1200" i="1" smtClean="0">
                                      <a:solidFill>
                                        <a:schemeClr val="tx1">
                                          <a:lumMod val="85000"/>
                                          <a:lumOff val="15000"/>
                                        </a:schemeClr>
                                      </a:solidFill>
                                      <a:effectLst/>
                                      <a:latin typeface="Cambria Math" panose="02040503050406030204" pitchFamily="18" charset="0"/>
                                    </a:rPr>
                                    <m:t>𝑝</m:t>
                                  </m:r>
                                </m:sub>
                              </m:sSub>
                              <m:r>
                                <a:rPr lang="en-US" sz="1200" i="1" smtClean="0">
                                  <a:solidFill>
                                    <a:schemeClr val="tx1">
                                      <a:lumMod val="85000"/>
                                      <a:lumOff val="15000"/>
                                    </a:schemeClr>
                                  </a:solidFill>
                                  <a:effectLst/>
                                  <a:latin typeface="Cambria Math" panose="02040503050406030204" pitchFamily="18" charset="0"/>
                                </a:rPr>
                                <m:t>(</m:t>
                              </m:r>
                              <m:r>
                                <a:rPr lang="en-US" sz="1200" i="1" smtClean="0">
                                  <a:solidFill>
                                    <a:schemeClr val="tx1">
                                      <a:lumMod val="85000"/>
                                      <a:lumOff val="15000"/>
                                    </a:schemeClr>
                                  </a:solidFill>
                                  <a:effectLst/>
                                  <a:latin typeface="Cambria Math" panose="02040503050406030204" pitchFamily="18" charset="0"/>
                                </a:rPr>
                                <m:t>𝐽</m:t>
                              </m:r>
                              <m:r>
                                <a:rPr lang="en-US" sz="1200" i="1" smtClean="0">
                                  <a:solidFill>
                                    <a:schemeClr val="tx1">
                                      <a:lumMod val="85000"/>
                                      <a:lumOff val="15000"/>
                                    </a:schemeClr>
                                  </a:solidFill>
                                  <a:effectLst/>
                                  <a:latin typeface="Cambria Math" panose="02040503050406030204" pitchFamily="18" charset="0"/>
                                </a:rPr>
                                <m:t>/</m:t>
                              </m:r>
                              <m:r>
                                <a:rPr lang="en-US" sz="1200" i="1" smtClean="0">
                                  <a:solidFill>
                                    <a:schemeClr val="tx1">
                                      <a:lumMod val="85000"/>
                                      <a:lumOff val="15000"/>
                                    </a:schemeClr>
                                  </a:solidFill>
                                  <a:effectLst/>
                                  <a:latin typeface="Cambria Math" panose="02040503050406030204" pitchFamily="18" charset="0"/>
                                </a:rPr>
                                <m:t>𝑘𝑔</m:t>
                              </m:r>
                              <m:r>
                                <a:rPr lang="en-US" sz="1200" i="1" smtClean="0">
                                  <a:solidFill>
                                    <a:schemeClr val="tx1">
                                      <a:lumMod val="85000"/>
                                      <a:lumOff val="15000"/>
                                    </a:schemeClr>
                                  </a:solidFill>
                                  <a:effectLst/>
                                  <a:latin typeface="Cambria Math" panose="02040503050406030204" pitchFamily="18" charset="0"/>
                                </a:rPr>
                                <m:t> </m:t>
                              </m:r>
                              <m:r>
                                <a:rPr lang="en-US" sz="1200" i="1" smtClean="0">
                                  <a:solidFill>
                                    <a:schemeClr val="tx1">
                                      <a:lumMod val="85000"/>
                                      <a:lumOff val="15000"/>
                                    </a:schemeClr>
                                  </a:solidFill>
                                  <a:effectLst/>
                                  <a:latin typeface="Cambria Math" panose="02040503050406030204" pitchFamily="18" charset="0"/>
                                </a:rPr>
                                <m:t>𝑘</m:t>
                              </m:r>
                              <m:r>
                                <a:rPr lang="en-US" sz="1200" i="1" smtClean="0">
                                  <a:solidFill>
                                    <a:schemeClr val="tx1">
                                      <a:lumMod val="85000"/>
                                      <a:lumOff val="15000"/>
                                    </a:schemeClr>
                                  </a:solidFill>
                                  <a:effectLst/>
                                  <a:latin typeface="Cambria Math" panose="02040503050406030204" pitchFamily="18" charset="0"/>
                                </a:rPr>
                                <m:t>)</m:t>
                              </m:r>
                            </m:oMath>
                          </a14:m>
                          <a:endParaRPr lang="en-US" sz="1200" i="1">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1">
                            <a:alpha val="72000"/>
                          </a:schemeClr>
                        </a:solidFill>
                      </a:tcPr>
                    </a:tc>
                    <a:tc>
                      <a:txBody>
                        <a:bodyPr/>
                        <a:lstStyle/>
                        <a:p>
                          <a:pPr marL="0" marR="0">
                            <a:lnSpc>
                              <a:spcPct val="200000"/>
                            </a:lnSpc>
                            <a:spcBef>
                              <a:spcPts val="0"/>
                            </a:spcBef>
                            <a:spcAft>
                              <a:spcPts val="0"/>
                            </a:spcAft>
                          </a:pPr>
                          <a:r>
                            <a:rPr lang="en-US" sz="1200" b="1" i="1">
                              <a:solidFill>
                                <a:schemeClr val="tx1">
                                  <a:lumMod val="85000"/>
                                  <a:lumOff val="15000"/>
                                </a:schemeClr>
                              </a:solidFill>
                              <a:effectLst/>
                            </a:rPr>
                            <a:t>1122</a:t>
                          </a:r>
                          <a:endParaRPr lang="en-US" sz="1200" b="1" i="1">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4">
                            <a:alpha val="58000"/>
                          </a:schemeClr>
                        </a:solidFill>
                      </a:tcPr>
                    </a:tc>
                    <a:tc>
                      <a:txBody>
                        <a:bodyPr/>
                        <a:lstStyle/>
                        <a:p>
                          <a:pPr marL="0" marR="0">
                            <a:lnSpc>
                              <a:spcPct val="200000"/>
                            </a:lnSpc>
                            <a:spcBef>
                              <a:spcPts val="0"/>
                            </a:spcBef>
                            <a:spcAft>
                              <a:spcPts val="0"/>
                            </a:spcAft>
                          </a:pPr>
                          <a:r>
                            <a:rPr lang="en-US" sz="1200" b="1" i="1" dirty="0">
                              <a:solidFill>
                                <a:schemeClr val="tx1">
                                  <a:lumMod val="85000"/>
                                  <a:lumOff val="15000"/>
                                </a:schemeClr>
                              </a:solidFill>
                              <a:effectLst/>
                            </a:rPr>
                            <a:t>1073</a:t>
                          </a:r>
                          <a:endParaRPr lang="en-US" sz="1200" b="1" i="1" dirty="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4">
                            <a:alpha val="58000"/>
                          </a:schemeClr>
                        </a:solidFill>
                      </a:tcPr>
                    </a:tc>
                    <a:extLst>
                      <a:ext uri="{0D108BD9-81ED-4DB2-BD59-A6C34878D82A}">
                        <a16:rowId xmlns:a16="http://schemas.microsoft.com/office/drawing/2014/main" val="4047600176"/>
                      </a:ext>
                    </a:extLst>
                  </a:tr>
                  <a:tr h="0">
                    <a:tc>
                      <a:txBody>
                        <a:bodyPr/>
                        <a:lstStyle/>
                        <a:p>
                          <a:pPr marL="0" marR="0">
                            <a:lnSpc>
                              <a:spcPct val="200000"/>
                            </a:lnSpc>
                            <a:spcBef>
                              <a:spcPts val="0"/>
                            </a:spcBef>
                            <a:spcAft>
                              <a:spcPts val="0"/>
                            </a:spcAft>
                          </a:pPr>
                          <a:r>
                            <a:rPr lang="en-US" sz="1200" i="1">
                              <a:solidFill>
                                <a:schemeClr val="tx1">
                                  <a:lumMod val="85000"/>
                                  <a:lumOff val="15000"/>
                                </a:schemeClr>
                              </a:solidFill>
                              <a:effectLst/>
                            </a:rPr>
                            <a:t>Viscosity, </a:t>
                          </a:r>
                          <a14:m>
                            <m:oMath xmlns:m="http://schemas.openxmlformats.org/officeDocument/2006/math">
                              <m:r>
                                <a:rPr lang="en-US" sz="1200" i="1" smtClean="0">
                                  <a:solidFill>
                                    <a:schemeClr val="tx1">
                                      <a:lumMod val="85000"/>
                                      <a:lumOff val="15000"/>
                                    </a:schemeClr>
                                  </a:solidFill>
                                  <a:effectLst/>
                                  <a:latin typeface="Cambria Math" panose="02040503050406030204" pitchFamily="18" charset="0"/>
                                </a:rPr>
                                <m:t>µ(</m:t>
                              </m:r>
                              <m:r>
                                <a:rPr lang="en-US" sz="1200" i="1" smtClean="0">
                                  <a:solidFill>
                                    <a:schemeClr val="tx1">
                                      <a:lumMod val="85000"/>
                                      <a:lumOff val="15000"/>
                                    </a:schemeClr>
                                  </a:solidFill>
                                  <a:effectLst/>
                                  <a:latin typeface="Cambria Math" panose="02040503050406030204" pitchFamily="18" charset="0"/>
                                </a:rPr>
                                <m:t>𝑁</m:t>
                              </m:r>
                              <m:r>
                                <a:rPr lang="en-US" sz="1200" i="1" smtClean="0">
                                  <a:solidFill>
                                    <a:schemeClr val="tx1">
                                      <a:lumMod val="85000"/>
                                      <a:lumOff val="15000"/>
                                    </a:schemeClr>
                                  </a:solidFill>
                                  <a:effectLst/>
                                  <a:latin typeface="Cambria Math" panose="02040503050406030204" pitchFamily="18" charset="0"/>
                                </a:rPr>
                                <m:t> </m:t>
                              </m:r>
                              <m:r>
                                <a:rPr lang="en-US" sz="1200" i="1" smtClean="0">
                                  <a:solidFill>
                                    <a:schemeClr val="tx1">
                                      <a:lumMod val="85000"/>
                                      <a:lumOff val="15000"/>
                                    </a:schemeClr>
                                  </a:solidFill>
                                  <a:effectLst/>
                                  <a:latin typeface="Cambria Math" panose="02040503050406030204" pitchFamily="18" charset="0"/>
                                </a:rPr>
                                <m:t>𝑠</m:t>
                              </m:r>
                              <m:r>
                                <a:rPr lang="en-US" sz="1200" i="1" smtClean="0">
                                  <a:solidFill>
                                    <a:schemeClr val="tx1">
                                      <a:lumMod val="85000"/>
                                      <a:lumOff val="15000"/>
                                    </a:schemeClr>
                                  </a:solidFill>
                                  <a:effectLst/>
                                  <a:latin typeface="Cambria Math" panose="02040503050406030204" pitchFamily="18" charset="0"/>
                                </a:rPr>
                                <m:t>/</m:t>
                              </m:r>
                              <m:sSup>
                                <m:sSupPr>
                                  <m:ctrlPr>
                                    <a:rPr lang="en-US" sz="1200" i="1">
                                      <a:solidFill>
                                        <a:schemeClr val="tx1">
                                          <a:lumMod val="85000"/>
                                          <a:lumOff val="15000"/>
                                        </a:schemeClr>
                                      </a:solidFill>
                                      <a:effectLst/>
                                      <a:latin typeface="Cambria Math" panose="02040503050406030204" pitchFamily="18" charset="0"/>
                                    </a:rPr>
                                  </m:ctrlPr>
                                </m:sSupPr>
                                <m:e>
                                  <m:r>
                                    <a:rPr lang="en-US" sz="1200" i="1" smtClean="0">
                                      <a:solidFill>
                                        <a:schemeClr val="tx1">
                                          <a:lumMod val="85000"/>
                                          <a:lumOff val="15000"/>
                                        </a:schemeClr>
                                      </a:solidFill>
                                      <a:effectLst/>
                                      <a:latin typeface="Cambria Math" panose="02040503050406030204" pitchFamily="18" charset="0"/>
                                    </a:rPr>
                                    <m:t>𝑚</m:t>
                                  </m:r>
                                </m:e>
                                <m:sup>
                                  <m:r>
                                    <a:rPr lang="en-US" sz="1200" i="1" smtClean="0">
                                      <a:solidFill>
                                        <a:schemeClr val="tx1">
                                          <a:lumMod val="85000"/>
                                          <a:lumOff val="15000"/>
                                        </a:schemeClr>
                                      </a:solidFill>
                                      <a:effectLst/>
                                      <a:latin typeface="Cambria Math" panose="02040503050406030204" pitchFamily="18" charset="0"/>
                                    </a:rPr>
                                    <m:t>2</m:t>
                                  </m:r>
                                </m:sup>
                              </m:sSup>
                              <m:r>
                                <a:rPr lang="en-US" sz="1200" i="1" smtClean="0">
                                  <a:solidFill>
                                    <a:schemeClr val="tx1">
                                      <a:lumMod val="85000"/>
                                      <a:lumOff val="15000"/>
                                    </a:schemeClr>
                                  </a:solidFill>
                                  <a:effectLst/>
                                  <a:latin typeface="Cambria Math" panose="02040503050406030204" pitchFamily="18" charset="0"/>
                                </a:rPr>
                                <m:t>)</m:t>
                              </m:r>
                            </m:oMath>
                          </a14:m>
                          <a:endParaRPr lang="en-US" sz="1200" i="1">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1">
                            <a:alpha val="72000"/>
                          </a:schemeClr>
                        </a:solidFill>
                      </a:tcPr>
                    </a:tc>
                    <a:tc>
                      <a:txBody>
                        <a:bodyPr/>
                        <a:lstStyle/>
                        <a:p>
                          <a:pPr marL="0" marR="0">
                            <a:lnSpc>
                              <a:spcPct val="200000"/>
                            </a:lnSpc>
                            <a:spcBef>
                              <a:spcPts val="0"/>
                            </a:spcBef>
                            <a:spcAft>
                              <a:spcPts val="0"/>
                            </a:spcAft>
                          </a:pPr>
                          <a:r>
                            <a:rPr lang="en-US" sz="1200" b="1" i="1">
                              <a:solidFill>
                                <a:schemeClr val="tx1">
                                  <a:lumMod val="85000"/>
                                  <a:lumOff val="15000"/>
                                </a:schemeClr>
                              </a:solidFill>
                              <a:effectLst/>
                            </a:rPr>
                            <a:t>4.01E-05</a:t>
                          </a:r>
                          <a:endParaRPr lang="en-US" sz="1200" b="1" i="1">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4">
                            <a:alpha val="58000"/>
                          </a:schemeClr>
                        </a:solidFill>
                      </a:tcPr>
                    </a:tc>
                    <a:tc>
                      <a:txBody>
                        <a:bodyPr/>
                        <a:lstStyle/>
                        <a:p>
                          <a:pPr marL="0" marR="0">
                            <a:lnSpc>
                              <a:spcPct val="200000"/>
                            </a:lnSpc>
                            <a:spcBef>
                              <a:spcPts val="0"/>
                            </a:spcBef>
                            <a:spcAft>
                              <a:spcPts val="0"/>
                            </a:spcAft>
                          </a:pPr>
                          <a:r>
                            <a:rPr lang="en-US" sz="1200" b="1" i="1" dirty="0">
                              <a:solidFill>
                                <a:schemeClr val="tx1">
                                  <a:lumMod val="85000"/>
                                  <a:lumOff val="15000"/>
                                </a:schemeClr>
                              </a:solidFill>
                              <a:effectLst/>
                            </a:rPr>
                            <a:t>3.36E-05</a:t>
                          </a:r>
                          <a:endParaRPr lang="en-US" sz="1200" b="1" i="1" dirty="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4">
                            <a:alpha val="58000"/>
                          </a:schemeClr>
                        </a:solidFill>
                      </a:tcPr>
                    </a:tc>
                    <a:extLst>
                      <a:ext uri="{0D108BD9-81ED-4DB2-BD59-A6C34878D82A}">
                        <a16:rowId xmlns:a16="http://schemas.microsoft.com/office/drawing/2014/main" val="2373616208"/>
                      </a:ext>
                    </a:extLst>
                  </a:tr>
                  <a:tr h="0">
                    <a:tc>
                      <a:txBody>
                        <a:bodyPr/>
                        <a:lstStyle/>
                        <a:p>
                          <a:pPr marL="0" marR="0">
                            <a:lnSpc>
                              <a:spcPct val="200000"/>
                            </a:lnSpc>
                            <a:spcBef>
                              <a:spcPts val="0"/>
                            </a:spcBef>
                            <a:spcAft>
                              <a:spcPts val="0"/>
                            </a:spcAft>
                          </a:pPr>
                          <a:r>
                            <a:rPr lang="en-US" sz="1200" i="1" dirty="0">
                              <a:solidFill>
                                <a:schemeClr val="tx1">
                                  <a:lumMod val="85000"/>
                                  <a:lumOff val="15000"/>
                                </a:schemeClr>
                              </a:solidFill>
                              <a:effectLst/>
                            </a:rPr>
                            <a:t>Prandtl number, </a:t>
                          </a:r>
                          <a14:m>
                            <m:oMath xmlns:m="http://schemas.openxmlformats.org/officeDocument/2006/math">
                              <m:r>
                                <a:rPr lang="en-US" sz="1200" i="1" smtClean="0">
                                  <a:solidFill>
                                    <a:schemeClr val="tx1">
                                      <a:lumMod val="85000"/>
                                      <a:lumOff val="15000"/>
                                    </a:schemeClr>
                                  </a:solidFill>
                                  <a:effectLst/>
                                  <a:latin typeface="Cambria Math" panose="02040503050406030204" pitchFamily="18" charset="0"/>
                                </a:rPr>
                                <m:t>𝑃𝑟</m:t>
                              </m:r>
                            </m:oMath>
                          </a14:m>
                          <a:endParaRPr lang="en-US" sz="1200" i="1" dirty="0">
                            <a:solidFill>
                              <a:schemeClr val="tx1">
                                <a:lumMod val="85000"/>
                                <a:lumOff val="15000"/>
                              </a:schemeClr>
                            </a:solidFill>
                            <a:effectLst/>
                          </a:endParaRPr>
                        </a:p>
                        <a:p>
                          <a:pPr marL="0" marR="0">
                            <a:lnSpc>
                              <a:spcPct val="200000"/>
                            </a:lnSpc>
                            <a:spcBef>
                              <a:spcPts val="0"/>
                            </a:spcBef>
                            <a:spcAft>
                              <a:spcPts val="0"/>
                            </a:spcAft>
                          </a:pPr>
                          <a:r>
                            <a:rPr lang="en-US" sz="1200" i="1" dirty="0">
                              <a:solidFill>
                                <a:schemeClr val="tx1">
                                  <a:lumMod val="85000"/>
                                  <a:lumOff val="15000"/>
                                </a:schemeClr>
                              </a:solidFill>
                              <a:effectLst/>
                            </a:rPr>
                            <a:t> </a:t>
                          </a:r>
                          <a:endParaRPr lang="en-US" sz="1200" i="1" dirty="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1">
                            <a:alpha val="72000"/>
                          </a:schemeClr>
                        </a:solidFill>
                      </a:tcPr>
                    </a:tc>
                    <a:tc>
                      <a:txBody>
                        <a:bodyPr/>
                        <a:lstStyle/>
                        <a:p>
                          <a:pPr marL="0" marR="0">
                            <a:lnSpc>
                              <a:spcPct val="200000"/>
                            </a:lnSpc>
                            <a:spcBef>
                              <a:spcPts val="0"/>
                            </a:spcBef>
                            <a:spcAft>
                              <a:spcPts val="0"/>
                            </a:spcAft>
                          </a:pPr>
                          <a:r>
                            <a:rPr lang="en-US" sz="1200" b="1" i="1">
                              <a:solidFill>
                                <a:schemeClr val="tx1">
                                  <a:lumMod val="85000"/>
                                  <a:lumOff val="15000"/>
                                </a:schemeClr>
                              </a:solidFill>
                              <a:effectLst/>
                            </a:rPr>
                            <a:t>0.731</a:t>
                          </a:r>
                          <a:endParaRPr lang="en-US" sz="1200" b="1" i="1">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4">
                            <a:alpha val="58000"/>
                          </a:schemeClr>
                        </a:solidFill>
                      </a:tcPr>
                    </a:tc>
                    <a:tc>
                      <a:txBody>
                        <a:bodyPr/>
                        <a:lstStyle/>
                        <a:p>
                          <a:pPr marL="0" marR="0">
                            <a:lnSpc>
                              <a:spcPct val="200000"/>
                            </a:lnSpc>
                            <a:spcBef>
                              <a:spcPts val="0"/>
                            </a:spcBef>
                            <a:spcAft>
                              <a:spcPts val="0"/>
                            </a:spcAft>
                          </a:pPr>
                          <a:r>
                            <a:rPr lang="en-US" sz="1200" b="1" i="1" dirty="0">
                              <a:solidFill>
                                <a:schemeClr val="tx1">
                                  <a:lumMod val="85000"/>
                                  <a:lumOff val="15000"/>
                                </a:schemeClr>
                              </a:solidFill>
                              <a:effectLst/>
                            </a:rPr>
                            <a:t>0.694</a:t>
                          </a:r>
                          <a:endParaRPr lang="en-US" sz="1200" b="1" i="1" dirty="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4">
                            <a:alpha val="58000"/>
                          </a:schemeClr>
                        </a:solidFill>
                      </a:tcPr>
                    </a:tc>
                    <a:extLst>
                      <a:ext uri="{0D108BD9-81ED-4DB2-BD59-A6C34878D82A}">
                        <a16:rowId xmlns:a16="http://schemas.microsoft.com/office/drawing/2014/main" val="826030199"/>
                      </a:ext>
                    </a:extLst>
                  </a:tr>
                </a:tbl>
              </a:graphicData>
            </a:graphic>
          </p:graphicFrame>
        </mc:Choice>
        <mc:Fallback xmlns="">
          <p:graphicFrame>
            <p:nvGraphicFramePr>
              <p:cNvPr id="4" name="Table 3">
                <a:extLst>
                  <a:ext uri="{FF2B5EF4-FFF2-40B4-BE49-F238E27FC236}">
                    <a16:creationId xmlns:a16="http://schemas.microsoft.com/office/drawing/2014/main" id="{638008B9-2A4A-4234-9D6B-096D4947CEC9}"/>
                  </a:ext>
                </a:extLst>
              </p:cNvPr>
              <p:cNvGraphicFramePr>
                <a:graphicFrameLocks noGrp="1"/>
              </p:cNvGraphicFramePr>
              <p:nvPr>
                <p:extLst>
                  <p:ext uri="{D42A27DB-BD31-4B8C-83A1-F6EECF244321}">
                    <p14:modId xmlns:p14="http://schemas.microsoft.com/office/powerpoint/2010/main" val="504226793"/>
                  </p:ext>
                </p:extLst>
              </p:nvPr>
            </p:nvGraphicFramePr>
            <p:xfrm>
              <a:off x="167539" y="1635646"/>
              <a:ext cx="5064506" cy="2935291"/>
            </p:xfrm>
            <a:graphic>
              <a:graphicData uri="http://schemas.openxmlformats.org/drawingml/2006/table">
                <a:tbl>
                  <a:tblPr firstRow="1" firstCol="1" bandRow="1">
                    <a:tableStyleId>{5C22544A-7EE6-4342-B048-85BDC9FD1C3A}</a:tableStyleId>
                  </a:tblPr>
                  <a:tblGrid>
                    <a:gridCol w="2835021">
                      <a:extLst>
                        <a:ext uri="{9D8B030D-6E8A-4147-A177-3AD203B41FA5}">
                          <a16:colId xmlns:a16="http://schemas.microsoft.com/office/drawing/2014/main" val="1214058676"/>
                        </a:ext>
                      </a:extLst>
                    </a:gridCol>
                    <a:gridCol w="1143000">
                      <a:extLst>
                        <a:ext uri="{9D8B030D-6E8A-4147-A177-3AD203B41FA5}">
                          <a16:colId xmlns:a16="http://schemas.microsoft.com/office/drawing/2014/main" val="873235139"/>
                        </a:ext>
                      </a:extLst>
                    </a:gridCol>
                    <a:gridCol w="1086485">
                      <a:extLst>
                        <a:ext uri="{9D8B030D-6E8A-4147-A177-3AD203B41FA5}">
                          <a16:colId xmlns:a16="http://schemas.microsoft.com/office/drawing/2014/main" val="1171709240"/>
                        </a:ext>
                      </a:extLst>
                    </a:gridCol>
                  </a:tblGrid>
                  <a:tr h="309817">
                    <a:tc>
                      <a:txBody>
                        <a:bodyPr/>
                        <a:lstStyle/>
                        <a:p>
                          <a:pPr marL="0" marR="0">
                            <a:lnSpc>
                              <a:spcPct val="200000"/>
                            </a:lnSpc>
                            <a:spcBef>
                              <a:spcPts val="0"/>
                            </a:spcBef>
                            <a:spcAft>
                              <a:spcPts val="0"/>
                            </a:spcAft>
                          </a:pPr>
                          <a:r>
                            <a:rPr lang="en-US" sz="1200" i="1" dirty="0">
                              <a:solidFill>
                                <a:schemeClr val="tx1">
                                  <a:lumMod val="85000"/>
                                  <a:lumOff val="15000"/>
                                </a:schemeClr>
                              </a:solidFill>
                              <a:effectLst/>
                            </a:rPr>
                            <a:t>Parameters</a:t>
                          </a:r>
                          <a:endParaRPr lang="en-US" sz="1200" i="1" dirty="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3">
                            <a:alpha val="55000"/>
                          </a:schemeClr>
                        </a:solidFill>
                      </a:tcPr>
                    </a:tc>
                    <a:tc>
                      <a:txBody>
                        <a:bodyPr/>
                        <a:lstStyle/>
                        <a:p>
                          <a:pPr marL="0" marR="0">
                            <a:lnSpc>
                              <a:spcPct val="200000"/>
                            </a:lnSpc>
                            <a:spcBef>
                              <a:spcPts val="0"/>
                            </a:spcBef>
                            <a:spcAft>
                              <a:spcPts val="0"/>
                            </a:spcAft>
                          </a:pPr>
                          <a:r>
                            <a:rPr lang="en-US" sz="1200" i="1">
                              <a:solidFill>
                                <a:schemeClr val="tx1">
                                  <a:lumMod val="85000"/>
                                  <a:lumOff val="15000"/>
                                </a:schemeClr>
                              </a:solidFill>
                              <a:effectLst/>
                            </a:rPr>
                            <a:t>Hot side</a:t>
                          </a:r>
                          <a:endParaRPr lang="en-US" sz="1200" i="1">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3">
                            <a:alpha val="55000"/>
                          </a:schemeClr>
                        </a:solidFill>
                      </a:tcPr>
                    </a:tc>
                    <a:tc>
                      <a:txBody>
                        <a:bodyPr/>
                        <a:lstStyle/>
                        <a:p>
                          <a:pPr marL="0" marR="0">
                            <a:lnSpc>
                              <a:spcPct val="200000"/>
                            </a:lnSpc>
                            <a:spcBef>
                              <a:spcPts val="0"/>
                            </a:spcBef>
                            <a:spcAft>
                              <a:spcPts val="0"/>
                            </a:spcAft>
                          </a:pPr>
                          <a:r>
                            <a:rPr lang="en-US" sz="1200" i="1" dirty="0">
                              <a:solidFill>
                                <a:schemeClr val="tx1">
                                  <a:lumMod val="85000"/>
                                  <a:lumOff val="15000"/>
                                </a:schemeClr>
                              </a:solidFill>
                              <a:effectLst/>
                            </a:rPr>
                            <a:t>Cold Side</a:t>
                          </a:r>
                          <a:endParaRPr lang="en-US" sz="1200" i="1" dirty="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3">
                            <a:alpha val="55000"/>
                          </a:schemeClr>
                        </a:solidFill>
                      </a:tcPr>
                    </a:tc>
                    <a:extLst>
                      <a:ext uri="{0D108BD9-81ED-4DB2-BD59-A6C34878D82A}">
                        <a16:rowId xmlns:a16="http://schemas.microsoft.com/office/drawing/2014/main" val="3095469586"/>
                      </a:ext>
                    </a:extLst>
                  </a:tr>
                  <a:tr h="675577">
                    <a:tc>
                      <a:txBody>
                        <a:bodyPr/>
                        <a:lstStyle/>
                        <a:p>
                          <a:endParaRPr lang="en-US"/>
                        </a:p>
                      </a:txBody>
                      <a:tcPr marL="68580" marR="68580" marT="0" marB="0">
                        <a:blipFill>
                          <a:blip r:embed="rId4"/>
                          <a:stretch>
                            <a:fillRect l="-215" t="-46847" r="-79399" b="-290090"/>
                          </a:stretch>
                        </a:blipFill>
                      </a:tcPr>
                    </a:tc>
                    <a:tc>
                      <a:txBody>
                        <a:bodyPr/>
                        <a:lstStyle/>
                        <a:p>
                          <a:pPr marL="0" marR="0">
                            <a:lnSpc>
                              <a:spcPct val="200000"/>
                            </a:lnSpc>
                            <a:spcBef>
                              <a:spcPts val="0"/>
                            </a:spcBef>
                            <a:spcAft>
                              <a:spcPts val="0"/>
                            </a:spcAft>
                          </a:pPr>
                          <a:r>
                            <a:rPr lang="en-US" sz="1200" b="1" i="1" dirty="0">
                              <a:solidFill>
                                <a:schemeClr val="tx1">
                                  <a:lumMod val="85000"/>
                                  <a:lumOff val="15000"/>
                                </a:schemeClr>
                              </a:solidFill>
                              <a:effectLst/>
                            </a:rPr>
                            <a:t> </a:t>
                          </a:r>
                        </a:p>
                        <a:p>
                          <a:pPr marL="0" marR="0">
                            <a:lnSpc>
                              <a:spcPct val="200000"/>
                            </a:lnSpc>
                            <a:spcBef>
                              <a:spcPts val="0"/>
                            </a:spcBef>
                            <a:spcAft>
                              <a:spcPts val="0"/>
                            </a:spcAft>
                          </a:pPr>
                          <a:r>
                            <a:rPr lang="en-US" sz="1200" b="1" i="1" dirty="0">
                              <a:solidFill>
                                <a:schemeClr val="tx1">
                                  <a:lumMod val="85000"/>
                                  <a:lumOff val="15000"/>
                                </a:schemeClr>
                              </a:solidFill>
                              <a:effectLst/>
                            </a:rPr>
                            <a:t>1.66</a:t>
                          </a:r>
                          <a:endParaRPr lang="en-US" sz="1200" b="1" i="1" dirty="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4">
                            <a:alpha val="58000"/>
                          </a:schemeClr>
                        </a:solidFill>
                      </a:tcPr>
                    </a:tc>
                    <a:tc>
                      <a:txBody>
                        <a:bodyPr/>
                        <a:lstStyle/>
                        <a:p>
                          <a:pPr marL="0" marR="0">
                            <a:lnSpc>
                              <a:spcPct val="200000"/>
                            </a:lnSpc>
                            <a:spcBef>
                              <a:spcPts val="0"/>
                            </a:spcBef>
                            <a:spcAft>
                              <a:spcPts val="0"/>
                            </a:spcAft>
                          </a:pPr>
                          <a:r>
                            <a:rPr lang="en-US" sz="1200" b="1" i="1" dirty="0">
                              <a:solidFill>
                                <a:schemeClr val="tx1">
                                  <a:lumMod val="85000"/>
                                  <a:lumOff val="15000"/>
                                </a:schemeClr>
                              </a:solidFill>
                              <a:effectLst/>
                            </a:rPr>
                            <a:t> </a:t>
                          </a:r>
                        </a:p>
                        <a:p>
                          <a:pPr marL="0" marR="0">
                            <a:lnSpc>
                              <a:spcPct val="200000"/>
                            </a:lnSpc>
                            <a:spcBef>
                              <a:spcPts val="0"/>
                            </a:spcBef>
                            <a:spcAft>
                              <a:spcPts val="0"/>
                            </a:spcAft>
                          </a:pPr>
                          <a:r>
                            <a:rPr lang="en-US" sz="1200" b="1" i="1" dirty="0">
                              <a:solidFill>
                                <a:schemeClr val="tx1">
                                  <a:lumMod val="85000"/>
                                  <a:lumOff val="15000"/>
                                </a:schemeClr>
                              </a:solidFill>
                              <a:effectLst/>
                            </a:rPr>
                            <a:t>2</a:t>
                          </a:r>
                          <a:endParaRPr lang="en-US" sz="1200" b="1" i="1" dirty="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4">
                            <a:alpha val="58000"/>
                          </a:schemeClr>
                        </a:solidFill>
                      </a:tcPr>
                    </a:tc>
                    <a:extLst>
                      <a:ext uri="{0D108BD9-81ED-4DB2-BD59-A6C34878D82A}">
                        <a16:rowId xmlns:a16="http://schemas.microsoft.com/office/drawing/2014/main" val="3527520582"/>
                      </a:ext>
                    </a:extLst>
                  </a:tr>
                  <a:tr h="309817">
                    <a:tc>
                      <a:txBody>
                        <a:bodyPr/>
                        <a:lstStyle/>
                        <a:p>
                          <a:endParaRPr lang="en-US"/>
                        </a:p>
                      </a:txBody>
                      <a:tcPr marL="68580" marR="68580" marT="0" marB="0">
                        <a:blipFill>
                          <a:blip r:embed="rId4"/>
                          <a:stretch>
                            <a:fillRect l="-215" t="-319608" r="-79399" b="-531373"/>
                          </a:stretch>
                        </a:blipFill>
                      </a:tcPr>
                    </a:tc>
                    <a:tc>
                      <a:txBody>
                        <a:bodyPr/>
                        <a:lstStyle/>
                        <a:p>
                          <a:pPr marL="0" marR="0">
                            <a:lnSpc>
                              <a:spcPct val="200000"/>
                            </a:lnSpc>
                            <a:spcBef>
                              <a:spcPts val="0"/>
                            </a:spcBef>
                            <a:spcAft>
                              <a:spcPts val="0"/>
                            </a:spcAft>
                          </a:pPr>
                          <a:r>
                            <a:rPr lang="en-US" sz="1200" b="1" i="1">
                              <a:solidFill>
                                <a:schemeClr val="tx1">
                                  <a:lumMod val="85000"/>
                                  <a:lumOff val="15000"/>
                                </a:schemeClr>
                              </a:solidFill>
                              <a:effectLst/>
                            </a:rPr>
                            <a:t>900</a:t>
                          </a:r>
                          <a:endParaRPr lang="en-US" sz="1200" b="1" i="1">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4">
                            <a:alpha val="58000"/>
                          </a:schemeClr>
                        </a:solidFill>
                      </a:tcPr>
                    </a:tc>
                    <a:tc>
                      <a:txBody>
                        <a:bodyPr/>
                        <a:lstStyle/>
                        <a:p>
                          <a:pPr marL="0" marR="0">
                            <a:lnSpc>
                              <a:spcPct val="200000"/>
                            </a:lnSpc>
                            <a:spcBef>
                              <a:spcPts val="0"/>
                            </a:spcBef>
                            <a:spcAft>
                              <a:spcPts val="0"/>
                            </a:spcAft>
                          </a:pPr>
                          <a:r>
                            <a:rPr lang="en-US" sz="1200" b="1" i="1" dirty="0">
                              <a:solidFill>
                                <a:schemeClr val="tx1">
                                  <a:lumMod val="85000"/>
                                  <a:lumOff val="15000"/>
                                </a:schemeClr>
                              </a:solidFill>
                              <a:effectLst/>
                            </a:rPr>
                            <a:t>200</a:t>
                          </a:r>
                          <a:endParaRPr lang="en-US" sz="1200" b="1" i="1" dirty="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4">
                            <a:alpha val="58000"/>
                          </a:schemeClr>
                        </a:solidFill>
                      </a:tcPr>
                    </a:tc>
                    <a:extLst>
                      <a:ext uri="{0D108BD9-81ED-4DB2-BD59-A6C34878D82A}">
                        <a16:rowId xmlns:a16="http://schemas.microsoft.com/office/drawing/2014/main" val="1144751379"/>
                      </a:ext>
                    </a:extLst>
                  </a:tr>
                  <a:tr h="309817">
                    <a:tc>
                      <a:txBody>
                        <a:bodyPr/>
                        <a:lstStyle/>
                        <a:p>
                          <a:endParaRPr lang="en-US"/>
                        </a:p>
                      </a:txBody>
                      <a:tcPr marL="68580" marR="68580" marT="0" marB="0">
                        <a:blipFill>
                          <a:blip r:embed="rId4"/>
                          <a:stretch>
                            <a:fillRect l="-215" t="-419608" r="-79399" b="-431373"/>
                          </a:stretch>
                        </a:blipFill>
                      </a:tcPr>
                    </a:tc>
                    <a:tc>
                      <a:txBody>
                        <a:bodyPr/>
                        <a:lstStyle/>
                        <a:p>
                          <a:pPr marL="0" marR="0">
                            <a:lnSpc>
                              <a:spcPct val="200000"/>
                            </a:lnSpc>
                            <a:spcBef>
                              <a:spcPts val="0"/>
                            </a:spcBef>
                            <a:spcAft>
                              <a:spcPts val="0"/>
                            </a:spcAft>
                          </a:pPr>
                          <a:r>
                            <a:rPr lang="en-US" sz="1200" b="1" i="1" dirty="0">
                              <a:solidFill>
                                <a:schemeClr val="tx1">
                                  <a:lumMod val="85000"/>
                                  <a:lumOff val="15000"/>
                                </a:schemeClr>
                              </a:solidFill>
                              <a:effectLst/>
                            </a:rPr>
                            <a:t>0.6296</a:t>
                          </a:r>
                          <a:endParaRPr lang="en-US" sz="1200" b="1" i="1" dirty="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4">
                            <a:alpha val="58000"/>
                          </a:schemeClr>
                        </a:solidFill>
                      </a:tcPr>
                    </a:tc>
                    <a:tc>
                      <a:txBody>
                        <a:bodyPr/>
                        <a:lstStyle/>
                        <a:p>
                          <a:pPr marL="0" marR="0">
                            <a:lnSpc>
                              <a:spcPct val="200000"/>
                            </a:lnSpc>
                            <a:spcBef>
                              <a:spcPts val="0"/>
                            </a:spcBef>
                            <a:spcAft>
                              <a:spcPts val="0"/>
                            </a:spcAft>
                          </a:pPr>
                          <a:r>
                            <a:rPr lang="en-US" sz="1200" b="1" i="1" dirty="0">
                              <a:solidFill>
                                <a:schemeClr val="tx1">
                                  <a:lumMod val="85000"/>
                                  <a:lumOff val="15000"/>
                                </a:schemeClr>
                              </a:solidFill>
                              <a:effectLst/>
                            </a:rPr>
                            <a:t>0.9638</a:t>
                          </a:r>
                          <a:endParaRPr lang="en-US" sz="1200" b="1" i="1" dirty="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4">
                            <a:alpha val="58000"/>
                          </a:schemeClr>
                        </a:solidFill>
                      </a:tcPr>
                    </a:tc>
                    <a:extLst>
                      <a:ext uri="{0D108BD9-81ED-4DB2-BD59-A6C34878D82A}">
                        <a16:rowId xmlns:a16="http://schemas.microsoft.com/office/drawing/2014/main" val="4109797199"/>
                      </a:ext>
                    </a:extLst>
                  </a:tr>
                  <a:tr h="344869">
                    <a:tc>
                      <a:txBody>
                        <a:bodyPr/>
                        <a:lstStyle/>
                        <a:p>
                          <a:endParaRPr lang="en-US"/>
                        </a:p>
                      </a:txBody>
                      <a:tcPr marL="68580" marR="68580" marT="0" marB="0">
                        <a:blipFill>
                          <a:blip r:embed="rId4"/>
                          <a:stretch>
                            <a:fillRect l="-215" t="-473214" r="-79399" b="-292857"/>
                          </a:stretch>
                        </a:blipFill>
                      </a:tcPr>
                    </a:tc>
                    <a:tc>
                      <a:txBody>
                        <a:bodyPr/>
                        <a:lstStyle/>
                        <a:p>
                          <a:pPr marL="0" marR="0">
                            <a:lnSpc>
                              <a:spcPct val="200000"/>
                            </a:lnSpc>
                            <a:spcBef>
                              <a:spcPts val="0"/>
                            </a:spcBef>
                            <a:spcAft>
                              <a:spcPts val="0"/>
                            </a:spcAft>
                          </a:pPr>
                          <a:r>
                            <a:rPr lang="en-US" sz="1200" b="1" i="1">
                              <a:solidFill>
                                <a:schemeClr val="tx1">
                                  <a:lumMod val="85000"/>
                                  <a:lumOff val="15000"/>
                                </a:schemeClr>
                              </a:solidFill>
                              <a:effectLst/>
                            </a:rPr>
                            <a:t>1122</a:t>
                          </a:r>
                          <a:endParaRPr lang="en-US" sz="1200" b="1" i="1">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4">
                            <a:alpha val="58000"/>
                          </a:schemeClr>
                        </a:solidFill>
                      </a:tcPr>
                    </a:tc>
                    <a:tc>
                      <a:txBody>
                        <a:bodyPr/>
                        <a:lstStyle/>
                        <a:p>
                          <a:pPr marL="0" marR="0">
                            <a:lnSpc>
                              <a:spcPct val="200000"/>
                            </a:lnSpc>
                            <a:spcBef>
                              <a:spcPts val="0"/>
                            </a:spcBef>
                            <a:spcAft>
                              <a:spcPts val="0"/>
                            </a:spcAft>
                          </a:pPr>
                          <a:r>
                            <a:rPr lang="en-US" sz="1200" b="1" i="1" dirty="0">
                              <a:solidFill>
                                <a:schemeClr val="tx1">
                                  <a:lumMod val="85000"/>
                                  <a:lumOff val="15000"/>
                                </a:schemeClr>
                              </a:solidFill>
                              <a:effectLst/>
                            </a:rPr>
                            <a:t>1073</a:t>
                          </a:r>
                          <a:endParaRPr lang="en-US" sz="1200" b="1" i="1" dirty="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4">
                            <a:alpha val="58000"/>
                          </a:schemeClr>
                        </a:solidFill>
                      </a:tcPr>
                    </a:tc>
                    <a:extLst>
                      <a:ext uri="{0D108BD9-81ED-4DB2-BD59-A6C34878D82A}">
                        <a16:rowId xmlns:a16="http://schemas.microsoft.com/office/drawing/2014/main" val="4047600176"/>
                      </a:ext>
                    </a:extLst>
                  </a:tr>
                  <a:tr h="309817">
                    <a:tc>
                      <a:txBody>
                        <a:bodyPr/>
                        <a:lstStyle/>
                        <a:p>
                          <a:endParaRPr lang="en-US"/>
                        </a:p>
                      </a:txBody>
                      <a:tcPr marL="68580" marR="68580" marT="0" marB="0">
                        <a:blipFill>
                          <a:blip r:embed="rId4"/>
                          <a:stretch>
                            <a:fillRect l="-215" t="-629412" r="-79399" b="-221569"/>
                          </a:stretch>
                        </a:blipFill>
                      </a:tcPr>
                    </a:tc>
                    <a:tc>
                      <a:txBody>
                        <a:bodyPr/>
                        <a:lstStyle/>
                        <a:p>
                          <a:pPr marL="0" marR="0">
                            <a:lnSpc>
                              <a:spcPct val="200000"/>
                            </a:lnSpc>
                            <a:spcBef>
                              <a:spcPts val="0"/>
                            </a:spcBef>
                            <a:spcAft>
                              <a:spcPts val="0"/>
                            </a:spcAft>
                          </a:pPr>
                          <a:r>
                            <a:rPr lang="en-US" sz="1200" b="1" i="1">
                              <a:solidFill>
                                <a:schemeClr val="tx1">
                                  <a:lumMod val="85000"/>
                                  <a:lumOff val="15000"/>
                                </a:schemeClr>
                              </a:solidFill>
                              <a:effectLst/>
                            </a:rPr>
                            <a:t>4.01E-05</a:t>
                          </a:r>
                          <a:endParaRPr lang="en-US" sz="1200" b="1" i="1">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4">
                            <a:alpha val="58000"/>
                          </a:schemeClr>
                        </a:solidFill>
                      </a:tcPr>
                    </a:tc>
                    <a:tc>
                      <a:txBody>
                        <a:bodyPr/>
                        <a:lstStyle/>
                        <a:p>
                          <a:pPr marL="0" marR="0">
                            <a:lnSpc>
                              <a:spcPct val="200000"/>
                            </a:lnSpc>
                            <a:spcBef>
                              <a:spcPts val="0"/>
                            </a:spcBef>
                            <a:spcAft>
                              <a:spcPts val="0"/>
                            </a:spcAft>
                          </a:pPr>
                          <a:r>
                            <a:rPr lang="en-US" sz="1200" b="1" i="1" dirty="0">
                              <a:solidFill>
                                <a:schemeClr val="tx1">
                                  <a:lumMod val="85000"/>
                                  <a:lumOff val="15000"/>
                                </a:schemeClr>
                              </a:solidFill>
                              <a:effectLst/>
                            </a:rPr>
                            <a:t>3.36E-05</a:t>
                          </a:r>
                          <a:endParaRPr lang="en-US" sz="1200" b="1" i="1" dirty="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4">
                            <a:alpha val="58000"/>
                          </a:schemeClr>
                        </a:solidFill>
                      </a:tcPr>
                    </a:tc>
                    <a:extLst>
                      <a:ext uri="{0D108BD9-81ED-4DB2-BD59-A6C34878D82A}">
                        <a16:rowId xmlns:a16="http://schemas.microsoft.com/office/drawing/2014/main" val="2373616208"/>
                      </a:ext>
                    </a:extLst>
                  </a:tr>
                  <a:tr h="675577">
                    <a:tc>
                      <a:txBody>
                        <a:bodyPr/>
                        <a:lstStyle/>
                        <a:p>
                          <a:endParaRPr lang="en-US"/>
                        </a:p>
                      </a:txBody>
                      <a:tcPr marL="68580" marR="68580" marT="0" marB="0">
                        <a:blipFill>
                          <a:blip r:embed="rId4"/>
                          <a:stretch>
                            <a:fillRect l="-215" t="-335135" r="-79399" b="-1802"/>
                          </a:stretch>
                        </a:blipFill>
                      </a:tcPr>
                    </a:tc>
                    <a:tc>
                      <a:txBody>
                        <a:bodyPr/>
                        <a:lstStyle/>
                        <a:p>
                          <a:pPr marL="0" marR="0">
                            <a:lnSpc>
                              <a:spcPct val="200000"/>
                            </a:lnSpc>
                            <a:spcBef>
                              <a:spcPts val="0"/>
                            </a:spcBef>
                            <a:spcAft>
                              <a:spcPts val="0"/>
                            </a:spcAft>
                          </a:pPr>
                          <a:r>
                            <a:rPr lang="en-US" sz="1200" b="1" i="1">
                              <a:solidFill>
                                <a:schemeClr val="tx1">
                                  <a:lumMod val="85000"/>
                                  <a:lumOff val="15000"/>
                                </a:schemeClr>
                              </a:solidFill>
                              <a:effectLst/>
                            </a:rPr>
                            <a:t>0.731</a:t>
                          </a:r>
                          <a:endParaRPr lang="en-US" sz="1200" b="1" i="1">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4">
                            <a:alpha val="58000"/>
                          </a:schemeClr>
                        </a:solidFill>
                      </a:tcPr>
                    </a:tc>
                    <a:tc>
                      <a:txBody>
                        <a:bodyPr/>
                        <a:lstStyle/>
                        <a:p>
                          <a:pPr marL="0" marR="0">
                            <a:lnSpc>
                              <a:spcPct val="200000"/>
                            </a:lnSpc>
                            <a:spcBef>
                              <a:spcPts val="0"/>
                            </a:spcBef>
                            <a:spcAft>
                              <a:spcPts val="0"/>
                            </a:spcAft>
                          </a:pPr>
                          <a:r>
                            <a:rPr lang="en-US" sz="1200" b="1" i="1" dirty="0">
                              <a:solidFill>
                                <a:schemeClr val="tx1">
                                  <a:lumMod val="85000"/>
                                  <a:lumOff val="15000"/>
                                </a:schemeClr>
                              </a:solidFill>
                              <a:effectLst/>
                            </a:rPr>
                            <a:t>0.694</a:t>
                          </a:r>
                          <a:endParaRPr lang="en-US" sz="1200" b="1" i="1" dirty="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4">
                            <a:alpha val="58000"/>
                          </a:schemeClr>
                        </a:solidFill>
                      </a:tcPr>
                    </a:tc>
                    <a:extLst>
                      <a:ext uri="{0D108BD9-81ED-4DB2-BD59-A6C34878D82A}">
                        <a16:rowId xmlns:a16="http://schemas.microsoft.com/office/drawing/2014/main" val="826030199"/>
                      </a:ext>
                    </a:extLst>
                  </a:tr>
                </a:tbl>
              </a:graphicData>
            </a:graphic>
          </p:graphicFrame>
        </mc:Fallback>
      </mc:AlternateContent>
    </p:spTree>
    <p:extLst>
      <p:ext uri="{BB962C8B-B14F-4D97-AF65-F5344CB8AC3E}">
        <p14:creationId xmlns:p14="http://schemas.microsoft.com/office/powerpoint/2010/main" val="3601172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75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030633-58E7-484F-8839-6C36E639202E}"/>
              </a:ext>
            </a:extLst>
          </p:cNvPr>
          <p:cNvSpPr>
            <a:spLocks noGrp="1"/>
          </p:cNvSpPr>
          <p:nvPr>
            <p:ph type="body" sz="quarter" idx="10"/>
          </p:nvPr>
        </p:nvSpPr>
        <p:spPr>
          <a:xfrm>
            <a:off x="-30807" y="-236562"/>
            <a:ext cx="3275856" cy="1080120"/>
          </a:xfrm>
        </p:spPr>
        <p:txBody>
          <a:bodyPr/>
          <a:lstStyle/>
          <a:p>
            <a:pPr algn="l"/>
            <a:r>
              <a:rPr lang="en-US" i="1" dirty="0">
                <a:highlight>
                  <a:srgbClr val="98DFBB"/>
                </a:highlight>
                <a:latin typeface="+mn-lt"/>
                <a:cs typeface="Times New Roman" panose="02020603050405020304" pitchFamily="18" charset="0"/>
              </a:rPr>
              <a:t>Methodology</a:t>
            </a:r>
          </a:p>
        </p:txBody>
      </p:sp>
      <p:sp>
        <p:nvSpPr>
          <p:cNvPr id="5" name="TextBox 4">
            <a:extLst>
              <a:ext uri="{FF2B5EF4-FFF2-40B4-BE49-F238E27FC236}">
                <a16:creationId xmlns:a16="http://schemas.microsoft.com/office/drawing/2014/main" id="{B73B4DEA-8C84-4DFB-9C9C-0C66C864136A}"/>
              </a:ext>
            </a:extLst>
          </p:cNvPr>
          <p:cNvSpPr txBox="1"/>
          <p:nvPr/>
        </p:nvSpPr>
        <p:spPr>
          <a:xfrm>
            <a:off x="-49076" y="303498"/>
            <a:ext cx="4477059" cy="1631216"/>
          </a:xfrm>
          <a:prstGeom prst="rect">
            <a:avLst/>
          </a:prstGeom>
          <a:noFill/>
        </p:spPr>
        <p:txBody>
          <a:bodyPr wrap="square" rtlCol="0">
            <a:spAutoFit/>
          </a:bodyPr>
          <a:lstStyle/>
          <a:p>
            <a:endParaRPr lang="en-US" sz="2000" b="1" i="1" dirty="0">
              <a:solidFill>
                <a:schemeClr val="accent2">
                  <a:lumMod val="50000"/>
                </a:schemeClr>
              </a:solidFill>
            </a:endParaRPr>
          </a:p>
          <a:p>
            <a:r>
              <a:rPr lang="en-US" sz="2000" b="1" i="1" dirty="0">
                <a:solidFill>
                  <a:schemeClr val="accent2">
                    <a:lumMod val="50000"/>
                  </a:schemeClr>
                </a:solidFill>
                <a:highlight>
                  <a:srgbClr val="F8B2A3"/>
                </a:highlight>
              </a:rPr>
              <a:t>CASE STUDY</a:t>
            </a:r>
          </a:p>
          <a:p>
            <a:endParaRPr lang="en-US" sz="2000" i="1" dirty="0"/>
          </a:p>
          <a:p>
            <a:endParaRPr lang="en-US" sz="2000" i="1" dirty="0"/>
          </a:p>
          <a:p>
            <a:endParaRPr lang="en-US" sz="2000" i="1" dirty="0"/>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97E8F950-C9DA-41D0-91EC-0BAB9571BAC5}"/>
                  </a:ext>
                </a:extLst>
              </p:cNvPr>
              <p:cNvGraphicFramePr>
                <a:graphicFrameLocks noGrp="1"/>
              </p:cNvGraphicFramePr>
              <p:nvPr>
                <p:extLst>
                  <p:ext uri="{D42A27DB-BD31-4B8C-83A1-F6EECF244321}">
                    <p14:modId xmlns:p14="http://schemas.microsoft.com/office/powerpoint/2010/main" val="2017012432"/>
                  </p:ext>
                </p:extLst>
              </p:nvPr>
            </p:nvGraphicFramePr>
            <p:xfrm>
              <a:off x="193716" y="1662452"/>
              <a:ext cx="4026408" cy="2959608"/>
            </p:xfrm>
            <a:graphic>
              <a:graphicData uri="http://schemas.openxmlformats.org/drawingml/2006/table">
                <a:tbl>
                  <a:tblPr firstRow="1" firstCol="1" bandRow="1">
                    <a:tableStyleId>{5C22544A-7EE6-4342-B048-85BDC9FD1C3A}</a:tableStyleId>
                  </a:tblPr>
                  <a:tblGrid>
                    <a:gridCol w="2883408">
                      <a:extLst>
                        <a:ext uri="{9D8B030D-6E8A-4147-A177-3AD203B41FA5}">
                          <a16:colId xmlns:a16="http://schemas.microsoft.com/office/drawing/2014/main" val="2046895398"/>
                        </a:ext>
                      </a:extLst>
                    </a:gridCol>
                    <a:gridCol w="1143000">
                      <a:extLst>
                        <a:ext uri="{9D8B030D-6E8A-4147-A177-3AD203B41FA5}">
                          <a16:colId xmlns:a16="http://schemas.microsoft.com/office/drawing/2014/main" val="1477577562"/>
                        </a:ext>
                      </a:extLst>
                    </a:gridCol>
                  </a:tblGrid>
                  <a:tr h="0">
                    <a:tc>
                      <a:txBody>
                        <a:bodyPr/>
                        <a:lstStyle/>
                        <a:p>
                          <a:pPr marL="0" marR="0" algn="ctr">
                            <a:lnSpc>
                              <a:spcPct val="200000"/>
                            </a:lnSpc>
                            <a:spcBef>
                              <a:spcPts val="0"/>
                            </a:spcBef>
                            <a:spcAft>
                              <a:spcPts val="0"/>
                            </a:spcAft>
                          </a:pPr>
                          <a:r>
                            <a:rPr lang="en-US" sz="1600" b="1" i="1" dirty="0">
                              <a:solidFill>
                                <a:schemeClr val="tx1">
                                  <a:lumMod val="85000"/>
                                  <a:lumOff val="15000"/>
                                </a:schemeClr>
                              </a:solidFill>
                              <a:effectLst/>
                              <a:latin typeface="+mn-lt"/>
                              <a:ea typeface="Times New Roman" panose="02020603050405020304" pitchFamily="18" charset="0"/>
                            </a:rPr>
                            <a:t>Economic Parameters</a:t>
                          </a:r>
                          <a:endParaRPr lang="en-US" sz="1600" i="1" dirty="0">
                            <a:solidFill>
                              <a:schemeClr val="tx1">
                                <a:lumMod val="85000"/>
                                <a:lumOff val="15000"/>
                              </a:schemeClr>
                            </a:solidFill>
                            <a:effectLst/>
                            <a:latin typeface="+mn-lt"/>
                            <a:ea typeface="Times New Roman" panose="02020603050405020304" pitchFamily="18" charset="0"/>
                          </a:endParaRPr>
                        </a:p>
                      </a:txBody>
                      <a:tcPr marL="68580" marR="68580" marT="0" marB="0">
                        <a:solidFill>
                          <a:schemeClr val="accent3">
                            <a:alpha val="74000"/>
                          </a:schemeClr>
                        </a:solidFill>
                      </a:tcPr>
                    </a:tc>
                    <a:tc>
                      <a:txBody>
                        <a:bodyPr/>
                        <a:lstStyle/>
                        <a:p>
                          <a:pPr marL="0" marR="0" algn="ctr">
                            <a:lnSpc>
                              <a:spcPct val="200000"/>
                            </a:lnSpc>
                            <a:spcBef>
                              <a:spcPts val="0"/>
                            </a:spcBef>
                            <a:spcAft>
                              <a:spcPts val="0"/>
                            </a:spcAft>
                          </a:pPr>
                          <a:r>
                            <a:rPr lang="en-US" sz="1600" b="1" i="1" dirty="0">
                              <a:solidFill>
                                <a:schemeClr val="tx1">
                                  <a:lumMod val="85000"/>
                                  <a:lumOff val="15000"/>
                                </a:schemeClr>
                              </a:solidFill>
                              <a:effectLst/>
                              <a:latin typeface="+mn-lt"/>
                              <a:ea typeface="Times New Roman" panose="02020603050405020304" pitchFamily="18" charset="0"/>
                            </a:rPr>
                            <a:t>Value</a:t>
                          </a:r>
                          <a:endParaRPr lang="en-US" sz="1600" i="1" dirty="0">
                            <a:solidFill>
                              <a:schemeClr val="tx1">
                                <a:lumMod val="85000"/>
                                <a:lumOff val="15000"/>
                              </a:schemeClr>
                            </a:solidFill>
                            <a:effectLst/>
                            <a:latin typeface="+mn-lt"/>
                            <a:ea typeface="Times New Roman" panose="02020603050405020304" pitchFamily="18" charset="0"/>
                          </a:endParaRPr>
                        </a:p>
                      </a:txBody>
                      <a:tcPr marL="68580" marR="68580" marT="0" marB="0">
                        <a:solidFill>
                          <a:schemeClr val="accent3">
                            <a:alpha val="74000"/>
                          </a:schemeClr>
                        </a:solidFill>
                      </a:tcPr>
                    </a:tc>
                    <a:extLst>
                      <a:ext uri="{0D108BD9-81ED-4DB2-BD59-A6C34878D82A}">
                        <a16:rowId xmlns:a16="http://schemas.microsoft.com/office/drawing/2014/main" val="3710625069"/>
                      </a:ext>
                    </a:extLst>
                  </a:tr>
                  <a:tr h="0">
                    <a:tc>
                      <a:txBody>
                        <a:bodyPr/>
                        <a:lstStyle/>
                        <a:p>
                          <a:pPr marL="0" marR="0" algn="ctr">
                            <a:lnSpc>
                              <a:spcPct val="200000"/>
                            </a:lnSpc>
                            <a:spcBef>
                              <a:spcPts val="0"/>
                            </a:spcBef>
                            <a:spcAft>
                              <a:spcPts val="0"/>
                            </a:spcAft>
                          </a:pPr>
                          <a:r>
                            <a:rPr lang="en-US" sz="1600" i="1" dirty="0">
                              <a:solidFill>
                                <a:schemeClr val="tx1">
                                  <a:lumMod val="85000"/>
                                  <a:lumOff val="15000"/>
                                </a:schemeClr>
                              </a:solidFill>
                              <a:effectLst/>
                              <a:latin typeface="+mn-lt"/>
                              <a:ea typeface="Times New Roman" panose="02020603050405020304" pitchFamily="18" charset="0"/>
                            </a:rPr>
                            <a:t> </a:t>
                          </a:r>
                        </a:p>
                        <a:p>
                          <a:pPr marL="0" marR="0" algn="ctr">
                            <a:lnSpc>
                              <a:spcPct val="200000"/>
                            </a:lnSpc>
                            <a:spcBef>
                              <a:spcPts val="0"/>
                            </a:spcBef>
                            <a:spcAft>
                              <a:spcPts val="0"/>
                            </a:spcAft>
                          </a:pPr>
                          <a:r>
                            <a:rPr lang="en-US" sz="1600" i="1" dirty="0">
                              <a:solidFill>
                                <a:schemeClr val="tx1">
                                  <a:lumMod val="85000"/>
                                  <a:lumOff val="15000"/>
                                </a:schemeClr>
                              </a:solidFill>
                              <a:effectLst/>
                              <a:latin typeface="+mn-lt"/>
                              <a:ea typeface="Times New Roman" panose="02020603050405020304" pitchFamily="18" charset="0"/>
                            </a:rPr>
                            <a:t>Cost per unit area, </a:t>
                          </a:r>
                          <a14:m>
                            <m:oMath xmlns:m="http://schemas.openxmlformats.org/officeDocument/2006/math">
                              <m:sSub>
                                <m:sSubPr>
                                  <m:ctrlPr>
                                    <a:rPr lang="en-US" sz="1600" i="1">
                                      <a:solidFill>
                                        <a:schemeClr val="tx1">
                                          <a:lumMod val="85000"/>
                                          <a:lumOff val="15000"/>
                                        </a:schemeClr>
                                      </a:solidFill>
                                      <a:effectLst/>
                                      <a:latin typeface="Cambria Math" panose="02040503050406030204" pitchFamily="18" charset="0"/>
                                      <a:ea typeface="Times New Roman" panose="02020603050405020304" pitchFamily="18" charset="0"/>
                                    </a:rPr>
                                  </m:ctrlPr>
                                </m:sSubPr>
                                <m:e>
                                  <m:r>
                                    <a:rPr lang="en-US" sz="1600" i="1" smtClean="0">
                                      <a:solidFill>
                                        <a:schemeClr val="tx1">
                                          <a:lumMod val="85000"/>
                                          <a:lumOff val="15000"/>
                                        </a:schemeClr>
                                      </a:solidFill>
                                      <a:effectLst/>
                                      <a:latin typeface="Cambria Math" panose="02040503050406030204" pitchFamily="18" charset="0"/>
                                      <a:ea typeface="Times New Roman" panose="02020603050405020304" pitchFamily="18" charset="0"/>
                                    </a:rPr>
                                    <m:t>𝐶</m:t>
                                  </m:r>
                                </m:e>
                                <m:sub>
                                  <m:r>
                                    <a:rPr lang="en-US" sz="1600" i="1" smtClean="0">
                                      <a:solidFill>
                                        <a:schemeClr val="tx1">
                                          <a:lumMod val="85000"/>
                                          <a:lumOff val="15000"/>
                                        </a:schemeClr>
                                      </a:solidFill>
                                      <a:effectLst/>
                                      <a:latin typeface="Cambria Math" panose="02040503050406030204" pitchFamily="18" charset="0"/>
                                      <a:ea typeface="Times New Roman" panose="02020603050405020304" pitchFamily="18" charset="0"/>
                                    </a:rPr>
                                    <m:t>𝐴</m:t>
                                  </m:r>
                                </m:sub>
                              </m:sSub>
                              <m:r>
                                <a:rPr lang="en-US" sz="1600" i="1" smtClean="0">
                                  <a:solidFill>
                                    <a:schemeClr val="tx1">
                                      <a:lumMod val="85000"/>
                                      <a:lumOff val="15000"/>
                                    </a:schemeClr>
                                  </a:solidFill>
                                  <a:effectLst/>
                                  <a:latin typeface="Cambria Math" panose="02040503050406030204" pitchFamily="18" charset="0"/>
                                  <a:ea typeface="Times New Roman" panose="02020603050405020304" pitchFamily="18" charset="0"/>
                                </a:rPr>
                                <m:t>($/</m:t>
                              </m:r>
                              <m:sSup>
                                <m:sSupPr>
                                  <m:ctrlPr>
                                    <a:rPr lang="en-US" sz="1600" i="1">
                                      <a:solidFill>
                                        <a:schemeClr val="tx1">
                                          <a:lumMod val="85000"/>
                                          <a:lumOff val="15000"/>
                                        </a:schemeClr>
                                      </a:solidFill>
                                      <a:effectLst/>
                                      <a:latin typeface="Cambria Math" panose="02040503050406030204" pitchFamily="18" charset="0"/>
                                      <a:ea typeface="Times New Roman" panose="02020603050405020304" pitchFamily="18" charset="0"/>
                                    </a:rPr>
                                  </m:ctrlPr>
                                </m:sSupPr>
                                <m:e>
                                  <m:r>
                                    <a:rPr lang="en-US" sz="1600" i="1" smtClean="0">
                                      <a:solidFill>
                                        <a:schemeClr val="tx1">
                                          <a:lumMod val="85000"/>
                                          <a:lumOff val="15000"/>
                                        </a:schemeClr>
                                      </a:solidFill>
                                      <a:effectLst/>
                                      <a:latin typeface="Cambria Math" panose="02040503050406030204" pitchFamily="18" charset="0"/>
                                      <a:ea typeface="Times New Roman" panose="02020603050405020304" pitchFamily="18" charset="0"/>
                                    </a:rPr>
                                    <m:t>𝑚</m:t>
                                  </m:r>
                                </m:e>
                                <m:sup>
                                  <m:r>
                                    <a:rPr lang="en-US" sz="1600" i="1" smtClean="0">
                                      <a:solidFill>
                                        <a:schemeClr val="tx1">
                                          <a:lumMod val="85000"/>
                                          <a:lumOff val="15000"/>
                                        </a:schemeClr>
                                      </a:solidFill>
                                      <a:effectLst/>
                                      <a:latin typeface="Cambria Math" panose="02040503050406030204" pitchFamily="18" charset="0"/>
                                      <a:ea typeface="Times New Roman" panose="02020603050405020304" pitchFamily="18" charset="0"/>
                                    </a:rPr>
                                    <m:t>2</m:t>
                                  </m:r>
                                </m:sup>
                              </m:sSup>
                              <m:r>
                                <a:rPr lang="en-US" sz="1600" i="1" smtClean="0">
                                  <a:solidFill>
                                    <a:schemeClr val="tx1">
                                      <a:lumMod val="85000"/>
                                      <a:lumOff val="15000"/>
                                    </a:schemeClr>
                                  </a:solidFill>
                                  <a:effectLst/>
                                  <a:latin typeface="Cambria Math" panose="02040503050406030204" pitchFamily="18" charset="0"/>
                                  <a:ea typeface="Times New Roman" panose="02020603050405020304" pitchFamily="18" charset="0"/>
                                </a:rPr>
                                <m:t>)</m:t>
                              </m:r>
                            </m:oMath>
                          </a14:m>
                          <a:endParaRPr lang="en-US" sz="1600" i="1" dirty="0">
                            <a:solidFill>
                              <a:schemeClr val="tx1">
                                <a:lumMod val="85000"/>
                                <a:lumOff val="15000"/>
                              </a:schemeClr>
                            </a:solidFill>
                            <a:effectLst/>
                            <a:latin typeface="+mn-lt"/>
                            <a:ea typeface="Times New Roman" panose="02020603050405020304" pitchFamily="18" charset="0"/>
                          </a:endParaRPr>
                        </a:p>
                      </a:txBody>
                      <a:tcPr marL="68580" marR="68580" marT="0" marB="0">
                        <a:solidFill>
                          <a:schemeClr val="accent1">
                            <a:alpha val="51000"/>
                          </a:schemeClr>
                        </a:solidFill>
                      </a:tcPr>
                    </a:tc>
                    <a:tc>
                      <a:txBody>
                        <a:bodyPr/>
                        <a:lstStyle/>
                        <a:p>
                          <a:pPr marL="0" marR="0" algn="ctr">
                            <a:lnSpc>
                              <a:spcPct val="200000"/>
                            </a:lnSpc>
                            <a:spcBef>
                              <a:spcPts val="0"/>
                            </a:spcBef>
                            <a:spcAft>
                              <a:spcPts val="0"/>
                            </a:spcAft>
                          </a:pPr>
                          <a:r>
                            <a:rPr lang="en-US" sz="1600" b="1" i="1" dirty="0">
                              <a:solidFill>
                                <a:schemeClr val="tx1">
                                  <a:lumMod val="85000"/>
                                  <a:lumOff val="15000"/>
                                </a:schemeClr>
                              </a:solidFill>
                              <a:effectLst/>
                              <a:latin typeface="+mn-lt"/>
                              <a:ea typeface="Times New Roman" panose="02020603050405020304" pitchFamily="18" charset="0"/>
                            </a:rPr>
                            <a:t> </a:t>
                          </a:r>
                        </a:p>
                        <a:p>
                          <a:pPr marL="0" marR="0" algn="ctr">
                            <a:lnSpc>
                              <a:spcPct val="200000"/>
                            </a:lnSpc>
                            <a:spcBef>
                              <a:spcPts val="0"/>
                            </a:spcBef>
                            <a:spcAft>
                              <a:spcPts val="0"/>
                            </a:spcAft>
                          </a:pPr>
                          <a:r>
                            <a:rPr lang="en-US" sz="1600" b="1" i="1" dirty="0">
                              <a:solidFill>
                                <a:schemeClr val="tx1">
                                  <a:lumMod val="85000"/>
                                  <a:lumOff val="15000"/>
                                </a:schemeClr>
                              </a:solidFill>
                              <a:effectLst/>
                              <a:latin typeface="+mn-lt"/>
                              <a:ea typeface="Times New Roman" panose="02020603050405020304" pitchFamily="18" charset="0"/>
                            </a:rPr>
                            <a:t>90</a:t>
                          </a:r>
                        </a:p>
                      </a:txBody>
                      <a:tcPr marL="68580" marR="68580" marT="0" marB="0">
                        <a:solidFill>
                          <a:schemeClr val="accent4">
                            <a:alpha val="46000"/>
                          </a:schemeClr>
                        </a:solidFill>
                      </a:tcPr>
                    </a:tc>
                    <a:extLst>
                      <a:ext uri="{0D108BD9-81ED-4DB2-BD59-A6C34878D82A}">
                        <a16:rowId xmlns:a16="http://schemas.microsoft.com/office/drawing/2014/main" val="3712326851"/>
                      </a:ext>
                    </a:extLst>
                  </a:tr>
                  <a:tr h="0">
                    <a:tc>
                      <a:txBody>
                        <a:bodyPr/>
                        <a:lstStyle/>
                        <a:p>
                          <a:pPr marL="0" marR="0" algn="ctr">
                            <a:lnSpc>
                              <a:spcPct val="200000"/>
                            </a:lnSpc>
                            <a:spcBef>
                              <a:spcPts val="0"/>
                            </a:spcBef>
                            <a:spcAft>
                              <a:spcPts val="0"/>
                            </a:spcAft>
                          </a:pPr>
                          <a:r>
                            <a:rPr lang="en-US" sz="1600" i="1" dirty="0">
                              <a:solidFill>
                                <a:schemeClr val="tx1">
                                  <a:lumMod val="85000"/>
                                  <a:lumOff val="15000"/>
                                </a:schemeClr>
                              </a:solidFill>
                              <a:effectLst/>
                              <a:latin typeface="+mn-lt"/>
                              <a:ea typeface="Times New Roman" panose="02020603050405020304" pitchFamily="18" charset="0"/>
                            </a:rPr>
                            <a:t>Electricity price, </a:t>
                          </a:r>
                          <a14:m>
                            <m:oMath xmlns:m="http://schemas.openxmlformats.org/officeDocument/2006/math">
                              <m:r>
                                <a:rPr lang="en-US" sz="1600" i="1" smtClean="0">
                                  <a:solidFill>
                                    <a:schemeClr val="tx1">
                                      <a:lumMod val="85000"/>
                                      <a:lumOff val="15000"/>
                                    </a:schemeClr>
                                  </a:solidFill>
                                  <a:effectLst/>
                                  <a:latin typeface="Cambria Math" panose="02040503050406030204" pitchFamily="18" charset="0"/>
                                  <a:ea typeface="Times New Roman" panose="02020603050405020304" pitchFamily="18" charset="0"/>
                                </a:rPr>
                                <m:t>𝜁</m:t>
                              </m:r>
                              <m:r>
                                <a:rPr lang="en-US" sz="1600" i="1" smtClean="0">
                                  <a:solidFill>
                                    <a:schemeClr val="tx1">
                                      <a:lumMod val="85000"/>
                                      <a:lumOff val="15000"/>
                                    </a:schemeClr>
                                  </a:solidFill>
                                  <a:effectLst/>
                                  <a:latin typeface="Cambria Math" panose="02040503050406030204" pitchFamily="18" charset="0"/>
                                  <a:ea typeface="Times New Roman" panose="02020603050405020304" pitchFamily="18" charset="0"/>
                                </a:rPr>
                                <m:t>($/</m:t>
                              </m:r>
                              <m:r>
                                <a:rPr lang="en-US" sz="1600" i="1" smtClean="0">
                                  <a:solidFill>
                                    <a:schemeClr val="tx1">
                                      <a:lumMod val="85000"/>
                                      <a:lumOff val="15000"/>
                                    </a:schemeClr>
                                  </a:solidFill>
                                  <a:effectLst/>
                                  <a:latin typeface="Cambria Math" panose="02040503050406030204" pitchFamily="18" charset="0"/>
                                  <a:ea typeface="Times New Roman" panose="02020603050405020304" pitchFamily="18" charset="0"/>
                                </a:rPr>
                                <m:t>𝑀𝑊h</m:t>
                              </m:r>
                              <m:r>
                                <a:rPr lang="en-US" sz="1600" i="1" smtClean="0">
                                  <a:solidFill>
                                    <a:schemeClr val="tx1">
                                      <a:lumMod val="85000"/>
                                      <a:lumOff val="15000"/>
                                    </a:schemeClr>
                                  </a:solidFill>
                                  <a:effectLst/>
                                  <a:latin typeface="Cambria Math" panose="02040503050406030204" pitchFamily="18" charset="0"/>
                                  <a:ea typeface="Times New Roman" panose="02020603050405020304" pitchFamily="18" charset="0"/>
                                </a:rPr>
                                <m:t>)</m:t>
                              </m:r>
                            </m:oMath>
                          </a14:m>
                          <a:endParaRPr lang="en-US" sz="1600" i="1" dirty="0">
                            <a:solidFill>
                              <a:schemeClr val="tx1">
                                <a:lumMod val="85000"/>
                                <a:lumOff val="15000"/>
                              </a:schemeClr>
                            </a:solidFill>
                            <a:effectLst/>
                            <a:latin typeface="+mn-lt"/>
                            <a:ea typeface="Times New Roman" panose="02020603050405020304" pitchFamily="18" charset="0"/>
                          </a:endParaRPr>
                        </a:p>
                      </a:txBody>
                      <a:tcPr marL="68580" marR="68580" marT="0" marB="0">
                        <a:solidFill>
                          <a:schemeClr val="accent1">
                            <a:alpha val="51000"/>
                          </a:schemeClr>
                        </a:solidFill>
                      </a:tcPr>
                    </a:tc>
                    <a:tc>
                      <a:txBody>
                        <a:bodyPr/>
                        <a:lstStyle/>
                        <a:p>
                          <a:pPr marL="0" marR="0" algn="ctr">
                            <a:lnSpc>
                              <a:spcPct val="200000"/>
                            </a:lnSpc>
                            <a:spcBef>
                              <a:spcPts val="0"/>
                            </a:spcBef>
                            <a:spcAft>
                              <a:spcPts val="0"/>
                            </a:spcAft>
                          </a:pPr>
                          <a:r>
                            <a:rPr lang="en-US" sz="1600" b="1" i="1">
                              <a:solidFill>
                                <a:schemeClr val="tx1">
                                  <a:lumMod val="85000"/>
                                  <a:lumOff val="15000"/>
                                </a:schemeClr>
                              </a:solidFill>
                              <a:effectLst/>
                              <a:latin typeface="+mn-lt"/>
                              <a:ea typeface="Times New Roman" panose="02020603050405020304" pitchFamily="18" charset="0"/>
                            </a:rPr>
                            <a:t>20</a:t>
                          </a:r>
                        </a:p>
                      </a:txBody>
                      <a:tcPr marL="68580" marR="68580" marT="0" marB="0">
                        <a:solidFill>
                          <a:schemeClr val="accent4">
                            <a:alpha val="46000"/>
                          </a:schemeClr>
                        </a:solidFill>
                      </a:tcPr>
                    </a:tc>
                    <a:extLst>
                      <a:ext uri="{0D108BD9-81ED-4DB2-BD59-A6C34878D82A}">
                        <a16:rowId xmlns:a16="http://schemas.microsoft.com/office/drawing/2014/main" val="197111818"/>
                      </a:ext>
                    </a:extLst>
                  </a:tr>
                  <a:tr h="0">
                    <a:tc>
                      <a:txBody>
                        <a:bodyPr/>
                        <a:lstStyle/>
                        <a:p>
                          <a:pPr marL="0" marR="0" algn="ctr">
                            <a:lnSpc>
                              <a:spcPct val="200000"/>
                            </a:lnSpc>
                            <a:spcBef>
                              <a:spcPts val="0"/>
                            </a:spcBef>
                            <a:spcAft>
                              <a:spcPts val="0"/>
                            </a:spcAft>
                          </a:pPr>
                          <a:r>
                            <a:rPr lang="en-US" sz="1600" i="1" dirty="0">
                              <a:solidFill>
                                <a:schemeClr val="tx1">
                                  <a:lumMod val="85000"/>
                                  <a:lumOff val="15000"/>
                                </a:schemeClr>
                              </a:solidFill>
                              <a:effectLst/>
                              <a:latin typeface="+mn-lt"/>
                              <a:ea typeface="Times New Roman" panose="02020603050405020304" pitchFamily="18" charset="0"/>
                            </a:rPr>
                            <a:t>Hours of operation, </a:t>
                          </a:r>
                          <a14:m>
                            <m:oMath xmlns:m="http://schemas.openxmlformats.org/officeDocument/2006/math">
                              <m:r>
                                <a:rPr lang="en-US" sz="1600" i="1" smtClean="0">
                                  <a:solidFill>
                                    <a:schemeClr val="tx1">
                                      <a:lumMod val="85000"/>
                                      <a:lumOff val="15000"/>
                                    </a:schemeClr>
                                  </a:solidFill>
                                  <a:effectLst/>
                                  <a:latin typeface="Cambria Math" panose="02040503050406030204" pitchFamily="18" charset="0"/>
                                  <a:ea typeface="Times New Roman" panose="02020603050405020304" pitchFamily="18" charset="0"/>
                                </a:rPr>
                                <m:t>𝜏</m:t>
                              </m:r>
                              <m:r>
                                <a:rPr lang="en-US" sz="1600" i="1" smtClean="0">
                                  <a:solidFill>
                                    <a:schemeClr val="tx1">
                                      <a:lumMod val="85000"/>
                                      <a:lumOff val="15000"/>
                                    </a:schemeClr>
                                  </a:solidFill>
                                  <a:effectLst/>
                                  <a:latin typeface="Cambria Math" panose="02040503050406030204" pitchFamily="18" charset="0"/>
                                  <a:ea typeface="Times New Roman" panose="02020603050405020304" pitchFamily="18" charset="0"/>
                                </a:rPr>
                                <m:t> (</m:t>
                              </m:r>
                              <m:r>
                                <a:rPr lang="en-US" sz="1600" i="1" smtClean="0">
                                  <a:solidFill>
                                    <a:schemeClr val="tx1">
                                      <a:lumMod val="85000"/>
                                      <a:lumOff val="15000"/>
                                    </a:schemeClr>
                                  </a:solidFill>
                                  <a:effectLst/>
                                  <a:latin typeface="Cambria Math" panose="02040503050406030204" pitchFamily="18" charset="0"/>
                                  <a:ea typeface="Times New Roman" panose="02020603050405020304" pitchFamily="18" charset="0"/>
                                </a:rPr>
                                <m:t>h</m:t>
                              </m:r>
                              <m:r>
                                <a:rPr lang="en-US" sz="1600" i="1" smtClean="0">
                                  <a:solidFill>
                                    <a:schemeClr val="tx1">
                                      <a:lumMod val="85000"/>
                                      <a:lumOff val="15000"/>
                                    </a:schemeClr>
                                  </a:solidFill>
                                  <a:effectLst/>
                                  <a:latin typeface="Cambria Math" panose="02040503050406030204" pitchFamily="18" charset="0"/>
                                  <a:ea typeface="Times New Roman" panose="02020603050405020304" pitchFamily="18" charset="0"/>
                                </a:rPr>
                                <m:t>)</m:t>
                              </m:r>
                            </m:oMath>
                          </a14:m>
                          <a:endParaRPr lang="en-US" sz="1600" i="1" dirty="0">
                            <a:solidFill>
                              <a:schemeClr val="tx1">
                                <a:lumMod val="85000"/>
                                <a:lumOff val="15000"/>
                              </a:schemeClr>
                            </a:solidFill>
                            <a:effectLst/>
                            <a:latin typeface="+mn-lt"/>
                            <a:ea typeface="Times New Roman" panose="02020603050405020304" pitchFamily="18" charset="0"/>
                          </a:endParaRPr>
                        </a:p>
                      </a:txBody>
                      <a:tcPr marL="68580" marR="68580" marT="0" marB="0">
                        <a:solidFill>
                          <a:schemeClr val="accent1">
                            <a:alpha val="51000"/>
                          </a:schemeClr>
                        </a:solidFill>
                      </a:tcPr>
                    </a:tc>
                    <a:tc>
                      <a:txBody>
                        <a:bodyPr/>
                        <a:lstStyle/>
                        <a:p>
                          <a:pPr marL="0" marR="0" algn="ctr">
                            <a:lnSpc>
                              <a:spcPct val="200000"/>
                            </a:lnSpc>
                            <a:spcBef>
                              <a:spcPts val="0"/>
                            </a:spcBef>
                            <a:spcAft>
                              <a:spcPts val="0"/>
                            </a:spcAft>
                          </a:pPr>
                          <a:r>
                            <a:rPr lang="en-US" sz="1600" b="1" i="1" dirty="0">
                              <a:solidFill>
                                <a:schemeClr val="tx1">
                                  <a:lumMod val="85000"/>
                                  <a:lumOff val="15000"/>
                                </a:schemeClr>
                              </a:solidFill>
                              <a:effectLst/>
                              <a:latin typeface="+mn-lt"/>
                              <a:ea typeface="Times New Roman" panose="02020603050405020304" pitchFamily="18" charset="0"/>
                            </a:rPr>
                            <a:t>5000</a:t>
                          </a:r>
                        </a:p>
                      </a:txBody>
                      <a:tcPr marL="68580" marR="68580" marT="0" marB="0">
                        <a:solidFill>
                          <a:schemeClr val="accent4">
                            <a:alpha val="46000"/>
                          </a:schemeClr>
                        </a:solidFill>
                      </a:tcPr>
                    </a:tc>
                    <a:extLst>
                      <a:ext uri="{0D108BD9-81ED-4DB2-BD59-A6C34878D82A}">
                        <a16:rowId xmlns:a16="http://schemas.microsoft.com/office/drawing/2014/main" val="4148862716"/>
                      </a:ext>
                    </a:extLst>
                  </a:tr>
                  <a:tr h="0">
                    <a:tc>
                      <a:txBody>
                        <a:bodyPr/>
                        <a:lstStyle/>
                        <a:p>
                          <a:pPr marL="0" marR="0" algn="ctr">
                            <a:lnSpc>
                              <a:spcPct val="200000"/>
                            </a:lnSpc>
                            <a:spcBef>
                              <a:spcPts val="0"/>
                            </a:spcBef>
                            <a:spcAft>
                              <a:spcPts val="0"/>
                            </a:spcAft>
                          </a:pPr>
                          <a:r>
                            <a:rPr lang="en-US" sz="1600" i="1" dirty="0">
                              <a:solidFill>
                                <a:schemeClr val="tx1">
                                  <a:lumMod val="85000"/>
                                  <a:lumOff val="15000"/>
                                </a:schemeClr>
                              </a:solidFill>
                              <a:effectLst/>
                              <a:latin typeface="+mn-lt"/>
                              <a:ea typeface="Times New Roman" panose="02020603050405020304" pitchFamily="18" charset="0"/>
                            </a:rPr>
                            <a:t>Depreciation time, </a:t>
                          </a:r>
                          <a14:m>
                            <m:oMath xmlns:m="http://schemas.openxmlformats.org/officeDocument/2006/math">
                              <m:sSub>
                                <m:sSubPr>
                                  <m:ctrlPr>
                                    <a:rPr lang="en-US" sz="1600" i="1">
                                      <a:solidFill>
                                        <a:schemeClr val="tx1">
                                          <a:lumMod val="85000"/>
                                          <a:lumOff val="15000"/>
                                        </a:schemeClr>
                                      </a:solidFill>
                                      <a:effectLst/>
                                      <a:latin typeface="Cambria Math" panose="02040503050406030204" pitchFamily="18" charset="0"/>
                                      <a:ea typeface="Times New Roman" panose="02020603050405020304" pitchFamily="18" charset="0"/>
                                    </a:rPr>
                                  </m:ctrlPr>
                                </m:sSubPr>
                                <m:e>
                                  <m:r>
                                    <a:rPr lang="en-US" sz="1600" i="1" smtClean="0">
                                      <a:solidFill>
                                        <a:schemeClr val="tx1">
                                          <a:lumMod val="85000"/>
                                          <a:lumOff val="15000"/>
                                        </a:schemeClr>
                                      </a:solidFill>
                                      <a:effectLst/>
                                      <a:latin typeface="Cambria Math" panose="02040503050406030204" pitchFamily="18" charset="0"/>
                                      <a:ea typeface="Times New Roman" panose="02020603050405020304" pitchFamily="18" charset="0"/>
                                    </a:rPr>
                                    <m:t>𝑧</m:t>
                                  </m:r>
                                </m:e>
                                <m:sub>
                                  <m:r>
                                    <a:rPr lang="en-US" sz="1600" i="1" smtClean="0">
                                      <a:solidFill>
                                        <a:schemeClr val="tx1">
                                          <a:lumMod val="85000"/>
                                          <a:lumOff val="15000"/>
                                        </a:schemeClr>
                                      </a:solidFill>
                                      <a:effectLst/>
                                      <a:latin typeface="Cambria Math" panose="02040503050406030204" pitchFamily="18" charset="0"/>
                                      <a:ea typeface="Times New Roman" panose="02020603050405020304" pitchFamily="18" charset="0"/>
                                    </a:rPr>
                                    <m:t>1</m:t>
                                  </m:r>
                                </m:sub>
                              </m:sSub>
                              <m:r>
                                <a:rPr lang="en-US" sz="1600" i="1" smtClean="0">
                                  <a:solidFill>
                                    <a:schemeClr val="tx1">
                                      <a:lumMod val="85000"/>
                                      <a:lumOff val="15000"/>
                                    </a:schemeClr>
                                  </a:solidFill>
                                  <a:effectLst/>
                                  <a:latin typeface="Cambria Math" panose="02040503050406030204" pitchFamily="18" charset="0"/>
                                  <a:ea typeface="Times New Roman" panose="02020603050405020304" pitchFamily="18" charset="0"/>
                                </a:rPr>
                                <m:t>(</m:t>
                              </m:r>
                              <m:r>
                                <a:rPr lang="en-US" sz="1600" i="1" smtClean="0">
                                  <a:solidFill>
                                    <a:schemeClr val="tx1">
                                      <a:lumMod val="85000"/>
                                      <a:lumOff val="15000"/>
                                    </a:schemeClr>
                                  </a:solidFill>
                                  <a:effectLst/>
                                  <a:latin typeface="Cambria Math" panose="02040503050406030204" pitchFamily="18" charset="0"/>
                                  <a:ea typeface="Times New Roman" panose="02020603050405020304" pitchFamily="18" charset="0"/>
                                </a:rPr>
                                <m:t>𝑦𝑒𝑎𝑟</m:t>
                              </m:r>
                              <m:r>
                                <a:rPr lang="en-US" sz="1600" i="1" smtClean="0">
                                  <a:solidFill>
                                    <a:schemeClr val="tx1">
                                      <a:lumMod val="85000"/>
                                      <a:lumOff val="15000"/>
                                    </a:schemeClr>
                                  </a:solidFill>
                                  <a:effectLst/>
                                  <a:latin typeface="Cambria Math" panose="02040503050406030204" pitchFamily="18" charset="0"/>
                                  <a:ea typeface="Times New Roman" panose="02020603050405020304" pitchFamily="18" charset="0"/>
                                </a:rPr>
                                <m:t>)</m:t>
                              </m:r>
                            </m:oMath>
                          </a14:m>
                          <a:endParaRPr lang="en-US" sz="1600" i="1" dirty="0">
                            <a:solidFill>
                              <a:schemeClr val="tx1">
                                <a:lumMod val="85000"/>
                                <a:lumOff val="15000"/>
                              </a:schemeClr>
                            </a:solidFill>
                            <a:effectLst/>
                            <a:latin typeface="+mn-lt"/>
                            <a:ea typeface="Times New Roman" panose="02020603050405020304" pitchFamily="18" charset="0"/>
                          </a:endParaRPr>
                        </a:p>
                      </a:txBody>
                      <a:tcPr marL="68580" marR="68580" marT="0" marB="0">
                        <a:solidFill>
                          <a:schemeClr val="accent1">
                            <a:alpha val="51000"/>
                          </a:schemeClr>
                        </a:solidFill>
                      </a:tcPr>
                    </a:tc>
                    <a:tc>
                      <a:txBody>
                        <a:bodyPr/>
                        <a:lstStyle/>
                        <a:p>
                          <a:pPr marL="0" marR="0" algn="ctr">
                            <a:lnSpc>
                              <a:spcPct val="200000"/>
                            </a:lnSpc>
                            <a:spcBef>
                              <a:spcPts val="0"/>
                            </a:spcBef>
                            <a:spcAft>
                              <a:spcPts val="0"/>
                            </a:spcAft>
                          </a:pPr>
                          <a:r>
                            <a:rPr lang="en-US" sz="1600" b="1" i="1" dirty="0">
                              <a:solidFill>
                                <a:schemeClr val="tx1">
                                  <a:lumMod val="85000"/>
                                  <a:lumOff val="15000"/>
                                </a:schemeClr>
                              </a:solidFill>
                              <a:effectLst/>
                              <a:latin typeface="+mn-lt"/>
                              <a:ea typeface="Times New Roman" panose="02020603050405020304" pitchFamily="18" charset="0"/>
                            </a:rPr>
                            <a:t>10</a:t>
                          </a:r>
                        </a:p>
                      </a:txBody>
                      <a:tcPr marL="68580" marR="68580" marT="0" marB="0">
                        <a:solidFill>
                          <a:schemeClr val="accent4">
                            <a:alpha val="46000"/>
                          </a:schemeClr>
                        </a:solidFill>
                      </a:tcPr>
                    </a:tc>
                    <a:extLst>
                      <a:ext uri="{0D108BD9-81ED-4DB2-BD59-A6C34878D82A}">
                        <a16:rowId xmlns:a16="http://schemas.microsoft.com/office/drawing/2014/main" val="3820582579"/>
                      </a:ext>
                    </a:extLst>
                  </a:tr>
                  <a:tr h="219075">
                    <a:tc>
                      <a:txBody>
                        <a:bodyPr/>
                        <a:lstStyle/>
                        <a:p>
                          <a:pPr marL="0" marR="0" algn="ctr">
                            <a:lnSpc>
                              <a:spcPct val="200000"/>
                            </a:lnSpc>
                            <a:spcBef>
                              <a:spcPts val="0"/>
                            </a:spcBef>
                            <a:spcAft>
                              <a:spcPts val="0"/>
                            </a:spcAft>
                          </a:pPr>
                          <a:r>
                            <a:rPr lang="en-US" sz="1600" i="1" dirty="0">
                              <a:solidFill>
                                <a:schemeClr val="tx1">
                                  <a:lumMod val="85000"/>
                                  <a:lumOff val="15000"/>
                                </a:schemeClr>
                              </a:solidFill>
                              <a:effectLst/>
                              <a:latin typeface="+mn-lt"/>
                              <a:ea typeface="Times New Roman" panose="02020603050405020304" pitchFamily="18" charset="0"/>
                            </a:rPr>
                            <a:t>Compressor efficiency, </a:t>
                          </a:r>
                          <a14:m>
                            <m:oMath xmlns:m="http://schemas.openxmlformats.org/officeDocument/2006/math">
                              <m:r>
                                <a:rPr lang="en-US" sz="1600" i="1" smtClean="0">
                                  <a:solidFill>
                                    <a:schemeClr val="tx1">
                                      <a:lumMod val="85000"/>
                                      <a:lumOff val="15000"/>
                                    </a:schemeClr>
                                  </a:solidFill>
                                  <a:effectLst/>
                                  <a:latin typeface="Cambria Math" panose="02040503050406030204" pitchFamily="18" charset="0"/>
                                  <a:ea typeface="Times New Roman" panose="02020603050405020304" pitchFamily="18" charset="0"/>
                                </a:rPr>
                                <m:t>𝜂</m:t>
                              </m:r>
                            </m:oMath>
                          </a14:m>
                          <a:endParaRPr lang="en-US" sz="1600" i="1" dirty="0">
                            <a:solidFill>
                              <a:schemeClr val="tx1">
                                <a:lumMod val="85000"/>
                                <a:lumOff val="15000"/>
                              </a:schemeClr>
                            </a:solidFill>
                            <a:effectLst/>
                            <a:latin typeface="+mn-lt"/>
                            <a:ea typeface="Times New Roman" panose="02020603050405020304" pitchFamily="18" charset="0"/>
                          </a:endParaRPr>
                        </a:p>
                      </a:txBody>
                      <a:tcPr marL="68580" marR="68580" marT="0" marB="0">
                        <a:solidFill>
                          <a:schemeClr val="accent1">
                            <a:alpha val="51000"/>
                          </a:schemeClr>
                        </a:solidFill>
                      </a:tcPr>
                    </a:tc>
                    <a:tc>
                      <a:txBody>
                        <a:bodyPr/>
                        <a:lstStyle/>
                        <a:p>
                          <a:pPr marL="0" marR="0" algn="ctr">
                            <a:lnSpc>
                              <a:spcPct val="200000"/>
                            </a:lnSpc>
                            <a:spcBef>
                              <a:spcPts val="0"/>
                            </a:spcBef>
                            <a:spcAft>
                              <a:spcPts val="0"/>
                            </a:spcAft>
                          </a:pPr>
                          <a:r>
                            <a:rPr lang="en-US" sz="1600" b="1" i="1" dirty="0">
                              <a:solidFill>
                                <a:schemeClr val="tx1">
                                  <a:lumMod val="85000"/>
                                  <a:lumOff val="15000"/>
                                </a:schemeClr>
                              </a:solidFill>
                              <a:effectLst/>
                              <a:latin typeface="+mn-lt"/>
                              <a:ea typeface="Times New Roman" panose="02020603050405020304" pitchFamily="18" charset="0"/>
                            </a:rPr>
                            <a:t>0.6</a:t>
                          </a:r>
                        </a:p>
                      </a:txBody>
                      <a:tcPr marL="68580" marR="68580" marT="0" marB="0">
                        <a:solidFill>
                          <a:schemeClr val="accent4">
                            <a:alpha val="46000"/>
                          </a:schemeClr>
                        </a:solidFill>
                      </a:tcPr>
                    </a:tc>
                    <a:extLst>
                      <a:ext uri="{0D108BD9-81ED-4DB2-BD59-A6C34878D82A}">
                        <a16:rowId xmlns:a16="http://schemas.microsoft.com/office/drawing/2014/main" val="3381491180"/>
                      </a:ext>
                    </a:extLst>
                  </a:tr>
                </a:tbl>
              </a:graphicData>
            </a:graphic>
          </p:graphicFrame>
        </mc:Choice>
        <mc:Fallback xmlns="">
          <p:graphicFrame>
            <p:nvGraphicFramePr>
              <p:cNvPr id="6" name="Table 5">
                <a:extLst>
                  <a:ext uri="{FF2B5EF4-FFF2-40B4-BE49-F238E27FC236}">
                    <a16:creationId xmlns:a16="http://schemas.microsoft.com/office/drawing/2014/main" id="{97E8F950-C9DA-41D0-91EC-0BAB9571BAC5}"/>
                  </a:ext>
                </a:extLst>
              </p:cNvPr>
              <p:cNvGraphicFramePr>
                <a:graphicFrameLocks noGrp="1"/>
              </p:cNvGraphicFramePr>
              <p:nvPr>
                <p:extLst>
                  <p:ext uri="{D42A27DB-BD31-4B8C-83A1-F6EECF244321}">
                    <p14:modId xmlns:p14="http://schemas.microsoft.com/office/powerpoint/2010/main" val="2017012432"/>
                  </p:ext>
                </p:extLst>
              </p:nvPr>
            </p:nvGraphicFramePr>
            <p:xfrm>
              <a:off x="193716" y="1662452"/>
              <a:ext cx="4026408" cy="2959608"/>
            </p:xfrm>
            <a:graphic>
              <a:graphicData uri="http://schemas.openxmlformats.org/drawingml/2006/table">
                <a:tbl>
                  <a:tblPr firstRow="1" firstCol="1" bandRow="1">
                    <a:tableStyleId>{5C22544A-7EE6-4342-B048-85BDC9FD1C3A}</a:tableStyleId>
                  </a:tblPr>
                  <a:tblGrid>
                    <a:gridCol w="2883408">
                      <a:extLst>
                        <a:ext uri="{9D8B030D-6E8A-4147-A177-3AD203B41FA5}">
                          <a16:colId xmlns:a16="http://schemas.microsoft.com/office/drawing/2014/main" val="2046895398"/>
                        </a:ext>
                      </a:extLst>
                    </a:gridCol>
                    <a:gridCol w="1143000">
                      <a:extLst>
                        <a:ext uri="{9D8B030D-6E8A-4147-A177-3AD203B41FA5}">
                          <a16:colId xmlns:a16="http://schemas.microsoft.com/office/drawing/2014/main" val="1477577562"/>
                        </a:ext>
                      </a:extLst>
                    </a:gridCol>
                  </a:tblGrid>
                  <a:tr h="411988">
                    <a:tc>
                      <a:txBody>
                        <a:bodyPr/>
                        <a:lstStyle/>
                        <a:p>
                          <a:pPr marL="0" marR="0" algn="ctr">
                            <a:lnSpc>
                              <a:spcPct val="200000"/>
                            </a:lnSpc>
                            <a:spcBef>
                              <a:spcPts val="0"/>
                            </a:spcBef>
                            <a:spcAft>
                              <a:spcPts val="0"/>
                            </a:spcAft>
                          </a:pPr>
                          <a:r>
                            <a:rPr lang="en-US" sz="1600" b="1" i="1" dirty="0">
                              <a:solidFill>
                                <a:schemeClr val="tx1">
                                  <a:lumMod val="85000"/>
                                  <a:lumOff val="15000"/>
                                </a:schemeClr>
                              </a:solidFill>
                              <a:effectLst/>
                              <a:latin typeface="+mn-lt"/>
                              <a:ea typeface="Times New Roman" panose="02020603050405020304" pitchFamily="18" charset="0"/>
                            </a:rPr>
                            <a:t>Economic Parameters</a:t>
                          </a:r>
                          <a:endParaRPr lang="en-US" sz="1600" i="1" dirty="0">
                            <a:solidFill>
                              <a:schemeClr val="tx1">
                                <a:lumMod val="85000"/>
                                <a:lumOff val="15000"/>
                              </a:schemeClr>
                            </a:solidFill>
                            <a:effectLst/>
                            <a:latin typeface="+mn-lt"/>
                            <a:ea typeface="Times New Roman" panose="02020603050405020304" pitchFamily="18" charset="0"/>
                          </a:endParaRPr>
                        </a:p>
                      </a:txBody>
                      <a:tcPr marL="68580" marR="68580" marT="0" marB="0">
                        <a:solidFill>
                          <a:schemeClr val="accent3">
                            <a:alpha val="74000"/>
                          </a:schemeClr>
                        </a:solidFill>
                      </a:tcPr>
                    </a:tc>
                    <a:tc>
                      <a:txBody>
                        <a:bodyPr/>
                        <a:lstStyle/>
                        <a:p>
                          <a:pPr marL="0" marR="0" algn="ctr">
                            <a:lnSpc>
                              <a:spcPct val="200000"/>
                            </a:lnSpc>
                            <a:spcBef>
                              <a:spcPts val="0"/>
                            </a:spcBef>
                            <a:spcAft>
                              <a:spcPts val="0"/>
                            </a:spcAft>
                          </a:pPr>
                          <a:r>
                            <a:rPr lang="en-US" sz="1600" b="1" i="1" dirty="0">
                              <a:solidFill>
                                <a:schemeClr val="tx1">
                                  <a:lumMod val="85000"/>
                                  <a:lumOff val="15000"/>
                                </a:schemeClr>
                              </a:solidFill>
                              <a:effectLst/>
                              <a:latin typeface="+mn-lt"/>
                              <a:ea typeface="Times New Roman" panose="02020603050405020304" pitchFamily="18" charset="0"/>
                            </a:rPr>
                            <a:t>Value</a:t>
                          </a:r>
                          <a:endParaRPr lang="en-US" sz="1600" i="1" dirty="0">
                            <a:solidFill>
                              <a:schemeClr val="tx1">
                                <a:lumMod val="85000"/>
                                <a:lumOff val="15000"/>
                              </a:schemeClr>
                            </a:solidFill>
                            <a:effectLst/>
                            <a:latin typeface="+mn-lt"/>
                            <a:ea typeface="Times New Roman" panose="02020603050405020304" pitchFamily="18" charset="0"/>
                          </a:endParaRPr>
                        </a:p>
                      </a:txBody>
                      <a:tcPr marL="68580" marR="68580" marT="0" marB="0">
                        <a:solidFill>
                          <a:schemeClr val="accent3">
                            <a:alpha val="74000"/>
                          </a:schemeClr>
                        </a:solidFill>
                      </a:tcPr>
                    </a:tc>
                    <a:extLst>
                      <a:ext uri="{0D108BD9-81ED-4DB2-BD59-A6C34878D82A}">
                        <a16:rowId xmlns:a16="http://schemas.microsoft.com/office/drawing/2014/main" val="3710625069"/>
                      </a:ext>
                    </a:extLst>
                  </a:tr>
                  <a:tr h="899668">
                    <a:tc>
                      <a:txBody>
                        <a:bodyPr/>
                        <a:lstStyle/>
                        <a:p>
                          <a:endParaRPr lang="en-US"/>
                        </a:p>
                      </a:txBody>
                      <a:tcPr marL="68580" marR="68580" marT="0" marB="0">
                        <a:blipFill>
                          <a:blip r:embed="rId3"/>
                          <a:stretch>
                            <a:fillRect l="-211" t="-46622" r="-40506" b="-196622"/>
                          </a:stretch>
                        </a:blipFill>
                      </a:tcPr>
                    </a:tc>
                    <a:tc>
                      <a:txBody>
                        <a:bodyPr/>
                        <a:lstStyle/>
                        <a:p>
                          <a:pPr marL="0" marR="0" algn="ctr">
                            <a:lnSpc>
                              <a:spcPct val="200000"/>
                            </a:lnSpc>
                            <a:spcBef>
                              <a:spcPts val="0"/>
                            </a:spcBef>
                            <a:spcAft>
                              <a:spcPts val="0"/>
                            </a:spcAft>
                          </a:pPr>
                          <a:r>
                            <a:rPr lang="en-US" sz="1600" b="1" i="1" dirty="0">
                              <a:solidFill>
                                <a:schemeClr val="tx1">
                                  <a:lumMod val="85000"/>
                                  <a:lumOff val="15000"/>
                                </a:schemeClr>
                              </a:solidFill>
                              <a:effectLst/>
                              <a:latin typeface="+mn-lt"/>
                              <a:ea typeface="Times New Roman" panose="02020603050405020304" pitchFamily="18" charset="0"/>
                            </a:rPr>
                            <a:t> </a:t>
                          </a:r>
                        </a:p>
                        <a:p>
                          <a:pPr marL="0" marR="0" algn="ctr">
                            <a:lnSpc>
                              <a:spcPct val="200000"/>
                            </a:lnSpc>
                            <a:spcBef>
                              <a:spcPts val="0"/>
                            </a:spcBef>
                            <a:spcAft>
                              <a:spcPts val="0"/>
                            </a:spcAft>
                          </a:pPr>
                          <a:r>
                            <a:rPr lang="en-US" sz="1600" b="1" i="1" dirty="0">
                              <a:solidFill>
                                <a:schemeClr val="tx1">
                                  <a:lumMod val="85000"/>
                                  <a:lumOff val="15000"/>
                                </a:schemeClr>
                              </a:solidFill>
                              <a:effectLst/>
                              <a:latin typeface="+mn-lt"/>
                              <a:ea typeface="Times New Roman" panose="02020603050405020304" pitchFamily="18" charset="0"/>
                            </a:rPr>
                            <a:t>90</a:t>
                          </a:r>
                        </a:p>
                      </a:txBody>
                      <a:tcPr marL="68580" marR="68580" marT="0" marB="0">
                        <a:solidFill>
                          <a:schemeClr val="accent4">
                            <a:alpha val="46000"/>
                          </a:schemeClr>
                        </a:solidFill>
                      </a:tcPr>
                    </a:tc>
                    <a:extLst>
                      <a:ext uri="{0D108BD9-81ED-4DB2-BD59-A6C34878D82A}">
                        <a16:rowId xmlns:a16="http://schemas.microsoft.com/office/drawing/2014/main" val="3712326851"/>
                      </a:ext>
                    </a:extLst>
                  </a:tr>
                  <a:tr h="411988">
                    <a:tc>
                      <a:txBody>
                        <a:bodyPr/>
                        <a:lstStyle/>
                        <a:p>
                          <a:endParaRPr lang="en-US"/>
                        </a:p>
                      </a:txBody>
                      <a:tcPr marL="68580" marR="68580" marT="0" marB="0">
                        <a:blipFill>
                          <a:blip r:embed="rId3"/>
                          <a:stretch>
                            <a:fillRect l="-211" t="-319118" r="-40506" b="-327941"/>
                          </a:stretch>
                        </a:blipFill>
                      </a:tcPr>
                    </a:tc>
                    <a:tc>
                      <a:txBody>
                        <a:bodyPr/>
                        <a:lstStyle/>
                        <a:p>
                          <a:pPr marL="0" marR="0" algn="ctr">
                            <a:lnSpc>
                              <a:spcPct val="200000"/>
                            </a:lnSpc>
                            <a:spcBef>
                              <a:spcPts val="0"/>
                            </a:spcBef>
                            <a:spcAft>
                              <a:spcPts val="0"/>
                            </a:spcAft>
                          </a:pPr>
                          <a:r>
                            <a:rPr lang="en-US" sz="1600" b="1" i="1">
                              <a:solidFill>
                                <a:schemeClr val="tx1">
                                  <a:lumMod val="85000"/>
                                  <a:lumOff val="15000"/>
                                </a:schemeClr>
                              </a:solidFill>
                              <a:effectLst/>
                              <a:latin typeface="+mn-lt"/>
                              <a:ea typeface="Times New Roman" panose="02020603050405020304" pitchFamily="18" charset="0"/>
                            </a:rPr>
                            <a:t>20</a:t>
                          </a:r>
                        </a:p>
                      </a:txBody>
                      <a:tcPr marL="68580" marR="68580" marT="0" marB="0">
                        <a:solidFill>
                          <a:schemeClr val="accent4">
                            <a:alpha val="46000"/>
                          </a:schemeClr>
                        </a:solidFill>
                      </a:tcPr>
                    </a:tc>
                    <a:extLst>
                      <a:ext uri="{0D108BD9-81ED-4DB2-BD59-A6C34878D82A}">
                        <a16:rowId xmlns:a16="http://schemas.microsoft.com/office/drawing/2014/main" val="197111818"/>
                      </a:ext>
                    </a:extLst>
                  </a:tr>
                  <a:tr h="411988">
                    <a:tc>
                      <a:txBody>
                        <a:bodyPr/>
                        <a:lstStyle/>
                        <a:p>
                          <a:endParaRPr lang="en-US"/>
                        </a:p>
                      </a:txBody>
                      <a:tcPr marL="68580" marR="68580" marT="0" marB="0">
                        <a:blipFill>
                          <a:blip r:embed="rId3"/>
                          <a:stretch>
                            <a:fillRect l="-211" t="-425373" r="-40506" b="-232836"/>
                          </a:stretch>
                        </a:blipFill>
                      </a:tcPr>
                    </a:tc>
                    <a:tc>
                      <a:txBody>
                        <a:bodyPr/>
                        <a:lstStyle/>
                        <a:p>
                          <a:pPr marL="0" marR="0" algn="ctr">
                            <a:lnSpc>
                              <a:spcPct val="200000"/>
                            </a:lnSpc>
                            <a:spcBef>
                              <a:spcPts val="0"/>
                            </a:spcBef>
                            <a:spcAft>
                              <a:spcPts val="0"/>
                            </a:spcAft>
                          </a:pPr>
                          <a:r>
                            <a:rPr lang="en-US" sz="1600" b="1" i="1" dirty="0">
                              <a:solidFill>
                                <a:schemeClr val="tx1">
                                  <a:lumMod val="85000"/>
                                  <a:lumOff val="15000"/>
                                </a:schemeClr>
                              </a:solidFill>
                              <a:effectLst/>
                              <a:latin typeface="+mn-lt"/>
                              <a:ea typeface="Times New Roman" panose="02020603050405020304" pitchFamily="18" charset="0"/>
                            </a:rPr>
                            <a:t>5000</a:t>
                          </a:r>
                        </a:p>
                      </a:txBody>
                      <a:tcPr marL="68580" marR="68580" marT="0" marB="0">
                        <a:solidFill>
                          <a:schemeClr val="accent4">
                            <a:alpha val="46000"/>
                          </a:schemeClr>
                        </a:solidFill>
                      </a:tcPr>
                    </a:tc>
                    <a:extLst>
                      <a:ext uri="{0D108BD9-81ED-4DB2-BD59-A6C34878D82A}">
                        <a16:rowId xmlns:a16="http://schemas.microsoft.com/office/drawing/2014/main" val="4148862716"/>
                      </a:ext>
                    </a:extLst>
                  </a:tr>
                  <a:tr h="411988">
                    <a:tc>
                      <a:txBody>
                        <a:bodyPr/>
                        <a:lstStyle/>
                        <a:p>
                          <a:endParaRPr lang="en-US"/>
                        </a:p>
                      </a:txBody>
                      <a:tcPr marL="68580" marR="68580" marT="0" marB="0">
                        <a:blipFill>
                          <a:blip r:embed="rId3"/>
                          <a:stretch>
                            <a:fillRect l="-211" t="-517647" r="-40506" b="-129412"/>
                          </a:stretch>
                        </a:blipFill>
                      </a:tcPr>
                    </a:tc>
                    <a:tc>
                      <a:txBody>
                        <a:bodyPr/>
                        <a:lstStyle/>
                        <a:p>
                          <a:pPr marL="0" marR="0" algn="ctr">
                            <a:lnSpc>
                              <a:spcPct val="200000"/>
                            </a:lnSpc>
                            <a:spcBef>
                              <a:spcPts val="0"/>
                            </a:spcBef>
                            <a:spcAft>
                              <a:spcPts val="0"/>
                            </a:spcAft>
                          </a:pPr>
                          <a:r>
                            <a:rPr lang="en-US" sz="1600" b="1" i="1" dirty="0">
                              <a:solidFill>
                                <a:schemeClr val="tx1">
                                  <a:lumMod val="85000"/>
                                  <a:lumOff val="15000"/>
                                </a:schemeClr>
                              </a:solidFill>
                              <a:effectLst/>
                              <a:latin typeface="+mn-lt"/>
                              <a:ea typeface="Times New Roman" panose="02020603050405020304" pitchFamily="18" charset="0"/>
                            </a:rPr>
                            <a:t>10</a:t>
                          </a:r>
                        </a:p>
                      </a:txBody>
                      <a:tcPr marL="68580" marR="68580" marT="0" marB="0">
                        <a:solidFill>
                          <a:schemeClr val="accent4">
                            <a:alpha val="46000"/>
                          </a:schemeClr>
                        </a:solidFill>
                      </a:tcPr>
                    </a:tc>
                    <a:extLst>
                      <a:ext uri="{0D108BD9-81ED-4DB2-BD59-A6C34878D82A}">
                        <a16:rowId xmlns:a16="http://schemas.microsoft.com/office/drawing/2014/main" val="3820582579"/>
                      </a:ext>
                    </a:extLst>
                  </a:tr>
                  <a:tr h="411988">
                    <a:tc>
                      <a:txBody>
                        <a:bodyPr/>
                        <a:lstStyle/>
                        <a:p>
                          <a:endParaRPr lang="en-US"/>
                        </a:p>
                      </a:txBody>
                      <a:tcPr marL="68580" marR="68580" marT="0" marB="0">
                        <a:blipFill>
                          <a:blip r:embed="rId3"/>
                          <a:stretch>
                            <a:fillRect l="-211" t="-617647" r="-40506" b="-29412"/>
                          </a:stretch>
                        </a:blipFill>
                      </a:tcPr>
                    </a:tc>
                    <a:tc>
                      <a:txBody>
                        <a:bodyPr/>
                        <a:lstStyle/>
                        <a:p>
                          <a:pPr marL="0" marR="0" algn="ctr">
                            <a:lnSpc>
                              <a:spcPct val="200000"/>
                            </a:lnSpc>
                            <a:spcBef>
                              <a:spcPts val="0"/>
                            </a:spcBef>
                            <a:spcAft>
                              <a:spcPts val="0"/>
                            </a:spcAft>
                          </a:pPr>
                          <a:r>
                            <a:rPr lang="en-US" sz="1600" b="1" i="1" dirty="0">
                              <a:solidFill>
                                <a:schemeClr val="tx1">
                                  <a:lumMod val="85000"/>
                                  <a:lumOff val="15000"/>
                                </a:schemeClr>
                              </a:solidFill>
                              <a:effectLst/>
                              <a:latin typeface="+mn-lt"/>
                              <a:ea typeface="Times New Roman" panose="02020603050405020304" pitchFamily="18" charset="0"/>
                            </a:rPr>
                            <a:t>0.6</a:t>
                          </a:r>
                        </a:p>
                      </a:txBody>
                      <a:tcPr marL="68580" marR="68580" marT="0" marB="0">
                        <a:solidFill>
                          <a:schemeClr val="accent4">
                            <a:alpha val="46000"/>
                          </a:schemeClr>
                        </a:solidFill>
                      </a:tcPr>
                    </a:tc>
                    <a:extLst>
                      <a:ext uri="{0D108BD9-81ED-4DB2-BD59-A6C34878D82A}">
                        <a16:rowId xmlns:a16="http://schemas.microsoft.com/office/drawing/2014/main" val="3381491180"/>
                      </a:ext>
                    </a:extLst>
                  </a:tr>
                </a:tbl>
              </a:graphicData>
            </a:graphic>
          </p:graphicFrame>
        </mc:Fallback>
      </mc:AlternateContent>
      <p:sp>
        <p:nvSpPr>
          <p:cNvPr id="7" name="TextBox 6">
            <a:extLst>
              <a:ext uri="{FF2B5EF4-FFF2-40B4-BE49-F238E27FC236}">
                <a16:creationId xmlns:a16="http://schemas.microsoft.com/office/drawing/2014/main" id="{B9DD578D-7C2E-4D56-9E66-17F51C118D9E}"/>
              </a:ext>
            </a:extLst>
          </p:cNvPr>
          <p:cNvSpPr txBox="1"/>
          <p:nvPr/>
        </p:nvSpPr>
        <p:spPr>
          <a:xfrm>
            <a:off x="107504" y="1119106"/>
            <a:ext cx="5328592" cy="646331"/>
          </a:xfrm>
          <a:prstGeom prst="rect">
            <a:avLst/>
          </a:prstGeom>
          <a:noFill/>
        </p:spPr>
        <p:txBody>
          <a:bodyPr wrap="square" rtlCol="0">
            <a:spAutoFit/>
          </a:bodyPr>
          <a:lstStyle/>
          <a:p>
            <a:pPr marL="285750" indent="-285750">
              <a:buFont typeface="Wingdings" panose="05000000000000000000" pitchFamily="2" charset="2"/>
              <a:buChar char="ü"/>
            </a:pPr>
            <a:r>
              <a:rPr lang="en-US" i="1" dirty="0"/>
              <a:t>Economic Parameters (Input)</a:t>
            </a:r>
          </a:p>
          <a:p>
            <a:endParaRPr lang="en-US" dirty="0"/>
          </a:p>
        </p:txBody>
      </p:sp>
      <p:pic>
        <p:nvPicPr>
          <p:cNvPr id="8" name="Picture 2" descr="Optimal design approach for the plate-fin heat exchangers using neural  networks cooperated with genetic algorithms - ScienceDirect">
            <a:extLst>
              <a:ext uri="{FF2B5EF4-FFF2-40B4-BE49-F238E27FC236}">
                <a16:creationId xmlns:a16="http://schemas.microsoft.com/office/drawing/2014/main" id="{9D47CD93-FAC4-440B-81BE-45E250D87E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699542"/>
            <a:ext cx="2908499" cy="281708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1B7465F-47E7-497C-A219-A4C21ACEE5C5}"/>
              </a:ext>
            </a:extLst>
          </p:cNvPr>
          <p:cNvSpPr txBox="1"/>
          <p:nvPr/>
        </p:nvSpPr>
        <p:spPr>
          <a:xfrm>
            <a:off x="4283968" y="4736654"/>
            <a:ext cx="5112568" cy="677108"/>
          </a:xfrm>
          <a:prstGeom prst="rect">
            <a:avLst/>
          </a:prstGeom>
          <a:noFill/>
        </p:spPr>
        <p:txBody>
          <a:bodyPr wrap="square" rtlCol="0">
            <a:spAutoFit/>
          </a:bodyPr>
          <a:lstStyle/>
          <a:p>
            <a:r>
              <a:rPr lang="en-US" sz="1000" dirty="0">
                <a:effectLst/>
              </a:rPr>
              <a:t>Patel, V. K., </a:t>
            </a:r>
            <a:r>
              <a:rPr lang="en-US" sz="1000" dirty="0" err="1">
                <a:effectLst/>
              </a:rPr>
              <a:t>Savsani</a:t>
            </a:r>
            <a:r>
              <a:rPr lang="en-US" sz="1000" dirty="0">
                <a:effectLst/>
              </a:rPr>
              <a:t>, V. J., &amp; Tawhid, M. A. (2019). </a:t>
            </a:r>
            <a:r>
              <a:rPr lang="en-US" sz="1000" i="1" dirty="0">
                <a:effectLst/>
              </a:rPr>
              <a:t>Thermal System Optimization A     Population-Based Metaheuristic Approach</a:t>
            </a:r>
            <a:r>
              <a:rPr lang="en-US" sz="1000" dirty="0">
                <a:effectLst/>
              </a:rPr>
              <a:t>. Cham: Springer International Publishing.</a:t>
            </a:r>
          </a:p>
          <a:p>
            <a:endParaRPr lang="en-US" dirty="0"/>
          </a:p>
        </p:txBody>
      </p:sp>
    </p:spTree>
    <p:extLst>
      <p:ext uri="{BB962C8B-B14F-4D97-AF65-F5344CB8AC3E}">
        <p14:creationId xmlns:p14="http://schemas.microsoft.com/office/powerpoint/2010/main" val="202604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030633-58E7-484F-8839-6C36E639202E}"/>
              </a:ext>
            </a:extLst>
          </p:cNvPr>
          <p:cNvSpPr>
            <a:spLocks noGrp="1"/>
          </p:cNvSpPr>
          <p:nvPr>
            <p:ph type="body" sz="quarter" idx="10"/>
          </p:nvPr>
        </p:nvSpPr>
        <p:spPr>
          <a:xfrm>
            <a:off x="-252536" y="-236562"/>
            <a:ext cx="4752528" cy="1080120"/>
          </a:xfrm>
        </p:spPr>
        <p:txBody>
          <a:bodyPr/>
          <a:lstStyle/>
          <a:p>
            <a:r>
              <a:rPr lang="en-US" i="1" dirty="0">
                <a:highlight>
                  <a:srgbClr val="98DFBB"/>
                </a:highlight>
                <a:latin typeface="+mn-lt"/>
                <a:cs typeface="Times New Roman" panose="02020603050405020304" pitchFamily="18" charset="0"/>
              </a:rPr>
              <a:t>Presentation Outline</a:t>
            </a:r>
          </a:p>
        </p:txBody>
      </p:sp>
      <p:sp>
        <p:nvSpPr>
          <p:cNvPr id="4" name="TextBox 3">
            <a:extLst>
              <a:ext uri="{FF2B5EF4-FFF2-40B4-BE49-F238E27FC236}">
                <a16:creationId xmlns:a16="http://schemas.microsoft.com/office/drawing/2014/main" id="{7B9EA100-1DAD-42E6-B342-B31A2AA6E2DF}"/>
              </a:ext>
            </a:extLst>
          </p:cNvPr>
          <p:cNvSpPr txBox="1"/>
          <p:nvPr/>
        </p:nvSpPr>
        <p:spPr>
          <a:xfrm>
            <a:off x="179512" y="699542"/>
            <a:ext cx="3744416" cy="4247317"/>
          </a:xfrm>
          <a:prstGeom prst="rect">
            <a:avLst/>
          </a:prstGeom>
          <a:noFill/>
        </p:spPr>
        <p:txBody>
          <a:bodyPr wrap="square" rtlCol="0">
            <a:spAutoFit/>
          </a:bodyPr>
          <a:lstStyle/>
          <a:p>
            <a:pPr marL="285750" indent="-285750">
              <a:buFont typeface="Arial" panose="020B0604020202020204" pitchFamily="34" charset="0"/>
              <a:buChar char="•"/>
            </a:pPr>
            <a:r>
              <a:rPr lang="en-US" i="1" dirty="0">
                <a:solidFill>
                  <a:schemeClr val="accent2">
                    <a:lumMod val="50000"/>
                  </a:schemeClr>
                </a:solidFill>
              </a:rPr>
              <a:t>Introduction</a:t>
            </a:r>
          </a:p>
          <a:p>
            <a:endParaRPr lang="en-US" i="1" dirty="0">
              <a:solidFill>
                <a:srgbClr val="002060"/>
              </a:solidFill>
            </a:endParaRPr>
          </a:p>
          <a:p>
            <a:pPr marL="285750" indent="-285750">
              <a:buFont typeface="Arial" panose="020B0604020202020204" pitchFamily="34" charset="0"/>
              <a:buChar char="•"/>
            </a:pPr>
            <a:r>
              <a:rPr lang="en-US" i="1" dirty="0">
                <a:solidFill>
                  <a:schemeClr val="accent2">
                    <a:lumMod val="50000"/>
                  </a:schemeClr>
                </a:solidFill>
              </a:rPr>
              <a:t>Problem statement</a:t>
            </a:r>
          </a:p>
          <a:p>
            <a:endParaRPr lang="en-US" i="1" dirty="0">
              <a:solidFill>
                <a:schemeClr val="accent2">
                  <a:lumMod val="50000"/>
                </a:schemeClr>
              </a:solidFill>
            </a:endParaRPr>
          </a:p>
          <a:p>
            <a:pPr marL="285750" indent="-285750">
              <a:buFont typeface="Arial" panose="020B0604020202020204" pitchFamily="34" charset="0"/>
              <a:buChar char="•"/>
            </a:pPr>
            <a:r>
              <a:rPr lang="en-US" i="1" dirty="0">
                <a:solidFill>
                  <a:schemeClr val="accent2">
                    <a:lumMod val="50000"/>
                  </a:schemeClr>
                </a:solidFill>
              </a:rPr>
              <a:t>Objectives</a:t>
            </a:r>
          </a:p>
          <a:p>
            <a:endParaRPr lang="en-US" i="1" dirty="0">
              <a:solidFill>
                <a:srgbClr val="002060"/>
              </a:solidFill>
            </a:endParaRPr>
          </a:p>
          <a:p>
            <a:pPr marL="285750" indent="-285750">
              <a:buFont typeface="Arial" panose="020B0604020202020204" pitchFamily="34" charset="0"/>
              <a:buChar char="•"/>
            </a:pPr>
            <a:r>
              <a:rPr lang="en-US" i="1" dirty="0">
                <a:solidFill>
                  <a:schemeClr val="accent2">
                    <a:lumMod val="50000"/>
                  </a:schemeClr>
                </a:solidFill>
              </a:rPr>
              <a:t>Research Gap</a:t>
            </a:r>
          </a:p>
          <a:p>
            <a:endParaRPr lang="en-US" i="1" dirty="0">
              <a:solidFill>
                <a:schemeClr val="accent2">
                  <a:lumMod val="50000"/>
                </a:schemeClr>
              </a:solidFill>
            </a:endParaRPr>
          </a:p>
          <a:p>
            <a:pPr marL="285750" indent="-285750">
              <a:buFont typeface="Arial" panose="020B0604020202020204" pitchFamily="34" charset="0"/>
              <a:buChar char="•"/>
            </a:pPr>
            <a:r>
              <a:rPr lang="en-US" i="1" dirty="0">
                <a:solidFill>
                  <a:schemeClr val="accent2">
                    <a:lumMod val="50000"/>
                  </a:schemeClr>
                </a:solidFill>
              </a:rPr>
              <a:t>Literature Review</a:t>
            </a:r>
          </a:p>
          <a:p>
            <a:endParaRPr lang="en-US" i="1" dirty="0">
              <a:solidFill>
                <a:schemeClr val="accent2">
                  <a:lumMod val="50000"/>
                </a:schemeClr>
              </a:solidFill>
            </a:endParaRPr>
          </a:p>
          <a:p>
            <a:pPr marL="285750" indent="-285750">
              <a:buFont typeface="Arial" panose="020B0604020202020204" pitchFamily="34" charset="0"/>
              <a:buChar char="•"/>
            </a:pPr>
            <a:r>
              <a:rPr lang="en-US" i="1" dirty="0">
                <a:solidFill>
                  <a:schemeClr val="accent2">
                    <a:lumMod val="50000"/>
                  </a:schemeClr>
                </a:solidFill>
              </a:rPr>
              <a:t>Methodology</a:t>
            </a:r>
          </a:p>
          <a:p>
            <a:endParaRPr lang="en-US" i="1" dirty="0">
              <a:solidFill>
                <a:schemeClr val="accent2">
                  <a:lumMod val="50000"/>
                </a:schemeClr>
              </a:solidFill>
            </a:endParaRPr>
          </a:p>
          <a:p>
            <a:pPr marL="285750" indent="-285750">
              <a:buFont typeface="Arial" panose="020B0604020202020204" pitchFamily="34" charset="0"/>
              <a:buChar char="•"/>
            </a:pPr>
            <a:r>
              <a:rPr lang="en-US" i="1" dirty="0">
                <a:solidFill>
                  <a:schemeClr val="accent2">
                    <a:lumMod val="50000"/>
                  </a:schemeClr>
                </a:solidFill>
              </a:rPr>
              <a:t>Results and Discussion</a:t>
            </a:r>
          </a:p>
          <a:p>
            <a:endParaRPr lang="en-US" i="1" dirty="0">
              <a:solidFill>
                <a:schemeClr val="accent2">
                  <a:lumMod val="50000"/>
                </a:schemeClr>
              </a:solidFill>
            </a:endParaRPr>
          </a:p>
          <a:p>
            <a:pPr marL="285750" indent="-285750">
              <a:buFont typeface="Arial" panose="020B0604020202020204" pitchFamily="34" charset="0"/>
              <a:buChar char="•"/>
            </a:pPr>
            <a:r>
              <a:rPr lang="en-US" i="1" dirty="0">
                <a:solidFill>
                  <a:schemeClr val="accent2">
                    <a:lumMod val="50000"/>
                  </a:schemeClr>
                </a:solidFill>
              </a:rPr>
              <a:t>Conclusion</a:t>
            </a:r>
          </a:p>
        </p:txBody>
      </p:sp>
    </p:spTree>
    <p:extLst>
      <p:ext uri="{BB962C8B-B14F-4D97-AF65-F5344CB8AC3E}">
        <p14:creationId xmlns:p14="http://schemas.microsoft.com/office/powerpoint/2010/main" val="410328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10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10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fade">
                                      <p:cBhvr>
                                        <p:cTn id="32" dur="1000"/>
                                        <p:tgtEl>
                                          <p:spTgt spid="4">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fade">
                                      <p:cBhvr>
                                        <p:cTn id="37" dur="1000"/>
                                        <p:tgtEl>
                                          <p:spTgt spid="4">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14" end="14"/>
                                            </p:txEl>
                                          </p:spTgt>
                                        </p:tgtEl>
                                        <p:attrNameLst>
                                          <p:attrName>style.visibility</p:attrName>
                                        </p:attrNameLst>
                                      </p:cBhvr>
                                      <p:to>
                                        <p:strVal val="visible"/>
                                      </p:to>
                                    </p:set>
                                    <p:animEffect transition="in" filter="fade">
                                      <p:cBhvr>
                                        <p:cTn id="42" dur="10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030633-58E7-484F-8839-6C36E639202E}"/>
              </a:ext>
            </a:extLst>
          </p:cNvPr>
          <p:cNvSpPr>
            <a:spLocks noGrp="1"/>
          </p:cNvSpPr>
          <p:nvPr>
            <p:ph type="body" sz="quarter" idx="10"/>
          </p:nvPr>
        </p:nvSpPr>
        <p:spPr>
          <a:xfrm>
            <a:off x="-30807" y="-236562"/>
            <a:ext cx="3275856" cy="1080120"/>
          </a:xfrm>
        </p:spPr>
        <p:txBody>
          <a:bodyPr/>
          <a:lstStyle/>
          <a:p>
            <a:pPr algn="l"/>
            <a:r>
              <a:rPr lang="en-US" i="1" dirty="0">
                <a:highlight>
                  <a:srgbClr val="98DFBB"/>
                </a:highlight>
                <a:latin typeface="+mn-lt"/>
                <a:cs typeface="Times New Roman" panose="02020603050405020304" pitchFamily="18" charset="0"/>
              </a:rPr>
              <a:t>Methodology</a:t>
            </a:r>
          </a:p>
        </p:txBody>
      </p:sp>
      <p:sp>
        <p:nvSpPr>
          <p:cNvPr id="5" name="TextBox 4">
            <a:extLst>
              <a:ext uri="{FF2B5EF4-FFF2-40B4-BE49-F238E27FC236}">
                <a16:creationId xmlns:a16="http://schemas.microsoft.com/office/drawing/2014/main" id="{B73B4DEA-8C84-4DFB-9C9C-0C66C864136A}"/>
              </a:ext>
            </a:extLst>
          </p:cNvPr>
          <p:cNvSpPr txBox="1"/>
          <p:nvPr/>
        </p:nvSpPr>
        <p:spPr>
          <a:xfrm>
            <a:off x="-35298" y="264923"/>
            <a:ext cx="3275856" cy="1631216"/>
          </a:xfrm>
          <a:prstGeom prst="rect">
            <a:avLst/>
          </a:prstGeom>
          <a:noFill/>
        </p:spPr>
        <p:txBody>
          <a:bodyPr wrap="square" rtlCol="0">
            <a:spAutoFit/>
          </a:bodyPr>
          <a:lstStyle/>
          <a:p>
            <a:endParaRPr lang="en-US" sz="2000" b="1" i="1" dirty="0">
              <a:solidFill>
                <a:schemeClr val="accent2">
                  <a:lumMod val="50000"/>
                </a:schemeClr>
              </a:solidFill>
            </a:endParaRPr>
          </a:p>
          <a:p>
            <a:r>
              <a:rPr lang="en-US" sz="2000" b="1" i="1" dirty="0">
                <a:solidFill>
                  <a:schemeClr val="accent2">
                    <a:lumMod val="50000"/>
                  </a:schemeClr>
                </a:solidFill>
                <a:highlight>
                  <a:srgbClr val="F8B2A3"/>
                </a:highlight>
              </a:rPr>
              <a:t>CASE STUDY</a:t>
            </a:r>
          </a:p>
          <a:p>
            <a:endParaRPr lang="en-US" sz="2000" i="1" dirty="0"/>
          </a:p>
          <a:p>
            <a:endParaRPr lang="en-US" sz="2000" i="1" dirty="0"/>
          </a:p>
          <a:p>
            <a:endParaRPr lang="en-US" sz="2000" i="1" dirty="0"/>
          </a:p>
        </p:txBody>
      </p:sp>
      <p:sp>
        <p:nvSpPr>
          <p:cNvPr id="3" name="TextBox 2">
            <a:extLst>
              <a:ext uri="{FF2B5EF4-FFF2-40B4-BE49-F238E27FC236}">
                <a16:creationId xmlns:a16="http://schemas.microsoft.com/office/drawing/2014/main" id="{F87ABB95-9FC0-4050-AA11-5F67499FCCC4}"/>
              </a:ext>
            </a:extLst>
          </p:cNvPr>
          <p:cNvSpPr txBox="1"/>
          <p:nvPr/>
        </p:nvSpPr>
        <p:spPr>
          <a:xfrm>
            <a:off x="35496" y="1092892"/>
            <a:ext cx="5328592" cy="646331"/>
          </a:xfrm>
          <a:prstGeom prst="rect">
            <a:avLst/>
          </a:prstGeom>
          <a:noFill/>
        </p:spPr>
        <p:txBody>
          <a:bodyPr wrap="square" rtlCol="0">
            <a:spAutoFit/>
          </a:bodyPr>
          <a:lstStyle/>
          <a:p>
            <a:pPr marL="285750" indent="-285750">
              <a:buFont typeface="Wingdings" panose="05000000000000000000" pitchFamily="2" charset="2"/>
              <a:buChar char="ü"/>
            </a:pPr>
            <a:r>
              <a:rPr lang="en-US" i="1" dirty="0"/>
              <a:t>Design Parameters (Output)</a:t>
            </a:r>
          </a:p>
          <a:p>
            <a:endParaRPr lang="en-US" dirty="0"/>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B4EF1220-066B-412F-9629-DDBE4E72B781}"/>
                  </a:ext>
                </a:extLst>
              </p:cNvPr>
              <p:cNvGraphicFramePr>
                <a:graphicFrameLocks noGrp="1"/>
              </p:cNvGraphicFramePr>
              <p:nvPr>
                <p:extLst>
                  <p:ext uri="{D42A27DB-BD31-4B8C-83A1-F6EECF244321}">
                    <p14:modId xmlns:p14="http://schemas.microsoft.com/office/powerpoint/2010/main" val="4008648464"/>
                  </p:ext>
                </p:extLst>
              </p:nvPr>
            </p:nvGraphicFramePr>
            <p:xfrm>
              <a:off x="196568" y="1563638"/>
              <a:ext cx="4560574" cy="3245997"/>
            </p:xfrm>
            <a:graphic>
              <a:graphicData uri="http://schemas.openxmlformats.org/drawingml/2006/table">
                <a:tbl>
                  <a:tblPr firstRow="1" firstCol="1" bandRow="1">
                    <a:tableStyleId>{5C22544A-7EE6-4342-B048-85BDC9FD1C3A}</a:tableStyleId>
                  </a:tblPr>
                  <a:tblGrid>
                    <a:gridCol w="2222373">
                      <a:extLst>
                        <a:ext uri="{9D8B030D-6E8A-4147-A177-3AD203B41FA5}">
                          <a16:colId xmlns:a16="http://schemas.microsoft.com/office/drawing/2014/main" val="928392189"/>
                        </a:ext>
                      </a:extLst>
                    </a:gridCol>
                    <a:gridCol w="1143000">
                      <a:extLst>
                        <a:ext uri="{9D8B030D-6E8A-4147-A177-3AD203B41FA5}">
                          <a16:colId xmlns:a16="http://schemas.microsoft.com/office/drawing/2014/main" val="3874813457"/>
                        </a:ext>
                      </a:extLst>
                    </a:gridCol>
                    <a:gridCol w="1195201">
                      <a:extLst>
                        <a:ext uri="{9D8B030D-6E8A-4147-A177-3AD203B41FA5}">
                          <a16:colId xmlns:a16="http://schemas.microsoft.com/office/drawing/2014/main" val="3370353591"/>
                        </a:ext>
                      </a:extLst>
                    </a:gridCol>
                  </a:tblGrid>
                  <a:tr h="224155">
                    <a:tc>
                      <a:txBody>
                        <a:bodyPr/>
                        <a:lstStyle/>
                        <a:p>
                          <a:pPr marL="0" marR="0">
                            <a:lnSpc>
                              <a:spcPct val="200000"/>
                            </a:lnSpc>
                            <a:spcBef>
                              <a:spcPts val="0"/>
                            </a:spcBef>
                            <a:spcAft>
                              <a:spcPts val="0"/>
                            </a:spcAft>
                          </a:pPr>
                          <a:r>
                            <a:rPr lang="en-US" sz="1200" i="1" dirty="0">
                              <a:solidFill>
                                <a:schemeClr val="tx1">
                                  <a:lumMod val="85000"/>
                                  <a:lumOff val="15000"/>
                                </a:schemeClr>
                              </a:solidFill>
                              <a:effectLst/>
                            </a:rPr>
                            <a:t>Design Parameters</a:t>
                          </a:r>
                          <a:endParaRPr lang="en-US" sz="1200" i="1" dirty="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3">
                            <a:alpha val="57000"/>
                          </a:schemeClr>
                        </a:solidFill>
                      </a:tcPr>
                    </a:tc>
                    <a:tc>
                      <a:txBody>
                        <a:bodyPr/>
                        <a:lstStyle/>
                        <a:p>
                          <a:pPr marL="0" marR="0">
                            <a:lnSpc>
                              <a:spcPct val="200000"/>
                            </a:lnSpc>
                            <a:spcBef>
                              <a:spcPts val="0"/>
                            </a:spcBef>
                            <a:spcAft>
                              <a:spcPts val="0"/>
                            </a:spcAft>
                          </a:pPr>
                          <a:r>
                            <a:rPr lang="en-US" sz="1200" i="1">
                              <a:solidFill>
                                <a:schemeClr val="tx1">
                                  <a:lumMod val="85000"/>
                                  <a:lumOff val="15000"/>
                                </a:schemeClr>
                              </a:solidFill>
                              <a:effectLst/>
                            </a:rPr>
                            <a:t>Lower Bound</a:t>
                          </a:r>
                          <a:endParaRPr lang="en-US" sz="1200" i="1">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3">
                            <a:alpha val="57000"/>
                          </a:schemeClr>
                        </a:solidFill>
                      </a:tcPr>
                    </a:tc>
                    <a:tc>
                      <a:txBody>
                        <a:bodyPr/>
                        <a:lstStyle/>
                        <a:p>
                          <a:pPr marL="0" marR="0">
                            <a:lnSpc>
                              <a:spcPct val="200000"/>
                            </a:lnSpc>
                            <a:spcBef>
                              <a:spcPts val="0"/>
                            </a:spcBef>
                            <a:spcAft>
                              <a:spcPts val="0"/>
                            </a:spcAft>
                          </a:pPr>
                          <a:r>
                            <a:rPr lang="en-US" sz="1200" i="1" dirty="0">
                              <a:solidFill>
                                <a:schemeClr val="tx1">
                                  <a:lumMod val="85000"/>
                                  <a:lumOff val="15000"/>
                                </a:schemeClr>
                              </a:solidFill>
                              <a:effectLst/>
                            </a:rPr>
                            <a:t>Upper Bound</a:t>
                          </a:r>
                          <a:endParaRPr lang="en-US" sz="1200" i="1" dirty="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3">
                            <a:alpha val="57000"/>
                          </a:schemeClr>
                        </a:solidFill>
                      </a:tcPr>
                    </a:tc>
                    <a:extLst>
                      <a:ext uri="{0D108BD9-81ED-4DB2-BD59-A6C34878D82A}">
                        <a16:rowId xmlns:a16="http://schemas.microsoft.com/office/drawing/2014/main" val="658204288"/>
                      </a:ext>
                    </a:extLst>
                  </a:tr>
                  <a:tr h="0">
                    <a:tc>
                      <a:txBody>
                        <a:bodyPr/>
                        <a:lstStyle/>
                        <a:p>
                          <a:pPr marL="0" marR="0">
                            <a:lnSpc>
                              <a:spcPct val="200000"/>
                            </a:lnSpc>
                            <a:spcBef>
                              <a:spcPts val="0"/>
                            </a:spcBef>
                            <a:spcAft>
                              <a:spcPts val="0"/>
                            </a:spcAft>
                          </a:pPr>
                          <a:r>
                            <a:rPr lang="en-US" sz="1200" i="1" dirty="0">
                              <a:solidFill>
                                <a:schemeClr val="tx1">
                                  <a:lumMod val="85000"/>
                                  <a:lumOff val="15000"/>
                                </a:schemeClr>
                              </a:solidFill>
                              <a:effectLst/>
                            </a:rPr>
                            <a:t> </a:t>
                          </a:r>
                        </a:p>
                        <a:p>
                          <a:pPr marL="0" marR="0">
                            <a:lnSpc>
                              <a:spcPct val="200000"/>
                            </a:lnSpc>
                            <a:spcBef>
                              <a:spcPts val="0"/>
                            </a:spcBef>
                            <a:spcAft>
                              <a:spcPts val="0"/>
                            </a:spcAft>
                          </a:pPr>
                          <a:r>
                            <a:rPr lang="en-US" sz="1200" i="1" dirty="0">
                              <a:solidFill>
                                <a:schemeClr val="tx1">
                                  <a:lumMod val="85000"/>
                                  <a:lumOff val="15000"/>
                                </a:schemeClr>
                              </a:solidFill>
                              <a:effectLst/>
                            </a:rPr>
                            <a:t>Cold flow length, </a:t>
                          </a:r>
                          <a14:m>
                            <m:oMath xmlns:m="http://schemas.openxmlformats.org/officeDocument/2006/math">
                              <m:sSub>
                                <m:sSubPr>
                                  <m:ctrlPr>
                                    <a:rPr lang="en-US" sz="1200" i="1">
                                      <a:solidFill>
                                        <a:schemeClr val="tx1">
                                          <a:lumMod val="85000"/>
                                          <a:lumOff val="15000"/>
                                        </a:schemeClr>
                                      </a:solidFill>
                                      <a:effectLst/>
                                      <a:latin typeface="Cambria Math" panose="02040503050406030204" pitchFamily="18" charset="0"/>
                                    </a:rPr>
                                  </m:ctrlPr>
                                </m:sSubPr>
                                <m:e>
                                  <m:r>
                                    <a:rPr lang="en-US" sz="1200" i="1" smtClean="0">
                                      <a:solidFill>
                                        <a:schemeClr val="tx1">
                                          <a:lumMod val="85000"/>
                                          <a:lumOff val="15000"/>
                                        </a:schemeClr>
                                      </a:solidFill>
                                      <a:effectLst/>
                                      <a:latin typeface="Cambria Math" panose="02040503050406030204" pitchFamily="18" charset="0"/>
                                    </a:rPr>
                                    <m:t>𝐿</m:t>
                                  </m:r>
                                </m:e>
                                <m:sub>
                                  <m:r>
                                    <a:rPr lang="en-US" sz="1200" i="1" smtClean="0">
                                      <a:solidFill>
                                        <a:schemeClr val="tx1">
                                          <a:lumMod val="85000"/>
                                          <a:lumOff val="15000"/>
                                        </a:schemeClr>
                                      </a:solidFill>
                                      <a:effectLst/>
                                      <a:latin typeface="Cambria Math" panose="02040503050406030204" pitchFamily="18" charset="0"/>
                                    </a:rPr>
                                    <m:t>𝑐</m:t>
                                  </m:r>
                                </m:sub>
                              </m:sSub>
                              <m:r>
                                <a:rPr lang="en-US" sz="1200" i="1" smtClean="0">
                                  <a:solidFill>
                                    <a:schemeClr val="tx1">
                                      <a:lumMod val="85000"/>
                                      <a:lumOff val="15000"/>
                                    </a:schemeClr>
                                  </a:solidFill>
                                  <a:effectLst/>
                                  <a:latin typeface="Cambria Math" panose="02040503050406030204" pitchFamily="18" charset="0"/>
                                </a:rPr>
                                <m:t>(</m:t>
                              </m:r>
                              <m:r>
                                <a:rPr lang="en-US" sz="1200" i="1" smtClean="0">
                                  <a:solidFill>
                                    <a:schemeClr val="tx1">
                                      <a:lumMod val="85000"/>
                                      <a:lumOff val="15000"/>
                                    </a:schemeClr>
                                  </a:solidFill>
                                  <a:effectLst/>
                                  <a:latin typeface="Cambria Math" panose="02040503050406030204" pitchFamily="18" charset="0"/>
                                </a:rPr>
                                <m:t>𝑚</m:t>
                              </m:r>
                              <m:r>
                                <a:rPr lang="en-US" sz="1200" i="1" smtClean="0">
                                  <a:solidFill>
                                    <a:schemeClr val="tx1">
                                      <a:lumMod val="85000"/>
                                      <a:lumOff val="15000"/>
                                    </a:schemeClr>
                                  </a:solidFill>
                                  <a:effectLst/>
                                  <a:latin typeface="Cambria Math" panose="02040503050406030204" pitchFamily="18" charset="0"/>
                                </a:rPr>
                                <m:t>)</m:t>
                              </m:r>
                            </m:oMath>
                          </a14:m>
                          <a:endParaRPr lang="en-US" sz="1200" i="1" dirty="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1">
                            <a:alpha val="56000"/>
                          </a:schemeClr>
                        </a:solidFill>
                      </a:tcPr>
                    </a:tc>
                    <a:tc>
                      <a:txBody>
                        <a:bodyPr/>
                        <a:lstStyle/>
                        <a:p>
                          <a:pPr marL="0" marR="0">
                            <a:lnSpc>
                              <a:spcPct val="200000"/>
                            </a:lnSpc>
                            <a:spcBef>
                              <a:spcPts val="0"/>
                            </a:spcBef>
                            <a:spcAft>
                              <a:spcPts val="0"/>
                            </a:spcAft>
                          </a:pPr>
                          <a:r>
                            <a:rPr lang="en-US" sz="1200" b="1" i="1" dirty="0">
                              <a:effectLst/>
                            </a:rPr>
                            <a:t> </a:t>
                          </a:r>
                        </a:p>
                        <a:p>
                          <a:pPr marL="0" marR="0">
                            <a:lnSpc>
                              <a:spcPct val="200000"/>
                            </a:lnSpc>
                            <a:spcBef>
                              <a:spcPts val="0"/>
                            </a:spcBef>
                            <a:spcAft>
                              <a:spcPts val="0"/>
                            </a:spcAft>
                          </a:pPr>
                          <a:r>
                            <a:rPr lang="en-US" sz="1200" b="1" i="1" dirty="0">
                              <a:effectLst/>
                            </a:rPr>
                            <a:t>0.1</a:t>
                          </a:r>
                          <a:endParaRPr lang="en-US" sz="1200" b="1" i="1" dirty="0">
                            <a:effectLst/>
                            <a:latin typeface="Times New Roman" panose="02020603050405020304" pitchFamily="18" charset="0"/>
                            <a:ea typeface="Times New Roman" panose="02020603050405020304" pitchFamily="18" charset="0"/>
                          </a:endParaRPr>
                        </a:p>
                      </a:txBody>
                      <a:tcPr marL="68580" marR="68580" marT="0" marB="0">
                        <a:solidFill>
                          <a:schemeClr val="accent4">
                            <a:alpha val="59000"/>
                          </a:schemeClr>
                        </a:solidFill>
                      </a:tcPr>
                    </a:tc>
                    <a:tc>
                      <a:txBody>
                        <a:bodyPr/>
                        <a:lstStyle/>
                        <a:p>
                          <a:pPr marL="0" marR="0">
                            <a:lnSpc>
                              <a:spcPct val="200000"/>
                            </a:lnSpc>
                            <a:spcBef>
                              <a:spcPts val="0"/>
                            </a:spcBef>
                            <a:spcAft>
                              <a:spcPts val="0"/>
                            </a:spcAft>
                          </a:pPr>
                          <a:r>
                            <a:rPr lang="en-US" sz="1200" b="1" i="1" dirty="0">
                              <a:effectLst/>
                            </a:rPr>
                            <a:t> </a:t>
                          </a:r>
                        </a:p>
                        <a:p>
                          <a:pPr marL="0" marR="0">
                            <a:lnSpc>
                              <a:spcPct val="200000"/>
                            </a:lnSpc>
                            <a:spcBef>
                              <a:spcPts val="0"/>
                            </a:spcBef>
                            <a:spcAft>
                              <a:spcPts val="0"/>
                            </a:spcAft>
                          </a:pPr>
                          <a:r>
                            <a:rPr lang="en-US" sz="1200" b="1" i="1" dirty="0">
                              <a:effectLst/>
                            </a:rPr>
                            <a:t>1</a:t>
                          </a:r>
                          <a:endParaRPr lang="en-US" sz="1200" b="1" i="1" dirty="0">
                            <a:effectLst/>
                            <a:latin typeface="Times New Roman" panose="02020603050405020304" pitchFamily="18" charset="0"/>
                            <a:ea typeface="Times New Roman" panose="02020603050405020304" pitchFamily="18" charset="0"/>
                          </a:endParaRPr>
                        </a:p>
                      </a:txBody>
                      <a:tcPr marL="68580" marR="68580" marT="0" marB="0">
                        <a:solidFill>
                          <a:schemeClr val="accent4">
                            <a:alpha val="59000"/>
                          </a:schemeClr>
                        </a:solidFill>
                      </a:tcPr>
                    </a:tc>
                    <a:extLst>
                      <a:ext uri="{0D108BD9-81ED-4DB2-BD59-A6C34878D82A}">
                        <a16:rowId xmlns:a16="http://schemas.microsoft.com/office/drawing/2014/main" val="1979957142"/>
                      </a:ext>
                    </a:extLst>
                  </a:tr>
                  <a:tr h="0">
                    <a:tc>
                      <a:txBody>
                        <a:bodyPr/>
                        <a:lstStyle/>
                        <a:p>
                          <a:pPr marL="0" marR="0">
                            <a:lnSpc>
                              <a:spcPct val="200000"/>
                            </a:lnSpc>
                            <a:spcBef>
                              <a:spcPts val="0"/>
                            </a:spcBef>
                            <a:spcAft>
                              <a:spcPts val="0"/>
                            </a:spcAft>
                          </a:pPr>
                          <a:r>
                            <a:rPr lang="en-US" sz="1200" i="1" dirty="0">
                              <a:solidFill>
                                <a:schemeClr val="tx1">
                                  <a:lumMod val="85000"/>
                                  <a:lumOff val="15000"/>
                                </a:schemeClr>
                              </a:solidFill>
                              <a:effectLst/>
                            </a:rPr>
                            <a:t>Hot flow length, </a:t>
                          </a:r>
                          <a14:m>
                            <m:oMath xmlns:m="http://schemas.openxmlformats.org/officeDocument/2006/math">
                              <m:sSub>
                                <m:sSubPr>
                                  <m:ctrlPr>
                                    <a:rPr lang="en-US" sz="1200" i="1">
                                      <a:solidFill>
                                        <a:schemeClr val="tx1">
                                          <a:lumMod val="85000"/>
                                          <a:lumOff val="15000"/>
                                        </a:schemeClr>
                                      </a:solidFill>
                                      <a:effectLst/>
                                      <a:latin typeface="Cambria Math" panose="02040503050406030204" pitchFamily="18" charset="0"/>
                                    </a:rPr>
                                  </m:ctrlPr>
                                </m:sSubPr>
                                <m:e>
                                  <m:r>
                                    <a:rPr lang="en-US" sz="1200" i="1" smtClean="0">
                                      <a:solidFill>
                                        <a:schemeClr val="tx1">
                                          <a:lumMod val="85000"/>
                                          <a:lumOff val="15000"/>
                                        </a:schemeClr>
                                      </a:solidFill>
                                      <a:effectLst/>
                                      <a:latin typeface="Cambria Math" panose="02040503050406030204" pitchFamily="18" charset="0"/>
                                    </a:rPr>
                                    <m:t>𝐿</m:t>
                                  </m:r>
                                </m:e>
                                <m:sub>
                                  <m:r>
                                    <a:rPr lang="en-US" sz="1200" i="1" smtClean="0">
                                      <a:solidFill>
                                        <a:schemeClr val="tx1">
                                          <a:lumMod val="85000"/>
                                          <a:lumOff val="15000"/>
                                        </a:schemeClr>
                                      </a:solidFill>
                                      <a:effectLst/>
                                      <a:latin typeface="Cambria Math" panose="02040503050406030204" pitchFamily="18" charset="0"/>
                                    </a:rPr>
                                    <m:t>h</m:t>
                                  </m:r>
                                </m:sub>
                              </m:sSub>
                              <m:r>
                                <a:rPr lang="en-US" sz="1200" i="1" smtClean="0">
                                  <a:solidFill>
                                    <a:schemeClr val="tx1">
                                      <a:lumMod val="85000"/>
                                      <a:lumOff val="15000"/>
                                    </a:schemeClr>
                                  </a:solidFill>
                                  <a:effectLst/>
                                  <a:latin typeface="Cambria Math" panose="02040503050406030204" pitchFamily="18" charset="0"/>
                                </a:rPr>
                                <m:t>(</m:t>
                              </m:r>
                              <m:r>
                                <a:rPr lang="en-US" sz="1200" i="1" smtClean="0">
                                  <a:solidFill>
                                    <a:schemeClr val="tx1">
                                      <a:lumMod val="85000"/>
                                      <a:lumOff val="15000"/>
                                    </a:schemeClr>
                                  </a:solidFill>
                                  <a:effectLst/>
                                  <a:latin typeface="Cambria Math" panose="02040503050406030204" pitchFamily="18" charset="0"/>
                                </a:rPr>
                                <m:t>𝑚</m:t>
                              </m:r>
                              <m:r>
                                <a:rPr lang="en-US" sz="1200" i="1" smtClean="0">
                                  <a:solidFill>
                                    <a:schemeClr val="tx1">
                                      <a:lumMod val="85000"/>
                                      <a:lumOff val="15000"/>
                                    </a:schemeClr>
                                  </a:solidFill>
                                  <a:effectLst/>
                                  <a:latin typeface="Cambria Math" panose="02040503050406030204" pitchFamily="18" charset="0"/>
                                </a:rPr>
                                <m:t>)</m:t>
                              </m:r>
                            </m:oMath>
                          </a14:m>
                          <a:endParaRPr lang="en-US" sz="1200" i="1" dirty="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1">
                            <a:alpha val="56000"/>
                          </a:schemeClr>
                        </a:solidFill>
                      </a:tcPr>
                    </a:tc>
                    <a:tc>
                      <a:txBody>
                        <a:bodyPr/>
                        <a:lstStyle/>
                        <a:p>
                          <a:pPr marL="0" marR="0">
                            <a:lnSpc>
                              <a:spcPct val="200000"/>
                            </a:lnSpc>
                            <a:spcBef>
                              <a:spcPts val="0"/>
                            </a:spcBef>
                            <a:spcAft>
                              <a:spcPts val="0"/>
                            </a:spcAft>
                          </a:pPr>
                          <a:r>
                            <a:rPr lang="en-US" sz="1200" b="1" i="1" dirty="0">
                              <a:effectLst/>
                            </a:rPr>
                            <a:t>0.1</a:t>
                          </a:r>
                          <a:endParaRPr lang="en-US" sz="1200" b="1" i="1" dirty="0">
                            <a:effectLst/>
                            <a:latin typeface="Times New Roman" panose="02020603050405020304" pitchFamily="18" charset="0"/>
                            <a:ea typeface="Times New Roman" panose="02020603050405020304" pitchFamily="18" charset="0"/>
                          </a:endParaRPr>
                        </a:p>
                      </a:txBody>
                      <a:tcPr marL="68580" marR="68580" marT="0" marB="0">
                        <a:solidFill>
                          <a:schemeClr val="accent4">
                            <a:alpha val="59000"/>
                          </a:schemeClr>
                        </a:solidFill>
                      </a:tcPr>
                    </a:tc>
                    <a:tc>
                      <a:txBody>
                        <a:bodyPr/>
                        <a:lstStyle/>
                        <a:p>
                          <a:pPr marL="0" marR="0">
                            <a:lnSpc>
                              <a:spcPct val="200000"/>
                            </a:lnSpc>
                            <a:spcBef>
                              <a:spcPts val="0"/>
                            </a:spcBef>
                            <a:spcAft>
                              <a:spcPts val="0"/>
                            </a:spcAft>
                          </a:pPr>
                          <a:r>
                            <a:rPr lang="en-US" sz="1200" b="1" i="1" dirty="0">
                              <a:effectLst/>
                            </a:rPr>
                            <a:t>1</a:t>
                          </a:r>
                          <a:endParaRPr lang="en-US" sz="1200" b="1" i="1" dirty="0">
                            <a:effectLst/>
                            <a:latin typeface="Times New Roman" panose="02020603050405020304" pitchFamily="18" charset="0"/>
                            <a:ea typeface="Times New Roman" panose="02020603050405020304" pitchFamily="18" charset="0"/>
                          </a:endParaRPr>
                        </a:p>
                      </a:txBody>
                      <a:tcPr marL="68580" marR="68580" marT="0" marB="0">
                        <a:solidFill>
                          <a:schemeClr val="accent4">
                            <a:alpha val="59000"/>
                          </a:schemeClr>
                        </a:solidFill>
                      </a:tcPr>
                    </a:tc>
                    <a:extLst>
                      <a:ext uri="{0D108BD9-81ED-4DB2-BD59-A6C34878D82A}">
                        <a16:rowId xmlns:a16="http://schemas.microsoft.com/office/drawing/2014/main" val="1440363453"/>
                      </a:ext>
                    </a:extLst>
                  </a:tr>
                  <a:tr h="0">
                    <a:tc>
                      <a:txBody>
                        <a:bodyPr/>
                        <a:lstStyle/>
                        <a:p>
                          <a:pPr marL="0" marR="0">
                            <a:lnSpc>
                              <a:spcPct val="200000"/>
                            </a:lnSpc>
                            <a:spcBef>
                              <a:spcPts val="0"/>
                            </a:spcBef>
                            <a:spcAft>
                              <a:spcPts val="0"/>
                            </a:spcAft>
                          </a:pPr>
                          <a:r>
                            <a:rPr lang="en-US" sz="1200" i="1" dirty="0">
                              <a:solidFill>
                                <a:schemeClr val="tx1">
                                  <a:lumMod val="85000"/>
                                  <a:lumOff val="15000"/>
                                </a:schemeClr>
                              </a:solidFill>
                              <a:effectLst/>
                            </a:rPr>
                            <a:t>Fin height, </a:t>
                          </a:r>
                          <a14:m>
                            <m:oMath xmlns:m="http://schemas.openxmlformats.org/officeDocument/2006/math">
                              <m:r>
                                <a:rPr lang="en-US" sz="1200" i="1" smtClean="0">
                                  <a:solidFill>
                                    <a:schemeClr val="tx1">
                                      <a:lumMod val="85000"/>
                                      <a:lumOff val="15000"/>
                                    </a:schemeClr>
                                  </a:solidFill>
                                  <a:effectLst/>
                                  <a:latin typeface="Cambria Math" panose="02040503050406030204" pitchFamily="18" charset="0"/>
                                </a:rPr>
                                <m:t>𝐻</m:t>
                              </m:r>
                              <m:r>
                                <a:rPr lang="en-US" sz="1200" i="1" smtClean="0">
                                  <a:solidFill>
                                    <a:schemeClr val="tx1">
                                      <a:lumMod val="85000"/>
                                      <a:lumOff val="15000"/>
                                    </a:schemeClr>
                                  </a:solidFill>
                                  <a:effectLst/>
                                  <a:latin typeface="Cambria Math" panose="02040503050406030204" pitchFamily="18" charset="0"/>
                                </a:rPr>
                                <m:t>(</m:t>
                              </m:r>
                              <m:r>
                                <a:rPr lang="en-US" sz="1200" i="1" smtClean="0">
                                  <a:solidFill>
                                    <a:schemeClr val="tx1">
                                      <a:lumMod val="85000"/>
                                      <a:lumOff val="15000"/>
                                    </a:schemeClr>
                                  </a:solidFill>
                                  <a:effectLst/>
                                  <a:latin typeface="Cambria Math" panose="02040503050406030204" pitchFamily="18" charset="0"/>
                                </a:rPr>
                                <m:t>𝑚𝑚</m:t>
                              </m:r>
                              <m:r>
                                <a:rPr lang="en-US" sz="1200" i="1" smtClean="0">
                                  <a:solidFill>
                                    <a:schemeClr val="tx1">
                                      <a:lumMod val="85000"/>
                                      <a:lumOff val="15000"/>
                                    </a:schemeClr>
                                  </a:solidFill>
                                  <a:effectLst/>
                                  <a:latin typeface="Cambria Math" panose="02040503050406030204" pitchFamily="18" charset="0"/>
                                </a:rPr>
                                <m:t>)</m:t>
                              </m:r>
                            </m:oMath>
                          </a14:m>
                          <a:endParaRPr lang="en-US" sz="1200" i="1" dirty="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1">
                            <a:alpha val="56000"/>
                          </a:schemeClr>
                        </a:solidFill>
                      </a:tcPr>
                    </a:tc>
                    <a:tc>
                      <a:txBody>
                        <a:bodyPr/>
                        <a:lstStyle/>
                        <a:p>
                          <a:pPr marL="0" marR="0">
                            <a:lnSpc>
                              <a:spcPct val="200000"/>
                            </a:lnSpc>
                            <a:spcBef>
                              <a:spcPts val="0"/>
                            </a:spcBef>
                            <a:spcAft>
                              <a:spcPts val="0"/>
                            </a:spcAft>
                          </a:pPr>
                          <a:r>
                            <a:rPr lang="en-US" sz="1200" b="1" i="1" dirty="0">
                              <a:effectLst/>
                            </a:rPr>
                            <a:t>2</a:t>
                          </a:r>
                          <a:endParaRPr lang="en-US" sz="1200" b="1" i="1" dirty="0">
                            <a:effectLst/>
                            <a:latin typeface="Times New Roman" panose="02020603050405020304" pitchFamily="18" charset="0"/>
                            <a:ea typeface="Times New Roman" panose="02020603050405020304" pitchFamily="18" charset="0"/>
                          </a:endParaRPr>
                        </a:p>
                      </a:txBody>
                      <a:tcPr marL="68580" marR="68580" marT="0" marB="0">
                        <a:solidFill>
                          <a:schemeClr val="accent4">
                            <a:alpha val="59000"/>
                          </a:schemeClr>
                        </a:solidFill>
                      </a:tcPr>
                    </a:tc>
                    <a:tc>
                      <a:txBody>
                        <a:bodyPr/>
                        <a:lstStyle/>
                        <a:p>
                          <a:pPr marL="0" marR="0">
                            <a:lnSpc>
                              <a:spcPct val="200000"/>
                            </a:lnSpc>
                            <a:spcBef>
                              <a:spcPts val="0"/>
                            </a:spcBef>
                            <a:spcAft>
                              <a:spcPts val="0"/>
                            </a:spcAft>
                          </a:pPr>
                          <a:r>
                            <a:rPr lang="en-US" sz="1200" b="1" i="1" dirty="0">
                              <a:effectLst/>
                            </a:rPr>
                            <a:t>10</a:t>
                          </a:r>
                          <a:endParaRPr lang="en-US" sz="1200" b="1" i="1" dirty="0">
                            <a:effectLst/>
                            <a:latin typeface="Times New Roman" panose="02020603050405020304" pitchFamily="18" charset="0"/>
                            <a:ea typeface="Times New Roman" panose="02020603050405020304" pitchFamily="18" charset="0"/>
                          </a:endParaRPr>
                        </a:p>
                      </a:txBody>
                      <a:tcPr marL="68580" marR="68580" marT="0" marB="0">
                        <a:solidFill>
                          <a:schemeClr val="accent4">
                            <a:alpha val="59000"/>
                          </a:schemeClr>
                        </a:solidFill>
                      </a:tcPr>
                    </a:tc>
                    <a:extLst>
                      <a:ext uri="{0D108BD9-81ED-4DB2-BD59-A6C34878D82A}">
                        <a16:rowId xmlns:a16="http://schemas.microsoft.com/office/drawing/2014/main" val="609199258"/>
                      </a:ext>
                    </a:extLst>
                  </a:tr>
                  <a:tr h="0">
                    <a:tc>
                      <a:txBody>
                        <a:bodyPr/>
                        <a:lstStyle/>
                        <a:p>
                          <a:pPr marL="0" marR="0">
                            <a:lnSpc>
                              <a:spcPct val="200000"/>
                            </a:lnSpc>
                            <a:spcBef>
                              <a:spcPts val="0"/>
                            </a:spcBef>
                            <a:spcAft>
                              <a:spcPts val="0"/>
                            </a:spcAft>
                          </a:pPr>
                          <a:r>
                            <a:rPr lang="en-US" sz="1200" i="1" dirty="0">
                              <a:solidFill>
                                <a:schemeClr val="tx1">
                                  <a:lumMod val="85000"/>
                                  <a:lumOff val="15000"/>
                                </a:schemeClr>
                              </a:solidFill>
                              <a:effectLst/>
                            </a:rPr>
                            <a:t>Fin thickness, </a:t>
                          </a:r>
                          <a14:m>
                            <m:oMath xmlns:m="http://schemas.openxmlformats.org/officeDocument/2006/math">
                              <m:r>
                                <a:rPr lang="en-US" sz="1200" i="1" smtClean="0">
                                  <a:solidFill>
                                    <a:schemeClr val="tx1">
                                      <a:lumMod val="85000"/>
                                      <a:lumOff val="15000"/>
                                    </a:schemeClr>
                                  </a:solidFill>
                                  <a:effectLst/>
                                  <a:latin typeface="Cambria Math" panose="02040503050406030204" pitchFamily="18" charset="0"/>
                                </a:rPr>
                                <m:t>𝑡</m:t>
                              </m:r>
                              <m:r>
                                <a:rPr lang="en-US" sz="1200" i="1" smtClean="0">
                                  <a:solidFill>
                                    <a:schemeClr val="tx1">
                                      <a:lumMod val="85000"/>
                                      <a:lumOff val="15000"/>
                                    </a:schemeClr>
                                  </a:solidFill>
                                  <a:effectLst/>
                                  <a:latin typeface="Cambria Math" panose="02040503050406030204" pitchFamily="18" charset="0"/>
                                </a:rPr>
                                <m:t>(</m:t>
                              </m:r>
                              <m:r>
                                <a:rPr lang="en-US" sz="1200" i="1" smtClean="0">
                                  <a:solidFill>
                                    <a:schemeClr val="tx1">
                                      <a:lumMod val="85000"/>
                                      <a:lumOff val="15000"/>
                                    </a:schemeClr>
                                  </a:solidFill>
                                  <a:effectLst/>
                                  <a:latin typeface="Cambria Math" panose="02040503050406030204" pitchFamily="18" charset="0"/>
                                </a:rPr>
                                <m:t>𝑚𝑚</m:t>
                              </m:r>
                              <m:r>
                                <a:rPr lang="en-US" sz="1200" i="1" smtClean="0">
                                  <a:solidFill>
                                    <a:schemeClr val="tx1">
                                      <a:lumMod val="85000"/>
                                      <a:lumOff val="15000"/>
                                    </a:schemeClr>
                                  </a:solidFill>
                                  <a:effectLst/>
                                  <a:latin typeface="Cambria Math" panose="02040503050406030204" pitchFamily="18" charset="0"/>
                                </a:rPr>
                                <m:t>)</m:t>
                              </m:r>
                            </m:oMath>
                          </a14:m>
                          <a:endParaRPr lang="en-US" sz="1200" i="1" dirty="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1">
                            <a:alpha val="56000"/>
                          </a:schemeClr>
                        </a:solidFill>
                      </a:tcPr>
                    </a:tc>
                    <a:tc>
                      <a:txBody>
                        <a:bodyPr/>
                        <a:lstStyle/>
                        <a:p>
                          <a:pPr marL="0" marR="0">
                            <a:lnSpc>
                              <a:spcPct val="200000"/>
                            </a:lnSpc>
                            <a:spcBef>
                              <a:spcPts val="0"/>
                            </a:spcBef>
                            <a:spcAft>
                              <a:spcPts val="0"/>
                            </a:spcAft>
                          </a:pPr>
                          <a:r>
                            <a:rPr lang="en-US" sz="1200" b="1" i="1">
                              <a:effectLst/>
                            </a:rPr>
                            <a:t>0.1</a:t>
                          </a:r>
                          <a:endParaRPr lang="en-US" sz="1200" b="1" i="1">
                            <a:effectLst/>
                            <a:latin typeface="Times New Roman" panose="02020603050405020304" pitchFamily="18" charset="0"/>
                            <a:ea typeface="Times New Roman" panose="02020603050405020304" pitchFamily="18" charset="0"/>
                          </a:endParaRPr>
                        </a:p>
                      </a:txBody>
                      <a:tcPr marL="68580" marR="68580" marT="0" marB="0">
                        <a:solidFill>
                          <a:schemeClr val="accent4">
                            <a:alpha val="59000"/>
                          </a:schemeClr>
                        </a:solidFill>
                      </a:tcPr>
                    </a:tc>
                    <a:tc>
                      <a:txBody>
                        <a:bodyPr/>
                        <a:lstStyle/>
                        <a:p>
                          <a:pPr marL="0" marR="0">
                            <a:lnSpc>
                              <a:spcPct val="200000"/>
                            </a:lnSpc>
                            <a:spcBef>
                              <a:spcPts val="0"/>
                            </a:spcBef>
                            <a:spcAft>
                              <a:spcPts val="0"/>
                            </a:spcAft>
                          </a:pPr>
                          <a:r>
                            <a:rPr lang="en-US" sz="1200" b="1" i="1">
                              <a:effectLst/>
                            </a:rPr>
                            <a:t>0.2</a:t>
                          </a:r>
                          <a:endParaRPr lang="en-US" sz="1200" b="1" i="1">
                            <a:effectLst/>
                            <a:latin typeface="Times New Roman" panose="02020603050405020304" pitchFamily="18" charset="0"/>
                            <a:ea typeface="Times New Roman" panose="02020603050405020304" pitchFamily="18" charset="0"/>
                          </a:endParaRPr>
                        </a:p>
                      </a:txBody>
                      <a:tcPr marL="68580" marR="68580" marT="0" marB="0">
                        <a:solidFill>
                          <a:schemeClr val="accent4">
                            <a:alpha val="59000"/>
                          </a:schemeClr>
                        </a:solidFill>
                      </a:tcPr>
                    </a:tc>
                    <a:extLst>
                      <a:ext uri="{0D108BD9-81ED-4DB2-BD59-A6C34878D82A}">
                        <a16:rowId xmlns:a16="http://schemas.microsoft.com/office/drawing/2014/main" val="401252738"/>
                      </a:ext>
                    </a:extLst>
                  </a:tr>
                  <a:tr h="0">
                    <a:tc>
                      <a:txBody>
                        <a:bodyPr/>
                        <a:lstStyle/>
                        <a:p>
                          <a:pPr marL="0" marR="0">
                            <a:lnSpc>
                              <a:spcPct val="200000"/>
                            </a:lnSpc>
                            <a:spcBef>
                              <a:spcPts val="0"/>
                            </a:spcBef>
                            <a:spcAft>
                              <a:spcPts val="0"/>
                            </a:spcAft>
                          </a:pPr>
                          <a:r>
                            <a:rPr lang="en-US" sz="1200" i="1">
                              <a:solidFill>
                                <a:schemeClr val="tx1">
                                  <a:lumMod val="85000"/>
                                  <a:lumOff val="15000"/>
                                </a:schemeClr>
                              </a:solidFill>
                              <a:effectLst/>
                            </a:rPr>
                            <a:t>Fin frequency, </a:t>
                          </a:r>
                          <a14:m>
                            <m:oMath xmlns:m="http://schemas.openxmlformats.org/officeDocument/2006/math">
                              <m:r>
                                <a:rPr lang="en-US" sz="1200" i="1" smtClean="0">
                                  <a:solidFill>
                                    <a:schemeClr val="tx1">
                                      <a:lumMod val="85000"/>
                                      <a:lumOff val="15000"/>
                                    </a:schemeClr>
                                  </a:solidFill>
                                  <a:effectLst/>
                                  <a:latin typeface="Cambria Math" panose="02040503050406030204" pitchFamily="18" charset="0"/>
                                </a:rPr>
                                <m:t>𝑛</m:t>
                              </m:r>
                            </m:oMath>
                          </a14:m>
                          <a:endParaRPr lang="en-US" sz="1200" i="1">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1">
                            <a:alpha val="56000"/>
                          </a:schemeClr>
                        </a:solidFill>
                      </a:tcPr>
                    </a:tc>
                    <a:tc>
                      <a:txBody>
                        <a:bodyPr/>
                        <a:lstStyle/>
                        <a:p>
                          <a:pPr marL="0" marR="0">
                            <a:lnSpc>
                              <a:spcPct val="200000"/>
                            </a:lnSpc>
                            <a:spcBef>
                              <a:spcPts val="0"/>
                            </a:spcBef>
                            <a:spcAft>
                              <a:spcPts val="0"/>
                            </a:spcAft>
                          </a:pPr>
                          <a:r>
                            <a:rPr lang="en-US" sz="1200" b="1" i="1">
                              <a:effectLst/>
                            </a:rPr>
                            <a:t>100</a:t>
                          </a:r>
                          <a:endParaRPr lang="en-US" sz="1200" b="1" i="1">
                            <a:effectLst/>
                            <a:latin typeface="Times New Roman" panose="02020603050405020304" pitchFamily="18" charset="0"/>
                            <a:ea typeface="Times New Roman" panose="02020603050405020304" pitchFamily="18" charset="0"/>
                          </a:endParaRPr>
                        </a:p>
                      </a:txBody>
                      <a:tcPr marL="68580" marR="68580" marT="0" marB="0">
                        <a:solidFill>
                          <a:schemeClr val="accent4">
                            <a:alpha val="59000"/>
                          </a:schemeClr>
                        </a:solidFill>
                      </a:tcPr>
                    </a:tc>
                    <a:tc>
                      <a:txBody>
                        <a:bodyPr/>
                        <a:lstStyle/>
                        <a:p>
                          <a:pPr marL="0" marR="0">
                            <a:lnSpc>
                              <a:spcPct val="200000"/>
                            </a:lnSpc>
                            <a:spcBef>
                              <a:spcPts val="0"/>
                            </a:spcBef>
                            <a:spcAft>
                              <a:spcPts val="0"/>
                            </a:spcAft>
                          </a:pPr>
                          <a:r>
                            <a:rPr lang="en-US" sz="1200" b="1" i="1">
                              <a:effectLst/>
                            </a:rPr>
                            <a:t>1000</a:t>
                          </a:r>
                          <a:endParaRPr lang="en-US" sz="1200" b="1" i="1">
                            <a:effectLst/>
                            <a:latin typeface="Times New Roman" panose="02020603050405020304" pitchFamily="18" charset="0"/>
                            <a:ea typeface="Times New Roman" panose="02020603050405020304" pitchFamily="18" charset="0"/>
                          </a:endParaRPr>
                        </a:p>
                      </a:txBody>
                      <a:tcPr marL="68580" marR="68580" marT="0" marB="0">
                        <a:solidFill>
                          <a:schemeClr val="accent4">
                            <a:alpha val="59000"/>
                          </a:schemeClr>
                        </a:solidFill>
                      </a:tcPr>
                    </a:tc>
                    <a:extLst>
                      <a:ext uri="{0D108BD9-81ED-4DB2-BD59-A6C34878D82A}">
                        <a16:rowId xmlns:a16="http://schemas.microsoft.com/office/drawing/2014/main" val="4133185157"/>
                      </a:ext>
                    </a:extLst>
                  </a:tr>
                  <a:tr h="0">
                    <a:tc>
                      <a:txBody>
                        <a:bodyPr/>
                        <a:lstStyle/>
                        <a:p>
                          <a:pPr marL="0" marR="0">
                            <a:lnSpc>
                              <a:spcPct val="200000"/>
                            </a:lnSpc>
                            <a:spcBef>
                              <a:spcPts val="0"/>
                            </a:spcBef>
                            <a:spcAft>
                              <a:spcPts val="0"/>
                            </a:spcAft>
                          </a:pPr>
                          <a:r>
                            <a:rPr lang="en-US" sz="1200" i="1">
                              <a:solidFill>
                                <a:schemeClr val="tx1">
                                  <a:lumMod val="85000"/>
                                  <a:lumOff val="15000"/>
                                </a:schemeClr>
                              </a:solidFill>
                              <a:effectLst/>
                            </a:rPr>
                            <a:t>Fin offset length, </a:t>
                          </a:r>
                          <a14:m>
                            <m:oMath xmlns:m="http://schemas.openxmlformats.org/officeDocument/2006/math">
                              <m:sSub>
                                <m:sSubPr>
                                  <m:ctrlPr>
                                    <a:rPr lang="en-US" sz="1200" i="1">
                                      <a:solidFill>
                                        <a:schemeClr val="tx1">
                                          <a:lumMod val="85000"/>
                                          <a:lumOff val="15000"/>
                                        </a:schemeClr>
                                      </a:solidFill>
                                      <a:effectLst/>
                                      <a:latin typeface="Cambria Math" panose="02040503050406030204" pitchFamily="18" charset="0"/>
                                    </a:rPr>
                                  </m:ctrlPr>
                                </m:sSubPr>
                                <m:e>
                                  <m:r>
                                    <a:rPr lang="en-US" sz="1200" i="1" smtClean="0">
                                      <a:solidFill>
                                        <a:schemeClr val="tx1">
                                          <a:lumMod val="85000"/>
                                          <a:lumOff val="15000"/>
                                        </a:schemeClr>
                                      </a:solidFill>
                                      <a:effectLst/>
                                      <a:latin typeface="Cambria Math" panose="02040503050406030204" pitchFamily="18" charset="0"/>
                                    </a:rPr>
                                    <m:t>𝑙</m:t>
                                  </m:r>
                                </m:e>
                                <m:sub>
                                  <m:r>
                                    <a:rPr lang="en-US" sz="1200" i="1" smtClean="0">
                                      <a:solidFill>
                                        <a:schemeClr val="tx1">
                                          <a:lumMod val="85000"/>
                                          <a:lumOff val="15000"/>
                                        </a:schemeClr>
                                      </a:solidFill>
                                      <a:effectLst/>
                                      <a:latin typeface="Cambria Math" panose="02040503050406030204" pitchFamily="18" charset="0"/>
                                    </a:rPr>
                                    <m:t>𝑓</m:t>
                                  </m:r>
                                </m:sub>
                              </m:sSub>
                              <m:r>
                                <a:rPr lang="en-US" sz="1200" i="1" smtClean="0">
                                  <a:solidFill>
                                    <a:schemeClr val="tx1">
                                      <a:lumMod val="85000"/>
                                      <a:lumOff val="15000"/>
                                    </a:schemeClr>
                                  </a:solidFill>
                                  <a:effectLst/>
                                  <a:latin typeface="Cambria Math" panose="02040503050406030204" pitchFamily="18" charset="0"/>
                                </a:rPr>
                                <m:t>(</m:t>
                              </m:r>
                              <m:r>
                                <a:rPr lang="en-US" sz="1200" i="1" smtClean="0">
                                  <a:solidFill>
                                    <a:schemeClr val="tx1">
                                      <a:lumMod val="85000"/>
                                      <a:lumOff val="15000"/>
                                    </a:schemeClr>
                                  </a:solidFill>
                                  <a:effectLst/>
                                  <a:latin typeface="Cambria Math" panose="02040503050406030204" pitchFamily="18" charset="0"/>
                                </a:rPr>
                                <m:t>𝑚𝑚</m:t>
                              </m:r>
                              <m:r>
                                <a:rPr lang="en-US" sz="1200" i="1" smtClean="0">
                                  <a:solidFill>
                                    <a:schemeClr val="tx1">
                                      <a:lumMod val="85000"/>
                                      <a:lumOff val="15000"/>
                                    </a:schemeClr>
                                  </a:solidFill>
                                  <a:effectLst/>
                                  <a:latin typeface="Cambria Math" panose="02040503050406030204" pitchFamily="18" charset="0"/>
                                </a:rPr>
                                <m:t>)</m:t>
                              </m:r>
                            </m:oMath>
                          </a14:m>
                          <a:endParaRPr lang="en-US" sz="1200" i="1">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1">
                            <a:alpha val="56000"/>
                          </a:schemeClr>
                        </a:solidFill>
                      </a:tcPr>
                    </a:tc>
                    <a:tc>
                      <a:txBody>
                        <a:bodyPr/>
                        <a:lstStyle/>
                        <a:p>
                          <a:pPr marL="0" marR="0">
                            <a:lnSpc>
                              <a:spcPct val="200000"/>
                            </a:lnSpc>
                            <a:spcBef>
                              <a:spcPts val="0"/>
                            </a:spcBef>
                            <a:spcAft>
                              <a:spcPts val="0"/>
                            </a:spcAft>
                          </a:pPr>
                          <a:r>
                            <a:rPr lang="en-US" sz="1200" b="1" i="1">
                              <a:effectLst/>
                            </a:rPr>
                            <a:t>1</a:t>
                          </a:r>
                          <a:endParaRPr lang="en-US" sz="1200" b="1" i="1">
                            <a:effectLst/>
                            <a:latin typeface="Times New Roman" panose="02020603050405020304" pitchFamily="18" charset="0"/>
                            <a:ea typeface="Times New Roman" panose="02020603050405020304" pitchFamily="18" charset="0"/>
                          </a:endParaRPr>
                        </a:p>
                      </a:txBody>
                      <a:tcPr marL="68580" marR="68580" marT="0" marB="0">
                        <a:solidFill>
                          <a:schemeClr val="accent4">
                            <a:alpha val="59000"/>
                          </a:schemeClr>
                        </a:solidFill>
                      </a:tcPr>
                    </a:tc>
                    <a:tc>
                      <a:txBody>
                        <a:bodyPr/>
                        <a:lstStyle/>
                        <a:p>
                          <a:pPr marL="0" marR="0">
                            <a:lnSpc>
                              <a:spcPct val="200000"/>
                            </a:lnSpc>
                            <a:spcBef>
                              <a:spcPts val="0"/>
                            </a:spcBef>
                            <a:spcAft>
                              <a:spcPts val="0"/>
                            </a:spcAft>
                          </a:pPr>
                          <a:r>
                            <a:rPr lang="en-US" sz="1200" b="1" i="1" dirty="0">
                              <a:effectLst/>
                            </a:rPr>
                            <a:t>10</a:t>
                          </a:r>
                          <a:endParaRPr lang="en-US" sz="1200" b="1" i="1" dirty="0">
                            <a:effectLst/>
                            <a:latin typeface="Times New Roman" panose="02020603050405020304" pitchFamily="18" charset="0"/>
                            <a:ea typeface="Times New Roman" panose="02020603050405020304" pitchFamily="18" charset="0"/>
                          </a:endParaRPr>
                        </a:p>
                      </a:txBody>
                      <a:tcPr marL="68580" marR="68580" marT="0" marB="0">
                        <a:solidFill>
                          <a:schemeClr val="accent4">
                            <a:alpha val="59000"/>
                          </a:schemeClr>
                        </a:solidFill>
                      </a:tcPr>
                    </a:tc>
                    <a:extLst>
                      <a:ext uri="{0D108BD9-81ED-4DB2-BD59-A6C34878D82A}">
                        <a16:rowId xmlns:a16="http://schemas.microsoft.com/office/drawing/2014/main" val="2751036999"/>
                      </a:ext>
                    </a:extLst>
                  </a:tr>
                  <a:tr h="0">
                    <a:tc>
                      <a:txBody>
                        <a:bodyPr/>
                        <a:lstStyle/>
                        <a:p>
                          <a:pPr marL="0" marR="0">
                            <a:lnSpc>
                              <a:spcPct val="200000"/>
                            </a:lnSpc>
                            <a:spcBef>
                              <a:spcPts val="0"/>
                            </a:spcBef>
                            <a:spcAft>
                              <a:spcPts val="0"/>
                            </a:spcAft>
                          </a:pPr>
                          <a:r>
                            <a:rPr lang="en-US" sz="1200" i="1" dirty="0">
                              <a:solidFill>
                                <a:schemeClr val="tx1">
                                  <a:lumMod val="85000"/>
                                  <a:lumOff val="15000"/>
                                </a:schemeClr>
                              </a:solidFill>
                              <a:effectLst/>
                            </a:rPr>
                            <a:t>Number of hot side layer, </a:t>
                          </a:r>
                          <a14:m>
                            <m:oMath xmlns:m="http://schemas.openxmlformats.org/officeDocument/2006/math">
                              <m:sSub>
                                <m:sSubPr>
                                  <m:ctrlPr>
                                    <a:rPr lang="en-US" sz="1200" i="1">
                                      <a:solidFill>
                                        <a:schemeClr val="tx1">
                                          <a:lumMod val="85000"/>
                                          <a:lumOff val="15000"/>
                                        </a:schemeClr>
                                      </a:solidFill>
                                      <a:effectLst/>
                                      <a:latin typeface="Cambria Math" panose="02040503050406030204" pitchFamily="18" charset="0"/>
                                    </a:rPr>
                                  </m:ctrlPr>
                                </m:sSubPr>
                                <m:e>
                                  <m:r>
                                    <a:rPr lang="en-US" sz="1200" i="1" smtClean="0">
                                      <a:solidFill>
                                        <a:schemeClr val="tx1">
                                          <a:lumMod val="85000"/>
                                          <a:lumOff val="15000"/>
                                        </a:schemeClr>
                                      </a:solidFill>
                                      <a:effectLst/>
                                      <a:latin typeface="Cambria Math" panose="02040503050406030204" pitchFamily="18" charset="0"/>
                                    </a:rPr>
                                    <m:t>𝑁</m:t>
                                  </m:r>
                                </m:e>
                                <m:sub>
                                  <m:r>
                                    <a:rPr lang="en-US" sz="1200" i="1" smtClean="0">
                                      <a:solidFill>
                                        <a:schemeClr val="tx1">
                                          <a:lumMod val="85000"/>
                                          <a:lumOff val="15000"/>
                                        </a:schemeClr>
                                      </a:solidFill>
                                      <a:effectLst/>
                                      <a:latin typeface="Cambria Math" panose="02040503050406030204" pitchFamily="18" charset="0"/>
                                    </a:rPr>
                                    <m:t>h</m:t>
                                  </m:r>
                                </m:sub>
                              </m:sSub>
                            </m:oMath>
                          </a14:m>
                          <a:endParaRPr lang="en-US" sz="1200" i="1" dirty="0">
                            <a:solidFill>
                              <a:schemeClr val="tx1">
                                <a:lumMod val="85000"/>
                                <a:lumOff val="15000"/>
                              </a:schemeClr>
                            </a:solidFill>
                            <a:effectLst/>
                          </a:endParaRPr>
                        </a:p>
                        <a:p>
                          <a:pPr marL="0" marR="0">
                            <a:lnSpc>
                              <a:spcPct val="200000"/>
                            </a:lnSpc>
                            <a:spcBef>
                              <a:spcPts val="0"/>
                            </a:spcBef>
                            <a:spcAft>
                              <a:spcPts val="0"/>
                            </a:spcAft>
                          </a:pPr>
                          <a:r>
                            <a:rPr lang="en-US" sz="1200" i="1" dirty="0">
                              <a:solidFill>
                                <a:schemeClr val="tx1">
                                  <a:lumMod val="85000"/>
                                  <a:lumOff val="15000"/>
                                </a:schemeClr>
                              </a:solidFill>
                              <a:effectLst/>
                            </a:rPr>
                            <a:t> </a:t>
                          </a:r>
                          <a:endParaRPr lang="en-US" sz="1200" i="1" dirty="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1">
                            <a:alpha val="56000"/>
                          </a:schemeClr>
                        </a:solidFill>
                      </a:tcPr>
                    </a:tc>
                    <a:tc>
                      <a:txBody>
                        <a:bodyPr/>
                        <a:lstStyle/>
                        <a:p>
                          <a:pPr marL="0" marR="0">
                            <a:lnSpc>
                              <a:spcPct val="200000"/>
                            </a:lnSpc>
                            <a:spcBef>
                              <a:spcPts val="0"/>
                            </a:spcBef>
                            <a:spcAft>
                              <a:spcPts val="0"/>
                            </a:spcAft>
                          </a:pPr>
                          <a:r>
                            <a:rPr lang="en-US" sz="1200" b="1" i="1" dirty="0">
                              <a:effectLst/>
                            </a:rPr>
                            <a:t>1</a:t>
                          </a:r>
                          <a:endParaRPr lang="en-US" sz="1200" b="1" i="1" dirty="0">
                            <a:effectLst/>
                            <a:latin typeface="Times New Roman" panose="02020603050405020304" pitchFamily="18" charset="0"/>
                            <a:ea typeface="Times New Roman" panose="02020603050405020304" pitchFamily="18" charset="0"/>
                          </a:endParaRPr>
                        </a:p>
                      </a:txBody>
                      <a:tcPr marL="68580" marR="68580" marT="0" marB="0">
                        <a:solidFill>
                          <a:schemeClr val="accent4">
                            <a:alpha val="59000"/>
                          </a:schemeClr>
                        </a:solidFill>
                      </a:tcPr>
                    </a:tc>
                    <a:tc>
                      <a:txBody>
                        <a:bodyPr/>
                        <a:lstStyle/>
                        <a:p>
                          <a:pPr marL="0" marR="0">
                            <a:lnSpc>
                              <a:spcPct val="200000"/>
                            </a:lnSpc>
                            <a:spcBef>
                              <a:spcPts val="0"/>
                            </a:spcBef>
                            <a:spcAft>
                              <a:spcPts val="0"/>
                            </a:spcAft>
                          </a:pPr>
                          <a:r>
                            <a:rPr lang="en-US" sz="1200" b="1" i="1" dirty="0">
                              <a:effectLst/>
                            </a:rPr>
                            <a:t>200</a:t>
                          </a:r>
                          <a:endParaRPr lang="en-US" sz="1200" b="1" i="1" dirty="0">
                            <a:effectLst/>
                            <a:latin typeface="Times New Roman" panose="02020603050405020304" pitchFamily="18" charset="0"/>
                            <a:ea typeface="Times New Roman" panose="02020603050405020304" pitchFamily="18" charset="0"/>
                          </a:endParaRPr>
                        </a:p>
                      </a:txBody>
                      <a:tcPr marL="68580" marR="68580" marT="0" marB="0">
                        <a:solidFill>
                          <a:schemeClr val="accent4">
                            <a:alpha val="59000"/>
                          </a:schemeClr>
                        </a:solidFill>
                      </a:tcPr>
                    </a:tc>
                    <a:extLst>
                      <a:ext uri="{0D108BD9-81ED-4DB2-BD59-A6C34878D82A}">
                        <a16:rowId xmlns:a16="http://schemas.microsoft.com/office/drawing/2014/main" val="2586789311"/>
                      </a:ext>
                    </a:extLst>
                  </a:tr>
                </a:tbl>
              </a:graphicData>
            </a:graphic>
          </p:graphicFrame>
        </mc:Choice>
        <mc:Fallback xmlns="">
          <p:graphicFrame>
            <p:nvGraphicFramePr>
              <p:cNvPr id="4" name="Table 3">
                <a:extLst>
                  <a:ext uri="{FF2B5EF4-FFF2-40B4-BE49-F238E27FC236}">
                    <a16:creationId xmlns:a16="http://schemas.microsoft.com/office/drawing/2014/main" id="{B4EF1220-066B-412F-9629-DDBE4E72B781}"/>
                  </a:ext>
                </a:extLst>
              </p:cNvPr>
              <p:cNvGraphicFramePr>
                <a:graphicFrameLocks noGrp="1"/>
              </p:cNvGraphicFramePr>
              <p:nvPr>
                <p:extLst>
                  <p:ext uri="{D42A27DB-BD31-4B8C-83A1-F6EECF244321}">
                    <p14:modId xmlns:p14="http://schemas.microsoft.com/office/powerpoint/2010/main" val="4008648464"/>
                  </p:ext>
                </p:extLst>
              </p:nvPr>
            </p:nvGraphicFramePr>
            <p:xfrm>
              <a:off x="196568" y="1563638"/>
              <a:ext cx="4560574" cy="3245997"/>
            </p:xfrm>
            <a:graphic>
              <a:graphicData uri="http://schemas.openxmlformats.org/drawingml/2006/table">
                <a:tbl>
                  <a:tblPr firstRow="1" firstCol="1" bandRow="1">
                    <a:tableStyleId>{5C22544A-7EE6-4342-B048-85BDC9FD1C3A}</a:tableStyleId>
                  </a:tblPr>
                  <a:tblGrid>
                    <a:gridCol w="2222373">
                      <a:extLst>
                        <a:ext uri="{9D8B030D-6E8A-4147-A177-3AD203B41FA5}">
                          <a16:colId xmlns:a16="http://schemas.microsoft.com/office/drawing/2014/main" val="928392189"/>
                        </a:ext>
                      </a:extLst>
                    </a:gridCol>
                    <a:gridCol w="1143000">
                      <a:extLst>
                        <a:ext uri="{9D8B030D-6E8A-4147-A177-3AD203B41FA5}">
                          <a16:colId xmlns:a16="http://schemas.microsoft.com/office/drawing/2014/main" val="3874813457"/>
                        </a:ext>
                      </a:extLst>
                    </a:gridCol>
                    <a:gridCol w="1195201">
                      <a:extLst>
                        <a:ext uri="{9D8B030D-6E8A-4147-A177-3AD203B41FA5}">
                          <a16:colId xmlns:a16="http://schemas.microsoft.com/office/drawing/2014/main" val="3370353591"/>
                        </a:ext>
                      </a:extLst>
                    </a:gridCol>
                  </a:tblGrid>
                  <a:tr h="309817">
                    <a:tc>
                      <a:txBody>
                        <a:bodyPr/>
                        <a:lstStyle/>
                        <a:p>
                          <a:pPr marL="0" marR="0">
                            <a:lnSpc>
                              <a:spcPct val="200000"/>
                            </a:lnSpc>
                            <a:spcBef>
                              <a:spcPts val="0"/>
                            </a:spcBef>
                            <a:spcAft>
                              <a:spcPts val="0"/>
                            </a:spcAft>
                          </a:pPr>
                          <a:r>
                            <a:rPr lang="en-US" sz="1200" i="1" dirty="0">
                              <a:solidFill>
                                <a:schemeClr val="tx1">
                                  <a:lumMod val="85000"/>
                                  <a:lumOff val="15000"/>
                                </a:schemeClr>
                              </a:solidFill>
                              <a:effectLst/>
                            </a:rPr>
                            <a:t>Design Parameters</a:t>
                          </a:r>
                          <a:endParaRPr lang="en-US" sz="1200" i="1" dirty="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3">
                            <a:alpha val="57000"/>
                          </a:schemeClr>
                        </a:solidFill>
                      </a:tcPr>
                    </a:tc>
                    <a:tc>
                      <a:txBody>
                        <a:bodyPr/>
                        <a:lstStyle/>
                        <a:p>
                          <a:pPr marL="0" marR="0">
                            <a:lnSpc>
                              <a:spcPct val="200000"/>
                            </a:lnSpc>
                            <a:spcBef>
                              <a:spcPts val="0"/>
                            </a:spcBef>
                            <a:spcAft>
                              <a:spcPts val="0"/>
                            </a:spcAft>
                          </a:pPr>
                          <a:r>
                            <a:rPr lang="en-US" sz="1200" i="1">
                              <a:solidFill>
                                <a:schemeClr val="tx1">
                                  <a:lumMod val="85000"/>
                                  <a:lumOff val="15000"/>
                                </a:schemeClr>
                              </a:solidFill>
                              <a:effectLst/>
                            </a:rPr>
                            <a:t>Lower Bound</a:t>
                          </a:r>
                          <a:endParaRPr lang="en-US" sz="1200" i="1">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3">
                            <a:alpha val="57000"/>
                          </a:schemeClr>
                        </a:solidFill>
                      </a:tcPr>
                    </a:tc>
                    <a:tc>
                      <a:txBody>
                        <a:bodyPr/>
                        <a:lstStyle/>
                        <a:p>
                          <a:pPr marL="0" marR="0">
                            <a:lnSpc>
                              <a:spcPct val="200000"/>
                            </a:lnSpc>
                            <a:spcBef>
                              <a:spcPts val="0"/>
                            </a:spcBef>
                            <a:spcAft>
                              <a:spcPts val="0"/>
                            </a:spcAft>
                          </a:pPr>
                          <a:r>
                            <a:rPr lang="en-US" sz="1200" i="1" dirty="0">
                              <a:solidFill>
                                <a:schemeClr val="tx1">
                                  <a:lumMod val="85000"/>
                                  <a:lumOff val="15000"/>
                                </a:schemeClr>
                              </a:solidFill>
                              <a:effectLst/>
                            </a:rPr>
                            <a:t>Upper Bound</a:t>
                          </a:r>
                          <a:endParaRPr lang="en-US" sz="1200" i="1" dirty="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solidFill>
                          <a:schemeClr val="accent3">
                            <a:alpha val="57000"/>
                          </a:schemeClr>
                        </a:solidFill>
                      </a:tcPr>
                    </a:tc>
                    <a:extLst>
                      <a:ext uri="{0D108BD9-81ED-4DB2-BD59-A6C34878D82A}">
                        <a16:rowId xmlns:a16="http://schemas.microsoft.com/office/drawing/2014/main" val="658204288"/>
                      </a:ext>
                    </a:extLst>
                  </a:tr>
                  <a:tr h="675577">
                    <a:tc>
                      <a:txBody>
                        <a:bodyPr/>
                        <a:lstStyle/>
                        <a:p>
                          <a:endParaRPr lang="en-US"/>
                        </a:p>
                      </a:txBody>
                      <a:tcPr marL="68580" marR="68580" marT="0" marB="0">
                        <a:blipFill>
                          <a:blip r:embed="rId3"/>
                          <a:stretch>
                            <a:fillRect l="-274" t="-46847" r="-106301" b="-336937"/>
                          </a:stretch>
                        </a:blipFill>
                      </a:tcPr>
                    </a:tc>
                    <a:tc>
                      <a:txBody>
                        <a:bodyPr/>
                        <a:lstStyle/>
                        <a:p>
                          <a:pPr marL="0" marR="0">
                            <a:lnSpc>
                              <a:spcPct val="200000"/>
                            </a:lnSpc>
                            <a:spcBef>
                              <a:spcPts val="0"/>
                            </a:spcBef>
                            <a:spcAft>
                              <a:spcPts val="0"/>
                            </a:spcAft>
                          </a:pPr>
                          <a:r>
                            <a:rPr lang="en-US" sz="1200" b="1" i="1" dirty="0">
                              <a:effectLst/>
                            </a:rPr>
                            <a:t> </a:t>
                          </a:r>
                        </a:p>
                        <a:p>
                          <a:pPr marL="0" marR="0">
                            <a:lnSpc>
                              <a:spcPct val="200000"/>
                            </a:lnSpc>
                            <a:spcBef>
                              <a:spcPts val="0"/>
                            </a:spcBef>
                            <a:spcAft>
                              <a:spcPts val="0"/>
                            </a:spcAft>
                          </a:pPr>
                          <a:r>
                            <a:rPr lang="en-US" sz="1200" b="1" i="1" dirty="0">
                              <a:effectLst/>
                            </a:rPr>
                            <a:t>0.1</a:t>
                          </a:r>
                          <a:endParaRPr lang="en-US" sz="1200" b="1" i="1" dirty="0">
                            <a:effectLst/>
                            <a:latin typeface="Times New Roman" panose="02020603050405020304" pitchFamily="18" charset="0"/>
                            <a:ea typeface="Times New Roman" panose="02020603050405020304" pitchFamily="18" charset="0"/>
                          </a:endParaRPr>
                        </a:p>
                      </a:txBody>
                      <a:tcPr marL="68580" marR="68580" marT="0" marB="0">
                        <a:solidFill>
                          <a:schemeClr val="accent4">
                            <a:alpha val="59000"/>
                          </a:schemeClr>
                        </a:solidFill>
                      </a:tcPr>
                    </a:tc>
                    <a:tc>
                      <a:txBody>
                        <a:bodyPr/>
                        <a:lstStyle/>
                        <a:p>
                          <a:pPr marL="0" marR="0">
                            <a:lnSpc>
                              <a:spcPct val="200000"/>
                            </a:lnSpc>
                            <a:spcBef>
                              <a:spcPts val="0"/>
                            </a:spcBef>
                            <a:spcAft>
                              <a:spcPts val="0"/>
                            </a:spcAft>
                          </a:pPr>
                          <a:r>
                            <a:rPr lang="en-US" sz="1200" b="1" i="1" dirty="0">
                              <a:effectLst/>
                            </a:rPr>
                            <a:t> </a:t>
                          </a:r>
                        </a:p>
                        <a:p>
                          <a:pPr marL="0" marR="0">
                            <a:lnSpc>
                              <a:spcPct val="200000"/>
                            </a:lnSpc>
                            <a:spcBef>
                              <a:spcPts val="0"/>
                            </a:spcBef>
                            <a:spcAft>
                              <a:spcPts val="0"/>
                            </a:spcAft>
                          </a:pPr>
                          <a:r>
                            <a:rPr lang="en-US" sz="1200" b="1" i="1" dirty="0">
                              <a:effectLst/>
                            </a:rPr>
                            <a:t>1</a:t>
                          </a:r>
                          <a:endParaRPr lang="en-US" sz="1200" b="1" i="1" dirty="0">
                            <a:effectLst/>
                            <a:latin typeface="Times New Roman" panose="02020603050405020304" pitchFamily="18" charset="0"/>
                            <a:ea typeface="Times New Roman" panose="02020603050405020304" pitchFamily="18" charset="0"/>
                          </a:endParaRPr>
                        </a:p>
                      </a:txBody>
                      <a:tcPr marL="68580" marR="68580" marT="0" marB="0">
                        <a:solidFill>
                          <a:schemeClr val="accent4">
                            <a:alpha val="59000"/>
                          </a:schemeClr>
                        </a:solidFill>
                      </a:tcPr>
                    </a:tc>
                    <a:extLst>
                      <a:ext uri="{0D108BD9-81ED-4DB2-BD59-A6C34878D82A}">
                        <a16:rowId xmlns:a16="http://schemas.microsoft.com/office/drawing/2014/main" val="1979957142"/>
                      </a:ext>
                    </a:extLst>
                  </a:tr>
                  <a:tr h="309817">
                    <a:tc>
                      <a:txBody>
                        <a:bodyPr/>
                        <a:lstStyle/>
                        <a:p>
                          <a:endParaRPr lang="en-US"/>
                        </a:p>
                      </a:txBody>
                      <a:tcPr marL="68580" marR="68580" marT="0" marB="0">
                        <a:blipFill>
                          <a:blip r:embed="rId3"/>
                          <a:stretch>
                            <a:fillRect l="-274" t="-319608" r="-106301" b="-633333"/>
                          </a:stretch>
                        </a:blipFill>
                      </a:tcPr>
                    </a:tc>
                    <a:tc>
                      <a:txBody>
                        <a:bodyPr/>
                        <a:lstStyle/>
                        <a:p>
                          <a:pPr marL="0" marR="0">
                            <a:lnSpc>
                              <a:spcPct val="200000"/>
                            </a:lnSpc>
                            <a:spcBef>
                              <a:spcPts val="0"/>
                            </a:spcBef>
                            <a:spcAft>
                              <a:spcPts val="0"/>
                            </a:spcAft>
                          </a:pPr>
                          <a:r>
                            <a:rPr lang="en-US" sz="1200" b="1" i="1" dirty="0">
                              <a:effectLst/>
                            </a:rPr>
                            <a:t>0.1</a:t>
                          </a:r>
                          <a:endParaRPr lang="en-US" sz="1200" b="1" i="1" dirty="0">
                            <a:effectLst/>
                            <a:latin typeface="Times New Roman" panose="02020603050405020304" pitchFamily="18" charset="0"/>
                            <a:ea typeface="Times New Roman" panose="02020603050405020304" pitchFamily="18" charset="0"/>
                          </a:endParaRPr>
                        </a:p>
                      </a:txBody>
                      <a:tcPr marL="68580" marR="68580" marT="0" marB="0">
                        <a:solidFill>
                          <a:schemeClr val="accent4">
                            <a:alpha val="59000"/>
                          </a:schemeClr>
                        </a:solidFill>
                      </a:tcPr>
                    </a:tc>
                    <a:tc>
                      <a:txBody>
                        <a:bodyPr/>
                        <a:lstStyle/>
                        <a:p>
                          <a:pPr marL="0" marR="0">
                            <a:lnSpc>
                              <a:spcPct val="200000"/>
                            </a:lnSpc>
                            <a:spcBef>
                              <a:spcPts val="0"/>
                            </a:spcBef>
                            <a:spcAft>
                              <a:spcPts val="0"/>
                            </a:spcAft>
                          </a:pPr>
                          <a:r>
                            <a:rPr lang="en-US" sz="1200" b="1" i="1" dirty="0">
                              <a:effectLst/>
                            </a:rPr>
                            <a:t>1</a:t>
                          </a:r>
                          <a:endParaRPr lang="en-US" sz="1200" b="1" i="1" dirty="0">
                            <a:effectLst/>
                            <a:latin typeface="Times New Roman" panose="02020603050405020304" pitchFamily="18" charset="0"/>
                            <a:ea typeface="Times New Roman" panose="02020603050405020304" pitchFamily="18" charset="0"/>
                          </a:endParaRPr>
                        </a:p>
                      </a:txBody>
                      <a:tcPr marL="68580" marR="68580" marT="0" marB="0">
                        <a:solidFill>
                          <a:schemeClr val="accent4">
                            <a:alpha val="59000"/>
                          </a:schemeClr>
                        </a:solidFill>
                      </a:tcPr>
                    </a:tc>
                    <a:extLst>
                      <a:ext uri="{0D108BD9-81ED-4DB2-BD59-A6C34878D82A}">
                        <a16:rowId xmlns:a16="http://schemas.microsoft.com/office/drawing/2014/main" val="1440363453"/>
                      </a:ext>
                    </a:extLst>
                  </a:tr>
                  <a:tr h="309817">
                    <a:tc>
                      <a:txBody>
                        <a:bodyPr/>
                        <a:lstStyle/>
                        <a:p>
                          <a:endParaRPr lang="en-US"/>
                        </a:p>
                      </a:txBody>
                      <a:tcPr marL="68580" marR="68580" marT="0" marB="0">
                        <a:blipFill>
                          <a:blip r:embed="rId3"/>
                          <a:stretch>
                            <a:fillRect l="-274" t="-419608" r="-106301" b="-533333"/>
                          </a:stretch>
                        </a:blipFill>
                      </a:tcPr>
                    </a:tc>
                    <a:tc>
                      <a:txBody>
                        <a:bodyPr/>
                        <a:lstStyle/>
                        <a:p>
                          <a:pPr marL="0" marR="0">
                            <a:lnSpc>
                              <a:spcPct val="200000"/>
                            </a:lnSpc>
                            <a:spcBef>
                              <a:spcPts val="0"/>
                            </a:spcBef>
                            <a:spcAft>
                              <a:spcPts val="0"/>
                            </a:spcAft>
                          </a:pPr>
                          <a:r>
                            <a:rPr lang="en-US" sz="1200" b="1" i="1" dirty="0">
                              <a:effectLst/>
                            </a:rPr>
                            <a:t>2</a:t>
                          </a:r>
                          <a:endParaRPr lang="en-US" sz="1200" b="1" i="1" dirty="0">
                            <a:effectLst/>
                            <a:latin typeface="Times New Roman" panose="02020603050405020304" pitchFamily="18" charset="0"/>
                            <a:ea typeface="Times New Roman" panose="02020603050405020304" pitchFamily="18" charset="0"/>
                          </a:endParaRPr>
                        </a:p>
                      </a:txBody>
                      <a:tcPr marL="68580" marR="68580" marT="0" marB="0">
                        <a:solidFill>
                          <a:schemeClr val="accent4">
                            <a:alpha val="59000"/>
                          </a:schemeClr>
                        </a:solidFill>
                      </a:tcPr>
                    </a:tc>
                    <a:tc>
                      <a:txBody>
                        <a:bodyPr/>
                        <a:lstStyle/>
                        <a:p>
                          <a:pPr marL="0" marR="0">
                            <a:lnSpc>
                              <a:spcPct val="200000"/>
                            </a:lnSpc>
                            <a:spcBef>
                              <a:spcPts val="0"/>
                            </a:spcBef>
                            <a:spcAft>
                              <a:spcPts val="0"/>
                            </a:spcAft>
                          </a:pPr>
                          <a:r>
                            <a:rPr lang="en-US" sz="1200" b="1" i="1" dirty="0">
                              <a:effectLst/>
                            </a:rPr>
                            <a:t>10</a:t>
                          </a:r>
                          <a:endParaRPr lang="en-US" sz="1200" b="1" i="1" dirty="0">
                            <a:effectLst/>
                            <a:latin typeface="Times New Roman" panose="02020603050405020304" pitchFamily="18" charset="0"/>
                            <a:ea typeface="Times New Roman" panose="02020603050405020304" pitchFamily="18" charset="0"/>
                          </a:endParaRPr>
                        </a:p>
                      </a:txBody>
                      <a:tcPr marL="68580" marR="68580" marT="0" marB="0">
                        <a:solidFill>
                          <a:schemeClr val="accent4">
                            <a:alpha val="59000"/>
                          </a:schemeClr>
                        </a:solidFill>
                      </a:tcPr>
                    </a:tc>
                    <a:extLst>
                      <a:ext uri="{0D108BD9-81ED-4DB2-BD59-A6C34878D82A}">
                        <a16:rowId xmlns:a16="http://schemas.microsoft.com/office/drawing/2014/main" val="609199258"/>
                      </a:ext>
                    </a:extLst>
                  </a:tr>
                  <a:tr h="309817">
                    <a:tc>
                      <a:txBody>
                        <a:bodyPr/>
                        <a:lstStyle/>
                        <a:p>
                          <a:endParaRPr lang="en-US"/>
                        </a:p>
                      </a:txBody>
                      <a:tcPr marL="68580" marR="68580" marT="0" marB="0">
                        <a:blipFill>
                          <a:blip r:embed="rId3"/>
                          <a:stretch>
                            <a:fillRect l="-274" t="-530000" r="-106301" b="-444000"/>
                          </a:stretch>
                        </a:blipFill>
                      </a:tcPr>
                    </a:tc>
                    <a:tc>
                      <a:txBody>
                        <a:bodyPr/>
                        <a:lstStyle/>
                        <a:p>
                          <a:pPr marL="0" marR="0">
                            <a:lnSpc>
                              <a:spcPct val="200000"/>
                            </a:lnSpc>
                            <a:spcBef>
                              <a:spcPts val="0"/>
                            </a:spcBef>
                            <a:spcAft>
                              <a:spcPts val="0"/>
                            </a:spcAft>
                          </a:pPr>
                          <a:r>
                            <a:rPr lang="en-US" sz="1200" b="1" i="1">
                              <a:effectLst/>
                            </a:rPr>
                            <a:t>0.1</a:t>
                          </a:r>
                          <a:endParaRPr lang="en-US" sz="1200" b="1" i="1">
                            <a:effectLst/>
                            <a:latin typeface="Times New Roman" panose="02020603050405020304" pitchFamily="18" charset="0"/>
                            <a:ea typeface="Times New Roman" panose="02020603050405020304" pitchFamily="18" charset="0"/>
                          </a:endParaRPr>
                        </a:p>
                      </a:txBody>
                      <a:tcPr marL="68580" marR="68580" marT="0" marB="0">
                        <a:solidFill>
                          <a:schemeClr val="accent4">
                            <a:alpha val="59000"/>
                          </a:schemeClr>
                        </a:solidFill>
                      </a:tcPr>
                    </a:tc>
                    <a:tc>
                      <a:txBody>
                        <a:bodyPr/>
                        <a:lstStyle/>
                        <a:p>
                          <a:pPr marL="0" marR="0">
                            <a:lnSpc>
                              <a:spcPct val="200000"/>
                            </a:lnSpc>
                            <a:spcBef>
                              <a:spcPts val="0"/>
                            </a:spcBef>
                            <a:spcAft>
                              <a:spcPts val="0"/>
                            </a:spcAft>
                          </a:pPr>
                          <a:r>
                            <a:rPr lang="en-US" sz="1200" b="1" i="1">
                              <a:effectLst/>
                            </a:rPr>
                            <a:t>0.2</a:t>
                          </a:r>
                          <a:endParaRPr lang="en-US" sz="1200" b="1" i="1">
                            <a:effectLst/>
                            <a:latin typeface="Times New Roman" panose="02020603050405020304" pitchFamily="18" charset="0"/>
                            <a:ea typeface="Times New Roman" panose="02020603050405020304" pitchFamily="18" charset="0"/>
                          </a:endParaRPr>
                        </a:p>
                      </a:txBody>
                      <a:tcPr marL="68580" marR="68580" marT="0" marB="0">
                        <a:solidFill>
                          <a:schemeClr val="accent4">
                            <a:alpha val="59000"/>
                          </a:schemeClr>
                        </a:solidFill>
                      </a:tcPr>
                    </a:tc>
                    <a:extLst>
                      <a:ext uri="{0D108BD9-81ED-4DB2-BD59-A6C34878D82A}">
                        <a16:rowId xmlns:a16="http://schemas.microsoft.com/office/drawing/2014/main" val="401252738"/>
                      </a:ext>
                    </a:extLst>
                  </a:tr>
                  <a:tr h="309817">
                    <a:tc>
                      <a:txBody>
                        <a:bodyPr/>
                        <a:lstStyle/>
                        <a:p>
                          <a:endParaRPr lang="en-US"/>
                        </a:p>
                      </a:txBody>
                      <a:tcPr marL="68580" marR="68580" marT="0" marB="0">
                        <a:blipFill>
                          <a:blip r:embed="rId3"/>
                          <a:stretch>
                            <a:fillRect l="-274" t="-617647" r="-106301" b="-335294"/>
                          </a:stretch>
                        </a:blipFill>
                      </a:tcPr>
                    </a:tc>
                    <a:tc>
                      <a:txBody>
                        <a:bodyPr/>
                        <a:lstStyle/>
                        <a:p>
                          <a:pPr marL="0" marR="0">
                            <a:lnSpc>
                              <a:spcPct val="200000"/>
                            </a:lnSpc>
                            <a:spcBef>
                              <a:spcPts val="0"/>
                            </a:spcBef>
                            <a:spcAft>
                              <a:spcPts val="0"/>
                            </a:spcAft>
                          </a:pPr>
                          <a:r>
                            <a:rPr lang="en-US" sz="1200" b="1" i="1">
                              <a:effectLst/>
                            </a:rPr>
                            <a:t>100</a:t>
                          </a:r>
                          <a:endParaRPr lang="en-US" sz="1200" b="1" i="1">
                            <a:effectLst/>
                            <a:latin typeface="Times New Roman" panose="02020603050405020304" pitchFamily="18" charset="0"/>
                            <a:ea typeface="Times New Roman" panose="02020603050405020304" pitchFamily="18" charset="0"/>
                          </a:endParaRPr>
                        </a:p>
                      </a:txBody>
                      <a:tcPr marL="68580" marR="68580" marT="0" marB="0">
                        <a:solidFill>
                          <a:schemeClr val="accent4">
                            <a:alpha val="59000"/>
                          </a:schemeClr>
                        </a:solidFill>
                      </a:tcPr>
                    </a:tc>
                    <a:tc>
                      <a:txBody>
                        <a:bodyPr/>
                        <a:lstStyle/>
                        <a:p>
                          <a:pPr marL="0" marR="0">
                            <a:lnSpc>
                              <a:spcPct val="200000"/>
                            </a:lnSpc>
                            <a:spcBef>
                              <a:spcPts val="0"/>
                            </a:spcBef>
                            <a:spcAft>
                              <a:spcPts val="0"/>
                            </a:spcAft>
                          </a:pPr>
                          <a:r>
                            <a:rPr lang="en-US" sz="1200" b="1" i="1">
                              <a:effectLst/>
                            </a:rPr>
                            <a:t>1000</a:t>
                          </a:r>
                          <a:endParaRPr lang="en-US" sz="1200" b="1" i="1">
                            <a:effectLst/>
                            <a:latin typeface="Times New Roman" panose="02020603050405020304" pitchFamily="18" charset="0"/>
                            <a:ea typeface="Times New Roman" panose="02020603050405020304" pitchFamily="18" charset="0"/>
                          </a:endParaRPr>
                        </a:p>
                      </a:txBody>
                      <a:tcPr marL="68580" marR="68580" marT="0" marB="0">
                        <a:solidFill>
                          <a:schemeClr val="accent4">
                            <a:alpha val="59000"/>
                          </a:schemeClr>
                        </a:solidFill>
                      </a:tcPr>
                    </a:tc>
                    <a:extLst>
                      <a:ext uri="{0D108BD9-81ED-4DB2-BD59-A6C34878D82A}">
                        <a16:rowId xmlns:a16="http://schemas.microsoft.com/office/drawing/2014/main" val="4133185157"/>
                      </a:ext>
                    </a:extLst>
                  </a:tr>
                  <a:tr h="345758">
                    <a:tc>
                      <a:txBody>
                        <a:bodyPr/>
                        <a:lstStyle/>
                        <a:p>
                          <a:endParaRPr lang="en-US"/>
                        </a:p>
                      </a:txBody>
                      <a:tcPr marL="68580" marR="68580" marT="0" marB="0">
                        <a:blipFill>
                          <a:blip r:embed="rId3"/>
                          <a:stretch>
                            <a:fillRect l="-274" t="-642105" r="-106301" b="-200000"/>
                          </a:stretch>
                        </a:blipFill>
                      </a:tcPr>
                    </a:tc>
                    <a:tc>
                      <a:txBody>
                        <a:bodyPr/>
                        <a:lstStyle/>
                        <a:p>
                          <a:pPr marL="0" marR="0">
                            <a:lnSpc>
                              <a:spcPct val="200000"/>
                            </a:lnSpc>
                            <a:spcBef>
                              <a:spcPts val="0"/>
                            </a:spcBef>
                            <a:spcAft>
                              <a:spcPts val="0"/>
                            </a:spcAft>
                          </a:pPr>
                          <a:r>
                            <a:rPr lang="en-US" sz="1200" b="1" i="1">
                              <a:effectLst/>
                            </a:rPr>
                            <a:t>1</a:t>
                          </a:r>
                          <a:endParaRPr lang="en-US" sz="1200" b="1" i="1">
                            <a:effectLst/>
                            <a:latin typeface="Times New Roman" panose="02020603050405020304" pitchFamily="18" charset="0"/>
                            <a:ea typeface="Times New Roman" panose="02020603050405020304" pitchFamily="18" charset="0"/>
                          </a:endParaRPr>
                        </a:p>
                      </a:txBody>
                      <a:tcPr marL="68580" marR="68580" marT="0" marB="0">
                        <a:solidFill>
                          <a:schemeClr val="accent4">
                            <a:alpha val="59000"/>
                          </a:schemeClr>
                        </a:solidFill>
                      </a:tcPr>
                    </a:tc>
                    <a:tc>
                      <a:txBody>
                        <a:bodyPr/>
                        <a:lstStyle/>
                        <a:p>
                          <a:pPr marL="0" marR="0">
                            <a:lnSpc>
                              <a:spcPct val="200000"/>
                            </a:lnSpc>
                            <a:spcBef>
                              <a:spcPts val="0"/>
                            </a:spcBef>
                            <a:spcAft>
                              <a:spcPts val="0"/>
                            </a:spcAft>
                          </a:pPr>
                          <a:r>
                            <a:rPr lang="en-US" sz="1200" b="1" i="1" dirty="0">
                              <a:effectLst/>
                            </a:rPr>
                            <a:t>10</a:t>
                          </a:r>
                          <a:endParaRPr lang="en-US" sz="1200" b="1" i="1" dirty="0">
                            <a:effectLst/>
                            <a:latin typeface="Times New Roman" panose="02020603050405020304" pitchFamily="18" charset="0"/>
                            <a:ea typeface="Times New Roman" panose="02020603050405020304" pitchFamily="18" charset="0"/>
                          </a:endParaRPr>
                        </a:p>
                      </a:txBody>
                      <a:tcPr marL="68580" marR="68580" marT="0" marB="0">
                        <a:solidFill>
                          <a:schemeClr val="accent4">
                            <a:alpha val="59000"/>
                          </a:schemeClr>
                        </a:solidFill>
                      </a:tcPr>
                    </a:tc>
                    <a:extLst>
                      <a:ext uri="{0D108BD9-81ED-4DB2-BD59-A6C34878D82A}">
                        <a16:rowId xmlns:a16="http://schemas.microsoft.com/office/drawing/2014/main" val="2751036999"/>
                      </a:ext>
                    </a:extLst>
                  </a:tr>
                  <a:tr h="675577">
                    <a:tc>
                      <a:txBody>
                        <a:bodyPr/>
                        <a:lstStyle/>
                        <a:p>
                          <a:endParaRPr lang="en-US"/>
                        </a:p>
                      </a:txBody>
                      <a:tcPr marL="68580" marR="68580" marT="0" marB="0">
                        <a:blipFill>
                          <a:blip r:embed="rId3"/>
                          <a:stretch>
                            <a:fillRect l="-274" t="-381081" r="-106301" b="-2703"/>
                          </a:stretch>
                        </a:blipFill>
                      </a:tcPr>
                    </a:tc>
                    <a:tc>
                      <a:txBody>
                        <a:bodyPr/>
                        <a:lstStyle/>
                        <a:p>
                          <a:pPr marL="0" marR="0">
                            <a:lnSpc>
                              <a:spcPct val="200000"/>
                            </a:lnSpc>
                            <a:spcBef>
                              <a:spcPts val="0"/>
                            </a:spcBef>
                            <a:spcAft>
                              <a:spcPts val="0"/>
                            </a:spcAft>
                          </a:pPr>
                          <a:r>
                            <a:rPr lang="en-US" sz="1200" b="1" i="1" dirty="0">
                              <a:effectLst/>
                            </a:rPr>
                            <a:t>1</a:t>
                          </a:r>
                          <a:endParaRPr lang="en-US" sz="1200" b="1" i="1" dirty="0">
                            <a:effectLst/>
                            <a:latin typeface="Times New Roman" panose="02020603050405020304" pitchFamily="18" charset="0"/>
                            <a:ea typeface="Times New Roman" panose="02020603050405020304" pitchFamily="18" charset="0"/>
                          </a:endParaRPr>
                        </a:p>
                      </a:txBody>
                      <a:tcPr marL="68580" marR="68580" marT="0" marB="0">
                        <a:solidFill>
                          <a:schemeClr val="accent4">
                            <a:alpha val="59000"/>
                          </a:schemeClr>
                        </a:solidFill>
                      </a:tcPr>
                    </a:tc>
                    <a:tc>
                      <a:txBody>
                        <a:bodyPr/>
                        <a:lstStyle/>
                        <a:p>
                          <a:pPr marL="0" marR="0">
                            <a:lnSpc>
                              <a:spcPct val="200000"/>
                            </a:lnSpc>
                            <a:spcBef>
                              <a:spcPts val="0"/>
                            </a:spcBef>
                            <a:spcAft>
                              <a:spcPts val="0"/>
                            </a:spcAft>
                          </a:pPr>
                          <a:r>
                            <a:rPr lang="en-US" sz="1200" b="1" i="1" dirty="0">
                              <a:effectLst/>
                            </a:rPr>
                            <a:t>200</a:t>
                          </a:r>
                          <a:endParaRPr lang="en-US" sz="1200" b="1" i="1" dirty="0">
                            <a:effectLst/>
                            <a:latin typeface="Times New Roman" panose="02020603050405020304" pitchFamily="18" charset="0"/>
                            <a:ea typeface="Times New Roman" panose="02020603050405020304" pitchFamily="18" charset="0"/>
                          </a:endParaRPr>
                        </a:p>
                      </a:txBody>
                      <a:tcPr marL="68580" marR="68580" marT="0" marB="0">
                        <a:solidFill>
                          <a:schemeClr val="accent4">
                            <a:alpha val="59000"/>
                          </a:schemeClr>
                        </a:solidFill>
                      </a:tcPr>
                    </a:tc>
                    <a:extLst>
                      <a:ext uri="{0D108BD9-81ED-4DB2-BD59-A6C34878D82A}">
                        <a16:rowId xmlns:a16="http://schemas.microsoft.com/office/drawing/2014/main" val="2586789311"/>
                      </a:ext>
                    </a:extLst>
                  </a:tr>
                </a:tbl>
              </a:graphicData>
            </a:graphic>
          </p:graphicFrame>
        </mc:Fallback>
      </mc:AlternateContent>
      <p:pic>
        <p:nvPicPr>
          <p:cNvPr id="9" name="Picture 8">
            <a:extLst>
              <a:ext uri="{FF2B5EF4-FFF2-40B4-BE49-F238E27FC236}">
                <a16:creationId xmlns:a16="http://schemas.microsoft.com/office/drawing/2014/main" id="{56CE884D-0340-4CA5-BD70-9084AC5D89F5}"/>
              </a:ext>
            </a:extLst>
          </p:cNvPr>
          <p:cNvPicPr/>
          <p:nvPr/>
        </p:nvPicPr>
        <p:blipFill>
          <a:blip r:embed="rId4"/>
          <a:stretch>
            <a:fillRect/>
          </a:stretch>
        </p:blipFill>
        <p:spPr>
          <a:xfrm>
            <a:off x="6028119" y="1203598"/>
            <a:ext cx="3080385" cy="1859915"/>
          </a:xfrm>
          <a:prstGeom prst="rect">
            <a:avLst/>
          </a:prstGeom>
        </p:spPr>
      </p:pic>
      <p:pic>
        <p:nvPicPr>
          <p:cNvPr id="10" name="Picture 9">
            <a:extLst>
              <a:ext uri="{FF2B5EF4-FFF2-40B4-BE49-F238E27FC236}">
                <a16:creationId xmlns:a16="http://schemas.microsoft.com/office/drawing/2014/main" id="{9251F274-395A-43FB-B7FD-497EFF59B60F}"/>
              </a:ext>
            </a:extLst>
          </p:cNvPr>
          <p:cNvPicPr/>
          <p:nvPr/>
        </p:nvPicPr>
        <p:blipFill>
          <a:blip r:embed="rId5"/>
          <a:stretch>
            <a:fillRect/>
          </a:stretch>
        </p:blipFill>
        <p:spPr>
          <a:xfrm>
            <a:off x="3305889" y="175022"/>
            <a:ext cx="3505200" cy="1228090"/>
          </a:xfrm>
          <a:prstGeom prst="rect">
            <a:avLst/>
          </a:prstGeom>
        </p:spPr>
      </p:pic>
      <p:pic>
        <p:nvPicPr>
          <p:cNvPr id="11" name="Picture 10">
            <a:extLst>
              <a:ext uri="{FF2B5EF4-FFF2-40B4-BE49-F238E27FC236}">
                <a16:creationId xmlns:a16="http://schemas.microsoft.com/office/drawing/2014/main" id="{37C9600E-A69F-436E-AE7B-11C5C078E7A2}"/>
              </a:ext>
            </a:extLst>
          </p:cNvPr>
          <p:cNvPicPr>
            <a:picLocks noChangeAspect="1"/>
          </p:cNvPicPr>
          <p:nvPr/>
        </p:nvPicPr>
        <p:blipFill>
          <a:blip r:embed="rId6"/>
          <a:stretch>
            <a:fillRect/>
          </a:stretch>
        </p:blipFill>
        <p:spPr>
          <a:xfrm>
            <a:off x="6226592" y="3160368"/>
            <a:ext cx="2881911" cy="1472891"/>
          </a:xfrm>
          <a:prstGeom prst="rect">
            <a:avLst/>
          </a:prstGeom>
        </p:spPr>
      </p:pic>
      <p:grpSp>
        <p:nvGrpSpPr>
          <p:cNvPr id="21" name="Group 20">
            <a:extLst>
              <a:ext uri="{FF2B5EF4-FFF2-40B4-BE49-F238E27FC236}">
                <a16:creationId xmlns:a16="http://schemas.microsoft.com/office/drawing/2014/main" id="{2407EC32-F822-4D23-9BC3-8D3EC839AF31}"/>
              </a:ext>
            </a:extLst>
          </p:cNvPr>
          <p:cNvGrpSpPr/>
          <p:nvPr/>
        </p:nvGrpSpPr>
        <p:grpSpPr>
          <a:xfrm>
            <a:off x="7657660" y="4204420"/>
            <a:ext cx="318240" cy="249120"/>
            <a:chOff x="7657660" y="4204420"/>
            <a:chExt cx="318240" cy="249120"/>
          </a:xfrm>
        </p:grpSpPr>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139CFDB6-0594-46A0-B85D-3F5F2A00CBEC}"/>
                    </a:ext>
                  </a:extLst>
                </p14:cNvPr>
                <p14:cNvContentPartPr/>
                <p14:nvPr/>
              </p14:nvContentPartPr>
              <p14:xfrm>
                <a:off x="7664500" y="4408540"/>
                <a:ext cx="303480" cy="11160"/>
              </p14:xfrm>
            </p:contentPart>
          </mc:Choice>
          <mc:Fallback xmlns="">
            <p:pic>
              <p:nvPicPr>
                <p:cNvPr id="14" name="Ink 13">
                  <a:extLst>
                    <a:ext uri="{FF2B5EF4-FFF2-40B4-BE49-F238E27FC236}">
                      <a16:creationId xmlns:a16="http://schemas.microsoft.com/office/drawing/2014/main" id="{139CFDB6-0594-46A0-B85D-3F5F2A00CBEC}"/>
                    </a:ext>
                  </a:extLst>
                </p:cNvPr>
                <p:cNvPicPr/>
                <p:nvPr/>
              </p:nvPicPr>
              <p:blipFill>
                <a:blip r:embed="rId8"/>
                <a:stretch>
                  <a:fillRect/>
                </a:stretch>
              </p:blipFill>
              <p:spPr>
                <a:xfrm>
                  <a:off x="7646860" y="4390540"/>
                  <a:ext cx="33912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3C3F8C38-DD8B-4872-B6A2-8D5AFB712454}"/>
                    </a:ext>
                  </a:extLst>
                </p14:cNvPr>
                <p14:cNvContentPartPr/>
                <p14:nvPr/>
              </p14:nvContentPartPr>
              <p14:xfrm>
                <a:off x="7904620" y="4373980"/>
                <a:ext cx="71280" cy="76680"/>
              </p14:xfrm>
            </p:contentPart>
          </mc:Choice>
          <mc:Fallback xmlns="">
            <p:pic>
              <p:nvPicPr>
                <p:cNvPr id="15" name="Ink 14">
                  <a:extLst>
                    <a:ext uri="{FF2B5EF4-FFF2-40B4-BE49-F238E27FC236}">
                      <a16:creationId xmlns:a16="http://schemas.microsoft.com/office/drawing/2014/main" id="{3C3F8C38-DD8B-4872-B6A2-8D5AFB712454}"/>
                    </a:ext>
                  </a:extLst>
                </p:cNvPr>
                <p:cNvPicPr/>
                <p:nvPr/>
              </p:nvPicPr>
              <p:blipFill>
                <a:blip r:embed="rId10"/>
                <a:stretch>
                  <a:fillRect/>
                </a:stretch>
              </p:blipFill>
              <p:spPr>
                <a:xfrm>
                  <a:off x="7886620" y="4356340"/>
                  <a:ext cx="10692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7659504B-EE0E-4FFE-B696-FE86C645A4C0}"/>
                    </a:ext>
                  </a:extLst>
                </p14:cNvPr>
                <p14:cNvContentPartPr/>
                <p14:nvPr/>
              </p14:nvContentPartPr>
              <p14:xfrm>
                <a:off x="7657660" y="4355260"/>
                <a:ext cx="52200" cy="98280"/>
              </p14:xfrm>
            </p:contentPart>
          </mc:Choice>
          <mc:Fallback xmlns="">
            <p:pic>
              <p:nvPicPr>
                <p:cNvPr id="16" name="Ink 15">
                  <a:extLst>
                    <a:ext uri="{FF2B5EF4-FFF2-40B4-BE49-F238E27FC236}">
                      <a16:creationId xmlns:a16="http://schemas.microsoft.com/office/drawing/2014/main" id="{7659504B-EE0E-4FFE-B696-FE86C645A4C0}"/>
                    </a:ext>
                  </a:extLst>
                </p:cNvPr>
                <p:cNvPicPr/>
                <p:nvPr/>
              </p:nvPicPr>
              <p:blipFill>
                <a:blip r:embed="rId12"/>
                <a:stretch>
                  <a:fillRect/>
                </a:stretch>
              </p:blipFill>
              <p:spPr>
                <a:xfrm>
                  <a:off x="7640020" y="4337620"/>
                  <a:ext cx="8784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69778307-9AF5-4D28-81E0-B5E6DC3D338D}"/>
                    </a:ext>
                  </a:extLst>
                </p14:cNvPr>
                <p14:cNvContentPartPr/>
                <p14:nvPr/>
              </p14:nvContentPartPr>
              <p14:xfrm>
                <a:off x="7746580" y="4204420"/>
                <a:ext cx="28080" cy="117000"/>
              </p14:xfrm>
            </p:contentPart>
          </mc:Choice>
          <mc:Fallback xmlns="">
            <p:pic>
              <p:nvPicPr>
                <p:cNvPr id="18" name="Ink 17">
                  <a:extLst>
                    <a:ext uri="{FF2B5EF4-FFF2-40B4-BE49-F238E27FC236}">
                      <a16:creationId xmlns:a16="http://schemas.microsoft.com/office/drawing/2014/main" id="{69778307-9AF5-4D28-81E0-B5E6DC3D338D}"/>
                    </a:ext>
                  </a:extLst>
                </p:cNvPr>
                <p:cNvPicPr/>
                <p:nvPr/>
              </p:nvPicPr>
              <p:blipFill>
                <a:blip r:embed="rId14"/>
                <a:stretch>
                  <a:fillRect/>
                </a:stretch>
              </p:blipFill>
              <p:spPr>
                <a:xfrm>
                  <a:off x="7728940" y="4186780"/>
                  <a:ext cx="6372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9" name="Ink 18">
                  <a:extLst>
                    <a:ext uri="{FF2B5EF4-FFF2-40B4-BE49-F238E27FC236}">
                      <a16:creationId xmlns:a16="http://schemas.microsoft.com/office/drawing/2014/main" id="{DA137BFD-0448-46FB-A4B9-2DA8E6AAB0CD}"/>
                    </a:ext>
                  </a:extLst>
                </p14:cNvPr>
                <p14:cNvContentPartPr/>
                <p14:nvPr/>
              </p14:nvContentPartPr>
              <p14:xfrm>
                <a:off x="7796260" y="4241860"/>
                <a:ext cx="19440" cy="139680"/>
              </p14:xfrm>
            </p:contentPart>
          </mc:Choice>
          <mc:Fallback xmlns="">
            <p:pic>
              <p:nvPicPr>
                <p:cNvPr id="19" name="Ink 18">
                  <a:extLst>
                    <a:ext uri="{FF2B5EF4-FFF2-40B4-BE49-F238E27FC236}">
                      <a16:creationId xmlns:a16="http://schemas.microsoft.com/office/drawing/2014/main" id="{DA137BFD-0448-46FB-A4B9-2DA8E6AAB0CD}"/>
                    </a:ext>
                  </a:extLst>
                </p:cNvPr>
                <p:cNvPicPr/>
                <p:nvPr/>
              </p:nvPicPr>
              <p:blipFill>
                <a:blip r:embed="rId16"/>
                <a:stretch>
                  <a:fillRect/>
                </a:stretch>
              </p:blipFill>
              <p:spPr>
                <a:xfrm>
                  <a:off x="7778260" y="4223860"/>
                  <a:ext cx="5508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0" name="Ink 19">
                  <a:extLst>
                    <a:ext uri="{FF2B5EF4-FFF2-40B4-BE49-F238E27FC236}">
                      <a16:creationId xmlns:a16="http://schemas.microsoft.com/office/drawing/2014/main" id="{0B6F893B-BAA1-468B-9796-B0A5242A9105}"/>
                    </a:ext>
                  </a:extLst>
                </p14:cNvPr>
                <p14:cNvContentPartPr/>
                <p14:nvPr/>
              </p14:nvContentPartPr>
              <p14:xfrm>
                <a:off x="7788700" y="4318180"/>
                <a:ext cx="37800" cy="11520"/>
              </p14:xfrm>
            </p:contentPart>
          </mc:Choice>
          <mc:Fallback xmlns="">
            <p:pic>
              <p:nvPicPr>
                <p:cNvPr id="20" name="Ink 19">
                  <a:extLst>
                    <a:ext uri="{FF2B5EF4-FFF2-40B4-BE49-F238E27FC236}">
                      <a16:creationId xmlns:a16="http://schemas.microsoft.com/office/drawing/2014/main" id="{0B6F893B-BAA1-468B-9796-B0A5242A9105}"/>
                    </a:ext>
                  </a:extLst>
                </p:cNvPr>
                <p:cNvPicPr/>
                <p:nvPr/>
              </p:nvPicPr>
              <p:blipFill>
                <a:blip r:embed="rId18"/>
                <a:stretch>
                  <a:fillRect/>
                </a:stretch>
              </p:blipFill>
              <p:spPr>
                <a:xfrm>
                  <a:off x="7770700" y="4300180"/>
                  <a:ext cx="73440" cy="47160"/>
                </a:xfrm>
                <a:prstGeom prst="rect">
                  <a:avLst/>
                </a:prstGeom>
              </p:spPr>
            </p:pic>
          </mc:Fallback>
        </mc:AlternateContent>
      </p:grpSp>
    </p:spTree>
    <p:extLst>
      <p:ext uri="{BB962C8B-B14F-4D97-AF65-F5344CB8AC3E}">
        <p14:creationId xmlns:p14="http://schemas.microsoft.com/office/powerpoint/2010/main" val="285121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030633-58E7-484F-8839-6C36E639202E}"/>
              </a:ext>
            </a:extLst>
          </p:cNvPr>
          <p:cNvSpPr>
            <a:spLocks noGrp="1"/>
          </p:cNvSpPr>
          <p:nvPr>
            <p:ph type="body" sz="quarter" idx="10"/>
          </p:nvPr>
        </p:nvSpPr>
        <p:spPr>
          <a:xfrm>
            <a:off x="-30808" y="-236562"/>
            <a:ext cx="5394895" cy="1080120"/>
          </a:xfrm>
        </p:spPr>
        <p:txBody>
          <a:bodyPr/>
          <a:lstStyle/>
          <a:p>
            <a:pPr algn="l"/>
            <a:r>
              <a:rPr lang="en-US" i="1" dirty="0">
                <a:highlight>
                  <a:srgbClr val="98DFBB"/>
                </a:highlight>
                <a:latin typeface="+mn-lt"/>
                <a:cs typeface="Times New Roman" panose="02020603050405020304" pitchFamily="18" charset="0"/>
              </a:rPr>
              <a:t>Methodology</a:t>
            </a:r>
          </a:p>
        </p:txBody>
      </p:sp>
      <p:sp>
        <p:nvSpPr>
          <p:cNvPr id="5" name="TextBox 4">
            <a:extLst>
              <a:ext uri="{FF2B5EF4-FFF2-40B4-BE49-F238E27FC236}">
                <a16:creationId xmlns:a16="http://schemas.microsoft.com/office/drawing/2014/main" id="{B73B4DEA-8C84-4DFB-9C9C-0C66C864136A}"/>
              </a:ext>
            </a:extLst>
          </p:cNvPr>
          <p:cNvSpPr txBox="1"/>
          <p:nvPr/>
        </p:nvSpPr>
        <p:spPr>
          <a:xfrm>
            <a:off x="-49075" y="303498"/>
            <a:ext cx="3275856" cy="1631216"/>
          </a:xfrm>
          <a:prstGeom prst="rect">
            <a:avLst/>
          </a:prstGeom>
          <a:noFill/>
        </p:spPr>
        <p:txBody>
          <a:bodyPr wrap="square" rtlCol="0">
            <a:spAutoFit/>
          </a:bodyPr>
          <a:lstStyle/>
          <a:p>
            <a:endParaRPr lang="en-US" sz="2000" b="1" i="1" dirty="0">
              <a:solidFill>
                <a:schemeClr val="accent2">
                  <a:lumMod val="50000"/>
                </a:schemeClr>
              </a:solidFill>
            </a:endParaRPr>
          </a:p>
          <a:p>
            <a:r>
              <a:rPr lang="en-US" sz="2000" b="1" i="1" dirty="0">
                <a:solidFill>
                  <a:schemeClr val="accent2">
                    <a:lumMod val="50000"/>
                  </a:schemeClr>
                </a:solidFill>
                <a:highlight>
                  <a:srgbClr val="F8B2A3"/>
                </a:highlight>
              </a:rPr>
              <a:t>CONSTRAINTS</a:t>
            </a:r>
          </a:p>
          <a:p>
            <a:endParaRPr lang="en-US" sz="2000" i="1" dirty="0"/>
          </a:p>
          <a:p>
            <a:endParaRPr lang="en-US" sz="2000" i="1" dirty="0"/>
          </a:p>
          <a:p>
            <a:endParaRPr lang="en-US" sz="2000" i="1" dirty="0"/>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059D2C02-EBE7-4905-984D-CCB79DC0BAB4}"/>
                  </a:ext>
                </a:extLst>
              </p:cNvPr>
              <p:cNvSpPr txBox="1"/>
              <p:nvPr/>
            </p:nvSpPr>
            <p:spPr>
              <a:xfrm>
                <a:off x="2411760" y="533601"/>
                <a:ext cx="4320480" cy="4616648"/>
              </a:xfrm>
              <a:prstGeom prst="rect">
                <a:avLst/>
              </a:prstGeom>
              <a:noFill/>
            </p:spPr>
            <p:txBody>
              <a:bodyPr wrap="square">
                <a:spAutoFit/>
              </a:bodyPr>
              <a:lstStyle/>
              <a:p>
                <a:pPr marL="0" marR="0" algn="ctr">
                  <a:lnSpc>
                    <a:spcPct val="200000"/>
                  </a:lnSpc>
                  <a:spcBef>
                    <a:spcPts val="0"/>
                  </a:spcBef>
                  <a:spcAft>
                    <a:spcPts val="1200"/>
                  </a:spcAft>
                </a:pPr>
                <a14:m>
                  <m:oMathPara xmlns:m="http://schemas.openxmlformats.org/officeDocument/2006/math">
                    <m:oMathParaPr>
                      <m:jc m:val="centerGroup"/>
                    </m:oMathParaPr>
                    <m:oMath xmlns:m="http://schemas.openxmlformats.org/officeDocument/2006/math">
                      <m:r>
                        <a:rPr lang="en-GB" sz="1600" i="1" smtClean="0">
                          <a:effectLst/>
                          <a:latin typeface="Cambria Math" panose="02040503050406030204" pitchFamily="18" charset="0"/>
                          <a:ea typeface="Times New Roman" panose="02020603050405020304" pitchFamily="18" charset="0"/>
                        </a:rPr>
                        <m:t>0.134&lt; </m:t>
                      </m:r>
                      <m:r>
                        <a:rPr lang="en-GB" sz="1600" i="1" smtClean="0">
                          <a:effectLst/>
                          <a:latin typeface="Cambria Math" panose="02040503050406030204" pitchFamily="18" charset="0"/>
                          <a:ea typeface="Times New Roman" panose="02020603050405020304" pitchFamily="18" charset="0"/>
                        </a:rPr>
                        <m:t>𝛼</m:t>
                      </m:r>
                      <m:r>
                        <a:rPr lang="en-GB" sz="1600" i="1" smtClean="0">
                          <a:effectLst/>
                          <a:latin typeface="Cambria Math" panose="02040503050406030204" pitchFamily="18" charset="0"/>
                          <a:ea typeface="Times New Roman" panose="02020603050405020304" pitchFamily="18" charset="0"/>
                        </a:rPr>
                        <m:t>&lt;0.997</m:t>
                      </m:r>
                    </m:oMath>
                  </m:oMathPara>
                </a14:m>
                <a:endParaRPr lang="en-US" sz="1600" dirty="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1200"/>
                  </a:spcAft>
                </a:pPr>
                <a14:m>
                  <m:oMathPara xmlns:m="http://schemas.openxmlformats.org/officeDocument/2006/math">
                    <m:oMathParaPr>
                      <m:jc m:val="centerGroup"/>
                    </m:oMathParaPr>
                    <m:oMath xmlns:m="http://schemas.openxmlformats.org/officeDocument/2006/math">
                      <m:r>
                        <a:rPr lang="en-GB" sz="1600" i="1">
                          <a:effectLst/>
                          <a:latin typeface="Cambria Math" panose="02040503050406030204" pitchFamily="18" charset="0"/>
                          <a:ea typeface="Times New Roman" panose="02020603050405020304" pitchFamily="18" charset="0"/>
                        </a:rPr>
                        <m:t>0.012&lt; </m:t>
                      </m:r>
                      <m:r>
                        <a:rPr lang="en-GB" sz="1600" i="1">
                          <a:effectLst/>
                          <a:latin typeface="Cambria Math" panose="02040503050406030204" pitchFamily="18" charset="0"/>
                          <a:ea typeface="Times New Roman" panose="02020603050405020304" pitchFamily="18" charset="0"/>
                        </a:rPr>
                        <m:t>𝛿</m:t>
                      </m:r>
                      <m:r>
                        <a:rPr lang="en-GB" sz="1600" i="1">
                          <a:effectLst/>
                          <a:latin typeface="Cambria Math" panose="02040503050406030204" pitchFamily="18" charset="0"/>
                          <a:ea typeface="Times New Roman" panose="02020603050405020304" pitchFamily="18" charset="0"/>
                        </a:rPr>
                        <m:t>&lt;0.048</m:t>
                      </m:r>
                    </m:oMath>
                  </m:oMathPara>
                </a14:m>
                <a:endParaRPr lang="en-US" sz="1600" dirty="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1200"/>
                  </a:spcAft>
                </a:pPr>
                <a14:m>
                  <m:oMath xmlns:m="http://schemas.openxmlformats.org/officeDocument/2006/math">
                    <m:r>
                      <a:rPr lang="en-GB" sz="1600" i="1">
                        <a:effectLst/>
                        <a:latin typeface="Cambria Math" panose="02040503050406030204" pitchFamily="18" charset="0"/>
                        <a:ea typeface="Times New Roman" panose="02020603050405020304" pitchFamily="18" charset="0"/>
                      </a:rPr>
                      <m:t>120&lt;</m:t>
                    </m:r>
                    <m:r>
                      <a:rPr lang="en-GB" sz="1600" i="1">
                        <a:effectLst/>
                        <a:latin typeface="Cambria Math" panose="02040503050406030204" pitchFamily="18" charset="0"/>
                        <a:ea typeface="Times New Roman" panose="02020603050405020304" pitchFamily="18" charset="0"/>
                      </a:rPr>
                      <m:t>𝑅𝑒</m:t>
                    </m:r>
                    <m:r>
                      <a:rPr lang="en-GB" sz="1600" i="1">
                        <a:effectLst/>
                        <a:latin typeface="Cambria Math" panose="02040503050406030204" pitchFamily="18" charset="0"/>
                        <a:ea typeface="Times New Roman" panose="02020603050405020304" pitchFamily="18" charset="0"/>
                      </a:rPr>
                      <m:t>&lt;</m:t>
                    </m:r>
                    <m:sSup>
                      <m:sSupPr>
                        <m:ctrlPr>
                          <a:rPr lang="en-US" sz="1600" i="1">
                            <a:effectLst/>
                            <a:latin typeface="Cambria Math" panose="02040503050406030204" pitchFamily="18" charset="0"/>
                            <a:ea typeface="Times New Roman" panose="02020603050405020304" pitchFamily="18" charset="0"/>
                          </a:rPr>
                        </m:ctrlPr>
                      </m:sSupPr>
                      <m:e>
                        <m:r>
                          <a:rPr lang="en-GB" sz="1600" i="1">
                            <a:effectLst/>
                            <a:latin typeface="Cambria Math" panose="02040503050406030204" pitchFamily="18" charset="0"/>
                            <a:ea typeface="Times New Roman" panose="02020603050405020304" pitchFamily="18" charset="0"/>
                          </a:rPr>
                          <m:t>10</m:t>
                        </m:r>
                      </m:e>
                      <m:sup>
                        <m:r>
                          <a:rPr lang="en-GB" sz="1600" i="1">
                            <a:effectLst/>
                            <a:latin typeface="Cambria Math" panose="02040503050406030204" pitchFamily="18" charset="0"/>
                            <a:ea typeface="Times New Roman" panose="02020603050405020304" pitchFamily="18" charset="0"/>
                          </a:rPr>
                          <m:t>4</m:t>
                        </m:r>
                      </m:sup>
                    </m:sSup>
                  </m:oMath>
                </a14:m>
                <a:r>
                  <a:rPr lang="en-GB" sz="16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1200"/>
                  </a:spcAft>
                </a:pPr>
                <a14:m>
                  <m:oMath xmlns:m="http://schemas.openxmlformats.org/officeDocument/2006/math">
                    <m:r>
                      <a:rPr lang="en-GB" sz="1600" i="1">
                        <a:effectLst/>
                        <a:latin typeface="Cambria Math" panose="02040503050406030204" pitchFamily="18" charset="0"/>
                        <a:ea typeface="Times New Roman" panose="02020603050405020304" pitchFamily="18" charset="0"/>
                      </a:rPr>
                      <m:t>0.041&lt; </m:t>
                    </m:r>
                    <m:r>
                      <a:rPr lang="en-GB" sz="1600" i="1">
                        <a:effectLst/>
                        <a:latin typeface="Cambria Math" panose="02040503050406030204" pitchFamily="18" charset="0"/>
                        <a:ea typeface="Times New Roman" panose="02020603050405020304" pitchFamily="18" charset="0"/>
                      </a:rPr>
                      <m:t>𝛾</m:t>
                    </m:r>
                    <m:r>
                      <a:rPr lang="en-GB" sz="1600" i="1">
                        <a:effectLst/>
                        <a:latin typeface="Cambria Math" panose="02040503050406030204" pitchFamily="18" charset="0"/>
                        <a:ea typeface="Times New Roman" panose="02020603050405020304" pitchFamily="18" charset="0"/>
                      </a:rPr>
                      <m:t>&lt;0.121</m:t>
                    </m:r>
                  </m:oMath>
                </a14:m>
                <a:r>
                  <a:rPr lang="en-GB" sz="16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1200"/>
                  </a:spcAft>
                </a:pPr>
                <a14:m>
                  <m:oMathPara xmlns:m="http://schemas.openxmlformats.org/officeDocument/2006/math">
                    <m:oMathParaPr>
                      <m:jc m:val="centerGroup"/>
                    </m:oMathParaPr>
                    <m:oMath xmlns:m="http://schemas.openxmlformats.org/officeDocument/2006/math">
                      <m:r>
                        <m:rPr>
                          <m:sty m:val="p"/>
                        </m:rPr>
                        <a:rPr lang="en-GB" sz="1600">
                          <a:effectLst/>
                          <a:latin typeface="Cambria Math" panose="02040503050406030204" pitchFamily="18" charset="0"/>
                          <a:ea typeface="Times New Roman" panose="02020603050405020304" pitchFamily="18" charset="0"/>
                          <a:cs typeface="Times New Roman" panose="02020603050405020304" pitchFamily="18" charset="0"/>
                        </a:rPr>
                        <m:t>Δ</m:t>
                      </m:r>
                      <m:sSub>
                        <m:sSubPr>
                          <m:ctrlPr>
                            <a:rPr lang="en-US"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𝑃</m:t>
                          </m:r>
                        </m:e>
                        <m:sub>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h</m:t>
                          </m:r>
                        </m:sub>
                      </m:sSub>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≤9.5 </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𝑘𝑃𝑎</m:t>
                      </m:r>
                    </m:oMath>
                  </m:oMathPara>
                </a14:m>
                <a:endParaRPr lang="en-US" sz="1600" dirty="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1200"/>
                  </a:spcAft>
                </a:pPr>
                <a14:m>
                  <m:oMathPara xmlns:m="http://schemas.openxmlformats.org/officeDocument/2006/math">
                    <m:oMathParaPr>
                      <m:jc m:val="centerGroup"/>
                    </m:oMathParaPr>
                    <m:oMath xmlns:m="http://schemas.openxmlformats.org/officeDocument/2006/math">
                      <m:r>
                        <m:rPr>
                          <m:sty m:val="p"/>
                        </m:rPr>
                        <a:rPr lang="en-GB" sz="1600">
                          <a:effectLst/>
                          <a:latin typeface="Cambria Math" panose="02040503050406030204" pitchFamily="18" charset="0"/>
                          <a:ea typeface="Times New Roman" panose="02020603050405020304" pitchFamily="18" charset="0"/>
                          <a:cs typeface="Times New Roman" panose="02020603050405020304" pitchFamily="18" charset="0"/>
                        </a:rPr>
                        <m:t>Δ</m:t>
                      </m:r>
                      <m:sSub>
                        <m:sSubPr>
                          <m:ctrlPr>
                            <a:rPr lang="en-US"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𝑃</m:t>
                          </m:r>
                        </m:e>
                        <m:sub>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≤8 </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𝑘𝑃𝑎</m:t>
                      </m:r>
                    </m:oMath>
                  </m:oMathPara>
                </a14:m>
                <a:endParaRPr lang="en-US" sz="1600" dirty="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1200"/>
                  </a:spcAft>
                </a:pPr>
                <a14:m>
                  <m:oMathPara xmlns:m="http://schemas.openxmlformats.org/officeDocument/2006/math">
                    <m:oMathParaPr>
                      <m:jc m:val="centerGroup"/>
                    </m:oMathParaPr>
                    <m:oMath xmlns:m="http://schemas.openxmlformats.org/officeDocument/2006/math">
                      <m:r>
                        <m:rPr>
                          <m:sty m:val="p"/>
                        </m:rPr>
                        <a:rPr lang="en-US" sz="1600" b="0" i="0" smtClean="0">
                          <a:effectLst/>
                          <a:latin typeface="Cambria Math" panose="02040503050406030204" pitchFamily="18" charset="0"/>
                          <a:ea typeface="Times New Roman" panose="02020603050405020304" pitchFamily="18" charset="0"/>
                          <a:cs typeface="Times New Roman" panose="02020603050405020304" pitchFamily="18" charset="0"/>
                        </a:rPr>
                        <m:t>Heat</m:t>
                      </m:r>
                      <m:r>
                        <a:rPr lang="en-US" sz="16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600" b="0" i="0" smtClean="0">
                          <a:effectLst/>
                          <a:latin typeface="Cambria Math" panose="02040503050406030204" pitchFamily="18" charset="0"/>
                          <a:ea typeface="Times New Roman" panose="02020603050405020304" pitchFamily="18" charset="0"/>
                          <a:cs typeface="Times New Roman" panose="02020603050405020304" pitchFamily="18" charset="0"/>
                        </a:rPr>
                        <m:t>Duty</m:t>
                      </m:r>
                      <m:r>
                        <a:rPr lang="en-US" sz="16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600" b="0" i="0" smtClean="0">
                          <a:effectLst/>
                          <a:latin typeface="Cambria Math" panose="02040503050406030204" pitchFamily="18" charset="0"/>
                          <a:ea typeface="Times New Roman" panose="02020603050405020304" pitchFamily="18" charset="0"/>
                          <a:cs typeface="Times New Roman" panose="02020603050405020304" pitchFamily="18" charset="0"/>
                        </a:rPr>
                        <m:t>Q</m:t>
                      </m:r>
                      <m:r>
                        <a:rPr lang="en-US" sz="1600" b="0" i="0"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b="0" i="1" smtClean="0">
                          <a:effectLst/>
                          <a:latin typeface="Cambria Math" panose="02040503050406030204" pitchFamily="18" charset="0"/>
                          <a:ea typeface="Times New Roman" panose="02020603050405020304" pitchFamily="18" charset="0"/>
                          <a:cs typeface="Times New Roman" panose="02020603050405020304" pitchFamily="18" charset="0"/>
                        </a:rPr>
                        <m:t>≥1069.8</m:t>
                      </m:r>
                      <m:r>
                        <a:rPr lang="en-US" sz="1600" b="0" i="1" smtClean="0">
                          <a:effectLst/>
                          <a:latin typeface="Cambria Math" panose="02040503050406030204" pitchFamily="18" charset="0"/>
                          <a:ea typeface="Times New Roman" panose="02020603050405020304" pitchFamily="18" charset="0"/>
                          <a:cs typeface="Times New Roman" panose="02020603050405020304" pitchFamily="18" charset="0"/>
                        </a:rPr>
                        <m:t>𝑊</m:t>
                      </m:r>
                    </m:oMath>
                  </m:oMathPara>
                </a14:m>
                <a:endParaRPr lang="en-US" sz="1600" dirty="0">
                  <a:effectLst/>
                  <a:latin typeface="Times New Roman" panose="02020603050405020304" pitchFamily="18" charset="0"/>
                  <a:ea typeface="Times New Roman" panose="02020603050405020304" pitchFamily="18" charset="0"/>
                </a:endParaRPr>
              </a:p>
            </p:txBody>
          </p:sp>
        </mc:Choice>
        <mc:Fallback>
          <p:sp>
            <p:nvSpPr>
              <p:cNvPr id="8" name="TextBox 7">
                <a:extLst>
                  <a:ext uri="{FF2B5EF4-FFF2-40B4-BE49-F238E27FC236}">
                    <a16:creationId xmlns:a16="http://schemas.microsoft.com/office/drawing/2014/main" id="{059D2C02-EBE7-4905-984D-CCB79DC0BAB4}"/>
                  </a:ext>
                </a:extLst>
              </p:cNvPr>
              <p:cNvSpPr txBox="1">
                <a:spLocks noRot="1" noChangeAspect="1" noMove="1" noResize="1" noEditPoints="1" noAdjustHandles="1" noChangeArrowheads="1" noChangeShapeType="1" noTextEdit="1"/>
              </p:cNvSpPr>
              <p:nvPr/>
            </p:nvSpPr>
            <p:spPr>
              <a:xfrm>
                <a:off x="2411760" y="533601"/>
                <a:ext cx="4320480" cy="4616648"/>
              </a:xfrm>
              <a:prstGeom prst="rect">
                <a:avLst/>
              </a:prstGeom>
              <a:blipFill>
                <a:blip r:embed="rId3"/>
                <a:stretch>
                  <a:fillRect/>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03A88144-774C-4285-BF5C-8D8F8EA665FD}"/>
              </a:ext>
            </a:extLst>
          </p:cNvPr>
          <p:cNvSpPr/>
          <p:nvPr/>
        </p:nvSpPr>
        <p:spPr>
          <a:xfrm>
            <a:off x="3131840" y="627534"/>
            <a:ext cx="2880320" cy="2365229"/>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60F97B4-2AEC-4413-AFD8-AC9C855430DA}"/>
              </a:ext>
            </a:extLst>
          </p:cNvPr>
          <p:cNvSpPr txBox="1"/>
          <p:nvPr/>
        </p:nvSpPr>
        <p:spPr>
          <a:xfrm>
            <a:off x="6408204" y="1750048"/>
            <a:ext cx="2664296" cy="369332"/>
          </a:xfrm>
          <a:prstGeom prst="rect">
            <a:avLst/>
          </a:prstGeom>
          <a:noFill/>
        </p:spPr>
        <p:txBody>
          <a:bodyPr wrap="square" rtlCol="0">
            <a:spAutoFit/>
          </a:bodyPr>
          <a:lstStyle/>
          <a:p>
            <a:r>
              <a:rPr lang="en-US" i="1" dirty="0">
                <a:highlight>
                  <a:srgbClr val="9AD3E9"/>
                </a:highlight>
              </a:rPr>
              <a:t>Flow Characteristics</a:t>
            </a:r>
          </a:p>
        </p:txBody>
      </p:sp>
      <p:grpSp>
        <p:nvGrpSpPr>
          <p:cNvPr id="15" name="Group 14">
            <a:extLst>
              <a:ext uri="{FF2B5EF4-FFF2-40B4-BE49-F238E27FC236}">
                <a16:creationId xmlns:a16="http://schemas.microsoft.com/office/drawing/2014/main" id="{C607DBE1-E2A9-42B8-9A72-96EEE952E47B}"/>
              </a:ext>
            </a:extLst>
          </p:cNvPr>
          <p:cNvGrpSpPr/>
          <p:nvPr/>
        </p:nvGrpSpPr>
        <p:grpSpPr>
          <a:xfrm>
            <a:off x="6167312" y="1503809"/>
            <a:ext cx="411840" cy="306000"/>
            <a:chOff x="6167312" y="1503809"/>
            <a:chExt cx="411840" cy="306000"/>
          </a:xfrm>
        </p:grpSpPr>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564A3FB3-3D8A-46DA-9432-1DBBD54DB7A7}"/>
                    </a:ext>
                  </a:extLst>
                </p14:cNvPr>
                <p14:cNvContentPartPr/>
                <p14:nvPr/>
              </p14:nvContentPartPr>
              <p14:xfrm>
                <a:off x="6239312" y="1622969"/>
                <a:ext cx="339840" cy="186840"/>
              </p14:xfrm>
            </p:contentPart>
          </mc:Choice>
          <mc:Fallback xmlns="">
            <p:pic>
              <p:nvPicPr>
                <p:cNvPr id="12" name="Ink 11">
                  <a:extLst>
                    <a:ext uri="{FF2B5EF4-FFF2-40B4-BE49-F238E27FC236}">
                      <a16:creationId xmlns:a16="http://schemas.microsoft.com/office/drawing/2014/main" id="{564A3FB3-3D8A-46DA-9432-1DBBD54DB7A7}"/>
                    </a:ext>
                  </a:extLst>
                </p:cNvPr>
                <p:cNvPicPr/>
                <p:nvPr/>
              </p:nvPicPr>
              <p:blipFill>
                <a:blip r:embed="rId5"/>
                <a:stretch>
                  <a:fillRect/>
                </a:stretch>
              </p:blipFill>
              <p:spPr>
                <a:xfrm>
                  <a:off x="6221672" y="1604969"/>
                  <a:ext cx="37548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64B0BDD7-F15D-4F4A-A455-D5B42CE805BC}"/>
                    </a:ext>
                  </a:extLst>
                </p14:cNvPr>
                <p14:cNvContentPartPr/>
                <p14:nvPr/>
              </p14:nvContentPartPr>
              <p14:xfrm>
                <a:off x="6167312" y="1503809"/>
                <a:ext cx="143280" cy="277920"/>
              </p14:xfrm>
            </p:contentPart>
          </mc:Choice>
          <mc:Fallback xmlns="">
            <p:pic>
              <p:nvPicPr>
                <p:cNvPr id="14" name="Ink 13">
                  <a:extLst>
                    <a:ext uri="{FF2B5EF4-FFF2-40B4-BE49-F238E27FC236}">
                      <a16:creationId xmlns:a16="http://schemas.microsoft.com/office/drawing/2014/main" id="{64B0BDD7-F15D-4F4A-A455-D5B42CE805BC}"/>
                    </a:ext>
                  </a:extLst>
                </p:cNvPr>
                <p:cNvPicPr/>
                <p:nvPr/>
              </p:nvPicPr>
              <p:blipFill>
                <a:blip r:embed="rId7"/>
                <a:stretch>
                  <a:fillRect/>
                </a:stretch>
              </p:blipFill>
              <p:spPr>
                <a:xfrm>
                  <a:off x="6149312" y="1486169"/>
                  <a:ext cx="178920" cy="313560"/>
                </a:xfrm>
                <a:prstGeom prst="rect">
                  <a:avLst/>
                </a:prstGeom>
              </p:spPr>
            </p:pic>
          </mc:Fallback>
        </mc:AlternateContent>
      </p:grpSp>
      <p:sp>
        <p:nvSpPr>
          <p:cNvPr id="16" name="Rectangle 15">
            <a:extLst>
              <a:ext uri="{FF2B5EF4-FFF2-40B4-BE49-F238E27FC236}">
                <a16:creationId xmlns:a16="http://schemas.microsoft.com/office/drawing/2014/main" id="{3F9628D0-1576-447B-BED0-FEAC8B9EF552}"/>
              </a:ext>
            </a:extLst>
          </p:cNvPr>
          <p:cNvSpPr/>
          <p:nvPr/>
        </p:nvSpPr>
        <p:spPr>
          <a:xfrm>
            <a:off x="3131840" y="3186934"/>
            <a:ext cx="2880320" cy="1151983"/>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FCA0879-E2C3-4545-890F-565AA196307C}"/>
              </a:ext>
            </a:extLst>
          </p:cNvPr>
          <p:cNvSpPr txBox="1"/>
          <p:nvPr/>
        </p:nvSpPr>
        <p:spPr>
          <a:xfrm>
            <a:off x="6408204" y="3651870"/>
            <a:ext cx="2664296" cy="369332"/>
          </a:xfrm>
          <a:prstGeom prst="rect">
            <a:avLst/>
          </a:prstGeom>
          <a:noFill/>
        </p:spPr>
        <p:txBody>
          <a:bodyPr wrap="square" rtlCol="0">
            <a:spAutoFit/>
          </a:bodyPr>
          <a:lstStyle/>
          <a:p>
            <a:r>
              <a:rPr lang="en-US" i="1" dirty="0">
                <a:highlight>
                  <a:srgbClr val="9AD3E9"/>
                </a:highlight>
              </a:rPr>
              <a:t>Pressure Drop</a:t>
            </a:r>
          </a:p>
        </p:txBody>
      </p:sp>
      <p:grpSp>
        <p:nvGrpSpPr>
          <p:cNvPr id="18" name="Group 17">
            <a:extLst>
              <a:ext uri="{FF2B5EF4-FFF2-40B4-BE49-F238E27FC236}">
                <a16:creationId xmlns:a16="http://schemas.microsoft.com/office/drawing/2014/main" id="{9FE5E98C-FE88-4AA0-BC62-F76136C9627A}"/>
              </a:ext>
            </a:extLst>
          </p:cNvPr>
          <p:cNvGrpSpPr/>
          <p:nvPr/>
        </p:nvGrpSpPr>
        <p:grpSpPr>
          <a:xfrm>
            <a:off x="6167312" y="3405631"/>
            <a:ext cx="411840" cy="306000"/>
            <a:chOff x="6167312" y="1503809"/>
            <a:chExt cx="411840" cy="306000"/>
          </a:xfrm>
        </p:grpSpPr>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FE8B2584-68F4-4BCD-8516-A5FC977FC352}"/>
                    </a:ext>
                  </a:extLst>
                </p14:cNvPr>
                <p14:cNvContentPartPr/>
                <p14:nvPr/>
              </p14:nvContentPartPr>
              <p14:xfrm>
                <a:off x="6239312" y="1622969"/>
                <a:ext cx="339840" cy="186840"/>
              </p14:xfrm>
            </p:contentPart>
          </mc:Choice>
          <mc:Fallback xmlns="">
            <p:pic>
              <p:nvPicPr>
                <p:cNvPr id="19" name="Ink 18">
                  <a:extLst>
                    <a:ext uri="{FF2B5EF4-FFF2-40B4-BE49-F238E27FC236}">
                      <a16:creationId xmlns:a16="http://schemas.microsoft.com/office/drawing/2014/main" id="{FE8B2584-68F4-4BCD-8516-A5FC977FC352}"/>
                    </a:ext>
                  </a:extLst>
                </p:cNvPr>
                <p:cNvPicPr/>
                <p:nvPr/>
              </p:nvPicPr>
              <p:blipFill>
                <a:blip r:embed="rId5"/>
                <a:stretch>
                  <a:fillRect/>
                </a:stretch>
              </p:blipFill>
              <p:spPr>
                <a:xfrm>
                  <a:off x="6221672" y="1604969"/>
                  <a:ext cx="37548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 name="Ink 19">
                  <a:extLst>
                    <a:ext uri="{FF2B5EF4-FFF2-40B4-BE49-F238E27FC236}">
                      <a16:creationId xmlns:a16="http://schemas.microsoft.com/office/drawing/2014/main" id="{3BA166E3-53F8-4B81-9FF9-9E40F5320B78}"/>
                    </a:ext>
                  </a:extLst>
                </p14:cNvPr>
                <p14:cNvContentPartPr/>
                <p14:nvPr/>
              </p14:nvContentPartPr>
              <p14:xfrm>
                <a:off x="6167312" y="1503809"/>
                <a:ext cx="143280" cy="277920"/>
              </p14:xfrm>
            </p:contentPart>
          </mc:Choice>
          <mc:Fallback xmlns="">
            <p:pic>
              <p:nvPicPr>
                <p:cNvPr id="20" name="Ink 19">
                  <a:extLst>
                    <a:ext uri="{FF2B5EF4-FFF2-40B4-BE49-F238E27FC236}">
                      <a16:creationId xmlns:a16="http://schemas.microsoft.com/office/drawing/2014/main" id="{3BA166E3-53F8-4B81-9FF9-9E40F5320B78}"/>
                    </a:ext>
                  </a:extLst>
                </p:cNvPr>
                <p:cNvPicPr/>
                <p:nvPr/>
              </p:nvPicPr>
              <p:blipFill>
                <a:blip r:embed="rId7"/>
                <a:stretch>
                  <a:fillRect/>
                </a:stretch>
              </p:blipFill>
              <p:spPr>
                <a:xfrm>
                  <a:off x="6149312" y="1486169"/>
                  <a:ext cx="178920" cy="313560"/>
                </a:xfrm>
                <a:prstGeom prst="rect">
                  <a:avLst/>
                </a:prstGeom>
              </p:spPr>
            </p:pic>
          </mc:Fallback>
        </mc:AlternateContent>
      </p:grpSp>
      <p:sp>
        <p:nvSpPr>
          <p:cNvPr id="21" name="Rectangle 20">
            <a:extLst>
              <a:ext uri="{FF2B5EF4-FFF2-40B4-BE49-F238E27FC236}">
                <a16:creationId xmlns:a16="http://schemas.microsoft.com/office/drawing/2014/main" id="{1E4B9D37-5679-4761-8A74-A329E970E18F}"/>
              </a:ext>
            </a:extLst>
          </p:cNvPr>
          <p:cNvSpPr/>
          <p:nvPr/>
        </p:nvSpPr>
        <p:spPr>
          <a:xfrm>
            <a:off x="3131840" y="4506056"/>
            <a:ext cx="2880320" cy="407399"/>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56E1F8B0-78CD-4810-A141-542D499FA796}"/>
              </a:ext>
            </a:extLst>
          </p:cNvPr>
          <p:cNvSpPr txBox="1"/>
          <p:nvPr/>
        </p:nvSpPr>
        <p:spPr>
          <a:xfrm>
            <a:off x="6424028" y="4594725"/>
            <a:ext cx="2664296" cy="369332"/>
          </a:xfrm>
          <a:prstGeom prst="rect">
            <a:avLst/>
          </a:prstGeom>
          <a:noFill/>
        </p:spPr>
        <p:txBody>
          <a:bodyPr wrap="square" rtlCol="0">
            <a:spAutoFit/>
          </a:bodyPr>
          <a:lstStyle/>
          <a:p>
            <a:r>
              <a:rPr lang="en-US" i="1" dirty="0">
                <a:highlight>
                  <a:srgbClr val="9AD3E9"/>
                </a:highlight>
              </a:rPr>
              <a:t>Heat Duty</a:t>
            </a:r>
          </a:p>
        </p:txBody>
      </p:sp>
      <p:grpSp>
        <p:nvGrpSpPr>
          <p:cNvPr id="23" name="Group 22">
            <a:extLst>
              <a:ext uri="{FF2B5EF4-FFF2-40B4-BE49-F238E27FC236}">
                <a16:creationId xmlns:a16="http://schemas.microsoft.com/office/drawing/2014/main" id="{29A6C9E6-0D40-4180-A5CC-13F0EE734309}"/>
              </a:ext>
            </a:extLst>
          </p:cNvPr>
          <p:cNvGrpSpPr/>
          <p:nvPr/>
        </p:nvGrpSpPr>
        <p:grpSpPr>
          <a:xfrm>
            <a:off x="6069700" y="4501471"/>
            <a:ext cx="411840" cy="306000"/>
            <a:chOff x="6167312" y="1503809"/>
            <a:chExt cx="411840" cy="306000"/>
          </a:xfrm>
        </p:grpSpPr>
        <mc:AlternateContent xmlns:mc="http://schemas.openxmlformats.org/markup-compatibility/2006" xmlns:p14="http://schemas.microsoft.com/office/powerpoint/2010/main">
          <mc:Choice Requires="p14">
            <p:contentPart p14:bwMode="auto" r:id="rId10">
              <p14:nvContentPartPr>
                <p14:cNvPr id="24" name="Ink 23">
                  <a:extLst>
                    <a:ext uri="{FF2B5EF4-FFF2-40B4-BE49-F238E27FC236}">
                      <a16:creationId xmlns:a16="http://schemas.microsoft.com/office/drawing/2014/main" id="{30799DF1-0A48-4BD3-9C22-A5112DCA5142}"/>
                    </a:ext>
                  </a:extLst>
                </p14:cNvPr>
                <p14:cNvContentPartPr/>
                <p14:nvPr/>
              </p14:nvContentPartPr>
              <p14:xfrm>
                <a:off x="6239312" y="1622969"/>
                <a:ext cx="339840" cy="186840"/>
              </p14:xfrm>
            </p:contentPart>
          </mc:Choice>
          <mc:Fallback xmlns="">
            <p:pic>
              <p:nvPicPr>
                <p:cNvPr id="24" name="Ink 23">
                  <a:extLst>
                    <a:ext uri="{FF2B5EF4-FFF2-40B4-BE49-F238E27FC236}">
                      <a16:creationId xmlns:a16="http://schemas.microsoft.com/office/drawing/2014/main" id="{30799DF1-0A48-4BD3-9C22-A5112DCA5142}"/>
                    </a:ext>
                  </a:extLst>
                </p:cNvPr>
                <p:cNvPicPr/>
                <p:nvPr/>
              </p:nvPicPr>
              <p:blipFill>
                <a:blip r:embed="rId5"/>
                <a:stretch>
                  <a:fillRect/>
                </a:stretch>
              </p:blipFill>
              <p:spPr>
                <a:xfrm>
                  <a:off x="6221672" y="1604969"/>
                  <a:ext cx="37548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5" name="Ink 24">
                  <a:extLst>
                    <a:ext uri="{FF2B5EF4-FFF2-40B4-BE49-F238E27FC236}">
                      <a16:creationId xmlns:a16="http://schemas.microsoft.com/office/drawing/2014/main" id="{F47BCED9-5715-4707-82CD-A4B09FC8F5DF}"/>
                    </a:ext>
                  </a:extLst>
                </p14:cNvPr>
                <p14:cNvContentPartPr/>
                <p14:nvPr/>
              </p14:nvContentPartPr>
              <p14:xfrm>
                <a:off x="6167312" y="1503809"/>
                <a:ext cx="143280" cy="277920"/>
              </p14:xfrm>
            </p:contentPart>
          </mc:Choice>
          <mc:Fallback xmlns="">
            <p:pic>
              <p:nvPicPr>
                <p:cNvPr id="25" name="Ink 24">
                  <a:extLst>
                    <a:ext uri="{FF2B5EF4-FFF2-40B4-BE49-F238E27FC236}">
                      <a16:creationId xmlns:a16="http://schemas.microsoft.com/office/drawing/2014/main" id="{F47BCED9-5715-4707-82CD-A4B09FC8F5DF}"/>
                    </a:ext>
                  </a:extLst>
                </p:cNvPr>
                <p:cNvPicPr/>
                <p:nvPr/>
              </p:nvPicPr>
              <p:blipFill>
                <a:blip r:embed="rId7"/>
                <a:stretch>
                  <a:fillRect/>
                </a:stretch>
              </p:blipFill>
              <p:spPr>
                <a:xfrm>
                  <a:off x="6149312" y="1486169"/>
                  <a:ext cx="178920" cy="313560"/>
                </a:xfrm>
                <a:prstGeom prst="rect">
                  <a:avLst/>
                </a:prstGeom>
              </p:spPr>
            </p:pic>
          </mc:Fallback>
        </mc:AlternateContent>
      </p:grpSp>
    </p:spTree>
    <p:extLst>
      <p:ext uri="{BB962C8B-B14F-4D97-AF65-F5344CB8AC3E}">
        <p14:creationId xmlns:p14="http://schemas.microsoft.com/office/powerpoint/2010/main" val="159972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fade">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par>
                                <p:cTn id="43" presetID="10"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par>
                                <p:cTn id="57" presetID="10" presetClass="entr" presetSubtype="0" fill="hold"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500"/>
                                        <p:tgtEl>
                                          <p:spTgt spid="2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par>
                                <p:cTn id="68" presetID="10" presetClass="entr" presetSubtype="0" fill="hold" nodeType="with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fade">
                                      <p:cBhvr>
                                        <p:cTn id="7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6" grpId="0" animBg="1"/>
      <p:bldP spid="17" grpId="0"/>
      <p:bldP spid="21" grpId="0" animBg="1"/>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030633-58E7-484F-8839-6C36E639202E}"/>
              </a:ext>
            </a:extLst>
          </p:cNvPr>
          <p:cNvSpPr>
            <a:spLocks noGrp="1"/>
          </p:cNvSpPr>
          <p:nvPr>
            <p:ph type="body" sz="quarter" idx="10"/>
          </p:nvPr>
        </p:nvSpPr>
        <p:spPr>
          <a:xfrm>
            <a:off x="-30807" y="-236562"/>
            <a:ext cx="3275856" cy="1080120"/>
          </a:xfrm>
        </p:spPr>
        <p:txBody>
          <a:bodyPr/>
          <a:lstStyle/>
          <a:p>
            <a:pPr algn="l"/>
            <a:r>
              <a:rPr lang="en-US" i="1" dirty="0">
                <a:highlight>
                  <a:srgbClr val="98DFBB"/>
                </a:highlight>
                <a:latin typeface="+mn-lt"/>
                <a:cs typeface="Times New Roman" panose="02020603050405020304" pitchFamily="18" charset="0"/>
              </a:rPr>
              <a:t>Methodology</a:t>
            </a:r>
          </a:p>
        </p:txBody>
      </p:sp>
      <p:sp>
        <p:nvSpPr>
          <p:cNvPr id="5" name="TextBox 4">
            <a:extLst>
              <a:ext uri="{FF2B5EF4-FFF2-40B4-BE49-F238E27FC236}">
                <a16:creationId xmlns:a16="http://schemas.microsoft.com/office/drawing/2014/main" id="{B73B4DEA-8C84-4DFB-9C9C-0C66C864136A}"/>
              </a:ext>
            </a:extLst>
          </p:cNvPr>
          <p:cNvSpPr txBox="1"/>
          <p:nvPr/>
        </p:nvSpPr>
        <p:spPr>
          <a:xfrm>
            <a:off x="-49076" y="303498"/>
            <a:ext cx="4477059" cy="1631216"/>
          </a:xfrm>
          <a:prstGeom prst="rect">
            <a:avLst/>
          </a:prstGeom>
          <a:noFill/>
        </p:spPr>
        <p:txBody>
          <a:bodyPr wrap="square" rtlCol="0">
            <a:spAutoFit/>
          </a:bodyPr>
          <a:lstStyle/>
          <a:p>
            <a:endParaRPr lang="en-US" sz="2000" b="1" i="1" dirty="0">
              <a:solidFill>
                <a:schemeClr val="accent2">
                  <a:lumMod val="50000"/>
                </a:schemeClr>
              </a:solidFill>
            </a:endParaRPr>
          </a:p>
          <a:p>
            <a:r>
              <a:rPr lang="en-US" sz="2000" b="1" i="1" dirty="0">
                <a:solidFill>
                  <a:schemeClr val="accent2">
                    <a:lumMod val="50000"/>
                  </a:schemeClr>
                </a:solidFill>
                <a:highlight>
                  <a:srgbClr val="F8B2A3"/>
                </a:highlight>
              </a:rPr>
              <a:t>OBJECTIVE FUNCTION</a:t>
            </a:r>
          </a:p>
          <a:p>
            <a:endParaRPr lang="en-US" sz="2000" i="1" dirty="0"/>
          </a:p>
          <a:p>
            <a:endParaRPr lang="en-US" sz="2000" i="1" dirty="0"/>
          </a:p>
          <a:p>
            <a:endParaRPr lang="en-US" sz="2000" i="1" dirty="0"/>
          </a:p>
        </p:txBody>
      </p:sp>
      <p:pic>
        <p:nvPicPr>
          <p:cNvPr id="8" name="Picture 2" descr="Optimal design approach for the plate-fin heat exchangers using neural  networks cooperated with genetic algorithms - ScienceDirect">
            <a:extLst>
              <a:ext uri="{FF2B5EF4-FFF2-40B4-BE49-F238E27FC236}">
                <a16:creationId xmlns:a16="http://schemas.microsoft.com/office/drawing/2014/main" id="{9D47CD93-FAC4-440B-81BE-45E250D87E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5501" y="0"/>
            <a:ext cx="2908499" cy="281708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8E5B1D4-B20D-4220-9BB0-CD3F8B556FD4}"/>
                  </a:ext>
                </a:extLst>
              </p:cNvPr>
              <p:cNvSpPr txBox="1"/>
              <p:nvPr/>
            </p:nvSpPr>
            <p:spPr>
              <a:xfrm>
                <a:off x="59219" y="1781565"/>
                <a:ext cx="4681056" cy="15803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rgbClr val="836967"/>
                              </a:solidFill>
                              <a:latin typeface="Cambria Math" panose="02040503050406030204" pitchFamily="18" charset="0"/>
                            </a:rPr>
                          </m:ctrlPr>
                        </m:dPr>
                        <m:e>
                          <m:eqArr>
                            <m:eqArrPr>
                              <m:ctrlPr>
                                <a:rPr lang="en-US" i="1">
                                  <a:solidFill>
                                    <a:srgbClr val="836967"/>
                                  </a:solidFill>
                                  <a:latin typeface="Cambria Math" panose="02040503050406030204" pitchFamily="18" charset="0"/>
                                </a:rPr>
                              </m:ctrlPr>
                            </m:eqArrPr>
                            <m:e>
                              <m:r>
                                <a:rPr lang="en-US">
                                  <a:latin typeface="Cambria Math" panose="02040503050406030204" pitchFamily="18" charset="0"/>
                                </a:rPr>
                                <m:t>&amp;</m:t>
                              </m:r>
                              <m:r>
                                <a:rPr lang="en-US" i="1">
                                  <a:latin typeface="Cambria Math" panose="02040503050406030204" pitchFamily="18" charset="0"/>
                                </a:rPr>
                                <m:t>𝑀𝑖𝑛𝑖𝑚𝑖𝑧𝑒</m:t>
                              </m:r>
                              <m:r>
                                <a:rPr lang="en-US" i="0">
                                  <a:latin typeface="Cambria Math" panose="02040503050406030204" pitchFamily="18" charset="0"/>
                                </a:rPr>
                                <m:t> </m:t>
                              </m:r>
                              <m:r>
                                <a:rPr lang="en-US" i="1">
                                  <a:latin typeface="Cambria Math" panose="02040503050406030204" pitchFamily="18" charset="0"/>
                                </a:rPr>
                                <m:t>𝑓</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𝑥</m:t>
                                  </m:r>
                                </m:e>
                              </m:d>
                              <m:r>
                                <a:rPr lang="en-US" i="0">
                                  <a:latin typeface="Cambria Math" panose="02040503050406030204" pitchFamily="18" charset="0"/>
                                </a:rPr>
                                <m:t>= </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𝐶</m:t>
                                  </m:r>
                                  <m:r>
                                    <a:rPr lang="en-US" b="0" i="1" smtClean="0">
                                      <a:latin typeface="Cambria Math" panose="02040503050406030204" pitchFamily="18" charset="0"/>
                                    </a:rPr>
                                    <m:t>𝑜𝑠𝑡</m:t>
                                  </m:r>
                                </m:e>
                                <m:sub>
                                  <m:r>
                                    <a:rPr lang="en-US" i="1">
                                      <a:latin typeface="Cambria Math" panose="02040503050406030204" pitchFamily="18" charset="0"/>
                                    </a:rPr>
                                    <m:t>𝑡𝑜𝑡</m:t>
                                  </m:r>
                                  <m:r>
                                    <a:rPr lang="en-US" b="0" i="1" smtClean="0">
                                      <a:latin typeface="Cambria Math" panose="02040503050406030204" pitchFamily="18" charset="0"/>
                                    </a:rPr>
                                    <m:t>𝑎𝑙</m:t>
                                  </m:r>
                                  <m:r>
                                    <a:rPr lang="en-US" b="0" i="1" smtClean="0">
                                      <a:latin typeface="Cambria Math" panose="02040503050406030204" pitchFamily="18" charset="0"/>
                                    </a:rPr>
                                    <m:t> </m:t>
                                  </m:r>
                                  <m:r>
                                    <a:rPr lang="en-US" b="0" i="1" smtClean="0">
                                      <a:latin typeface="Cambria Math" panose="02040503050406030204" pitchFamily="18" charset="0"/>
                                    </a:rPr>
                                    <m:t>𝑎𝑛𝑛𝑢𝑎𝑙</m:t>
                                  </m:r>
                                </m:sub>
                              </m:sSub>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𝑋</m:t>
                                  </m:r>
                                </m:e>
                              </m:d>
                              <m:r>
                                <a:rPr lang="en-US" i="0">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0">
                                      <a:latin typeface="Cambria Math" panose="02040503050406030204" pitchFamily="18" charset="0"/>
                                    </a:rPr>
                                    <m:t>=1</m:t>
                                  </m:r>
                                </m:sub>
                                <m:sup>
                                  <m:r>
                                    <a:rPr lang="en-US" i="1">
                                      <a:latin typeface="Cambria Math" panose="02040503050406030204" pitchFamily="18" charset="0"/>
                                    </a:rPr>
                                    <m:t>𝑛</m:t>
                                  </m:r>
                                </m:sup>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𝐺</m:t>
                                      </m:r>
                                    </m:e>
                                    <m:sub>
                                      <m:r>
                                        <a:rPr lang="en-US" i="0">
                                          <a:latin typeface="Cambria Math" panose="02040503050406030204" pitchFamily="18" charset="0"/>
                                        </a:rPr>
                                        <m:t>1</m:t>
                                      </m:r>
                                    </m:sub>
                                  </m:sSub>
                                  <m:sSup>
                                    <m:sSupPr>
                                      <m:ctrlPr>
                                        <a:rPr lang="en-US" i="1">
                                          <a:solidFill>
                                            <a:srgbClr val="836967"/>
                                          </a:solidFill>
                                          <a:latin typeface="Cambria Math" panose="02040503050406030204" pitchFamily="18" charset="0"/>
                                        </a:rPr>
                                      </m:ctrlPr>
                                    </m:sSupPr>
                                    <m:e>
                                      <m:d>
                                        <m:dPr>
                                          <m:ctrlPr>
                                            <a:rPr lang="en-US" i="1">
                                              <a:solidFill>
                                                <a:srgbClr val="836967"/>
                                              </a:solidFill>
                                              <a:latin typeface="Cambria Math" panose="02040503050406030204" pitchFamily="18" charset="0"/>
                                            </a:rPr>
                                          </m:ctrlPr>
                                        </m:dP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𝑋</m:t>
                                              </m:r>
                                            </m:e>
                                          </m:d>
                                        </m:e>
                                      </m:d>
                                    </m:e>
                                    <m:sup>
                                      <m:r>
                                        <a:rPr lang="en-US" i="0">
                                          <a:latin typeface="Cambria Math" panose="02040503050406030204" pitchFamily="18" charset="0"/>
                                        </a:rPr>
                                        <m:t>2</m:t>
                                      </m:r>
                                    </m:sup>
                                  </m:sSup>
                                </m:e>
                              </m:nary>
                            </m:e>
                            <m:e>
                              <m:r>
                                <a:rPr lang="en-US" i="0">
                                  <a:latin typeface="Cambria Math" panose="02040503050406030204" pitchFamily="18" charset="0"/>
                                </a:rPr>
                                <m:t>&amp;</m:t>
                              </m:r>
                              <m:r>
                                <a:rPr lang="en-US" i="1">
                                  <a:latin typeface="Cambria Math" panose="02040503050406030204" pitchFamily="18" charset="0"/>
                                </a:rPr>
                                <m:t>𝑋</m:t>
                              </m:r>
                              <m:r>
                                <a:rPr lang="en-US" i="0">
                                  <a:latin typeface="Cambria Math" panose="02040503050406030204" pitchFamily="18" charset="0"/>
                                </a:rPr>
                                <m:t>=</m:t>
                              </m:r>
                              <m:d>
                                <m:dPr>
                                  <m:begChr m:val="["/>
                                  <m:endChr m:val="]"/>
                                  <m:ctrlPr>
                                    <a:rPr lang="en-US" i="1">
                                      <a:solidFill>
                                        <a:srgbClr val="836967"/>
                                      </a:solidFill>
                                      <a:latin typeface="Cambria Math" panose="02040503050406030204" pitchFamily="18" charset="0"/>
                                    </a:rPr>
                                  </m:ctrlPr>
                                </m:dP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𝐷</m:t>
                                      </m:r>
                                    </m:sub>
                                  </m:sSub>
                                </m:e>
                              </m:d>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0">
                                      <a:latin typeface="Cambria Math" panose="02040503050406030204" pitchFamily="18" charset="0"/>
                                    </a:rPr>
                                    <m:t> </m:t>
                                  </m:r>
                                  <m:r>
                                    <a:rPr lang="en-US" i="1">
                                      <a:latin typeface="Cambria Math" panose="02040503050406030204" pitchFamily="18" charset="0"/>
                                    </a:rPr>
                                    <m:t>𝑥</m:t>
                                  </m:r>
                                </m:e>
                                <m:sub>
                                  <m:r>
                                    <a:rPr lang="en-US" i="1">
                                      <a:latin typeface="Cambria Math" panose="02040503050406030204" pitchFamily="18" charset="0"/>
                                    </a:rPr>
                                    <m:t>𝑖</m:t>
                                  </m:r>
                                  <m:r>
                                    <a:rPr lang="en-US" i="0">
                                      <a:latin typeface="Cambria Math" panose="02040503050406030204" pitchFamily="18" charset="0"/>
                                    </a:rPr>
                                    <m:t>,</m:t>
                                  </m:r>
                                  <m:r>
                                    <a:rPr lang="en-US" i="1">
                                      <a:latin typeface="Cambria Math" panose="02040503050406030204" pitchFamily="18" charset="0"/>
                                    </a:rPr>
                                    <m:t>𝑚𝑖𝑛𝑖𝑚𝑢𝑚</m:t>
                                  </m:r>
                                </m:sub>
                              </m:sSub>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0">
                                      <a:latin typeface="Cambria Math" panose="02040503050406030204" pitchFamily="18" charset="0"/>
                                    </a:rPr>
                                    <m:t>,</m:t>
                                  </m:r>
                                  <m:r>
                                    <a:rPr lang="en-US" i="1">
                                      <a:latin typeface="Cambria Math" panose="02040503050406030204" pitchFamily="18" charset="0"/>
                                    </a:rPr>
                                    <m:t>𝑚𝑎𝑥𝑖𝑚𝑢𝑚</m:t>
                                  </m:r>
                                  <m:r>
                                    <a:rPr lang="en-US" i="0">
                                      <a:latin typeface="Cambria Math" panose="02040503050406030204" pitchFamily="18" charset="0"/>
                                    </a:rPr>
                                    <m:t>, </m:t>
                                  </m:r>
                                </m:sub>
                              </m:sSub>
                              <m:r>
                                <a:rPr lang="en-US" i="0">
                                  <a:latin typeface="Cambria Math" panose="02040503050406030204" pitchFamily="18" charset="0"/>
                                </a:rPr>
                                <m:t> </m:t>
                              </m:r>
                              <m:r>
                                <a:rPr lang="en-US" i="1">
                                  <a:latin typeface="Cambria Math" panose="02040503050406030204" pitchFamily="18" charset="0"/>
                                </a:rPr>
                                <m:t>𝑖</m:t>
                              </m:r>
                              <m:r>
                                <a:rPr lang="en-US" i="0">
                                  <a:latin typeface="Cambria Math" panose="02040503050406030204" pitchFamily="18" charset="0"/>
                                </a:rPr>
                                <m:t>=1,2,3,…</m:t>
                              </m:r>
                              <m:r>
                                <a:rPr lang="en-US" i="1">
                                  <a:latin typeface="Cambria Math" panose="02040503050406030204" pitchFamily="18" charset="0"/>
                                </a:rPr>
                                <m:t>𝐷</m:t>
                              </m:r>
                            </m:e>
                            <m:e>
                              <m:r>
                                <a:rPr lang="en-US" i="0">
                                  <a:latin typeface="Cambria Math" panose="02040503050406030204" pitchFamily="18" charset="0"/>
                                </a:rPr>
                                <m:t>&amp;</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𝑋</m:t>
                                  </m:r>
                                </m:e>
                              </m:d>
                              <m:r>
                                <a:rPr lang="en-US" i="0">
                                  <a:latin typeface="Cambria Math" panose="02040503050406030204" pitchFamily="18" charset="0"/>
                                </a:rPr>
                                <m:t>≤ 0,  </m:t>
                              </m:r>
                              <m:r>
                                <a:rPr lang="en-US" i="1">
                                  <a:latin typeface="Cambria Math" panose="02040503050406030204" pitchFamily="18" charset="0"/>
                                </a:rPr>
                                <m:t>𝑗</m:t>
                              </m:r>
                              <m:r>
                                <a:rPr lang="en-US" i="0">
                                  <a:latin typeface="Cambria Math" panose="02040503050406030204" pitchFamily="18" charset="0"/>
                                </a:rPr>
                                <m:t>=1,2,3…</m:t>
                              </m:r>
                              <m:r>
                                <a:rPr lang="en-US" i="1">
                                  <a:latin typeface="Cambria Math" panose="02040503050406030204" pitchFamily="18" charset="0"/>
                                </a:rPr>
                                <m:t>𝑛</m:t>
                              </m:r>
                            </m:e>
                          </m:eqArr>
                        </m:e>
                      </m:d>
                      <m:r>
                        <a:rPr lang="en-US" i="0">
                          <a:latin typeface="Cambria Math" panose="02040503050406030204" pitchFamily="18" charset="0"/>
                        </a:rPr>
                        <m:t> </m:t>
                      </m:r>
                    </m:oMath>
                  </m:oMathPara>
                </a14:m>
                <a:endParaRPr lang="en-US" dirty="0"/>
              </a:p>
            </p:txBody>
          </p:sp>
        </mc:Choice>
        <mc:Fallback xmlns="">
          <p:sp>
            <p:nvSpPr>
              <p:cNvPr id="9" name="TextBox 8">
                <a:extLst>
                  <a:ext uri="{FF2B5EF4-FFF2-40B4-BE49-F238E27FC236}">
                    <a16:creationId xmlns:a16="http://schemas.microsoft.com/office/drawing/2014/main" id="{F8E5B1D4-B20D-4220-9BB0-CD3F8B556FD4}"/>
                  </a:ext>
                </a:extLst>
              </p:cNvPr>
              <p:cNvSpPr txBox="1">
                <a:spLocks noRot="1" noChangeAspect="1" noMove="1" noResize="1" noEditPoints="1" noAdjustHandles="1" noChangeArrowheads="1" noChangeShapeType="1" noTextEdit="1"/>
              </p:cNvSpPr>
              <p:nvPr/>
            </p:nvSpPr>
            <p:spPr>
              <a:xfrm>
                <a:off x="59219" y="1781565"/>
                <a:ext cx="4681056" cy="1580369"/>
              </a:xfrm>
              <a:prstGeom prst="rect">
                <a:avLst/>
              </a:prstGeom>
              <a:blipFill>
                <a:blip r:embed="rId4"/>
                <a:stretch>
                  <a:fillRect r="-41667"/>
                </a:stretch>
              </a:blipFill>
            </p:spPr>
            <p:txBody>
              <a:bodyPr/>
              <a:lstStyle/>
              <a:p>
                <a:r>
                  <a:rPr lang="en-US">
                    <a:noFill/>
                  </a:rPr>
                  <a:t> </a:t>
                </a:r>
              </a:p>
            </p:txBody>
          </p:sp>
        </mc:Fallback>
      </mc:AlternateContent>
    </p:spTree>
    <p:extLst>
      <p:ext uri="{BB962C8B-B14F-4D97-AF65-F5344CB8AC3E}">
        <p14:creationId xmlns:p14="http://schemas.microsoft.com/office/powerpoint/2010/main" val="177846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030633-58E7-484F-8839-6C36E639202E}"/>
              </a:ext>
            </a:extLst>
          </p:cNvPr>
          <p:cNvSpPr>
            <a:spLocks noGrp="1"/>
          </p:cNvSpPr>
          <p:nvPr>
            <p:ph type="body" sz="quarter" idx="10"/>
          </p:nvPr>
        </p:nvSpPr>
        <p:spPr>
          <a:xfrm>
            <a:off x="-30808" y="-236562"/>
            <a:ext cx="5394895" cy="1080120"/>
          </a:xfrm>
        </p:spPr>
        <p:txBody>
          <a:bodyPr/>
          <a:lstStyle/>
          <a:p>
            <a:pPr algn="l"/>
            <a:r>
              <a:rPr lang="en-US" i="1" dirty="0">
                <a:highlight>
                  <a:srgbClr val="98DFBB"/>
                </a:highlight>
                <a:latin typeface="+mn-lt"/>
                <a:cs typeface="Times New Roman" panose="02020603050405020304" pitchFamily="18" charset="0"/>
              </a:rPr>
              <a:t>Methodology</a:t>
            </a:r>
          </a:p>
        </p:txBody>
      </p:sp>
      <p:sp>
        <p:nvSpPr>
          <p:cNvPr id="5" name="TextBox 4">
            <a:extLst>
              <a:ext uri="{FF2B5EF4-FFF2-40B4-BE49-F238E27FC236}">
                <a16:creationId xmlns:a16="http://schemas.microsoft.com/office/drawing/2014/main" id="{B73B4DEA-8C84-4DFB-9C9C-0C66C864136A}"/>
              </a:ext>
            </a:extLst>
          </p:cNvPr>
          <p:cNvSpPr txBox="1"/>
          <p:nvPr/>
        </p:nvSpPr>
        <p:spPr>
          <a:xfrm>
            <a:off x="-49075" y="303498"/>
            <a:ext cx="3275856" cy="1631216"/>
          </a:xfrm>
          <a:prstGeom prst="rect">
            <a:avLst/>
          </a:prstGeom>
          <a:noFill/>
        </p:spPr>
        <p:txBody>
          <a:bodyPr wrap="square" rtlCol="0">
            <a:spAutoFit/>
          </a:bodyPr>
          <a:lstStyle/>
          <a:p>
            <a:endParaRPr lang="en-US" sz="2000" b="1" i="1" dirty="0">
              <a:solidFill>
                <a:schemeClr val="accent2">
                  <a:lumMod val="50000"/>
                </a:schemeClr>
              </a:solidFill>
            </a:endParaRPr>
          </a:p>
          <a:p>
            <a:r>
              <a:rPr lang="en-US" sz="2000" b="1" i="1" dirty="0">
                <a:solidFill>
                  <a:schemeClr val="accent2">
                    <a:lumMod val="50000"/>
                  </a:schemeClr>
                </a:solidFill>
                <a:highlight>
                  <a:srgbClr val="F8B2A3"/>
                </a:highlight>
              </a:rPr>
              <a:t>FINAL EQUATION</a:t>
            </a:r>
          </a:p>
          <a:p>
            <a:endParaRPr lang="en-US" sz="2000" i="1" dirty="0"/>
          </a:p>
          <a:p>
            <a:endParaRPr lang="en-US" sz="2000" i="1" dirty="0"/>
          </a:p>
          <a:p>
            <a:endParaRPr lang="en-US" sz="2000" i="1" dirty="0"/>
          </a:p>
        </p:txBody>
      </p:sp>
      <p:sp>
        <p:nvSpPr>
          <p:cNvPr id="6" name="TextBox 5">
            <a:extLst>
              <a:ext uri="{FF2B5EF4-FFF2-40B4-BE49-F238E27FC236}">
                <a16:creationId xmlns:a16="http://schemas.microsoft.com/office/drawing/2014/main" id="{EC822EA6-22BF-4157-B909-7871465313C0}"/>
              </a:ext>
            </a:extLst>
          </p:cNvPr>
          <p:cNvSpPr txBox="1"/>
          <p:nvPr/>
        </p:nvSpPr>
        <p:spPr>
          <a:xfrm>
            <a:off x="2666639" y="483518"/>
            <a:ext cx="6264696" cy="4577535"/>
          </a:xfrm>
          <a:prstGeom prst="rect">
            <a:avLst/>
          </a:prstGeom>
          <a:noFill/>
        </p:spPr>
        <p:txBody>
          <a:bodyPr wrap="square">
            <a:spAutoFit/>
          </a:bodyPr>
          <a:lstStyle/>
          <a:p>
            <a:pPr marL="0" marR="0">
              <a:lnSpc>
                <a:spcPct val="107000"/>
              </a:lnSpc>
              <a:spcBef>
                <a:spcPts val="0"/>
              </a:spcBef>
              <a:spcAft>
                <a:spcPts val="800"/>
              </a:spcAft>
            </a:pP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err="1">
                <a:effectLst/>
                <a:highlight>
                  <a:srgbClr val="00FF00"/>
                </a:highlight>
                <a:latin typeface="Calibri" panose="020F0502020204030204" pitchFamily="34" charset="0"/>
                <a:ea typeface="Calibri" panose="020F0502020204030204" pitchFamily="34" charset="0"/>
                <a:cs typeface="Arial" panose="020B0604020202020204" pitchFamily="34" charset="0"/>
              </a:rPr>
              <a:t>Acf</a:t>
            </a:r>
            <a:r>
              <a:rPr lang="en-US" sz="1300" dirty="0">
                <a:effectLst/>
                <a:highlight>
                  <a:srgbClr val="00FF00"/>
                </a:highlight>
                <a:latin typeface="Calibri" panose="020F0502020204030204" pitchFamily="34" charset="0"/>
                <a:ea typeface="Calibri" panose="020F0502020204030204" pitchFamily="34" charset="0"/>
                <a:cs typeface="Arial" panose="020B0604020202020204" pitchFamily="34" charset="0"/>
              </a:rPr>
              <a:t> </a:t>
            </a:r>
            <a:r>
              <a:rPr lang="en-US" sz="1300" dirty="0">
                <a:effectLst/>
                <a:latin typeface="Calibri" panose="020F0502020204030204" pitchFamily="34" charset="0"/>
                <a:ea typeface="Calibri" panose="020F0502020204030204" pitchFamily="34" charset="0"/>
                <a:cs typeface="Arial" panose="020B0604020202020204" pitchFamily="34" charset="0"/>
              </a:rPr>
              <a:t>* 90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x(1)</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x(2)</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x(7)</a:t>
            </a:r>
            <a:r>
              <a:rPr lang="en-US" sz="1300" dirty="0">
                <a:effectLst/>
                <a:latin typeface="Calibri" panose="020F0502020204030204" pitchFamily="34" charset="0"/>
                <a:ea typeface="Calibri" panose="020F0502020204030204" pitchFamily="34" charset="0"/>
                <a:cs typeface="Arial" panose="020B0604020202020204" pitchFamily="34" charset="0"/>
              </a:rPr>
              <a:t>*(1+2*</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x(5)</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x(3)</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x(1)</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x(2)</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x(7)</a:t>
            </a:r>
            <a:r>
              <a:rPr lang="en-US" sz="1300" dirty="0">
                <a:effectLst/>
                <a:latin typeface="Calibri" panose="020F0502020204030204" pitchFamily="34" charset="0"/>
                <a:ea typeface="Calibri" panose="020F0502020204030204" pitchFamily="34" charset="0"/>
                <a:cs typeface="Arial" panose="020B0604020202020204" pitchFamily="34" charset="0"/>
              </a:rPr>
              <a:t>*(1+2*</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x(5)</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x(3)</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))))^0.6)) + (((</a:t>
            </a:r>
            <a:r>
              <a:rPr lang="en-US" sz="1300" dirty="0" err="1">
                <a:effectLst/>
                <a:highlight>
                  <a:srgbClr val="00FF00"/>
                </a:highlight>
                <a:latin typeface="Calibri" panose="020F0502020204030204" pitchFamily="34" charset="0"/>
                <a:ea typeface="Calibri" panose="020F0502020204030204" pitchFamily="34" charset="0"/>
                <a:cs typeface="Arial" panose="020B0604020202020204" pitchFamily="34" charset="0"/>
              </a:rPr>
              <a:t>tao</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err="1">
                <a:effectLst/>
                <a:highlight>
                  <a:srgbClr val="00FF00"/>
                </a:highlight>
                <a:latin typeface="Calibri" panose="020F0502020204030204" pitchFamily="34" charset="0"/>
                <a:ea typeface="Calibri" panose="020F0502020204030204" pitchFamily="34" charset="0"/>
                <a:cs typeface="Arial" panose="020B0604020202020204" pitchFamily="34" charset="0"/>
              </a:rPr>
              <a:t>elec</a:t>
            </a:r>
            <a:r>
              <a:rPr lang="en-US" sz="1300" dirty="0">
                <a:effectLst/>
                <a:latin typeface="Calibri" panose="020F0502020204030204" pitchFamily="34" charset="0"/>
                <a:ea typeface="Calibri" panose="020F0502020204030204" pitchFamily="34" charset="0"/>
                <a:cs typeface="Arial" panose="020B0604020202020204" pitchFamily="34" charset="0"/>
              </a:rPr>
              <a:t>*(((2)*( (9.6243*(((1.66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x(3)</a:t>
            </a:r>
            <a:r>
              <a:rPr lang="en-US" sz="1300" dirty="0">
                <a:effectLst/>
                <a:latin typeface="Calibri" panose="020F0502020204030204" pitchFamily="34" charset="0"/>
                <a:ea typeface="Calibri" panose="020F0502020204030204" pitchFamily="34" charset="0"/>
                <a:cs typeface="Arial" panose="020B0604020202020204" pitchFamily="34" charset="0"/>
              </a:rPr>
              <a:t>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)*(1 -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x(5)</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x(2)</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x(7)</a:t>
            </a:r>
            <a:r>
              <a:rPr lang="en-US" sz="1300" dirty="0">
                <a:effectLst/>
                <a:latin typeface="Calibri" panose="020F0502020204030204" pitchFamily="34" charset="0"/>
                <a:ea typeface="Calibri" panose="020F0502020204030204" pitchFamily="34" charset="0"/>
                <a:cs typeface="Arial" panose="020B0604020202020204" pitchFamily="34" charset="0"/>
              </a:rPr>
              <a:t>)) * (((4)*(((1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x(5)</a:t>
            </a:r>
            <a:r>
              <a:rPr lang="en-US" sz="1300" dirty="0">
                <a:effectLst/>
                <a:latin typeface="Calibri" panose="020F0502020204030204" pitchFamily="34" charset="0"/>
                <a:ea typeface="Calibri" panose="020F0502020204030204" pitchFamily="34" charset="0"/>
                <a:cs typeface="Arial" panose="020B0604020202020204" pitchFamily="34" charset="0"/>
              </a:rPr>
              <a:t> )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x(6)</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x(3)</a:t>
            </a:r>
            <a:r>
              <a:rPr lang="en-US" sz="1300" dirty="0">
                <a:effectLst/>
                <a:latin typeface="Calibri" panose="020F0502020204030204" pitchFamily="34" charset="0"/>
                <a:ea typeface="Calibri" panose="020F0502020204030204" pitchFamily="34" charset="0"/>
                <a:cs typeface="Arial" panose="020B0604020202020204" pitchFamily="34" charset="0"/>
              </a:rPr>
              <a:t>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))/(2*((((1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x(5)</a:t>
            </a:r>
            <a:r>
              <a:rPr lang="en-US" sz="1300" dirty="0">
                <a:effectLst/>
                <a:latin typeface="Calibri" panose="020F0502020204030204" pitchFamily="34" charset="0"/>
                <a:ea typeface="Calibri" panose="020F0502020204030204" pitchFamily="34" charset="0"/>
                <a:cs typeface="Arial" panose="020B0604020202020204" pitchFamily="34" charset="0"/>
              </a:rPr>
              <a:t> )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x(6)</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x(3)</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x(6)</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x(3)</a:t>
            </a:r>
            <a:r>
              <a:rPr lang="en-US" sz="1300" dirty="0">
                <a:effectLst/>
                <a:latin typeface="Calibri" panose="020F0502020204030204" pitchFamily="34" charset="0"/>
                <a:ea typeface="Calibri" panose="020F0502020204030204" pitchFamily="34" charset="0"/>
                <a:cs typeface="Arial" panose="020B0604020202020204" pitchFamily="34" charset="0"/>
              </a:rPr>
              <a:t>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*((1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x(5)</a:t>
            </a:r>
            <a:r>
              <a:rPr lang="en-US" sz="1300" dirty="0">
                <a:effectLst/>
                <a:latin typeface="Calibri" panose="020F0502020204030204" pitchFamily="34" charset="0"/>
                <a:ea typeface="Calibri" panose="020F0502020204030204" pitchFamily="34" charset="0"/>
                <a:cs typeface="Arial" panose="020B0604020202020204" pitchFamily="34" charset="0"/>
              </a:rPr>
              <a:t> )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))))/4.01e-05)^-0.7422*(((1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x(5)</a:t>
            </a:r>
            <a:r>
              <a:rPr lang="en-US" sz="1300" dirty="0">
                <a:effectLst/>
                <a:latin typeface="Calibri" panose="020F0502020204030204" pitchFamily="34" charset="0"/>
                <a:ea typeface="Calibri" panose="020F0502020204030204" pitchFamily="34" charset="0"/>
                <a:cs typeface="Arial" panose="020B0604020202020204" pitchFamily="34" charset="0"/>
              </a:rPr>
              <a:t> )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x(3)</a:t>
            </a:r>
            <a:r>
              <a:rPr lang="en-US" sz="1300" dirty="0">
                <a:effectLst/>
                <a:latin typeface="Calibri" panose="020F0502020204030204" pitchFamily="34" charset="0"/>
                <a:ea typeface="Calibri" panose="020F0502020204030204" pitchFamily="34" charset="0"/>
                <a:cs typeface="Arial" panose="020B0604020202020204" pitchFamily="34" charset="0"/>
              </a:rPr>
              <a:t>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))^-0.1856*(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x(6)</a:t>
            </a:r>
            <a:r>
              <a:rPr lang="en-US" sz="1300" dirty="0">
                <a:effectLst/>
                <a:latin typeface="Calibri" panose="020F0502020204030204" pitchFamily="34" charset="0"/>
                <a:ea typeface="Calibri" panose="020F0502020204030204" pitchFamily="34" charset="0"/>
                <a:cs typeface="Arial" panose="020B0604020202020204" pitchFamily="34" charset="0"/>
              </a:rPr>
              <a:t>)^0.3053*(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 / ((1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x(5)</a:t>
            </a:r>
            <a:r>
              <a:rPr lang="en-US" sz="1300" dirty="0">
                <a:effectLst/>
                <a:latin typeface="Calibri" panose="020F0502020204030204" pitchFamily="34" charset="0"/>
                <a:ea typeface="Calibri" panose="020F0502020204030204" pitchFamily="34" charset="0"/>
                <a:cs typeface="Arial" panose="020B0604020202020204" pitchFamily="34" charset="0"/>
              </a:rPr>
              <a:t> )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))^-0.2659)*(1+7.669e-08*(((1.66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x(3)</a:t>
            </a:r>
            <a:r>
              <a:rPr lang="en-US" sz="1300" dirty="0">
                <a:effectLst/>
                <a:latin typeface="Calibri" panose="020F0502020204030204" pitchFamily="34" charset="0"/>
                <a:ea typeface="Calibri" panose="020F0502020204030204" pitchFamily="34" charset="0"/>
                <a:cs typeface="Arial" panose="020B0604020202020204" pitchFamily="34" charset="0"/>
              </a:rPr>
              <a:t>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)*(1 -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x(5)</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x(2)</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x(7)</a:t>
            </a:r>
            <a:r>
              <a:rPr lang="en-US" sz="1300" dirty="0">
                <a:effectLst/>
                <a:latin typeface="Calibri" panose="020F0502020204030204" pitchFamily="34" charset="0"/>
                <a:ea typeface="Calibri" panose="020F0502020204030204" pitchFamily="34" charset="0"/>
                <a:cs typeface="Arial" panose="020B0604020202020204" pitchFamily="34" charset="0"/>
              </a:rPr>
              <a:t>)) * (((4)*(((1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x(5)</a:t>
            </a:r>
            <a:r>
              <a:rPr lang="en-US" sz="1300" dirty="0">
                <a:effectLst/>
                <a:latin typeface="Calibri" panose="020F0502020204030204" pitchFamily="34" charset="0"/>
                <a:ea typeface="Calibri" panose="020F0502020204030204" pitchFamily="34" charset="0"/>
                <a:cs typeface="Arial" panose="020B0604020202020204" pitchFamily="34" charset="0"/>
              </a:rPr>
              <a:t> )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x(6)</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x(3)</a:t>
            </a:r>
            <a:r>
              <a:rPr lang="en-US" sz="1300" dirty="0">
                <a:effectLst/>
                <a:latin typeface="Calibri" panose="020F0502020204030204" pitchFamily="34" charset="0"/>
                <a:ea typeface="Calibri" panose="020F0502020204030204" pitchFamily="34" charset="0"/>
                <a:cs typeface="Arial" panose="020B0604020202020204" pitchFamily="34" charset="0"/>
              </a:rPr>
              <a:t>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))/(2*((((1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x(5)</a:t>
            </a:r>
            <a:r>
              <a:rPr lang="en-US" sz="1300" dirty="0">
                <a:effectLst/>
                <a:latin typeface="Calibri" panose="020F0502020204030204" pitchFamily="34" charset="0"/>
                <a:ea typeface="Calibri" panose="020F0502020204030204" pitchFamily="34" charset="0"/>
                <a:cs typeface="Arial" panose="020B0604020202020204" pitchFamily="34" charset="0"/>
              </a:rPr>
              <a:t> )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x(6)</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x(3)</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x(6)</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x(3)</a:t>
            </a:r>
            <a:r>
              <a:rPr lang="en-US" sz="1300" dirty="0">
                <a:effectLst/>
                <a:latin typeface="Calibri" panose="020F0502020204030204" pitchFamily="34" charset="0"/>
                <a:ea typeface="Calibri" panose="020F0502020204030204" pitchFamily="34" charset="0"/>
                <a:cs typeface="Arial" panose="020B0604020202020204" pitchFamily="34" charset="0"/>
              </a:rPr>
              <a:t>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*((1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x(5)</a:t>
            </a:r>
            <a:r>
              <a:rPr lang="en-US" sz="1300" dirty="0">
                <a:effectLst/>
                <a:latin typeface="Calibri" panose="020F0502020204030204" pitchFamily="34" charset="0"/>
                <a:ea typeface="Calibri" panose="020F0502020204030204" pitchFamily="34" charset="0"/>
                <a:cs typeface="Arial" panose="020B0604020202020204" pitchFamily="34" charset="0"/>
              </a:rPr>
              <a:t> )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))))/4.01e-05)^4.429*(((1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x(5)</a:t>
            </a:r>
            <a:r>
              <a:rPr lang="en-US" sz="1300" dirty="0">
                <a:effectLst/>
                <a:latin typeface="Calibri" panose="020F0502020204030204" pitchFamily="34" charset="0"/>
                <a:ea typeface="Calibri" panose="020F0502020204030204" pitchFamily="34" charset="0"/>
                <a:cs typeface="Arial" panose="020B0604020202020204" pitchFamily="34" charset="0"/>
              </a:rPr>
              <a:t> )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x(3)</a:t>
            </a:r>
            <a:r>
              <a:rPr lang="en-US" sz="1300" dirty="0">
                <a:effectLst/>
                <a:latin typeface="Calibri" panose="020F0502020204030204" pitchFamily="34" charset="0"/>
                <a:ea typeface="Calibri" panose="020F0502020204030204" pitchFamily="34" charset="0"/>
                <a:cs typeface="Arial" panose="020B0604020202020204" pitchFamily="34" charset="0"/>
              </a:rPr>
              <a:t>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))^0.920*(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 </a:t>
            </a:r>
            <a:r>
              <a:rPr lang="en-US" sz="1300" dirty="0">
                <a:effectLst/>
                <a:latin typeface="Calibri" panose="020F0502020204030204" pitchFamily="34" charset="0"/>
                <a:ea typeface="Calibri" panose="020F0502020204030204" pitchFamily="34" charset="0"/>
                <a:cs typeface="Arial" panose="020B0604020202020204" pitchFamily="34" charset="0"/>
              </a:rPr>
              <a:t>/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x(6)</a:t>
            </a:r>
            <a:r>
              <a:rPr lang="en-US" sz="1300" dirty="0">
                <a:effectLst/>
                <a:latin typeface="Calibri" panose="020F0502020204030204" pitchFamily="34" charset="0"/>
                <a:ea typeface="Calibri" panose="020F0502020204030204" pitchFamily="34" charset="0"/>
                <a:cs typeface="Arial" panose="020B0604020202020204" pitchFamily="34" charset="0"/>
              </a:rPr>
              <a:t>)^3.767*(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 / ((1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x(5)</a:t>
            </a:r>
            <a:r>
              <a:rPr lang="en-US" sz="1300" dirty="0">
                <a:effectLst/>
                <a:latin typeface="Calibri" panose="020F0502020204030204" pitchFamily="34" charset="0"/>
                <a:ea typeface="Calibri" panose="020F0502020204030204" pitchFamily="34" charset="0"/>
                <a:cs typeface="Arial" panose="020B0604020202020204" pitchFamily="34" charset="0"/>
              </a:rPr>
              <a:t> )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))^0.236)^0.1)*</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x(1)</a:t>
            </a:r>
            <a:r>
              <a:rPr lang="en-US" sz="1300" dirty="0">
                <a:effectLst/>
                <a:latin typeface="Calibri" panose="020F0502020204030204" pitchFamily="34" charset="0"/>
                <a:ea typeface="Calibri" panose="020F0502020204030204" pitchFamily="34" charset="0"/>
                <a:cs typeface="Arial" panose="020B0604020202020204" pitchFamily="34" charset="0"/>
              </a:rPr>
              <a:t>*(( 1.66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x(3)</a:t>
            </a:r>
            <a:r>
              <a:rPr lang="en-US" sz="1300" dirty="0">
                <a:effectLst/>
                <a:latin typeface="Calibri" panose="020F0502020204030204" pitchFamily="34" charset="0"/>
                <a:ea typeface="Calibri" panose="020F0502020204030204" pitchFamily="34" charset="0"/>
                <a:cs typeface="Arial" panose="020B0604020202020204" pitchFamily="34" charset="0"/>
              </a:rPr>
              <a:t>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)*(1 -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x(5)</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x(2)</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x(7)</a:t>
            </a:r>
            <a:r>
              <a:rPr lang="en-US" sz="1300" dirty="0">
                <a:effectLst/>
                <a:latin typeface="Calibri" panose="020F0502020204030204" pitchFamily="34" charset="0"/>
                <a:ea typeface="Calibri" panose="020F0502020204030204" pitchFamily="34" charset="0"/>
                <a:cs typeface="Arial" panose="020B0604020202020204" pitchFamily="34" charset="0"/>
              </a:rPr>
              <a:t>))^2))/((0.6296)*( ((4)*(((1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x(5)</a:t>
            </a:r>
            <a:r>
              <a:rPr lang="en-US" sz="1300" dirty="0">
                <a:effectLst/>
                <a:latin typeface="Calibri" panose="020F0502020204030204" pitchFamily="34" charset="0"/>
                <a:ea typeface="Calibri" panose="020F0502020204030204" pitchFamily="34" charset="0"/>
                <a:cs typeface="Arial" panose="020B0604020202020204" pitchFamily="34" charset="0"/>
              </a:rPr>
              <a:t> )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x(6)</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x(3)</a:t>
            </a:r>
            <a:r>
              <a:rPr lang="en-US" sz="1300" dirty="0">
                <a:effectLst/>
                <a:latin typeface="Calibri" panose="020F0502020204030204" pitchFamily="34" charset="0"/>
                <a:ea typeface="Calibri" panose="020F0502020204030204" pitchFamily="34" charset="0"/>
                <a:cs typeface="Arial" panose="020B0604020202020204" pitchFamily="34" charset="0"/>
              </a:rPr>
              <a:t>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))/(2*((((1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x(5)</a:t>
            </a:r>
            <a:r>
              <a:rPr lang="en-US" sz="1300" dirty="0">
                <a:effectLst/>
                <a:latin typeface="Calibri" panose="020F0502020204030204" pitchFamily="34" charset="0"/>
                <a:ea typeface="Calibri" panose="020F0502020204030204" pitchFamily="34" charset="0"/>
                <a:cs typeface="Arial" panose="020B0604020202020204" pitchFamily="34" charset="0"/>
              </a:rPr>
              <a:t> )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x(6)</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x(3)</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x(6)</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x(3)</a:t>
            </a:r>
            <a:r>
              <a:rPr lang="en-US" sz="1300" dirty="0">
                <a:effectLst/>
                <a:latin typeface="Calibri" panose="020F0502020204030204" pitchFamily="34" charset="0"/>
                <a:ea typeface="Calibri" panose="020F0502020204030204" pitchFamily="34" charset="0"/>
                <a:cs typeface="Arial" panose="020B0604020202020204" pitchFamily="34" charset="0"/>
              </a:rPr>
              <a:t>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*((1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x(5)</a:t>
            </a:r>
            <a:r>
              <a:rPr lang="en-US" sz="1300" dirty="0">
                <a:effectLst/>
                <a:latin typeface="Calibri" panose="020F0502020204030204" pitchFamily="34" charset="0"/>
                <a:ea typeface="Calibri" panose="020F0502020204030204" pitchFamily="34" charset="0"/>
                <a:cs typeface="Arial" panose="020B0604020202020204" pitchFamily="34" charset="0"/>
              </a:rPr>
              <a:t> )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))))*10e-4)*</a:t>
            </a:r>
            <a:r>
              <a:rPr lang="en-US" sz="1300" dirty="0" err="1">
                <a:effectLst/>
                <a:highlight>
                  <a:srgbClr val="00FF00"/>
                </a:highlight>
                <a:latin typeface="Calibri" panose="020F0502020204030204" pitchFamily="34" charset="0"/>
                <a:ea typeface="Calibri" panose="020F0502020204030204" pitchFamily="34" charset="0"/>
                <a:cs typeface="Arial" panose="020B0604020202020204" pitchFamily="34" charset="0"/>
              </a:rPr>
              <a:t>mh</a:t>
            </a:r>
            <a:r>
              <a:rPr lang="en-US" sz="1300" dirty="0">
                <a:effectLst/>
                <a:latin typeface="Calibri" panose="020F0502020204030204" pitchFamily="34" charset="0"/>
                <a:ea typeface="Calibri" panose="020F0502020204030204" pitchFamily="34" charset="0"/>
                <a:cs typeface="Arial" panose="020B0604020202020204" pitchFamily="34" charset="0"/>
              </a:rPr>
              <a:t>)/(0.6*0.6296))+((</a:t>
            </a:r>
            <a:r>
              <a:rPr lang="en-US" sz="1300" dirty="0" err="1">
                <a:effectLst/>
                <a:highlight>
                  <a:srgbClr val="00FF00"/>
                </a:highlight>
                <a:latin typeface="Calibri" panose="020F0502020204030204" pitchFamily="34" charset="0"/>
                <a:ea typeface="Calibri" panose="020F0502020204030204" pitchFamily="34" charset="0"/>
                <a:cs typeface="Arial" panose="020B0604020202020204" pitchFamily="34" charset="0"/>
              </a:rPr>
              <a:t>tao</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err="1">
                <a:effectLst/>
                <a:highlight>
                  <a:srgbClr val="00FF00"/>
                </a:highlight>
                <a:latin typeface="Calibri" panose="020F0502020204030204" pitchFamily="34" charset="0"/>
                <a:ea typeface="Calibri" panose="020F0502020204030204" pitchFamily="34" charset="0"/>
                <a:cs typeface="Arial" panose="020B0604020202020204" pitchFamily="34" charset="0"/>
              </a:rPr>
              <a:t>elec</a:t>
            </a:r>
            <a:r>
              <a:rPr lang="en-US" sz="1300" dirty="0">
                <a:effectLst/>
                <a:latin typeface="Calibri" panose="020F0502020204030204" pitchFamily="34" charset="0"/>
                <a:ea typeface="Calibri" panose="020F0502020204030204" pitchFamily="34" charset="0"/>
                <a:cs typeface="Arial" panose="020B0604020202020204" pitchFamily="34" charset="0"/>
              </a:rPr>
              <a:t>*(((2)*( (9.6243*(((2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x(3)</a:t>
            </a:r>
            <a:r>
              <a:rPr lang="en-US" sz="1300" dirty="0">
                <a:effectLst/>
                <a:latin typeface="Calibri" panose="020F0502020204030204" pitchFamily="34" charset="0"/>
                <a:ea typeface="Calibri" panose="020F0502020204030204" pitchFamily="34" charset="0"/>
                <a:cs typeface="Arial" panose="020B0604020202020204" pitchFamily="34" charset="0"/>
              </a:rPr>
              <a:t>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)*(1 -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x(5)</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x(1)</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x(7)</a:t>
            </a:r>
            <a:r>
              <a:rPr lang="en-US" sz="1300" dirty="0">
                <a:effectLst/>
                <a:latin typeface="Calibri" panose="020F0502020204030204" pitchFamily="34" charset="0"/>
                <a:ea typeface="Calibri" panose="020F0502020204030204" pitchFamily="34" charset="0"/>
                <a:cs typeface="Arial" panose="020B0604020202020204" pitchFamily="34" charset="0"/>
              </a:rPr>
              <a:t>+1))) * (((4)*(((1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x(5)</a:t>
            </a:r>
            <a:r>
              <a:rPr lang="en-US" sz="1300" dirty="0">
                <a:effectLst/>
                <a:latin typeface="Calibri" panose="020F0502020204030204" pitchFamily="34" charset="0"/>
                <a:ea typeface="Calibri" panose="020F0502020204030204" pitchFamily="34" charset="0"/>
                <a:cs typeface="Arial" panose="020B0604020202020204" pitchFamily="34" charset="0"/>
              </a:rPr>
              <a:t> )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x(6)</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x(3)</a:t>
            </a:r>
            <a:r>
              <a:rPr lang="en-US" sz="1300" dirty="0">
                <a:effectLst/>
                <a:latin typeface="Calibri" panose="020F0502020204030204" pitchFamily="34" charset="0"/>
                <a:ea typeface="Calibri" panose="020F0502020204030204" pitchFamily="34" charset="0"/>
                <a:cs typeface="Arial" panose="020B0604020202020204" pitchFamily="34" charset="0"/>
              </a:rPr>
              <a:t>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))/(2*((((1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x(5)</a:t>
            </a:r>
            <a:r>
              <a:rPr lang="en-US" sz="1300" dirty="0">
                <a:effectLst/>
                <a:latin typeface="Calibri" panose="020F0502020204030204" pitchFamily="34" charset="0"/>
                <a:ea typeface="Calibri" panose="020F0502020204030204" pitchFamily="34" charset="0"/>
                <a:cs typeface="Arial" panose="020B0604020202020204" pitchFamily="34" charset="0"/>
              </a:rPr>
              <a:t> )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x(6)</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x(3)</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x(6)</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x(3) </a:t>
            </a:r>
            <a:r>
              <a:rPr lang="en-US" sz="1300" dirty="0">
                <a:effectLst/>
                <a:latin typeface="Calibri" panose="020F0502020204030204" pitchFamily="34" charset="0"/>
                <a:ea typeface="Calibri" panose="020F0502020204030204" pitchFamily="34" charset="0"/>
                <a:cs typeface="Arial" panose="020B0604020202020204" pitchFamily="34" charset="0"/>
              </a:rPr>
              <a:t>-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*((1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x(5)</a:t>
            </a:r>
            <a:r>
              <a:rPr lang="en-US" sz="1300" dirty="0">
                <a:effectLst/>
                <a:latin typeface="Calibri" panose="020F0502020204030204" pitchFamily="34" charset="0"/>
                <a:ea typeface="Calibri" panose="020F0502020204030204" pitchFamily="34" charset="0"/>
                <a:cs typeface="Arial" panose="020B0604020202020204" pitchFamily="34" charset="0"/>
              </a:rPr>
              <a:t> )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 / 3.36e-05)^-0.7422*(((1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x(5)</a:t>
            </a:r>
            <a:r>
              <a:rPr lang="en-US" sz="1300" dirty="0">
                <a:effectLst/>
                <a:latin typeface="Calibri" panose="020F0502020204030204" pitchFamily="34" charset="0"/>
                <a:ea typeface="Calibri" panose="020F0502020204030204" pitchFamily="34" charset="0"/>
                <a:cs typeface="Arial" panose="020B0604020202020204" pitchFamily="34" charset="0"/>
              </a:rPr>
              <a:t> )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x(3)</a:t>
            </a:r>
            <a:r>
              <a:rPr lang="en-US" sz="1300" dirty="0">
                <a:effectLst/>
                <a:latin typeface="Calibri" panose="020F0502020204030204" pitchFamily="34" charset="0"/>
                <a:ea typeface="Calibri" panose="020F0502020204030204" pitchFamily="34" charset="0"/>
                <a:cs typeface="Arial" panose="020B0604020202020204" pitchFamily="34" charset="0"/>
              </a:rPr>
              <a:t>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))^-0.1856*(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x(6)</a:t>
            </a:r>
            <a:r>
              <a:rPr lang="en-US" sz="1300" dirty="0">
                <a:effectLst/>
                <a:latin typeface="Calibri" panose="020F0502020204030204" pitchFamily="34" charset="0"/>
                <a:ea typeface="Calibri" panose="020F0502020204030204" pitchFamily="34" charset="0"/>
                <a:cs typeface="Arial" panose="020B0604020202020204" pitchFamily="34" charset="0"/>
              </a:rPr>
              <a:t>)^0.3053*(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 / ((1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x(5)</a:t>
            </a:r>
            <a:r>
              <a:rPr lang="en-US" sz="1300" dirty="0">
                <a:effectLst/>
                <a:latin typeface="Calibri" panose="020F0502020204030204" pitchFamily="34" charset="0"/>
                <a:ea typeface="Calibri" panose="020F0502020204030204" pitchFamily="34" charset="0"/>
                <a:cs typeface="Arial" panose="020B0604020202020204" pitchFamily="34" charset="0"/>
              </a:rPr>
              <a:t> )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))^-0.2659)*(1+7.669e-08*(((2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x(3)</a:t>
            </a:r>
            <a:r>
              <a:rPr lang="en-US" sz="1300" dirty="0">
                <a:effectLst/>
                <a:latin typeface="Calibri" panose="020F0502020204030204" pitchFamily="34" charset="0"/>
                <a:ea typeface="Calibri" panose="020F0502020204030204" pitchFamily="34" charset="0"/>
                <a:cs typeface="Arial" panose="020B0604020202020204" pitchFamily="34" charset="0"/>
              </a:rPr>
              <a:t>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)*(1 -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x(5)</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x(1)</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x(7)</a:t>
            </a:r>
            <a:r>
              <a:rPr lang="en-US" sz="1300" dirty="0">
                <a:effectLst/>
                <a:latin typeface="Calibri" panose="020F0502020204030204" pitchFamily="34" charset="0"/>
                <a:ea typeface="Calibri" panose="020F0502020204030204" pitchFamily="34" charset="0"/>
                <a:cs typeface="Arial" panose="020B0604020202020204" pitchFamily="34" charset="0"/>
              </a:rPr>
              <a:t>+1))) * (((4)*(((1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x(5)</a:t>
            </a:r>
            <a:r>
              <a:rPr lang="en-US" sz="1300" dirty="0">
                <a:effectLst/>
                <a:latin typeface="Calibri" panose="020F0502020204030204" pitchFamily="34" charset="0"/>
                <a:ea typeface="Calibri" panose="020F0502020204030204" pitchFamily="34" charset="0"/>
                <a:cs typeface="Arial" panose="020B0604020202020204" pitchFamily="34" charset="0"/>
              </a:rPr>
              <a:t> )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x(6)</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x(3)</a:t>
            </a:r>
            <a:r>
              <a:rPr lang="en-US" sz="1300" dirty="0">
                <a:effectLst/>
                <a:latin typeface="Calibri" panose="020F0502020204030204" pitchFamily="34" charset="0"/>
                <a:ea typeface="Calibri" panose="020F0502020204030204" pitchFamily="34" charset="0"/>
                <a:cs typeface="Arial" panose="020B0604020202020204" pitchFamily="34" charset="0"/>
              </a:rPr>
              <a:t>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))/(2*((((1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x(5)</a:t>
            </a:r>
            <a:r>
              <a:rPr lang="en-US" sz="1300" dirty="0">
                <a:effectLst/>
                <a:latin typeface="Calibri" panose="020F0502020204030204" pitchFamily="34" charset="0"/>
                <a:ea typeface="Calibri" panose="020F0502020204030204" pitchFamily="34" charset="0"/>
                <a:cs typeface="Arial" panose="020B0604020202020204" pitchFamily="34" charset="0"/>
              </a:rPr>
              <a:t> )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x(6)</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x(3)</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x(6)</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x(3)</a:t>
            </a:r>
            <a:r>
              <a:rPr lang="en-US" sz="1300" dirty="0">
                <a:effectLst/>
                <a:latin typeface="Calibri" panose="020F0502020204030204" pitchFamily="34" charset="0"/>
                <a:ea typeface="Calibri" panose="020F0502020204030204" pitchFamily="34" charset="0"/>
                <a:cs typeface="Arial" panose="020B0604020202020204" pitchFamily="34" charset="0"/>
              </a:rPr>
              <a:t>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*((1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x(5)</a:t>
            </a:r>
            <a:r>
              <a:rPr lang="en-US" sz="1300" dirty="0">
                <a:effectLst/>
                <a:latin typeface="Calibri" panose="020F0502020204030204" pitchFamily="34" charset="0"/>
                <a:ea typeface="Calibri" panose="020F0502020204030204" pitchFamily="34" charset="0"/>
                <a:cs typeface="Arial" panose="020B0604020202020204" pitchFamily="34" charset="0"/>
              </a:rPr>
              <a:t> )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 / 3.36e-05)^4.429*(((1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x(5)</a:t>
            </a:r>
            <a:r>
              <a:rPr lang="en-US" sz="1300" dirty="0">
                <a:effectLst/>
                <a:latin typeface="Calibri" panose="020F0502020204030204" pitchFamily="34" charset="0"/>
                <a:ea typeface="Calibri" panose="020F0502020204030204" pitchFamily="34" charset="0"/>
                <a:cs typeface="Arial" panose="020B0604020202020204" pitchFamily="34" charset="0"/>
              </a:rPr>
              <a:t> )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x(3)</a:t>
            </a:r>
            <a:r>
              <a:rPr lang="en-US" sz="1300" dirty="0">
                <a:effectLst/>
                <a:latin typeface="Calibri" panose="020F0502020204030204" pitchFamily="34" charset="0"/>
                <a:ea typeface="Calibri" panose="020F0502020204030204" pitchFamily="34" charset="0"/>
                <a:cs typeface="Arial" panose="020B0604020202020204" pitchFamily="34" charset="0"/>
              </a:rPr>
              <a:t>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))^0.920*(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x(6)</a:t>
            </a:r>
            <a:r>
              <a:rPr lang="en-US" sz="1300" dirty="0">
                <a:effectLst/>
                <a:latin typeface="Calibri" panose="020F0502020204030204" pitchFamily="34" charset="0"/>
                <a:ea typeface="Calibri" panose="020F0502020204030204" pitchFamily="34" charset="0"/>
                <a:cs typeface="Arial" panose="020B0604020202020204" pitchFamily="34" charset="0"/>
              </a:rPr>
              <a:t>)^3.767*(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 / ((1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x(5) </a:t>
            </a:r>
            <a:r>
              <a:rPr lang="en-US" sz="1300" dirty="0">
                <a:effectLst/>
                <a:latin typeface="Calibri" panose="020F0502020204030204" pitchFamily="34" charset="0"/>
                <a:ea typeface="Calibri" panose="020F0502020204030204" pitchFamily="34" charset="0"/>
                <a:cs typeface="Arial" panose="020B0604020202020204" pitchFamily="34" charset="0"/>
              </a:rPr>
              <a:t>)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))^0.236)^0.1)*</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x(2)</a:t>
            </a:r>
            <a:r>
              <a:rPr lang="en-US" sz="1300" dirty="0">
                <a:effectLst/>
                <a:latin typeface="Calibri" panose="020F0502020204030204" pitchFamily="34" charset="0"/>
                <a:ea typeface="Calibri" panose="020F0502020204030204" pitchFamily="34" charset="0"/>
                <a:cs typeface="Arial" panose="020B0604020202020204" pitchFamily="34" charset="0"/>
              </a:rPr>
              <a:t>*(( 2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x(3)</a:t>
            </a:r>
            <a:r>
              <a:rPr lang="en-US" sz="1300" dirty="0">
                <a:effectLst/>
                <a:latin typeface="Calibri" panose="020F0502020204030204" pitchFamily="34" charset="0"/>
                <a:ea typeface="Calibri" panose="020F0502020204030204" pitchFamily="34" charset="0"/>
                <a:cs typeface="Arial" panose="020B0604020202020204" pitchFamily="34" charset="0"/>
              </a:rPr>
              <a:t>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)*(1 -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x(5)</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x(1)</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x(7)</a:t>
            </a:r>
            <a:r>
              <a:rPr lang="en-US" sz="1300" dirty="0">
                <a:effectLst/>
                <a:latin typeface="Calibri" panose="020F0502020204030204" pitchFamily="34" charset="0"/>
                <a:ea typeface="Calibri" panose="020F0502020204030204" pitchFamily="34" charset="0"/>
                <a:cs typeface="Arial" panose="020B0604020202020204" pitchFamily="34" charset="0"/>
              </a:rPr>
              <a:t>+1)))^2))/((0.9638)*( ((4)*(((1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x(5)</a:t>
            </a:r>
            <a:r>
              <a:rPr lang="en-US" sz="1300" dirty="0">
                <a:effectLst/>
                <a:latin typeface="Calibri" panose="020F0502020204030204" pitchFamily="34" charset="0"/>
                <a:ea typeface="Calibri" panose="020F0502020204030204" pitchFamily="34" charset="0"/>
                <a:cs typeface="Arial" panose="020B0604020202020204" pitchFamily="34" charset="0"/>
              </a:rPr>
              <a:t> )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x(6)</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x(3)</a:t>
            </a:r>
            <a:r>
              <a:rPr lang="en-US" sz="1300" dirty="0">
                <a:effectLst/>
                <a:latin typeface="Calibri" panose="020F0502020204030204" pitchFamily="34" charset="0"/>
                <a:ea typeface="Calibri" panose="020F0502020204030204" pitchFamily="34" charset="0"/>
                <a:cs typeface="Arial" panose="020B0604020202020204" pitchFamily="34" charset="0"/>
              </a:rPr>
              <a:t>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))/(2*((((1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x(5)</a:t>
            </a:r>
            <a:r>
              <a:rPr lang="en-US" sz="1300" dirty="0">
                <a:effectLst/>
                <a:latin typeface="Calibri" panose="020F0502020204030204" pitchFamily="34" charset="0"/>
                <a:ea typeface="Calibri" panose="020F0502020204030204" pitchFamily="34" charset="0"/>
                <a:cs typeface="Arial" panose="020B0604020202020204" pitchFamily="34" charset="0"/>
              </a:rPr>
              <a:t> )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x(6)</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x(3)</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x(6)</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x(3)</a:t>
            </a:r>
            <a:r>
              <a:rPr lang="en-US" sz="1300" dirty="0">
                <a:effectLst/>
                <a:latin typeface="Calibri" panose="020F0502020204030204" pitchFamily="34" charset="0"/>
                <a:ea typeface="Calibri" panose="020F0502020204030204" pitchFamily="34" charset="0"/>
                <a:cs typeface="Arial" panose="020B0604020202020204" pitchFamily="34" charset="0"/>
              </a:rPr>
              <a:t>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*((1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x(5)</a:t>
            </a:r>
            <a:r>
              <a:rPr lang="en-US" sz="1300" dirty="0">
                <a:effectLst/>
                <a:latin typeface="Calibri" panose="020F0502020204030204" pitchFamily="34" charset="0"/>
                <a:ea typeface="Calibri" panose="020F0502020204030204" pitchFamily="34" charset="0"/>
                <a:cs typeface="Arial" panose="020B0604020202020204" pitchFamily="34" charset="0"/>
              </a:rPr>
              <a:t> ) - </a:t>
            </a:r>
            <a:r>
              <a:rPr lang="en-US" sz="13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x(4)</a:t>
            </a:r>
            <a:r>
              <a:rPr lang="en-US" sz="1300" dirty="0">
                <a:effectLst/>
                <a:latin typeface="Calibri" panose="020F0502020204030204" pitchFamily="34" charset="0"/>
                <a:ea typeface="Calibri" panose="020F0502020204030204" pitchFamily="34" charset="0"/>
                <a:cs typeface="Arial" panose="020B0604020202020204" pitchFamily="34" charset="0"/>
              </a:rPr>
              <a:t>))))*10e-4)*</a:t>
            </a:r>
            <a:r>
              <a:rPr lang="en-US" sz="1300" dirty="0">
                <a:effectLst/>
                <a:highlight>
                  <a:srgbClr val="00FF00"/>
                </a:highlight>
                <a:latin typeface="Calibri" panose="020F0502020204030204" pitchFamily="34" charset="0"/>
                <a:ea typeface="Calibri" panose="020F0502020204030204" pitchFamily="34" charset="0"/>
                <a:cs typeface="Arial" panose="020B0604020202020204" pitchFamily="34" charset="0"/>
              </a:rPr>
              <a:t>mc</a:t>
            </a:r>
            <a:r>
              <a:rPr lang="en-US" sz="1300" dirty="0">
                <a:effectLst/>
                <a:latin typeface="Calibri" panose="020F0502020204030204" pitchFamily="34" charset="0"/>
                <a:ea typeface="Calibri" panose="020F0502020204030204" pitchFamily="34" charset="0"/>
                <a:cs typeface="Arial" panose="020B0604020202020204" pitchFamily="34" charset="0"/>
              </a:rPr>
              <a:t>)/(0.6*0.9638)));</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E5AF9654-F02D-4F54-8EFE-B8311848D214}"/>
                  </a:ext>
                </a:extLst>
              </p:cNvPr>
              <p:cNvSpPr txBox="1"/>
              <p:nvPr/>
            </p:nvSpPr>
            <p:spPr>
              <a:xfrm>
                <a:off x="107504" y="1174492"/>
                <a:ext cx="2559135" cy="2769284"/>
              </a:xfrm>
              <a:prstGeom prst="rect">
                <a:avLst/>
              </a:prstGeom>
              <a:noFill/>
            </p:spPr>
            <p:txBody>
              <a:bodyPr wrap="square">
                <a:spAutoFit/>
              </a:bodyPr>
              <a:lstStyle/>
              <a:p>
                <a:pPr marL="0" marR="0">
                  <a:lnSpc>
                    <a:spcPct val="107000"/>
                  </a:lnSpc>
                  <a:spcBef>
                    <a:spcPts val="0"/>
                  </a:spcBef>
                  <a:spcAft>
                    <a:spcPts val="800"/>
                  </a:spcAft>
                </a:pPr>
                <a:r>
                  <a:rPr lang="en-US" sz="1800" i="1" dirty="0">
                    <a:effectLst/>
                    <a:latin typeface="Calibri" panose="020F0502020204030204" pitchFamily="34" charset="0"/>
                    <a:ea typeface="Calibri" panose="020F0502020204030204" pitchFamily="34" charset="0"/>
                    <a:cs typeface="Arial" panose="020B0604020202020204" pitchFamily="34" charset="0"/>
                  </a:rPr>
                  <a:t>x(1)= </a:t>
                </a:r>
                <a14:m>
                  <m:oMath xmlns:m="http://schemas.openxmlformats.org/officeDocument/2006/math">
                    <m:sSub>
                      <m:sSubPr>
                        <m:ctrlPr>
                          <a:rPr lang="en-US" i="1" smtClean="0">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𝑚</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1800" i="1"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i="1" dirty="0">
                    <a:effectLst/>
                    <a:latin typeface="Calibri" panose="020F0502020204030204" pitchFamily="34" charset="0"/>
                    <a:ea typeface="Calibri" panose="020F0502020204030204" pitchFamily="34" charset="0"/>
                    <a:cs typeface="Arial" panose="020B0604020202020204" pitchFamily="34" charset="0"/>
                  </a:rPr>
                  <a:t>x(2)= </a:t>
                </a:r>
                <a14:m>
                  <m:oMath xmlns:m="http://schemas.openxmlformats.org/officeDocument/2006/math">
                    <m:sSub>
                      <m:sSubPr>
                        <m:ctrlPr>
                          <a:rPr lang="en-US" i="1" smtClean="0">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h</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𝑚</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1800" i="1"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i="1" dirty="0">
                    <a:effectLst/>
                    <a:latin typeface="Calibri" panose="020F0502020204030204" pitchFamily="34" charset="0"/>
                    <a:ea typeface="Calibri" panose="020F0502020204030204" pitchFamily="34" charset="0"/>
                    <a:cs typeface="Arial" panose="020B0604020202020204" pitchFamily="34" charset="0"/>
                  </a:rPr>
                  <a:t>x(3)= </a:t>
                </a:r>
                <a14:m>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𝐻</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𝑚</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1800" i="1"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i="1" dirty="0">
                    <a:effectLst/>
                    <a:latin typeface="Calibri" panose="020F0502020204030204" pitchFamily="34" charset="0"/>
                    <a:ea typeface="Calibri" panose="020F0502020204030204" pitchFamily="34" charset="0"/>
                    <a:cs typeface="Arial" panose="020B0604020202020204" pitchFamily="34" charset="0"/>
                  </a:rPr>
                  <a:t>x(4)= </a:t>
                </a:r>
                <a14:m>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𝑚</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1800" i="1"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i="1" dirty="0">
                    <a:effectLst/>
                    <a:latin typeface="Calibri" panose="020F0502020204030204" pitchFamily="34" charset="0"/>
                    <a:ea typeface="Calibri" panose="020F0502020204030204" pitchFamily="34" charset="0"/>
                    <a:cs typeface="Arial" panose="020B0604020202020204" pitchFamily="34" charset="0"/>
                  </a:rPr>
                  <a:t>x(5)= </a:t>
                </a:r>
                <a14:m>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𝑛</m:t>
                    </m:r>
                  </m:oMath>
                </a14:m>
                <a:endParaRPr lang="en-US" sz="1800" i="1"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i="1" dirty="0">
                    <a:effectLst/>
                    <a:latin typeface="Calibri" panose="020F0502020204030204" pitchFamily="34" charset="0"/>
                    <a:ea typeface="Calibri" panose="020F0502020204030204" pitchFamily="34" charset="0"/>
                    <a:cs typeface="Arial" panose="020B0604020202020204" pitchFamily="34" charset="0"/>
                  </a:rPr>
                  <a:t>x(6)= </a:t>
                </a:r>
                <a14:m>
                  <m:oMath xmlns:m="http://schemas.openxmlformats.org/officeDocument/2006/math">
                    <m:sSub>
                      <m:sSubPr>
                        <m:ctrlPr>
                          <a:rPr lang="en-US" i="1" smtClean="0">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𝑚</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1800" i="1"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i="1" dirty="0">
                    <a:effectLst/>
                    <a:latin typeface="Calibri" panose="020F0502020204030204" pitchFamily="34" charset="0"/>
                    <a:ea typeface="Calibri" panose="020F0502020204030204" pitchFamily="34" charset="0"/>
                    <a:cs typeface="Arial" panose="020B0604020202020204" pitchFamily="34" charset="0"/>
                  </a:rPr>
                  <a:t>x(7)= </a:t>
                </a:r>
                <a14:m>
                  <m:oMath xmlns:m="http://schemas.openxmlformats.org/officeDocument/2006/math">
                    <m:sSub>
                      <m:sSubPr>
                        <m:ctrlPr>
                          <a:rPr lang="en-US" i="1" smtClean="0">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𝑁</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h</m:t>
                        </m:r>
                      </m:sub>
                    </m:sSub>
                  </m:oMath>
                </a14:m>
                <a:endParaRPr lang="en-US" sz="1800" i="1" dirty="0">
                  <a:effectLst/>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7" name="TextBox 6">
                <a:extLst>
                  <a:ext uri="{FF2B5EF4-FFF2-40B4-BE49-F238E27FC236}">
                    <a16:creationId xmlns:a16="http://schemas.microsoft.com/office/drawing/2014/main" id="{E5AF9654-F02D-4F54-8EFE-B8311848D214}"/>
                  </a:ext>
                </a:extLst>
              </p:cNvPr>
              <p:cNvSpPr txBox="1">
                <a:spLocks noRot="1" noChangeAspect="1" noMove="1" noResize="1" noEditPoints="1" noAdjustHandles="1" noChangeArrowheads="1" noChangeShapeType="1" noTextEdit="1"/>
              </p:cNvSpPr>
              <p:nvPr/>
            </p:nvSpPr>
            <p:spPr>
              <a:xfrm>
                <a:off x="107504" y="1174492"/>
                <a:ext cx="2559135" cy="2769284"/>
              </a:xfrm>
              <a:prstGeom prst="rect">
                <a:avLst/>
              </a:prstGeom>
              <a:blipFill>
                <a:blip r:embed="rId3"/>
                <a:stretch>
                  <a:fillRect l="-2148" t="-1101" b="-3524"/>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0B4514D4-3923-4B65-AE87-01F0F7E2DDB4}"/>
              </a:ext>
            </a:extLst>
          </p:cNvPr>
          <p:cNvSpPr txBox="1"/>
          <p:nvPr/>
        </p:nvSpPr>
        <p:spPr>
          <a:xfrm>
            <a:off x="3245048" y="114186"/>
            <a:ext cx="5472608" cy="369332"/>
          </a:xfrm>
          <a:prstGeom prst="rect">
            <a:avLst/>
          </a:prstGeom>
          <a:noFill/>
        </p:spPr>
        <p:txBody>
          <a:bodyPr wrap="square" rtlCol="0">
            <a:spAutoFit/>
          </a:bodyPr>
          <a:lstStyle/>
          <a:p>
            <a:r>
              <a:rPr lang="en-US" i="1" dirty="0">
                <a:highlight>
                  <a:srgbClr val="9AD3E9"/>
                </a:highlight>
              </a:rPr>
              <a:t>Objective Function (Total Annual Cost Equation)</a:t>
            </a:r>
          </a:p>
        </p:txBody>
      </p:sp>
      <p:pic>
        <p:nvPicPr>
          <p:cNvPr id="1028" name="Picture 4" descr="MATLAB distributed computing server toolkit workshop | Research IT">
            <a:extLst>
              <a:ext uri="{FF2B5EF4-FFF2-40B4-BE49-F238E27FC236}">
                <a16:creationId xmlns:a16="http://schemas.microsoft.com/office/drawing/2014/main" id="{2990119A-C136-4CB8-B653-6D9DE85EDB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597" y="4033786"/>
            <a:ext cx="1755949" cy="986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06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28"/>
                                        </p:tgtEl>
                                        <p:attrNameLst>
                                          <p:attrName>style.visibility</p:attrName>
                                        </p:attrNameLst>
                                      </p:cBhvr>
                                      <p:to>
                                        <p:strVal val="visible"/>
                                      </p:to>
                                    </p:set>
                                    <p:animEffect transition="in" filter="fade">
                                      <p:cBhvr>
                                        <p:cTn id="20"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030633-58E7-484F-8839-6C36E639202E}"/>
              </a:ext>
            </a:extLst>
          </p:cNvPr>
          <p:cNvSpPr>
            <a:spLocks noGrp="1"/>
          </p:cNvSpPr>
          <p:nvPr>
            <p:ph type="body" sz="quarter" idx="10"/>
          </p:nvPr>
        </p:nvSpPr>
        <p:spPr>
          <a:xfrm>
            <a:off x="-30808" y="-236562"/>
            <a:ext cx="5394895" cy="1080120"/>
          </a:xfrm>
        </p:spPr>
        <p:txBody>
          <a:bodyPr/>
          <a:lstStyle/>
          <a:p>
            <a:pPr algn="l"/>
            <a:r>
              <a:rPr lang="en-US" i="1" dirty="0">
                <a:highlight>
                  <a:srgbClr val="98DFBB"/>
                </a:highlight>
                <a:latin typeface="+mn-lt"/>
                <a:cs typeface="Times New Roman" panose="02020603050405020304" pitchFamily="18" charset="0"/>
              </a:rPr>
              <a:t>Results and Discussion</a:t>
            </a:r>
          </a:p>
        </p:txBody>
      </p:sp>
      <p:sp>
        <p:nvSpPr>
          <p:cNvPr id="5" name="TextBox 4">
            <a:extLst>
              <a:ext uri="{FF2B5EF4-FFF2-40B4-BE49-F238E27FC236}">
                <a16:creationId xmlns:a16="http://schemas.microsoft.com/office/drawing/2014/main" id="{B73B4DEA-8C84-4DFB-9C9C-0C66C864136A}"/>
              </a:ext>
            </a:extLst>
          </p:cNvPr>
          <p:cNvSpPr txBox="1"/>
          <p:nvPr/>
        </p:nvSpPr>
        <p:spPr>
          <a:xfrm>
            <a:off x="-49075" y="303498"/>
            <a:ext cx="3275856" cy="1631216"/>
          </a:xfrm>
          <a:prstGeom prst="rect">
            <a:avLst/>
          </a:prstGeom>
          <a:noFill/>
        </p:spPr>
        <p:txBody>
          <a:bodyPr wrap="square" rtlCol="0">
            <a:spAutoFit/>
          </a:bodyPr>
          <a:lstStyle/>
          <a:p>
            <a:endParaRPr lang="en-US" sz="2000" b="1" i="1" dirty="0">
              <a:solidFill>
                <a:schemeClr val="accent2">
                  <a:lumMod val="50000"/>
                </a:schemeClr>
              </a:solidFill>
            </a:endParaRPr>
          </a:p>
          <a:p>
            <a:r>
              <a:rPr lang="en-US" sz="2000" b="1" i="1" dirty="0">
                <a:solidFill>
                  <a:schemeClr val="accent2">
                    <a:lumMod val="50000"/>
                  </a:schemeClr>
                </a:solidFill>
                <a:highlight>
                  <a:srgbClr val="F8B2A3"/>
                </a:highlight>
              </a:rPr>
              <a:t>TOTAL ANNUAL COST</a:t>
            </a:r>
          </a:p>
          <a:p>
            <a:endParaRPr lang="en-US" sz="2000" i="1" dirty="0"/>
          </a:p>
          <a:p>
            <a:endParaRPr lang="en-US" sz="2000" i="1" dirty="0"/>
          </a:p>
          <a:p>
            <a:endParaRPr lang="en-US" sz="2000" i="1" dirty="0"/>
          </a:p>
        </p:txBody>
      </p:sp>
      <mc:AlternateContent xmlns:mc="http://schemas.openxmlformats.org/markup-compatibility/2006">
        <mc:Choice xmlns:a14="http://schemas.microsoft.com/office/drawing/2010/main" Requires="a14">
          <p:graphicFrame>
            <p:nvGraphicFramePr>
              <p:cNvPr id="9" name="Table 8">
                <a:extLst>
                  <a:ext uri="{FF2B5EF4-FFF2-40B4-BE49-F238E27FC236}">
                    <a16:creationId xmlns:a16="http://schemas.microsoft.com/office/drawing/2014/main" id="{81EA43D0-1205-404B-A70A-BE59830C0A94}"/>
                  </a:ext>
                </a:extLst>
              </p:cNvPr>
              <p:cNvGraphicFramePr>
                <a:graphicFrameLocks noGrp="1"/>
              </p:cNvGraphicFramePr>
              <p:nvPr>
                <p:extLst>
                  <p:ext uri="{D42A27DB-BD31-4B8C-83A1-F6EECF244321}">
                    <p14:modId xmlns:p14="http://schemas.microsoft.com/office/powerpoint/2010/main" val="3106114765"/>
                  </p:ext>
                </p:extLst>
              </p:nvPr>
            </p:nvGraphicFramePr>
            <p:xfrm>
              <a:off x="179512" y="1167594"/>
              <a:ext cx="6336704" cy="3672408"/>
            </p:xfrm>
            <a:graphic>
              <a:graphicData uri="http://schemas.openxmlformats.org/drawingml/2006/table">
                <a:tbl>
                  <a:tblPr firstRow="1" firstCol="1" bandRow="1">
                    <a:tableStyleId>{5C22544A-7EE6-4342-B048-85BDC9FD1C3A}</a:tableStyleId>
                  </a:tblPr>
                  <a:tblGrid>
                    <a:gridCol w="595290">
                      <a:extLst>
                        <a:ext uri="{9D8B030D-6E8A-4147-A177-3AD203B41FA5}">
                          <a16:colId xmlns:a16="http://schemas.microsoft.com/office/drawing/2014/main" val="1749335418"/>
                        </a:ext>
                      </a:extLst>
                    </a:gridCol>
                    <a:gridCol w="1646435">
                      <a:extLst>
                        <a:ext uri="{9D8B030D-6E8A-4147-A177-3AD203B41FA5}">
                          <a16:colId xmlns:a16="http://schemas.microsoft.com/office/drawing/2014/main" val="366532449"/>
                        </a:ext>
                      </a:extLst>
                    </a:gridCol>
                    <a:gridCol w="823218">
                      <a:extLst>
                        <a:ext uri="{9D8B030D-6E8A-4147-A177-3AD203B41FA5}">
                          <a16:colId xmlns:a16="http://schemas.microsoft.com/office/drawing/2014/main" val="3516199238"/>
                        </a:ext>
                      </a:extLst>
                    </a:gridCol>
                    <a:gridCol w="813835">
                      <a:extLst>
                        <a:ext uri="{9D8B030D-6E8A-4147-A177-3AD203B41FA5}">
                          <a16:colId xmlns:a16="http://schemas.microsoft.com/office/drawing/2014/main" val="2518503557"/>
                        </a:ext>
                      </a:extLst>
                    </a:gridCol>
                    <a:gridCol w="823218">
                      <a:extLst>
                        <a:ext uri="{9D8B030D-6E8A-4147-A177-3AD203B41FA5}">
                          <a16:colId xmlns:a16="http://schemas.microsoft.com/office/drawing/2014/main" val="3832763134"/>
                        </a:ext>
                      </a:extLst>
                    </a:gridCol>
                    <a:gridCol w="1634708">
                      <a:extLst>
                        <a:ext uri="{9D8B030D-6E8A-4147-A177-3AD203B41FA5}">
                          <a16:colId xmlns:a16="http://schemas.microsoft.com/office/drawing/2014/main" val="1790884629"/>
                        </a:ext>
                      </a:extLst>
                    </a:gridCol>
                  </a:tblGrid>
                  <a:tr h="323513">
                    <a:tc>
                      <a:txBody>
                        <a:bodyPr/>
                        <a:lstStyle/>
                        <a:p>
                          <a:pPr marL="0" marR="0" algn="ctr">
                            <a:lnSpc>
                              <a:spcPct val="200000"/>
                            </a:lnSpc>
                            <a:spcBef>
                              <a:spcPts val="0"/>
                            </a:spcBef>
                            <a:spcAft>
                              <a:spcPts val="0"/>
                            </a:spcAft>
                          </a:pPr>
                          <a:r>
                            <a:rPr lang="en-US" sz="1200" b="1" dirty="0">
                              <a:solidFill>
                                <a:schemeClr val="tx1"/>
                              </a:solidFill>
                              <a:effectLst/>
                            </a:rPr>
                            <a:t> </a:t>
                          </a:r>
                          <a:endParaRPr lang="en-US" sz="1200" b="1" dirty="0">
                            <a:solidFill>
                              <a:schemeClr val="tx1"/>
                            </a:solidFill>
                            <a:effectLst/>
                            <a:latin typeface="Times New Roman" panose="02020603050405020304" pitchFamily="18" charset="0"/>
                            <a:ea typeface="Times New Roman" panose="02020603050405020304" pitchFamily="18" charset="0"/>
                          </a:endParaRPr>
                        </a:p>
                      </a:txBody>
                      <a:tcPr marL="63729" marR="63729" marT="0" marB="0">
                        <a:solidFill>
                          <a:schemeClr val="accent3">
                            <a:alpha val="70000"/>
                          </a:schemeClr>
                        </a:solidFill>
                      </a:tcPr>
                    </a:tc>
                    <a:tc>
                      <a:txBody>
                        <a:bodyPr/>
                        <a:lstStyle/>
                        <a:p>
                          <a:pPr marL="0" marR="0" algn="ctr">
                            <a:lnSpc>
                              <a:spcPct val="200000"/>
                            </a:lnSpc>
                            <a:spcBef>
                              <a:spcPts val="0"/>
                            </a:spcBef>
                            <a:spcAft>
                              <a:spcPts val="0"/>
                            </a:spcAft>
                          </a:pPr>
                          <a:r>
                            <a:rPr lang="en-US" sz="1200" dirty="0">
                              <a:solidFill>
                                <a:schemeClr val="tx1"/>
                              </a:solidFill>
                              <a:effectLst/>
                            </a:rPr>
                            <a:t>Preliminary Design</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3729" marR="63729" marT="0" marB="0" anchor="b">
                        <a:solidFill>
                          <a:schemeClr val="accent3">
                            <a:alpha val="70000"/>
                          </a:schemeClr>
                        </a:solidFill>
                      </a:tcPr>
                    </a:tc>
                    <a:tc>
                      <a:txBody>
                        <a:bodyPr/>
                        <a:lstStyle/>
                        <a:p>
                          <a:pPr marL="0" marR="0" algn="ctr">
                            <a:lnSpc>
                              <a:spcPct val="200000"/>
                            </a:lnSpc>
                            <a:spcBef>
                              <a:spcPts val="0"/>
                            </a:spcBef>
                            <a:spcAft>
                              <a:spcPts val="0"/>
                            </a:spcAft>
                          </a:pPr>
                          <a:r>
                            <a:rPr lang="en-US" sz="1200" dirty="0">
                              <a:solidFill>
                                <a:schemeClr val="tx1"/>
                              </a:solidFill>
                              <a:effectLst/>
                            </a:rPr>
                            <a:t>GWO</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3729" marR="63729" marT="0" marB="0" anchor="b">
                        <a:solidFill>
                          <a:schemeClr val="accent3">
                            <a:alpha val="70000"/>
                          </a:schemeClr>
                        </a:solidFill>
                      </a:tcPr>
                    </a:tc>
                    <a:tc>
                      <a:txBody>
                        <a:bodyPr/>
                        <a:lstStyle/>
                        <a:p>
                          <a:pPr marL="0" marR="0" algn="ctr">
                            <a:lnSpc>
                              <a:spcPct val="200000"/>
                            </a:lnSpc>
                            <a:spcBef>
                              <a:spcPts val="0"/>
                            </a:spcBef>
                            <a:spcAft>
                              <a:spcPts val="0"/>
                            </a:spcAft>
                          </a:pPr>
                          <a:r>
                            <a:rPr lang="en-US" sz="1200" dirty="0">
                              <a:solidFill>
                                <a:schemeClr val="tx1"/>
                              </a:solidFill>
                              <a:effectLst/>
                            </a:rPr>
                            <a:t>GA</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3729" marR="63729" marT="0" marB="0" anchor="b">
                        <a:solidFill>
                          <a:schemeClr val="accent3">
                            <a:alpha val="70000"/>
                          </a:schemeClr>
                        </a:solidFill>
                      </a:tcPr>
                    </a:tc>
                    <a:tc>
                      <a:txBody>
                        <a:bodyPr/>
                        <a:lstStyle/>
                        <a:p>
                          <a:pPr marL="0" marR="0" algn="ctr">
                            <a:lnSpc>
                              <a:spcPct val="200000"/>
                            </a:lnSpc>
                            <a:spcBef>
                              <a:spcPts val="0"/>
                            </a:spcBef>
                            <a:spcAft>
                              <a:spcPts val="0"/>
                            </a:spcAft>
                          </a:pPr>
                          <a:r>
                            <a:rPr lang="en-US" sz="1200" dirty="0">
                              <a:solidFill>
                                <a:schemeClr val="tx1"/>
                              </a:solidFill>
                              <a:effectLst/>
                            </a:rPr>
                            <a:t>PSO</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3729" marR="63729" marT="0" marB="0" anchor="b">
                        <a:solidFill>
                          <a:schemeClr val="accent3">
                            <a:alpha val="70000"/>
                          </a:schemeClr>
                        </a:solidFill>
                      </a:tcPr>
                    </a:tc>
                    <a:tc>
                      <a:txBody>
                        <a:bodyPr/>
                        <a:lstStyle/>
                        <a:p>
                          <a:pPr marL="0" marR="0" algn="ctr">
                            <a:lnSpc>
                              <a:spcPct val="200000"/>
                            </a:lnSpc>
                            <a:spcBef>
                              <a:spcPts val="0"/>
                            </a:spcBef>
                            <a:spcAft>
                              <a:spcPts val="0"/>
                            </a:spcAft>
                          </a:pPr>
                          <a:r>
                            <a:rPr lang="en-US" sz="1200" dirty="0" err="1">
                              <a:solidFill>
                                <a:schemeClr val="tx1"/>
                              </a:solidFill>
                              <a:effectLst/>
                            </a:rPr>
                            <a:t>Yousefi</a:t>
                          </a:r>
                          <a:r>
                            <a:rPr lang="en-US" sz="1200" dirty="0">
                              <a:solidFill>
                                <a:schemeClr val="tx1"/>
                              </a:solidFill>
                              <a:effectLst/>
                            </a:rPr>
                            <a:t> (2012) ICA</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3729" marR="63729" marT="0" marB="0" anchor="b">
                        <a:solidFill>
                          <a:schemeClr val="accent3">
                            <a:alpha val="70000"/>
                          </a:schemeClr>
                        </a:solidFill>
                      </a:tcPr>
                    </a:tc>
                    <a:extLst>
                      <a:ext uri="{0D108BD9-81ED-4DB2-BD59-A6C34878D82A}">
                        <a16:rowId xmlns:a16="http://schemas.microsoft.com/office/drawing/2014/main" val="3118997281"/>
                      </a:ext>
                    </a:extLst>
                  </a:tr>
                  <a:tr h="381624">
                    <a:tc>
                      <a:txBody>
                        <a:bodyPr/>
                        <a:lstStyle/>
                        <a:p>
                          <a:pPr marL="0" marR="0" algn="ctr">
                            <a:lnSpc>
                              <a:spcPct val="2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200" b="1" i="1" smtClean="0">
                                        <a:solidFill>
                                          <a:schemeClr val="tx1"/>
                                        </a:solidFill>
                                        <a:effectLst/>
                                        <a:latin typeface="Cambria Math" panose="02040503050406030204" pitchFamily="18" charset="0"/>
                                      </a:rPr>
                                    </m:ctrlPr>
                                  </m:sSubPr>
                                  <m:e>
                                    <m:r>
                                      <a:rPr lang="en-US" sz="1200" b="1" i="1" smtClean="0">
                                        <a:solidFill>
                                          <a:schemeClr val="tx1"/>
                                        </a:solidFill>
                                        <a:effectLst/>
                                        <a:latin typeface="Cambria Math" panose="02040503050406030204" pitchFamily="18" charset="0"/>
                                      </a:rPr>
                                      <m:t>𝑳</m:t>
                                    </m:r>
                                  </m:e>
                                  <m:sub>
                                    <m:r>
                                      <a:rPr lang="en-US" sz="1200" b="1" i="1" smtClean="0">
                                        <a:solidFill>
                                          <a:schemeClr val="tx1"/>
                                        </a:solidFill>
                                        <a:effectLst/>
                                        <a:latin typeface="Cambria Math" panose="02040503050406030204" pitchFamily="18" charset="0"/>
                                      </a:rPr>
                                      <m:t>𝒄</m:t>
                                    </m:r>
                                  </m:sub>
                                </m:sSub>
                                <m:r>
                                  <a:rPr lang="en-US" sz="1200" b="1" smtClean="0">
                                    <a:solidFill>
                                      <a:schemeClr val="tx1"/>
                                    </a:solidFill>
                                    <a:effectLst/>
                                    <a:latin typeface="Cambria Math" panose="02040503050406030204" pitchFamily="18" charset="0"/>
                                  </a:rPr>
                                  <m:t>(</m:t>
                                </m:r>
                                <m:r>
                                  <a:rPr lang="en-US" sz="1200" b="1" i="1" smtClean="0">
                                    <a:solidFill>
                                      <a:schemeClr val="tx1"/>
                                    </a:solidFill>
                                    <a:effectLst/>
                                    <a:latin typeface="Cambria Math" panose="02040503050406030204" pitchFamily="18" charset="0"/>
                                  </a:rPr>
                                  <m:t>𝒎</m:t>
                                </m:r>
                                <m:r>
                                  <a:rPr lang="en-US" sz="1200" b="1" smtClean="0">
                                    <a:solidFill>
                                      <a:schemeClr val="tx1"/>
                                    </a:solidFill>
                                    <a:effectLst/>
                                    <a:latin typeface="Cambria Math" panose="02040503050406030204" pitchFamily="18" charset="0"/>
                                  </a:rPr>
                                  <m:t>)</m:t>
                                </m:r>
                              </m:oMath>
                            </m:oMathPara>
                          </a14:m>
                          <a:endParaRPr lang="en-US" sz="1200" b="1" dirty="0">
                            <a:solidFill>
                              <a:schemeClr val="tx1"/>
                            </a:solidFill>
                            <a:effectLst/>
                            <a:latin typeface="Times New Roman" panose="02020603050405020304" pitchFamily="18" charset="0"/>
                            <a:ea typeface="Times New Roman" panose="02020603050405020304" pitchFamily="18" charset="0"/>
                          </a:endParaRPr>
                        </a:p>
                      </a:txBody>
                      <a:tcPr marL="63729" marR="63729" marT="0" marB="0" anchor="b">
                        <a:solidFill>
                          <a:schemeClr val="accent3">
                            <a:alpha val="70000"/>
                          </a:schemeClr>
                        </a:solidFill>
                      </a:tcPr>
                    </a:tc>
                    <a:tc>
                      <a:txBody>
                        <a:bodyPr/>
                        <a:lstStyle/>
                        <a:p>
                          <a:pPr marL="0" marR="0" algn="ctr">
                            <a:lnSpc>
                              <a:spcPct val="200000"/>
                            </a:lnSpc>
                            <a:spcBef>
                              <a:spcPts val="0"/>
                            </a:spcBef>
                            <a:spcAft>
                              <a:spcPts val="0"/>
                            </a:spcAft>
                          </a:pPr>
                          <a:r>
                            <a:rPr lang="en-US" sz="1200" dirty="0">
                              <a:effectLst/>
                            </a:rPr>
                            <a:t>0.3</a:t>
                          </a:r>
                          <a:endParaRPr lang="en-US" sz="1200" dirty="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a:effectLst/>
                            </a:rPr>
                            <a:t>0.8035</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a:effectLst/>
                            </a:rPr>
                            <a:t>1</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a:effectLst/>
                            </a:rPr>
                            <a:t>0.8094</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dirty="0">
                              <a:effectLst/>
                            </a:rPr>
                            <a:t>0.83</a:t>
                          </a:r>
                          <a:endParaRPr lang="en-US" sz="1200" dirty="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extLst>
                      <a:ext uri="{0D108BD9-81ED-4DB2-BD59-A6C34878D82A}">
                        <a16:rowId xmlns:a16="http://schemas.microsoft.com/office/drawing/2014/main" val="3992826185"/>
                      </a:ext>
                    </a:extLst>
                  </a:tr>
                  <a:tr h="381624">
                    <a:tc>
                      <a:txBody>
                        <a:bodyPr/>
                        <a:lstStyle/>
                        <a:p>
                          <a:pPr marL="0" marR="0" algn="ctr">
                            <a:lnSpc>
                              <a:spcPct val="2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200" b="1" i="1" smtClean="0">
                                        <a:solidFill>
                                          <a:schemeClr val="tx1"/>
                                        </a:solidFill>
                                        <a:effectLst/>
                                        <a:latin typeface="Cambria Math" panose="02040503050406030204" pitchFamily="18" charset="0"/>
                                      </a:rPr>
                                    </m:ctrlPr>
                                  </m:sSubPr>
                                  <m:e>
                                    <m:r>
                                      <a:rPr lang="en-US" sz="1200" b="1" i="1" smtClean="0">
                                        <a:solidFill>
                                          <a:schemeClr val="tx1"/>
                                        </a:solidFill>
                                        <a:effectLst/>
                                        <a:latin typeface="Cambria Math" panose="02040503050406030204" pitchFamily="18" charset="0"/>
                                      </a:rPr>
                                      <m:t>𝑳</m:t>
                                    </m:r>
                                  </m:e>
                                  <m:sub>
                                    <m:r>
                                      <a:rPr lang="en-US" sz="1200" b="1" i="1" smtClean="0">
                                        <a:solidFill>
                                          <a:schemeClr val="tx1"/>
                                        </a:solidFill>
                                        <a:effectLst/>
                                        <a:latin typeface="Cambria Math" panose="02040503050406030204" pitchFamily="18" charset="0"/>
                                      </a:rPr>
                                      <m:t>𝒉</m:t>
                                    </m:r>
                                  </m:sub>
                                </m:sSub>
                                <m:r>
                                  <a:rPr lang="en-US" sz="1200" b="1" smtClean="0">
                                    <a:solidFill>
                                      <a:schemeClr val="tx1"/>
                                    </a:solidFill>
                                    <a:effectLst/>
                                    <a:latin typeface="Cambria Math" panose="02040503050406030204" pitchFamily="18" charset="0"/>
                                  </a:rPr>
                                  <m:t>(</m:t>
                                </m:r>
                                <m:r>
                                  <a:rPr lang="en-US" sz="1200" b="1" i="1" smtClean="0">
                                    <a:solidFill>
                                      <a:schemeClr val="tx1"/>
                                    </a:solidFill>
                                    <a:effectLst/>
                                    <a:latin typeface="Cambria Math" panose="02040503050406030204" pitchFamily="18" charset="0"/>
                                  </a:rPr>
                                  <m:t>𝒎</m:t>
                                </m:r>
                                <m:r>
                                  <a:rPr lang="en-US" sz="1200" b="1" smtClean="0">
                                    <a:solidFill>
                                      <a:schemeClr val="tx1"/>
                                    </a:solidFill>
                                    <a:effectLst/>
                                    <a:latin typeface="Cambria Math" panose="02040503050406030204" pitchFamily="18" charset="0"/>
                                  </a:rPr>
                                  <m:t>)</m:t>
                                </m:r>
                              </m:oMath>
                            </m:oMathPara>
                          </a14:m>
                          <a:endParaRPr lang="en-US" sz="1200" b="1" dirty="0">
                            <a:solidFill>
                              <a:schemeClr val="tx1"/>
                            </a:solidFill>
                            <a:effectLst/>
                            <a:latin typeface="Times New Roman" panose="02020603050405020304" pitchFamily="18" charset="0"/>
                            <a:ea typeface="Times New Roman" panose="02020603050405020304" pitchFamily="18" charset="0"/>
                          </a:endParaRPr>
                        </a:p>
                      </a:txBody>
                      <a:tcPr marL="63729" marR="63729" marT="0" marB="0" anchor="b">
                        <a:solidFill>
                          <a:schemeClr val="accent3">
                            <a:alpha val="70000"/>
                          </a:schemeClr>
                        </a:solidFill>
                      </a:tcPr>
                    </a:tc>
                    <a:tc>
                      <a:txBody>
                        <a:bodyPr/>
                        <a:lstStyle/>
                        <a:p>
                          <a:pPr marL="0" marR="0" algn="ctr">
                            <a:lnSpc>
                              <a:spcPct val="200000"/>
                            </a:lnSpc>
                            <a:spcBef>
                              <a:spcPts val="0"/>
                            </a:spcBef>
                            <a:spcAft>
                              <a:spcPts val="0"/>
                            </a:spcAft>
                          </a:pPr>
                          <a:r>
                            <a:rPr lang="en-US" sz="1200" dirty="0">
                              <a:effectLst/>
                            </a:rPr>
                            <a:t>0.3 </a:t>
                          </a:r>
                          <a:endParaRPr lang="en-US" sz="1200" dirty="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dirty="0">
                              <a:effectLst/>
                            </a:rPr>
                            <a:t>1</a:t>
                          </a:r>
                          <a:endParaRPr lang="en-US" sz="1200" dirty="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a:effectLst/>
                            </a:rPr>
                            <a:t>1</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a:effectLst/>
                            </a:rPr>
                            <a:t>1</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a:effectLst/>
                            </a:rPr>
                            <a:t>1</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extLst>
                      <a:ext uri="{0D108BD9-81ED-4DB2-BD59-A6C34878D82A}">
                        <a16:rowId xmlns:a16="http://schemas.microsoft.com/office/drawing/2014/main" val="1261953558"/>
                      </a:ext>
                    </a:extLst>
                  </a:tr>
                  <a:tr h="381624">
                    <a:tc>
                      <a:txBody>
                        <a:bodyPr/>
                        <a:lstStyle/>
                        <a:p>
                          <a:pPr marL="0" marR="0" algn="ctr">
                            <a:lnSpc>
                              <a:spcPct val="200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b="1" i="1" smtClean="0">
                                    <a:solidFill>
                                      <a:schemeClr val="tx1"/>
                                    </a:solidFill>
                                    <a:effectLst/>
                                    <a:latin typeface="Cambria Math" panose="02040503050406030204" pitchFamily="18" charset="0"/>
                                  </a:rPr>
                                  <m:t>𝑯</m:t>
                                </m:r>
                                <m:r>
                                  <a:rPr lang="en-US" sz="1200" b="1" smtClean="0">
                                    <a:solidFill>
                                      <a:schemeClr val="tx1"/>
                                    </a:solidFill>
                                    <a:effectLst/>
                                    <a:latin typeface="Cambria Math" panose="02040503050406030204" pitchFamily="18" charset="0"/>
                                  </a:rPr>
                                  <m:t>(</m:t>
                                </m:r>
                                <m:r>
                                  <a:rPr lang="en-US" sz="1200" b="1" i="1" smtClean="0">
                                    <a:solidFill>
                                      <a:schemeClr val="tx1"/>
                                    </a:solidFill>
                                    <a:effectLst/>
                                    <a:latin typeface="Cambria Math" panose="02040503050406030204" pitchFamily="18" charset="0"/>
                                  </a:rPr>
                                  <m:t>𝒎</m:t>
                                </m:r>
                                <m:r>
                                  <a:rPr lang="en-US" sz="1200" b="1" smtClean="0">
                                    <a:solidFill>
                                      <a:schemeClr val="tx1"/>
                                    </a:solidFill>
                                    <a:effectLst/>
                                    <a:latin typeface="Cambria Math" panose="02040503050406030204" pitchFamily="18" charset="0"/>
                                  </a:rPr>
                                  <m:t>)</m:t>
                                </m:r>
                              </m:oMath>
                            </m:oMathPara>
                          </a14:m>
                          <a:endParaRPr lang="en-US" sz="1200" b="1">
                            <a:solidFill>
                              <a:schemeClr val="tx1"/>
                            </a:solidFill>
                            <a:effectLst/>
                            <a:latin typeface="Times New Roman" panose="02020603050405020304" pitchFamily="18" charset="0"/>
                            <a:ea typeface="Times New Roman" panose="02020603050405020304" pitchFamily="18" charset="0"/>
                          </a:endParaRPr>
                        </a:p>
                      </a:txBody>
                      <a:tcPr marL="63729" marR="63729" marT="0" marB="0" anchor="b">
                        <a:solidFill>
                          <a:schemeClr val="accent3">
                            <a:alpha val="70000"/>
                          </a:schemeClr>
                        </a:solidFill>
                      </a:tcPr>
                    </a:tc>
                    <a:tc>
                      <a:txBody>
                        <a:bodyPr/>
                        <a:lstStyle/>
                        <a:p>
                          <a:pPr marL="0" marR="0" algn="ctr">
                            <a:lnSpc>
                              <a:spcPct val="200000"/>
                            </a:lnSpc>
                            <a:spcBef>
                              <a:spcPts val="0"/>
                            </a:spcBef>
                            <a:spcAft>
                              <a:spcPts val="0"/>
                            </a:spcAft>
                          </a:pPr>
                          <a:r>
                            <a:rPr lang="en-US" sz="1200">
                              <a:effectLst/>
                            </a:rPr>
                            <a:t>0.00249</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a:effectLst/>
                            </a:rPr>
                            <a:t>0.01</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dirty="0">
                              <a:effectLst/>
                            </a:rPr>
                            <a:t>0.009993</a:t>
                          </a:r>
                          <a:endParaRPr lang="en-US" sz="1200" dirty="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a:effectLst/>
                            </a:rPr>
                            <a:t>0.009999</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a:effectLst/>
                            </a:rPr>
                            <a:t>0.0097</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extLst>
                      <a:ext uri="{0D108BD9-81ED-4DB2-BD59-A6C34878D82A}">
                        <a16:rowId xmlns:a16="http://schemas.microsoft.com/office/drawing/2014/main" val="3195416785"/>
                      </a:ext>
                    </a:extLst>
                  </a:tr>
                  <a:tr h="381624">
                    <a:tc>
                      <a:txBody>
                        <a:bodyPr/>
                        <a:lstStyle/>
                        <a:p>
                          <a:pPr marL="0" marR="0" algn="ctr">
                            <a:lnSpc>
                              <a:spcPct val="200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b="1" i="1" smtClean="0">
                                    <a:solidFill>
                                      <a:schemeClr val="tx1"/>
                                    </a:solidFill>
                                    <a:effectLst/>
                                    <a:latin typeface="Cambria Math" panose="02040503050406030204" pitchFamily="18" charset="0"/>
                                  </a:rPr>
                                  <m:t>𝒕</m:t>
                                </m:r>
                                <m:r>
                                  <a:rPr lang="en-US" sz="1200" b="1" smtClean="0">
                                    <a:solidFill>
                                      <a:schemeClr val="tx1"/>
                                    </a:solidFill>
                                    <a:effectLst/>
                                    <a:latin typeface="Cambria Math" panose="02040503050406030204" pitchFamily="18" charset="0"/>
                                  </a:rPr>
                                  <m:t>(</m:t>
                                </m:r>
                                <m:r>
                                  <a:rPr lang="en-US" sz="1200" b="1" i="1" smtClean="0">
                                    <a:solidFill>
                                      <a:schemeClr val="tx1"/>
                                    </a:solidFill>
                                    <a:effectLst/>
                                    <a:latin typeface="Cambria Math" panose="02040503050406030204" pitchFamily="18" charset="0"/>
                                  </a:rPr>
                                  <m:t>𝒎</m:t>
                                </m:r>
                                <m:r>
                                  <a:rPr lang="en-US" sz="1200" b="1" smtClean="0">
                                    <a:solidFill>
                                      <a:schemeClr val="tx1"/>
                                    </a:solidFill>
                                    <a:effectLst/>
                                    <a:latin typeface="Cambria Math" panose="02040503050406030204" pitchFamily="18" charset="0"/>
                                  </a:rPr>
                                  <m:t>)</m:t>
                                </m:r>
                              </m:oMath>
                            </m:oMathPara>
                          </a14:m>
                          <a:endParaRPr lang="en-US" sz="1200" b="1" dirty="0">
                            <a:solidFill>
                              <a:schemeClr val="tx1"/>
                            </a:solidFill>
                            <a:effectLst/>
                            <a:latin typeface="Times New Roman" panose="02020603050405020304" pitchFamily="18" charset="0"/>
                            <a:ea typeface="Times New Roman" panose="02020603050405020304" pitchFamily="18" charset="0"/>
                          </a:endParaRPr>
                        </a:p>
                      </a:txBody>
                      <a:tcPr marL="63729" marR="63729" marT="0" marB="0" anchor="b">
                        <a:solidFill>
                          <a:schemeClr val="accent3">
                            <a:alpha val="70000"/>
                          </a:schemeClr>
                        </a:solidFill>
                      </a:tcPr>
                    </a:tc>
                    <a:tc>
                      <a:txBody>
                        <a:bodyPr/>
                        <a:lstStyle/>
                        <a:p>
                          <a:pPr marL="0" marR="0" algn="ctr">
                            <a:lnSpc>
                              <a:spcPct val="200000"/>
                            </a:lnSpc>
                            <a:spcBef>
                              <a:spcPts val="0"/>
                            </a:spcBef>
                            <a:spcAft>
                              <a:spcPts val="0"/>
                            </a:spcAft>
                          </a:pPr>
                          <a:r>
                            <a:rPr lang="en-US" sz="1200">
                              <a:effectLst/>
                            </a:rPr>
                            <a:t>0.000102</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a:effectLst/>
                            </a:rPr>
                            <a:t>0.000195</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a:effectLst/>
                            </a:rPr>
                            <a:t>0.000193</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dirty="0">
                              <a:effectLst/>
                            </a:rPr>
                            <a:t>0.000191</a:t>
                          </a:r>
                          <a:endParaRPr lang="en-US" sz="1200" dirty="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dirty="0">
                              <a:effectLst/>
                            </a:rPr>
                            <a:t>0.0002</a:t>
                          </a:r>
                          <a:endParaRPr lang="en-US" sz="1200" dirty="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extLst>
                      <a:ext uri="{0D108BD9-81ED-4DB2-BD59-A6C34878D82A}">
                        <a16:rowId xmlns:a16="http://schemas.microsoft.com/office/drawing/2014/main" val="4238615463"/>
                      </a:ext>
                    </a:extLst>
                  </a:tr>
                  <a:tr h="381624">
                    <a:tc>
                      <a:txBody>
                        <a:bodyPr/>
                        <a:lstStyle/>
                        <a:p>
                          <a:pPr marL="0" marR="0" algn="ctr">
                            <a:lnSpc>
                              <a:spcPct val="200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b="1" i="1" smtClean="0">
                                    <a:solidFill>
                                      <a:schemeClr val="tx1"/>
                                    </a:solidFill>
                                    <a:effectLst/>
                                    <a:latin typeface="Cambria Math" panose="02040503050406030204" pitchFamily="18" charset="0"/>
                                  </a:rPr>
                                  <m:t>𝒏</m:t>
                                </m:r>
                              </m:oMath>
                            </m:oMathPara>
                          </a14:m>
                          <a:endParaRPr lang="en-US" sz="1200" b="1" dirty="0">
                            <a:solidFill>
                              <a:schemeClr val="tx1"/>
                            </a:solidFill>
                            <a:effectLst/>
                            <a:latin typeface="Times New Roman" panose="02020603050405020304" pitchFamily="18" charset="0"/>
                            <a:ea typeface="Times New Roman" panose="02020603050405020304" pitchFamily="18" charset="0"/>
                          </a:endParaRPr>
                        </a:p>
                      </a:txBody>
                      <a:tcPr marL="63729" marR="63729" marT="0" marB="0" anchor="b">
                        <a:solidFill>
                          <a:schemeClr val="accent3">
                            <a:alpha val="70000"/>
                          </a:schemeClr>
                        </a:solidFill>
                      </a:tcPr>
                    </a:tc>
                    <a:tc>
                      <a:txBody>
                        <a:bodyPr/>
                        <a:lstStyle/>
                        <a:p>
                          <a:pPr marL="0" marR="0" algn="ctr">
                            <a:lnSpc>
                              <a:spcPct val="200000"/>
                            </a:lnSpc>
                            <a:spcBef>
                              <a:spcPts val="0"/>
                            </a:spcBef>
                            <a:spcAft>
                              <a:spcPts val="0"/>
                            </a:spcAft>
                          </a:pPr>
                          <a:r>
                            <a:rPr lang="en-US" sz="1200">
                              <a:effectLst/>
                            </a:rPr>
                            <a:t>782</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a:effectLst/>
                            </a:rPr>
                            <a:t>204.875</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a:effectLst/>
                            </a:rPr>
                            <a:t>204.1178</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dirty="0">
                              <a:effectLst/>
                            </a:rPr>
                            <a:t>206.73</a:t>
                          </a:r>
                          <a:endParaRPr lang="en-US" sz="1200" dirty="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dirty="0">
                              <a:effectLst/>
                            </a:rPr>
                            <a:t>228.2</a:t>
                          </a:r>
                          <a:endParaRPr lang="en-US" sz="1200" dirty="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extLst>
                      <a:ext uri="{0D108BD9-81ED-4DB2-BD59-A6C34878D82A}">
                        <a16:rowId xmlns:a16="http://schemas.microsoft.com/office/drawing/2014/main" val="1565249589"/>
                      </a:ext>
                    </a:extLst>
                  </a:tr>
                  <a:tr h="412125">
                    <a:tc>
                      <a:txBody>
                        <a:bodyPr/>
                        <a:lstStyle/>
                        <a:p>
                          <a:pPr marL="0" marR="0" algn="ctr">
                            <a:lnSpc>
                              <a:spcPct val="2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200" b="1" i="1" smtClean="0">
                                        <a:solidFill>
                                          <a:schemeClr val="tx1"/>
                                        </a:solidFill>
                                        <a:effectLst/>
                                        <a:latin typeface="Cambria Math" panose="02040503050406030204" pitchFamily="18" charset="0"/>
                                      </a:rPr>
                                    </m:ctrlPr>
                                  </m:sSubPr>
                                  <m:e>
                                    <m:r>
                                      <a:rPr lang="en-US" sz="1200" b="1" i="1" smtClean="0">
                                        <a:solidFill>
                                          <a:schemeClr val="tx1"/>
                                        </a:solidFill>
                                        <a:effectLst/>
                                        <a:latin typeface="Cambria Math" panose="02040503050406030204" pitchFamily="18" charset="0"/>
                                      </a:rPr>
                                      <m:t>𝒍</m:t>
                                    </m:r>
                                  </m:e>
                                  <m:sub>
                                    <m:r>
                                      <a:rPr lang="en-US" sz="1200" b="1" i="1" smtClean="0">
                                        <a:solidFill>
                                          <a:schemeClr val="tx1"/>
                                        </a:solidFill>
                                        <a:effectLst/>
                                        <a:latin typeface="Cambria Math" panose="02040503050406030204" pitchFamily="18" charset="0"/>
                                      </a:rPr>
                                      <m:t>𝒇</m:t>
                                    </m:r>
                                  </m:sub>
                                </m:sSub>
                                <m:r>
                                  <a:rPr lang="en-US" sz="1200" b="1" smtClean="0">
                                    <a:solidFill>
                                      <a:schemeClr val="tx1"/>
                                    </a:solidFill>
                                    <a:effectLst/>
                                    <a:latin typeface="Cambria Math" panose="02040503050406030204" pitchFamily="18" charset="0"/>
                                  </a:rPr>
                                  <m:t>(</m:t>
                                </m:r>
                                <m:r>
                                  <a:rPr lang="en-US" sz="1200" b="1" i="1" smtClean="0">
                                    <a:solidFill>
                                      <a:schemeClr val="tx1"/>
                                    </a:solidFill>
                                    <a:effectLst/>
                                    <a:latin typeface="Cambria Math" panose="02040503050406030204" pitchFamily="18" charset="0"/>
                                  </a:rPr>
                                  <m:t>𝒎</m:t>
                                </m:r>
                                <m:r>
                                  <a:rPr lang="en-US" sz="1200" b="1" smtClean="0">
                                    <a:solidFill>
                                      <a:schemeClr val="tx1"/>
                                    </a:solidFill>
                                    <a:effectLst/>
                                    <a:latin typeface="Cambria Math" panose="02040503050406030204" pitchFamily="18" charset="0"/>
                                  </a:rPr>
                                  <m:t>)</m:t>
                                </m:r>
                              </m:oMath>
                            </m:oMathPara>
                          </a14:m>
                          <a:endParaRPr lang="en-US" sz="1200" b="1" dirty="0">
                            <a:solidFill>
                              <a:schemeClr val="tx1"/>
                            </a:solidFill>
                            <a:effectLst/>
                            <a:latin typeface="Times New Roman" panose="02020603050405020304" pitchFamily="18" charset="0"/>
                            <a:ea typeface="Times New Roman" panose="02020603050405020304" pitchFamily="18" charset="0"/>
                          </a:endParaRPr>
                        </a:p>
                      </a:txBody>
                      <a:tcPr marL="63729" marR="63729" marT="0" marB="0" anchor="b">
                        <a:solidFill>
                          <a:schemeClr val="accent3">
                            <a:alpha val="70000"/>
                          </a:schemeClr>
                        </a:solidFill>
                      </a:tcPr>
                    </a:tc>
                    <a:tc>
                      <a:txBody>
                        <a:bodyPr/>
                        <a:lstStyle/>
                        <a:p>
                          <a:pPr marL="0" marR="0" algn="ctr">
                            <a:lnSpc>
                              <a:spcPct val="200000"/>
                            </a:lnSpc>
                            <a:spcBef>
                              <a:spcPts val="0"/>
                            </a:spcBef>
                            <a:spcAft>
                              <a:spcPts val="0"/>
                            </a:spcAft>
                          </a:pPr>
                          <a:r>
                            <a:rPr lang="en-US" sz="1200">
                              <a:effectLst/>
                            </a:rPr>
                            <a:t>0.00318</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a:effectLst/>
                            </a:rPr>
                            <a:t>0.00491</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a:effectLst/>
                            </a:rPr>
                            <a:t>0.01</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a:effectLst/>
                            </a:rPr>
                            <a:t>0.0053</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dirty="0">
                              <a:effectLst/>
                            </a:rPr>
                            <a:t>0.01</a:t>
                          </a:r>
                          <a:endParaRPr lang="en-US" sz="1200" dirty="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extLst>
                      <a:ext uri="{0D108BD9-81ED-4DB2-BD59-A6C34878D82A}">
                        <a16:rowId xmlns:a16="http://schemas.microsoft.com/office/drawing/2014/main" val="1954030871"/>
                      </a:ext>
                    </a:extLst>
                  </a:tr>
                  <a:tr h="381624">
                    <a:tc>
                      <a:txBody>
                        <a:bodyPr/>
                        <a:lstStyle/>
                        <a:p>
                          <a:pPr marL="0" marR="0" algn="ctr">
                            <a:lnSpc>
                              <a:spcPct val="2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200" b="1" i="1" smtClean="0">
                                        <a:solidFill>
                                          <a:schemeClr val="tx1"/>
                                        </a:solidFill>
                                        <a:effectLst/>
                                        <a:latin typeface="Cambria Math" panose="02040503050406030204" pitchFamily="18" charset="0"/>
                                      </a:rPr>
                                    </m:ctrlPr>
                                  </m:sSubPr>
                                  <m:e>
                                    <m:r>
                                      <a:rPr lang="en-US" sz="1200" b="1" i="1" smtClean="0">
                                        <a:solidFill>
                                          <a:schemeClr val="tx1"/>
                                        </a:solidFill>
                                        <a:effectLst/>
                                        <a:latin typeface="Cambria Math" panose="02040503050406030204" pitchFamily="18" charset="0"/>
                                      </a:rPr>
                                      <m:t>𝑵</m:t>
                                    </m:r>
                                  </m:e>
                                  <m:sub>
                                    <m:r>
                                      <a:rPr lang="en-US" sz="1200" b="1" i="1" smtClean="0">
                                        <a:solidFill>
                                          <a:schemeClr val="tx1"/>
                                        </a:solidFill>
                                        <a:effectLst/>
                                        <a:latin typeface="Cambria Math" panose="02040503050406030204" pitchFamily="18" charset="0"/>
                                      </a:rPr>
                                      <m:t>𝒉</m:t>
                                    </m:r>
                                  </m:sub>
                                </m:sSub>
                              </m:oMath>
                            </m:oMathPara>
                          </a14:m>
                          <a:endParaRPr lang="en-US" sz="1200" b="1" dirty="0">
                            <a:solidFill>
                              <a:schemeClr val="tx1"/>
                            </a:solidFill>
                            <a:effectLst/>
                            <a:latin typeface="Times New Roman" panose="02020603050405020304" pitchFamily="18" charset="0"/>
                            <a:ea typeface="Times New Roman" panose="02020603050405020304" pitchFamily="18" charset="0"/>
                          </a:endParaRPr>
                        </a:p>
                      </a:txBody>
                      <a:tcPr marL="63729" marR="63729" marT="0" marB="0" anchor="b">
                        <a:solidFill>
                          <a:schemeClr val="accent3">
                            <a:alpha val="70000"/>
                          </a:schemeClr>
                        </a:solidFill>
                      </a:tcPr>
                    </a:tc>
                    <a:tc>
                      <a:txBody>
                        <a:bodyPr/>
                        <a:lstStyle/>
                        <a:p>
                          <a:pPr marL="0" marR="0" algn="ctr">
                            <a:lnSpc>
                              <a:spcPct val="200000"/>
                            </a:lnSpc>
                            <a:spcBef>
                              <a:spcPts val="0"/>
                            </a:spcBef>
                            <a:spcAft>
                              <a:spcPts val="0"/>
                            </a:spcAft>
                          </a:pPr>
                          <a:r>
                            <a:rPr lang="en-US" sz="1200">
                              <a:effectLst/>
                            </a:rPr>
                            <a:t>167</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a:effectLst/>
                            </a:rPr>
                            <a:t>73.1</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a:effectLst/>
                            </a:rPr>
                            <a:t>68.99</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a:effectLst/>
                            </a:rPr>
                            <a:t>73.1</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dirty="0">
                              <a:effectLst/>
                            </a:rPr>
                            <a:t>73</a:t>
                          </a:r>
                          <a:endParaRPr lang="en-US" sz="1200" dirty="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extLst>
                      <a:ext uri="{0D108BD9-81ED-4DB2-BD59-A6C34878D82A}">
                        <a16:rowId xmlns:a16="http://schemas.microsoft.com/office/drawing/2014/main" val="1171005470"/>
                      </a:ext>
                    </a:extLst>
                  </a:tr>
                  <a:tr h="323513">
                    <a:tc>
                      <a:txBody>
                        <a:bodyPr/>
                        <a:lstStyle/>
                        <a:p>
                          <a:pPr marL="0" marR="0" algn="ctr">
                            <a:lnSpc>
                              <a:spcPct val="200000"/>
                            </a:lnSpc>
                            <a:spcBef>
                              <a:spcPts val="0"/>
                            </a:spcBef>
                            <a:spcAft>
                              <a:spcPts val="0"/>
                            </a:spcAft>
                          </a:pPr>
                          <a:r>
                            <a:rPr lang="en-US" sz="1200" b="1" dirty="0">
                              <a:solidFill>
                                <a:schemeClr val="tx1"/>
                              </a:solidFill>
                              <a:effectLst/>
                            </a:rPr>
                            <a:t> </a:t>
                          </a:r>
                          <a:endParaRPr lang="en-US" sz="1200" b="1" dirty="0">
                            <a:solidFill>
                              <a:schemeClr val="tx1"/>
                            </a:solidFill>
                            <a:effectLst/>
                            <a:latin typeface="Times New Roman" panose="02020603050405020304" pitchFamily="18" charset="0"/>
                            <a:ea typeface="Times New Roman" panose="02020603050405020304" pitchFamily="18" charset="0"/>
                          </a:endParaRPr>
                        </a:p>
                      </a:txBody>
                      <a:tcPr marL="63729" marR="63729" marT="0" marB="0" anchor="b">
                        <a:solidFill>
                          <a:schemeClr val="accent3">
                            <a:alpha val="70000"/>
                          </a:schemeClr>
                        </a:solidFill>
                      </a:tcPr>
                    </a:tc>
                    <a:tc>
                      <a:txBody>
                        <a:bodyPr/>
                        <a:lstStyle/>
                        <a:p>
                          <a:pPr marL="0" marR="0" algn="ctr">
                            <a:lnSpc>
                              <a:spcPct val="200000"/>
                            </a:lnSpc>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extLst>
                      <a:ext uri="{0D108BD9-81ED-4DB2-BD59-A6C34878D82A}">
                        <a16:rowId xmlns:a16="http://schemas.microsoft.com/office/drawing/2014/main" val="1284109053"/>
                      </a:ext>
                    </a:extLst>
                  </a:tr>
                  <a:tr h="323513">
                    <a:tc>
                      <a:txBody>
                        <a:bodyPr/>
                        <a:lstStyle/>
                        <a:p>
                          <a:pPr marL="0" marR="0" algn="ctr">
                            <a:lnSpc>
                              <a:spcPct val="200000"/>
                            </a:lnSpc>
                            <a:spcBef>
                              <a:spcPts val="0"/>
                            </a:spcBef>
                            <a:spcAft>
                              <a:spcPts val="0"/>
                            </a:spcAft>
                          </a:pPr>
                          <a:r>
                            <a:rPr lang="en-US" sz="1200" b="1" dirty="0">
                              <a:solidFill>
                                <a:schemeClr val="tx1"/>
                              </a:solidFill>
                              <a:effectLst/>
                            </a:rPr>
                            <a:t>TAC </a:t>
                          </a:r>
                          <a:endParaRPr lang="en-US" sz="1200" b="1" dirty="0">
                            <a:solidFill>
                              <a:schemeClr val="tx1"/>
                            </a:solidFill>
                            <a:effectLst/>
                            <a:latin typeface="Times New Roman" panose="02020603050405020304" pitchFamily="18" charset="0"/>
                            <a:ea typeface="Times New Roman" panose="02020603050405020304" pitchFamily="18" charset="0"/>
                          </a:endParaRPr>
                        </a:p>
                      </a:txBody>
                      <a:tcPr marL="63729" marR="63729" marT="0" marB="0" anchor="b">
                        <a:solidFill>
                          <a:schemeClr val="accent3">
                            <a:alpha val="70000"/>
                          </a:schemeClr>
                        </a:solidFill>
                      </a:tcPr>
                    </a:tc>
                    <a:tc>
                      <a:txBody>
                        <a:bodyPr/>
                        <a:lstStyle/>
                        <a:p>
                          <a:pPr marL="0" marR="0" algn="ctr">
                            <a:lnSpc>
                              <a:spcPct val="200000"/>
                            </a:lnSpc>
                            <a:spcBef>
                              <a:spcPts val="0"/>
                            </a:spcBef>
                            <a:spcAft>
                              <a:spcPts val="0"/>
                            </a:spcAft>
                          </a:pPr>
                          <a:r>
                            <a:rPr lang="en-US" sz="1200" b="1" dirty="0">
                              <a:effectLst/>
                            </a:rPr>
                            <a:t>6780.7</a:t>
                          </a:r>
                          <a:endParaRPr lang="en-US" sz="1200" b="1" dirty="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b="1" dirty="0">
                              <a:effectLst/>
                            </a:rPr>
                            <a:t>919.687</a:t>
                          </a:r>
                          <a:endParaRPr lang="en-US" sz="1200" b="1" dirty="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b="1" dirty="0">
                              <a:effectLst/>
                            </a:rPr>
                            <a:t>945.953</a:t>
                          </a:r>
                          <a:endParaRPr lang="en-US" sz="1200" b="1" dirty="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b="1" dirty="0">
                              <a:effectLst/>
                            </a:rPr>
                            <a:t>919.441</a:t>
                          </a:r>
                          <a:endParaRPr lang="en-US" sz="1200" b="1" dirty="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b="1" dirty="0">
                              <a:effectLst/>
                            </a:rPr>
                            <a:t>942</a:t>
                          </a:r>
                          <a:endParaRPr lang="en-US" sz="1200" b="1" dirty="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extLst>
                      <a:ext uri="{0D108BD9-81ED-4DB2-BD59-A6C34878D82A}">
                        <a16:rowId xmlns:a16="http://schemas.microsoft.com/office/drawing/2014/main" val="934226791"/>
                      </a:ext>
                    </a:extLst>
                  </a:tr>
                </a:tbl>
              </a:graphicData>
            </a:graphic>
          </p:graphicFrame>
        </mc:Choice>
        <mc:Fallback>
          <p:graphicFrame>
            <p:nvGraphicFramePr>
              <p:cNvPr id="9" name="Table 8">
                <a:extLst>
                  <a:ext uri="{FF2B5EF4-FFF2-40B4-BE49-F238E27FC236}">
                    <a16:creationId xmlns:a16="http://schemas.microsoft.com/office/drawing/2014/main" id="{81EA43D0-1205-404B-A70A-BE59830C0A94}"/>
                  </a:ext>
                </a:extLst>
              </p:cNvPr>
              <p:cNvGraphicFramePr>
                <a:graphicFrameLocks noGrp="1"/>
              </p:cNvGraphicFramePr>
              <p:nvPr>
                <p:extLst>
                  <p:ext uri="{D42A27DB-BD31-4B8C-83A1-F6EECF244321}">
                    <p14:modId xmlns:p14="http://schemas.microsoft.com/office/powerpoint/2010/main" val="3106114765"/>
                  </p:ext>
                </p:extLst>
              </p:nvPr>
            </p:nvGraphicFramePr>
            <p:xfrm>
              <a:off x="179512" y="1167594"/>
              <a:ext cx="6336704" cy="3672408"/>
            </p:xfrm>
            <a:graphic>
              <a:graphicData uri="http://schemas.openxmlformats.org/drawingml/2006/table">
                <a:tbl>
                  <a:tblPr firstRow="1" firstCol="1" bandRow="1">
                    <a:tableStyleId>{5C22544A-7EE6-4342-B048-85BDC9FD1C3A}</a:tableStyleId>
                  </a:tblPr>
                  <a:tblGrid>
                    <a:gridCol w="595290">
                      <a:extLst>
                        <a:ext uri="{9D8B030D-6E8A-4147-A177-3AD203B41FA5}">
                          <a16:colId xmlns:a16="http://schemas.microsoft.com/office/drawing/2014/main" val="1749335418"/>
                        </a:ext>
                      </a:extLst>
                    </a:gridCol>
                    <a:gridCol w="1646435">
                      <a:extLst>
                        <a:ext uri="{9D8B030D-6E8A-4147-A177-3AD203B41FA5}">
                          <a16:colId xmlns:a16="http://schemas.microsoft.com/office/drawing/2014/main" val="366532449"/>
                        </a:ext>
                      </a:extLst>
                    </a:gridCol>
                    <a:gridCol w="823218">
                      <a:extLst>
                        <a:ext uri="{9D8B030D-6E8A-4147-A177-3AD203B41FA5}">
                          <a16:colId xmlns:a16="http://schemas.microsoft.com/office/drawing/2014/main" val="3516199238"/>
                        </a:ext>
                      </a:extLst>
                    </a:gridCol>
                    <a:gridCol w="813835">
                      <a:extLst>
                        <a:ext uri="{9D8B030D-6E8A-4147-A177-3AD203B41FA5}">
                          <a16:colId xmlns:a16="http://schemas.microsoft.com/office/drawing/2014/main" val="2518503557"/>
                        </a:ext>
                      </a:extLst>
                    </a:gridCol>
                    <a:gridCol w="823218">
                      <a:extLst>
                        <a:ext uri="{9D8B030D-6E8A-4147-A177-3AD203B41FA5}">
                          <a16:colId xmlns:a16="http://schemas.microsoft.com/office/drawing/2014/main" val="3832763134"/>
                        </a:ext>
                      </a:extLst>
                    </a:gridCol>
                    <a:gridCol w="1634708">
                      <a:extLst>
                        <a:ext uri="{9D8B030D-6E8A-4147-A177-3AD203B41FA5}">
                          <a16:colId xmlns:a16="http://schemas.microsoft.com/office/drawing/2014/main" val="1790884629"/>
                        </a:ext>
                      </a:extLst>
                    </a:gridCol>
                  </a:tblGrid>
                  <a:tr h="323513">
                    <a:tc>
                      <a:txBody>
                        <a:bodyPr/>
                        <a:lstStyle/>
                        <a:p>
                          <a:pPr marL="0" marR="0" algn="ctr">
                            <a:lnSpc>
                              <a:spcPct val="200000"/>
                            </a:lnSpc>
                            <a:spcBef>
                              <a:spcPts val="0"/>
                            </a:spcBef>
                            <a:spcAft>
                              <a:spcPts val="0"/>
                            </a:spcAft>
                          </a:pPr>
                          <a:r>
                            <a:rPr lang="en-US" sz="1200" b="1" dirty="0">
                              <a:solidFill>
                                <a:schemeClr val="tx1"/>
                              </a:solidFill>
                              <a:effectLst/>
                            </a:rPr>
                            <a:t> </a:t>
                          </a:r>
                          <a:endParaRPr lang="en-US" sz="1200" b="1" dirty="0">
                            <a:solidFill>
                              <a:schemeClr val="tx1"/>
                            </a:solidFill>
                            <a:effectLst/>
                            <a:latin typeface="Times New Roman" panose="02020603050405020304" pitchFamily="18" charset="0"/>
                            <a:ea typeface="Times New Roman" panose="02020603050405020304" pitchFamily="18" charset="0"/>
                          </a:endParaRPr>
                        </a:p>
                      </a:txBody>
                      <a:tcPr marL="63729" marR="63729" marT="0" marB="0">
                        <a:solidFill>
                          <a:schemeClr val="accent3">
                            <a:alpha val="70000"/>
                          </a:schemeClr>
                        </a:solidFill>
                      </a:tcPr>
                    </a:tc>
                    <a:tc>
                      <a:txBody>
                        <a:bodyPr/>
                        <a:lstStyle/>
                        <a:p>
                          <a:pPr marL="0" marR="0" algn="ctr">
                            <a:lnSpc>
                              <a:spcPct val="200000"/>
                            </a:lnSpc>
                            <a:spcBef>
                              <a:spcPts val="0"/>
                            </a:spcBef>
                            <a:spcAft>
                              <a:spcPts val="0"/>
                            </a:spcAft>
                          </a:pPr>
                          <a:r>
                            <a:rPr lang="en-US" sz="1200" dirty="0">
                              <a:solidFill>
                                <a:schemeClr val="tx1"/>
                              </a:solidFill>
                              <a:effectLst/>
                            </a:rPr>
                            <a:t>Preliminary Design</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3729" marR="63729" marT="0" marB="0" anchor="b">
                        <a:solidFill>
                          <a:schemeClr val="accent3">
                            <a:alpha val="70000"/>
                          </a:schemeClr>
                        </a:solidFill>
                      </a:tcPr>
                    </a:tc>
                    <a:tc>
                      <a:txBody>
                        <a:bodyPr/>
                        <a:lstStyle/>
                        <a:p>
                          <a:pPr marL="0" marR="0" algn="ctr">
                            <a:lnSpc>
                              <a:spcPct val="200000"/>
                            </a:lnSpc>
                            <a:spcBef>
                              <a:spcPts val="0"/>
                            </a:spcBef>
                            <a:spcAft>
                              <a:spcPts val="0"/>
                            </a:spcAft>
                          </a:pPr>
                          <a:r>
                            <a:rPr lang="en-US" sz="1200" dirty="0">
                              <a:solidFill>
                                <a:schemeClr val="tx1"/>
                              </a:solidFill>
                              <a:effectLst/>
                            </a:rPr>
                            <a:t>GWO</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3729" marR="63729" marT="0" marB="0" anchor="b">
                        <a:solidFill>
                          <a:schemeClr val="accent3">
                            <a:alpha val="70000"/>
                          </a:schemeClr>
                        </a:solidFill>
                      </a:tcPr>
                    </a:tc>
                    <a:tc>
                      <a:txBody>
                        <a:bodyPr/>
                        <a:lstStyle/>
                        <a:p>
                          <a:pPr marL="0" marR="0" algn="ctr">
                            <a:lnSpc>
                              <a:spcPct val="200000"/>
                            </a:lnSpc>
                            <a:spcBef>
                              <a:spcPts val="0"/>
                            </a:spcBef>
                            <a:spcAft>
                              <a:spcPts val="0"/>
                            </a:spcAft>
                          </a:pPr>
                          <a:r>
                            <a:rPr lang="en-US" sz="1200" dirty="0">
                              <a:solidFill>
                                <a:schemeClr val="tx1"/>
                              </a:solidFill>
                              <a:effectLst/>
                            </a:rPr>
                            <a:t>GA</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3729" marR="63729" marT="0" marB="0" anchor="b">
                        <a:solidFill>
                          <a:schemeClr val="accent3">
                            <a:alpha val="70000"/>
                          </a:schemeClr>
                        </a:solidFill>
                      </a:tcPr>
                    </a:tc>
                    <a:tc>
                      <a:txBody>
                        <a:bodyPr/>
                        <a:lstStyle/>
                        <a:p>
                          <a:pPr marL="0" marR="0" algn="ctr">
                            <a:lnSpc>
                              <a:spcPct val="200000"/>
                            </a:lnSpc>
                            <a:spcBef>
                              <a:spcPts val="0"/>
                            </a:spcBef>
                            <a:spcAft>
                              <a:spcPts val="0"/>
                            </a:spcAft>
                          </a:pPr>
                          <a:r>
                            <a:rPr lang="en-US" sz="1200" dirty="0">
                              <a:solidFill>
                                <a:schemeClr val="tx1"/>
                              </a:solidFill>
                              <a:effectLst/>
                            </a:rPr>
                            <a:t>PSO</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3729" marR="63729" marT="0" marB="0" anchor="b">
                        <a:solidFill>
                          <a:schemeClr val="accent3">
                            <a:alpha val="70000"/>
                          </a:schemeClr>
                        </a:solidFill>
                      </a:tcPr>
                    </a:tc>
                    <a:tc>
                      <a:txBody>
                        <a:bodyPr/>
                        <a:lstStyle/>
                        <a:p>
                          <a:pPr marL="0" marR="0" algn="ctr">
                            <a:lnSpc>
                              <a:spcPct val="200000"/>
                            </a:lnSpc>
                            <a:spcBef>
                              <a:spcPts val="0"/>
                            </a:spcBef>
                            <a:spcAft>
                              <a:spcPts val="0"/>
                            </a:spcAft>
                          </a:pPr>
                          <a:r>
                            <a:rPr lang="en-US" sz="1200" dirty="0" err="1">
                              <a:solidFill>
                                <a:schemeClr val="tx1"/>
                              </a:solidFill>
                              <a:effectLst/>
                            </a:rPr>
                            <a:t>Yousefi</a:t>
                          </a:r>
                          <a:r>
                            <a:rPr lang="en-US" sz="1200" dirty="0">
                              <a:solidFill>
                                <a:schemeClr val="tx1"/>
                              </a:solidFill>
                              <a:effectLst/>
                            </a:rPr>
                            <a:t> (2012) ICA</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3729" marR="63729" marT="0" marB="0" anchor="b">
                        <a:solidFill>
                          <a:schemeClr val="accent3">
                            <a:alpha val="70000"/>
                          </a:schemeClr>
                        </a:solidFill>
                      </a:tcPr>
                    </a:tc>
                    <a:extLst>
                      <a:ext uri="{0D108BD9-81ED-4DB2-BD59-A6C34878D82A}">
                        <a16:rowId xmlns:a16="http://schemas.microsoft.com/office/drawing/2014/main" val="3118997281"/>
                      </a:ext>
                    </a:extLst>
                  </a:tr>
                  <a:tr h="381624">
                    <a:tc>
                      <a:txBody>
                        <a:bodyPr/>
                        <a:lstStyle/>
                        <a:p>
                          <a:endParaRPr lang="en-US"/>
                        </a:p>
                      </a:txBody>
                      <a:tcPr marL="63729" marR="63729" marT="0" marB="0" anchor="b">
                        <a:blipFill>
                          <a:blip r:embed="rId3"/>
                          <a:stretch>
                            <a:fillRect l="-1020" t="-85714" r="-966327" b="-796825"/>
                          </a:stretch>
                        </a:blipFill>
                      </a:tcPr>
                    </a:tc>
                    <a:tc>
                      <a:txBody>
                        <a:bodyPr/>
                        <a:lstStyle/>
                        <a:p>
                          <a:pPr marL="0" marR="0" algn="ctr">
                            <a:lnSpc>
                              <a:spcPct val="200000"/>
                            </a:lnSpc>
                            <a:spcBef>
                              <a:spcPts val="0"/>
                            </a:spcBef>
                            <a:spcAft>
                              <a:spcPts val="0"/>
                            </a:spcAft>
                          </a:pPr>
                          <a:r>
                            <a:rPr lang="en-US" sz="1200" dirty="0">
                              <a:effectLst/>
                            </a:rPr>
                            <a:t>0.3</a:t>
                          </a:r>
                          <a:endParaRPr lang="en-US" sz="1200" dirty="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a:effectLst/>
                            </a:rPr>
                            <a:t>0.8035</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a:effectLst/>
                            </a:rPr>
                            <a:t>1</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a:effectLst/>
                            </a:rPr>
                            <a:t>0.8094</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dirty="0">
                              <a:effectLst/>
                            </a:rPr>
                            <a:t>0.83</a:t>
                          </a:r>
                          <a:endParaRPr lang="en-US" sz="1200" dirty="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extLst>
                      <a:ext uri="{0D108BD9-81ED-4DB2-BD59-A6C34878D82A}">
                        <a16:rowId xmlns:a16="http://schemas.microsoft.com/office/drawing/2014/main" val="3992826185"/>
                      </a:ext>
                    </a:extLst>
                  </a:tr>
                  <a:tr h="381624">
                    <a:tc>
                      <a:txBody>
                        <a:bodyPr/>
                        <a:lstStyle/>
                        <a:p>
                          <a:endParaRPr lang="en-US"/>
                        </a:p>
                      </a:txBody>
                      <a:tcPr marL="63729" marR="63729" marT="0" marB="0" anchor="b">
                        <a:blipFill>
                          <a:blip r:embed="rId3"/>
                          <a:stretch>
                            <a:fillRect l="-1020" t="-188710" r="-966327" b="-709677"/>
                          </a:stretch>
                        </a:blipFill>
                      </a:tcPr>
                    </a:tc>
                    <a:tc>
                      <a:txBody>
                        <a:bodyPr/>
                        <a:lstStyle/>
                        <a:p>
                          <a:pPr marL="0" marR="0" algn="ctr">
                            <a:lnSpc>
                              <a:spcPct val="200000"/>
                            </a:lnSpc>
                            <a:spcBef>
                              <a:spcPts val="0"/>
                            </a:spcBef>
                            <a:spcAft>
                              <a:spcPts val="0"/>
                            </a:spcAft>
                          </a:pPr>
                          <a:r>
                            <a:rPr lang="en-US" sz="1200" dirty="0">
                              <a:effectLst/>
                            </a:rPr>
                            <a:t>0.3 </a:t>
                          </a:r>
                          <a:endParaRPr lang="en-US" sz="1200" dirty="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dirty="0">
                              <a:effectLst/>
                            </a:rPr>
                            <a:t>1</a:t>
                          </a:r>
                          <a:endParaRPr lang="en-US" sz="1200" dirty="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a:effectLst/>
                            </a:rPr>
                            <a:t>1</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a:effectLst/>
                            </a:rPr>
                            <a:t>1</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a:effectLst/>
                            </a:rPr>
                            <a:t>1</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extLst>
                      <a:ext uri="{0D108BD9-81ED-4DB2-BD59-A6C34878D82A}">
                        <a16:rowId xmlns:a16="http://schemas.microsoft.com/office/drawing/2014/main" val="1261953558"/>
                      </a:ext>
                    </a:extLst>
                  </a:tr>
                  <a:tr h="381624">
                    <a:tc>
                      <a:txBody>
                        <a:bodyPr/>
                        <a:lstStyle/>
                        <a:p>
                          <a:endParaRPr lang="en-US"/>
                        </a:p>
                      </a:txBody>
                      <a:tcPr marL="63729" marR="63729" marT="0" marB="0" anchor="b">
                        <a:blipFill>
                          <a:blip r:embed="rId3"/>
                          <a:stretch>
                            <a:fillRect l="-1020" t="-284127" r="-966327" b="-598413"/>
                          </a:stretch>
                        </a:blipFill>
                      </a:tcPr>
                    </a:tc>
                    <a:tc>
                      <a:txBody>
                        <a:bodyPr/>
                        <a:lstStyle/>
                        <a:p>
                          <a:pPr marL="0" marR="0" algn="ctr">
                            <a:lnSpc>
                              <a:spcPct val="200000"/>
                            </a:lnSpc>
                            <a:spcBef>
                              <a:spcPts val="0"/>
                            </a:spcBef>
                            <a:spcAft>
                              <a:spcPts val="0"/>
                            </a:spcAft>
                          </a:pPr>
                          <a:r>
                            <a:rPr lang="en-US" sz="1200">
                              <a:effectLst/>
                            </a:rPr>
                            <a:t>0.00249</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a:effectLst/>
                            </a:rPr>
                            <a:t>0.01</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dirty="0">
                              <a:effectLst/>
                            </a:rPr>
                            <a:t>0.009993</a:t>
                          </a:r>
                          <a:endParaRPr lang="en-US" sz="1200" dirty="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a:effectLst/>
                            </a:rPr>
                            <a:t>0.009999</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a:effectLst/>
                            </a:rPr>
                            <a:t>0.0097</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extLst>
                      <a:ext uri="{0D108BD9-81ED-4DB2-BD59-A6C34878D82A}">
                        <a16:rowId xmlns:a16="http://schemas.microsoft.com/office/drawing/2014/main" val="3195416785"/>
                      </a:ext>
                    </a:extLst>
                  </a:tr>
                  <a:tr h="381624">
                    <a:tc>
                      <a:txBody>
                        <a:bodyPr/>
                        <a:lstStyle/>
                        <a:p>
                          <a:endParaRPr lang="en-US"/>
                        </a:p>
                      </a:txBody>
                      <a:tcPr marL="63729" marR="63729" marT="0" marB="0" anchor="b">
                        <a:blipFill>
                          <a:blip r:embed="rId3"/>
                          <a:stretch>
                            <a:fillRect l="-1020" t="-384127" r="-966327" b="-498413"/>
                          </a:stretch>
                        </a:blipFill>
                      </a:tcPr>
                    </a:tc>
                    <a:tc>
                      <a:txBody>
                        <a:bodyPr/>
                        <a:lstStyle/>
                        <a:p>
                          <a:pPr marL="0" marR="0" algn="ctr">
                            <a:lnSpc>
                              <a:spcPct val="200000"/>
                            </a:lnSpc>
                            <a:spcBef>
                              <a:spcPts val="0"/>
                            </a:spcBef>
                            <a:spcAft>
                              <a:spcPts val="0"/>
                            </a:spcAft>
                          </a:pPr>
                          <a:r>
                            <a:rPr lang="en-US" sz="1200">
                              <a:effectLst/>
                            </a:rPr>
                            <a:t>0.000102</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a:effectLst/>
                            </a:rPr>
                            <a:t>0.000195</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a:effectLst/>
                            </a:rPr>
                            <a:t>0.000193</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dirty="0">
                              <a:effectLst/>
                            </a:rPr>
                            <a:t>0.000191</a:t>
                          </a:r>
                          <a:endParaRPr lang="en-US" sz="1200" dirty="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dirty="0">
                              <a:effectLst/>
                            </a:rPr>
                            <a:t>0.0002</a:t>
                          </a:r>
                          <a:endParaRPr lang="en-US" sz="1200" dirty="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extLst>
                      <a:ext uri="{0D108BD9-81ED-4DB2-BD59-A6C34878D82A}">
                        <a16:rowId xmlns:a16="http://schemas.microsoft.com/office/drawing/2014/main" val="4238615463"/>
                      </a:ext>
                    </a:extLst>
                  </a:tr>
                  <a:tr h="381624">
                    <a:tc>
                      <a:txBody>
                        <a:bodyPr/>
                        <a:lstStyle/>
                        <a:p>
                          <a:endParaRPr lang="en-US"/>
                        </a:p>
                      </a:txBody>
                      <a:tcPr marL="63729" marR="63729" marT="0" marB="0" anchor="b">
                        <a:blipFill>
                          <a:blip r:embed="rId3"/>
                          <a:stretch>
                            <a:fillRect l="-1020" t="-491935" r="-966327" b="-406452"/>
                          </a:stretch>
                        </a:blipFill>
                      </a:tcPr>
                    </a:tc>
                    <a:tc>
                      <a:txBody>
                        <a:bodyPr/>
                        <a:lstStyle/>
                        <a:p>
                          <a:pPr marL="0" marR="0" algn="ctr">
                            <a:lnSpc>
                              <a:spcPct val="200000"/>
                            </a:lnSpc>
                            <a:spcBef>
                              <a:spcPts val="0"/>
                            </a:spcBef>
                            <a:spcAft>
                              <a:spcPts val="0"/>
                            </a:spcAft>
                          </a:pPr>
                          <a:r>
                            <a:rPr lang="en-US" sz="1200">
                              <a:effectLst/>
                            </a:rPr>
                            <a:t>782</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a:effectLst/>
                            </a:rPr>
                            <a:t>204.875</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a:effectLst/>
                            </a:rPr>
                            <a:t>204.1178</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dirty="0">
                              <a:effectLst/>
                            </a:rPr>
                            <a:t>206.73</a:t>
                          </a:r>
                          <a:endParaRPr lang="en-US" sz="1200" dirty="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dirty="0">
                              <a:effectLst/>
                            </a:rPr>
                            <a:t>228.2</a:t>
                          </a:r>
                          <a:endParaRPr lang="en-US" sz="1200" dirty="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extLst>
                      <a:ext uri="{0D108BD9-81ED-4DB2-BD59-A6C34878D82A}">
                        <a16:rowId xmlns:a16="http://schemas.microsoft.com/office/drawing/2014/main" val="1565249589"/>
                      </a:ext>
                    </a:extLst>
                  </a:tr>
                  <a:tr h="412125">
                    <a:tc>
                      <a:txBody>
                        <a:bodyPr/>
                        <a:lstStyle/>
                        <a:p>
                          <a:endParaRPr lang="en-US"/>
                        </a:p>
                      </a:txBody>
                      <a:tcPr marL="63729" marR="63729" marT="0" marB="0" anchor="b">
                        <a:blipFill>
                          <a:blip r:embed="rId3"/>
                          <a:stretch>
                            <a:fillRect l="-1020" t="-539706" r="-966327" b="-270588"/>
                          </a:stretch>
                        </a:blipFill>
                      </a:tcPr>
                    </a:tc>
                    <a:tc>
                      <a:txBody>
                        <a:bodyPr/>
                        <a:lstStyle/>
                        <a:p>
                          <a:pPr marL="0" marR="0" algn="ctr">
                            <a:lnSpc>
                              <a:spcPct val="200000"/>
                            </a:lnSpc>
                            <a:spcBef>
                              <a:spcPts val="0"/>
                            </a:spcBef>
                            <a:spcAft>
                              <a:spcPts val="0"/>
                            </a:spcAft>
                          </a:pPr>
                          <a:r>
                            <a:rPr lang="en-US" sz="1200">
                              <a:effectLst/>
                            </a:rPr>
                            <a:t>0.00318</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a:effectLst/>
                            </a:rPr>
                            <a:t>0.00491</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a:effectLst/>
                            </a:rPr>
                            <a:t>0.01</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a:effectLst/>
                            </a:rPr>
                            <a:t>0.0053</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dirty="0">
                              <a:effectLst/>
                            </a:rPr>
                            <a:t>0.01</a:t>
                          </a:r>
                          <a:endParaRPr lang="en-US" sz="1200" dirty="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extLst>
                      <a:ext uri="{0D108BD9-81ED-4DB2-BD59-A6C34878D82A}">
                        <a16:rowId xmlns:a16="http://schemas.microsoft.com/office/drawing/2014/main" val="1954030871"/>
                      </a:ext>
                    </a:extLst>
                  </a:tr>
                  <a:tr h="381624">
                    <a:tc>
                      <a:txBody>
                        <a:bodyPr/>
                        <a:lstStyle/>
                        <a:p>
                          <a:endParaRPr lang="en-US"/>
                        </a:p>
                      </a:txBody>
                      <a:tcPr marL="63729" marR="63729" marT="0" marB="0" anchor="b">
                        <a:blipFill>
                          <a:blip r:embed="rId3"/>
                          <a:stretch>
                            <a:fillRect l="-1020" t="-690476" r="-966327" b="-192063"/>
                          </a:stretch>
                        </a:blipFill>
                      </a:tcPr>
                    </a:tc>
                    <a:tc>
                      <a:txBody>
                        <a:bodyPr/>
                        <a:lstStyle/>
                        <a:p>
                          <a:pPr marL="0" marR="0" algn="ctr">
                            <a:lnSpc>
                              <a:spcPct val="200000"/>
                            </a:lnSpc>
                            <a:spcBef>
                              <a:spcPts val="0"/>
                            </a:spcBef>
                            <a:spcAft>
                              <a:spcPts val="0"/>
                            </a:spcAft>
                          </a:pPr>
                          <a:r>
                            <a:rPr lang="en-US" sz="1200">
                              <a:effectLst/>
                            </a:rPr>
                            <a:t>167</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a:effectLst/>
                            </a:rPr>
                            <a:t>73.1</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a:effectLst/>
                            </a:rPr>
                            <a:t>68.99</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a:effectLst/>
                            </a:rPr>
                            <a:t>73.1</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dirty="0">
                              <a:effectLst/>
                            </a:rPr>
                            <a:t>73</a:t>
                          </a:r>
                          <a:endParaRPr lang="en-US" sz="1200" dirty="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extLst>
                      <a:ext uri="{0D108BD9-81ED-4DB2-BD59-A6C34878D82A}">
                        <a16:rowId xmlns:a16="http://schemas.microsoft.com/office/drawing/2014/main" val="1171005470"/>
                      </a:ext>
                    </a:extLst>
                  </a:tr>
                  <a:tr h="323513">
                    <a:tc>
                      <a:txBody>
                        <a:bodyPr/>
                        <a:lstStyle/>
                        <a:p>
                          <a:pPr marL="0" marR="0" algn="ctr">
                            <a:lnSpc>
                              <a:spcPct val="200000"/>
                            </a:lnSpc>
                            <a:spcBef>
                              <a:spcPts val="0"/>
                            </a:spcBef>
                            <a:spcAft>
                              <a:spcPts val="0"/>
                            </a:spcAft>
                          </a:pPr>
                          <a:r>
                            <a:rPr lang="en-US" sz="1200" b="1" dirty="0">
                              <a:solidFill>
                                <a:schemeClr val="tx1"/>
                              </a:solidFill>
                              <a:effectLst/>
                            </a:rPr>
                            <a:t> </a:t>
                          </a:r>
                          <a:endParaRPr lang="en-US" sz="1200" b="1" dirty="0">
                            <a:solidFill>
                              <a:schemeClr val="tx1"/>
                            </a:solidFill>
                            <a:effectLst/>
                            <a:latin typeface="Times New Roman" panose="02020603050405020304" pitchFamily="18" charset="0"/>
                            <a:ea typeface="Times New Roman" panose="02020603050405020304" pitchFamily="18" charset="0"/>
                          </a:endParaRPr>
                        </a:p>
                      </a:txBody>
                      <a:tcPr marL="63729" marR="63729" marT="0" marB="0" anchor="b">
                        <a:solidFill>
                          <a:schemeClr val="accent3">
                            <a:alpha val="70000"/>
                          </a:schemeClr>
                        </a:solidFill>
                      </a:tcPr>
                    </a:tc>
                    <a:tc>
                      <a:txBody>
                        <a:bodyPr/>
                        <a:lstStyle/>
                        <a:p>
                          <a:pPr marL="0" marR="0" algn="ctr">
                            <a:lnSpc>
                              <a:spcPct val="200000"/>
                            </a:lnSpc>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extLst>
                      <a:ext uri="{0D108BD9-81ED-4DB2-BD59-A6C34878D82A}">
                        <a16:rowId xmlns:a16="http://schemas.microsoft.com/office/drawing/2014/main" val="1284109053"/>
                      </a:ext>
                    </a:extLst>
                  </a:tr>
                  <a:tr h="323513">
                    <a:tc>
                      <a:txBody>
                        <a:bodyPr/>
                        <a:lstStyle/>
                        <a:p>
                          <a:pPr marL="0" marR="0" algn="ctr">
                            <a:lnSpc>
                              <a:spcPct val="200000"/>
                            </a:lnSpc>
                            <a:spcBef>
                              <a:spcPts val="0"/>
                            </a:spcBef>
                            <a:spcAft>
                              <a:spcPts val="0"/>
                            </a:spcAft>
                          </a:pPr>
                          <a:r>
                            <a:rPr lang="en-US" sz="1200" b="1" dirty="0">
                              <a:solidFill>
                                <a:schemeClr val="tx1"/>
                              </a:solidFill>
                              <a:effectLst/>
                            </a:rPr>
                            <a:t>TAC </a:t>
                          </a:r>
                          <a:endParaRPr lang="en-US" sz="1200" b="1" dirty="0">
                            <a:solidFill>
                              <a:schemeClr val="tx1"/>
                            </a:solidFill>
                            <a:effectLst/>
                            <a:latin typeface="Times New Roman" panose="02020603050405020304" pitchFamily="18" charset="0"/>
                            <a:ea typeface="Times New Roman" panose="02020603050405020304" pitchFamily="18" charset="0"/>
                          </a:endParaRPr>
                        </a:p>
                      </a:txBody>
                      <a:tcPr marL="63729" marR="63729" marT="0" marB="0" anchor="b">
                        <a:solidFill>
                          <a:schemeClr val="accent3">
                            <a:alpha val="70000"/>
                          </a:schemeClr>
                        </a:solidFill>
                      </a:tcPr>
                    </a:tc>
                    <a:tc>
                      <a:txBody>
                        <a:bodyPr/>
                        <a:lstStyle/>
                        <a:p>
                          <a:pPr marL="0" marR="0" algn="ctr">
                            <a:lnSpc>
                              <a:spcPct val="200000"/>
                            </a:lnSpc>
                            <a:spcBef>
                              <a:spcPts val="0"/>
                            </a:spcBef>
                            <a:spcAft>
                              <a:spcPts val="0"/>
                            </a:spcAft>
                          </a:pPr>
                          <a:r>
                            <a:rPr lang="en-US" sz="1200" b="1" dirty="0">
                              <a:effectLst/>
                            </a:rPr>
                            <a:t>6780.7</a:t>
                          </a:r>
                          <a:endParaRPr lang="en-US" sz="1200" b="1" dirty="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b="1" dirty="0">
                              <a:effectLst/>
                            </a:rPr>
                            <a:t>919.687</a:t>
                          </a:r>
                          <a:endParaRPr lang="en-US" sz="1200" b="1" dirty="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b="1" dirty="0">
                              <a:effectLst/>
                            </a:rPr>
                            <a:t>945.953</a:t>
                          </a:r>
                          <a:endParaRPr lang="en-US" sz="1200" b="1" dirty="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b="1" dirty="0">
                              <a:effectLst/>
                            </a:rPr>
                            <a:t>919.441</a:t>
                          </a:r>
                          <a:endParaRPr lang="en-US" sz="1200" b="1" dirty="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tc>
                      <a:txBody>
                        <a:bodyPr/>
                        <a:lstStyle/>
                        <a:p>
                          <a:pPr marL="0" marR="0" algn="ctr">
                            <a:lnSpc>
                              <a:spcPct val="200000"/>
                            </a:lnSpc>
                            <a:spcBef>
                              <a:spcPts val="0"/>
                            </a:spcBef>
                            <a:spcAft>
                              <a:spcPts val="0"/>
                            </a:spcAft>
                          </a:pPr>
                          <a:r>
                            <a:rPr lang="en-US" sz="1200" b="1" dirty="0">
                              <a:effectLst/>
                            </a:rPr>
                            <a:t>942</a:t>
                          </a:r>
                          <a:endParaRPr lang="en-US" sz="1200" b="1" dirty="0">
                            <a:effectLst/>
                            <a:latin typeface="Times New Roman" panose="02020603050405020304" pitchFamily="18" charset="0"/>
                            <a:ea typeface="Times New Roman" panose="02020603050405020304" pitchFamily="18" charset="0"/>
                          </a:endParaRPr>
                        </a:p>
                      </a:txBody>
                      <a:tcPr marL="63729" marR="63729" marT="0" marB="0" anchor="b">
                        <a:solidFill>
                          <a:schemeClr val="accent1">
                            <a:alpha val="71000"/>
                          </a:schemeClr>
                        </a:solidFill>
                      </a:tcPr>
                    </a:tc>
                    <a:extLst>
                      <a:ext uri="{0D108BD9-81ED-4DB2-BD59-A6C34878D82A}">
                        <a16:rowId xmlns:a16="http://schemas.microsoft.com/office/drawing/2014/main" val="934226791"/>
                      </a:ext>
                    </a:extLst>
                  </a:tr>
                </a:tbl>
              </a:graphicData>
            </a:graphic>
          </p:graphicFrame>
        </mc:Fallback>
      </mc:AlternateContent>
      <p:sp>
        <p:nvSpPr>
          <p:cNvPr id="10" name="TextBox 9">
            <a:extLst>
              <a:ext uri="{FF2B5EF4-FFF2-40B4-BE49-F238E27FC236}">
                <a16:creationId xmlns:a16="http://schemas.microsoft.com/office/drawing/2014/main" id="{BA457869-3C79-4646-9A0C-5226D80A78D4}"/>
              </a:ext>
            </a:extLst>
          </p:cNvPr>
          <p:cNvSpPr txBox="1"/>
          <p:nvPr/>
        </p:nvSpPr>
        <p:spPr>
          <a:xfrm>
            <a:off x="6588224" y="1934714"/>
            <a:ext cx="3024336" cy="338554"/>
          </a:xfrm>
          <a:prstGeom prst="rect">
            <a:avLst/>
          </a:prstGeom>
          <a:noFill/>
        </p:spPr>
        <p:txBody>
          <a:bodyPr wrap="square" rtlCol="0">
            <a:spAutoFit/>
          </a:bodyPr>
          <a:lstStyle/>
          <a:p>
            <a:r>
              <a:rPr lang="en-US" sz="1600" dirty="0"/>
              <a:t>Preliminary TAC = 6780.7</a:t>
            </a:r>
          </a:p>
        </p:txBody>
      </p:sp>
      <p:sp>
        <p:nvSpPr>
          <p:cNvPr id="11" name="TextBox 10">
            <a:extLst>
              <a:ext uri="{FF2B5EF4-FFF2-40B4-BE49-F238E27FC236}">
                <a16:creationId xmlns:a16="http://schemas.microsoft.com/office/drawing/2014/main" id="{DABC665B-2B92-4CD2-A756-F5E9B48B2FD2}"/>
              </a:ext>
            </a:extLst>
          </p:cNvPr>
          <p:cNvSpPr txBox="1"/>
          <p:nvPr/>
        </p:nvSpPr>
        <p:spPr>
          <a:xfrm>
            <a:off x="6876256" y="2700956"/>
            <a:ext cx="3024336" cy="338554"/>
          </a:xfrm>
          <a:prstGeom prst="rect">
            <a:avLst/>
          </a:prstGeom>
          <a:noFill/>
        </p:spPr>
        <p:txBody>
          <a:bodyPr wrap="square" rtlCol="0">
            <a:spAutoFit/>
          </a:bodyPr>
          <a:lstStyle/>
          <a:p>
            <a:r>
              <a:rPr lang="en-US" sz="1600" dirty="0"/>
              <a:t>New TAC = 919.441</a:t>
            </a:r>
          </a:p>
        </p:txBody>
      </p:sp>
      <p:sp>
        <p:nvSpPr>
          <p:cNvPr id="13" name="Rectangle 12">
            <a:extLst>
              <a:ext uri="{FF2B5EF4-FFF2-40B4-BE49-F238E27FC236}">
                <a16:creationId xmlns:a16="http://schemas.microsoft.com/office/drawing/2014/main" id="{AE28E0C0-8688-4871-8D49-7E019ED91B40}"/>
              </a:ext>
            </a:extLst>
          </p:cNvPr>
          <p:cNvSpPr/>
          <p:nvPr/>
        </p:nvSpPr>
        <p:spPr>
          <a:xfrm>
            <a:off x="6588224" y="1851670"/>
            <a:ext cx="2520280"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425D6DF-EF6C-40FD-AB5F-1362AD9D9E40}"/>
              </a:ext>
            </a:extLst>
          </p:cNvPr>
          <p:cNvSpPr/>
          <p:nvPr/>
        </p:nvSpPr>
        <p:spPr>
          <a:xfrm>
            <a:off x="6588224" y="2618205"/>
            <a:ext cx="2520280"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C08400E-A23C-4732-94F2-5875F541BFEB}"/>
              </a:ext>
            </a:extLst>
          </p:cNvPr>
          <p:cNvSpPr txBox="1"/>
          <p:nvPr/>
        </p:nvSpPr>
        <p:spPr>
          <a:xfrm>
            <a:off x="6755811" y="3736816"/>
            <a:ext cx="2232248" cy="369332"/>
          </a:xfrm>
          <a:prstGeom prst="rect">
            <a:avLst/>
          </a:prstGeom>
          <a:noFill/>
        </p:spPr>
        <p:txBody>
          <a:bodyPr wrap="square" rtlCol="0">
            <a:spAutoFit/>
          </a:bodyPr>
          <a:lstStyle/>
          <a:p>
            <a:r>
              <a:rPr lang="en-US" dirty="0">
                <a:solidFill>
                  <a:srgbClr val="C00000"/>
                </a:solidFill>
              </a:rPr>
              <a:t>86% REDUCTION!</a:t>
            </a:r>
          </a:p>
        </p:txBody>
      </p:sp>
      <p:sp>
        <p:nvSpPr>
          <p:cNvPr id="16" name="Rectangle 15">
            <a:extLst>
              <a:ext uri="{FF2B5EF4-FFF2-40B4-BE49-F238E27FC236}">
                <a16:creationId xmlns:a16="http://schemas.microsoft.com/office/drawing/2014/main" id="{FAC8A6CD-0FEF-4390-928E-3863B248FC4D}"/>
              </a:ext>
            </a:extLst>
          </p:cNvPr>
          <p:cNvSpPr/>
          <p:nvPr/>
        </p:nvSpPr>
        <p:spPr>
          <a:xfrm>
            <a:off x="4139950" y="4614360"/>
            <a:ext cx="648074" cy="225642"/>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89C8B27-64E8-4C3D-8D64-2197BE1A197A}"/>
              </a:ext>
            </a:extLst>
          </p:cNvPr>
          <p:cNvSpPr/>
          <p:nvPr/>
        </p:nvSpPr>
        <p:spPr>
          <a:xfrm>
            <a:off x="2483768" y="4614360"/>
            <a:ext cx="720080" cy="225642"/>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933E6E9-7B5C-413E-BB4C-D6D6A0F4FD00}"/>
              </a:ext>
            </a:extLst>
          </p:cNvPr>
          <p:cNvSpPr/>
          <p:nvPr/>
        </p:nvSpPr>
        <p:spPr>
          <a:xfrm>
            <a:off x="5364086" y="4614360"/>
            <a:ext cx="720080" cy="225642"/>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A8AFF45-D13D-49A0-BD62-0F52C3C5ADF9}"/>
              </a:ext>
            </a:extLst>
          </p:cNvPr>
          <p:cNvSpPr/>
          <p:nvPr/>
        </p:nvSpPr>
        <p:spPr>
          <a:xfrm>
            <a:off x="3305577" y="4614360"/>
            <a:ext cx="720080" cy="225642"/>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259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animBg="1"/>
      <p:bldP spid="14" grpId="0" animBg="1"/>
      <p:bldP spid="15" grpId="0"/>
      <p:bldP spid="16" grpId="0" animBg="1"/>
      <p:bldP spid="17" grpId="0" animBg="1"/>
      <p:bldP spid="18" grpId="0" animBg="1"/>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030633-58E7-484F-8839-6C36E639202E}"/>
              </a:ext>
            </a:extLst>
          </p:cNvPr>
          <p:cNvSpPr>
            <a:spLocks noGrp="1"/>
          </p:cNvSpPr>
          <p:nvPr>
            <p:ph type="body" sz="quarter" idx="10"/>
          </p:nvPr>
        </p:nvSpPr>
        <p:spPr>
          <a:xfrm>
            <a:off x="-30808" y="-236562"/>
            <a:ext cx="5394895" cy="1080120"/>
          </a:xfrm>
        </p:spPr>
        <p:txBody>
          <a:bodyPr/>
          <a:lstStyle/>
          <a:p>
            <a:pPr algn="l"/>
            <a:r>
              <a:rPr lang="en-US" i="1" dirty="0">
                <a:highlight>
                  <a:srgbClr val="98DFBB"/>
                </a:highlight>
                <a:latin typeface="+mn-lt"/>
                <a:cs typeface="Times New Roman" panose="02020603050405020304" pitchFamily="18" charset="0"/>
              </a:rPr>
              <a:t>Results and Discussion</a:t>
            </a:r>
          </a:p>
        </p:txBody>
      </p:sp>
      <p:sp>
        <p:nvSpPr>
          <p:cNvPr id="5" name="TextBox 4">
            <a:extLst>
              <a:ext uri="{FF2B5EF4-FFF2-40B4-BE49-F238E27FC236}">
                <a16:creationId xmlns:a16="http://schemas.microsoft.com/office/drawing/2014/main" id="{B73B4DEA-8C84-4DFB-9C9C-0C66C864136A}"/>
              </a:ext>
            </a:extLst>
          </p:cNvPr>
          <p:cNvSpPr txBox="1"/>
          <p:nvPr/>
        </p:nvSpPr>
        <p:spPr>
          <a:xfrm>
            <a:off x="-49076" y="303498"/>
            <a:ext cx="6709308" cy="1631216"/>
          </a:xfrm>
          <a:prstGeom prst="rect">
            <a:avLst/>
          </a:prstGeom>
          <a:noFill/>
        </p:spPr>
        <p:txBody>
          <a:bodyPr wrap="square" rtlCol="0">
            <a:spAutoFit/>
          </a:bodyPr>
          <a:lstStyle/>
          <a:p>
            <a:endParaRPr lang="en-US" sz="2000" b="1" i="1" dirty="0">
              <a:solidFill>
                <a:schemeClr val="accent2">
                  <a:lumMod val="50000"/>
                </a:schemeClr>
              </a:solidFill>
            </a:endParaRPr>
          </a:p>
          <a:p>
            <a:r>
              <a:rPr lang="en-US" sz="2000" b="1" i="1" dirty="0">
                <a:solidFill>
                  <a:schemeClr val="accent2">
                    <a:lumMod val="50000"/>
                  </a:schemeClr>
                </a:solidFill>
                <a:highlight>
                  <a:srgbClr val="F8B2A3"/>
                </a:highlight>
              </a:rPr>
              <a:t>CONSTRAINT CONDITIONS AND PERFORMANCE</a:t>
            </a:r>
          </a:p>
          <a:p>
            <a:endParaRPr lang="en-US" sz="2000" i="1" dirty="0"/>
          </a:p>
          <a:p>
            <a:endParaRPr lang="en-US" sz="2000" i="1" dirty="0"/>
          </a:p>
          <a:p>
            <a:endParaRPr lang="en-US" sz="2000" i="1" dirty="0"/>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CF8CD973-F868-4F75-9387-C50F6C9B7D1D}"/>
                  </a:ext>
                </a:extLst>
              </p:cNvPr>
              <p:cNvSpPr txBox="1"/>
              <p:nvPr/>
            </p:nvSpPr>
            <p:spPr>
              <a:xfrm>
                <a:off x="6904596" y="1059581"/>
                <a:ext cx="1944216" cy="3754874"/>
              </a:xfrm>
              <a:prstGeom prst="rect">
                <a:avLst/>
              </a:prstGeom>
              <a:noFill/>
            </p:spPr>
            <p:txBody>
              <a:bodyPr wrap="square">
                <a:spAutoFit/>
              </a:bodyPr>
              <a:lstStyle/>
              <a:p>
                <a:pPr marL="0" marR="0" algn="ctr">
                  <a:lnSpc>
                    <a:spcPct val="200000"/>
                  </a:lnSpc>
                  <a:spcBef>
                    <a:spcPts val="0"/>
                  </a:spcBef>
                  <a:spcAft>
                    <a:spcPts val="1200"/>
                  </a:spcAft>
                </a:pPr>
                <a14:m>
                  <m:oMathPara xmlns:m="http://schemas.openxmlformats.org/officeDocument/2006/math">
                    <m:oMathParaPr>
                      <m:jc m:val="centerGroup"/>
                    </m:oMathParaPr>
                    <m:oMath xmlns:m="http://schemas.openxmlformats.org/officeDocument/2006/math">
                      <m:r>
                        <a:rPr lang="en-GB" sz="1200" i="1" smtClean="0">
                          <a:effectLst/>
                          <a:latin typeface="Cambria Math" panose="02040503050406030204" pitchFamily="18" charset="0"/>
                          <a:ea typeface="Times New Roman" panose="02020603050405020304" pitchFamily="18" charset="0"/>
                        </a:rPr>
                        <m:t>0.134&lt; </m:t>
                      </m:r>
                      <m:r>
                        <a:rPr lang="en-GB" sz="1200" i="1" smtClean="0">
                          <a:effectLst/>
                          <a:latin typeface="Cambria Math" panose="02040503050406030204" pitchFamily="18" charset="0"/>
                          <a:ea typeface="Times New Roman" panose="02020603050405020304" pitchFamily="18" charset="0"/>
                        </a:rPr>
                        <m:t>𝛼</m:t>
                      </m:r>
                      <m:r>
                        <a:rPr lang="en-GB" sz="1200" i="1" smtClean="0">
                          <a:effectLst/>
                          <a:latin typeface="Cambria Math" panose="02040503050406030204" pitchFamily="18" charset="0"/>
                          <a:ea typeface="Times New Roman" panose="02020603050405020304" pitchFamily="18" charset="0"/>
                        </a:rPr>
                        <m:t>&lt;0.997</m:t>
                      </m:r>
                    </m:oMath>
                  </m:oMathPara>
                </a14:m>
                <a:endParaRPr lang="en-US" sz="1200" dirty="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1200"/>
                  </a:spcAft>
                </a:pPr>
                <a14:m>
                  <m:oMathPara xmlns:m="http://schemas.openxmlformats.org/officeDocument/2006/math">
                    <m:oMathParaPr>
                      <m:jc m:val="centerGroup"/>
                    </m:oMathParaPr>
                    <m:oMath xmlns:m="http://schemas.openxmlformats.org/officeDocument/2006/math">
                      <m:r>
                        <a:rPr lang="en-GB" sz="1200" i="1">
                          <a:effectLst/>
                          <a:latin typeface="Cambria Math" panose="02040503050406030204" pitchFamily="18" charset="0"/>
                          <a:ea typeface="Times New Roman" panose="02020603050405020304" pitchFamily="18" charset="0"/>
                        </a:rPr>
                        <m:t>0.012&lt; </m:t>
                      </m:r>
                      <m:r>
                        <a:rPr lang="en-GB" sz="1200" i="1">
                          <a:effectLst/>
                          <a:latin typeface="Cambria Math" panose="02040503050406030204" pitchFamily="18" charset="0"/>
                          <a:ea typeface="Times New Roman" panose="02020603050405020304" pitchFamily="18" charset="0"/>
                        </a:rPr>
                        <m:t>𝛿</m:t>
                      </m:r>
                      <m:r>
                        <a:rPr lang="en-GB" sz="1200" i="1">
                          <a:effectLst/>
                          <a:latin typeface="Cambria Math" panose="02040503050406030204" pitchFamily="18" charset="0"/>
                          <a:ea typeface="Times New Roman" panose="02020603050405020304" pitchFamily="18" charset="0"/>
                        </a:rPr>
                        <m:t>&lt;0.048</m:t>
                      </m:r>
                    </m:oMath>
                  </m:oMathPara>
                </a14:m>
                <a:endParaRPr lang="en-US" sz="1200" dirty="0">
                  <a:effectLst/>
                  <a:latin typeface="Times New Roman" panose="02020603050405020304" pitchFamily="18" charset="0"/>
                  <a:ea typeface="Times New Roman" panose="02020603050405020304" pitchFamily="18" charset="0"/>
                </a:endParaRPr>
              </a:p>
              <a:p>
                <a:pPr algn="ctr">
                  <a:lnSpc>
                    <a:spcPct val="200000"/>
                  </a:lnSpc>
                  <a:spcAft>
                    <a:spcPts val="1200"/>
                  </a:spcAft>
                </a:pPr>
                <a14:m>
                  <m:oMath xmlns:m="http://schemas.openxmlformats.org/officeDocument/2006/math">
                    <m:r>
                      <a:rPr lang="en-GB" sz="1200" i="1">
                        <a:latin typeface="Cambria Math" panose="02040503050406030204" pitchFamily="18" charset="0"/>
                        <a:ea typeface="Times New Roman" panose="02020603050405020304" pitchFamily="18" charset="0"/>
                      </a:rPr>
                      <m:t>0.041&lt; </m:t>
                    </m:r>
                    <m:r>
                      <a:rPr lang="en-GB" sz="1200" i="1">
                        <a:latin typeface="Cambria Math" panose="02040503050406030204" pitchFamily="18" charset="0"/>
                        <a:ea typeface="Times New Roman" panose="02020603050405020304" pitchFamily="18" charset="0"/>
                      </a:rPr>
                      <m:t>𝛾</m:t>
                    </m:r>
                    <m:r>
                      <a:rPr lang="en-GB" sz="1200" i="1">
                        <a:latin typeface="Cambria Math" panose="02040503050406030204" pitchFamily="18" charset="0"/>
                        <a:ea typeface="Times New Roman" panose="02020603050405020304" pitchFamily="18" charset="0"/>
                      </a:rPr>
                      <m:t>&lt;0.121</m:t>
                    </m:r>
                  </m:oMath>
                </a14:m>
                <a:r>
                  <a:rPr lang="en-GB" sz="1200" dirty="0">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1200"/>
                  </a:spcAft>
                </a:pPr>
                <a14:m>
                  <m:oMath xmlns:m="http://schemas.openxmlformats.org/officeDocument/2006/math">
                    <m:r>
                      <a:rPr lang="en-GB" sz="1200" i="1">
                        <a:effectLst/>
                        <a:latin typeface="Cambria Math" panose="02040503050406030204" pitchFamily="18" charset="0"/>
                        <a:ea typeface="Times New Roman" panose="02020603050405020304" pitchFamily="18" charset="0"/>
                      </a:rPr>
                      <m:t>120&lt;</m:t>
                    </m:r>
                    <m:r>
                      <a:rPr lang="en-GB" sz="1200" i="1">
                        <a:effectLst/>
                        <a:latin typeface="Cambria Math" panose="02040503050406030204" pitchFamily="18" charset="0"/>
                        <a:ea typeface="Times New Roman" panose="02020603050405020304" pitchFamily="18" charset="0"/>
                      </a:rPr>
                      <m:t>𝑅𝑒</m:t>
                    </m:r>
                    <m:r>
                      <a:rPr lang="en-GB" sz="1200" i="1">
                        <a:effectLst/>
                        <a:latin typeface="Cambria Math" panose="02040503050406030204" pitchFamily="18" charset="0"/>
                        <a:ea typeface="Times New Roman" panose="02020603050405020304" pitchFamily="18" charset="0"/>
                      </a:rPr>
                      <m:t>&lt;</m:t>
                    </m:r>
                    <m:sSup>
                      <m:sSupPr>
                        <m:ctrlPr>
                          <a:rPr lang="en-US" sz="1200" i="1">
                            <a:effectLst/>
                            <a:latin typeface="Cambria Math" panose="02040503050406030204" pitchFamily="18" charset="0"/>
                            <a:ea typeface="Times New Roman" panose="02020603050405020304" pitchFamily="18" charset="0"/>
                          </a:rPr>
                        </m:ctrlPr>
                      </m:sSupPr>
                      <m:e>
                        <m:r>
                          <a:rPr lang="en-GB" sz="1200" i="1">
                            <a:effectLst/>
                            <a:latin typeface="Cambria Math" panose="02040503050406030204" pitchFamily="18" charset="0"/>
                            <a:ea typeface="Times New Roman" panose="02020603050405020304" pitchFamily="18" charset="0"/>
                          </a:rPr>
                          <m:t>10</m:t>
                        </m:r>
                      </m:e>
                      <m:sup>
                        <m:r>
                          <a:rPr lang="en-GB" sz="1200" i="1">
                            <a:effectLst/>
                            <a:latin typeface="Cambria Math" panose="02040503050406030204" pitchFamily="18" charset="0"/>
                            <a:ea typeface="Times New Roman" panose="02020603050405020304" pitchFamily="18" charset="0"/>
                          </a:rPr>
                          <m:t>4</m:t>
                        </m:r>
                      </m:sup>
                    </m:sSup>
                  </m:oMath>
                </a14:m>
                <a:r>
                  <a:rPr lang="en-GB" sz="1200" dirty="0">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1200"/>
                  </a:spcAft>
                </a:pPr>
                <a14:m>
                  <m:oMathPara xmlns:m="http://schemas.openxmlformats.org/officeDocument/2006/math">
                    <m:oMathParaPr>
                      <m:jc m:val="centerGroup"/>
                    </m:oMathParaPr>
                    <m:oMath xmlns:m="http://schemas.openxmlformats.org/officeDocument/2006/math">
                      <m:r>
                        <m:rPr>
                          <m:sty m:val="p"/>
                        </m:rPr>
                        <a:rPr lang="en-GB" sz="1200">
                          <a:effectLst/>
                          <a:latin typeface="Cambria Math" panose="02040503050406030204" pitchFamily="18" charset="0"/>
                          <a:ea typeface="Times New Roman" panose="02020603050405020304" pitchFamily="18" charset="0"/>
                          <a:cs typeface="Times New Roman" panose="02020603050405020304" pitchFamily="18" charset="0"/>
                        </a:rPr>
                        <m:t>Δ</m:t>
                      </m:r>
                      <m:sSub>
                        <m:sSubPr>
                          <m:ctrlPr>
                            <a:rPr lang="en-US" sz="1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200" i="1">
                              <a:effectLst/>
                              <a:latin typeface="Cambria Math" panose="02040503050406030204" pitchFamily="18" charset="0"/>
                              <a:ea typeface="Times New Roman" panose="02020603050405020304" pitchFamily="18" charset="0"/>
                              <a:cs typeface="Times New Roman" panose="02020603050405020304" pitchFamily="18" charset="0"/>
                            </a:rPr>
                            <m:t>𝑃</m:t>
                          </m:r>
                        </m:e>
                        <m:sub>
                          <m:r>
                            <a:rPr lang="en-GB" sz="1200" i="1">
                              <a:effectLst/>
                              <a:latin typeface="Cambria Math" panose="02040503050406030204" pitchFamily="18" charset="0"/>
                              <a:ea typeface="Times New Roman" panose="02020603050405020304" pitchFamily="18" charset="0"/>
                              <a:cs typeface="Times New Roman" panose="02020603050405020304" pitchFamily="18" charset="0"/>
                            </a:rPr>
                            <m:t>h</m:t>
                          </m:r>
                        </m:sub>
                      </m:sSub>
                      <m:r>
                        <a:rPr lang="en-GB" sz="1200" i="1">
                          <a:effectLst/>
                          <a:latin typeface="Cambria Math" panose="02040503050406030204" pitchFamily="18" charset="0"/>
                          <a:ea typeface="Times New Roman" panose="02020603050405020304" pitchFamily="18" charset="0"/>
                          <a:cs typeface="Times New Roman" panose="02020603050405020304" pitchFamily="18" charset="0"/>
                        </a:rPr>
                        <m:t>≤9.5 </m:t>
                      </m:r>
                      <m:r>
                        <a:rPr lang="en-GB" sz="1200" i="1">
                          <a:effectLst/>
                          <a:latin typeface="Cambria Math" panose="02040503050406030204" pitchFamily="18" charset="0"/>
                          <a:ea typeface="Times New Roman" panose="02020603050405020304" pitchFamily="18" charset="0"/>
                          <a:cs typeface="Times New Roman" panose="02020603050405020304" pitchFamily="18" charset="0"/>
                        </a:rPr>
                        <m:t>𝑘𝑃𝑎</m:t>
                      </m:r>
                    </m:oMath>
                  </m:oMathPara>
                </a14:m>
                <a:endParaRPr lang="en-US" sz="1200" dirty="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1200"/>
                  </a:spcAft>
                </a:pPr>
                <a14:m>
                  <m:oMathPara xmlns:m="http://schemas.openxmlformats.org/officeDocument/2006/math">
                    <m:oMathParaPr>
                      <m:jc m:val="centerGroup"/>
                    </m:oMathParaPr>
                    <m:oMath xmlns:m="http://schemas.openxmlformats.org/officeDocument/2006/math">
                      <m:r>
                        <m:rPr>
                          <m:sty m:val="p"/>
                        </m:rPr>
                        <a:rPr lang="en-GB" sz="1200">
                          <a:effectLst/>
                          <a:latin typeface="Cambria Math" panose="02040503050406030204" pitchFamily="18" charset="0"/>
                          <a:ea typeface="Times New Roman" panose="02020603050405020304" pitchFamily="18" charset="0"/>
                          <a:cs typeface="Times New Roman" panose="02020603050405020304" pitchFamily="18" charset="0"/>
                        </a:rPr>
                        <m:t>Δ</m:t>
                      </m:r>
                      <m:sSub>
                        <m:sSubPr>
                          <m:ctrlPr>
                            <a:rPr lang="en-US" sz="1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200" i="1">
                              <a:effectLst/>
                              <a:latin typeface="Cambria Math" panose="02040503050406030204" pitchFamily="18" charset="0"/>
                              <a:ea typeface="Times New Roman" panose="02020603050405020304" pitchFamily="18" charset="0"/>
                              <a:cs typeface="Times New Roman" panose="02020603050405020304" pitchFamily="18" charset="0"/>
                            </a:rPr>
                            <m:t>𝑃</m:t>
                          </m:r>
                        </m:e>
                        <m:sub>
                          <m:r>
                            <a:rPr lang="en-GB" sz="12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GB" sz="1200" i="1">
                          <a:effectLst/>
                          <a:latin typeface="Cambria Math" panose="02040503050406030204" pitchFamily="18" charset="0"/>
                          <a:ea typeface="Times New Roman" panose="02020603050405020304" pitchFamily="18" charset="0"/>
                          <a:cs typeface="Times New Roman" panose="02020603050405020304" pitchFamily="18" charset="0"/>
                        </a:rPr>
                        <m:t>≤8 </m:t>
                      </m:r>
                      <m:r>
                        <a:rPr lang="en-GB" sz="1200" i="1">
                          <a:effectLst/>
                          <a:latin typeface="Cambria Math" panose="02040503050406030204" pitchFamily="18" charset="0"/>
                          <a:ea typeface="Times New Roman" panose="02020603050405020304" pitchFamily="18" charset="0"/>
                          <a:cs typeface="Times New Roman" panose="02020603050405020304" pitchFamily="18" charset="0"/>
                        </a:rPr>
                        <m:t>𝑘𝑃𝑎</m:t>
                      </m:r>
                    </m:oMath>
                  </m:oMathPara>
                </a14:m>
                <a:endParaRPr lang="en-US" sz="1200" dirty="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1200"/>
                  </a:spcAft>
                </a:pPr>
                <a14:m>
                  <m:oMathPara xmlns:m="http://schemas.openxmlformats.org/officeDocument/2006/math">
                    <m:oMathParaPr>
                      <m:jc m:val="centerGroup"/>
                    </m:oMathParaPr>
                    <m:oMath xmlns:m="http://schemas.openxmlformats.org/officeDocument/2006/math">
                      <m:r>
                        <m:rPr>
                          <m:sty m:val="p"/>
                        </m:rPr>
                        <a:rPr lang="en-US" sz="1200" b="0" i="0" smtClean="0">
                          <a:effectLst/>
                          <a:latin typeface="Cambria Math" panose="02040503050406030204" pitchFamily="18" charset="0"/>
                          <a:ea typeface="Times New Roman" panose="02020603050405020304" pitchFamily="18" charset="0"/>
                          <a:cs typeface="Times New Roman" panose="02020603050405020304" pitchFamily="18" charset="0"/>
                        </a:rPr>
                        <m:t>Heat</m:t>
                      </m:r>
                      <m:r>
                        <a:rPr lang="en-US" sz="12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200" b="0" i="0" smtClean="0">
                          <a:effectLst/>
                          <a:latin typeface="Cambria Math" panose="02040503050406030204" pitchFamily="18" charset="0"/>
                          <a:ea typeface="Times New Roman" panose="02020603050405020304" pitchFamily="18" charset="0"/>
                          <a:cs typeface="Times New Roman" panose="02020603050405020304" pitchFamily="18" charset="0"/>
                        </a:rPr>
                        <m:t>Duty</m:t>
                      </m:r>
                      <m:r>
                        <a:rPr lang="en-US" sz="12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b="0" i="1" smtClean="0">
                          <a:effectLst/>
                          <a:latin typeface="Cambria Math" panose="02040503050406030204" pitchFamily="18" charset="0"/>
                          <a:ea typeface="Times New Roman" panose="02020603050405020304" pitchFamily="18" charset="0"/>
                          <a:cs typeface="Times New Roman" panose="02020603050405020304" pitchFamily="18" charset="0"/>
                        </a:rPr>
                        <m:t>𝑄</m:t>
                      </m:r>
                      <m:r>
                        <a:rPr lang="en-US" sz="1200" b="0" i="1" smtClean="0">
                          <a:effectLst/>
                          <a:latin typeface="Cambria Math" panose="02040503050406030204" pitchFamily="18" charset="0"/>
                          <a:ea typeface="Times New Roman" panose="02020603050405020304" pitchFamily="18" charset="0"/>
                          <a:cs typeface="Times New Roman" panose="02020603050405020304" pitchFamily="18" charset="0"/>
                        </a:rPr>
                        <m:t>)≥1069.</m:t>
                      </m:r>
                      <m:r>
                        <a:rPr lang="en-US" sz="1200" b="0" i="1" smtClean="0">
                          <a:effectLst/>
                          <a:latin typeface="Cambria Math" panose="02040503050406030204" pitchFamily="18" charset="0"/>
                          <a:ea typeface="Times New Roman" panose="02020603050405020304" pitchFamily="18" charset="0"/>
                          <a:cs typeface="Times New Roman" panose="02020603050405020304" pitchFamily="18" charset="0"/>
                        </a:rPr>
                        <m:t>8</m:t>
                      </m:r>
                      <m:r>
                        <a:rPr lang="en-US" sz="1200" b="0" i="1" smtClean="0">
                          <a:effectLst/>
                          <a:latin typeface="Cambria Math" panose="02040503050406030204" pitchFamily="18" charset="0"/>
                          <a:ea typeface="Times New Roman" panose="02020603050405020304" pitchFamily="18" charset="0"/>
                          <a:cs typeface="Times New Roman" panose="02020603050405020304" pitchFamily="18" charset="0"/>
                        </a:rPr>
                        <m:t>𝑊</m:t>
                      </m:r>
                    </m:oMath>
                  </m:oMathPara>
                </a14:m>
                <a:endParaRPr lang="en-US" sz="1200" dirty="0">
                  <a:effectLst/>
                  <a:latin typeface="Times New Roman" panose="02020603050405020304" pitchFamily="18" charset="0"/>
                  <a:ea typeface="Times New Roman" panose="02020603050405020304" pitchFamily="18" charset="0"/>
                </a:endParaRPr>
              </a:p>
            </p:txBody>
          </p:sp>
        </mc:Choice>
        <mc:Fallback>
          <p:sp>
            <p:nvSpPr>
              <p:cNvPr id="12" name="TextBox 11">
                <a:extLst>
                  <a:ext uri="{FF2B5EF4-FFF2-40B4-BE49-F238E27FC236}">
                    <a16:creationId xmlns:a16="http://schemas.microsoft.com/office/drawing/2014/main" id="{CF8CD973-F868-4F75-9387-C50F6C9B7D1D}"/>
                  </a:ext>
                </a:extLst>
              </p:cNvPr>
              <p:cNvSpPr txBox="1">
                <a:spLocks noRot="1" noChangeAspect="1" noMove="1" noResize="1" noEditPoints="1" noAdjustHandles="1" noChangeArrowheads="1" noChangeShapeType="1" noTextEdit="1"/>
              </p:cNvSpPr>
              <p:nvPr/>
            </p:nvSpPr>
            <p:spPr>
              <a:xfrm>
                <a:off x="6904596" y="1059581"/>
                <a:ext cx="1944216" cy="3754874"/>
              </a:xfrm>
              <a:prstGeom prst="rect">
                <a:avLst/>
              </a:prstGeom>
              <a:blipFill>
                <a:blip r:embed="rId3"/>
                <a:stretch>
                  <a:fillRect/>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E282EB85-94AD-4FAD-B84C-A3E057922CA6}"/>
              </a:ext>
            </a:extLst>
          </p:cNvPr>
          <p:cNvSpPr/>
          <p:nvPr/>
        </p:nvSpPr>
        <p:spPr>
          <a:xfrm>
            <a:off x="6904596" y="1119106"/>
            <a:ext cx="1944216" cy="34676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graphicFrame>
            <p:nvGraphicFramePr>
              <p:cNvPr id="14" name="Table 13">
                <a:extLst>
                  <a:ext uri="{FF2B5EF4-FFF2-40B4-BE49-F238E27FC236}">
                    <a16:creationId xmlns:a16="http://schemas.microsoft.com/office/drawing/2014/main" id="{26C8D866-4F45-46AF-8EB3-0DCB38BF03B4}"/>
                  </a:ext>
                </a:extLst>
              </p:cNvPr>
              <p:cNvGraphicFramePr>
                <a:graphicFrameLocks noGrp="1"/>
              </p:cNvGraphicFramePr>
              <p:nvPr>
                <p:extLst>
                  <p:ext uri="{D42A27DB-BD31-4B8C-83A1-F6EECF244321}">
                    <p14:modId xmlns:p14="http://schemas.microsoft.com/office/powerpoint/2010/main" val="2097852430"/>
                  </p:ext>
                </p:extLst>
              </p:nvPr>
            </p:nvGraphicFramePr>
            <p:xfrm>
              <a:off x="179512" y="1203888"/>
              <a:ext cx="6264696" cy="3671007"/>
            </p:xfrm>
            <a:graphic>
              <a:graphicData uri="http://schemas.openxmlformats.org/drawingml/2006/table">
                <a:tbl>
                  <a:tblPr firstRow="1" firstCol="1" bandRow="1">
                    <a:tableStyleId>{5C22544A-7EE6-4342-B048-85BDC9FD1C3A}</a:tableStyleId>
                  </a:tblPr>
                  <a:tblGrid>
                    <a:gridCol w="1442062">
                      <a:extLst>
                        <a:ext uri="{9D8B030D-6E8A-4147-A177-3AD203B41FA5}">
                          <a16:colId xmlns:a16="http://schemas.microsoft.com/office/drawing/2014/main" val="483227867"/>
                        </a:ext>
                      </a:extLst>
                    </a:gridCol>
                    <a:gridCol w="1382961">
                      <a:extLst>
                        <a:ext uri="{9D8B030D-6E8A-4147-A177-3AD203B41FA5}">
                          <a16:colId xmlns:a16="http://schemas.microsoft.com/office/drawing/2014/main" val="1527339956"/>
                        </a:ext>
                      </a:extLst>
                    </a:gridCol>
                    <a:gridCol w="703369">
                      <a:extLst>
                        <a:ext uri="{9D8B030D-6E8A-4147-A177-3AD203B41FA5}">
                          <a16:colId xmlns:a16="http://schemas.microsoft.com/office/drawing/2014/main" val="3024696015"/>
                        </a:ext>
                      </a:extLst>
                    </a:gridCol>
                    <a:gridCol w="671712">
                      <a:extLst>
                        <a:ext uri="{9D8B030D-6E8A-4147-A177-3AD203B41FA5}">
                          <a16:colId xmlns:a16="http://schemas.microsoft.com/office/drawing/2014/main" val="1460821998"/>
                        </a:ext>
                      </a:extLst>
                    </a:gridCol>
                    <a:gridCol w="691481">
                      <a:extLst>
                        <a:ext uri="{9D8B030D-6E8A-4147-A177-3AD203B41FA5}">
                          <a16:colId xmlns:a16="http://schemas.microsoft.com/office/drawing/2014/main" val="336259097"/>
                        </a:ext>
                      </a:extLst>
                    </a:gridCol>
                    <a:gridCol w="1373111">
                      <a:extLst>
                        <a:ext uri="{9D8B030D-6E8A-4147-A177-3AD203B41FA5}">
                          <a16:colId xmlns:a16="http://schemas.microsoft.com/office/drawing/2014/main" val="3230415983"/>
                        </a:ext>
                      </a:extLst>
                    </a:gridCol>
                  </a:tblGrid>
                  <a:tr h="259303">
                    <a:tc>
                      <a:txBody>
                        <a:bodyPr/>
                        <a:lstStyle/>
                        <a:p>
                          <a:pPr marL="0" marR="0" algn="ctr">
                            <a:lnSpc>
                              <a:spcPct val="200000"/>
                            </a:lnSpc>
                            <a:spcBef>
                              <a:spcPts val="0"/>
                            </a:spcBef>
                            <a:spcAft>
                              <a:spcPts val="0"/>
                            </a:spcAft>
                          </a:pPr>
                          <a:r>
                            <a:rPr lang="en-US" sz="1000" dirty="0">
                              <a:solidFill>
                                <a:schemeClr val="tx1"/>
                              </a:solidFill>
                              <a:effectLst/>
                            </a:rPr>
                            <a:t> </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56193" marR="56193" marT="0" marB="0">
                        <a:solidFill>
                          <a:schemeClr val="accent3">
                            <a:alpha val="70000"/>
                          </a:schemeClr>
                        </a:solidFill>
                      </a:tcPr>
                    </a:tc>
                    <a:tc>
                      <a:txBody>
                        <a:bodyPr/>
                        <a:lstStyle/>
                        <a:p>
                          <a:pPr marL="0" marR="0" algn="ctr">
                            <a:lnSpc>
                              <a:spcPct val="200000"/>
                            </a:lnSpc>
                            <a:spcBef>
                              <a:spcPts val="0"/>
                            </a:spcBef>
                            <a:spcAft>
                              <a:spcPts val="0"/>
                            </a:spcAft>
                          </a:pPr>
                          <a:r>
                            <a:rPr lang="en-US" sz="1000" dirty="0">
                              <a:solidFill>
                                <a:schemeClr val="tx1"/>
                              </a:solidFill>
                              <a:effectLst/>
                            </a:rPr>
                            <a:t>Preliminary Design</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3">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GWO</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3">
                            <a:alpha val="70000"/>
                          </a:schemeClr>
                        </a:solidFill>
                      </a:tcPr>
                    </a:tc>
                    <a:tc>
                      <a:txBody>
                        <a:bodyPr/>
                        <a:lstStyle/>
                        <a:p>
                          <a:pPr marL="0" marR="0" algn="ctr">
                            <a:lnSpc>
                              <a:spcPct val="200000"/>
                            </a:lnSpc>
                            <a:spcBef>
                              <a:spcPts val="0"/>
                            </a:spcBef>
                            <a:spcAft>
                              <a:spcPts val="0"/>
                            </a:spcAft>
                          </a:pPr>
                          <a:r>
                            <a:rPr lang="en-US" sz="1000" dirty="0">
                              <a:solidFill>
                                <a:schemeClr val="tx1"/>
                              </a:solidFill>
                              <a:effectLst/>
                            </a:rPr>
                            <a:t>GA</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3">
                            <a:alpha val="70000"/>
                          </a:schemeClr>
                        </a:solidFill>
                      </a:tcPr>
                    </a:tc>
                    <a:tc>
                      <a:txBody>
                        <a:bodyPr/>
                        <a:lstStyle/>
                        <a:p>
                          <a:pPr marL="0" marR="0" algn="ctr">
                            <a:lnSpc>
                              <a:spcPct val="200000"/>
                            </a:lnSpc>
                            <a:spcBef>
                              <a:spcPts val="0"/>
                            </a:spcBef>
                            <a:spcAft>
                              <a:spcPts val="0"/>
                            </a:spcAft>
                          </a:pPr>
                          <a:r>
                            <a:rPr lang="en-US" sz="1000" dirty="0">
                              <a:solidFill>
                                <a:schemeClr val="tx1"/>
                              </a:solidFill>
                              <a:effectLst/>
                            </a:rPr>
                            <a:t>PSO</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3">
                            <a:alpha val="70000"/>
                          </a:schemeClr>
                        </a:solidFill>
                      </a:tcPr>
                    </a:tc>
                    <a:tc>
                      <a:txBody>
                        <a:bodyPr/>
                        <a:lstStyle/>
                        <a:p>
                          <a:pPr marL="0" marR="0" algn="ctr">
                            <a:lnSpc>
                              <a:spcPct val="200000"/>
                            </a:lnSpc>
                            <a:spcBef>
                              <a:spcPts val="0"/>
                            </a:spcBef>
                            <a:spcAft>
                              <a:spcPts val="0"/>
                            </a:spcAft>
                          </a:pPr>
                          <a:r>
                            <a:rPr lang="en-US" sz="1000" dirty="0" err="1">
                              <a:solidFill>
                                <a:schemeClr val="tx1"/>
                              </a:solidFill>
                              <a:effectLst/>
                            </a:rPr>
                            <a:t>Yousefi</a:t>
                          </a:r>
                          <a:r>
                            <a:rPr lang="en-US" sz="1000" dirty="0">
                              <a:solidFill>
                                <a:schemeClr val="tx1"/>
                              </a:solidFill>
                              <a:effectLst/>
                            </a:rPr>
                            <a:t> (2012) ICA</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3">
                            <a:alpha val="70000"/>
                          </a:schemeClr>
                        </a:solidFill>
                      </a:tcPr>
                    </a:tc>
                    <a:extLst>
                      <a:ext uri="{0D108BD9-81ED-4DB2-BD59-A6C34878D82A}">
                        <a16:rowId xmlns:a16="http://schemas.microsoft.com/office/drawing/2014/main" val="353249363"/>
                      </a:ext>
                    </a:extLst>
                  </a:tr>
                  <a:tr h="339372">
                    <a:tc>
                      <a:txBody>
                        <a:bodyPr/>
                        <a:lstStyle/>
                        <a:p>
                          <a:pPr marL="0" marR="0" algn="ctr">
                            <a:lnSpc>
                              <a:spcPct val="200000"/>
                            </a:lnSpc>
                            <a:spcBef>
                              <a:spcPts val="0"/>
                            </a:spcBef>
                            <a:spcAft>
                              <a:spcPts val="0"/>
                            </a:spcAft>
                          </a:pPr>
                          <a14:m>
                            <m:oMathPara xmlns:m="http://schemas.openxmlformats.org/officeDocument/2006/math">
                              <m:oMathParaPr>
                                <m:jc m:val="centerGroup"/>
                              </m:oMathParaPr>
                              <m:oMath xmlns:m="http://schemas.openxmlformats.org/officeDocument/2006/math">
                                <m:r>
                                  <a:rPr lang="en-GB" sz="1000" b="1" i="1" smtClean="0">
                                    <a:solidFill>
                                      <a:schemeClr val="tx1"/>
                                    </a:solidFill>
                                    <a:effectLst/>
                                    <a:latin typeface="Cambria Math" panose="02040503050406030204" pitchFamily="18" charset="0"/>
                                  </a:rPr>
                                  <m:t>𝛂</m:t>
                                </m:r>
                              </m:oMath>
                            </m:oMathPara>
                          </a14:m>
                          <a:endParaRPr lang="en-US" sz="1000" b="1">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3">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0.4928</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0.4783</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0.4802</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0.4737</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0.4402</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extLst>
                      <a:ext uri="{0D108BD9-81ED-4DB2-BD59-A6C34878D82A}">
                        <a16:rowId xmlns:a16="http://schemas.microsoft.com/office/drawing/2014/main" val="1312118554"/>
                      </a:ext>
                    </a:extLst>
                  </a:tr>
                  <a:tr h="339372">
                    <a:tc>
                      <a:txBody>
                        <a:bodyPr/>
                        <a:lstStyle/>
                        <a:p>
                          <a:pPr marL="0" marR="0" algn="ctr">
                            <a:lnSpc>
                              <a:spcPct val="200000"/>
                            </a:lnSpc>
                            <a:spcBef>
                              <a:spcPts val="0"/>
                            </a:spcBef>
                            <a:spcAft>
                              <a:spcPts val="0"/>
                            </a:spcAft>
                          </a:pPr>
                          <a14:m>
                            <m:oMathPara xmlns:m="http://schemas.openxmlformats.org/officeDocument/2006/math">
                              <m:oMathParaPr>
                                <m:jc m:val="centerGroup"/>
                              </m:oMathParaPr>
                              <m:oMath xmlns:m="http://schemas.openxmlformats.org/officeDocument/2006/math">
                                <m:r>
                                  <a:rPr lang="en-GB" sz="1000" b="1" i="1" smtClean="0">
                                    <a:solidFill>
                                      <a:schemeClr val="tx1"/>
                                    </a:solidFill>
                                    <a:effectLst/>
                                    <a:latin typeface="Cambria Math" panose="02040503050406030204" pitchFamily="18" charset="0"/>
                                  </a:rPr>
                                  <m:t>𝛅</m:t>
                                </m:r>
                              </m:oMath>
                            </m:oMathPara>
                          </a14:m>
                          <a:endParaRPr lang="en-US" sz="1000" b="1" dirty="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3">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0.0321</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0.0381</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0.0193</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0.0361</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0.0200</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extLst>
                      <a:ext uri="{0D108BD9-81ED-4DB2-BD59-A6C34878D82A}">
                        <a16:rowId xmlns:a16="http://schemas.microsoft.com/office/drawing/2014/main" val="2880759401"/>
                      </a:ext>
                    </a:extLst>
                  </a:tr>
                  <a:tr h="339372">
                    <a:tc>
                      <a:txBody>
                        <a:bodyPr/>
                        <a:lstStyle/>
                        <a:p>
                          <a:pPr marL="0" marR="0" algn="ctr">
                            <a:lnSpc>
                              <a:spcPct val="200000"/>
                            </a:lnSpc>
                            <a:spcBef>
                              <a:spcPts val="0"/>
                            </a:spcBef>
                            <a:spcAft>
                              <a:spcPts val="0"/>
                            </a:spcAft>
                          </a:pPr>
                          <a14:m>
                            <m:oMathPara xmlns:m="http://schemas.openxmlformats.org/officeDocument/2006/math">
                              <m:oMathParaPr>
                                <m:jc m:val="centerGroup"/>
                              </m:oMathParaPr>
                              <m:oMath xmlns:m="http://schemas.openxmlformats.org/officeDocument/2006/math">
                                <m:r>
                                  <a:rPr lang="en-GB" sz="1000" b="1" i="1" smtClean="0">
                                    <a:solidFill>
                                      <a:schemeClr val="tx1"/>
                                    </a:solidFill>
                                    <a:effectLst/>
                                    <a:latin typeface="Cambria Math" panose="02040503050406030204" pitchFamily="18" charset="0"/>
                                  </a:rPr>
                                  <m:t>𝛄</m:t>
                                </m:r>
                              </m:oMath>
                            </m:oMathPara>
                          </a14:m>
                          <a:endParaRPr lang="en-US" sz="1000" b="1" dirty="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3">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0.0867</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0.0411</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0.0410</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0.0411</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0.0478</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extLst>
                      <a:ext uri="{0D108BD9-81ED-4DB2-BD59-A6C34878D82A}">
                        <a16:rowId xmlns:a16="http://schemas.microsoft.com/office/drawing/2014/main" val="915005451"/>
                      </a:ext>
                    </a:extLst>
                  </a:tr>
                  <a:tr h="339372">
                    <a:tc>
                      <a:txBody>
                        <a:bodyPr/>
                        <a:lstStyle/>
                        <a:p>
                          <a:pPr marL="0" marR="0" algn="ctr">
                            <a:lnSpc>
                              <a:spcPct val="2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000" b="1" i="1" smtClean="0">
                                        <a:solidFill>
                                          <a:schemeClr val="tx1"/>
                                        </a:solidFill>
                                        <a:effectLst/>
                                        <a:latin typeface="Cambria Math" panose="02040503050406030204" pitchFamily="18" charset="0"/>
                                      </a:rPr>
                                    </m:ctrlPr>
                                  </m:sSubPr>
                                  <m:e>
                                    <m:r>
                                      <a:rPr lang="en-GB" sz="1000" b="1" i="1" smtClean="0">
                                        <a:solidFill>
                                          <a:schemeClr val="tx1"/>
                                        </a:solidFill>
                                        <a:effectLst/>
                                        <a:latin typeface="Cambria Math" panose="02040503050406030204" pitchFamily="18" charset="0"/>
                                      </a:rPr>
                                      <m:t>𝐑𝐞</m:t>
                                    </m:r>
                                  </m:e>
                                  <m:sub>
                                    <m:r>
                                      <a:rPr lang="en-GB" sz="1000" b="1" i="1" smtClean="0">
                                        <a:solidFill>
                                          <a:schemeClr val="tx1"/>
                                        </a:solidFill>
                                        <a:effectLst/>
                                        <a:latin typeface="Cambria Math" panose="02040503050406030204" pitchFamily="18" charset="0"/>
                                      </a:rPr>
                                      <m:t>𝐡</m:t>
                                    </m:r>
                                  </m:sub>
                                </m:sSub>
                              </m:oMath>
                            </m:oMathPara>
                          </a14:m>
                          <a:endParaRPr lang="en-US" sz="1000" b="1" dirty="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3">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577.35</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369.41</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398.85</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367.90</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dirty="0">
                              <a:solidFill>
                                <a:schemeClr val="tx1"/>
                              </a:solidFill>
                              <a:effectLst/>
                            </a:rPr>
                            <a:t>357.19</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extLst>
                      <a:ext uri="{0D108BD9-81ED-4DB2-BD59-A6C34878D82A}">
                        <a16:rowId xmlns:a16="http://schemas.microsoft.com/office/drawing/2014/main" val="1944414122"/>
                      </a:ext>
                    </a:extLst>
                  </a:tr>
                  <a:tr h="339372">
                    <a:tc>
                      <a:txBody>
                        <a:bodyPr/>
                        <a:lstStyle/>
                        <a:p>
                          <a:pPr marL="0" marR="0" algn="ctr">
                            <a:lnSpc>
                              <a:spcPct val="20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000" b="1" i="1" smtClean="0">
                                        <a:solidFill>
                                          <a:schemeClr val="tx1"/>
                                        </a:solidFill>
                                        <a:effectLst/>
                                        <a:latin typeface="Cambria Math" panose="02040503050406030204" pitchFamily="18" charset="0"/>
                                      </a:rPr>
                                    </m:ctrlPr>
                                  </m:sSubPr>
                                  <m:e>
                                    <m:r>
                                      <a:rPr lang="en-GB" sz="1000" b="1" i="1" smtClean="0">
                                        <a:solidFill>
                                          <a:schemeClr val="tx1"/>
                                        </a:solidFill>
                                        <a:effectLst/>
                                        <a:latin typeface="Cambria Math" panose="02040503050406030204" pitchFamily="18" charset="0"/>
                                      </a:rPr>
                                      <m:t>𝐑𝐞</m:t>
                                    </m:r>
                                  </m:e>
                                  <m:sub>
                                    <m:r>
                                      <a:rPr lang="en-GB" sz="1000" b="1" i="1" smtClean="0">
                                        <a:solidFill>
                                          <a:schemeClr val="tx1"/>
                                        </a:solidFill>
                                        <a:effectLst/>
                                        <a:latin typeface="Cambria Math" panose="02040503050406030204" pitchFamily="18" charset="0"/>
                                      </a:rPr>
                                      <m:t>𝐜</m:t>
                                    </m:r>
                                  </m:sub>
                                </m:sSub>
                              </m:oMath>
                            </m:oMathPara>
                          </a14:m>
                          <a:endParaRPr lang="en-US" sz="1000" b="1">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3">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825.22</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652.14</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565.32</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644.76</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610.44</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extLst>
                      <a:ext uri="{0D108BD9-81ED-4DB2-BD59-A6C34878D82A}">
                        <a16:rowId xmlns:a16="http://schemas.microsoft.com/office/drawing/2014/main" val="3852619377"/>
                      </a:ext>
                    </a:extLst>
                  </a:tr>
                  <a:tr h="339372">
                    <a:tc>
                      <a:txBody>
                        <a:bodyPr/>
                        <a:lstStyle/>
                        <a:p>
                          <a:pPr marL="0" marR="0" algn="ctr">
                            <a:lnSpc>
                              <a:spcPct val="200000"/>
                            </a:lnSpc>
                            <a:spcBef>
                              <a:spcPts val="0"/>
                            </a:spcBef>
                            <a:spcAft>
                              <a:spcPts val="0"/>
                            </a:spcAft>
                          </a:pPr>
                          <a14:m>
                            <m:oMathPara xmlns:m="http://schemas.openxmlformats.org/officeDocument/2006/math">
                              <m:oMathParaPr>
                                <m:jc m:val="centerGroup"/>
                              </m:oMathParaPr>
                              <m:oMath xmlns:m="http://schemas.openxmlformats.org/officeDocument/2006/math">
                                <m:r>
                                  <a:rPr lang="en-GB" sz="1000" b="1" i="1" smtClean="0">
                                    <a:solidFill>
                                      <a:schemeClr val="tx1"/>
                                    </a:solidFill>
                                    <a:effectLst/>
                                    <a:latin typeface="Cambria Math" panose="02040503050406030204" pitchFamily="18" charset="0"/>
                                  </a:rPr>
                                  <m:t>𝚫</m:t>
                                </m:r>
                                <m:sSub>
                                  <m:sSubPr>
                                    <m:ctrlPr>
                                      <a:rPr lang="en-US" sz="1000" b="1" i="1">
                                        <a:solidFill>
                                          <a:schemeClr val="tx1"/>
                                        </a:solidFill>
                                        <a:effectLst/>
                                        <a:latin typeface="Cambria Math" panose="02040503050406030204" pitchFamily="18" charset="0"/>
                                      </a:rPr>
                                    </m:ctrlPr>
                                  </m:sSubPr>
                                  <m:e>
                                    <m:r>
                                      <a:rPr lang="en-GB" sz="1000" b="1" i="1" smtClean="0">
                                        <a:solidFill>
                                          <a:schemeClr val="tx1"/>
                                        </a:solidFill>
                                        <a:effectLst/>
                                        <a:latin typeface="Cambria Math" panose="02040503050406030204" pitchFamily="18" charset="0"/>
                                      </a:rPr>
                                      <m:t>𝐏</m:t>
                                    </m:r>
                                  </m:e>
                                  <m:sub>
                                    <m:r>
                                      <a:rPr lang="en-GB" sz="1000" b="1" i="1" smtClean="0">
                                        <a:solidFill>
                                          <a:schemeClr val="tx1"/>
                                        </a:solidFill>
                                        <a:effectLst/>
                                        <a:latin typeface="Cambria Math" panose="02040503050406030204" pitchFamily="18" charset="0"/>
                                      </a:rPr>
                                      <m:t>𝐡</m:t>
                                    </m:r>
                                  </m:sub>
                                </m:sSub>
                              </m:oMath>
                            </m:oMathPara>
                          </a14:m>
                          <a:endParaRPr lang="en-US" sz="1000" b="1" dirty="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3">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9.34</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0.28</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0.30</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0.28</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0.28</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extLst>
                      <a:ext uri="{0D108BD9-81ED-4DB2-BD59-A6C34878D82A}">
                        <a16:rowId xmlns:a16="http://schemas.microsoft.com/office/drawing/2014/main" val="3875408224"/>
                      </a:ext>
                    </a:extLst>
                  </a:tr>
                  <a:tr h="339372">
                    <a:tc>
                      <a:txBody>
                        <a:bodyPr/>
                        <a:lstStyle/>
                        <a:p>
                          <a:pPr marL="0" marR="0" algn="ctr">
                            <a:lnSpc>
                              <a:spcPct val="200000"/>
                            </a:lnSpc>
                            <a:spcBef>
                              <a:spcPts val="0"/>
                            </a:spcBef>
                            <a:spcAft>
                              <a:spcPts val="0"/>
                            </a:spcAft>
                          </a:pPr>
                          <a14:m>
                            <m:oMathPara xmlns:m="http://schemas.openxmlformats.org/officeDocument/2006/math">
                              <m:oMathParaPr>
                                <m:jc m:val="centerGroup"/>
                              </m:oMathParaPr>
                              <m:oMath xmlns:m="http://schemas.openxmlformats.org/officeDocument/2006/math">
                                <m:r>
                                  <a:rPr lang="en-GB" sz="1000" b="1" i="1" smtClean="0">
                                    <a:solidFill>
                                      <a:schemeClr val="tx1"/>
                                    </a:solidFill>
                                    <a:effectLst/>
                                    <a:latin typeface="Cambria Math" panose="02040503050406030204" pitchFamily="18" charset="0"/>
                                  </a:rPr>
                                  <m:t>𝚫</m:t>
                                </m:r>
                                <m:sSub>
                                  <m:sSubPr>
                                    <m:ctrlPr>
                                      <a:rPr lang="en-US" sz="1000" b="1" i="1">
                                        <a:solidFill>
                                          <a:schemeClr val="tx1"/>
                                        </a:solidFill>
                                        <a:effectLst/>
                                        <a:latin typeface="Cambria Math" panose="02040503050406030204" pitchFamily="18" charset="0"/>
                                      </a:rPr>
                                    </m:ctrlPr>
                                  </m:sSubPr>
                                  <m:e>
                                    <m:r>
                                      <a:rPr lang="en-GB" sz="1000" b="1" i="1" smtClean="0">
                                        <a:solidFill>
                                          <a:schemeClr val="tx1"/>
                                        </a:solidFill>
                                        <a:effectLst/>
                                        <a:latin typeface="Cambria Math" panose="02040503050406030204" pitchFamily="18" charset="0"/>
                                      </a:rPr>
                                      <m:t>𝐏</m:t>
                                    </m:r>
                                  </m:e>
                                  <m:sub>
                                    <m:r>
                                      <a:rPr lang="en-GB" sz="1000" b="1" i="1" smtClean="0">
                                        <a:solidFill>
                                          <a:schemeClr val="tx1"/>
                                        </a:solidFill>
                                        <a:effectLst/>
                                        <a:latin typeface="Cambria Math" panose="02040503050406030204" pitchFamily="18" charset="0"/>
                                      </a:rPr>
                                      <m:t>𝐜</m:t>
                                    </m:r>
                                  </m:sub>
                                </m:sSub>
                              </m:oMath>
                            </m:oMathPara>
                          </a14:m>
                          <a:endParaRPr lang="en-US" sz="1000" b="1" dirty="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3">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6.90</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dirty="0">
                              <a:solidFill>
                                <a:schemeClr val="tx1"/>
                              </a:solidFill>
                              <a:effectLst/>
                            </a:rPr>
                            <a:t>0.34</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0.21</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0.33</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0.30</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extLst>
                      <a:ext uri="{0D108BD9-81ED-4DB2-BD59-A6C34878D82A}">
                        <a16:rowId xmlns:a16="http://schemas.microsoft.com/office/drawing/2014/main" val="3668010731"/>
                      </a:ext>
                    </a:extLst>
                  </a:tr>
                  <a:tr h="259303">
                    <a:tc>
                      <a:txBody>
                        <a:bodyPr/>
                        <a:lstStyle/>
                        <a:p>
                          <a:pPr marL="0" marR="0" algn="ctr">
                            <a:lnSpc>
                              <a:spcPct val="200000"/>
                            </a:lnSpc>
                            <a:spcBef>
                              <a:spcPts val="0"/>
                            </a:spcBef>
                            <a:spcAft>
                              <a:spcPts val="0"/>
                            </a:spcAft>
                          </a:pPr>
                          <a:r>
                            <a:rPr lang="en-US" sz="1000" b="1" dirty="0">
                              <a:solidFill>
                                <a:schemeClr val="tx1"/>
                              </a:solidFill>
                              <a:effectLst/>
                            </a:rPr>
                            <a:t>Q</a:t>
                          </a:r>
                          <a:endParaRPr lang="en-US" sz="1000" b="1" dirty="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3">
                            <a:alpha val="70000"/>
                          </a:schemeClr>
                        </a:solidFill>
                      </a:tcPr>
                    </a:tc>
                    <a:tc>
                      <a:txBody>
                        <a:bodyPr/>
                        <a:lstStyle/>
                        <a:p>
                          <a:pPr marL="0" marR="0" algn="ctr">
                            <a:lnSpc>
                              <a:spcPct val="200000"/>
                            </a:lnSpc>
                            <a:spcBef>
                              <a:spcPts val="0"/>
                            </a:spcBef>
                            <a:spcAft>
                              <a:spcPts val="0"/>
                            </a:spcAft>
                          </a:pPr>
                          <a:r>
                            <a:rPr lang="en-US" sz="1000" dirty="0">
                              <a:solidFill>
                                <a:schemeClr val="tx1"/>
                              </a:solidFill>
                              <a:effectLst/>
                            </a:rPr>
                            <a:t>1071</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dirty="0">
                              <a:solidFill>
                                <a:schemeClr val="tx1"/>
                              </a:solidFill>
                              <a:effectLst/>
                            </a:rPr>
                            <a:t>1069.8</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dirty="0">
                              <a:solidFill>
                                <a:schemeClr val="tx1"/>
                              </a:solidFill>
                              <a:effectLst/>
                            </a:rPr>
                            <a:t>1069.8</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1069.8</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1071.1</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extLst>
                      <a:ext uri="{0D108BD9-81ED-4DB2-BD59-A6C34878D82A}">
                        <a16:rowId xmlns:a16="http://schemas.microsoft.com/office/drawing/2014/main" val="1839066614"/>
                      </a:ext>
                    </a:extLst>
                  </a:tr>
                  <a:tr h="259303">
                    <a:tc>
                      <a:txBody>
                        <a:bodyPr/>
                        <a:lstStyle/>
                        <a:p>
                          <a:pPr marL="0" marR="0" algn="ctr">
                            <a:lnSpc>
                              <a:spcPct val="200000"/>
                            </a:lnSpc>
                            <a:spcBef>
                              <a:spcPts val="0"/>
                            </a:spcBef>
                            <a:spcAft>
                              <a:spcPts val="0"/>
                            </a:spcAft>
                          </a:pPr>
                          <a:r>
                            <a:rPr lang="en-US" sz="1000" dirty="0">
                              <a:solidFill>
                                <a:schemeClr val="tx1"/>
                              </a:solidFill>
                              <a:effectLst/>
                            </a:rPr>
                            <a:t> </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3">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 </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dirty="0">
                              <a:solidFill>
                                <a:schemeClr val="tx1"/>
                              </a:solidFill>
                              <a:effectLst/>
                            </a:rPr>
                            <a:t> </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 </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 </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 </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extLst>
                      <a:ext uri="{0D108BD9-81ED-4DB2-BD59-A6C34878D82A}">
                        <a16:rowId xmlns:a16="http://schemas.microsoft.com/office/drawing/2014/main" val="2330534901"/>
                      </a:ext>
                    </a:extLst>
                  </a:tr>
                  <a:tr h="259303">
                    <a:tc>
                      <a:txBody>
                        <a:bodyPr/>
                        <a:lstStyle/>
                        <a:p>
                          <a:pPr marL="0" marR="0" algn="ctr">
                            <a:lnSpc>
                              <a:spcPct val="200000"/>
                            </a:lnSpc>
                            <a:spcBef>
                              <a:spcPts val="0"/>
                            </a:spcBef>
                            <a:spcAft>
                              <a:spcPts val="0"/>
                            </a:spcAft>
                          </a:pPr>
                          <a:r>
                            <a:rPr lang="en-US" sz="1000">
                              <a:solidFill>
                                <a:schemeClr val="tx1"/>
                              </a:solidFill>
                              <a:effectLst/>
                            </a:rPr>
                            <a:t>Standard Deviation</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3">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 </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dirty="0">
                              <a:solidFill>
                                <a:schemeClr val="tx1"/>
                              </a:solidFill>
                              <a:effectLst/>
                            </a:rPr>
                            <a:t>1.93</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44.742</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3.282</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 </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extLst>
                      <a:ext uri="{0D108BD9-81ED-4DB2-BD59-A6C34878D82A}">
                        <a16:rowId xmlns:a16="http://schemas.microsoft.com/office/drawing/2014/main" val="147750482"/>
                      </a:ext>
                    </a:extLst>
                  </a:tr>
                  <a:tr h="43278">
                    <a:tc>
                      <a:txBody>
                        <a:bodyPr/>
                        <a:lstStyle/>
                        <a:p>
                          <a:pPr marL="0" marR="0" algn="ctr">
                            <a:lnSpc>
                              <a:spcPct val="200000"/>
                            </a:lnSpc>
                            <a:spcBef>
                              <a:spcPts val="0"/>
                            </a:spcBef>
                            <a:spcAft>
                              <a:spcPts val="0"/>
                            </a:spcAft>
                          </a:pPr>
                          <a:r>
                            <a:rPr lang="en-US" sz="1000" dirty="0">
                              <a:solidFill>
                                <a:schemeClr val="tx1"/>
                              </a:solidFill>
                              <a:effectLst/>
                            </a:rPr>
                            <a:t>Computation Time (s)</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3">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 </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24.3</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2.6</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1.2</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dirty="0">
                              <a:solidFill>
                                <a:schemeClr val="tx1"/>
                              </a:solidFill>
                              <a:effectLst/>
                            </a:rPr>
                            <a:t> </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extLst>
                      <a:ext uri="{0D108BD9-81ED-4DB2-BD59-A6C34878D82A}">
                        <a16:rowId xmlns:a16="http://schemas.microsoft.com/office/drawing/2014/main" val="2169379267"/>
                      </a:ext>
                    </a:extLst>
                  </a:tr>
                </a:tbl>
              </a:graphicData>
            </a:graphic>
          </p:graphicFrame>
        </mc:Choice>
        <mc:Fallback>
          <p:graphicFrame>
            <p:nvGraphicFramePr>
              <p:cNvPr id="14" name="Table 13">
                <a:extLst>
                  <a:ext uri="{FF2B5EF4-FFF2-40B4-BE49-F238E27FC236}">
                    <a16:creationId xmlns:a16="http://schemas.microsoft.com/office/drawing/2014/main" id="{26C8D866-4F45-46AF-8EB3-0DCB38BF03B4}"/>
                  </a:ext>
                </a:extLst>
              </p:cNvPr>
              <p:cNvGraphicFramePr>
                <a:graphicFrameLocks noGrp="1"/>
              </p:cNvGraphicFramePr>
              <p:nvPr>
                <p:extLst>
                  <p:ext uri="{D42A27DB-BD31-4B8C-83A1-F6EECF244321}">
                    <p14:modId xmlns:p14="http://schemas.microsoft.com/office/powerpoint/2010/main" val="2097852430"/>
                  </p:ext>
                </p:extLst>
              </p:nvPr>
            </p:nvGraphicFramePr>
            <p:xfrm>
              <a:off x="179512" y="1203888"/>
              <a:ext cx="6264696" cy="3671007"/>
            </p:xfrm>
            <a:graphic>
              <a:graphicData uri="http://schemas.openxmlformats.org/drawingml/2006/table">
                <a:tbl>
                  <a:tblPr firstRow="1" firstCol="1" bandRow="1">
                    <a:tableStyleId>{5C22544A-7EE6-4342-B048-85BDC9FD1C3A}</a:tableStyleId>
                  </a:tblPr>
                  <a:tblGrid>
                    <a:gridCol w="1442062">
                      <a:extLst>
                        <a:ext uri="{9D8B030D-6E8A-4147-A177-3AD203B41FA5}">
                          <a16:colId xmlns:a16="http://schemas.microsoft.com/office/drawing/2014/main" val="483227867"/>
                        </a:ext>
                      </a:extLst>
                    </a:gridCol>
                    <a:gridCol w="1382961">
                      <a:extLst>
                        <a:ext uri="{9D8B030D-6E8A-4147-A177-3AD203B41FA5}">
                          <a16:colId xmlns:a16="http://schemas.microsoft.com/office/drawing/2014/main" val="1527339956"/>
                        </a:ext>
                      </a:extLst>
                    </a:gridCol>
                    <a:gridCol w="703369">
                      <a:extLst>
                        <a:ext uri="{9D8B030D-6E8A-4147-A177-3AD203B41FA5}">
                          <a16:colId xmlns:a16="http://schemas.microsoft.com/office/drawing/2014/main" val="3024696015"/>
                        </a:ext>
                      </a:extLst>
                    </a:gridCol>
                    <a:gridCol w="671712">
                      <a:extLst>
                        <a:ext uri="{9D8B030D-6E8A-4147-A177-3AD203B41FA5}">
                          <a16:colId xmlns:a16="http://schemas.microsoft.com/office/drawing/2014/main" val="1460821998"/>
                        </a:ext>
                      </a:extLst>
                    </a:gridCol>
                    <a:gridCol w="691481">
                      <a:extLst>
                        <a:ext uri="{9D8B030D-6E8A-4147-A177-3AD203B41FA5}">
                          <a16:colId xmlns:a16="http://schemas.microsoft.com/office/drawing/2014/main" val="336259097"/>
                        </a:ext>
                      </a:extLst>
                    </a:gridCol>
                    <a:gridCol w="1373111">
                      <a:extLst>
                        <a:ext uri="{9D8B030D-6E8A-4147-A177-3AD203B41FA5}">
                          <a16:colId xmlns:a16="http://schemas.microsoft.com/office/drawing/2014/main" val="3230415983"/>
                        </a:ext>
                      </a:extLst>
                    </a:gridCol>
                  </a:tblGrid>
                  <a:tr h="259303">
                    <a:tc>
                      <a:txBody>
                        <a:bodyPr/>
                        <a:lstStyle/>
                        <a:p>
                          <a:pPr marL="0" marR="0" algn="ctr">
                            <a:lnSpc>
                              <a:spcPct val="200000"/>
                            </a:lnSpc>
                            <a:spcBef>
                              <a:spcPts val="0"/>
                            </a:spcBef>
                            <a:spcAft>
                              <a:spcPts val="0"/>
                            </a:spcAft>
                          </a:pPr>
                          <a:r>
                            <a:rPr lang="en-US" sz="1000" dirty="0">
                              <a:solidFill>
                                <a:schemeClr val="tx1"/>
                              </a:solidFill>
                              <a:effectLst/>
                            </a:rPr>
                            <a:t> </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56193" marR="56193" marT="0" marB="0">
                        <a:solidFill>
                          <a:schemeClr val="accent3">
                            <a:alpha val="70000"/>
                          </a:schemeClr>
                        </a:solidFill>
                      </a:tcPr>
                    </a:tc>
                    <a:tc>
                      <a:txBody>
                        <a:bodyPr/>
                        <a:lstStyle/>
                        <a:p>
                          <a:pPr marL="0" marR="0" algn="ctr">
                            <a:lnSpc>
                              <a:spcPct val="200000"/>
                            </a:lnSpc>
                            <a:spcBef>
                              <a:spcPts val="0"/>
                            </a:spcBef>
                            <a:spcAft>
                              <a:spcPts val="0"/>
                            </a:spcAft>
                          </a:pPr>
                          <a:r>
                            <a:rPr lang="en-US" sz="1000" dirty="0">
                              <a:solidFill>
                                <a:schemeClr val="tx1"/>
                              </a:solidFill>
                              <a:effectLst/>
                            </a:rPr>
                            <a:t>Preliminary Design</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3">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GWO</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3">
                            <a:alpha val="70000"/>
                          </a:schemeClr>
                        </a:solidFill>
                      </a:tcPr>
                    </a:tc>
                    <a:tc>
                      <a:txBody>
                        <a:bodyPr/>
                        <a:lstStyle/>
                        <a:p>
                          <a:pPr marL="0" marR="0" algn="ctr">
                            <a:lnSpc>
                              <a:spcPct val="200000"/>
                            </a:lnSpc>
                            <a:spcBef>
                              <a:spcPts val="0"/>
                            </a:spcBef>
                            <a:spcAft>
                              <a:spcPts val="0"/>
                            </a:spcAft>
                          </a:pPr>
                          <a:r>
                            <a:rPr lang="en-US" sz="1000" dirty="0">
                              <a:solidFill>
                                <a:schemeClr val="tx1"/>
                              </a:solidFill>
                              <a:effectLst/>
                            </a:rPr>
                            <a:t>GA</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3">
                            <a:alpha val="70000"/>
                          </a:schemeClr>
                        </a:solidFill>
                      </a:tcPr>
                    </a:tc>
                    <a:tc>
                      <a:txBody>
                        <a:bodyPr/>
                        <a:lstStyle/>
                        <a:p>
                          <a:pPr marL="0" marR="0" algn="ctr">
                            <a:lnSpc>
                              <a:spcPct val="200000"/>
                            </a:lnSpc>
                            <a:spcBef>
                              <a:spcPts val="0"/>
                            </a:spcBef>
                            <a:spcAft>
                              <a:spcPts val="0"/>
                            </a:spcAft>
                          </a:pPr>
                          <a:r>
                            <a:rPr lang="en-US" sz="1000" dirty="0">
                              <a:solidFill>
                                <a:schemeClr val="tx1"/>
                              </a:solidFill>
                              <a:effectLst/>
                            </a:rPr>
                            <a:t>PSO</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3">
                            <a:alpha val="70000"/>
                          </a:schemeClr>
                        </a:solidFill>
                      </a:tcPr>
                    </a:tc>
                    <a:tc>
                      <a:txBody>
                        <a:bodyPr/>
                        <a:lstStyle/>
                        <a:p>
                          <a:pPr marL="0" marR="0" algn="ctr">
                            <a:lnSpc>
                              <a:spcPct val="200000"/>
                            </a:lnSpc>
                            <a:spcBef>
                              <a:spcPts val="0"/>
                            </a:spcBef>
                            <a:spcAft>
                              <a:spcPts val="0"/>
                            </a:spcAft>
                          </a:pPr>
                          <a:r>
                            <a:rPr lang="en-US" sz="1000" dirty="0" err="1">
                              <a:solidFill>
                                <a:schemeClr val="tx1"/>
                              </a:solidFill>
                              <a:effectLst/>
                            </a:rPr>
                            <a:t>Yousefi</a:t>
                          </a:r>
                          <a:r>
                            <a:rPr lang="en-US" sz="1000" dirty="0">
                              <a:solidFill>
                                <a:schemeClr val="tx1"/>
                              </a:solidFill>
                              <a:effectLst/>
                            </a:rPr>
                            <a:t> (2012) ICA</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3">
                            <a:alpha val="70000"/>
                          </a:schemeClr>
                        </a:solidFill>
                      </a:tcPr>
                    </a:tc>
                    <a:extLst>
                      <a:ext uri="{0D108BD9-81ED-4DB2-BD59-A6C34878D82A}">
                        <a16:rowId xmlns:a16="http://schemas.microsoft.com/office/drawing/2014/main" val="353249363"/>
                      </a:ext>
                    </a:extLst>
                  </a:tr>
                  <a:tr h="339372">
                    <a:tc>
                      <a:txBody>
                        <a:bodyPr/>
                        <a:lstStyle/>
                        <a:p>
                          <a:endParaRPr lang="en-US"/>
                        </a:p>
                      </a:txBody>
                      <a:tcPr marL="56193" marR="56193" marT="0" marB="0" anchor="b">
                        <a:blipFill>
                          <a:blip r:embed="rId4"/>
                          <a:stretch>
                            <a:fillRect l="-422" t="-80000" r="-335865" b="-940000"/>
                          </a:stretch>
                        </a:blipFill>
                      </a:tcPr>
                    </a:tc>
                    <a:tc>
                      <a:txBody>
                        <a:bodyPr/>
                        <a:lstStyle/>
                        <a:p>
                          <a:pPr marL="0" marR="0" algn="ctr">
                            <a:lnSpc>
                              <a:spcPct val="200000"/>
                            </a:lnSpc>
                            <a:spcBef>
                              <a:spcPts val="0"/>
                            </a:spcBef>
                            <a:spcAft>
                              <a:spcPts val="0"/>
                            </a:spcAft>
                          </a:pPr>
                          <a:r>
                            <a:rPr lang="en-US" sz="1000">
                              <a:solidFill>
                                <a:schemeClr val="tx1"/>
                              </a:solidFill>
                              <a:effectLst/>
                            </a:rPr>
                            <a:t>0.4928</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0.4783</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0.4802</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0.4737</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0.4402</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extLst>
                      <a:ext uri="{0D108BD9-81ED-4DB2-BD59-A6C34878D82A}">
                        <a16:rowId xmlns:a16="http://schemas.microsoft.com/office/drawing/2014/main" val="1312118554"/>
                      </a:ext>
                    </a:extLst>
                  </a:tr>
                  <a:tr h="339372">
                    <a:tc>
                      <a:txBody>
                        <a:bodyPr/>
                        <a:lstStyle/>
                        <a:p>
                          <a:endParaRPr lang="en-US"/>
                        </a:p>
                      </a:txBody>
                      <a:tcPr marL="56193" marR="56193" marT="0" marB="0" anchor="b">
                        <a:blipFill>
                          <a:blip r:embed="rId4"/>
                          <a:stretch>
                            <a:fillRect l="-422" t="-176786" r="-335865" b="-823214"/>
                          </a:stretch>
                        </a:blipFill>
                      </a:tcPr>
                    </a:tc>
                    <a:tc>
                      <a:txBody>
                        <a:bodyPr/>
                        <a:lstStyle/>
                        <a:p>
                          <a:pPr marL="0" marR="0" algn="ctr">
                            <a:lnSpc>
                              <a:spcPct val="200000"/>
                            </a:lnSpc>
                            <a:spcBef>
                              <a:spcPts val="0"/>
                            </a:spcBef>
                            <a:spcAft>
                              <a:spcPts val="0"/>
                            </a:spcAft>
                          </a:pPr>
                          <a:r>
                            <a:rPr lang="en-US" sz="1000">
                              <a:solidFill>
                                <a:schemeClr val="tx1"/>
                              </a:solidFill>
                              <a:effectLst/>
                            </a:rPr>
                            <a:t>0.0321</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0.0381</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0.0193</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0.0361</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0.0200</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extLst>
                      <a:ext uri="{0D108BD9-81ED-4DB2-BD59-A6C34878D82A}">
                        <a16:rowId xmlns:a16="http://schemas.microsoft.com/office/drawing/2014/main" val="2880759401"/>
                      </a:ext>
                    </a:extLst>
                  </a:tr>
                  <a:tr h="339372">
                    <a:tc>
                      <a:txBody>
                        <a:bodyPr/>
                        <a:lstStyle/>
                        <a:p>
                          <a:endParaRPr lang="en-US"/>
                        </a:p>
                      </a:txBody>
                      <a:tcPr marL="56193" marR="56193" marT="0" marB="0" anchor="b">
                        <a:blipFill>
                          <a:blip r:embed="rId4"/>
                          <a:stretch>
                            <a:fillRect l="-422" t="-276786" r="-335865" b="-723214"/>
                          </a:stretch>
                        </a:blipFill>
                      </a:tcPr>
                    </a:tc>
                    <a:tc>
                      <a:txBody>
                        <a:bodyPr/>
                        <a:lstStyle/>
                        <a:p>
                          <a:pPr marL="0" marR="0" algn="ctr">
                            <a:lnSpc>
                              <a:spcPct val="200000"/>
                            </a:lnSpc>
                            <a:spcBef>
                              <a:spcPts val="0"/>
                            </a:spcBef>
                            <a:spcAft>
                              <a:spcPts val="0"/>
                            </a:spcAft>
                          </a:pPr>
                          <a:r>
                            <a:rPr lang="en-US" sz="1000">
                              <a:solidFill>
                                <a:schemeClr val="tx1"/>
                              </a:solidFill>
                              <a:effectLst/>
                            </a:rPr>
                            <a:t>0.0867</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0.0411</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0.0410</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0.0411</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0.0478</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extLst>
                      <a:ext uri="{0D108BD9-81ED-4DB2-BD59-A6C34878D82A}">
                        <a16:rowId xmlns:a16="http://schemas.microsoft.com/office/drawing/2014/main" val="915005451"/>
                      </a:ext>
                    </a:extLst>
                  </a:tr>
                  <a:tr h="339372">
                    <a:tc>
                      <a:txBody>
                        <a:bodyPr/>
                        <a:lstStyle/>
                        <a:p>
                          <a:endParaRPr lang="en-US"/>
                        </a:p>
                      </a:txBody>
                      <a:tcPr marL="56193" marR="56193" marT="0" marB="0" anchor="b">
                        <a:blipFill>
                          <a:blip r:embed="rId4"/>
                          <a:stretch>
                            <a:fillRect l="-422" t="-376786" r="-335865" b="-623214"/>
                          </a:stretch>
                        </a:blipFill>
                      </a:tcPr>
                    </a:tc>
                    <a:tc>
                      <a:txBody>
                        <a:bodyPr/>
                        <a:lstStyle/>
                        <a:p>
                          <a:pPr marL="0" marR="0" algn="ctr">
                            <a:lnSpc>
                              <a:spcPct val="200000"/>
                            </a:lnSpc>
                            <a:spcBef>
                              <a:spcPts val="0"/>
                            </a:spcBef>
                            <a:spcAft>
                              <a:spcPts val="0"/>
                            </a:spcAft>
                          </a:pPr>
                          <a:r>
                            <a:rPr lang="en-US" sz="1000">
                              <a:solidFill>
                                <a:schemeClr val="tx1"/>
                              </a:solidFill>
                              <a:effectLst/>
                            </a:rPr>
                            <a:t>577.35</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369.41</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398.85</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367.90</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dirty="0">
                              <a:solidFill>
                                <a:schemeClr val="tx1"/>
                              </a:solidFill>
                              <a:effectLst/>
                            </a:rPr>
                            <a:t>357.19</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extLst>
                      <a:ext uri="{0D108BD9-81ED-4DB2-BD59-A6C34878D82A}">
                        <a16:rowId xmlns:a16="http://schemas.microsoft.com/office/drawing/2014/main" val="1944414122"/>
                      </a:ext>
                    </a:extLst>
                  </a:tr>
                  <a:tr h="339372">
                    <a:tc>
                      <a:txBody>
                        <a:bodyPr/>
                        <a:lstStyle/>
                        <a:p>
                          <a:endParaRPr lang="en-US"/>
                        </a:p>
                      </a:txBody>
                      <a:tcPr marL="56193" marR="56193" marT="0" marB="0" anchor="b">
                        <a:blipFill>
                          <a:blip r:embed="rId4"/>
                          <a:stretch>
                            <a:fillRect l="-422" t="-485455" r="-335865" b="-534545"/>
                          </a:stretch>
                        </a:blipFill>
                      </a:tcPr>
                    </a:tc>
                    <a:tc>
                      <a:txBody>
                        <a:bodyPr/>
                        <a:lstStyle/>
                        <a:p>
                          <a:pPr marL="0" marR="0" algn="ctr">
                            <a:lnSpc>
                              <a:spcPct val="200000"/>
                            </a:lnSpc>
                            <a:spcBef>
                              <a:spcPts val="0"/>
                            </a:spcBef>
                            <a:spcAft>
                              <a:spcPts val="0"/>
                            </a:spcAft>
                          </a:pPr>
                          <a:r>
                            <a:rPr lang="en-US" sz="1000">
                              <a:solidFill>
                                <a:schemeClr val="tx1"/>
                              </a:solidFill>
                              <a:effectLst/>
                            </a:rPr>
                            <a:t>825.22</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652.14</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565.32</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644.76</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610.44</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extLst>
                      <a:ext uri="{0D108BD9-81ED-4DB2-BD59-A6C34878D82A}">
                        <a16:rowId xmlns:a16="http://schemas.microsoft.com/office/drawing/2014/main" val="3852619377"/>
                      </a:ext>
                    </a:extLst>
                  </a:tr>
                  <a:tr h="339372">
                    <a:tc>
                      <a:txBody>
                        <a:bodyPr/>
                        <a:lstStyle/>
                        <a:p>
                          <a:endParaRPr lang="en-US"/>
                        </a:p>
                      </a:txBody>
                      <a:tcPr marL="56193" marR="56193" marT="0" marB="0" anchor="b">
                        <a:blipFill>
                          <a:blip r:embed="rId4"/>
                          <a:stretch>
                            <a:fillRect l="-422" t="-575000" r="-335865" b="-425000"/>
                          </a:stretch>
                        </a:blipFill>
                      </a:tcPr>
                    </a:tc>
                    <a:tc>
                      <a:txBody>
                        <a:bodyPr/>
                        <a:lstStyle/>
                        <a:p>
                          <a:pPr marL="0" marR="0" algn="ctr">
                            <a:lnSpc>
                              <a:spcPct val="200000"/>
                            </a:lnSpc>
                            <a:spcBef>
                              <a:spcPts val="0"/>
                            </a:spcBef>
                            <a:spcAft>
                              <a:spcPts val="0"/>
                            </a:spcAft>
                          </a:pPr>
                          <a:r>
                            <a:rPr lang="en-US" sz="1000">
                              <a:solidFill>
                                <a:schemeClr val="tx1"/>
                              </a:solidFill>
                              <a:effectLst/>
                            </a:rPr>
                            <a:t>9.34</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0.28</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0.30</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0.28</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0.28</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extLst>
                      <a:ext uri="{0D108BD9-81ED-4DB2-BD59-A6C34878D82A}">
                        <a16:rowId xmlns:a16="http://schemas.microsoft.com/office/drawing/2014/main" val="3875408224"/>
                      </a:ext>
                    </a:extLst>
                  </a:tr>
                  <a:tr h="339372">
                    <a:tc>
                      <a:txBody>
                        <a:bodyPr/>
                        <a:lstStyle/>
                        <a:p>
                          <a:endParaRPr lang="en-US"/>
                        </a:p>
                      </a:txBody>
                      <a:tcPr marL="56193" marR="56193" marT="0" marB="0" anchor="b">
                        <a:blipFill>
                          <a:blip r:embed="rId4"/>
                          <a:stretch>
                            <a:fillRect l="-422" t="-675000" r="-335865" b="-325000"/>
                          </a:stretch>
                        </a:blipFill>
                      </a:tcPr>
                    </a:tc>
                    <a:tc>
                      <a:txBody>
                        <a:bodyPr/>
                        <a:lstStyle/>
                        <a:p>
                          <a:pPr marL="0" marR="0" algn="ctr">
                            <a:lnSpc>
                              <a:spcPct val="200000"/>
                            </a:lnSpc>
                            <a:spcBef>
                              <a:spcPts val="0"/>
                            </a:spcBef>
                            <a:spcAft>
                              <a:spcPts val="0"/>
                            </a:spcAft>
                          </a:pPr>
                          <a:r>
                            <a:rPr lang="en-US" sz="1000">
                              <a:solidFill>
                                <a:schemeClr val="tx1"/>
                              </a:solidFill>
                              <a:effectLst/>
                            </a:rPr>
                            <a:t>6.90</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dirty="0">
                              <a:solidFill>
                                <a:schemeClr val="tx1"/>
                              </a:solidFill>
                              <a:effectLst/>
                            </a:rPr>
                            <a:t>0.34</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0.21</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0.33</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0.30</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extLst>
                      <a:ext uri="{0D108BD9-81ED-4DB2-BD59-A6C34878D82A}">
                        <a16:rowId xmlns:a16="http://schemas.microsoft.com/office/drawing/2014/main" val="3668010731"/>
                      </a:ext>
                    </a:extLst>
                  </a:tr>
                  <a:tr h="259303">
                    <a:tc>
                      <a:txBody>
                        <a:bodyPr/>
                        <a:lstStyle/>
                        <a:p>
                          <a:pPr marL="0" marR="0" algn="ctr">
                            <a:lnSpc>
                              <a:spcPct val="200000"/>
                            </a:lnSpc>
                            <a:spcBef>
                              <a:spcPts val="0"/>
                            </a:spcBef>
                            <a:spcAft>
                              <a:spcPts val="0"/>
                            </a:spcAft>
                          </a:pPr>
                          <a:r>
                            <a:rPr lang="en-US" sz="1000" b="1" dirty="0">
                              <a:solidFill>
                                <a:schemeClr val="tx1"/>
                              </a:solidFill>
                              <a:effectLst/>
                            </a:rPr>
                            <a:t>Q</a:t>
                          </a:r>
                          <a:endParaRPr lang="en-US" sz="1000" b="1" dirty="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3">
                            <a:alpha val="70000"/>
                          </a:schemeClr>
                        </a:solidFill>
                      </a:tcPr>
                    </a:tc>
                    <a:tc>
                      <a:txBody>
                        <a:bodyPr/>
                        <a:lstStyle/>
                        <a:p>
                          <a:pPr marL="0" marR="0" algn="ctr">
                            <a:lnSpc>
                              <a:spcPct val="200000"/>
                            </a:lnSpc>
                            <a:spcBef>
                              <a:spcPts val="0"/>
                            </a:spcBef>
                            <a:spcAft>
                              <a:spcPts val="0"/>
                            </a:spcAft>
                          </a:pPr>
                          <a:r>
                            <a:rPr lang="en-US" sz="1000" dirty="0">
                              <a:solidFill>
                                <a:schemeClr val="tx1"/>
                              </a:solidFill>
                              <a:effectLst/>
                            </a:rPr>
                            <a:t>1071</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dirty="0">
                              <a:solidFill>
                                <a:schemeClr val="tx1"/>
                              </a:solidFill>
                              <a:effectLst/>
                            </a:rPr>
                            <a:t>1069.8</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dirty="0">
                              <a:solidFill>
                                <a:schemeClr val="tx1"/>
                              </a:solidFill>
                              <a:effectLst/>
                            </a:rPr>
                            <a:t>1069.8</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1069.8</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1071.1</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extLst>
                      <a:ext uri="{0D108BD9-81ED-4DB2-BD59-A6C34878D82A}">
                        <a16:rowId xmlns:a16="http://schemas.microsoft.com/office/drawing/2014/main" val="1839066614"/>
                      </a:ext>
                    </a:extLst>
                  </a:tr>
                  <a:tr h="259303">
                    <a:tc>
                      <a:txBody>
                        <a:bodyPr/>
                        <a:lstStyle/>
                        <a:p>
                          <a:pPr marL="0" marR="0" algn="ctr">
                            <a:lnSpc>
                              <a:spcPct val="200000"/>
                            </a:lnSpc>
                            <a:spcBef>
                              <a:spcPts val="0"/>
                            </a:spcBef>
                            <a:spcAft>
                              <a:spcPts val="0"/>
                            </a:spcAft>
                          </a:pPr>
                          <a:r>
                            <a:rPr lang="en-US" sz="1000" dirty="0">
                              <a:solidFill>
                                <a:schemeClr val="tx1"/>
                              </a:solidFill>
                              <a:effectLst/>
                            </a:rPr>
                            <a:t> </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3">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 </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dirty="0">
                              <a:solidFill>
                                <a:schemeClr val="tx1"/>
                              </a:solidFill>
                              <a:effectLst/>
                            </a:rPr>
                            <a:t> </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 </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 </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 </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extLst>
                      <a:ext uri="{0D108BD9-81ED-4DB2-BD59-A6C34878D82A}">
                        <a16:rowId xmlns:a16="http://schemas.microsoft.com/office/drawing/2014/main" val="2330534901"/>
                      </a:ext>
                    </a:extLst>
                  </a:tr>
                  <a:tr h="259303">
                    <a:tc>
                      <a:txBody>
                        <a:bodyPr/>
                        <a:lstStyle/>
                        <a:p>
                          <a:pPr marL="0" marR="0" algn="ctr">
                            <a:lnSpc>
                              <a:spcPct val="200000"/>
                            </a:lnSpc>
                            <a:spcBef>
                              <a:spcPts val="0"/>
                            </a:spcBef>
                            <a:spcAft>
                              <a:spcPts val="0"/>
                            </a:spcAft>
                          </a:pPr>
                          <a:r>
                            <a:rPr lang="en-US" sz="1000">
                              <a:solidFill>
                                <a:schemeClr val="tx1"/>
                              </a:solidFill>
                              <a:effectLst/>
                            </a:rPr>
                            <a:t>Standard Deviation</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3">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 </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dirty="0">
                              <a:solidFill>
                                <a:schemeClr val="tx1"/>
                              </a:solidFill>
                              <a:effectLst/>
                            </a:rPr>
                            <a:t>1.93</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44.742</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3.282</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 </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extLst>
                      <a:ext uri="{0D108BD9-81ED-4DB2-BD59-A6C34878D82A}">
                        <a16:rowId xmlns:a16="http://schemas.microsoft.com/office/drawing/2014/main" val="147750482"/>
                      </a:ext>
                    </a:extLst>
                  </a:tr>
                  <a:tr h="258191">
                    <a:tc>
                      <a:txBody>
                        <a:bodyPr/>
                        <a:lstStyle/>
                        <a:p>
                          <a:pPr marL="0" marR="0" algn="ctr">
                            <a:lnSpc>
                              <a:spcPct val="200000"/>
                            </a:lnSpc>
                            <a:spcBef>
                              <a:spcPts val="0"/>
                            </a:spcBef>
                            <a:spcAft>
                              <a:spcPts val="0"/>
                            </a:spcAft>
                          </a:pPr>
                          <a:r>
                            <a:rPr lang="en-US" sz="1000" dirty="0">
                              <a:solidFill>
                                <a:schemeClr val="tx1"/>
                              </a:solidFill>
                              <a:effectLst/>
                            </a:rPr>
                            <a:t>Computation Time (s)</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3">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 </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24.3</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2.6</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a:solidFill>
                                <a:schemeClr val="tx1"/>
                              </a:solidFill>
                              <a:effectLst/>
                            </a:rPr>
                            <a:t>1.2</a:t>
                          </a:r>
                          <a:endParaRPr lang="en-US" sz="100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tc>
                      <a:txBody>
                        <a:bodyPr/>
                        <a:lstStyle/>
                        <a:p>
                          <a:pPr marL="0" marR="0" algn="ctr">
                            <a:lnSpc>
                              <a:spcPct val="200000"/>
                            </a:lnSpc>
                            <a:spcBef>
                              <a:spcPts val="0"/>
                            </a:spcBef>
                            <a:spcAft>
                              <a:spcPts val="0"/>
                            </a:spcAft>
                          </a:pPr>
                          <a:r>
                            <a:rPr lang="en-US" sz="1000" dirty="0">
                              <a:solidFill>
                                <a:schemeClr val="tx1"/>
                              </a:solidFill>
                              <a:effectLst/>
                            </a:rPr>
                            <a:t> </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56193" marR="56193" marT="0" marB="0" anchor="b">
                        <a:solidFill>
                          <a:schemeClr val="accent1">
                            <a:alpha val="70000"/>
                          </a:schemeClr>
                        </a:solidFill>
                      </a:tcPr>
                    </a:tc>
                    <a:extLst>
                      <a:ext uri="{0D108BD9-81ED-4DB2-BD59-A6C34878D82A}">
                        <a16:rowId xmlns:a16="http://schemas.microsoft.com/office/drawing/2014/main" val="2169379267"/>
                      </a:ext>
                    </a:extLst>
                  </a:tr>
                </a:tbl>
              </a:graphicData>
            </a:graphic>
          </p:graphicFrame>
        </mc:Fallback>
      </mc:AlternateContent>
      <p:sp>
        <p:nvSpPr>
          <p:cNvPr id="15" name="Rectangle 14">
            <a:extLst>
              <a:ext uri="{FF2B5EF4-FFF2-40B4-BE49-F238E27FC236}">
                <a16:creationId xmlns:a16="http://schemas.microsoft.com/office/drawing/2014/main" id="{E2EE07EF-8993-4983-AEF9-8FFE1FAB6E59}"/>
              </a:ext>
            </a:extLst>
          </p:cNvPr>
          <p:cNvSpPr/>
          <p:nvPr/>
        </p:nvSpPr>
        <p:spPr>
          <a:xfrm>
            <a:off x="3131840" y="4371950"/>
            <a:ext cx="432048" cy="288032"/>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23D7B3E-3726-414C-8319-2C254FEB03C6}"/>
              </a:ext>
            </a:extLst>
          </p:cNvPr>
          <p:cNvSpPr/>
          <p:nvPr/>
        </p:nvSpPr>
        <p:spPr>
          <a:xfrm>
            <a:off x="4499992" y="4376876"/>
            <a:ext cx="432048" cy="288032"/>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2124B3-EF24-4B3D-BABB-2C4C76A4190C}"/>
              </a:ext>
            </a:extLst>
          </p:cNvPr>
          <p:cNvSpPr/>
          <p:nvPr/>
        </p:nvSpPr>
        <p:spPr>
          <a:xfrm>
            <a:off x="3808252" y="4371950"/>
            <a:ext cx="463728" cy="288032"/>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421B224-971B-4D57-9992-271ED8A5A24C}"/>
              </a:ext>
            </a:extLst>
          </p:cNvPr>
          <p:cNvSpPr/>
          <p:nvPr/>
        </p:nvSpPr>
        <p:spPr>
          <a:xfrm>
            <a:off x="4499992" y="4659982"/>
            <a:ext cx="432048"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1820929-B9C6-4D09-A492-063BF2338D9B}"/>
              </a:ext>
            </a:extLst>
          </p:cNvPr>
          <p:cNvSpPr/>
          <p:nvPr/>
        </p:nvSpPr>
        <p:spPr>
          <a:xfrm>
            <a:off x="3837750" y="4659570"/>
            <a:ext cx="432048"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3EC4F9C-B7E7-41D5-9FB5-B81B156DD203}"/>
              </a:ext>
            </a:extLst>
          </p:cNvPr>
          <p:cNvSpPr/>
          <p:nvPr/>
        </p:nvSpPr>
        <p:spPr>
          <a:xfrm>
            <a:off x="3131840" y="4659570"/>
            <a:ext cx="432048"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598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5" grpId="0" animBg="1"/>
      <p:bldP spid="16" grpId="0" animBg="1"/>
      <p:bldP spid="17" grpId="0" animBg="1"/>
      <p:bldP spid="19" grpId="0" animBg="1"/>
      <p:bldP spid="20" grpId="0" animBg="1"/>
      <p:bldP spid="2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030633-58E7-484F-8839-6C36E639202E}"/>
              </a:ext>
            </a:extLst>
          </p:cNvPr>
          <p:cNvSpPr>
            <a:spLocks noGrp="1"/>
          </p:cNvSpPr>
          <p:nvPr>
            <p:ph type="body" sz="quarter" idx="10"/>
          </p:nvPr>
        </p:nvSpPr>
        <p:spPr>
          <a:xfrm>
            <a:off x="-30808" y="-236562"/>
            <a:ext cx="5394895" cy="1080120"/>
          </a:xfrm>
        </p:spPr>
        <p:txBody>
          <a:bodyPr/>
          <a:lstStyle/>
          <a:p>
            <a:pPr algn="l"/>
            <a:r>
              <a:rPr lang="en-US" i="1" dirty="0">
                <a:highlight>
                  <a:srgbClr val="98DFBB"/>
                </a:highlight>
                <a:latin typeface="+mn-lt"/>
                <a:cs typeface="Times New Roman" panose="02020603050405020304" pitchFamily="18" charset="0"/>
              </a:rPr>
              <a:t>Results and Discussion</a:t>
            </a:r>
          </a:p>
        </p:txBody>
      </p:sp>
      <p:sp>
        <p:nvSpPr>
          <p:cNvPr id="5" name="TextBox 4">
            <a:extLst>
              <a:ext uri="{FF2B5EF4-FFF2-40B4-BE49-F238E27FC236}">
                <a16:creationId xmlns:a16="http://schemas.microsoft.com/office/drawing/2014/main" id="{B73B4DEA-8C84-4DFB-9C9C-0C66C864136A}"/>
              </a:ext>
            </a:extLst>
          </p:cNvPr>
          <p:cNvSpPr txBox="1"/>
          <p:nvPr/>
        </p:nvSpPr>
        <p:spPr>
          <a:xfrm>
            <a:off x="-49076" y="303498"/>
            <a:ext cx="9661636" cy="1631216"/>
          </a:xfrm>
          <a:prstGeom prst="rect">
            <a:avLst/>
          </a:prstGeom>
          <a:noFill/>
        </p:spPr>
        <p:txBody>
          <a:bodyPr wrap="square" rtlCol="0">
            <a:spAutoFit/>
          </a:bodyPr>
          <a:lstStyle/>
          <a:p>
            <a:endParaRPr lang="en-US" sz="2000" b="1" i="1" dirty="0">
              <a:solidFill>
                <a:schemeClr val="accent2">
                  <a:lumMod val="50000"/>
                </a:schemeClr>
              </a:solidFill>
            </a:endParaRPr>
          </a:p>
          <a:p>
            <a:r>
              <a:rPr lang="en-US" sz="2000" b="1" i="1" dirty="0">
                <a:solidFill>
                  <a:schemeClr val="accent2">
                    <a:lumMod val="50000"/>
                  </a:schemeClr>
                </a:solidFill>
                <a:highlight>
                  <a:srgbClr val="F8B2A3"/>
                </a:highlight>
              </a:rPr>
              <a:t>GREY WOLF OPTIMIZATION ALGORITHM CONVERGENCE GRAPH</a:t>
            </a:r>
          </a:p>
          <a:p>
            <a:endParaRPr lang="en-US" sz="2000" i="1" dirty="0"/>
          </a:p>
          <a:p>
            <a:endParaRPr lang="en-US" sz="2000" i="1" dirty="0"/>
          </a:p>
          <a:p>
            <a:endParaRPr lang="en-US" sz="2000" i="1" dirty="0"/>
          </a:p>
        </p:txBody>
      </p:sp>
      <p:pic>
        <p:nvPicPr>
          <p:cNvPr id="6" name="Picture 5">
            <a:extLst>
              <a:ext uri="{FF2B5EF4-FFF2-40B4-BE49-F238E27FC236}">
                <a16:creationId xmlns:a16="http://schemas.microsoft.com/office/drawing/2014/main" id="{C3678680-03A8-4C94-9A01-34A20532C74F}"/>
              </a:ext>
            </a:extLst>
          </p:cNvPr>
          <p:cNvPicPr/>
          <p:nvPr/>
        </p:nvPicPr>
        <p:blipFill rotWithShape="1">
          <a:blip r:embed="rId3">
            <a:extLst>
              <a:ext uri="{28A0092B-C50C-407E-A947-70E740481C1C}">
                <a14:useLocalDpi xmlns:a14="http://schemas.microsoft.com/office/drawing/2010/main" val="0"/>
              </a:ext>
            </a:extLst>
          </a:blip>
          <a:srcRect l="2530" t="1557" r="3696" b="1427"/>
          <a:stretch/>
        </p:blipFill>
        <p:spPr bwMode="auto">
          <a:xfrm>
            <a:off x="2159732" y="1100904"/>
            <a:ext cx="4824536" cy="3744416"/>
          </a:xfrm>
          <a:prstGeom prst="rect">
            <a:avLst/>
          </a:prstGeom>
          <a:noFill/>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94CB66DB-A468-4842-9A7A-E5CC53658D2B}"/>
              </a:ext>
            </a:extLst>
          </p:cNvPr>
          <p:cNvSpPr txBox="1"/>
          <p:nvPr/>
        </p:nvSpPr>
        <p:spPr>
          <a:xfrm>
            <a:off x="6768244" y="2654501"/>
            <a:ext cx="3024336" cy="338554"/>
          </a:xfrm>
          <a:prstGeom prst="rect">
            <a:avLst/>
          </a:prstGeom>
          <a:noFill/>
        </p:spPr>
        <p:txBody>
          <a:bodyPr wrap="square" rtlCol="0">
            <a:spAutoFit/>
          </a:bodyPr>
          <a:lstStyle/>
          <a:p>
            <a:r>
              <a:rPr lang="en-US" sz="1600" dirty="0"/>
              <a:t>TAC = </a:t>
            </a:r>
            <a:r>
              <a:rPr lang="en-US" sz="1600" b="1" dirty="0"/>
              <a:t>919.687 $ / year</a:t>
            </a:r>
          </a:p>
        </p:txBody>
      </p:sp>
      <p:sp>
        <p:nvSpPr>
          <p:cNvPr id="13" name="Rectangle 12">
            <a:extLst>
              <a:ext uri="{FF2B5EF4-FFF2-40B4-BE49-F238E27FC236}">
                <a16:creationId xmlns:a16="http://schemas.microsoft.com/office/drawing/2014/main" id="{9A798560-88EE-4CD0-99F7-6154262903ED}"/>
              </a:ext>
            </a:extLst>
          </p:cNvPr>
          <p:cNvSpPr/>
          <p:nvPr/>
        </p:nvSpPr>
        <p:spPr>
          <a:xfrm>
            <a:off x="6768244" y="2571750"/>
            <a:ext cx="2268252"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404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030633-58E7-484F-8839-6C36E639202E}"/>
              </a:ext>
            </a:extLst>
          </p:cNvPr>
          <p:cNvSpPr>
            <a:spLocks noGrp="1"/>
          </p:cNvSpPr>
          <p:nvPr>
            <p:ph type="body" sz="quarter" idx="10"/>
          </p:nvPr>
        </p:nvSpPr>
        <p:spPr>
          <a:xfrm>
            <a:off x="-30808" y="-236562"/>
            <a:ext cx="5394895" cy="1080120"/>
          </a:xfrm>
        </p:spPr>
        <p:txBody>
          <a:bodyPr/>
          <a:lstStyle/>
          <a:p>
            <a:pPr algn="l"/>
            <a:r>
              <a:rPr lang="en-US" i="1" dirty="0">
                <a:highlight>
                  <a:srgbClr val="98DFBB"/>
                </a:highlight>
                <a:latin typeface="+mn-lt"/>
                <a:cs typeface="Times New Roman" panose="02020603050405020304" pitchFamily="18" charset="0"/>
              </a:rPr>
              <a:t>Results and Discussion</a:t>
            </a:r>
          </a:p>
        </p:txBody>
      </p:sp>
      <p:sp>
        <p:nvSpPr>
          <p:cNvPr id="5" name="TextBox 4">
            <a:extLst>
              <a:ext uri="{FF2B5EF4-FFF2-40B4-BE49-F238E27FC236}">
                <a16:creationId xmlns:a16="http://schemas.microsoft.com/office/drawing/2014/main" id="{B73B4DEA-8C84-4DFB-9C9C-0C66C864136A}"/>
              </a:ext>
            </a:extLst>
          </p:cNvPr>
          <p:cNvSpPr txBox="1"/>
          <p:nvPr/>
        </p:nvSpPr>
        <p:spPr>
          <a:xfrm>
            <a:off x="-49076" y="303498"/>
            <a:ext cx="9661636" cy="1631216"/>
          </a:xfrm>
          <a:prstGeom prst="rect">
            <a:avLst/>
          </a:prstGeom>
          <a:noFill/>
        </p:spPr>
        <p:txBody>
          <a:bodyPr wrap="square" rtlCol="0">
            <a:spAutoFit/>
          </a:bodyPr>
          <a:lstStyle/>
          <a:p>
            <a:endParaRPr lang="en-US" sz="2000" b="1" i="1" dirty="0">
              <a:solidFill>
                <a:schemeClr val="accent2">
                  <a:lumMod val="50000"/>
                </a:schemeClr>
              </a:solidFill>
            </a:endParaRPr>
          </a:p>
          <a:p>
            <a:r>
              <a:rPr lang="en-US" sz="2000" b="1" i="1" dirty="0">
                <a:solidFill>
                  <a:schemeClr val="accent2">
                    <a:lumMod val="50000"/>
                  </a:schemeClr>
                </a:solidFill>
                <a:highlight>
                  <a:srgbClr val="F8B2A3"/>
                </a:highlight>
              </a:rPr>
              <a:t>GENETIC ALGORITHM CONVERGENCE GRAPH</a:t>
            </a:r>
          </a:p>
          <a:p>
            <a:endParaRPr lang="en-US" sz="2000" i="1" dirty="0"/>
          </a:p>
          <a:p>
            <a:endParaRPr lang="en-US" sz="2000" i="1" dirty="0"/>
          </a:p>
          <a:p>
            <a:endParaRPr lang="en-US" sz="2000" i="1" dirty="0"/>
          </a:p>
        </p:txBody>
      </p:sp>
      <p:pic>
        <p:nvPicPr>
          <p:cNvPr id="7" name="Picture 6">
            <a:extLst>
              <a:ext uri="{FF2B5EF4-FFF2-40B4-BE49-F238E27FC236}">
                <a16:creationId xmlns:a16="http://schemas.microsoft.com/office/drawing/2014/main" id="{C4E8D7BF-FF5A-4208-9F5C-486FC8E66CA3}"/>
              </a:ext>
            </a:extLst>
          </p:cNvPr>
          <p:cNvPicPr/>
          <p:nvPr/>
        </p:nvPicPr>
        <p:blipFill rotWithShape="1">
          <a:blip r:embed="rId3">
            <a:extLst>
              <a:ext uri="{28A0092B-C50C-407E-A947-70E740481C1C}">
                <a14:useLocalDpi xmlns:a14="http://schemas.microsoft.com/office/drawing/2010/main" val="0"/>
              </a:ext>
            </a:extLst>
          </a:blip>
          <a:srcRect l="2880" t="4796" r="6377"/>
          <a:stretch/>
        </p:blipFill>
        <p:spPr bwMode="auto">
          <a:xfrm>
            <a:off x="2231740" y="1157165"/>
            <a:ext cx="4680520" cy="3837282"/>
          </a:xfrm>
          <a:prstGeom prst="rect">
            <a:avLst/>
          </a:prstGeom>
          <a:noFill/>
          <a:ln>
            <a:noFill/>
          </a:ln>
        </p:spPr>
      </p:pic>
      <p:sp>
        <p:nvSpPr>
          <p:cNvPr id="8" name="TextBox 7">
            <a:extLst>
              <a:ext uri="{FF2B5EF4-FFF2-40B4-BE49-F238E27FC236}">
                <a16:creationId xmlns:a16="http://schemas.microsoft.com/office/drawing/2014/main" id="{18DDD4FB-6127-4EDA-857B-89E92F257AEC}"/>
              </a:ext>
            </a:extLst>
          </p:cNvPr>
          <p:cNvSpPr txBox="1"/>
          <p:nvPr/>
        </p:nvSpPr>
        <p:spPr>
          <a:xfrm>
            <a:off x="6804248" y="2654501"/>
            <a:ext cx="3024336" cy="338554"/>
          </a:xfrm>
          <a:prstGeom prst="rect">
            <a:avLst/>
          </a:prstGeom>
          <a:noFill/>
        </p:spPr>
        <p:txBody>
          <a:bodyPr wrap="square" rtlCol="0">
            <a:spAutoFit/>
          </a:bodyPr>
          <a:lstStyle/>
          <a:p>
            <a:r>
              <a:rPr lang="en-US" sz="1600" dirty="0"/>
              <a:t>TAC = </a:t>
            </a:r>
            <a:r>
              <a:rPr lang="en-US" sz="1600" b="1" dirty="0"/>
              <a:t>945.953 $ / year</a:t>
            </a:r>
          </a:p>
        </p:txBody>
      </p:sp>
      <p:sp>
        <p:nvSpPr>
          <p:cNvPr id="9" name="Rectangle 8">
            <a:extLst>
              <a:ext uri="{FF2B5EF4-FFF2-40B4-BE49-F238E27FC236}">
                <a16:creationId xmlns:a16="http://schemas.microsoft.com/office/drawing/2014/main" id="{BE6A1541-0C5A-4577-AE2C-7EBF9BCF6C6C}"/>
              </a:ext>
            </a:extLst>
          </p:cNvPr>
          <p:cNvSpPr/>
          <p:nvPr/>
        </p:nvSpPr>
        <p:spPr>
          <a:xfrm>
            <a:off x="6804248" y="2571750"/>
            <a:ext cx="2268252"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9551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030633-58E7-484F-8839-6C36E639202E}"/>
              </a:ext>
            </a:extLst>
          </p:cNvPr>
          <p:cNvSpPr>
            <a:spLocks noGrp="1"/>
          </p:cNvSpPr>
          <p:nvPr>
            <p:ph type="body" sz="quarter" idx="10"/>
          </p:nvPr>
        </p:nvSpPr>
        <p:spPr>
          <a:xfrm>
            <a:off x="-30808" y="-236562"/>
            <a:ext cx="5394895" cy="1080120"/>
          </a:xfrm>
        </p:spPr>
        <p:txBody>
          <a:bodyPr/>
          <a:lstStyle/>
          <a:p>
            <a:pPr algn="l"/>
            <a:r>
              <a:rPr lang="en-US" i="1" dirty="0">
                <a:highlight>
                  <a:srgbClr val="98DFBB"/>
                </a:highlight>
                <a:latin typeface="+mn-lt"/>
                <a:cs typeface="Times New Roman" panose="02020603050405020304" pitchFamily="18" charset="0"/>
              </a:rPr>
              <a:t>Results and Discussion</a:t>
            </a:r>
          </a:p>
        </p:txBody>
      </p:sp>
      <p:sp>
        <p:nvSpPr>
          <p:cNvPr id="5" name="TextBox 4">
            <a:extLst>
              <a:ext uri="{FF2B5EF4-FFF2-40B4-BE49-F238E27FC236}">
                <a16:creationId xmlns:a16="http://schemas.microsoft.com/office/drawing/2014/main" id="{B73B4DEA-8C84-4DFB-9C9C-0C66C864136A}"/>
              </a:ext>
            </a:extLst>
          </p:cNvPr>
          <p:cNvSpPr txBox="1"/>
          <p:nvPr/>
        </p:nvSpPr>
        <p:spPr>
          <a:xfrm>
            <a:off x="-49076" y="303498"/>
            <a:ext cx="9661636" cy="1631216"/>
          </a:xfrm>
          <a:prstGeom prst="rect">
            <a:avLst/>
          </a:prstGeom>
          <a:noFill/>
        </p:spPr>
        <p:txBody>
          <a:bodyPr wrap="square" rtlCol="0">
            <a:spAutoFit/>
          </a:bodyPr>
          <a:lstStyle/>
          <a:p>
            <a:endParaRPr lang="en-US" sz="2000" b="1" i="1" dirty="0">
              <a:solidFill>
                <a:schemeClr val="accent2">
                  <a:lumMod val="50000"/>
                </a:schemeClr>
              </a:solidFill>
            </a:endParaRPr>
          </a:p>
          <a:p>
            <a:r>
              <a:rPr lang="en-US" sz="2000" b="1" i="1" dirty="0">
                <a:solidFill>
                  <a:schemeClr val="accent2">
                    <a:lumMod val="50000"/>
                  </a:schemeClr>
                </a:solidFill>
                <a:highlight>
                  <a:srgbClr val="F8B2A3"/>
                </a:highlight>
              </a:rPr>
              <a:t>PARTICLE SWARM OPTIMIZATION ALGORITHM CONVERGENCE GRAPH</a:t>
            </a:r>
          </a:p>
          <a:p>
            <a:endParaRPr lang="en-US" sz="2000" i="1" dirty="0"/>
          </a:p>
          <a:p>
            <a:endParaRPr lang="en-US" sz="2000" i="1" dirty="0"/>
          </a:p>
          <a:p>
            <a:endParaRPr lang="en-US" sz="2000" i="1" dirty="0"/>
          </a:p>
        </p:txBody>
      </p:sp>
      <p:sp>
        <p:nvSpPr>
          <p:cNvPr id="10" name="TextBox 9">
            <a:extLst>
              <a:ext uri="{FF2B5EF4-FFF2-40B4-BE49-F238E27FC236}">
                <a16:creationId xmlns:a16="http://schemas.microsoft.com/office/drawing/2014/main" id="{47A0C7AC-F2E0-4C90-B8E9-BA0D2EB2CFBB}"/>
              </a:ext>
            </a:extLst>
          </p:cNvPr>
          <p:cNvSpPr txBox="1"/>
          <p:nvPr/>
        </p:nvSpPr>
        <p:spPr>
          <a:xfrm>
            <a:off x="6768244" y="2654501"/>
            <a:ext cx="3024336" cy="338554"/>
          </a:xfrm>
          <a:prstGeom prst="rect">
            <a:avLst/>
          </a:prstGeom>
          <a:noFill/>
        </p:spPr>
        <p:txBody>
          <a:bodyPr wrap="square" rtlCol="0">
            <a:spAutoFit/>
          </a:bodyPr>
          <a:lstStyle/>
          <a:p>
            <a:r>
              <a:rPr lang="en-US" sz="1600" dirty="0"/>
              <a:t>TAC = </a:t>
            </a:r>
            <a:r>
              <a:rPr lang="en-US" sz="1600" b="1" dirty="0"/>
              <a:t>919.441 $ / year</a:t>
            </a:r>
          </a:p>
        </p:txBody>
      </p:sp>
      <p:sp>
        <p:nvSpPr>
          <p:cNvPr id="11" name="Rectangle 10">
            <a:extLst>
              <a:ext uri="{FF2B5EF4-FFF2-40B4-BE49-F238E27FC236}">
                <a16:creationId xmlns:a16="http://schemas.microsoft.com/office/drawing/2014/main" id="{7173BC02-D965-47A8-934A-27BB97ABC03D}"/>
              </a:ext>
            </a:extLst>
          </p:cNvPr>
          <p:cNvSpPr/>
          <p:nvPr/>
        </p:nvSpPr>
        <p:spPr>
          <a:xfrm>
            <a:off x="6768244" y="2571750"/>
            <a:ext cx="2268252"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2D2BC4F-4C6B-4DF9-B010-0FF4AD9B58B3}"/>
              </a:ext>
            </a:extLst>
          </p:cNvPr>
          <p:cNvPicPr/>
          <p:nvPr/>
        </p:nvPicPr>
        <p:blipFill rotWithShape="1">
          <a:blip r:embed="rId3">
            <a:extLst>
              <a:ext uri="{28A0092B-C50C-407E-A947-70E740481C1C}">
                <a14:useLocalDpi xmlns:a14="http://schemas.microsoft.com/office/drawing/2010/main" val="0"/>
              </a:ext>
            </a:extLst>
          </a:blip>
          <a:srcRect l="3059" t="4134" r="6682"/>
          <a:stretch/>
        </p:blipFill>
        <p:spPr bwMode="auto">
          <a:xfrm>
            <a:off x="2375756" y="1101590"/>
            <a:ext cx="4392488" cy="3948432"/>
          </a:xfrm>
          <a:prstGeom prst="rect">
            <a:avLst/>
          </a:prstGeom>
          <a:noFill/>
          <a:ln>
            <a:noFill/>
          </a:ln>
        </p:spPr>
      </p:pic>
    </p:spTree>
    <p:extLst>
      <p:ext uri="{BB962C8B-B14F-4D97-AF65-F5344CB8AC3E}">
        <p14:creationId xmlns:p14="http://schemas.microsoft.com/office/powerpoint/2010/main" val="1065154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030633-58E7-484F-8839-6C36E639202E}"/>
              </a:ext>
            </a:extLst>
          </p:cNvPr>
          <p:cNvSpPr>
            <a:spLocks noGrp="1"/>
          </p:cNvSpPr>
          <p:nvPr>
            <p:ph type="body" sz="quarter" idx="10"/>
          </p:nvPr>
        </p:nvSpPr>
        <p:spPr>
          <a:xfrm>
            <a:off x="-30808" y="-236562"/>
            <a:ext cx="3954735" cy="1080120"/>
          </a:xfrm>
        </p:spPr>
        <p:txBody>
          <a:bodyPr/>
          <a:lstStyle/>
          <a:p>
            <a:pPr algn="l"/>
            <a:r>
              <a:rPr lang="en-US" i="1" dirty="0">
                <a:highlight>
                  <a:srgbClr val="98DFBB"/>
                </a:highlight>
                <a:latin typeface="+mn-lt"/>
                <a:cs typeface="Times New Roman" panose="02020603050405020304" pitchFamily="18" charset="0"/>
              </a:rPr>
              <a:t>Conclusion</a:t>
            </a:r>
          </a:p>
        </p:txBody>
      </p:sp>
      <p:sp>
        <p:nvSpPr>
          <p:cNvPr id="3" name="TextBox 2">
            <a:extLst>
              <a:ext uri="{FF2B5EF4-FFF2-40B4-BE49-F238E27FC236}">
                <a16:creationId xmlns:a16="http://schemas.microsoft.com/office/drawing/2014/main" id="{41773D42-02D2-42F4-AE0B-B4D685B22F22}"/>
              </a:ext>
            </a:extLst>
          </p:cNvPr>
          <p:cNvSpPr txBox="1"/>
          <p:nvPr/>
        </p:nvSpPr>
        <p:spPr>
          <a:xfrm>
            <a:off x="179512" y="1059582"/>
            <a:ext cx="8784976" cy="4339650"/>
          </a:xfrm>
          <a:prstGeom prst="rect">
            <a:avLst/>
          </a:prstGeom>
          <a:noFill/>
        </p:spPr>
        <p:txBody>
          <a:bodyPr wrap="square" rtlCol="0">
            <a:spAutoFit/>
          </a:bodyPr>
          <a:lstStyle/>
          <a:p>
            <a:pPr marL="342900" indent="-342900">
              <a:buFont typeface="Wingdings" panose="05000000000000000000" pitchFamily="2" charset="2"/>
              <a:buChar char="ü"/>
            </a:pPr>
            <a:r>
              <a:rPr lang="en-US" sz="2400" i="1" dirty="0"/>
              <a:t>Thermal and Economic model of the PFHE were investigated</a:t>
            </a:r>
          </a:p>
          <a:p>
            <a:pPr marL="342900" indent="-342900">
              <a:buFont typeface="Wingdings" panose="05000000000000000000" pitchFamily="2" charset="2"/>
              <a:buChar char="ü"/>
            </a:pPr>
            <a:endParaRPr lang="en-US" sz="2400" i="1" dirty="0"/>
          </a:p>
          <a:p>
            <a:pPr marL="342900" indent="-342900">
              <a:buFont typeface="Wingdings" panose="05000000000000000000" pitchFamily="2" charset="2"/>
              <a:buChar char="ü"/>
            </a:pPr>
            <a:r>
              <a:rPr lang="en-US" sz="2400" i="1" dirty="0"/>
              <a:t>Optimization of the PFHE using GWO, GA and PSO</a:t>
            </a:r>
          </a:p>
          <a:p>
            <a:pPr marL="342900" indent="-342900">
              <a:buFont typeface="Wingdings" panose="05000000000000000000" pitchFamily="2" charset="2"/>
              <a:buChar char="ü"/>
            </a:pPr>
            <a:endParaRPr lang="en-US" sz="2400" i="1" dirty="0"/>
          </a:p>
          <a:p>
            <a:pPr marL="342900" indent="-342900">
              <a:buFont typeface="Wingdings" panose="05000000000000000000" pitchFamily="2" charset="2"/>
              <a:buChar char="ü"/>
            </a:pPr>
            <a:r>
              <a:rPr lang="en-US" sz="2400" i="1" dirty="0"/>
              <a:t>Algorithm performances in terms of best solution, stability     and computation time</a:t>
            </a:r>
          </a:p>
          <a:p>
            <a:pPr marL="342900" indent="-342900">
              <a:buFont typeface="Wingdings" panose="05000000000000000000" pitchFamily="2" charset="2"/>
              <a:buChar char="ü"/>
            </a:pPr>
            <a:endParaRPr lang="en-US" sz="2400" i="1" dirty="0"/>
          </a:p>
          <a:p>
            <a:pPr marL="342900" indent="-342900">
              <a:buFont typeface="Wingdings" panose="05000000000000000000" pitchFamily="2" charset="2"/>
              <a:buChar char="ü"/>
            </a:pPr>
            <a:r>
              <a:rPr lang="en-US" sz="2400" i="1" dirty="0"/>
              <a:t>Advantages and Disadvantages of GWO</a:t>
            </a:r>
          </a:p>
          <a:p>
            <a:pPr marL="342900" indent="-342900">
              <a:buFont typeface="Wingdings" panose="05000000000000000000" pitchFamily="2" charset="2"/>
              <a:buChar char="ü"/>
            </a:pPr>
            <a:endParaRPr lang="en-US" sz="2400" i="1" dirty="0"/>
          </a:p>
          <a:p>
            <a:pPr marL="342900" indent="-342900">
              <a:buFont typeface="Wingdings" panose="05000000000000000000" pitchFamily="2" charset="2"/>
              <a:buChar char="ü"/>
            </a:pPr>
            <a:r>
              <a:rPr lang="en-US" sz="2400" i="1" dirty="0"/>
              <a:t>Further Investigation </a:t>
            </a:r>
          </a:p>
          <a:p>
            <a:endParaRPr lang="en-US" dirty="0"/>
          </a:p>
          <a:p>
            <a:endParaRPr lang="en-US" dirty="0"/>
          </a:p>
        </p:txBody>
      </p:sp>
    </p:spTree>
    <p:extLst>
      <p:ext uri="{BB962C8B-B14F-4D97-AF65-F5344CB8AC3E}">
        <p14:creationId xmlns:p14="http://schemas.microsoft.com/office/powerpoint/2010/main" val="124530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030633-58E7-484F-8839-6C36E639202E}"/>
              </a:ext>
            </a:extLst>
          </p:cNvPr>
          <p:cNvSpPr>
            <a:spLocks noGrp="1"/>
          </p:cNvSpPr>
          <p:nvPr>
            <p:ph type="body" sz="quarter" idx="10"/>
          </p:nvPr>
        </p:nvSpPr>
        <p:spPr>
          <a:xfrm>
            <a:off x="-396552" y="-236562"/>
            <a:ext cx="3275856" cy="1080120"/>
          </a:xfrm>
        </p:spPr>
        <p:txBody>
          <a:bodyPr/>
          <a:lstStyle/>
          <a:p>
            <a:r>
              <a:rPr lang="en-US" i="1" dirty="0">
                <a:highlight>
                  <a:srgbClr val="98DFBB"/>
                </a:highlight>
                <a:latin typeface="+mn-lt"/>
                <a:cs typeface="Times New Roman" panose="02020603050405020304" pitchFamily="18" charset="0"/>
              </a:rPr>
              <a:t>Introduction</a:t>
            </a:r>
          </a:p>
        </p:txBody>
      </p:sp>
      <p:sp>
        <p:nvSpPr>
          <p:cNvPr id="5" name="TextBox 4">
            <a:extLst>
              <a:ext uri="{FF2B5EF4-FFF2-40B4-BE49-F238E27FC236}">
                <a16:creationId xmlns:a16="http://schemas.microsoft.com/office/drawing/2014/main" id="{B73B4DEA-8C84-4DFB-9C9C-0C66C864136A}"/>
              </a:ext>
            </a:extLst>
          </p:cNvPr>
          <p:cNvSpPr txBox="1"/>
          <p:nvPr/>
        </p:nvSpPr>
        <p:spPr>
          <a:xfrm>
            <a:off x="-3944" y="319454"/>
            <a:ext cx="8784976" cy="1938992"/>
          </a:xfrm>
          <a:prstGeom prst="rect">
            <a:avLst/>
          </a:prstGeom>
          <a:noFill/>
        </p:spPr>
        <p:txBody>
          <a:bodyPr wrap="square" rtlCol="0">
            <a:spAutoFit/>
          </a:bodyPr>
          <a:lstStyle/>
          <a:p>
            <a:endParaRPr lang="en-US" sz="2000" b="1" i="1" dirty="0">
              <a:solidFill>
                <a:schemeClr val="accent2">
                  <a:lumMod val="50000"/>
                </a:schemeClr>
              </a:solidFill>
              <a:highlight>
                <a:srgbClr val="F8B2A3"/>
              </a:highlight>
            </a:endParaRPr>
          </a:p>
          <a:p>
            <a:r>
              <a:rPr lang="en-US" sz="2000" b="1" i="1" dirty="0">
                <a:solidFill>
                  <a:schemeClr val="accent2">
                    <a:lumMod val="50000"/>
                  </a:schemeClr>
                </a:solidFill>
                <a:highlight>
                  <a:srgbClr val="F8B2A3"/>
                </a:highlight>
              </a:rPr>
              <a:t>SYSTEM</a:t>
            </a:r>
          </a:p>
          <a:p>
            <a:endParaRPr lang="en-US" sz="2000" b="1" i="1" dirty="0">
              <a:solidFill>
                <a:schemeClr val="accent2">
                  <a:lumMod val="50000"/>
                </a:schemeClr>
              </a:solidFill>
            </a:endParaRPr>
          </a:p>
          <a:p>
            <a:pPr marL="342900" indent="-342900">
              <a:buFont typeface="Wingdings" panose="05000000000000000000" pitchFamily="2" charset="2"/>
              <a:buChar char="ü"/>
            </a:pPr>
            <a:r>
              <a:rPr lang="en-US" sz="2000" i="1" u="sng" dirty="0">
                <a:solidFill>
                  <a:schemeClr val="tx1">
                    <a:lumMod val="95000"/>
                    <a:lumOff val="5000"/>
                  </a:schemeClr>
                </a:solidFill>
              </a:rPr>
              <a:t>Plate Fin Heat Exchanger</a:t>
            </a:r>
          </a:p>
          <a:p>
            <a:endParaRPr lang="en-US" sz="2000" i="1" dirty="0">
              <a:solidFill>
                <a:schemeClr val="tx1">
                  <a:lumMod val="75000"/>
                  <a:lumOff val="25000"/>
                </a:schemeClr>
              </a:solidFill>
            </a:endParaRPr>
          </a:p>
          <a:p>
            <a:endParaRPr lang="en-US" sz="2000" i="1" dirty="0"/>
          </a:p>
        </p:txBody>
      </p:sp>
      <p:pic>
        <p:nvPicPr>
          <p:cNvPr id="2050" name="Picture 2" descr="Heat Exchanger Types - EnggCyclopedia">
            <a:extLst>
              <a:ext uri="{FF2B5EF4-FFF2-40B4-BE49-F238E27FC236}">
                <a16:creationId xmlns:a16="http://schemas.microsoft.com/office/drawing/2014/main" id="{40E1AC73-B940-441B-B090-5E205B00B41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50928" y="0"/>
            <a:ext cx="3095874" cy="2727198"/>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8156E561-AB14-4CB3-B1F8-94F0A3C88954}"/>
              </a:ext>
            </a:extLst>
          </p:cNvPr>
          <p:cNvSpPr txBox="1"/>
          <p:nvPr/>
        </p:nvSpPr>
        <p:spPr>
          <a:xfrm>
            <a:off x="3203848" y="1995686"/>
            <a:ext cx="2232248" cy="432048"/>
          </a:xfrm>
          <a:prstGeom prst="rect">
            <a:avLst/>
          </a:prstGeom>
          <a:noFill/>
        </p:spPr>
        <p:txBody>
          <a:bodyPr wrap="square" rtlCol="0">
            <a:spAutoFit/>
          </a:bodyPr>
          <a:lstStyle/>
          <a:p>
            <a:endParaRPr lang="en-US" dirty="0"/>
          </a:p>
        </p:txBody>
      </p:sp>
      <p:sp>
        <p:nvSpPr>
          <p:cNvPr id="109" name="TextBox 108">
            <a:extLst>
              <a:ext uri="{FF2B5EF4-FFF2-40B4-BE49-F238E27FC236}">
                <a16:creationId xmlns:a16="http://schemas.microsoft.com/office/drawing/2014/main" id="{57C6E10D-F2DB-4DBD-A465-0B0DC566FC3D}"/>
              </a:ext>
            </a:extLst>
          </p:cNvPr>
          <p:cNvSpPr txBox="1"/>
          <p:nvPr/>
        </p:nvSpPr>
        <p:spPr>
          <a:xfrm>
            <a:off x="447440" y="1721677"/>
            <a:ext cx="5583384" cy="2031325"/>
          </a:xfrm>
          <a:prstGeom prst="rect">
            <a:avLst/>
          </a:prstGeom>
          <a:noFill/>
        </p:spPr>
        <p:txBody>
          <a:bodyPr wrap="square" rtlCol="0">
            <a:spAutoFit/>
          </a:bodyPr>
          <a:lstStyle/>
          <a:p>
            <a:pPr marL="285750" indent="-285750">
              <a:buFont typeface="Wingdings" panose="05000000000000000000" pitchFamily="2" charset="2"/>
              <a:buChar char="Ø"/>
            </a:pPr>
            <a:r>
              <a:rPr lang="en-US" i="1" dirty="0"/>
              <a:t>Large heat transfer surface area per unit volume</a:t>
            </a:r>
          </a:p>
          <a:p>
            <a:pPr marL="285750" indent="-285750">
              <a:buFont typeface="Wingdings" panose="05000000000000000000" pitchFamily="2" charset="2"/>
              <a:buChar char="Ø"/>
            </a:pPr>
            <a:r>
              <a:rPr lang="en-US" i="1" dirty="0"/>
              <a:t>Small size and Low Weight</a:t>
            </a:r>
          </a:p>
          <a:p>
            <a:pPr marL="285750" indent="-285750">
              <a:buFont typeface="Wingdings" panose="05000000000000000000" pitchFamily="2" charset="2"/>
              <a:buChar char="Ø"/>
            </a:pPr>
            <a:r>
              <a:rPr lang="en-US" i="1" dirty="0"/>
              <a:t>High effectiveness</a:t>
            </a:r>
          </a:p>
          <a:p>
            <a:pPr marL="285750" indent="-285750">
              <a:buFont typeface="Wingdings" panose="05000000000000000000" pitchFamily="2" charset="2"/>
              <a:buChar char="Ø"/>
            </a:pPr>
            <a:r>
              <a:rPr lang="en-US" i="1" dirty="0"/>
              <a:t>Multiple working fluids</a:t>
            </a:r>
          </a:p>
          <a:p>
            <a:pPr marL="285750" indent="-285750">
              <a:buFont typeface="Wingdings" panose="05000000000000000000" pitchFamily="2" charset="2"/>
              <a:buChar char="Ø"/>
            </a:pPr>
            <a:r>
              <a:rPr lang="en-US" i="1" dirty="0"/>
              <a:t>Low energy Consumption</a:t>
            </a:r>
          </a:p>
          <a:p>
            <a:pPr marL="285750" indent="-285750">
              <a:buFont typeface="Wingdings" panose="05000000000000000000" pitchFamily="2" charset="2"/>
              <a:buChar char="Ø"/>
            </a:pPr>
            <a:endParaRPr lang="en-US" i="1" dirty="0">
              <a:solidFill>
                <a:schemeClr val="tx1">
                  <a:lumMod val="75000"/>
                  <a:lumOff val="25000"/>
                </a:schemeClr>
              </a:solidFill>
            </a:endParaRPr>
          </a:p>
          <a:p>
            <a:pPr marL="285750" indent="-285750">
              <a:buFont typeface="Wingdings" panose="05000000000000000000" pitchFamily="2" charset="2"/>
              <a:buChar char="Ø"/>
            </a:pPr>
            <a:endParaRPr lang="en-US" i="1" dirty="0"/>
          </a:p>
        </p:txBody>
      </p:sp>
      <p:pic>
        <p:nvPicPr>
          <p:cNvPr id="114" name="Picture 2" descr="Power Plant Cartoon Stock Illustrations – 5,062 Power Plant Cartoon Stock  Illustrations, Vectors &amp; Clipart - Dreamstime">
            <a:extLst>
              <a:ext uri="{FF2B5EF4-FFF2-40B4-BE49-F238E27FC236}">
                <a16:creationId xmlns:a16="http://schemas.microsoft.com/office/drawing/2014/main" id="{1E0187BE-79D9-40EF-9518-61C9072E846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16539" y="3256162"/>
            <a:ext cx="1886069" cy="1886069"/>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14" descr="Industrial Optimizers">
            <a:extLst>
              <a:ext uri="{FF2B5EF4-FFF2-40B4-BE49-F238E27FC236}">
                <a16:creationId xmlns:a16="http://schemas.microsoft.com/office/drawing/2014/main" id="{1CF54959-B155-49ED-906B-0C19C7BAA7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8376" y="3706143"/>
            <a:ext cx="1253059" cy="1253059"/>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16" descr="Auto, car, industry, mechanic icon - Download on Iconfinder">
            <a:extLst>
              <a:ext uri="{FF2B5EF4-FFF2-40B4-BE49-F238E27FC236}">
                <a16:creationId xmlns:a16="http://schemas.microsoft.com/office/drawing/2014/main" id="{82E5A962-0B61-488C-8E71-785BD4113AC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8555" y="3533709"/>
            <a:ext cx="1370211" cy="137021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omprehensive Study of Compact Heat Exchangers with Offset Strip Fin |  IntechOpen">
            <a:extLst>
              <a:ext uri="{FF2B5EF4-FFF2-40B4-BE49-F238E27FC236}">
                <a16:creationId xmlns:a16="http://schemas.microsoft.com/office/drawing/2014/main" id="{AB8A755D-FBF1-41DC-9022-CA05524988C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0112" y="3138263"/>
            <a:ext cx="3275856" cy="1607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42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fade">
                                      <p:cBhvr>
                                        <p:cTn id="10" dur="1000"/>
                                        <p:tgtEl>
                                          <p:spTgt spid="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1000"/>
                                        <p:tgtEl>
                                          <p:spTgt spid="205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9">
                                            <p:txEl>
                                              <p:pRg st="0" end="0"/>
                                            </p:txEl>
                                          </p:spTgt>
                                        </p:tgtEl>
                                        <p:attrNameLst>
                                          <p:attrName>style.visibility</p:attrName>
                                        </p:attrNameLst>
                                      </p:cBhvr>
                                      <p:to>
                                        <p:strVal val="visible"/>
                                      </p:to>
                                    </p:set>
                                    <p:animEffect transition="in" filter="fade">
                                      <p:cBhvr>
                                        <p:cTn id="20" dur="500"/>
                                        <p:tgtEl>
                                          <p:spTgt spid="109">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9">
                                            <p:txEl>
                                              <p:pRg st="1" end="1"/>
                                            </p:txEl>
                                          </p:spTgt>
                                        </p:tgtEl>
                                        <p:attrNameLst>
                                          <p:attrName>style.visibility</p:attrName>
                                        </p:attrNameLst>
                                      </p:cBhvr>
                                      <p:to>
                                        <p:strVal val="visible"/>
                                      </p:to>
                                    </p:set>
                                    <p:animEffect transition="in" filter="fade">
                                      <p:cBhvr>
                                        <p:cTn id="25" dur="500"/>
                                        <p:tgtEl>
                                          <p:spTgt spid="109">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9">
                                            <p:txEl>
                                              <p:pRg st="2" end="2"/>
                                            </p:txEl>
                                          </p:spTgt>
                                        </p:tgtEl>
                                        <p:attrNameLst>
                                          <p:attrName>style.visibility</p:attrName>
                                        </p:attrNameLst>
                                      </p:cBhvr>
                                      <p:to>
                                        <p:strVal val="visible"/>
                                      </p:to>
                                    </p:set>
                                    <p:animEffect transition="in" filter="fade">
                                      <p:cBhvr>
                                        <p:cTn id="30" dur="500"/>
                                        <p:tgtEl>
                                          <p:spTgt spid="109">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26"/>
                                        </p:tgtEl>
                                        <p:attrNameLst>
                                          <p:attrName>style.visibility</p:attrName>
                                        </p:attrNameLst>
                                      </p:cBhvr>
                                      <p:to>
                                        <p:strVal val="visible"/>
                                      </p:to>
                                    </p:set>
                                    <p:animEffect transition="in" filter="fade">
                                      <p:cBhvr>
                                        <p:cTn id="35" dur="500"/>
                                        <p:tgtEl>
                                          <p:spTgt spid="102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9">
                                            <p:txEl>
                                              <p:pRg st="3" end="3"/>
                                            </p:txEl>
                                          </p:spTgt>
                                        </p:tgtEl>
                                        <p:attrNameLst>
                                          <p:attrName>style.visibility</p:attrName>
                                        </p:attrNameLst>
                                      </p:cBhvr>
                                      <p:to>
                                        <p:strVal val="visible"/>
                                      </p:to>
                                    </p:set>
                                    <p:animEffect transition="in" filter="fade">
                                      <p:cBhvr>
                                        <p:cTn id="40" dur="500"/>
                                        <p:tgtEl>
                                          <p:spTgt spid="109">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09">
                                            <p:txEl>
                                              <p:pRg st="4" end="4"/>
                                            </p:txEl>
                                          </p:spTgt>
                                        </p:tgtEl>
                                        <p:attrNameLst>
                                          <p:attrName>style.visibility</p:attrName>
                                        </p:attrNameLst>
                                      </p:cBhvr>
                                      <p:to>
                                        <p:strVal val="visible"/>
                                      </p:to>
                                    </p:set>
                                    <p:animEffect transition="in" filter="fade">
                                      <p:cBhvr>
                                        <p:cTn id="45" dur="500"/>
                                        <p:tgtEl>
                                          <p:spTgt spid="109">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16"/>
                                        </p:tgtEl>
                                        <p:attrNameLst>
                                          <p:attrName>style.visibility</p:attrName>
                                        </p:attrNameLst>
                                      </p:cBhvr>
                                      <p:to>
                                        <p:strVal val="visible"/>
                                      </p:to>
                                    </p:set>
                                    <p:animEffect transition="in" filter="fade">
                                      <p:cBhvr>
                                        <p:cTn id="50" dur="1000"/>
                                        <p:tgtEl>
                                          <p:spTgt spid="116"/>
                                        </p:tgtEl>
                                      </p:cBhvr>
                                    </p:animEffect>
                                  </p:childTnLst>
                                </p:cTn>
                              </p:par>
                              <p:par>
                                <p:cTn id="51" presetID="10" presetClass="entr" presetSubtype="0" fill="hold" nodeType="withEffect">
                                  <p:stCondLst>
                                    <p:cond delay="0"/>
                                  </p:stCondLst>
                                  <p:childTnLst>
                                    <p:set>
                                      <p:cBhvr>
                                        <p:cTn id="52" dur="1" fill="hold">
                                          <p:stCondLst>
                                            <p:cond delay="0"/>
                                          </p:stCondLst>
                                        </p:cTn>
                                        <p:tgtEl>
                                          <p:spTgt spid="115"/>
                                        </p:tgtEl>
                                        <p:attrNameLst>
                                          <p:attrName>style.visibility</p:attrName>
                                        </p:attrNameLst>
                                      </p:cBhvr>
                                      <p:to>
                                        <p:strVal val="visible"/>
                                      </p:to>
                                    </p:set>
                                    <p:animEffect transition="in" filter="fade">
                                      <p:cBhvr>
                                        <p:cTn id="53" dur="1000"/>
                                        <p:tgtEl>
                                          <p:spTgt spid="115"/>
                                        </p:tgtEl>
                                      </p:cBhvr>
                                    </p:animEffect>
                                  </p:childTnLst>
                                </p:cTn>
                              </p:par>
                              <p:par>
                                <p:cTn id="54" presetID="10" presetClass="entr" presetSubtype="0" fill="hold" nodeType="withEffect">
                                  <p:stCondLst>
                                    <p:cond delay="0"/>
                                  </p:stCondLst>
                                  <p:childTnLst>
                                    <p:set>
                                      <p:cBhvr>
                                        <p:cTn id="55" dur="1" fill="hold">
                                          <p:stCondLst>
                                            <p:cond delay="0"/>
                                          </p:stCondLst>
                                        </p:cTn>
                                        <p:tgtEl>
                                          <p:spTgt spid="114"/>
                                        </p:tgtEl>
                                        <p:attrNameLst>
                                          <p:attrName>style.visibility</p:attrName>
                                        </p:attrNameLst>
                                      </p:cBhvr>
                                      <p:to>
                                        <p:strVal val="visible"/>
                                      </p:to>
                                    </p:set>
                                    <p:animEffect transition="in" filter="fade">
                                      <p:cBhvr>
                                        <p:cTn id="56" dur="10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030633-58E7-484F-8839-6C36E639202E}"/>
              </a:ext>
            </a:extLst>
          </p:cNvPr>
          <p:cNvSpPr>
            <a:spLocks noGrp="1"/>
          </p:cNvSpPr>
          <p:nvPr>
            <p:ph type="body" sz="quarter" idx="10"/>
          </p:nvPr>
        </p:nvSpPr>
        <p:spPr>
          <a:xfrm>
            <a:off x="0" y="-236562"/>
            <a:ext cx="4427984" cy="1080120"/>
          </a:xfrm>
        </p:spPr>
        <p:txBody>
          <a:bodyPr/>
          <a:lstStyle/>
          <a:p>
            <a:pPr algn="l"/>
            <a:r>
              <a:rPr lang="en-US" i="1" dirty="0">
                <a:highlight>
                  <a:srgbClr val="98DFBB"/>
                </a:highlight>
                <a:latin typeface="+mn-lt"/>
                <a:cs typeface="Times New Roman" panose="02020603050405020304" pitchFamily="18" charset="0"/>
              </a:rPr>
              <a:t>Problem Statement</a:t>
            </a:r>
          </a:p>
        </p:txBody>
      </p:sp>
      <p:pic>
        <p:nvPicPr>
          <p:cNvPr id="2050" name="Picture 2" descr="Optimal design approach for the plate-fin heat exchangers using neural  networks cooperated with genetic algorithms - ScienceDirect">
            <a:extLst>
              <a:ext uri="{FF2B5EF4-FFF2-40B4-BE49-F238E27FC236}">
                <a16:creationId xmlns:a16="http://schemas.microsoft.com/office/drawing/2014/main" id="{4434D43B-2F82-4843-B583-8BA3962AD1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895" y="123478"/>
            <a:ext cx="3333750" cy="32289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6BF121D-01F6-4C59-9336-1115F640909A}"/>
              </a:ext>
            </a:extLst>
          </p:cNvPr>
          <p:cNvSpPr txBox="1"/>
          <p:nvPr/>
        </p:nvSpPr>
        <p:spPr>
          <a:xfrm>
            <a:off x="251520" y="898551"/>
            <a:ext cx="4590256" cy="3170099"/>
          </a:xfrm>
          <a:prstGeom prst="rect">
            <a:avLst/>
          </a:prstGeom>
          <a:noFill/>
        </p:spPr>
        <p:txBody>
          <a:bodyPr wrap="square" rtlCol="0">
            <a:spAutoFit/>
          </a:bodyPr>
          <a:lstStyle/>
          <a:p>
            <a:pPr marL="285750" indent="-285750">
              <a:buFont typeface="Wingdings" panose="05000000000000000000" pitchFamily="2" charset="2"/>
              <a:buChar char="ü"/>
            </a:pPr>
            <a:r>
              <a:rPr lang="en-US" sz="2000" i="1" dirty="0">
                <a:solidFill>
                  <a:schemeClr val="accent2">
                    <a:lumMod val="50000"/>
                  </a:schemeClr>
                </a:solidFill>
              </a:rPr>
              <a:t>High effectiveness</a:t>
            </a:r>
          </a:p>
          <a:p>
            <a:pPr marL="285750" indent="-285750">
              <a:buFont typeface="Wingdings" panose="05000000000000000000" pitchFamily="2" charset="2"/>
              <a:buChar char="ü"/>
            </a:pPr>
            <a:endParaRPr lang="en-US" sz="2000" i="1" dirty="0">
              <a:solidFill>
                <a:schemeClr val="accent2">
                  <a:lumMod val="50000"/>
                </a:schemeClr>
              </a:solidFill>
            </a:endParaRPr>
          </a:p>
          <a:p>
            <a:pPr marL="285750" indent="-285750">
              <a:buFont typeface="Wingdings" panose="05000000000000000000" pitchFamily="2" charset="2"/>
              <a:buChar char="ü"/>
            </a:pPr>
            <a:r>
              <a:rPr lang="en-US" sz="2000" i="1" dirty="0">
                <a:solidFill>
                  <a:schemeClr val="accent2">
                    <a:lumMod val="50000"/>
                  </a:schemeClr>
                </a:solidFill>
              </a:rPr>
              <a:t>Small Size</a:t>
            </a:r>
          </a:p>
          <a:p>
            <a:pPr marL="285750" indent="-285750">
              <a:buFont typeface="Wingdings" panose="05000000000000000000" pitchFamily="2" charset="2"/>
              <a:buChar char="ü"/>
            </a:pPr>
            <a:endParaRPr lang="en-US" sz="2000" i="1" dirty="0">
              <a:solidFill>
                <a:schemeClr val="accent2">
                  <a:lumMod val="50000"/>
                </a:schemeClr>
              </a:solidFill>
            </a:endParaRPr>
          </a:p>
          <a:p>
            <a:pPr marL="285750" indent="-285750">
              <a:buFont typeface="Wingdings" panose="05000000000000000000" pitchFamily="2" charset="2"/>
              <a:buChar char="ü"/>
            </a:pPr>
            <a:r>
              <a:rPr lang="en-US" sz="2000" i="1" dirty="0">
                <a:solidFill>
                  <a:schemeClr val="accent2">
                    <a:lumMod val="50000"/>
                  </a:schemeClr>
                </a:solidFill>
              </a:rPr>
              <a:t>Energy Saving</a:t>
            </a:r>
          </a:p>
          <a:p>
            <a:pPr marL="285750" indent="-285750">
              <a:buFont typeface="Wingdings" panose="05000000000000000000" pitchFamily="2" charset="2"/>
              <a:buChar char="ü"/>
            </a:pPr>
            <a:endParaRPr lang="en-US" sz="2000" i="1" dirty="0">
              <a:solidFill>
                <a:schemeClr val="accent2">
                  <a:lumMod val="50000"/>
                </a:schemeClr>
              </a:solidFill>
            </a:endParaRPr>
          </a:p>
          <a:p>
            <a:pPr marL="285750" indent="-285750">
              <a:buFont typeface="Wingdings" panose="05000000000000000000" pitchFamily="2" charset="2"/>
              <a:buChar char="ü"/>
            </a:pPr>
            <a:r>
              <a:rPr lang="en-US" sz="2000" i="1" dirty="0">
                <a:solidFill>
                  <a:schemeClr val="accent2">
                    <a:lumMod val="50000"/>
                  </a:schemeClr>
                </a:solidFill>
              </a:rPr>
              <a:t>Multiple working fluids configuration</a:t>
            </a:r>
          </a:p>
          <a:p>
            <a:pPr marL="285750" indent="-285750">
              <a:buFont typeface="Wingdings" panose="05000000000000000000" pitchFamily="2" charset="2"/>
              <a:buChar char="ü"/>
            </a:pPr>
            <a:endParaRPr lang="en-US" sz="2000" i="1" dirty="0"/>
          </a:p>
          <a:p>
            <a:pPr marL="285750" indent="-285750">
              <a:buFont typeface="Wingdings" panose="05000000000000000000" pitchFamily="2" charset="2"/>
              <a:buChar char="ü"/>
            </a:pPr>
            <a:r>
              <a:rPr lang="en-US" sz="2000" i="1" dirty="0">
                <a:solidFill>
                  <a:srgbClr val="C00000"/>
                </a:solidFill>
              </a:rPr>
              <a:t>High cost</a:t>
            </a:r>
          </a:p>
          <a:p>
            <a:pPr marL="285750" indent="-285750">
              <a:buFont typeface="Wingdings" panose="05000000000000000000" pitchFamily="2" charset="2"/>
              <a:buChar char="ü"/>
            </a:pPr>
            <a:endParaRPr lang="en-US" sz="2000" i="1" dirty="0"/>
          </a:p>
        </p:txBody>
      </p:sp>
      <p:sp>
        <p:nvSpPr>
          <p:cNvPr id="10" name="TextBox 9">
            <a:extLst>
              <a:ext uri="{FF2B5EF4-FFF2-40B4-BE49-F238E27FC236}">
                <a16:creationId xmlns:a16="http://schemas.microsoft.com/office/drawing/2014/main" id="{49F247B7-A71A-4E3E-A882-E690CAF4818E}"/>
              </a:ext>
            </a:extLst>
          </p:cNvPr>
          <p:cNvSpPr txBox="1"/>
          <p:nvPr/>
        </p:nvSpPr>
        <p:spPr>
          <a:xfrm>
            <a:off x="251520" y="3972236"/>
            <a:ext cx="4664278" cy="400110"/>
          </a:xfrm>
          <a:prstGeom prst="rect">
            <a:avLst/>
          </a:prstGeom>
          <a:noFill/>
        </p:spPr>
        <p:txBody>
          <a:bodyPr wrap="square">
            <a:spAutoFit/>
          </a:bodyPr>
          <a:lstStyle/>
          <a:p>
            <a:pPr marL="285750" indent="-285750">
              <a:buFont typeface="Wingdings" panose="05000000000000000000" pitchFamily="2" charset="2"/>
              <a:buChar char="ü"/>
            </a:pPr>
            <a:r>
              <a:rPr lang="en-US" sz="2000" i="1" dirty="0">
                <a:solidFill>
                  <a:srgbClr val="C00000"/>
                </a:solidFill>
              </a:rPr>
              <a:t>High pressure drop</a:t>
            </a:r>
          </a:p>
        </p:txBody>
      </p:sp>
      <p:pic>
        <p:nvPicPr>
          <p:cNvPr id="8" name="Picture 2" descr="Comprehensive Study of Compact Heat Exchangers with Offset Strip Fin |  IntechOpen">
            <a:extLst>
              <a:ext uri="{FF2B5EF4-FFF2-40B4-BE49-F238E27FC236}">
                <a16:creationId xmlns:a16="http://schemas.microsoft.com/office/drawing/2014/main" id="{9FA6054D-9C3D-4B6C-8584-B972288AF2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3408690"/>
            <a:ext cx="3275856" cy="1607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4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030633-58E7-484F-8839-6C36E639202E}"/>
              </a:ext>
            </a:extLst>
          </p:cNvPr>
          <p:cNvSpPr>
            <a:spLocks noGrp="1"/>
          </p:cNvSpPr>
          <p:nvPr>
            <p:ph type="body" sz="quarter" idx="10"/>
          </p:nvPr>
        </p:nvSpPr>
        <p:spPr>
          <a:xfrm>
            <a:off x="-30807" y="-236562"/>
            <a:ext cx="3275856" cy="1080120"/>
          </a:xfrm>
        </p:spPr>
        <p:txBody>
          <a:bodyPr/>
          <a:lstStyle/>
          <a:p>
            <a:pPr algn="l"/>
            <a:r>
              <a:rPr lang="en-US" i="1" dirty="0">
                <a:highlight>
                  <a:srgbClr val="98DFBB"/>
                </a:highlight>
                <a:latin typeface="+mn-lt"/>
                <a:cs typeface="Times New Roman" panose="02020603050405020304" pitchFamily="18" charset="0"/>
              </a:rPr>
              <a:t>Objectives</a:t>
            </a:r>
          </a:p>
        </p:txBody>
      </p:sp>
      <p:sp>
        <p:nvSpPr>
          <p:cNvPr id="4" name="TextBox 3">
            <a:extLst>
              <a:ext uri="{FF2B5EF4-FFF2-40B4-BE49-F238E27FC236}">
                <a16:creationId xmlns:a16="http://schemas.microsoft.com/office/drawing/2014/main" id="{13A84B18-EE9A-41BC-85CD-C1954EDEC91E}"/>
              </a:ext>
            </a:extLst>
          </p:cNvPr>
          <p:cNvSpPr txBox="1"/>
          <p:nvPr/>
        </p:nvSpPr>
        <p:spPr>
          <a:xfrm>
            <a:off x="-1" y="1419622"/>
            <a:ext cx="9185189" cy="2585323"/>
          </a:xfrm>
          <a:prstGeom prst="rect">
            <a:avLst/>
          </a:prstGeom>
          <a:noFill/>
        </p:spPr>
        <p:txBody>
          <a:bodyPr wrap="square" rtlCol="0">
            <a:spAutoFit/>
          </a:bodyPr>
          <a:lstStyle/>
          <a:p>
            <a:pPr marL="285750" indent="-285750">
              <a:buFont typeface="Wingdings" panose="05000000000000000000" pitchFamily="2" charset="2"/>
              <a:buChar char="ü"/>
            </a:pPr>
            <a:r>
              <a:rPr lang="en-US" i="1" dirty="0"/>
              <a:t>Study the design, thermal model and economic model of Plate Fin Heat Exchangers</a:t>
            </a:r>
          </a:p>
          <a:p>
            <a:endParaRPr lang="en-US" i="1" dirty="0"/>
          </a:p>
          <a:p>
            <a:endParaRPr lang="en-US" i="1" dirty="0"/>
          </a:p>
          <a:p>
            <a:pPr marL="285750" indent="-285750">
              <a:buFont typeface="Wingdings" panose="05000000000000000000" pitchFamily="2" charset="2"/>
              <a:buChar char="ü"/>
            </a:pPr>
            <a:r>
              <a:rPr lang="en-US" i="1" dirty="0"/>
              <a:t>Minimize the Total Annual Cost and the Pressure Drop of a Plate Fin Heat exchanger by optimizing its design using Evolutionary optimization algorithms</a:t>
            </a:r>
          </a:p>
          <a:p>
            <a:endParaRPr lang="en-US" i="1" dirty="0"/>
          </a:p>
          <a:p>
            <a:endParaRPr lang="en-US" i="1" dirty="0"/>
          </a:p>
          <a:p>
            <a:pPr marL="285750" indent="-285750">
              <a:buFont typeface="Wingdings" panose="05000000000000000000" pitchFamily="2" charset="2"/>
              <a:buChar char="ü"/>
            </a:pPr>
            <a:r>
              <a:rPr lang="en-US" i="1" dirty="0"/>
              <a:t>Identify the most efficient Evolutionary Algorithm in optimizing Plate Fin Heat                  Exchangers</a:t>
            </a:r>
          </a:p>
        </p:txBody>
      </p:sp>
    </p:spTree>
    <p:extLst>
      <p:ext uri="{BB962C8B-B14F-4D97-AF65-F5344CB8AC3E}">
        <p14:creationId xmlns:p14="http://schemas.microsoft.com/office/powerpoint/2010/main" val="360562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fade">
                                      <p:cBhvr>
                                        <p:cTn id="1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030633-58E7-484F-8839-6C36E639202E}"/>
              </a:ext>
            </a:extLst>
          </p:cNvPr>
          <p:cNvSpPr>
            <a:spLocks noGrp="1"/>
          </p:cNvSpPr>
          <p:nvPr>
            <p:ph type="body" sz="quarter" idx="10"/>
          </p:nvPr>
        </p:nvSpPr>
        <p:spPr>
          <a:xfrm>
            <a:off x="-468560" y="-215536"/>
            <a:ext cx="3275856" cy="1080120"/>
          </a:xfrm>
        </p:spPr>
        <p:txBody>
          <a:bodyPr/>
          <a:lstStyle/>
          <a:p>
            <a:r>
              <a:rPr lang="en-US" i="1" dirty="0">
                <a:highlight>
                  <a:srgbClr val="98DFBB"/>
                </a:highlight>
                <a:latin typeface="+mn-lt"/>
                <a:cs typeface="Times New Roman" panose="02020603050405020304" pitchFamily="18" charset="0"/>
              </a:rPr>
              <a:t>Objectives</a:t>
            </a:r>
          </a:p>
        </p:txBody>
      </p:sp>
      <p:sp>
        <p:nvSpPr>
          <p:cNvPr id="5" name="TextBox 4">
            <a:extLst>
              <a:ext uri="{FF2B5EF4-FFF2-40B4-BE49-F238E27FC236}">
                <a16:creationId xmlns:a16="http://schemas.microsoft.com/office/drawing/2014/main" id="{B73B4DEA-8C84-4DFB-9C9C-0C66C864136A}"/>
              </a:ext>
            </a:extLst>
          </p:cNvPr>
          <p:cNvSpPr txBox="1"/>
          <p:nvPr/>
        </p:nvSpPr>
        <p:spPr>
          <a:xfrm>
            <a:off x="-30807" y="303498"/>
            <a:ext cx="3275856" cy="1631216"/>
          </a:xfrm>
          <a:prstGeom prst="rect">
            <a:avLst/>
          </a:prstGeom>
          <a:noFill/>
        </p:spPr>
        <p:txBody>
          <a:bodyPr wrap="square" rtlCol="0">
            <a:spAutoFit/>
          </a:bodyPr>
          <a:lstStyle/>
          <a:p>
            <a:endParaRPr lang="en-US" sz="2000" b="1" i="1" dirty="0">
              <a:solidFill>
                <a:schemeClr val="accent2">
                  <a:lumMod val="50000"/>
                </a:schemeClr>
              </a:solidFill>
            </a:endParaRPr>
          </a:p>
          <a:p>
            <a:r>
              <a:rPr lang="en-US" sz="2000" b="1" i="1" dirty="0">
                <a:solidFill>
                  <a:schemeClr val="accent2">
                    <a:lumMod val="50000"/>
                  </a:schemeClr>
                </a:solidFill>
                <a:highlight>
                  <a:srgbClr val="F8B2A3"/>
                </a:highlight>
              </a:rPr>
              <a:t>OPTIMIZATION METHOD</a:t>
            </a:r>
          </a:p>
          <a:p>
            <a:endParaRPr lang="en-US" sz="2000" i="1" dirty="0"/>
          </a:p>
          <a:p>
            <a:endParaRPr lang="en-US" sz="2000" i="1" dirty="0"/>
          </a:p>
          <a:p>
            <a:endParaRPr lang="en-US" sz="2000" i="1" dirty="0"/>
          </a:p>
        </p:txBody>
      </p:sp>
      <p:sp>
        <p:nvSpPr>
          <p:cNvPr id="3" name="TextBox 2">
            <a:extLst>
              <a:ext uri="{FF2B5EF4-FFF2-40B4-BE49-F238E27FC236}">
                <a16:creationId xmlns:a16="http://schemas.microsoft.com/office/drawing/2014/main" id="{FD1CB13D-8B14-41B2-8FC2-722E979E8C11}"/>
              </a:ext>
            </a:extLst>
          </p:cNvPr>
          <p:cNvSpPr txBox="1"/>
          <p:nvPr/>
        </p:nvSpPr>
        <p:spPr>
          <a:xfrm>
            <a:off x="3110220" y="930946"/>
            <a:ext cx="2916833" cy="461665"/>
          </a:xfrm>
          <a:prstGeom prst="rect">
            <a:avLst/>
          </a:prstGeom>
          <a:noFill/>
        </p:spPr>
        <p:txBody>
          <a:bodyPr wrap="square" rtlCol="0">
            <a:spAutoFit/>
          </a:bodyPr>
          <a:lstStyle/>
          <a:p>
            <a:r>
              <a:rPr lang="en-US" sz="2400" i="1" u="sng" dirty="0"/>
              <a:t>Artificial Intelligence</a:t>
            </a:r>
          </a:p>
        </p:txBody>
      </p:sp>
      <p:cxnSp>
        <p:nvCxnSpPr>
          <p:cNvPr id="12" name="Connector: Elbow 11">
            <a:extLst>
              <a:ext uri="{FF2B5EF4-FFF2-40B4-BE49-F238E27FC236}">
                <a16:creationId xmlns:a16="http://schemas.microsoft.com/office/drawing/2014/main" id="{C60016F4-4B5D-4403-BD29-7CEE839BE3CF}"/>
              </a:ext>
            </a:extLst>
          </p:cNvPr>
          <p:cNvCxnSpPr>
            <a:cxnSpLocks/>
            <a:endCxn id="15" idx="0"/>
          </p:cNvCxnSpPr>
          <p:nvPr/>
        </p:nvCxnSpPr>
        <p:spPr>
          <a:xfrm rot="5400000">
            <a:off x="4175843" y="1706895"/>
            <a:ext cx="785589" cy="5"/>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5" name="Oval 14">
            <a:extLst>
              <a:ext uri="{FF2B5EF4-FFF2-40B4-BE49-F238E27FC236}">
                <a16:creationId xmlns:a16="http://schemas.microsoft.com/office/drawing/2014/main" id="{2B4D5BBE-8F16-44EE-9360-1CE74DB30F45}"/>
              </a:ext>
            </a:extLst>
          </p:cNvPr>
          <p:cNvSpPr/>
          <p:nvPr/>
        </p:nvSpPr>
        <p:spPr>
          <a:xfrm>
            <a:off x="3110220" y="2099692"/>
            <a:ext cx="2916828" cy="684077"/>
          </a:xfrm>
          <a:prstGeom prst="ellipse">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1EF609E-B9A7-45B3-A3C7-2CEFDC37773A}"/>
              </a:ext>
            </a:extLst>
          </p:cNvPr>
          <p:cNvSpPr txBox="1"/>
          <p:nvPr/>
        </p:nvSpPr>
        <p:spPr>
          <a:xfrm>
            <a:off x="3245049" y="2257065"/>
            <a:ext cx="2664296" cy="369332"/>
          </a:xfrm>
          <a:prstGeom prst="rect">
            <a:avLst/>
          </a:prstGeom>
          <a:noFill/>
        </p:spPr>
        <p:txBody>
          <a:bodyPr wrap="square" rtlCol="0">
            <a:spAutoFit/>
          </a:bodyPr>
          <a:lstStyle/>
          <a:p>
            <a:r>
              <a:rPr lang="en-US" i="1" dirty="0"/>
              <a:t>Evolutionary Algorithms</a:t>
            </a:r>
          </a:p>
        </p:txBody>
      </p:sp>
      <p:sp>
        <p:nvSpPr>
          <p:cNvPr id="21" name="Rectangle: Rounded Corners 20">
            <a:extLst>
              <a:ext uri="{FF2B5EF4-FFF2-40B4-BE49-F238E27FC236}">
                <a16:creationId xmlns:a16="http://schemas.microsoft.com/office/drawing/2014/main" id="{DEA8BB37-3F16-40B1-A8C8-BA0EAD16CD26}"/>
              </a:ext>
            </a:extLst>
          </p:cNvPr>
          <p:cNvSpPr/>
          <p:nvPr/>
        </p:nvSpPr>
        <p:spPr>
          <a:xfrm>
            <a:off x="257796" y="3533806"/>
            <a:ext cx="2003673" cy="5606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7AE065B2-7387-4258-84EA-66DBFB7E65DC}"/>
              </a:ext>
            </a:extLst>
          </p:cNvPr>
          <p:cNvSpPr/>
          <p:nvPr/>
        </p:nvSpPr>
        <p:spPr>
          <a:xfrm>
            <a:off x="3566798" y="3532957"/>
            <a:ext cx="2003673" cy="5606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56EB5FF-5FA6-418D-A2E6-417696EAE268}"/>
              </a:ext>
            </a:extLst>
          </p:cNvPr>
          <p:cNvSpPr txBox="1"/>
          <p:nvPr/>
        </p:nvSpPr>
        <p:spPr>
          <a:xfrm>
            <a:off x="395536" y="3521760"/>
            <a:ext cx="1728192" cy="584775"/>
          </a:xfrm>
          <a:prstGeom prst="rect">
            <a:avLst/>
          </a:prstGeom>
          <a:noFill/>
        </p:spPr>
        <p:txBody>
          <a:bodyPr wrap="square" rtlCol="0">
            <a:spAutoFit/>
          </a:bodyPr>
          <a:lstStyle/>
          <a:p>
            <a:pPr algn="ctr"/>
            <a:r>
              <a:rPr lang="en-US" sz="1600" i="1" dirty="0"/>
              <a:t>Grey Wolf </a:t>
            </a:r>
          </a:p>
          <a:p>
            <a:pPr algn="ctr"/>
            <a:r>
              <a:rPr lang="en-US" sz="1600" i="1" dirty="0"/>
              <a:t>Optimization</a:t>
            </a:r>
          </a:p>
        </p:txBody>
      </p:sp>
      <p:sp>
        <p:nvSpPr>
          <p:cNvPr id="24" name="TextBox 23">
            <a:extLst>
              <a:ext uri="{FF2B5EF4-FFF2-40B4-BE49-F238E27FC236}">
                <a16:creationId xmlns:a16="http://schemas.microsoft.com/office/drawing/2014/main" id="{F5A398D0-2E1B-4524-A608-064BC86963CB}"/>
              </a:ext>
            </a:extLst>
          </p:cNvPr>
          <p:cNvSpPr txBox="1"/>
          <p:nvPr/>
        </p:nvSpPr>
        <p:spPr>
          <a:xfrm>
            <a:off x="3630194" y="3644021"/>
            <a:ext cx="2003673" cy="338554"/>
          </a:xfrm>
          <a:prstGeom prst="rect">
            <a:avLst/>
          </a:prstGeom>
          <a:noFill/>
        </p:spPr>
        <p:txBody>
          <a:bodyPr wrap="square" rtlCol="0">
            <a:spAutoFit/>
          </a:bodyPr>
          <a:lstStyle/>
          <a:p>
            <a:r>
              <a:rPr lang="en-US" sz="1600" i="1" dirty="0"/>
              <a:t>Genetic Algorithm</a:t>
            </a:r>
          </a:p>
        </p:txBody>
      </p:sp>
      <p:cxnSp>
        <p:nvCxnSpPr>
          <p:cNvPr id="26" name="Straight Arrow Connector 25">
            <a:extLst>
              <a:ext uri="{FF2B5EF4-FFF2-40B4-BE49-F238E27FC236}">
                <a16:creationId xmlns:a16="http://schemas.microsoft.com/office/drawing/2014/main" id="{44B44F3F-639E-43EA-A7DD-1ADC86291DC9}"/>
              </a:ext>
            </a:extLst>
          </p:cNvPr>
          <p:cNvCxnSpPr>
            <a:stCxn id="15" idx="4"/>
            <a:endCxn id="22" idx="0"/>
          </p:cNvCxnSpPr>
          <p:nvPr/>
        </p:nvCxnSpPr>
        <p:spPr>
          <a:xfrm flipH="1">
            <a:off x="1259632" y="2783769"/>
            <a:ext cx="3309002" cy="7379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16F4D8F0-FD99-49B5-80C2-D7920F3A298B}"/>
              </a:ext>
            </a:extLst>
          </p:cNvPr>
          <p:cNvCxnSpPr>
            <a:stCxn id="15" idx="4"/>
            <a:endCxn id="23" idx="0"/>
          </p:cNvCxnSpPr>
          <p:nvPr/>
        </p:nvCxnSpPr>
        <p:spPr>
          <a:xfrm>
            <a:off x="4568634" y="2783769"/>
            <a:ext cx="1" cy="7491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9256DD97-02D3-46D9-9B40-69A2436ED75D}"/>
              </a:ext>
            </a:extLst>
          </p:cNvPr>
          <p:cNvCxnSpPr>
            <a:cxnSpLocks/>
            <a:stCxn id="15" idx="4"/>
            <a:endCxn id="27" idx="0"/>
          </p:cNvCxnSpPr>
          <p:nvPr/>
        </p:nvCxnSpPr>
        <p:spPr>
          <a:xfrm>
            <a:off x="4568634" y="2783769"/>
            <a:ext cx="3315734" cy="7500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Rectangle: Rounded Corners 24">
            <a:extLst>
              <a:ext uri="{FF2B5EF4-FFF2-40B4-BE49-F238E27FC236}">
                <a16:creationId xmlns:a16="http://schemas.microsoft.com/office/drawing/2014/main" id="{7676A0A3-0C0E-48A4-9709-C1E304CC939F}"/>
              </a:ext>
            </a:extLst>
          </p:cNvPr>
          <p:cNvSpPr/>
          <p:nvPr/>
        </p:nvSpPr>
        <p:spPr>
          <a:xfrm>
            <a:off x="6882532" y="3545852"/>
            <a:ext cx="2003673" cy="5606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C40F5732-1964-4E5A-86E1-E5F0C4EF59FF}"/>
              </a:ext>
            </a:extLst>
          </p:cNvPr>
          <p:cNvSpPr txBox="1"/>
          <p:nvPr/>
        </p:nvSpPr>
        <p:spPr>
          <a:xfrm>
            <a:off x="7020272" y="3533806"/>
            <a:ext cx="1728192" cy="584775"/>
          </a:xfrm>
          <a:prstGeom prst="rect">
            <a:avLst/>
          </a:prstGeom>
          <a:noFill/>
        </p:spPr>
        <p:txBody>
          <a:bodyPr wrap="square" rtlCol="0">
            <a:spAutoFit/>
          </a:bodyPr>
          <a:lstStyle/>
          <a:p>
            <a:pPr algn="ctr"/>
            <a:r>
              <a:rPr lang="en-US" sz="1600" i="1" dirty="0"/>
              <a:t>Particle Swarm</a:t>
            </a:r>
          </a:p>
          <a:p>
            <a:pPr algn="ctr"/>
            <a:r>
              <a:rPr lang="en-US" sz="1600" i="1" dirty="0"/>
              <a:t>Optimization </a:t>
            </a:r>
          </a:p>
        </p:txBody>
      </p:sp>
    </p:spTree>
    <p:extLst>
      <p:ext uri="{BB962C8B-B14F-4D97-AF65-F5344CB8AC3E}">
        <p14:creationId xmlns:p14="http://schemas.microsoft.com/office/powerpoint/2010/main" val="1399063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21" grpId="0" animBg="1"/>
      <p:bldP spid="23" grpId="0" animBg="1"/>
      <p:bldP spid="22" grpId="0"/>
      <p:bldP spid="24" grpId="0"/>
      <p:bldP spid="25" grpId="0" animBg="1"/>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030633-58E7-484F-8839-6C36E639202E}"/>
              </a:ext>
            </a:extLst>
          </p:cNvPr>
          <p:cNvSpPr>
            <a:spLocks noGrp="1"/>
          </p:cNvSpPr>
          <p:nvPr>
            <p:ph type="body" sz="quarter" idx="10"/>
          </p:nvPr>
        </p:nvSpPr>
        <p:spPr>
          <a:xfrm>
            <a:off x="-396552" y="-236562"/>
            <a:ext cx="3096344" cy="1080120"/>
          </a:xfrm>
        </p:spPr>
        <p:txBody>
          <a:bodyPr/>
          <a:lstStyle/>
          <a:p>
            <a:r>
              <a:rPr lang="en-US" i="1" dirty="0">
                <a:highlight>
                  <a:srgbClr val="98DFBB"/>
                </a:highlight>
                <a:latin typeface="+mn-lt"/>
                <a:cs typeface="Times New Roman" panose="02020603050405020304" pitchFamily="18" charset="0"/>
              </a:rPr>
              <a:t>Objectives</a:t>
            </a:r>
          </a:p>
        </p:txBody>
      </p:sp>
      <p:sp>
        <p:nvSpPr>
          <p:cNvPr id="5" name="TextBox 4">
            <a:extLst>
              <a:ext uri="{FF2B5EF4-FFF2-40B4-BE49-F238E27FC236}">
                <a16:creationId xmlns:a16="http://schemas.microsoft.com/office/drawing/2014/main" id="{B73B4DEA-8C84-4DFB-9C9C-0C66C864136A}"/>
              </a:ext>
            </a:extLst>
          </p:cNvPr>
          <p:cNvSpPr txBox="1"/>
          <p:nvPr/>
        </p:nvSpPr>
        <p:spPr>
          <a:xfrm>
            <a:off x="-30807" y="303498"/>
            <a:ext cx="3275856" cy="1631216"/>
          </a:xfrm>
          <a:prstGeom prst="rect">
            <a:avLst/>
          </a:prstGeom>
          <a:noFill/>
        </p:spPr>
        <p:txBody>
          <a:bodyPr wrap="square" rtlCol="0">
            <a:spAutoFit/>
          </a:bodyPr>
          <a:lstStyle/>
          <a:p>
            <a:endParaRPr lang="en-US" sz="2000" b="1" i="1" dirty="0">
              <a:solidFill>
                <a:schemeClr val="accent2">
                  <a:lumMod val="50000"/>
                </a:schemeClr>
              </a:solidFill>
            </a:endParaRPr>
          </a:p>
          <a:p>
            <a:r>
              <a:rPr lang="en-US" sz="2000" b="1" i="1" dirty="0">
                <a:solidFill>
                  <a:schemeClr val="accent2">
                    <a:lumMod val="50000"/>
                  </a:schemeClr>
                </a:solidFill>
                <a:highlight>
                  <a:srgbClr val="F8B2A3"/>
                </a:highlight>
              </a:rPr>
              <a:t>OPTIMIZATION METHOD</a:t>
            </a:r>
          </a:p>
          <a:p>
            <a:endParaRPr lang="en-US" sz="2000" i="1" dirty="0"/>
          </a:p>
          <a:p>
            <a:endParaRPr lang="en-US" sz="2000" i="1" dirty="0"/>
          </a:p>
          <a:p>
            <a:endParaRPr lang="en-US" sz="2000" i="1" dirty="0"/>
          </a:p>
        </p:txBody>
      </p:sp>
      <p:pic>
        <p:nvPicPr>
          <p:cNvPr id="4" name="Picture 3">
            <a:extLst>
              <a:ext uri="{FF2B5EF4-FFF2-40B4-BE49-F238E27FC236}">
                <a16:creationId xmlns:a16="http://schemas.microsoft.com/office/drawing/2014/main" id="{530889F8-B26C-4310-A19C-A400D0A1CCD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267744" y="1131590"/>
            <a:ext cx="6862374" cy="3904784"/>
          </a:xfrm>
          <a:prstGeom prst="rect">
            <a:avLst/>
          </a:prstGeom>
        </p:spPr>
      </p:pic>
      <p:sp>
        <p:nvSpPr>
          <p:cNvPr id="3" name="TextBox 2">
            <a:extLst>
              <a:ext uri="{FF2B5EF4-FFF2-40B4-BE49-F238E27FC236}">
                <a16:creationId xmlns:a16="http://schemas.microsoft.com/office/drawing/2014/main" id="{37148D7E-5D3A-4BB7-B777-9341F336B578}"/>
              </a:ext>
            </a:extLst>
          </p:cNvPr>
          <p:cNvSpPr txBox="1"/>
          <p:nvPr/>
        </p:nvSpPr>
        <p:spPr>
          <a:xfrm>
            <a:off x="107504" y="1269552"/>
            <a:ext cx="2448272" cy="1477328"/>
          </a:xfrm>
          <a:prstGeom prst="rect">
            <a:avLst/>
          </a:prstGeom>
          <a:noFill/>
        </p:spPr>
        <p:txBody>
          <a:bodyPr wrap="square" rtlCol="0">
            <a:spAutoFit/>
          </a:bodyPr>
          <a:lstStyle/>
          <a:p>
            <a:pPr marL="285750" indent="-285750">
              <a:buFont typeface="Wingdings" panose="05000000000000000000" pitchFamily="2" charset="2"/>
              <a:buChar char="ü"/>
            </a:pPr>
            <a:r>
              <a:rPr lang="en-US" i="1" dirty="0"/>
              <a:t>Accuracy</a:t>
            </a:r>
          </a:p>
          <a:p>
            <a:endParaRPr lang="en-US" dirty="0"/>
          </a:p>
          <a:p>
            <a:pPr marL="285750" indent="-285750">
              <a:buFont typeface="Wingdings" panose="05000000000000000000" pitchFamily="2" charset="2"/>
              <a:buChar char="ü"/>
            </a:pPr>
            <a:r>
              <a:rPr lang="en-US" i="1" dirty="0"/>
              <a:t>Computation Time</a:t>
            </a:r>
          </a:p>
          <a:p>
            <a:endParaRPr lang="en-US" dirty="0"/>
          </a:p>
          <a:p>
            <a:pPr marL="285750" indent="-285750">
              <a:buFont typeface="Wingdings" panose="05000000000000000000" pitchFamily="2" charset="2"/>
              <a:buChar char="ü"/>
            </a:pPr>
            <a:r>
              <a:rPr lang="en-US" i="1" dirty="0"/>
              <a:t>Popular</a:t>
            </a:r>
          </a:p>
        </p:txBody>
      </p:sp>
    </p:spTree>
    <p:extLst>
      <p:ext uri="{BB962C8B-B14F-4D97-AF65-F5344CB8AC3E}">
        <p14:creationId xmlns:p14="http://schemas.microsoft.com/office/powerpoint/2010/main" val="1553883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030633-58E7-484F-8839-6C36E639202E}"/>
              </a:ext>
            </a:extLst>
          </p:cNvPr>
          <p:cNvSpPr>
            <a:spLocks noGrp="1"/>
          </p:cNvSpPr>
          <p:nvPr>
            <p:ph type="body" sz="quarter" idx="10"/>
          </p:nvPr>
        </p:nvSpPr>
        <p:spPr>
          <a:xfrm>
            <a:off x="-30807" y="-236562"/>
            <a:ext cx="3275856" cy="1080120"/>
          </a:xfrm>
        </p:spPr>
        <p:txBody>
          <a:bodyPr/>
          <a:lstStyle/>
          <a:p>
            <a:pPr algn="l"/>
            <a:r>
              <a:rPr lang="en-US" i="1" dirty="0">
                <a:highlight>
                  <a:srgbClr val="98DFBB"/>
                </a:highlight>
                <a:latin typeface="+mn-lt"/>
                <a:cs typeface="Times New Roman" panose="02020603050405020304" pitchFamily="18" charset="0"/>
              </a:rPr>
              <a:t>Research Gap</a:t>
            </a:r>
          </a:p>
        </p:txBody>
      </p:sp>
      <p:sp>
        <p:nvSpPr>
          <p:cNvPr id="5" name="TextBox 4">
            <a:extLst>
              <a:ext uri="{FF2B5EF4-FFF2-40B4-BE49-F238E27FC236}">
                <a16:creationId xmlns:a16="http://schemas.microsoft.com/office/drawing/2014/main" id="{A8782767-4B91-4162-BC31-154BEDA2E569}"/>
              </a:ext>
            </a:extLst>
          </p:cNvPr>
          <p:cNvSpPr txBox="1"/>
          <p:nvPr/>
        </p:nvSpPr>
        <p:spPr>
          <a:xfrm>
            <a:off x="467544" y="1059582"/>
            <a:ext cx="9185189" cy="1384995"/>
          </a:xfrm>
          <a:prstGeom prst="rect">
            <a:avLst/>
          </a:prstGeom>
          <a:noFill/>
        </p:spPr>
        <p:txBody>
          <a:bodyPr wrap="square" rtlCol="0">
            <a:spAutoFit/>
          </a:bodyPr>
          <a:lstStyle/>
          <a:p>
            <a:r>
              <a:rPr lang="en-US" sz="2800" i="1" dirty="0">
                <a:solidFill>
                  <a:srgbClr val="002060"/>
                </a:solidFill>
              </a:rPr>
              <a:t>Implementation of </a:t>
            </a:r>
            <a:r>
              <a:rPr lang="en-US" sz="2800" i="1" dirty="0">
                <a:solidFill>
                  <a:schemeClr val="accent1">
                    <a:lumMod val="75000"/>
                  </a:schemeClr>
                </a:solidFill>
              </a:rPr>
              <a:t>Grey Wolf Optimization algorithm</a:t>
            </a:r>
          </a:p>
          <a:p>
            <a:endParaRPr lang="en-US" sz="2800" i="1" dirty="0"/>
          </a:p>
          <a:p>
            <a:endParaRPr lang="en-US" sz="2800" i="1" dirty="0"/>
          </a:p>
        </p:txBody>
      </p:sp>
      <p:pic>
        <p:nvPicPr>
          <p:cNvPr id="4098" name="Picture 2" descr="Fig. 1. Position updating mechanism of search agents and effects of A on it.">
            <a:extLst>
              <a:ext uri="{FF2B5EF4-FFF2-40B4-BE49-F238E27FC236}">
                <a16:creationId xmlns:a16="http://schemas.microsoft.com/office/drawing/2014/main" id="{ED75BBE6-755D-41C6-B2A5-EB04413CF4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400" b="3800"/>
          <a:stretch/>
        </p:blipFill>
        <p:spPr bwMode="auto">
          <a:xfrm>
            <a:off x="2691420" y="1752079"/>
            <a:ext cx="3761159" cy="3032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192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fade">
                                      <p:cBhvr>
                                        <p:cTn id="12"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030633-58E7-484F-8839-6C36E639202E}"/>
              </a:ext>
            </a:extLst>
          </p:cNvPr>
          <p:cNvSpPr>
            <a:spLocks noGrp="1"/>
          </p:cNvSpPr>
          <p:nvPr>
            <p:ph type="body" sz="quarter" idx="10"/>
          </p:nvPr>
        </p:nvSpPr>
        <p:spPr>
          <a:xfrm>
            <a:off x="-396552" y="-236562"/>
            <a:ext cx="4492226" cy="1080120"/>
          </a:xfrm>
        </p:spPr>
        <p:txBody>
          <a:bodyPr/>
          <a:lstStyle/>
          <a:p>
            <a:r>
              <a:rPr lang="en-US" i="1" dirty="0">
                <a:highlight>
                  <a:srgbClr val="98DFBB"/>
                </a:highlight>
                <a:latin typeface="+mn-lt"/>
                <a:cs typeface="Times New Roman" panose="02020603050405020304" pitchFamily="18" charset="0"/>
              </a:rPr>
              <a:t>Literature Review</a:t>
            </a:r>
          </a:p>
        </p:txBody>
      </p:sp>
      <p:sp>
        <p:nvSpPr>
          <p:cNvPr id="5" name="TextBox 4">
            <a:extLst>
              <a:ext uri="{FF2B5EF4-FFF2-40B4-BE49-F238E27FC236}">
                <a16:creationId xmlns:a16="http://schemas.microsoft.com/office/drawing/2014/main" id="{B73B4DEA-8C84-4DFB-9C9C-0C66C864136A}"/>
              </a:ext>
            </a:extLst>
          </p:cNvPr>
          <p:cNvSpPr txBox="1"/>
          <p:nvPr/>
        </p:nvSpPr>
        <p:spPr>
          <a:xfrm>
            <a:off x="-30807" y="303498"/>
            <a:ext cx="3275856" cy="1631216"/>
          </a:xfrm>
          <a:prstGeom prst="rect">
            <a:avLst/>
          </a:prstGeom>
          <a:noFill/>
        </p:spPr>
        <p:txBody>
          <a:bodyPr wrap="square" rtlCol="0">
            <a:spAutoFit/>
          </a:bodyPr>
          <a:lstStyle/>
          <a:p>
            <a:endParaRPr lang="en-US" sz="2000" b="1" i="1" dirty="0">
              <a:solidFill>
                <a:schemeClr val="accent2">
                  <a:lumMod val="50000"/>
                </a:schemeClr>
              </a:solidFill>
            </a:endParaRPr>
          </a:p>
          <a:p>
            <a:r>
              <a:rPr lang="en-US" sz="2000" b="1" i="1" dirty="0">
                <a:solidFill>
                  <a:schemeClr val="accent2">
                    <a:lumMod val="50000"/>
                  </a:schemeClr>
                </a:solidFill>
                <a:highlight>
                  <a:srgbClr val="F8B2A3"/>
                </a:highlight>
              </a:rPr>
              <a:t>GENETIC ALGORITHM</a:t>
            </a:r>
          </a:p>
          <a:p>
            <a:endParaRPr lang="en-US" sz="2000" i="1" dirty="0"/>
          </a:p>
          <a:p>
            <a:endParaRPr lang="en-US" sz="2000" i="1" dirty="0"/>
          </a:p>
          <a:p>
            <a:endParaRPr lang="en-US" sz="2000" i="1" dirty="0"/>
          </a:p>
        </p:txBody>
      </p:sp>
      <p:sp>
        <p:nvSpPr>
          <p:cNvPr id="3" name="TextBox 2">
            <a:extLst>
              <a:ext uri="{FF2B5EF4-FFF2-40B4-BE49-F238E27FC236}">
                <a16:creationId xmlns:a16="http://schemas.microsoft.com/office/drawing/2014/main" id="{DACA0982-B7CF-4C30-BB4A-BDCFC89E805F}"/>
              </a:ext>
            </a:extLst>
          </p:cNvPr>
          <p:cNvSpPr txBox="1"/>
          <p:nvPr/>
        </p:nvSpPr>
        <p:spPr>
          <a:xfrm>
            <a:off x="207116" y="1056290"/>
            <a:ext cx="8352928" cy="646331"/>
          </a:xfrm>
          <a:prstGeom prst="rect">
            <a:avLst/>
          </a:prstGeom>
          <a:noFill/>
        </p:spPr>
        <p:txBody>
          <a:bodyPr wrap="square" rtlCol="0">
            <a:spAutoFit/>
          </a:bodyPr>
          <a:lstStyle/>
          <a:p>
            <a:pPr marL="285750" indent="-285750">
              <a:buFont typeface="Wingdings" panose="05000000000000000000" pitchFamily="2" charset="2"/>
              <a:buChar char="ü"/>
            </a:pPr>
            <a:r>
              <a:rPr lang="en-US" i="1" dirty="0"/>
              <a:t>John Holland 1975</a:t>
            </a:r>
          </a:p>
          <a:p>
            <a:pPr marL="285750" indent="-285750">
              <a:buFont typeface="Wingdings" panose="05000000000000000000" pitchFamily="2" charset="2"/>
              <a:buChar char="ü"/>
            </a:pPr>
            <a:r>
              <a:rPr lang="en-US" i="1" dirty="0"/>
              <a:t>Darwin theory of evolution</a:t>
            </a:r>
          </a:p>
        </p:txBody>
      </p:sp>
      <mc:AlternateContent xmlns:mc="http://schemas.openxmlformats.org/markup-compatibility/2006" xmlns:p14="http://schemas.microsoft.com/office/powerpoint/2010/main">
        <mc:Choice Requires="p14">
          <p:contentPart p14:bwMode="auto" r:id="rId3">
            <p14:nvContentPartPr>
              <p14:cNvPr id="100" name="Ink 99">
                <a:extLst>
                  <a:ext uri="{FF2B5EF4-FFF2-40B4-BE49-F238E27FC236}">
                    <a16:creationId xmlns:a16="http://schemas.microsoft.com/office/drawing/2014/main" id="{80BAB095-9468-4362-90F4-026B1173CC33}"/>
                  </a:ext>
                </a:extLst>
              </p14:cNvPr>
              <p14:cNvContentPartPr/>
              <p14:nvPr/>
            </p14:nvContentPartPr>
            <p14:xfrm>
              <a:off x="-342240" y="1604640"/>
              <a:ext cx="1800" cy="360"/>
            </p14:xfrm>
          </p:contentPart>
        </mc:Choice>
        <mc:Fallback xmlns="">
          <p:pic>
            <p:nvPicPr>
              <p:cNvPr id="100" name="Ink 99">
                <a:extLst>
                  <a:ext uri="{FF2B5EF4-FFF2-40B4-BE49-F238E27FC236}">
                    <a16:creationId xmlns:a16="http://schemas.microsoft.com/office/drawing/2014/main" id="{80BAB095-9468-4362-90F4-026B1173CC33}"/>
                  </a:ext>
                </a:extLst>
              </p:cNvPr>
              <p:cNvPicPr/>
              <p:nvPr/>
            </p:nvPicPr>
            <p:blipFill>
              <a:blip r:embed="rId8"/>
              <a:stretch>
                <a:fillRect/>
              </a:stretch>
            </p:blipFill>
            <p:spPr>
              <a:xfrm>
                <a:off x="-360240" y="1586640"/>
                <a:ext cx="37440" cy="36000"/>
              </a:xfrm>
              <a:prstGeom prst="rect">
                <a:avLst/>
              </a:prstGeom>
            </p:spPr>
          </p:pic>
        </mc:Fallback>
      </mc:AlternateContent>
      <p:sp>
        <p:nvSpPr>
          <p:cNvPr id="4" name="TextBox 3">
            <a:extLst>
              <a:ext uri="{FF2B5EF4-FFF2-40B4-BE49-F238E27FC236}">
                <a16:creationId xmlns:a16="http://schemas.microsoft.com/office/drawing/2014/main" id="{63F7A84C-73EA-41F5-A083-773B2ECA5089}"/>
              </a:ext>
            </a:extLst>
          </p:cNvPr>
          <p:cNvSpPr txBox="1"/>
          <p:nvPr/>
        </p:nvSpPr>
        <p:spPr>
          <a:xfrm>
            <a:off x="5606271" y="118832"/>
            <a:ext cx="2304256" cy="369332"/>
          </a:xfrm>
          <a:prstGeom prst="rect">
            <a:avLst/>
          </a:prstGeom>
          <a:noFill/>
        </p:spPr>
        <p:txBody>
          <a:bodyPr wrap="square" rtlCol="0">
            <a:spAutoFit/>
          </a:bodyPr>
          <a:lstStyle/>
          <a:p>
            <a:r>
              <a:rPr lang="en-US" i="1" dirty="0">
                <a:highlight>
                  <a:srgbClr val="9AD3E9"/>
                </a:highlight>
              </a:rPr>
              <a:t>Volume =</a:t>
            </a:r>
            <a:r>
              <a:rPr lang="en-US" i="1" dirty="0"/>
              <a:t> </a:t>
            </a:r>
            <a:r>
              <a:rPr lang="en-US" i="1" dirty="0">
                <a:highlight>
                  <a:srgbClr val="F8B2A3"/>
                </a:highlight>
              </a:rPr>
              <a:t>L</a:t>
            </a:r>
            <a:r>
              <a:rPr lang="en-US" i="1" dirty="0"/>
              <a:t> x </a:t>
            </a:r>
            <a:r>
              <a:rPr lang="en-US" i="1" dirty="0">
                <a:highlight>
                  <a:srgbClr val="F8B2A3"/>
                </a:highlight>
              </a:rPr>
              <a:t>W</a:t>
            </a:r>
            <a:r>
              <a:rPr lang="en-US" i="1" dirty="0"/>
              <a:t> x </a:t>
            </a:r>
            <a:r>
              <a:rPr lang="en-US" i="1" dirty="0">
                <a:highlight>
                  <a:srgbClr val="F8B2A3"/>
                </a:highlight>
              </a:rPr>
              <a:t>H</a:t>
            </a:r>
          </a:p>
        </p:txBody>
      </p:sp>
      <p:sp>
        <p:nvSpPr>
          <p:cNvPr id="7" name="Rectangle: Rounded Corners 6">
            <a:extLst>
              <a:ext uri="{FF2B5EF4-FFF2-40B4-BE49-F238E27FC236}">
                <a16:creationId xmlns:a16="http://schemas.microsoft.com/office/drawing/2014/main" id="{8C2E07F6-B04A-4680-BB59-91F324B8095B}"/>
              </a:ext>
            </a:extLst>
          </p:cNvPr>
          <p:cNvSpPr/>
          <p:nvPr/>
        </p:nvSpPr>
        <p:spPr>
          <a:xfrm>
            <a:off x="4884351" y="2606834"/>
            <a:ext cx="620468" cy="646331"/>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AAB8685-4C7C-418B-9CBC-E83ECD268772}"/>
              </a:ext>
            </a:extLst>
          </p:cNvPr>
          <p:cNvSpPr txBox="1"/>
          <p:nvPr/>
        </p:nvSpPr>
        <p:spPr>
          <a:xfrm>
            <a:off x="4817777" y="2561781"/>
            <a:ext cx="720080" cy="707886"/>
          </a:xfrm>
          <a:prstGeom prst="rect">
            <a:avLst/>
          </a:prstGeom>
          <a:noFill/>
        </p:spPr>
        <p:txBody>
          <a:bodyPr wrap="square" rtlCol="0">
            <a:spAutoFit/>
          </a:bodyPr>
          <a:lstStyle/>
          <a:p>
            <a:pPr algn="ctr"/>
            <a:r>
              <a:rPr lang="en-US" sz="1000" b="1" dirty="0">
                <a:solidFill>
                  <a:schemeClr val="bg1"/>
                </a:solidFill>
              </a:rPr>
              <a:t>L = 9</a:t>
            </a:r>
          </a:p>
          <a:p>
            <a:pPr algn="ctr"/>
            <a:r>
              <a:rPr lang="en-US" sz="1000" b="1" dirty="0">
                <a:solidFill>
                  <a:schemeClr val="bg1"/>
                </a:solidFill>
              </a:rPr>
              <a:t>W = 6</a:t>
            </a:r>
          </a:p>
          <a:p>
            <a:pPr algn="ctr"/>
            <a:r>
              <a:rPr lang="en-US" sz="1000" b="1" dirty="0">
                <a:solidFill>
                  <a:schemeClr val="bg1"/>
                </a:solidFill>
              </a:rPr>
              <a:t>H = 7</a:t>
            </a:r>
          </a:p>
          <a:p>
            <a:pPr algn="ctr"/>
            <a:r>
              <a:rPr lang="en-US" sz="1000" b="1" dirty="0">
                <a:solidFill>
                  <a:schemeClr val="bg1"/>
                </a:solidFill>
                <a:highlight>
                  <a:srgbClr val="000080"/>
                </a:highlight>
              </a:rPr>
              <a:t>V = 378</a:t>
            </a:r>
          </a:p>
        </p:txBody>
      </p:sp>
      <p:sp>
        <p:nvSpPr>
          <p:cNvPr id="9" name="TextBox 8">
            <a:extLst>
              <a:ext uri="{FF2B5EF4-FFF2-40B4-BE49-F238E27FC236}">
                <a16:creationId xmlns:a16="http://schemas.microsoft.com/office/drawing/2014/main" id="{BEDCEFDF-160B-4902-B864-0AAD6AFEDA2B}"/>
              </a:ext>
            </a:extLst>
          </p:cNvPr>
          <p:cNvSpPr txBox="1"/>
          <p:nvPr/>
        </p:nvSpPr>
        <p:spPr>
          <a:xfrm>
            <a:off x="5196425" y="516230"/>
            <a:ext cx="3123948" cy="369332"/>
          </a:xfrm>
          <a:prstGeom prst="rect">
            <a:avLst/>
          </a:prstGeom>
          <a:noFill/>
        </p:spPr>
        <p:txBody>
          <a:bodyPr wrap="square" rtlCol="0">
            <a:spAutoFit/>
          </a:bodyPr>
          <a:lstStyle/>
          <a:p>
            <a:r>
              <a:rPr lang="en-US" i="1" dirty="0">
                <a:highlight>
                  <a:srgbClr val="9AD3E9"/>
                </a:highlight>
              </a:rPr>
              <a:t>Minimization or Maximization</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EE1AE73-65CC-46E7-9C56-6C6700A32BAF}"/>
                  </a:ext>
                </a:extLst>
              </p:cNvPr>
              <p:cNvSpPr txBox="1"/>
              <p:nvPr/>
            </p:nvSpPr>
            <p:spPr>
              <a:xfrm>
                <a:off x="5654151" y="991491"/>
                <a:ext cx="2376264" cy="1200329"/>
              </a:xfrm>
              <a:prstGeom prst="rect">
                <a:avLst/>
              </a:prstGeom>
              <a:noFill/>
            </p:spPr>
            <p:txBody>
              <a:bodyPr wrap="square" rtlCol="0">
                <a:spAutoFit/>
              </a:bodyPr>
              <a:lstStyle/>
              <a:p>
                <a:r>
                  <a:rPr lang="en-US" i="1" dirty="0">
                    <a:highlight>
                      <a:srgbClr val="9AD3E9"/>
                    </a:highlight>
                  </a:rPr>
                  <a:t>Constraint Conditions</a:t>
                </a:r>
              </a:p>
              <a:p>
                <a:r>
                  <a:rPr lang="en-US" dirty="0"/>
                  <a:t>10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L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5</a:t>
                </a:r>
              </a:p>
              <a:p>
                <a:r>
                  <a:rPr lang="en-US" dirty="0"/>
                  <a:t>10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W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5</a:t>
                </a:r>
              </a:p>
              <a:p>
                <a:r>
                  <a:rPr lang="en-US" dirty="0"/>
                  <a:t>10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H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5</a:t>
                </a:r>
              </a:p>
            </p:txBody>
          </p:sp>
        </mc:Choice>
        <mc:Fallback xmlns="">
          <p:sp>
            <p:nvSpPr>
              <p:cNvPr id="11" name="TextBox 10">
                <a:extLst>
                  <a:ext uri="{FF2B5EF4-FFF2-40B4-BE49-F238E27FC236}">
                    <a16:creationId xmlns:a16="http://schemas.microsoft.com/office/drawing/2014/main" id="{FEE1AE73-65CC-46E7-9C56-6C6700A32BAF}"/>
                  </a:ext>
                </a:extLst>
              </p:cNvPr>
              <p:cNvSpPr txBox="1">
                <a:spLocks noRot="1" noChangeAspect="1" noMove="1" noResize="1" noEditPoints="1" noAdjustHandles="1" noChangeArrowheads="1" noChangeShapeType="1" noTextEdit="1"/>
              </p:cNvSpPr>
              <p:nvPr/>
            </p:nvSpPr>
            <p:spPr>
              <a:xfrm>
                <a:off x="5654151" y="991491"/>
                <a:ext cx="2376264" cy="1200329"/>
              </a:xfrm>
              <a:prstGeom prst="rect">
                <a:avLst/>
              </a:prstGeom>
              <a:blipFill>
                <a:blip r:embed="rId9"/>
                <a:stretch>
                  <a:fillRect l="-2314" t="-3046" r="-1542" b="-7107"/>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3B5B5723-9686-4338-AF18-234C490C4C9F}"/>
              </a:ext>
            </a:extLst>
          </p:cNvPr>
          <p:cNvSpPr/>
          <p:nvPr/>
        </p:nvSpPr>
        <p:spPr>
          <a:xfrm>
            <a:off x="5654150" y="943723"/>
            <a:ext cx="2376265" cy="12480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Rounded Corners 127">
            <a:extLst>
              <a:ext uri="{FF2B5EF4-FFF2-40B4-BE49-F238E27FC236}">
                <a16:creationId xmlns:a16="http://schemas.microsoft.com/office/drawing/2014/main" id="{5473CC08-5855-48CC-AB67-85E00EDFE8D1}"/>
              </a:ext>
            </a:extLst>
          </p:cNvPr>
          <p:cNvSpPr/>
          <p:nvPr/>
        </p:nvSpPr>
        <p:spPr>
          <a:xfrm>
            <a:off x="5654150" y="2606834"/>
            <a:ext cx="620468" cy="646331"/>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a:extLst>
              <a:ext uri="{FF2B5EF4-FFF2-40B4-BE49-F238E27FC236}">
                <a16:creationId xmlns:a16="http://schemas.microsoft.com/office/drawing/2014/main" id="{2BDA794A-7D39-4B9A-939E-C50D3C0DCEEC}"/>
              </a:ext>
            </a:extLst>
          </p:cNvPr>
          <p:cNvSpPr txBox="1"/>
          <p:nvPr/>
        </p:nvSpPr>
        <p:spPr>
          <a:xfrm>
            <a:off x="5598877" y="2581979"/>
            <a:ext cx="720080" cy="707886"/>
          </a:xfrm>
          <a:prstGeom prst="rect">
            <a:avLst/>
          </a:prstGeom>
          <a:noFill/>
        </p:spPr>
        <p:txBody>
          <a:bodyPr wrap="square" rtlCol="0">
            <a:spAutoFit/>
          </a:bodyPr>
          <a:lstStyle/>
          <a:p>
            <a:pPr algn="ctr"/>
            <a:r>
              <a:rPr lang="en-US" sz="1000" b="1" dirty="0">
                <a:solidFill>
                  <a:schemeClr val="bg1"/>
                </a:solidFill>
              </a:rPr>
              <a:t>L = 6</a:t>
            </a:r>
          </a:p>
          <a:p>
            <a:pPr algn="ctr"/>
            <a:r>
              <a:rPr lang="en-US" sz="1000" b="1" dirty="0">
                <a:solidFill>
                  <a:schemeClr val="bg1"/>
                </a:solidFill>
              </a:rPr>
              <a:t>W = 9</a:t>
            </a:r>
          </a:p>
          <a:p>
            <a:pPr algn="ctr"/>
            <a:r>
              <a:rPr lang="en-US" sz="1000" b="1" dirty="0">
                <a:solidFill>
                  <a:schemeClr val="bg1"/>
                </a:solidFill>
              </a:rPr>
              <a:t>H = 6</a:t>
            </a:r>
          </a:p>
          <a:p>
            <a:pPr algn="ctr"/>
            <a:r>
              <a:rPr lang="en-US" sz="1000" b="1" dirty="0">
                <a:solidFill>
                  <a:schemeClr val="bg1"/>
                </a:solidFill>
                <a:highlight>
                  <a:srgbClr val="000080"/>
                </a:highlight>
              </a:rPr>
              <a:t>V = 324</a:t>
            </a:r>
          </a:p>
        </p:txBody>
      </p:sp>
      <p:sp>
        <p:nvSpPr>
          <p:cNvPr id="130" name="Rectangle: Rounded Corners 129">
            <a:extLst>
              <a:ext uri="{FF2B5EF4-FFF2-40B4-BE49-F238E27FC236}">
                <a16:creationId xmlns:a16="http://schemas.microsoft.com/office/drawing/2014/main" id="{A7D10063-CF62-49FF-9BEC-7C0FDA8FECDD}"/>
              </a:ext>
            </a:extLst>
          </p:cNvPr>
          <p:cNvSpPr/>
          <p:nvPr/>
        </p:nvSpPr>
        <p:spPr>
          <a:xfrm>
            <a:off x="6475682" y="2591368"/>
            <a:ext cx="620468" cy="646331"/>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extBox 130">
            <a:extLst>
              <a:ext uri="{FF2B5EF4-FFF2-40B4-BE49-F238E27FC236}">
                <a16:creationId xmlns:a16="http://schemas.microsoft.com/office/drawing/2014/main" id="{B494408C-10DF-4110-82D9-36D5073F5BF0}"/>
              </a:ext>
            </a:extLst>
          </p:cNvPr>
          <p:cNvSpPr txBox="1"/>
          <p:nvPr/>
        </p:nvSpPr>
        <p:spPr>
          <a:xfrm>
            <a:off x="6405295" y="2576056"/>
            <a:ext cx="720080" cy="707886"/>
          </a:xfrm>
          <a:prstGeom prst="rect">
            <a:avLst/>
          </a:prstGeom>
          <a:noFill/>
        </p:spPr>
        <p:txBody>
          <a:bodyPr wrap="square" rtlCol="0">
            <a:spAutoFit/>
          </a:bodyPr>
          <a:lstStyle/>
          <a:p>
            <a:pPr algn="ctr"/>
            <a:r>
              <a:rPr lang="en-US" sz="1000" b="1" dirty="0">
                <a:solidFill>
                  <a:schemeClr val="bg1"/>
                </a:solidFill>
              </a:rPr>
              <a:t>L = 5</a:t>
            </a:r>
          </a:p>
          <a:p>
            <a:pPr algn="ctr"/>
            <a:r>
              <a:rPr lang="en-US" sz="1000" b="1" dirty="0">
                <a:solidFill>
                  <a:schemeClr val="bg1"/>
                </a:solidFill>
              </a:rPr>
              <a:t>W = 5</a:t>
            </a:r>
          </a:p>
          <a:p>
            <a:pPr algn="ctr"/>
            <a:r>
              <a:rPr lang="en-US" sz="1000" b="1" dirty="0">
                <a:solidFill>
                  <a:schemeClr val="bg1"/>
                </a:solidFill>
              </a:rPr>
              <a:t>H = 10</a:t>
            </a:r>
          </a:p>
          <a:p>
            <a:pPr algn="ctr"/>
            <a:r>
              <a:rPr lang="en-US" sz="1000" b="1" dirty="0">
                <a:solidFill>
                  <a:schemeClr val="bg1"/>
                </a:solidFill>
                <a:highlight>
                  <a:srgbClr val="000080"/>
                </a:highlight>
              </a:rPr>
              <a:t>V = 250</a:t>
            </a:r>
          </a:p>
        </p:txBody>
      </p:sp>
      <p:sp>
        <p:nvSpPr>
          <p:cNvPr id="132" name="Rectangle: Rounded Corners 131">
            <a:extLst>
              <a:ext uri="{FF2B5EF4-FFF2-40B4-BE49-F238E27FC236}">
                <a16:creationId xmlns:a16="http://schemas.microsoft.com/office/drawing/2014/main" id="{3491BAB8-1455-4AB3-BC58-E4AFE64D90A5}"/>
              </a:ext>
            </a:extLst>
          </p:cNvPr>
          <p:cNvSpPr/>
          <p:nvPr/>
        </p:nvSpPr>
        <p:spPr>
          <a:xfrm>
            <a:off x="7238500" y="2575427"/>
            <a:ext cx="620468" cy="646331"/>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a:extLst>
              <a:ext uri="{FF2B5EF4-FFF2-40B4-BE49-F238E27FC236}">
                <a16:creationId xmlns:a16="http://schemas.microsoft.com/office/drawing/2014/main" id="{316D2BA0-4BF4-459B-B7B8-5CDC9B96B3A7}"/>
              </a:ext>
            </a:extLst>
          </p:cNvPr>
          <p:cNvSpPr txBox="1"/>
          <p:nvPr/>
        </p:nvSpPr>
        <p:spPr>
          <a:xfrm>
            <a:off x="7203694" y="2538195"/>
            <a:ext cx="720080" cy="707886"/>
          </a:xfrm>
          <a:prstGeom prst="rect">
            <a:avLst/>
          </a:prstGeom>
          <a:noFill/>
        </p:spPr>
        <p:txBody>
          <a:bodyPr wrap="square" rtlCol="0">
            <a:spAutoFit/>
          </a:bodyPr>
          <a:lstStyle/>
          <a:p>
            <a:pPr algn="ctr"/>
            <a:r>
              <a:rPr lang="en-US" sz="1000" b="1" dirty="0">
                <a:solidFill>
                  <a:schemeClr val="bg1"/>
                </a:solidFill>
              </a:rPr>
              <a:t>L = 10</a:t>
            </a:r>
          </a:p>
          <a:p>
            <a:pPr algn="ctr"/>
            <a:r>
              <a:rPr lang="en-US" sz="1000" b="1" dirty="0">
                <a:solidFill>
                  <a:schemeClr val="bg1"/>
                </a:solidFill>
              </a:rPr>
              <a:t>W = 10</a:t>
            </a:r>
          </a:p>
          <a:p>
            <a:pPr algn="ctr"/>
            <a:r>
              <a:rPr lang="en-US" sz="1000" b="1" dirty="0">
                <a:solidFill>
                  <a:schemeClr val="bg1"/>
                </a:solidFill>
              </a:rPr>
              <a:t>H = 10</a:t>
            </a:r>
          </a:p>
          <a:p>
            <a:pPr algn="ctr"/>
            <a:r>
              <a:rPr lang="en-US" sz="1000" b="1" dirty="0">
                <a:solidFill>
                  <a:schemeClr val="bg1"/>
                </a:solidFill>
                <a:highlight>
                  <a:srgbClr val="000080"/>
                </a:highlight>
              </a:rPr>
              <a:t>V = 1000</a:t>
            </a:r>
          </a:p>
        </p:txBody>
      </p:sp>
      <p:sp>
        <p:nvSpPr>
          <p:cNvPr id="134" name="Rectangle: Rounded Corners 133">
            <a:extLst>
              <a:ext uri="{FF2B5EF4-FFF2-40B4-BE49-F238E27FC236}">
                <a16:creationId xmlns:a16="http://schemas.microsoft.com/office/drawing/2014/main" id="{4E05C42B-D544-4A2D-8F0D-169056E09B1C}"/>
              </a:ext>
            </a:extLst>
          </p:cNvPr>
          <p:cNvSpPr/>
          <p:nvPr/>
        </p:nvSpPr>
        <p:spPr>
          <a:xfrm>
            <a:off x="8004791" y="2582246"/>
            <a:ext cx="620468" cy="646331"/>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a:extLst>
              <a:ext uri="{FF2B5EF4-FFF2-40B4-BE49-F238E27FC236}">
                <a16:creationId xmlns:a16="http://schemas.microsoft.com/office/drawing/2014/main" id="{63682930-C9E3-4B48-91A1-97CB5A4A22F4}"/>
              </a:ext>
            </a:extLst>
          </p:cNvPr>
          <p:cNvSpPr txBox="1"/>
          <p:nvPr/>
        </p:nvSpPr>
        <p:spPr>
          <a:xfrm>
            <a:off x="7962664" y="2547568"/>
            <a:ext cx="720080" cy="707886"/>
          </a:xfrm>
          <a:prstGeom prst="rect">
            <a:avLst/>
          </a:prstGeom>
          <a:noFill/>
        </p:spPr>
        <p:txBody>
          <a:bodyPr wrap="square" rtlCol="0">
            <a:spAutoFit/>
          </a:bodyPr>
          <a:lstStyle/>
          <a:p>
            <a:pPr algn="ctr"/>
            <a:r>
              <a:rPr lang="en-US" sz="1000" b="1" dirty="0">
                <a:solidFill>
                  <a:schemeClr val="bg1"/>
                </a:solidFill>
              </a:rPr>
              <a:t>L = 10</a:t>
            </a:r>
          </a:p>
          <a:p>
            <a:pPr algn="ctr"/>
            <a:r>
              <a:rPr lang="en-US" sz="1000" b="1" dirty="0">
                <a:solidFill>
                  <a:schemeClr val="bg1"/>
                </a:solidFill>
              </a:rPr>
              <a:t>W = 9</a:t>
            </a:r>
          </a:p>
          <a:p>
            <a:pPr algn="ctr"/>
            <a:r>
              <a:rPr lang="en-US" sz="1000" b="1" dirty="0">
                <a:solidFill>
                  <a:schemeClr val="bg1"/>
                </a:solidFill>
              </a:rPr>
              <a:t>H = 10</a:t>
            </a:r>
          </a:p>
          <a:p>
            <a:pPr algn="ctr"/>
            <a:r>
              <a:rPr lang="en-US" sz="1000" b="1" dirty="0">
                <a:solidFill>
                  <a:schemeClr val="bg1"/>
                </a:solidFill>
                <a:highlight>
                  <a:srgbClr val="000080"/>
                </a:highlight>
              </a:rPr>
              <a:t>V = 900</a:t>
            </a:r>
          </a:p>
        </p:txBody>
      </p:sp>
      <p:sp>
        <p:nvSpPr>
          <p:cNvPr id="136" name="Rectangle: Rounded Corners 135">
            <a:extLst>
              <a:ext uri="{FF2B5EF4-FFF2-40B4-BE49-F238E27FC236}">
                <a16:creationId xmlns:a16="http://schemas.microsoft.com/office/drawing/2014/main" id="{51C115CE-7086-4072-B761-79A79B9F7116}"/>
              </a:ext>
            </a:extLst>
          </p:cNvPr>
          <p:cNvSpPr/>
          <p:nvPr/>
        </p:nvSpPr>
        <p:spPr>
          <a:xfrm>
            <a:off x="4884351" y="3393348"/>
            <a:ext cx="620468" cy="646331"/>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a:extLst>
              <a:ext uri="{FF2B5EF4-FFF2-40B4-BE49-F238E27FC236}">
                <a16:creationId xmlns:a16="http://schemas.microsoft.com/office/drawing/2014/main" id="{9F701B08-6F14-4FCD-AA36-BF398D8955A2}"/>
              </a:ext>
            </a:extLst>
          </p:cNvPr>
          <p:cNvSpPr txBox="1"/>
          <p:nvPr/>
        </p:nvSpPr>
        <p:spPr>
          <a:xfrm>
            <a:off x="4834545" y="3344378"/>
            <a:ext cx="720080" cy="707886"/>
          </a:xfrm>
          <a:prstGeom prst="rect">
            <a:avLst/>
          </a:prstGeom>
          <a:noFill/>
        </p:spPr>
        <p:txBody>
          <a:bodyPr wrap="square" rtlCol="0">
            <a:spAutoFit/>
          </a:bodyPr>
          <a:lstStyle/>
          <a:p>
            <a:pPr algn="ctr"/>
            <a:r>
              <a:rPr lang="en-US" sz="1000" b="1" dirty="0">
                <a:solidFill>
                  <a:schemeClr val="bg1"/>
                </a:solidFill>
              </a:rPr>
              <a:t>L = 5</a:t>
            </a:r>
          </a:p>
          <a:p>
            <a:pPr algn="ctr"/>
            <a:r>
              <a:rPr lang="en-US" sz="1000" b="1" dirty="0">
                <a:solidFill>
                  <a:schemeClr val="bg1"/>
                </a:solidFill>
              </a:rPr>
              <a:t>W = 5</a:t>
            </a:r>
          </a:p>
          <a:p>
            <a:pPr algn="ctr"/>
            <a:r>
              <a:rPr lang="en-US" sz="1000" b="1" dirty="0">
                <a:solidFill>
                  <a:schemeClr val="bg1"/>
                </a:solidFill>
              </a:rPr>
              <a:t>H = 6</a:t>
            </a:r>
          </a:p>
          <a:p>
            <a:pPr algn="ctr"/>
            <a:r>
              <a:rPr lang="en-US" sz="1000" b="1" dirty="0">
                <a:solidFill>
                  <a:schemeClr val="bg1"/>
                </a:solidFill>
                <a:highlight>
                  <a:srgbClr val="000080"/>
                </a:highlight>
              </a:rPr>
              <a:t>V = 150</a:t>
            </a:r>
          </a:p>
        </p:txBody>
      </p:sp>
      <p:sp>
        <p:nvSpPr>
          <p:cNvPr id="138" name="Rectangle: Rounded Corners 137">
            <a:extLst>
              <a:ext uri="{FF2B5EF4-FFF2-40B4-BE49-F238E27FC236}">
                <a16:creationId xmlns:a16="http://schemas.microsoft.com/office/drawing/2014/main" id="{AA2E7511-0DDB-44C5-826A-40D4D2E131A1}"/>
              </a:ext>
            </a:extLst>
          </p:cNvPr>
          <p:cNvSpPr/>
          <p:nvPr/>
        </p:nvSpPr>
        <p:spPr>
          <a:xfrm>
            <a:off x="5654150" y="3396386"/>
            <a:ext cx="620468" cy="646331"/>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extBox 138">
            <a:extLst>
              <a:ext uri="{FF2B5EF4-FFF2-40B4-BE49-F238E27FC236}">
                <a16:creationId xmlns:a16="http://schemas.microsoft.com/office/drawing/2014/main" id="{827C4779-AA91-428C-89AE-94774F8B29A6}"/>
              </a:ext>
            </a:extLst>
          </p:cNvPr>
          <p:cNvSpPr txBox="1"/>
          <p:nvPr/>
        </p:nvSpPr>
        <p:spPr>
          <a:xfrm>
            <a:off x="5595436" y="3359686"/>
            <a:ext cx="720080" cy="707886"/>
          </a:xfrm>
          <a:prstGeom prst="rect">
            <a:avLst/>
          </a:prstGeom>
          <a:noFill/>
        </p:spPr>
        <p:txBody>
          <a:bodyPr wrap="square" rtlCol="0">
            <a:spAutoFit/>
          </a:bodyPr>
          <a:lstStyle/>
          <a:p>
            <a:pPr algn="ctr"/>
            <a:r>
              <a:rPr lang="en-US" sz="1000" b="1" dirty="0">
                <a:solidFill>
                  <a:schemeClr val="bg1"/>
                </a:solidFill>
              </a:rPr>
              <a:t>L = 8</a:t>
            </a:r>
          </a:p>
          <a:p>
            <a:pPr algn="ctr"/>
            <a:r>
              <a:rPr lang="en-US" sz="1000" b="1" dirty="0">
                <a:solidFill>
                  <a:schemeClr val="bg1"/>
                </a:solidFill>
              </a:rPr>
              <a:t>W = 6</a:t>
            </a:r>
          </a:p>
          <a:p>
            <a:pPr algn="ctr"/>
            <a:r>
              <a:rPr lang="en-US" sz="1000" b="1" dirty="0">
                <a:solidFill>
                  <a:schemeClr val="bg1"/>
                </a:solidFill>
              </a:rPr>
              <a:t>H = 6</a:t>
            </a:r>
          </a:p>
          <a:p>
            <a:pPr algn="ctr"/>
            <a:r>
              <a:rPr lang="en-US" sz="1000" b="1" dirty="0">
                <a:solidFill>
                  <a:schemeClr val="bg1"/>
                </a:solidFill>
                <a:highlight>
                  <a:srgbClr val="000080"/>
                </a:highlight>
              </a:rPr>
              <a:t>V = 288</a:t>
            </a:r>
          </a:p>
        </p:txBody>
      </p:sp>
      <p:sp>
        <p:nvSpPr>
          <p:cNvPr id="140" name="Rectangle: Rounded Corners 139">
            <a:extLst>
              <a:ext uri="{FF2B5EF4-FFF2-40B4-BE49-F238E27FC236}">
                <a16:creationId xmlns:a16="http://schemas.microsoft.com/office/drawing/2014/main" id="{EE4302FA-FB53-4996-8121-EFE6D63A6D21}"/>
              </a:ext>
            </a:extLst>
          </p:cNvPr>
          <p:cNvSpPr/>
          <p:nvPr/>
        </p:nvSpPr>
        <p:spPr>
          <a:xfrm>
            <a:off x="6475682" y="3395376"/>
            <a:ext cx="620468" cy="646331"/>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a:extLst>
              <a:ext uri="{FF2B5EF4-FFF2-40B4-BE49-F238E27FC236}">
                <a16:creationId xmlns:a16="http://schemas.microsoft.com/office/drawing/2014/main" id="{8DD39312-A4D6-4D17-BB84-3C4C308A9348}"/>
              </a:ext>
            </a:extLst>
          </p:cNvPr>
          <p:cNvSpPr txBox="1"/>
          <p:nvPr/>
        </p:nvSpPr>
        <p:spPr>
          <a:xfrm>
            <a:off x="6433475" y="3359686"/>
            <a:ext cx="720080" cy="707886"/>
          </a:xfrm>
          <a:prstGeom prst="rect">
            <a:avLst/>
          </a:prstGeom>
          <a:noFill/>
        </p:spPr>
        <p:txBody>
          <a:bodyPr wrap="square" rtlCol="0">
            <a:spAutoFit/>
          </a:bodyPr>
          <a:lstStyle/>
          <a:p>
            <a:pPr algn="ctr"/>
            <a:r>
              <a:rPr lang="en-US" sz="1000" b="1" dirty="0">
                <a:solidFill>
                  <a:schemeClr val="bg1"/>
                </a:solidFill>
              </a:rPr>
              <a:t>L = 7</a:t>
            </a:r>
          </a:p>
          <a:p>
            <a:pPr algn="ctr"/>
            <a:r>
              <a:rPr lang="en-US" sz="1000" b="1" dirty="0">
                <a:solidFill>
                  <a:schemeClr val="bg1"/>
                </a:solidFill>
              </a:rPr>
              <a:t>W = 9</a:t>
            </a:r>
          </a:p>
          <a:p>
            <a:pPr algn="ctr"/>
            <a:r>
              <a:rPr lang="en-US" sz="1000" b="1" dirty="0">
                <a:solidFill>
                  <a:schemeClr val="bg1"/>
                </a:solidFill>
              </a:rPr>
              <a:t>H = 10</a:t>
            </a:r>
          </a:p>
          <a:p>
            <a:pPr algn="ctr"/>
            <a:r>
              <a:rPr lang="en-US" sz="1000" b="1" dirty="0">
                <a:solidFill>
                  <a:schemeClr val="bg1"/>
                </a:solidFill>
                <a:highlight>
                  <a:srgbClr val="000080"/>
                </a:highlight>
              </a:rPr>
              <a:t>V = 630</a:t>
            </a:r>
          </a:p>
        </p:txBody>
      </p:sp>
      <p:sp>
        <p:nvSpPr>
          <p:cNvPr id="142" name="Rectangle: Rounded Corners 141">
            <a:extLst>
              <a:ext uri="{FF2B5EF4-FFF2-40B4-BE49-F238E27FC236}">
                <a16:creationId xmlns:a16="http://schemas.microsoft.com/office/drawing/2014/main" id="{6E63D3F5-03F8-48BE-A454-301982BA6F68}"/>
              </a:ext>
            </a:extLst>
          </p:cNvPr>
          <p:cNvSpPr/>
          <p:nvPr/>
        </p:nvSpPr>
        <p:spPr>
          <a:xfrm>
            <a:off x="7238500" y="3377882"/>
            <a:ext cx="620468" cy="646331"/>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a:extLst>
              <a:ext uri="{FF2B5EF4-FFF2-40B4-BE49-F238E27FC236}">
                <a16:creationId xmlns:a16="http://schemas.microsoft.com/office/drawing/2014/main" id="{9BB6C869-D3F8-4A54-B3CF-63031C53F0D2}"/>
              </a:ext>
            </a:extLst>
          </p:cNvPr>
          <p:cNvSpPr txBox="1"/>
          <p:nvPr/>
        </p:nvSpPr>
        <p:spPr>
          <a:xfrm>
            <a:off x="7190621" y="3355808"/>
            <a:ext cx="720080" cy="707886"/>
          </a:xfrm>
          <a:prstGeom prst="rect">
            <a:avLst/>
          </a:prstGeom>
          <a:noFill/>
        </p:spPr>
        <p:txBody>
          <a:bodyPr wrap="square" rtlCol="0">
            <a:spAutoFit/>
          </a:bodyPr>
          <a:lstStyle/>
          <a:p>
            <a:pPr algn="ctr"/>
            <a:r>
              <a:rPr lang="en-US" sz="1000" b="1" dirty="0">
                <a:solidFill>
                  <a:schemeClr val="bg1"/>
                </a:solidFill>
              </a:rPr>
              <a:t>L = 6</a:t>
            </a:r>
          </a:p>
          <a:p>
            <a:pPr algn="ctr"/>
            <a:r>
              <a:rPr lang="en-US" sz="1000" b="1" dirty="0">
                <a:solidFill>
                  <a:schemeClr val="bg1"/>
                </a:solidFill>
              </a:rPr>
              <a:t>W = 5</a:t>
            </a:r>
          </a:p>
          <a:p>
            <a:pPr algn="ctr"/>
            <a:r>
              <a:rPr lang="en-US" sz="1000" b="1" dirty="0">
                <a:solidFill>
                  <a:schemeClr val="bg1"/>
                </a:solidFill>
              </a:rPr>
              <a:t>H = 9</a:t>
            </a:r>
          </a:p>
          <a:p>
            <a:pPr algn="ctr"/>
            <a:r>
              <a:rPr lang="en-US" sz="1000" b="1" dirty="0">
                <a:solidFill>
                  <a:schemeClr val="bg1"/>
                </a:solidFill>
                <a:highlight>
                  <a:srgbClr val="000080"/>
                </a:highlight>
              </a:rPr>
              <a:t>V = 270</a:t>
            </a:r>
          </a:p>
        </p:txBody>
      </p:sp>
      <p:sp>
        <p:nvSpPr>
          <p:cNvPr id="144" name="Rectangle: Rounded Corners 143">
            <a:extLst>
              <a:ext uri="{FF2B5EF4-FFF2-40B4-BE49-F238E27FC236}">
                <a16:creationId xmlns:a16="http://schemas.microsoft.com/office/drawing/2014/main" id="{A6505132-7E9A-4009-BC8B-47C312F093A7}"/>
              </a:ext>
            </a:extLst>
          </p:cNvPr>
          <p:cNvSpPr/>
          <p:nvPr/>
        </p:nvSpPr>
        <p:spPr>
          <a:xfrm>
            <a:off x="8001318" y="3365513"/>
            <a:ext cx="620468" cy="646331"/>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TextBox 144">
            <a:extLst>
              <a:ext uri="{FF2B5EF4-FFF2-40B4-BE49-F238E27FC236}">
                <a16:creationId xmlns:a16="http://schemas.microsoft.com/office/drawing/2014/main" id="{E58BA498-E81C-4C87-A6EE-0297D7344479}"/>
              </a:ext>
            </a:extLst>
          </p:cNvPr>
          <p:cNvSpPr txBox="1"/>
          <p:nvPr/>
        </p:nvSpPr>
        <p:spPr>
          <a:xfrm>
            <a:off x="7951512" y="3326742"/>
            <a:ext cx="720080" cy="707886"/>
          </a:xfrm>
          <a:prstGeom prst="rect">
            <a:avLst/>
          </a:prstGeom>
          <a:noFill/>
        </p:spPr>
        <p:txBody>
          <a:bodyPr wrap="square" rtlCol="0">
            <a:spAutoFit/>
          </a:bodyPr>
          <a:lstStyle/>
          <a:p>
            <a:pPr algn="ctr"/>
            <a:r>
              <a:rPr lang="en-US" sz="1000" b="1" dirty="0">
                <a:solidFill>
                  <a:schemeClr val="bg1"/>
                </a:solidFill>
              </a:rPr>
              <a:t>L = 5</a:t>
            </a:r>
          </a:p>
          <a:p>
            <a:pPr algn="ctr"/>
            <a:r>
              <a:rPr lang="en-US" sz="1000" b="1" dirty="0">
                <a:solidFill>
                  <a:schemeClr val="bg1"/>
                </a:solidFill>
              </a:rPr>
              <a:t>W = 7</a:t>
            </a:r>
          </a:p>
          <a:p>
            <a:pPr algn="ctr"/>
            <a:r>
              <a:rPr lang="en-US" sz="1000" b="1" dirty="0">
                <a:solidFill>
                  <a:schemeClr val="bg1"/>
                </a:solidFill>
              </a:rPr>
              <a:t>H = 8</a:t>
            </a:r>
          </a:p>
          <a:p>
            <a:pPr algn="ctr"/>
            <a:r>
              <a:rPr lang="en-US" sz="1000" b="1" dirty="0">
                <a:solidFill>
                  <a:schemeClr val="bg1"/>
                </a:solidFill>
                <a:highlight>
                  <a:srgbClr val="000080"/>
                </a:highlight>
              </a:rPr>
              <a:t>V = 280</a:t>
            </a:r>
          </a:p>
        </p:txBody>
      </p:sp>
      <p:sp>
        <p:nvSpPr>
          <p:cNvPr id="14" name="Rectangle: Rounded Corners 13">
            <a:extLst>
              <a:ext uri="{FF2B5EF4-FFF2-40B4-BE49-F238E27FC236}">
                <a16:creationId xmlns:a16="http://schemas.microsoft.com/office/drawing/2014/main" id="{6873DE68-4601-4B73-8669-93DDF10C5B37}"/>
              </a:ext>
            </a:extLst>
          </p:cNvPr>
          <p:cNvSpPr/>
          <p:nvPr/>
        </p:nvSpPr>
        <p:spPr>
          <a:xfrm>
            <a:off x="4716016" y="2427734"/>
            <a:ext cx="4104456" cy="180491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ED82787-97DD-48C9-90D6-4C7286245801}"/>
              </a:ext>
            </a:extLst>
          </p:cNvPr>
          <p:cNvSpPr/>
          <p:nvPr/>
        </p:nvSpPr>
        <p:spPr>
          <a:xfrm>
            <a:off x="6598828" y="920777"/>
            <a:ext cx="2437668" cy="12569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0EFF052A-FF69-4FD6-8BED-CD5233DA68B5}"/>
              </a:ext>
            </a:extLst>
          </p:cNvPr>
          <p:cNvSpPr txBox="1"/>
          <p:nvPr/>
        </p:nvSpPr>
        <p:spPr>
          <a:xfrm>
            <a:off x="4043711" y="1685557"/>
            <a:ext cx="1344609" cy="646331"/>
          </a:xfrm>
          <a:prstGeom prst="rect">
            <a:avLst/>
          </a:prstGeom>
          <a:noFill/>
        </p:spPr>
        <p:txBody>
          <a:bodyPr wrap="square" rtlCol="0">
            <a:spAutoFit/>
          </a:bodyPr>
          <a:lstStyle/>
          <a:p>
            <a:r>
              <a:rPr lang="en-US" dirty="0">
                <a:highlight>
                  <a:srgbClr val="9AD3E9"/>
                </a:highlight>
              </a:rPr>
              <a:t>Selection Operators</a:t>
            </a:r>
          </a:p>
        </p:txBody>
      </p:sp>
      <p:sp>
        <p:nvSpPr>
          <p:cNvPr id="55" name="Rectangle 54">
            <a:extLst>
              <a:ext uri="{FF2B5EF4-FFF2-40B4-BE49-F238E27FC236}">
                <a16:creationId xmlns:a16="http://schemas.microsoft.com/office/drawing/2014/main" id="{BC9235D2-8DBD-436F-ADB3-B6CA2DCFF271}"/>
              </a:ext>
            </a:extLst>
          </p:cNvPr>
          <p:cNvSpPr/>
          <p:nvPr/>
        </p:nvSpPr>
        <p:spPr>
          <a:xfrm>
            <a:off x="4813913" y="3334906"/>
            <a:ext cx="747941" cy="779173"/>
          </a:xfrm>
          <a:prstGeom prst="rect">
            <a:avLst/>
          </a:prstGeom>
          <a:no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B9A69235-30DF-4D75-A75F-33999DAB103D}"/>
              </a:ext>
            </a:extLst>
          </p:cNvPr>
          <p:cNvSpPr/>
          <p:nvPr/>
        </p:nvSpPr>
        <p:spPr>
          <a:xfrm>
            <a:off x="6413872" y="2547568"/>
            <a:ext cx="747941" cy="779173"/>
          </a:xfrm>
          <a:prstGeom prst="rect">
            <a:avLst/>
          </a:prstGeom>
          <a:no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866618C0-DCE0-4889-AC51-39A39F6D886B}"/>
              </a:ext>
            </a:extLst>
          </p:cNvPr>
          <p:cNvSpPr/>
          <p:nvPr/>
        </p:nvSpPr>
        <p:spPr>
          <a:xfrm>
            <a:off x="7161813" y="3311903"/>
            <a:ext cx="747941" cy="779173"/>
          </a:xfrm>
          <a:prstGeom prst="rect">
            <a:avLst/>
          </a:prstGeom>
          <a:no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3F2CD4A1-65B5-4DF9-9D02-D1F508DB83DD}"/>
              </a:ext>
            </a:extLst>
          </p:cNvPr>
          <p:cNvSpPr/>
          <p:nvPr/>
        </p:nvSpPr>
        <p:spPr>
          <a:xfrm>
            <a:off x="7915475" y="3313738"/>
            <a:ext cx="747941" cy="779173"/>
          </a:xfrm>
          <a:prstGeom prst="rect">
            <a:avLst/>
          </a:prstGeom>
          <a:no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6" name="Group 155">
            <a:extLst>
              <a:ext uri="{FF2B5EF4-FFF2-40B4-BE49-F238E27FC236}">
                <a16:creationId xmlns:a16="http://schemas.microsoft.com/office/drawing/2014/main" id="{2B42BE1B-FA8D-49AD-B5A8-1D51A36812C3}"/>
              </a:ext>
            </a:extLst>
          </p:cNvPr>
          <p:cNvGrpSpPr/>
          <p:nvPr/>
        </p:nvGrpSpPr>
        <p:grpSpPr>
          <a:xfrm>
            <a:off x="4248024" y="2357184"/>
            <a:ext cx="477000" cy="898920"/>
            <a:chOff x="4248024" y="2357184"/>
            <a:chExt cx="477000" cy="898920"/>
          </a:xfrm>
        </p:grpSpPr>
        <mc:AlternateContent xmlns:mc="http://schemas.openxmlformats.org/markup-compatibility/2006" xmlns:p14="http://schemas.microsoft.com/office/powerpoint/2010/main">
          <mc:Choice Requires="p14">
            <p:contentPart p14:bwMode="auto" r:id="rId10">
              <p14:nvContentPartPr>
                <p14:cNvPr id="153" name="Ink 152">
                  <a:extLst>
                    <a:ext uri="{FF2B5EF4-FFF2-40B4-BE49-F238E27FC236}">
                      <a16:creationId xmlns:a16="http://schemas.microsoft.com/office/drawing/2014/main" id="{4E17FA70-3765-4D63-8E29-1A6FEA8061CA}"/>
                    </a:ext>
                  </a:extLst>
                </p14:cNvPr>
                <p14:cNvContentPartPr/>
                <p14:nvPr/>
              </p14:nvContentPartPr>
              <p14:xfrm>
                <a:off x="4248024" y="2357184"/>
                <a:ext cx="477000" cy="898920"/>
              </p14:xfrm>
            </p:contentPart>
          </mc:Choice>
          <mc:Fallback xmlns="">
            <p:pic>
              <p:nvPicPr>
                <p:cNvPr id="153" name="Ink 152">
                  <a:extLst>
                    <a:ext uri="{FF2B5EF4-FFF2-40B4-BE49-F238E27FC236}">
                      <a16:creationId xmlns:a16="http://schemas.microsoft.com/office/drawing/2014/main" id="{4E17FA70-3765-4D63-8E29-1A6FEA8061CA}"/>
                    </a:ext>
                  </a:extLst>
                </p:cNvPr>
                <p:cNvPicPr/>
                <p:nvPr/>
              </p:nvPicPr>
              <p:blipFill>
                <a:blip r:embed="rId11"/>
                <a:stretch>
                  <a:fillRect/>
                </a:stretch>
              </p:blipFill>
              <p:spPr>
                <a:xfrm>
                  <a:off x="4239384" y="2348184"/>
                  <a:ext cx="494640" cy="9165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4" name="Ink 153">
                  <a:extLst>
                    <a:ext uri="{FF2B5EF4-FFF2-40B4-BE49-F238E27FC236}">
                      <a16:creationId xmlns:a16="http://schemas.microsoft.com/office/drawing/2014/main" id="{5F9F0B7F-D9B9-489B-8835-E1F4AAA59231}"/>
                    </a:ext>
                  </a:extLst>
                </p14:cNvPr>
                <p14:cNvContentPartPr/>
                <p14:nvPr/>
              </p14:nvContentPartPr>
              <p14:xfrm>
                <a:off x="4621704" y="3069984"/>
                <a:ext cx="19800" cy="9000"/>
              </p14:xfrm>
            </p:contentPart>
          </mc:Choice>
          <mc:Fallback xmlns="">
            <p:pic>
              <p:nvPicPr>
                <p:cNvPr id="154" name="Ink 153">
                  <a:extLst>
                    <a:ext uri="{FF2B5EF4-FFF2-40B4-BE49-F238E27FC236}">
                      <a16:creationId xmlns:a16="http://schemas.microsoft.com/office/drawing/2014/main" id="{5F9F0B7F-D9B9-489B-8835-E1F4AAA59231}"/>
                    </a:ext>
                  </a:extLst>
                </p:cNvPr>
                <p:cNvPicPr/>
                <p:nvPr/>
              </p:nvPicPr>
              <p:blipFill>
                <a:blip r:embed="rId13"/>
                <a:stretch>
                  <a:fillRect/>
                </a:stretch>
              </p:blipFill>
              <p:spPr>
                <a:xfrm>
                  <a:off x="4613064" y="3061344"/>
                  <a:ext cx="3744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5" name="Ink 154">
                  <a:extLst>
                    <a:ext uri="{FF2B5EF4-FFF2-40B4-BE49-F238E27FC236}">
                      <a16:creationId xmlns:a16="http://schemas.microsoft.com/office/drawing/2014/main" id="{587A25E2-B6B1-48A4-B0AF-FC6D42E9FCB9}"/>
                    </a:ext>
                  </a:extLst>
                </p14:cNvPr>
                <p14:cNvContentPartPr/>
                <p14:nvPr/>
              </p14:nvContentPartPr>
              <p14:xfrm>
                <a:off x="4601184" y="3033984"/>
                <a:ext cx="64080" cy="221400"/>
              </p14:xfrm>
            </p:contentPart>
          </mc:Choice>
          <mc:Fallback xmlns="">
            <p:pic>
              <p:nvPicPr>
                <p:cNvPr id="155" name="Ink 154">
                  <a:extLst>
                    <a:ext uri="{FF2B5EF4-FFF2-40B4-BE49-F238E27FC236}">
                      <a16:creationId xmlns:a16="http://schemas.microsoft.com/office/drawing/2014/main" id="{587A25E2-B6B1-48A4-B0AF-FC6D42E9FCB9}"/>
                    </a:ext>
                  </a:extLst>
                </p:cNvPr>
                <p:cNvPicPr/>
                <p:nvPr/>
              </p:nvPicPr>
              <p:blipFill>
                <a:blip r:embed="rId15"/>
                <a:stretch>
                  <a:fillRect/>
                </a:stretch>
              </p:blipFill>
              <p:spPr>
                <a:xfrm>
                  <a:off x="4592184" y="3025344"/>
                  <a:ext cx="81720" cy="239040"/>
                </a:xfrm>
                <a:prstGeom prst="rect">
                  <a:avLst/>
                </a:prstGeom>
              </p:spPr>
            </p:pic>
          </mc:Fallback>
        </mc:AlternateContent>
      </p:grpSp>
      <p:sp>
        <p:nvSpPr>
          <p:cNvPr id="157" name="Multiplication Sign 156">
            <a:extLst>
              <a:ext uri="{FF2B5EF4-FFF2-40B4-BE49-F238E27FC236}">
                <a16:creationId xmlns:a16="http://schemas.microsoft.com/office/drawing/2014/main" id="{0B455896-FC09-4F3E-A64E-32A3D70E3F6B}"/>
              </a:ext>
            </a:extLst>
          </p:cNvPr>
          <p:cNvSpPr/>
          <p:nvPr/>
        </p:nvSpPr>
        <p:spPr>
          <a:xfrm>
            <a:off x="4835787" y="2525263"/>
            <a:ext cx="677503" cy="758679"/>
          </a:xfrm>
          <a:prstGeom prst="mathMultiply">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Multiplication Sign 157">
            <a:extLst>
              <a:ext uri="{FF2B5EF4-FFF2-40B4-BE49-F238E27FC236}">
                <a16:creationId xmlns:a16="http://schemas.microsoft.com/office/drawing/2014/main" id="{2806D1EA-ED0E-43D7-8AF4-4EA07C41A06C}"/>
              </a:ext>
            </a:extLst>
          </p:cNvPr>
          <p:cNvSpPr/>
          <p:nvPr/>
        </p:nvSpPr>
        <p:spPr>
          <a:xfrm>
            <a:off x="5608763" y="2545304"/>
            <a:ext cx="677503" cy="758679"/>
          </a:xfrm>
          <a:prstGeom prst="mathMultiply">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Multiplication Sign 158">
            <a:extLst>
              <a:ext uri="{FF2B5EF4-FFF2-40B4-BE49-F238E27FC236}">
                <a16:creationId xmlns:a16="http://schemas.microsoft.com/office/drawing/2014/main" id="{739203BF-7BBA-4998-8E1E-8EB939C9182E}"/>
              </a:ext>
            </a:extLst>
          </p:cNvPr>
          <p:cNvSpPr/>
          <p:nvPr/>
        </p:nvSpPr>
        <p:spPr>
          <a:xfrm>
            <a:off x="5621347" y="3318982"/>
            <a:ext cx="677503" cy="758679"/>
          </a:xfrm>
          <a:prstGeom prst="mathMultiply">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Multiplication Sign 159">
            <a:extLst>
              <a:ext uri="{FF2B5EF4-FFF2-40B4-BE49-F238E27FC236}">
                <a16:creationId xmlns:a16="http://schemas.microsoft.com/office/drawing/2014/main" id="{F9625FB4-B759-4B20-A19F-D93B0DAE4BB4}"/>
              </a:ext>
            </a:extLst>
          </p:cNvPr>
          <p:cNvSpPr/>
          <p:nvPr/>
        </p:nvSpPr>
        <p:spPr>
          <a:xfrm>
            <a:off x="6426444" y="3326501"/>
            <a:ext cx="677503" cy="758679"/>
          </a:xfrm>
          <a:prstGeom prst="mathMultiply">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Multiplication Sign 160">
            <a:extLst>
              <a:ext uri="{FF2B5EF4-FFF2-40B4-BE49-F238E27FC236}">
                <a16:creationId xmlns:a16="http://schemas.microsoft.com/office/drawing/2014/main" id="{03429A34-B66A-4E5A-A6DD-38263679D674}"/>
              </a:ext>
            </a:extLst>
          </p:cNvPr>
          <p:cNvSpPr/>
          <p:nvPr/>
        </p:nvSpPr>
        <p:spPr>
          <a:xfrm>
            <a:off x="7211146" y="2535193"/>
            <a:ext cx="677503" cy="758679"/>
          </a:xfrm>
          <a:prstGeom prst="mathMultiply">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Multiplication Sign 161">
            <a:extLst>
              <a:ext uri="{FF2B5EF4-FFF2-40B4-BE49-F238E27FC236}">
                <a16:creationId xmlns:a16="http://schemas.microsoft.com/office/drawing/2014/main" id="{B92DC23A-6427-467C-9FF4-E166B88C3377}"/>
              </a:ext>
            </a:extLst>
          </p:cNvPr>
          <p:cNvSpPr/>
          <p:nvPr/>
        </p:nvSpPr>
        <p:spPr>
          <a:xfrm>
            <a:off x="7972800" y="2535193"/>
            <a:ext cx="677503" cy="758679"/>
          </a:xfrm>
          <a:prstGeom prst="mathMultiply">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a:extLst>
              <a:ext uri="{FF2B5EF4-FFF2-40B4-BE49-F238E27FC236}">
                <a16:creationId xmlns:a16="http://schemas.microsoft.com/office/drawing/2014/main" id="{4261C9E6-17D9-4B03-BC51-2718A19901FE}"/>
              </a:ext>
            </a:extLst>
          </p:cNvPr>
          <p:cNvSpPr/>
          <p:nvPr/>
        </p:nvSpPr>
        <p:spPr>
          <a:xfrm>
            <a:off x="1792497" y="1999513"/>
            <a:ext cx="2175647" cy="18454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Rectangle: Rounded Corners 163">
            <a:extLst>
              <a:ext uri="{FF2B5EF4-FFF2-40B4-BE49-F238E27FC236}">
                <a16:creationId xmlns:a16="http://schemas.microsoft.com/office/drawing/2014/main" id="{E42BD5D3-F859-42EF-97E3-0F596201FA72}"/>
              </a:ext>
            </a:extLst>
          </p:cNvPr>
          <p:cNvSpPr/>
          <p:nvPr/>
        </p:nvSpPr>
        <p:spPr>
          <a:xfrm>
            <a:off x="2100992" y="2175865"/>
            <a:ext cx="620468" cy="646331"/>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Rounded Corners 168">
            <a:extLst>
              <a:ext uri="{FF2B5EF4-FFF2-40B4-BE49-F238E27FC236}">
                <a16:creationId xmlns:a16="http://schemas.microsoft.com/office/drawing/2014/main" id="{79DD567D-73E5-4E2C-860E-400DE0AFD4A0}"/>
              </a:ext>
            </a:extLst>
          </p:cNvPr>
          <p:cNvSpPr/>
          <p:nvPr/>
        </p:nvSpPr>
        <p:spPr>
          <a:xfrm>
            <a:off x="3034081" y="2177089"/>
            <a:ext cx="620468" cy="646331"/>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Rounded Corners 169">
            <a:extLst>
              <a:ext uri="{FF2B5EF4-FFF2-40B4-BE49-F238E27FC236}">
                <a16:creationId xmlns:a16="http://schemas.microsoft.com/office/drawing/2014/main" id="{F23D66B4-0770-4455-B823-225B28F82E2C}"/>
              </a:ext>
            </a:extLst>
          </p:cNvPr>
          <p:cNvSpPr/>
          <p:nvPr/>
        </p:nvSpPr>
        <p:spPr>
          <a:xfrm>
            <a:off x="3034081" y="3038600"/>
            <a:ext cx="620468" cy="646331"/>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TextBox 174">
            <a:extLst>
              <a:ext uri="{FF2B5EF4-FFF2-40B4-BE49-F238E27FC236}">
                <a16:creationId xmlns:a16="http://schemas.microsoft.com/office/drawing/2014/main" id="{E6F9A882-25E4-46F7-9A85-530F2FCE89E4}"/>
              </a:ext>
            </a:extLst>
          </p:cNvPr>
          <p:cNvSpPr txBox="1"/>
          <p:nvPr/>
        </p:nvSpPr>
        <p:spPr>
          <a:xfrm>
            <a:off x="2046000" y="2147988"/>
            <a:ext cx="720080" cy="707886"/>
          </a:xfrm>
          <a:prstGeom prst="rect">
            <a:avLst/>
          </a:prstGeom>
          <a:noFill/>
        </p:spPr>
        <p:txBody>
          <a:bodyPr wrap="square" rtlCol="0">
            <a:spAutoFit/>
          </a:bodyPr>
          <a:lstStyle/>
          <a:p>
            <a:pPr algn="ctr"/>
            <a:r>
              <a:rPr lang="en-US" sz="1000" b="1" dirty="0">
                <a:solidFill>
                  <a:schemeClr val="bg1"/>
                </a:solidFill>
              </a:rPr>
              <a:t>L = 5</a:t>
            </a:r>
          </a:p>
          <a:p>
            <a:pPr algn="ctr"/>
            <a:r>
              <a:rPr lang="en-US" sz="1000" b="1" dirty="0">
                <a:solidFill>
                  <a:schemeClr val="bg1"/>
                </a:solidFill>
              </a:rPr>
              <a:t>W = 5</a:t>
            </a:r>
          </a:p>
          <a:p>
            <a:pPr algn="ctr"/>
            <a:r>
              <a:rPr lang="en-US" sz="1000" b="1" dirty="0">
                <a:solidFill>
                  <a:schemeClr val="bg1"/>
                </a:solidFill>
              </a:rPr>
              <a:t>H = 6</a:t>
            </a:r>
          </a:p>
          <a:p>
            <a:pPr algn="ctr"/>
            <a:r>
              <a:rPr lang="en-US" sz="1000" b="1" dirty="0">
                <a:solidFill>
                  <a:schemeClr val="bg1"/>
                </a:solidFill>
                <a:highlight>
                  <a:srgbClr val="000080"/>
                </a:highlight>
              </a:rPr>
              <a:t>V = 150</a:t>
            </a:r>
          </a:p>
        </p:txBody>
      </p:sp>
      <p:sp>
        <p:nvSpPr>
          <p:cNvPr id="176" name="TextBox 175">
            <a:extLst>
              <a:ext uri="{FF2B5EF4-FFF2-40B4-BE49-F238E27FC236}">
                <a16:creationId xmlns:a16="http://schemas.microsoft.com/office/drawing/2014/main" id="{8E5B35E9-B24A-4F3D-8B92-B17B42FA1BA5}"/>
              </a:ext>
            </a:extLst>
          </p:cNvPr>
          <p:cNvSpPr txBox="1"/>
          <p:nvPr/>
        </p:nvSpPr>
        <p:spPr>
          <a:xfrm>
            <a:off x="2974551" y="2145087"/>
            <a:ext cx="720080" cy="707886"/>
          </a:xfrm>
          <a:prstGeom prst="rect">
            <a:avLst/>
          </a:prstGeom>
          <a:noFill/>
        </p:spPr>
        <p:txBody>
          <a:bodyPr wrap="square" rtlCol="0">
            <a:spAutoFit/>
          </a:bodyPr>
          <a:lstStyle/>
          <a:p>
            <a:pPr algn="ctr"/>
            <a:r>
              <a:rPr lang="en-US" sz="1000" b="1" dirty="0">
                <a:solidFill>
                  <a:schemeClr val="bg1"/>
                </a:solidFill>
              </a:rPr>
              <a:t>L = 5</a:t>
            </a:r>
          </a:p>
          <a:p>
            <a:pPr algn="ctr"/>
            <a:r>
              <a:rPr lang="en-US" sz="1000" b="1" dirty="0">
                <a:solidFill>
                  <a:schemeClr val="bg1"/>
                </a:solidFill>
              </a:rPr>
              <a:t>W = 5</a:t>
            </a:r>
          </a:p>
          <a:p>
            <a:pPr algn="ctr"/>
            <a:r>
              <a:rPr lang="en-US" sz="1000" b="1" dirty="0">
                <a:solidFill>
                  <a:schemeClr val="bg1"/>
                </a:solidFill>
              </a:rPr>
              <a:t>H = 10</a:t>
            </a:r>
          </a:p>
          <a:p>
            <a:pPr algn="ctr"/>
            <a:r>
              <a:rPr lang="en-US" sz="1000" b="1" dirty="0">
                <a:solidFill>
                  <a:schemeClr val="bg1"/>
                </a:solidFill>
                <a:highlight>
                  <a:srgbClr val="000080"/>
                </a:highlight>
              </a:rPr>
              <a:t>V = 250</a:t>
            </a:r>
          </a:p>
        </p:txBody>
      </p:sp>
      <p:sp>
        <p:nvSpPr>
          <p:cNvPr id="177" name="TextBox 176">
            <a:extLst>
              <a:ext uri="{FF2B5EF4-FFF2-40B4-BE49-F238E27FC236}">
                <a16:creationId xmlns:a16="http://schemas.microsoft.com/office/drawing/2014/main" id="{EDE25667-CFBF-4973-ADFA-78E768F56228}"/>
              </a:ext>
            </a:extLst>
          </p:cNvPr>
          <p:cNvSpPr txBox="1"/>
          <p:nvPr/>
        </p:nvSpPr>
        <p:spPr>
          <a:xfrm>
            <a:off x="2988200" y="2995827"/>
            <a:ext cx="720080" cy="707886"/>
          </a:xfrm>
          <a:prstGeom prst="rect">
            <a:avLst/>
          </a:prstGeom>
          <a:noFill/>
        </p:spPr>
        <p:txBody>
          <a:bodyPr wrap="square" rtlCol="0">
            <a:spAutoFit/>
          </a:bodyPr>
          <a:lstStyle/>
          <a:p>
            <a:pPr algn="ctr"/>
            <a:r>
              <a:rPr lang="en-US" sz="1000" b="1" dirty="0">
                <a:solidFill>
                  <a:schemeClr val="bg1"/>
                </a:solidFill>
              </a:rPr>
              <a:t>L = 5</a:t>
            </a:r>
          </a:p>
          <a:p>
            <a:pPr algn="ctr"/>
            <a:r>
              <a:rPr lang="en-US" sz="1000" b="1" dirty="0">
                <a:solidFill>
                  <a:schemeClr val="bg1"/>
                </a:solidFill>
              </a:rPr>
              <a:t>W = 7</a:t>
            </a:r>
          </a:p>
          <a:p>
            <a:pPr algn="ctr"/>
            <a:r>
              <a:rPr lang="en-US" sz="1000" b="1" dirty="0">
                <a:solidFill>
                  <a:schemeClr val="bg1"/>
                </a:solidFill>
              </a:rPr>
              <a:t>H = 8</a:t>
            </a:r>
          </a:p>
          <a:p>
            <a:pPr algn="ctr"/>
            <a:r>
              <a:rPr lang="en-US" sz="1000" b="1" dirty="0">
                <a:solidFill>
                  <a:schemeClr val="bg1"/>
                </a:solidFill>
                <a:highlight>
                  <a:srgbClr val="000080"/>
                </a:highlight>
              </a:rPr>
              <a:t>V = 280</a:t>
            </a:r>
          </a:p>
        </p:txBody>
      </p:sp>
      <p:sp>
        <p:nvSpPr>
          <p:cNvPr id="178" name="Rectangle 177">
            <a:extLst>
              <a:ext uri="{FF2B5EF4-FFF2-40B4-BE49-F238E27FC236}">
                <a16:creationId xmlns:a16="http://schemas.microsoft.com/office/drawing/2014/main" id="{39FA845B-337F-4031-9CEF-2F968CEBECBD}"/>
              </a:ext>
            </a:extLst>
          </p:cNvPr>
          <p:cNvSpPr/>
          <p:nvPr/>
        </p:nvSpPr>
        <p:spPr>
          <a:xfrm>
            <a:off x="2039516" y="2108071"/>
            <a:ext cx="747941" cy="779173"/>
          </a:xfrm>
          <a:prstGeom prst="rect">
            <a:avLst/>
          </a:prstGeom>
          <a:no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630450BA-40C7-4DEF-86AB-C8EAFEEE1374}"/>
              </a:ext>
            </a:extLst>
          </p:cNvPr>
          <p:cNvSpPr/>
          <p:nvPr/>
        </p:nvSpPr>
        <p:spPr>
          <a:xfrm>
            <a:off x="2966737" y="2110297"/>
            <a:ext cx="747941" cy="779173"/>
          </a:xfrm>
          <a:prstGeom prst="rect">
            <a:avLst/>
          </a:prstGeom>
          <a:no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a:extLst>
              <a:ext uri="{FF2B5EF4-FFF2-40B4-BE49-F238E27FC236}">
                <a16:creationId xmlns:a16="http://schemas.microsoft.com/office/drawing/2014/main" id="{84C77570-2305-4AE0-B70C-F5DEC466FA0A}"/>
              </a:ext>
            </a:extLst>
          </p:cNvPr>
          <p:cNvSpPr/>
          <p:nvPr/>
        </p:nvSpPr>
        <p:spPr>
          <a:xfrm>
            <a:off x="2974551" y="2969428"/>
            <a:ext cx="747941" cy="779173"/>
          </a:xfrm>
          <a:prstGeom prst="rect">
            <a:avLst/>
          </a:prstGeom>
          <a:no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Rounded Corners 182">
            <a:extLst>
              <a:ext uri="{FF2B5EF4-FFF2-40B4-BE49-F238E27FC236}">
                <a16:creationId xmlns:a16="http://schemas.microsoft.com/office/drawing/2014/main" id="{A4B435BA-9E47-4BDA-A033-C3B1DBD2DBE4}"/>
              </a:ext>
            </a:extLst>
          </p:cNvPr>
          <p:cNvSpPr/>
          <p:nvPr/>
        </p:nvSpPr>
        <p:spPr>
          <a:xfrm>
            <a:off x="2120354" y="3038600"/>
            <a:ext cx="620468" cy="646331"/>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TextBox 183">
            <a:extLst>
              <a:ext uri="{FF2B5EF4-FFF2-40B4-BE49-F238E27FC236}">
                <a16:creationId xmlns:a16="http://schemas.microsoft.com/office/drawing/2014/main" id="{BC6ECEEF-5685-4302-BACB-C877D8E17A14}"/>
              </a:ext>
            </a:extLst>
          </p:cNvPr>
          <p:cNvSpPr txBox="1"/>
          <p:nvPr/>
        </p:nvSpPr>
        <p:spPr>
          <a:xfrm>
            <a:off x="2074473" y="2995827"/>
            <a:ext cx="720080" cy="707886"/>
          </a:xfrm>
          <a:prstGeom prst="rect">
            <a:avLst/>
          </a:prstGeom>
          <a:noFill/>
        </p:spPr>
        <p:txBody>
          <a:bodyPr wrap="square" rtlCol="0">
            <a:spAutoFit/>
          </a:bodyPr>
          <a:lstStyle/>
          <a:p>
            <a:pPr algn="ctr"/>
            <a:r>
              <a:rPr lang="en-US" sz="1000" b="1" dirty="0">
                <a:solidFill>
                  <a:schemeClr val="bg1"/>
                </a:solidFill>
              </a:rPr>
              <a:t>L = 6</a:t>
            </a:r>
          </a:p>
          <a:p>
            <a:pPr algn="ctr"/>
            <a:r>
              <a:rPr lang="en-US" sz="1000" b="1" dirty="0">
                <a:solidFill>
                  <a:schemeClr val="bg1"/>
                </a:solidFill>
              </a:rPr>
              <a:t>W = 5</a:t>
            </a:r>
          </a:p>
          <a:p>
            <a:pPr algn="ctr"/>
            <a:r>
              <a:rPr lang="en-US" sz="1000" b="1" dirty="0">
                <a:solidFill>
                  <a:schemeClr val="bg1"/>
                </a:solidFill>
              </a:rPr>
              <a:t>H = 9</a:t>
            </a:r>
          </a:p>
          <a:p>
            <a:pPr algn="ctr"/>
            <a:r>
              <a:rPr lang="en-US" sz="1000" b="1" dirty="0">
                <a:solidFill>
                  <a:schemeClr val="bg1"/>
                </a:solidFill>
                <a:highlight>
                  <a:srgbClr val="000080"/>
                </a:highlight>
              </a:rPr>
              <a:t>V = 270</a:t>
            </a:r>
          </a:p>
        </p:txBody>
      </p:sp>
      <p:sp>
        <p:nvSpPr>
          <p:cNvPr id="185" name="Rectangle 184">
            <a:extLst>
              <a:ext uri="{FF2B5EF4-FFF2-40B4-BE49-F238E27FC236}">
                <a16:creationId xmlns:a16="http://schemas.microsoft.com/office/drawing/2014/main" id="{BE04C0C7-EB59-477F-90D1-8DF89015AE15}"/>
              </a:ext>
            </a:extLst>
          </p:cNvPr>
          <p:cNvSpPr/>
          <p:nvPr/>
        </p:nvSpPr>
        <p:spPr>
          <a:xfrm>
            <a:off x="2060824" y="2969428"/>
            <a:ext cx="747941" cy="779173"/>
          </a:xfrm>
          <a:prstGeom prst="rect">
            <a:avLst/>
          </a:prstGeom>
          <a:no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TextBox 186">
            <a:extLst>
              <a:ext uri="{FF2B5EF4-FFF2-40B4-BE49-F238E27FC236}">
                <a16:creationId xmlns:a16="http://schemas.microsoft.com/office/drawing/2014/main" id="{23DAD2B6-D26F-4B7D-A013-D70EF7CE9267}"/>
              </a:ext>
            </a:extLst>
          </p:cNvPr>
          <p:cNvSpPr txBox="1"/>
          <p:nvPr/>
        </p:nvSpPr>
        <p:spPr>
          <a:xfrm>
            <a:off x="342256" y="2008722"/>
            <a:ext cx="1600657" cy="646331"/>
          </a:xfrm>
          <a:prstGeom prst="rect">
            <a:avLst/>
          </a:prstGeom>
          <a:noFill/>
        </p:spPr>
        <p:txBody>
          <a:bodyPr wrap="square" rtlCol="0">
            <a:spAutoFit/>
          </a:bodyPr>
          <a:lstStyle/>
          <a:p>
            <a:r>
              <a:rPr lang="en-US" dirty="0">
                <a:highlight>
                  <a:srgbClr val="9AD3E9"/>
                </a:highlight>
              </a:rPr>
              <a:t>Crossover</a:t>
            </a:r>
          </a:p>
          <a:p>
            <a:r>
              <a:rPr lang="en-US" dirty="0">
                <a:highlight>
                  <a:srgbClr val="9AD3E9"/>
                </a:highlight>
              </a:rPr>
              <a:t>Operation</a:t>
            </a:r>
          </a:p>
        </p:txBody>
      </p:sp>
      <mc:AlternateContent xmlns:mc="http://schemas.openxmlformats.org/markup-compatibility/2006" xmlns:p14="http://schemas.microsoft.com/office/powerpoint/2010/main">
        <mc:Choice Requires="p14">
          <p:contentPart p14:bwMode="auto" r:id="rId16">
            <p14:nvContentPartPr>
              <p14:cNvPr id="188" name="Ink 187">
                <a:extLst>
                  <a:ext uri="{FF2B5EF4-FFF2-40B4-BE49-F238E27FC236}">
                    <a16:creationId xmlns:a16="http://schemas.microsoft.com/office/drawing/2014/main" id="{62356BB4-3AFC-4DBE-9905-826771F59C26}"/>
                  </a:ext>
                </a:extLst>
              </p14:cNvPr>
              <p14:cNvContentPartPr/>
              <p14:nvPr/>
            </p14:nvContentPartPr>
            <p14:xfrm>
              <a:off x="1100307" y="2637813"/>
              <a:ext cx="653400" cy="569520"/>
            </p14:xfrm>
          </p:contentPart>
        </mc:Choice>
        <mc:Fallback xmlns="">
          <p:pic>
            <p:nvPicPr>
              <p:cNvPr id="188" name="Ink 187">
                <a:extLst>
                  <a:ext uri="{FF2B5EF4-FFF2-40B4-BE49-F238E27FC236}">
                    <a16:creationId xmlns:a16="http://schemas.microsoft.com/office/drawing/2014/main" id="{62356BB4-3AFC-4DBE-9905-826771F59C26}"/>
                  </a:ext>
                </a:extLst>
              </p:cNvPr>
              <p:cNvPicPr/>
              <p:nvPr/>
            </p:nvPicPr>
            <p:blipFill>
              <a:blip r:embed="rId17"/>
              <a:stretch>
                <a:fillRect/>
              </a:stretch>
            </p:blipFill>
            <p:spPr>
              <a:xfrm>
                <a:off x="1091667" y="2629173"/>
                <a:ext cx="671040" cy="587160"/>
              </a:xfrm>
              <a:prstGeom prst="rect">
                <a:avLst/>
              </a:prstGeom>
            </p:spPr>
          </p:pic>
        </mc:Fallback>
      </mc:AlternateContent>
      <p:sp>
        <p:nvSpPr>
          <p:cNvPr id="189" name="Rectangle 188">
            <a:extLst>
              <a:ext uri="{FF2B5EF4-FFF2-40B4-BE49-F238E27FC236}">
                <a16:creationId xmlns:a16="http://schemas.microsoft.com/office/drawing/2014/main" id="{DACDED77-2F28-4091-9AAA-FF44BDAEAB19}"/>
              </a:ext>
            </a:extLst>
          </p:cNvPr>
          <p:cNvSpPr/>
          <p:nvPr/>
        </p:nvSpPr>
        <p:spPr>
          <a:xfrm>
            <a:off x="1061587" y="4008887"/>
            <a:ext cx="3247962" cy="8989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Rounded Corners 194">
            <a:extLst>
              <a:ext uri="{FF2B5EF4-FFF2-40B4-BE49-F238E27FC236}">
                <a16:creationId xmlns:a16="http://schemas.microsoft.com/office/drawing/2014/main" id="{85045E8E-C244-4402-8097-429A2AB2A746}"/>
              </a:ext>
            </a:extLst>
          </p:cNvPr>
          <p:cNvSpPr/>
          <p:nvPr/>
        </p:nvSpPr>
        <p:spPr>
          <a:xfrm>
            <a:off x="1218144" y="4140208"/>
            <a:ext cx="620468" cy="646331"/>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TextBox 195">
            <a:extLst>
              <a:ext uri="{FF2B5EF4-FFF2-40B4-BE49-F238E27FC236}">
                <a16:creationId xmlns:a16="http://schemas.microsoft.com/office/drawing/2014/main" id="{5DB137ED-DE92-4F60-BBF7-D36104802A09}"/>
              </a:ext>
            </a:extLst>
          </p:cNvPr>
          <p:cNvSpPr txBox="1"/>
          <p:nvPr/>
        </p:nvSpPr>
        <p:spPr>
          <a:xfrm>
            <a:off x="1169614" y="4109484"/>
            <a:ext cx="720080" cy="707886"/>
          </a:xfrm>
          <a:prstGeom prst="rect">
            <a:avLst/>
          </a:prstGeom>
          <a:noFill/>
        </p:spPr>
        <p:txBody>
          <a:bodyPr wrap="square" rtlCol="0">
            <a:spAutoFit/>
          </a:bodyPr>
          <a:lstStyle/>
          <a:p>
            <a:pPr algn="ctr"/>
            <a:r>
              <a:rPr lang="en-US" sz="1000" b="1" dirty="0">
                <a:solidFill>
                  <a:schemeClr val="bg1"/>
                </a:solidFill>
              </a:rPr>
              <a:t>L = 5</a:t>
            </a:r>
          </a:p>
          <a:p>
            <a:pPr algn="ctr"/>
            <a:r>
              <a:rPr lang="en-US" sz="1000" b="1" dirty="0">
                <a:solidFill>
                  <a:schemeClr val="bg1"/>
                </a:solidFill>
              </a:rPr>
              <a:t>W = 5</a:t>
            </a:r>
          </a:p>
          <a:p>
            <a:pPr algn="ctr"/>
            <a:r>
              <a:rPr lang="en-US" sz="1000" b="1" dirty="0">
                <a:solidFill>
                  <a:schemeClr val="bg1"/>
                </a:solidFill>
              </a:rPr>
              <a:t>H = 6</a:t>
            </a:r>
          </a:p>
          <a:p>
            <a:pPr algn="ctr"/>
            <a:r>
              <a:rPr lang="en-US" sz="1000" b="1" dirty="0">
                <a:solidFill>
                  <a:schemeClr val="bg1"/>
                </a:solidFill>
                <a:highlight>
                  <a:srgbClr val="000080"/>
                </a:highlight>
              </a:rPr>
              <a:t>V = 150</a:t>
            </a:r>
          </a:p>
        </p:txBody>
      </p:sp>
      <p:sp>
        <p:nvSpPr>
          <p:cNvPr id="197" name="Rectangle: Rounded Corners 196">
            <a:extLst>
              <a:ext uri="{FF2B5EF4-FFF2-40B4-BE49-F238E27FC236}">
                <a16:creationId xmlns:a16="http://schemas.microsoft.com/office/drawing/2014/main" id="{C3EE7B29-0460-4D83-85F2-D0D9AE81D94F}"/>
              </a:ext>
            </a:extLst>
          </p:cNvPr>
          <p:cNvSpPr/>
          <p:nvPr/>
        </p:nvSpPr>
        <p:spPr>
          <a:xfrm>
            <a:off x="1967648" y="4140208"/>
            <a:ext cx="620468" cy="646331"/>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TextBox 197">
            <a:extLst>
              <a:ext uri="{FF2B5EF4-FFF2-40B4-BE49-F238E27FC236}">
                <a16:creationId xmlns:a16="http://schemas.microsoft.com/office/drawing/2014/main" id="{4A34F916-BF91-4BF6-98AA-557A98CA2497}"/>
              </a:ext>
            </a:extLst>
          </p:cNvPr>
          <p:cNvSpPr txBox="1"/>
          <p:nvPr/>
        </p:nvSpPr>
        <p:spPr>
          <a:xfrm>
            <a:off x="1917842" y="4090966"/>
            <a:ext cx="720080" cy="707886"/>
          </a:xfrm>
          <a:prstGeom prst="rect">
            <a:avLst/>
          </a:prstGeom>
          <a:noFill/>
        </p:spPr>
        <p:txBody>
          <a:bodyPr wrap="square" rtlCol="0">
            <a:spAutoFit/>
          </a:bodyPr>
          <a:lstStyle/>
          <a:p>
            <a:pPr algn="ctr"/>
            <a:r>
              <a:rPr lang="en-US" sz="1000" b="1" dirty="0">
                <a:solidFill>
                  <a:schemeClr val="bg1"/>
                </a:solidFill>
              </a:rPr>
              <a:t>L = 6</a:t>
            </a:r>
          </a:p>
          <a:p>
            <a:pPr algn="ctr"/>
            <a:r>
              <a:rPr lang="en-US" sz="1000" b="1" dirty="0">
                <a:solidFill>
                  <a:schemeClr val="bg1"/>
                </a:solidFill>
              </a:rPr>
              <a:t>W = 6</a:t>
            </a:r>
          </a:p>
          <a:p>
            <a:pPr algn="ctr"/>
            <a:r>
              <a:rPr lang="en-US" sz="1000" b="1" dirty="0">
                <a:solidFill>
                  <a:schemeClr val="bg1"/>
                </a:solidFill>
              </a:rPr>
              <a:t>H = 6</a:t>
            </a:r>
          </a:p>
          <a:p>
            <a:pPr algn="ctr"/>
            <a:r>
              <a:rPr lang="en-US" sz="1000" b="1" dirty="0">
                <a:solidFill>
                  <a:schemeClr val="bg1"/>
                </a:solidFill>
                <a:highlight>
                  <a:srgbClr val="000080"/>
                </a:highlight>
              </a:rPr>
              <a:t>V = 216</a:t>
            </a:r>
          </a:p>
        </p:txBody>
      </p:sp>
      <p:sp>
        <p:nvSpPr>
          <p:cNvPr id="199" name="Rectangle: Rounded Corners 198">
            <a:extLst>
              <a:ext uri="{FF2B5EF4-FFF2-40B4-BE49-F238E27FC236}">
                <a16:creationId xmlns:a16="http://schemas.microsoft.com/office/drawing/2014/main" id="{582D6B8B-04FF-42A3-854D-F6A74AC496F3}"/>
              </a:ext>
            </a:extLst>
          </p:cNvPr>
          <p:cNvSpPr/>
          <p:nvPr/>
        </p:nvSpPr>
        <p:spPr>
          <a:xfrm>
            <a:off x="2786883" y="4119767"/>
            <a:ext cx="620468" cy="646331"/>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TextBox 199">
            <a:extLst>
              <a:ext uri="{FF2B5EF4-FFF2-40B4-BE49-F238E27FC236}">
                <a16:creationId xmlns:a16="http://schemas.microsoft.com/office/drawing/2014/main" id="{76C422BE-AE05-41E4-B2A5-0CDB43F9DBBF}"/>
              </a:ext>
            </a:extLst>
          </p:cNvPr>
          <p:cNvSpPr txBox="1"/>
          <p:nvPr/>
        </p:nvSpPr>
        <p:spPr>
          <a:xfrm>
            <a:off x="2737077" y="4088989"/>
            <a:ext cx="720080" cy="707886"/>
          </a:xfrm>
          <a:prstGeom prst="rect">
            <a:avLst/>
          </a:prstGeom>
          <a:noFill/>
        </p:spPr>
        <p:txBody>
          <a:bodyPr wrap="square" rtlCol="0">
            <a:spAutoFit/>
          </a:bodyPr>
          <a:lstStyle/>
          <a:p>
            <a:pPr algn="ctr"/>
            <a:r>
              <a:rPr lang="en-US" sz="1000" b="1" dirty="0">
                <a:solidFill>
                  <a:schemeClr val="bg1"/>
                </a:solidFill>
              </a:rPr>
              <a:t>L = 5</a:t>
            </a:r>
          </a:p>
          <a:p>
            <a:pPr algn="ctr"/>
            <a:r>
              <a:rPr lang="en-US" sz="1000" b="1" dirty="0">
                <a:solidFill>
                  <a:schemeClr val="bg1"/>
                </a:solidFill>
              </a:rPr>
              <a:t>W = 7</a:t>
            </a:r>
          </a:p>
          <a:p>
            <a:pPr algn="ctr"/>
            <a:r>
              <a:rPr lang="en-US" sz="1000" b="1" dirty="0">
                <a:solidFill>
                  <a:schemeClr val="bg1"/>
                </a:solidFill>
              </a:rPr>
              <a:t>H = 6</a:t>
            </a:r>
          </a:p>
          <a:p>
            <a:pPr algn="ctr"/>
            <a:r>
              <a:rPr lang="en-US" sz="1000" b="1" dirty="0">
                <a:solidFill>
                  <a:schemeClr val="bg1"/>
                </a:solidFill>
                <a:highlight>
                  <a:srgbClr val="000080"/>
                </a:highlight>
              </a:rPr>
              <a:t>V = 210</a:t>
            </a:r>
          </a:p>
        </p:txBody>
      </p:sp>
      <p:sp>
        <p:nvSpPr>
          <p:cNvPr id="201" name="Rectangle: Rounded Corners 200">
            <a:extLst>
              <a:ext uri="{FF2B5EF4-FFF2-40B4-BE49-F238E27FC236}">
                <a16:creationId xmlns:a16="http://schemas.microsoft.com/office/drawing/2014/main" id="{6C8B190F-58F7-4533-A52D-61361BED7DDB}"/>
              </a:ext>
            </a:extLst>
          </p:cNvPr>
          <p:cNvSpPr/>
          <p:nvPr/>
        </p:nvSpPr>
        <p:spPr>
          <a:xfrm>
            <a:off x="3550056" y="4114548"/>
            <a:ext cx="620468" cy="646331"/>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TextBox 201">
            <a:extLst>
              <a:ext uri="{FF2B5EF4-FFF2-40B4-BE49-F238E27FC236}">
                <a16:creationId xmlns:a16="http://schemas.microsoft.com/office/drawing/2014/main" id="{15BB75C3-2F67-40AD-B9AE-A854C7FBA004}"/>
              </a:ext>
            </a:extLst>
          </p:cNvPr>
          <p:cNvSpPr txBox="1"/>
          <p:nvPr/>
        </p:nvSpPr>
        <p:spPr>
          <a:xfrm>
            <a:off x="3504896" y="4083770"/>
            <a:ext cx="720080" cy="707886"/>
          </a:xfrm>
          <a:prstGeom prst="rect">
            <a:avLst/>
          </a:prstGeom>
          <a:noFill/>
        </p:spPr>
        <p:txBody>
          <a:bodyPr wrap="square" rtlCol="0">
            <a:spAutoFit/>
          </a:bodyPr>
          <a:lstStyle/>
          <a:p>
            <a:pPr algn="ctr"/>
            <a:r>
              <a:rPr lang="en-US" sz="1000" b="1" dirty="0">
                <a:solidFill>
                  <a:schemeClr val="bg1"/>
                </a:solidFill>
              </a:rPr>
              <a:t>L = 5</a:t>
            </a:r>
          </a:p>
          <a:p>
            <a:pPr algn="ctr"/>
            <a:r>
              <a:rPr lang="en-US" sz="1000" b="1" dirty="0">
                <a:solidFill>
                  <a:schemeClr val="bg1"/>
                </a:solidFill>
              </a:rPr>
              <a:t>W = 6</a:t>
            </a:r>
          </a:p>
          <a:p>
            <a:pPr algn="ctr"/>
            <a:r>
              <a:rPr lang="en-US" sz="1000" b="1" dirty="0">
                <a:solidFill>
                  <a:schemeClr val="bg1"/>
                </a:solidFill>
              </a:rPr>
              <a:t>H = 6</a:t>
            </a:r>
          </a:p>
          <a:p>
            <a:pPr algn="ctr"/>
            <a:r>
              <a:rPr lang="en-US" sz="1000" b="1" dirty="0">
                <a:solidFill>
                  <a:schemeClr val="bg1"/>
                </a:solidFill>
                <a:highlight>
                  <a:srgbClr val="000080"/>
                </a:highlight>
              </a:rPr>
              <a:t>V = 180</a:t>
            </a:r>
          </a:p>
        </p:txBody>
      </p:sp>
    </p:spTree>
    <p:extLst>
      <p:ext uri="{BB962C8B-B14F-4D97-AF65-F5344CB8AC3E}">
        <p14:creationId xmlns:p14="http://schemas.microsoft.com/office/powerpoint/2010/main" val="1441366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8"/>
                                        </p:tgtEl>
                                        <p:attrNameLst>
                                          <p:attrName>style.visibility</p:attrName>
                                        </p:attrNameLst>
                                      </p:cBhvr>
                                      <p:to>
                                        <p:strVal val="visible"/>
                                      </p:to>
                                    </p:set>
                                    <p:animEffect transition="in" filter="fade">
                                      <p:cBhvr>
                                        <p:cTn id="38" dur="500"/>
                                        <p:tgtEl>
                                          <p:spTgt spid="12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30"/>
                                        </p:tgtEl>
                                        <p:attrNameLst>
                                          <p:attrName>style.visibility</p:attrName>
                                        </p:attrNameLst>
                                      </p:cBhvr>
                                      <p:to>
                                        <p:strVal val="visible"/>
                                      </p:to>
                                    </p:set>
                                    <p:animEffect transition="in" filter="fade">
                                      <p:cBhvr>
                                        <p:cTn id="41" dur="500"/>
                                        <p:tgtEl>
                                          <p:spTgt spid="13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32"/>
                                        </p:tgtEl>
                                        <p:attrNameLst>
                                          <p:attrName>style.visibility</p:attrName>
                                        </p:attrNameLst>
                                      </p:cBhvr>
                                      <p:to>
                                        <p:strVal val="visible"/>
                                      </p:to>
                                    </p:set>
                                    <p:animEffect transition="in" filter="fade">
                                      <p:cBhvr>
                                        <p:cTn id="44" dur="500"/>
                                        <p:tgtEl>
                                          <p:spTgt spid="13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34"/>
                                        </p:tgtEl>
                                        <p:attrNameLst>
                                          <p:attrName>style.visibility</p:attrName>
                                        </p:attrNameLst>
                                      </p:cBhvr>
                                      <p:to>
                                        <p:strVal val="visible"/>
                                      </p:to>
                                    </p:set>
                                    <p:animEffect transition="in" filter="fade">
                                      <p:cBhvr>
                                        <p:cTn id="47" dur="500"/>
                                        <p:tgtEl>
                                          <p:spTgt spid="13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44"/>
                                        </p:tgtEl>
                                        <p:attrNameLst>
                                          <p:attrName>style.visibility</p:attrName>
                                        </p:attrNameLst>
                                      </p:cBhvr>
                                      <p:to>
                                        <p:strVal val="visible"/>
                                      </p:to>
                                    </p:set>
                                    <p:animEffect transition="in" filter="fade">
                                      <p:cBhvr>
                                        <p:cTn id="50" dur="500"/>
                                        <p:tgtEl>
                                          <p:spTgt spid="14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42"/>
                                        </p:tgtEl>
                                        <p:attrNameLst>
                                          <p:attrName>style.visibility</p:attrName>
                                        </p:attrNameLst>
                                      </p:cBhvr>
                                      <p:to>
                                        <p:strVal val="visible"/>
                                      </p:to>
                                    </p:set>
                                    <p:animEffect transition="in" filter="fade">
                                      <p:cBhvr>
                                        <p:cTn id="53" dur="500"/>
                                        <p:tgtEl>
                                          <p:spTgt spid="14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40"/>
                                        </p:tgtEl>
                                        <p:attrNameLst>
                                          <p:attrName>style.visibility</p:attrName>
                                        </p:attrNameLst>
                                      </p:cBhvr>
                                      <p:to>
                                        <p:strVal val="visible"/>
                                      </p:to>
                                    </p:set>
                                    <p:animEffect transition="in" filter="fade">
                                      <p:cBhvr>
                                        <p:cTn id="56" dur="500"/>
                                        <p:tgtEl>
                                          <p:spTgt spid="14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38"/>
                                        </p:tgtEl>
                                        <p:attrNameLst>
                                          <p:attrName>style.visibility</p:attrName>
                                        </p:attrNameLst>
                                      </p:cBhvr>
                                      <p:to>
                                        <p:strVal val="visible"/>
                                      </p:to>
                                    </p:set>
                                    <p:animEffect transition="in" filter="fade">
                                      <p:cBhvr>
                                        <p:cTn id="59" dur="500"/>
                                        <p:tgtEl>
                                          <p:spTgt spid="13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36"/>
                                        </p:tgtEl>
                                        <p:attrNameLst>
                                          <p:attrName>style.visibility</p:attrName>
                                        </p:attrNameLst>
                                      </p:cBhvr>
                                      <p:to>
                                        <p:strVal val="visible"/>
                                      </p:to>
                                    </p:set>
                                    <p:animEffect transition="in" filter="fade">
                                      <p:cBhvr>
                                        <p:cTn id="62" dur="500"/>
                                        <p:tgtEl>
                                          <p:spTgt spid="13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500"/>
                                        <p:tgtEl>
                                          <p:spTgt spid="14"/>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fade">
                                      <p:cBhvr>
                                        <p:cTn id="70" dur="500"/>
                                        <p:tgtEl>
                                          <p:spTgt spid="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9"/>
                                        </p:tgtEl>
                                        <p:attrNameLst>
                                          <p:attrName>style.visibility</p:attrName>
                                        </p:attrNameLst>
                                      </p:cBhvr>
                                      <p:to>
                                        <p:strVal val="visible"/>
                                      </p:to>
                                    </p:set>
                                    <p:animEffect transition="in" filter="fade">
                                      <p:cBhvr>
                                        <p:cTn id="73" dur="500"/>
                                        <p:tgtEl>
                                          <p:spTgt spid="12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31"/>
                                        </p:tgtEl>
                                        <p:attrNameLst>
                                          <p:attrName>style.visibility</p:attrName>
                                        </p:attrNameLst>
                                      </p:cBhvr>
                                      <p:to>
                                        <p:strVal val="visible"/>
                                      </p:to>
                                    </p:set>
                                    <p:animEffect transition="in" filter="fade">
                                      <p:cBhvr>
                                        <p:cTn id="76" dur="500"/>
                                        <p:tgtEl>
                                          <p:spTgt spid="13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33"/>
                                        </p:tgtEl>
                                        <p:attrNameLst>
                                          <p:attrName>style.visibility</p:attrName>
                                        </p:attrNameLst>
                                      </p:cBhvr>
                                      <p:to>
                                        <p:strVal val="visible"/>
                                      </p:to>
                                    </p:set>
                                    <p:animEffect transition="in" filter="fade">
                                      <p:cBhvr>
                                        <p:cTn id="79" dur="500"/>
                                        <p:tgtEl>
                                          <p:spTgt spid="13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35"/>
                                        </p:tgtEl>
                                        <p:attrNameLst>
                                          <p:attrName>style.visibility</p:attrName>
                                        </p:attrNameLst>
                                      </p:cBhvr>
                                      <p:to>
                                        <p:strVal val="visible"/>
                                      </p:to>
                                    </p:set>
                                    <p:animEffect transition="in" filter="fade">
                                      <p:cBhvr>
                                        <p:cTn id="82" dur="500"/>
                                        <p:tgtEl>
                                          <p:spTgt spid="13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45"/>
                                        </p:tgtEl>
                                        <p:attrNameLst>
                                          <p:attrName>style.visibility</p:attrName>
                                        </p:attrNameLst>
                                      </p:cBhvr>
                                      <p:to>
                                        <p:strVal val="visible"/>
                                      </p:to>
                                    </p:set>
                                    <p:animEffect transition="in" filter="fade">
                                      <p:cBhvr>
                                        <p:cTn id="85" dur="500"/>
                                        <p:tgtEl>
                                          <p:spTgt spid="14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43"/>
                                        </p:tgtEl>
                                        <p:attrNameLst>
                                          <p:attrName>style.visibility</p:attrName>
                                        </p:attrNameLst>
                                      </p:cBhvr>
                                      <p:to>
                                        <p:strVal val="visible"/>
                                      </p:to>
                                    </p:set>
                                    <p:animEffect transition="in" filter="fade">
                                      <p:cBhvr>
                                        <p:cTn id="88" dur="500"/>
                                        <p:tgtEl>
                                          <p:spTgt spid="143"/>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41"/>
                                        </p:tgtEl>
                                        <p:attrNameLst>
                                          <p:attrName>style.visibility</p:attrName>
                                        </p:attrNameLst>
                                      </p:cBhvr>
                                      <p:to>
                                        <p:strVal val="visible"/>
                                      </p:to>
                                    </p:set>
                                    <p:animEffect transition="in" filter="fade">
                                      <p:cBhvr>
                                        <p:cTn id="91" dur="500"/>
                                        <p:tgtEl>
                                          <p:spTgt spid="141"/>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39"/>
                                        </p:tgtEl>
                                        <p:attrNameLst>
                                          <p:attrName>style.visibility</p:attrName>
                                        </p:attrNameLst>
                                      </p:cBhvr>
                                      <p:to>
                                        <p:strVal val="visible"/>
                                      </p:to>
                                    </p:set>
                                    <p:animEffect transition="in" filter="fade">
                                      <p:cBhvr>
                                        <p:cTn id="94" dur="500"/>
                                        <p:tgtEl>
                                          <p:spTgt spid="139"/>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37"/>
                                        </p:tgtEl>
                                        <p:attrNameLst>
                                          <p:attrName>style.visibility</p:attrName>
                                        </p:attrNameLst>
                                      </p:cBhvr>
                                      <p:to>
                                        <p:strVal val="visible"/>
                                      </p:to>
                                    </p:set>
                                    <p:animEffect transition="in" filter="fade">
                                      <p:cBhvr>
                                        <p:cTn id="97" dur="500"/>
                                        <p:tgtEl>
                                          <p:spTgt spid="137"/>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48"/>
                                        </p:tgtEl>
                                        <p:attrNameLst>
                                          <p:attrName>style.visibility</p:attrName>
                                        </p:attrNameLst>
                                      </p:cBhvr>
                                      <p:to>
                                        <p:strVal val="visible"/>
                                      </p:to>
                                    </p:set>
                                    <p:animEffect transition="in" filter="fade">
                                      <p:cBhvr>
                                        <p:cTn id="102" dur="500"/>
                                        <p:tgtEl>
                                          <p:spTgt spid="48"/>
                                        </p:tgtEl>
                                      </p:cBhvr>
                                    </p:animEffect>
                                  </p:childTnLst>
                                </p:cTn>
                              </p:par>
                              <p:par>
                                <p:cTn id="103" presetID="10" presetClass="entr" presetSubtype="0" fill="hold" nodeType="withEffect">
                                  <p:stCondLst>
                                    <p:cond delay="0"/>
                                  </p:stCondLst>
                                  <p:childTnLst>
                                    <p:set>
                                      <p:cBhvr>
                                        <p:cTn id="104" dur="1" fill="hold">
                                          <p:stCondLst>
                                            <p:cond delay="0"/>
                                          </p:stCondLst>
                                        </p:cTn>
                                        <p:tgtEl>
                                          <p:spTgt spid="156"/>
                                        </p:tgtEl>
                                        <p:attrNameLst>
                                          <p:attrName>style.visibility</p:attrName>
                                        </p:attrNameLst>
                                      </p:cBhvr>
                                      <p:to>
                                        <p:strVal val="visible"/>
                                      </p:to>
                                    </p:set>
                                    <p:animEffect transition="in" filter="fade">
                                      <p:cBhvr>
                                        <p:cTn id="105" dur="500"/>
                                        <p:tgtEl>
                                          <p:spTgt spid="156"/>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55"/>
                                        </p:tgtEl>
                                        <p:attrNameLst>
                                          <p:attrName>style.visibility</p:attrName>
                                        </p:attrNameLst>
                                      </p:cBhvr>
                                      <p:to>
                                        <p:strVal val="visible"/>
                                      </p:to>
                                    </p:set>
                                    <p:animEffect transition="in" filter="fade">
                                      <p:cBhvr>
                                        <p:cTn id="108" dur="500"/>
                                        <p:tgtEl>
                                          <p:spTgt spid="55"/>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146"/>
                                        </p:tgtEl>
                                        <p:attrNameLst>
                                          <p:attrName>style.visibility</p:attrName>
                                        </p:attrNameLst>
                                      </p:cBhvr>
                                      <p:to>
                                        <p:strVal val="visible"/>
                                      </p:to>
                                    </p:set>
                                    <p:animEffect transition="in" filter="fade">
                                      <p:cBhvr>
                                        <p:cTn id="111" dur="500"/>
                                        <p:tgtEl>
                                          <p:spTgt spid="146"/>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148"/>
                                        </p:tgtEl>
                                        <p:attrNameLst>
                                          <p:attrName>style.visibility</p:attrName>
                                        </p:attrNameLst>
                                      </p:cBhvr>
                                      <p:to>
                                        <p:strVal val="visible"/>
                                      </p:to>
                                    </p:set>
                                    <p:animEffect transition="in" filter="fade">
                                      <p:cBhvr>
                                        <p:cTn id="114" dur="500"/>
                                        <p:tgtEl>
                                          <p:spTgt spid="148"/>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149"/>
                                        </p:tgtEl>
                                        <p:attrNameLst>
                                          <p:attrName>style.visibility</p:attrName>
                                        </p:attrNameLst>
                                      </p:cBhvr>
                                      <p:to>
                                        <p:strVal val="visible"/>
                                      </p:to>
                                    </p:set>
                                    <p:animEffect transition="in" filter="fade">
                                      <p:cBhvr>
                                        <p:cTn id="117" dur="500"/>
                                        <p:tgtEl>
                                          <p:spTgt spid="149"/>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157"/>
                                        </p:tgtEl>
                                        <p:attrNameLst>
                                          <p:attrName>style.visibility</p:attrName>
                                        </p:attrNameLst>
                                      </p:cBhvr>
                                      <p:to>
                                        <p:strVal val="visible"/>
                                      </p:to>
                                    </p:set>
                                    <p:animEffect transition="in" filter="fade">
                                      <p:cBhvr>
                                        <p:cTn id="122" dur="500"/>
                                        <p:tgtEl>
                                          <p:spTgt spid="157"/>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158"/>
                                        </p:tgtEl>
                                        <p:attrNameLst>
                                          <p:attrName>style.visibility</p:attrName>
                                        </p:attrNameLst>
                                      </p:cBhvr>
                                      <p:to>
                                        <p:strVal val="visible"/>
                                      </p:to>
                                    </p:set>
                                    <p:animEffect transition="in" filter="fade">
                                      <p:cBhvr>
                                        <p:cTn id="125" dur="500"/>
                                        <p:tgtEl>
                                          <p:spTgt spid="158"/>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159"/>
                                        </p:tgtEl>
                                        <p:attrNameLst>
                                          <p:attrName>style.visibility</p:attrName>
                                        </p:attrNameLst>
                                      </p:cBhvr>
                                      <p:to>
                                        <p:strVal val="visible"/>
                                      </p:to>
                                    </p:set>
                                    <p:animEffect transition="in" filter="fade">
                                      <p:cBhvr>
                                        <p:cTn id="128" dur="500"/>
                                        <p:tgtEl>
                                          <p:spTgt spid="159"/>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60"/>
                                        </p:tgtEl>
                                        <p:attrNameLst>
                                          <p:attrName>style.visibility</p:attrName>
                                        </p:attrNameLst>
                                      </p:cBhvr>
                                      <p:to>
                                        <p:strVal val="visible"/>
                                      </p:to>
                                    </p:set>
                                    <p:animEffect transition="in" filter="fade">
                                      <p:cBhvr>
                                        <p:cTn id="131" dur="500"/>
                                        <p:tgtEl>
                                          <p:spTgt spid="16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161"/>
                                        </p:tgtEl>
                                        <p:attrNameLst>
                                          <p:attrName>style.visibility</p:attrName>
                                        </p:attrNameLst>
                                      </p:cBhvr>
                                      <p:to>
                                        <p:strVal val="visible"/>
                                      </p:to>
                                    </p:set>
                                    <p:animEffect transition="in" filter="fade">
                                      <p:cBhvr>
                                        <p:cTn id="134" dur="500"/>
                                        <p:tgtEl>
                                          <p:spTgt spid="161"/>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162"/>
                                        </p:tgtEl>
                                        <p:attrNameLst>
                                          <p:attrName>style.visibility</p:attrName>
                                        </p:attrNameLst>
                                      </p:cBhvr>
                                      <p:to>
                                        <p:strVal val="visible"/>
                                      </p:to>
                                    </p:set>
                                    <p:animEffect transition="in" filter="fade">
                                      <p:cBhvr>
                                        <p:cTn id="137" dur="500"/>
                                        <p:tgtEl>
                                          <p:spTgt spid="162"/>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164"/>
                                        </p:tgtEl>
                                        <p:attrNameLst>
                                          <p:attrName>style.visibility</p:attrName>
                                        </p:attrNameLst>
                                      </p:cBhvr>
                                      <p:to>
                                        <p:strVal val="visible"/>
                                      </p:to>
                                    </p:set>
                                    <p:animEffect transition="in" filter="fade">
                                      <p:cBhvr>
                                        <p:cTn id="142" dur="500"/>
                                        <p:tgtEl>
                                          <p:spTgt spid="164"/>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69"/>
                                        </p:tgtEl>
                                        <p:attrNameLst>
                                          <p:attrName>style.visibility</p:attrName>
                                        </p:attrNameLst>
                                      </p:cBhvr>
                                      <p:to>
                                        <p:strVal val="visible"/>
                                      </p:to>
                                    </p:set>
                                    <p:animEffect transition="in" filter="fade">
                                      <p:cBhvr>
                                        <p:cTn id="145" dur="500"/>
                                        <p:tgtEl>
                                          <p:spTgt spid="169"/>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70"/>
                                        </p:tgtEl>
                                        <p:attrNameLst>
                                          <p:attrName>style.visibility</p:attrName>
                                        </p:attrNameLst>
                                      </p:cBhvr>
                                      <p:to>
                                        <p:strVal val="visible"/>
                                      </p:to>
                                    </p:set>
                                    <p:animEffect transition="in" filter="fade">
                                      <p:cBhvr>
                                        <p:cTn id="148" dur="500"/>
                                        <p:tgtEl>
                                          <p:spTgt spid="170"/>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75"/>
                                        </p:tgtEl>
                                        <p:attrNameLst>
                                          <p:attrName>style.visibility</p:attrName>
                                        </p:attrNameLst>
                                      </p:cBhvr>
                                      <p:to>
                                        <p:strVal val="visible"/>
                                      </p:to>
                                    </p:set>
                                    <p:animEffect transition="in" filter="fade">
                                      <p:cBhvr>
                                        <p:cTn id="151" dur="500"/>
                                        <p:tgtEl>
                                          <p:spTgt spid="175"/>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76"/>
                                        </p:tgtEl>
                                        <p:attrNameLst>
                                          <p:attrName>style.visibility</p:attrName>
                                        </p:attrNameLst>
                                      </p:cBhvr>
                                      <p:to>
                                        <p:strVal val="visible"/>
                                      </p:to>
                                    </p:set>
                                    <p:animEffect transition="in" filter="fade">
                                      <p:cBhvr>
                                        <p:cTn id="154" dur="500"/>
                                        <p:tgtEl>
                                          <p:spTgt spid="176"/>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77"/>
                                        </p:tgtEl>
                                        <p:attrNameLst>
                                          <p:attrName>style.visibility</p:attrName>
                                        </p:attrNameLst>
                                      </p:cBhvr>
                                      <p:to>
                                        <p:strVal val="visible"/>
                                      </p:to>
                                    </p:set>
                                    <p:animEffect transition="in" filter="fade">
                                      <p:cBhvr>
                                        <p:cTn id="157" dur="500"/>
                                        <p:tgtEl>
                                          <p:spTgt spid="177"/>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78"/>
                                        </p:tgtEl>
                                        <p:attrNameLst>
                                          <p:attrName>style.visibility</p:attrName>
                                        </p:attrNameLst>
                                      </p:cBhvr>
                                      <p:to>
                                        <p:strVal val="visible"/>
                                      </p:to>
                                    </p:set>
                                    <p:animEffect transition="in" filter="fade">
                                      <p:cBhvr>
                                        <p:cTn id="160" dur="500"/>
                                        <p:tgtEl>
                                          <p:spTgt spid="178"/>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79"/>
                                        </p:tgtEl>
                                        <p:attrNameLst>
                                          <p:attrName>style.visibility</p:attrName>
                                        </p:attrNameLst>
                                      </p:cBhvr>
                                      <p:to>
                                        <p:strVal val="visible"/>
                                      </p:to>
                                    </p:set>
                                    <p:animEffect transition="in" filter="fade">
                                      <p:cBhvr>
                                        <p:cTn id="163" dur="500"/>
                                        <p:tgtEl>
                                          <p:spTgt spid="179"/>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81"/>
                                        </p:tgtEl>
                                        <p:attrNameLst>
                                          <p:attrName>style.visibility</p:attrName>
                                        </p:attrNameLst>
                                      </p:cBhvr>
                                      <p:to>
                                        <p:strVal val="visible"/>
                                      </p:to>
                                    </p:set>
                                    <p:animEffect transition="in" filter="fade">
                                      <p:cBhvr>
                                        <p:cTn id="166" dur="500"/>
                                        <p:tgtEl>
                                          <p:spTgt spid="181"/>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83"/>
                                        </p:tgtEl>
                                        <p:attrNameLst>
                                          <p:attrName>style.visibility</p:attrName>
                                        </p:attrNameLst>
                                      </p:cBhvr>
                                      <p:to>
                                        <p:strVal val="visible"/>
                                      </p:to>
                                    </p:set>
                                    <p:animEffect transition="in" filter="fade">
                                      <p:cBhvr>
                                        <p:cTn id="169" dur="500"/>
                                        <p:tgtEl>
                                          <p:spTgt spid="183"/>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84"/>
                                        </p:tgtEl>
                                        <p:attrNameLst>
                                          <p:attrName>style.visibility</p:attrName>
                                        </p:attrNameLst>
                                      </p:cBhvr>
                                      <p:to>
                                        <p:strVal val="visible"/>
                                      </p:to>
                                    </p:set>
                                    <p:animEffect transition="in" filter="fade">
                                      <p:cBhvr>
                                        <p:cTn id="172" dur="500"/>
                                        <p:tgtEl>
                                          <p:spTgt spid="184"/>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85"/>
                                        </p:tgtEl>
                                        <p:attrNameLst>
                                          <p:attrName>style.visibility</p:attrName>
                                        </p:attrNameLst>
                                      </p:cBhvr>
                                      <p:to>
                                        <p:strVal val="visible"/>
                                      </p:to>
                                    </p:set>
                                    <p:animEffect transition="in" filter="fade">
                                      <p:cBhvr>
                                        <p:cTn id="175" dur="500"/>
                                        <p:tgtEl>
                                          <p:spTgt spid="185"/>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63"/>
                                        </p:tgtEl>
                                        <p:attrNameLst>
                                          <p:attrName>style.visibility</p:attrName>
                                        </p:attrNameLst>
                                      </p:cBhvr>
                                      <p:to>
                                        <p:strVal val="visible"/>
                                      </p:to>
                                    </p:set>
                                    <p:animEffect transition="in" filter="fade">
                                      <p:cBhvr>
                                        <p:cTn id="178" dur="500"/>
                                        <p:tgtEl>
                                          <p:spTgt spid="163"/>
                                        </p:tgtEl>
                                      </p:cBhvr>
                                    </p:animEffect>
                                  </p:childTnLst>
                                </p:cTn>
                              </p:par>
                            </p:childTnLst>
                          </p:cTn>
                        </p:par>
                      </p:childTnLst>
                    </p:cTn>
                  </p:par>
                  <p:par>
                    <p:cTn id="179" fill="hold">
                      <p:stCondLst>
                        <p:cond delay="indefinite"/>
                      </p:stCondLst>
                      <p:childTnLst>
                        <p:par>
                          <p:cTn id="180" fill="hold">
                            <p:stCondLst>
                              <p:cond delay="0"/>
                            </p:stCondLst>
                            <p:childTnLst>
                              <p:par>
                                <p:cTn id="181" presetID="10" presetClass="entr" presetSubtype="0" fill="hold" nodeType="clickEffect">
                                  <p:stCondLst>
                                    <p:cond delay="0"/>
                                  </p:stCondLst>
                                  <p:childTnLst>
                                    <p:set>
                                      <p:cBhvr>
                                        <p:cTn id="182" dur="1" fill="hold">
                                          <p:stCondLst>
                                            <p:cond delay="0"/>
                                          </p:stCondLst>
                                        </p:cTn>
                                        <p:tgtEl>
                                          <p:spTgt spid="188"/>
                                        </p:tgtEl>
                                        <p:attrNameLst>
                                          <p:attrName>style.visibility</p:attrName>
                                        </p:attrNameLst>
                                      </p:cBhvr>
                                      <p:to>
                                        <p:strVal val="visible"/>
                                      </p:to>
                                    </p:set>
                                    <p:animEffect transition="in" filter="fade">
                                      <p:cBhvr>
                                        <p:cTn id="183" dur="500"/>
                                        <p:tgtEl>
                                          <p:spTgt spid="188"/>
                                        </p:tgtEl>
                                      </p:cBhvr>
                                    </p:animEffect>
                                  </p:childTnLst>
                                </p:cTn>
                              </p:par>
                              <p:par>
                                <p:cTn id="184" presetID="10" presetClass="entr" presetSubtype="0" fill="hold" grpId="0" nodeType="withEffect">
                                  <p:stCondLst>
                                    <p:cond delay="0"/>
                                  </p:stCondLst>
                                  <p:childTnLst>
                                    <p:set>
                                      <p:cBhvr>
                                        <p:cTn id="185" dur="1" fill="hold">
                                          <p:stCondLst>
                                            <p:cond delay="0"/>
                                          </p:stCondLst>
                                        </p:cTn>
                                        <p:tgtEl>
                                          <p:spTgt spid="187"/>
                                        </p:tgtEl>
                                        <p:attrNameLst>
                                          <p:attrName>style.visibility</p:attrName>
                                        </p:attrNameLst>
                                      </p:cBhvr>
                                      <p:to>
                                        <p:strVal val="visible"/>
                                      </p:to>
                                    </p:set>
                                    <p:animEffect transition="in" filter="fade">
                                      <p:cBhvr>
                                        <p:cTn id="186" dur="500"/>
                                        <p:tgtEl>
                                          <p:spTgt spid="187"/>
                                        </p:tgtEl>
                                      </p:cBhvr>
                                    </p:animEffect>
                                  </p:childTnLst>
                                </p:cTn>
                              </p:par>
                            </p:childTnLst>
                          </p:cTn>
                        </p:par>
                      </p:childTnLst>
                    </p:cTn>
                  </p:par>
                  <p:par>
                    <p:cTn id="187" fill="hold">
                      <p:stCondLst>
                        <p:cond delay="indefinite"/>
                      </p:stCondLst>
                      <p:childTnLst>
                        <p:par>
                          <p:cTn id="188" fill="hold">
                            <p:stCondLst>
                              <p:cond delay="0"/>
                            </p:stCondLst>
                            <p:childTnLst>
                              <p:par>
                                <p:cTn id="189" presetID="10" presetClass="entr" presetSubtype="0" fill="hold" grpId="0" nodeType="clickEffect">
                                  <p:stCondLst>
                                    <p:cond delay="0"/>
                                  </p:stCondLst>
                                  <p:childTnLst>
                                    <p:set>
                                      <p:cBhvr>
                                        <p:cTn id="190" dur="1" fill="hold">
                                          <p:stCondLst>
                                            <p:cond delay="0"/>
                                          </p:stCondLst>
                                        </p:cTn>
                                        <p:tgtEl>
                                          <p:spTgt spid="195"/>
                                        </p:tgtEl>
                                        <p:attrNameLst>
                                          <p:attrName>style.visibility</p:attrName>
                                        </p:attrNameLst>
                                      </p:cBhvr>
                                      <p:to>
                                        <p:strVal val="visible"/>
                                      </p:to>
                                    </p:set>
                                    <p:animEffect transition="in" filter="fade">
                                      <p:cBhvr>
                                        <p:cTn id="191" dur="500"/>
                                        <p:tgtEl>
                                          <p:spTgt spid="195"/>
                                        </p:tgtEl>
                                      </p:cBhvr>
                                    </p:animEffect>
                                  </p:childTnLst>
                                </p:cTn>
                              </p:par>
                              <p:par>
                                <p:cTn id="192" presetID="10" presetClass="entr" presetSubtype="0" fill="hold" grpId="0" nodeType="withEffect">
                                  <p:stCondLst>
                                    <p:cond delay="0"/>
                                  </p:stCondLst>
                                  <p:childTnLst>
                                    <p:set>
                                      <p:cBhvr>
                                        <p:cTn id="193" dur="1" fill="hold">
                                          <p:stCondLst>
                                            <p:cond delay="0"/>
                                          </p:stCondLst>
                                        </p:cTn>
                                        <p:tgtEl>
                                          <p:spTgt spid="196"/>
                                        </p:tgtEl>
                                        <p:attrNameLst>
                                          <p:attrName>style.visibility</p:attrName>
                                        </p:attrNameLst>
                                      </p:cBhvr>
                                      <p:to>
                                        <p:strVal val="visible"/>
                                      </p:to>
                                    </p:set>
                                    <p:animEffect transition="in" filter="fade">
                                      <p:cBhvr>
                                        <p:cTn id="194" dur="500"/>
                                        <p:tgtEl>
                                          <p:spTgt spid="196"/>
                                        </p:tgtEl>
                                      </p:cBhvr>
                                    </p:animEffect>
                                  </p:childTnLst>
                                </p:cTn>
                              </p:par>
                              <p:par>
                                <p:cTn id="195" presetID="10" presetClass="entr" presetSubtype="0" fill="hold" grpId="0" nodeType="withEffect">
                                  <p:stCondLst>
                                    <p:cond delay="0"/>
                                  </p:stCondLst>
                                  <p:childTnLst>
                                    <p:set>
                                      <p:cBhvr>
                                        <p:cTn id="196" dur="1" fill="hold">
                                          <p:stCondLst>
                                            <p:cond delay="0"/>
                                          </p:stCondLst>
                                        </p:cTn>
                                        <p:tgtEl>
                                          <p:spTgt spid="197"/>
                                        </p:tgtEl>
                                        <p:attrNameLst>
                                          <p:attrName>style.visibility</p:attrName>
                                        </p:attrNameLst>
                                      </p:cBhvr>
                                      <p:to>
                                        <p:strVal val="visible"/>
                                      </p:to>
                                    </p:set>
                                    <p:animEffect transition="in" filter="fade">
                                      <p:cBhvr>
                                        <p:cTn id="197" dur="500"/>
                                        <p:tgtEl>
                                          <p:spTgt spid="197"/>
                                        </p:tgtEl>
                                      </p:cBhvr>
                                    </p:animEffect>
                                  </p:childTnLst>
                                </p:cTn>
                              </p:par>
                              <p:par>
                                <p:cTn id="198" presetID="10" presetClass="entr" presetSubtype="0" fill="hold" grpId="0" nodeType="withEffect">
                                  <p:stCondLst>
                                    <p:cond delay="0"/>
                                  </p:stCondLst>
                                  <p:childTnLst>
                                    <p:set>
                                      <p:cBhvr>
                                        <p:cTn id="199" dur="1" fill="hold">
                                          <p:stCondLst>
                                            <p:cond delay="0"/>
                                          </p:stCondLst>
                                        </p:cTn>
                                        <p:tgtEl>
                                          <p:spTgt spid="198"/>
                                        </p:tgtEl>
                                        <p:attrNameLst>
                                          <p:attrName>style.visibility</p:attrName>
                                        </p:attrNameLst>
                                      </p:cBhvr>
                                      <p:to>
                                        <p:strVal val="visible"/>
                                      </p:to>
                                    </p:set>
                                    <p:animEffect transition="in" filter="fade">
                                      <p:cBhvr>
                                        <p:cTn id="200" dur="500"/>
                                        <p:tgtEl>
                                          <p:spTgt spid="198"/>
                                        </p:tgtEl>
                                      </p:cBhvr>
                                    </p:animEffect>
                                  </p:childTnLst>
                                </p:cTn>
                              </p:par>
                              <p:par>
                                <p:cTn id="201" presetID="10" presetClass="entr" presetSubtype="0" fill="hold" grpId="0" nodeType="withEffect">
                                  <p:stCondLst>
                                    <p:cond delay="0"/>
                                  </p:stCondLst>
                                  <p:childTnLst>
                                    <p:set>
                                      <p:cBhvr>
                                        <p:cTn id="202" dur="1" fill="hold">
                                          <p:stCondLst>
                                            <p:cond delay="0"/>
                                          </p:stCondLst>
                                        </p:cTn>
                                        <p:tgtEl>
                                          <p:spTgt spid="199"/>
                                        </p:tgtEl>
                                        <p:attrNameLst>
                                          <p:attrName>style.visibility</p:attrName>
                                        </p:attrNameLst>
                                      </p:cBhvr>
                                      <p:to>
                                        <p:strVal val="visible"/>
                                      </p:to>
                                    </p:set>
                                    <p:animEffect transition="in" filter="fade">
                                      <p:cBhvr>
                                        <p:cTn id="203" dur="500"/>
                                        <p:tgtEl>
                                          <p:spTgt spid="199"/>
                                        </p:tgtEl>
                                      </p:cBhvr>
                                    </p:animEffect>
                                  </p:childTnLst>
                                </p:cTn>
                              </p:par>
                              <p:par>
                                <p:cTn id="204" presetID="10" presetClass="entr" presetSubtype="0" fill="hold" grpId="0" nodeType="withEffect">
                                  <p:stCondLst>
                                    <p:cond delay="0"/>
                                  </p:stCondLst>
                                  <p:childTnLst>
                                    <p:set>
                                      <p:cBhvr>
                                        <p:cTn id="205" dur="1" fill="hold">
                                          <p:stCondLst>
                                            <p:cond delay="0"/>
                                          </p:stCondLst>
                                        </p:cTn>
                                        <p:tgtEl>
                                          <p:spTgt spid="200"/>
                                        </p:tgtEl>
                                        <p:attrNameLst>
                                          <p:attrName>style.visibility</p:attrName>
                                        </p:attrNameLst>
                                      </p:cBhvr>
                                      <p:to>
                                        <p:strVal val="visible"/>
                                      </p:to>
                                    </p:set>
                                    <p:animEffect transition="in" filter="fade">
                                      <p:cBhvr>
                                        <p:cTn id="206" dur="500"/>
                                        <p:tgtEl>
                                          <p:spTgt spid="200"/>
                                        </p:tgtEl>
                                      </p:cBhvr>
                                    </p:animEffect>
                                  </p:childTnLst>
                                </p:cTn>
                              </p:par>
                              <p:par>
                                <p:cTn id="207" presetID="10" presetClass="entr" presetSubtype="0" fill="hold" grpId="0" nodeType="withEffect">
                                  <p:stCondLst>
                                    <p:cond delay="0"/>
                                  </p:stCondLst>
                                  <p:childTnLst>
                                    <p:set>
                                      <p:cBhvr>
                                        <p:cTn id="208" dur="1" fill="hold">
                                          <p:stCondLst>
                                            <p:cond delay="0"/>
                                          </p:stCondLst>
                                        </p:cTn>
                                        <p:tgtEl>
                                          <p:spTgt spid="201"/>
                                        </p:tgtEl>
                                        <p:attrNameLst>
                                          <p:attrName>style.visibility</p:attrName>
                                        </p:attrNameLst>
                                      </p:cBhvr>
                                      <p:to>
                                        <p:strVal val="visible"/>
                                      </p:to>
                                    </p:set>
                                    <p:animEffect transition="in" filter="fade">
                                      <p:cBhvr>
                                        <p:cTn id="209" dur="500"/>
                                        <p:tgtEl>
                                          <p:spTgt spid="201"/>
                                        </p:tgtEl>
                                      </p:cBhvr>
                                    </p:animEffect>
                                  </p:childTnLst>
                                </p:cTn>
                              </p:par>
                              <p:par>
                                <p:cTn id="210" presetID="10" presetClass="entr" presetSubtype="0" fill="hold" grpId="0" nodeType="withEffect">
                                  <p:stCondLst>
                                    <p:cond delay="0"/>
                                  </p:stCondLst>
                                  <p:childTnLst>
                                    <p:set>
                                      <p:cBhvr>
                                        <p:cTn id="211" dur="1" fill="hold">
                                          <p:stCondLst>
                                            <p:cond delay="0"/>
                                          </p:stCondLst>
                                        </p:cTn>
                                        <p:tgtEl>
                                          <p:spTgt spid="202"/>
                                        </p:tgtEl>
                                        <p:attrNameLst>
                                          <p:attrName>style.visibility</p:attrName>
                                        </p:attrNameLst>
                                      </p:cBhvr>
                                      <p:to>
                                        <p:strVal val="visible"/>
                                      </p:to>
                                    </p:set>
                                    <p:animEffect transition="in" filter="fade">
                                      <p:cBhvr>
                                        <p:cTn id="212" dur="500"/>
                                        <p:tgtEl>
                                          <p:spTgt spid="202"/>
                                        </p:tgtEl>
                                      </p:cBhvr>
                                    </p:animEffect>
                                  </p:childTnLst>
                                </p:cTn>
                              </p:par>
                              <p:par>
                                <p:cTn id="213" presetID="10" presetClass="entr" presetSubtype="0" fill="hold" grpId="0" nodeType="withEffect">
                                  <p:stCondLst>
                                    <p:cond delay="0"/>
                                  </p:stCondLst>
                                  <p:childTnLst>
                                    <p:set>
                                      <p:cBhvr>
                                        <p:cTn id="214" dur="1" fill="hold">
                                          <p:stCondLst>
                                            <p:cond delay="0"/>
                                          </p:stCondLst>
                                        </p:cTn>
                                        <p:tgtEl>
                                          <p:spTgt spid="189"/>
                                        </p:tgtEl>
                                        <p:attrNameLst>
                                          <p:attrName>style.visibility</p:attrName>
                                        </p:attrNameLst>
                                      </p:cBhvr>
                                      <p:to>
                                        <p:strVal val="visible"/>
                                      </p:to>
                                    </p:set>
                                    <p:animEffect transition="in" filter="fade">
                                      <p:cBhvr>
                                        <p:cTn id="215" dur="5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8" grpId="0"/>
      <p:bldP spid="9" grpId="0"/>
      <p:bldP spid="11" grpId="0"/>
      <p:bldP spid="12" grpId="0" animBg="1"/>
      <p:bldP spid="128" grpId="0" animBg="1"/>
      <p:bldP spid="129" grpId="0"/>
      <p:bldP spid="130" grpId="0" animBg="1"/>
      <p:bldP spid="131" grpId="0"/>
      <p:bldP spid="132" grpId="0" animBg="1"/>
      <p:bldP spid="133" grpId="0"/>
      <p:bldP spid="134" grpId="0" animBg="1"/>
      <p:bldP spid="135" grpId="0"/>
      <p:bldP spid="136" grpId="0" animBg="1"/>
      <p:bldP spid="137" grpId="0"/>
      <p:bldP spid="138" grpId="0" animBg="1"/>
      <p:bldP spid="139" grpId="0"/>
      <p:bldP spid="140" grpId="0" animBg="1"/>
      <p:bldP spid="141" grpId="0"/>
      <p:bldP spid="142" grpId="0" animBg="1"/>
      <p:bldP spid="143" grpId="0"/>
      <p:bldP spid="144" grpId="0" animBg="1"/>
      <p:bldP spid="145" grpId="0"/>
      <p:bldP spid="14" grpId="0" animBg="1"/>
      <p:bldP spid="48" grpId="0"/>
      <p:bldP spid="55" grpId="0" animBg="1"/>
      <p:bldP spid="146" grpId="0" animBg="1"/>
      <p:bldP spid="148" grpId="0" animBg="1"/>
      <p:bldP spid="149" grpId="0" animBg="1"/>
      <p:bldP spid="157" grpId="0" animBg="1"/>
      <p:bldP spid="158" grpId="0" animBg="1"/>
      <p:bldP spid="159" grpId="0" animBg="1"/>
      <p:bldP spid="160" grpId="0" animBg="1"/>
      <p:bldP spid="161" grpId="0" animBg="1"/>
      <p:bldP spid="162" grpId="0" animBg="1"/>
      <p:bldP spid="163" grpId="0" animBg="1"/>
      <p:bldP spid="164" grpId="0" animBg="1"/>
      <p:bldP spid="169" grpId="0" animBg="1"/>
      <p:bldP spid="170" grpId="0" animBg="1"/>
      <p:bldP spid="175" grpId="0"/>
      <p:bldP spid="176" grpId="0"/>
      <p:bldP spid="177" grpId="0"/>
      <p:bldP spid="178" grpId="0" animBg="1"/>
      <p:bldP spid="179" grpId="0" animBg="1"/>
      <p:bldP spid="181" grpId="0" animBg="1"/>
      <p:bldP spid="183" grpId="0" animBg="1"/>
      <p:bldP spid="184" grpId="0"/>
      <p:bldP spid="185" grpId="0" animBg="1"/>
      <p:bldP spid="187" grpId="0"/>
      <p:bldP spid="189" grpId="0" animBg="1"/>
      <p:bldP spid="195" grpId="0" animBg="1"/>
      <p:bldP spid="196" grpId="0"/>
      <p:bldP spid="197" grpId="0" animBg="1"/>
      <p:bldP spid="198" grpId="0"/>
      <p:bldP spid="199" grpId="0" animBg="1"/>
      <p:bldP spid="200" grpId="0"/>
      <p:bldP spid="201" grpId="0" animBg="1"/>
      <p:bldP spid="202" grpId="0"/>
    </p:bldLst>
  </p:timing>
</p:sld>
</file>

<file path=ppt/theme/theme1.xml><?xml version="1.0" encoding="utf-8"?>
<a:theme xmlns:a="http://schemas.openxmlformats.org/drawingml/2006/main" name="Contents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AD3E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Section Break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3227</TotalTime>
  <Words>4418</Words>
  <Application>Microsoft Office PowerPoint</Application>
  <PresentationFormat>On-screen Show (16:9)</PresentationFormat>
  <Paragraphs>670</Paragraphs>
  <Slides>29</Slides>
  <Notes>27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29</vt:i4>
      </vt:variant>
    </vt:vector>
  </HeadingPairs>
  <TitlesOfParts>
    <vt:vector size="37" baseType="lpstr">
      <vt:lpstr>Malgun Gothic</vt:lpstr>
      <vt:lpstr>Arial</vt:lpstr>
      <vt:lpstr>Calibri</vt:lpstr>
      <vt:lpstr>Cambria Math</vt:lpstr>
      <vt:lpstr>Times New Roman</vt:lpstr>
      <vt:lpstr>Wingdings</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YOUSEF HOSNY ABDELAZIM HASSAN ELSAYED</cp:lastModifiedBy>
  <cp:revision>166</cp:revision>
  <dcterms:created xsi:type="dcterms:W3CDTF">2016-12-05T23:26:54Z</dcterms:created>
  <dcterms:modified xsi:type="dcterms:W3CDTF">2021-06-23T03:00:05Z</dcterms:modified>
</cp:coreProperties>
</file>