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9" r:id="rId4"/>
    <p:sldId id="258" r:id="rId5"/>
    <p:sldId id="260" r:id="rId6"/>
    <p:sldId id="262" r:id="rId7"/>
    <p:sldId id="267" r:id="rId8"/>
    <p:sldId id="265" r:id="rId9"/>
    <p:sldId id="271" r:id="rId10"/>
    <p:sldId id="269" r:id="rId11"/>
    <p:sldId id="270" r:id="rId12"/>
    <p:sldId id="272" r:id="rId13"/>
    <p:sldId id="273" r:id="rId14"/>
    <p:sldId id="274" r:id="rId15"/>
    <p:sldId id="277" r:id="rId16"/>
    <p:sldId id="279" r:id="rId17"/>
    <p:sldId id="280" r:id="rId18"/>
    <p:sldId id="281" r:id="rId19"/>
    <p:sldId id="282" r:id="rId20"/>
    <p:sldId id="283"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0099"/>
    <a:srgbClr val="FF4370"/>
    <a:srgbClr val="FE9202"/>
    <a:srgbClr val="FFF3E7"/>
    <a:srgbClr val="5EEC3C"/>
    <a:srgbClr val="FFDC47"/>
    <a:srgbClr val="CCCC00"/>
    <a:srgbClr val="FFCC6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1056" y="-29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7/24/2022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63AF9A-6E76-4CCC-89CF-B04065708FB7}" type="slidenum">
              <a:rPr lang="en-US" smtClean="0"/>
              <a:t>20</a:t>
            </a:fld>
            <a:endParaRPr lang="en-US"/>
          </a:p>
        </p:txBody>
      </p:sp>
    </p:spTree>
    <p:extLst>
      <p:ext uri="{BB962C8B-B14F-4D97-AF65-F5344CB8AC3E}">
        <p14:creationId xmlns:p14="http://schemas.microsoft.com/office/powerpoint/2010/main" val="4064375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1655520"/>
            <a:ext cx="626090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4" y="3793390"/>
            <a:ext cx="8093365" cy="610820"/>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7/24/2022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1180" y="1655520"/>
            <a:ext cx="4581150" cy="1527050"/>
          </a:xfrm>
        </p:spPr>
        <p:txBody>
          <a:bodyPr>
            <a:normAutofit fontScale="90000"/>
          </a:bodyPr>
          <a:lstStyle/>
          <a:p>
            <a:r>
              <a:rPr lang="en-US" dirty="0"/>
              <a:t>Zomato Bengaluru </a:t>
            </a:r>
            <a:br>
              <a:rPr lang="en-US" dirty="0"/>
            </a:br>
            <a:r>
              <a:rPr lang="en-US" dirty="0"/>
              <a:t>Restaurants</a:t>
            </a:r>
            <a:br>
              <a:rPr lang="en-US" dirty="0"/>
            </a:br>
            <a:r>
              <a:rPr lang="en-US" dirty="0"/>
              <a:t> </a:t>
            </a:r>
          </a:p>
        </p:txBody>
      </p:sp>
      <p:pic>
        <p:nvPicPr>
          <p:cNvPr id="5" name="Picture 4">
            <a:extLst>
              <a:ext uri="{FF2B5EF4-FFF2-40B4-BE49-F238E27FC236}">
                <a16:creationId xmlns:a16="http://schemas.microsoft.com/office/drawing/2014/main" id="{8D3324A0-00B8-E933-F509-12F9D35174FF}"/>
              </a:ext>
            </a:extLst>
          </p:cNvPr>
          <p:cNvPicPr>
            <a:picLocks noChangeAspect="1"/>
          </p:cNvPicPr>
          <p:nvPr/>
        </p:nvPicPr>
        <p:blipFill>
          <a:blip r:embed="rId2"/>
          <a:stretch>
            <a:fillRect/>
          </a:stretch>
        </p:blipFill>
        <p:spPr>
          <a:xfrm>
            <a:off x="4903375" y="3786326"/>
            <a:ext cx="4102968" cy="1296212"/>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3C52-2660-B2D0-6F01-E376BE6DEC07}"/>
              </a:ext>
            </a:extLst>
          </p:cNvPr>
          <p:cNvSpPr>
            <a:spLocks noGrp="1"/>
          </p:cNvSpPr>
          <p:nvPr>
            <p:ph type="title"/>
          </p:nvPr>
        </p:nvSpPr>
        <p:spPr>
          <a:xfrm>
            <a:off x="448965" y="128470"/>
            <a:ext cx="8246071" cy="610820"/>
          </a:xfrm>
        </p:spPr>
        <p:txBody>
          <a:bodyPr>
            <a:normAutofit fontScale="90000"/>
          </a:bodyPr>
          <a:lstStyle/>
          <a:p>
            <a:br>
              <a:rPr lang="en-US" dirty="0"/>
            </a:br>
            <a:r>
              <a:rPr lang="en-US" dirty="0"/>
              <a:t>EDA with Visualization</a:t>
            </a:r>
            <a:br>
              <a:rPr lang="en-US" dirty="0"/>
            </a:br>
            <a:endParaRPr lang="en-US" dirty="0"/>
          </a:p>
        </p:txBody>
      </p:sp>
      <p:sp>
        <p:nvSpPr>
          <p:cNvPr id="4" name="Content Placeholder 3">
            <a:extLst>
              <a:ext uri="{FF2B5EF4-FFF2-40B4-BE49-F238E27FC236}">
                <a16:creationId xmlns:a16="http://schemas.microsoft.com/office/drawing/2014/main" id="{BA3A24B2-9110-90A8-1360-BDFAB23CF167}"/>
              </a:ext>
            </a:extLst>
          </p:cNvPr>
          <p:cNvSpPr>
            <a:spLocks noGrp="1"/>
          </p:cNvSpPr>
          <p:nvPr>
            <p:ph sz="half" idx="2"/>
          </p:nvPr>
        </p:nvSpPr>
        <p:spPr>
          <a:xfrm>
            <a:off x="296260" y="1197406"/>
            <a:ext cx="8551480" cy="3206806"/>
          </a:xfrm>
        </p:spPr>
        <p:txBody>
          <a:bodyPr/>
          <a:lstStyle/>
          <a:p>
            <a:pPr marL="0" indent="0" algn="l">
              <a:buNone/>
            </a:pPr>
            <a:r>
              <a:rPr lang="en-US" dirty="0"/>
              <a:t>6- What are the most popular restaurants ?	</a:t>
            </a:r>
          </a:p>
          <a:p>
            <a:pPr marL="0" indent="0" algn="l">
              <a:spcBef>
                <a:spcPts val="200"/>
              </a:spcBef>
              <a:buNone/>
            </a:pPr>
            <a:r>
              <a:rPr lang="en-US" sz="1400" dirty="0"/>
              <a:t>           - Here Most popular restaurants were select  </a:t>
            </a:r>
          </a:p>
          <a:p>
            <a:pPr marL="0" indent="0" algn="l">
              <a:spcBef>
                <a:spcPts val="200"/>
              </a:spcBef>
              <a:buNone/>
            </a:pPr>
            <a:r>
              <a:rPr lang="en-US" sz="1400" dirty="0"/>
              <a:t>              based on the votes, cost and max branches</a:t>
            </a:r>
          </a:p>
          <a:p>
            <a:pPr marL="0" indent="0" algn="l">
              <a:spcBef>
                <a:spcPts val="200"/>
              </a:spcBef>
              <a:buNone/>
            </a:pPr>
            <a:r>
              <a:rPr lang="en-US" sz="1400" dirty="0"/>
              <a:t>	-</a:t>
            </a:r>
            <a:r>
              <a:rPr lang="en-US" sz="1100" b="0" i="0" dirty="0">
                <a:solidFill>
                  <a:srgbClr val="000000"/>
                </a:solidFill>
                <a:effectLst/>
                <a:latin typeface="Helvetica Neue"/>
              </a:rPr>
              <a:t>  </a:t>
            </a:r>
            <a:r>
              <a:rPr lang="en-US" sz="1100" b="1" i="0" dirty="0" err="1">
                <a:solidFill>
                  <a:srgbClr val="000000"/>
                </a:solidFill>
                <a:effectLst/>
                <a:latin typeface="Helvetica Neue"/>
              </a:rPr>
              <a:t>Onseta</a:t>
            </a:r>
            <a:r>
              <a:rPr lang="en-US" sz="1400" b="1" i="0" dirty="0">
                <a:solidFill>
                  <a:srgbClr val="000000"/>
                </a:solidFill>
                <a:effectLst/>
                <a:latin typeface="Helvetica Neue"/>
              </a:rPr>
              <a:t> </a:t>
            </a:r>
            <a:r>
              <a:rPr lang="en-US" sz="1100" i="0" dirty="0">
                <a:solidFill>
                  <a:srgbClr val="000000"/>
                </a:solidFill>
                <a:effectLst/>
                <a:latin typeface="Helvetica Neue"/>
              </a:rPr>
              <a:t>was the most voted</a:t>
            </a:r>
          </a:p>
          <a:p>
            <a:pPr marL="0" indent="0" algn="l">
              <a:spcBef>
                <a:spcPts val="200"/>
              </a:spcBef>
              <a:buNone/>
            </a:pPr>
            <a:r>
              <a:rPr lang="en-US" sz="1100" dirty="0">
                <a:solidFill>
                  <a:srgbClr val="000000"/>
                </a:solidFill>
                <a:latin typeface="Helvetica Neue"/>
              </a:rPr>
              <a:t>	- </a:t>
            </a:r>
            <a:r>
              <a:rPr lang="en-US" sz="1000" b="0" i="0" dirty="0">
                <a:solidFill>
                  <a:srgbClr val="000000"/>
                </a:solidFill>
                <a:effectLst/>
                <a:latin typeface="Helvetica Neue"/>
              </a:rPr>
              <a:t> </a:t>
            </a:r>
            <a:r>
              <a:rPr lang="en-US" sz="1000" b="1" i="0" dirty="0">
                <a:solidFill>
                  <a:srgbClr val="000000"/>
                </a:solidFill>
                <a:effectLst/>
                <a:latin typeface="Helvetica Neue"/>
              </a:rPr>
              <a:t>Le Cirque Signature - The Leela Palace</a:t>
            </a:r>
            <a:r>
              <a:rPr lang="en-US" sz="1100" b="1" dirty="0">
                <a:solidFill>
                  <a:srgbClr val="000000"/>
                </a:solidFill>
                <a:latin typeface="Helvetica Neue"/>
              </a:rPr>
              <a:t> </a:t>
            </a:r>
            <a:r>
              <a:rPr lang="en-US" sz="1100" dirty="0">
                <a:solidFill>
                  <a:srgbClr val="000000"/>
                </a:solidFill>
                <a:latin typeface="Helvetica Neue"/>
              </a:rPr>
              <a:t>was the most</a:t>
            </a:r>
          </a:p>
          <a:p>
            <a:pPr marL="0" indent="0" algn="l">
              <a:spcBef>
                <a:spcPts val="200"/>
              </a:spcBef>
              <a:buNone/>
            </a:pPr>
            <a:r>
              <a:rPr lang="en-US" sz="1100" dirty="0">
                <a:solidFill>
                  <a:srgbClr val="000000"/>
                </a:solidFill>
                <a:latin typeface="Helvetica Neue"/>
              </a:rPr>
              <a:t>	   expensive cost</a:t>
            </a:r>
          </a:p>
          <a:p>
            <a:pPr marL="0" indent="0" algn="l">
              <a:spcBef>
                <a:spcPts val="200"/>
              </a:spcBef>
              <a:buNone/>
            </a:pPr>
            <a:r>
              <a:rPr lang="en-US" sz="1100" dirty="0">
                <a:solidFill>
                  <a:srgbClr val="000000"/>
                </a:solidFill>
                <a:latin typeface="Helvetica Neue"/>
              </a:rPr>
              <a:t>	- </a:t>
            </a:r>
            <a:r>
              <a:rPr lang="en-US" sz="1000" b="1" i="0" dirty="0">
                <a:solidFill>
                  <a:srgbClr val="000000"/>
                </a:solidFill>
                <a:effectLst/>
                <a:latin typeface="Helvetica Neue"/>
              </a:rPr>
              <a:t>Cafe Coffee Day</a:t>
            </a:r>
            <a:r>
              <a:rPr lang="en-US" sz="1100" b="1" i="0" dirty="0">
                <a:solidFill>
                  <a:srgbClr val="000000"/>
                </a:solidFill>
                <a:effectLst/>
                <a:latin typeface="Helvetica Neue"/>
              </a:rPr>
              <a:t> </a:t>
            </a:r>
            <a:r>
              <a:rPr lang="en-US" sz="1100" dirty="0">
                <a:solidFill>
                  <a:srgbClr val="000000"/>
                </a:solidFill>
                <a:latin typeface="Helvetica Neue"/>
              </a:rPr>
              <a:t>have the highest number of branches</a:t>
            </a:r>
            <a:endParaRPr lang="en-US" sz="1100" dirty="0"/>
          </a:p>
          <a:p>
            <a:pPr marL="0" indent="0" algn="l">
              <a:spcBef>
                <a:spcPts val="200"/>
              </a:spcBef>
              <a:buNone/>
            </a:pPr>
            <a:r>
              <a:rPr lang="en-US" sz="1400" dirty="0"/>
              <a:t>   	</a:t>
            </a:r>
            <a:r>
              <a:rPr lang="en-US" sz="1100" dirty="0"/>
              <a:t> </a:t>
            </a:r>
            <a:r>
              <a:rPr lang="en-US" dirty="0"/>
              <a:t>	</a:t>
            </a:r>
          </a:p>
          <a:p>
            <a:pPr marL="0" indent="0" algn="l">
              <a:buNone/>
            </a:pPr>
            <a:endParaRPr lang="en-US" dirty="0"/>
          </a:p>
        </p:txBody>
      </p:sp>
      <p:pic>
        <p:nvPicPr>
          <p:cNvPr id="5" name="Picture 4">
            <a:extLst>
              <a:ext uri="{FF2B5EF4-FFF2-40B4-BE49-F238E27FC236}">
                <a16:creationId xmlns:a16="http://schemas.microsoft.com/office/drawing/2014/main" id="{F2E99307-85F7-0EEC-F6D2-8CF78F77EDB8}"/>
              </a:ext>
            </a:extLst>
          </p:cNvPr>
          <p:cNvPicPr>
            <a:picLocks noChangeAspect="1"/>
          </p:cNvPicPr>
          <p:nvPr/>
        </p:nvPicPr>
        <p:blipFill>
          <a:blip r:embed="rId2"/>
          <a:stretch>
            <a:fillRect/>
          </a:stretch>
        </p:blipFill>
        <p:spPr>
          <a:xfrm>
            <a:off x="4877410" y="1692174"/>
            <a:ext cx="4147928" cy="3464586"/>
          </a:xfrm>
          <a:prstGeom prst="rect">
            <a:avLst/>
          </a:prstGeom>
        </p:spPr>
      </p:pic>
    </p:spTree>
    <p:extLst>
      <p:ext uri="{BB962C8B-B14F-4D97-AF65-F5344CB8AC3E}">
        <p14:creationId xmlns:p14="http://schemas.microsoft.com/office/powerpoint/2010/main" val="163198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3C52-2660-B2D0-6F01-E376BE6DEC07}"/>
              </a:ext>
            </a:extLst>
          </p:cNvPr>
          <p:cNvSpPr>
            <a:spLocks noGrp="1"/>
          </p:cNvSpPr>
          <p:nvPr>
            <p:ph type="title"/>
          </p:nvPr>
        </p:nvSpPr>
        <p:spPr>
          <a:xfrm>
            <a:off x="448965" y="128470"/>
            <a:ext cx="8246071" cy="610820"/>
          </a:xfrm>
        </p:spPr>
        <p:txBody>
          <a:bodyPr>
            <a:normAutofit fontScale="90000"/>
          </a:bodyPr>
          <a:lstStyle/>
          <a:p>
            <a:br>
              <a:rPr lang="en-US" dirty="0"/>
            </a:br>
            <a:r>
              <a:rPr lang="en-US" dirty="0"/>
              <a:t>EDA with Visualization</a:t>
            </a:r>
            <a:br>
              <a:rPr lang="en-US" dirty="0"/>
            </a:br>
            <a:endParaRPr lang="en-US" dirty="0"/>
          </a:p>
        </p:txBody>
      </p:sp>
      <p:sp>
        <p:nvSpPr>
          <p:cNvPr id="4" name="Content Placeholder 3">
            <a:extLst>
              <a:ext uri="{FF2B5EF4-FFF2-40B4-BE49-F238E27FC236}">
                <a16:creationId xmlns:a16="http://schemas.microsoft.com/office/drawing/2014/main" id="{BA3A24B2-9110-90A8-1360-BDFAB23CF167}"/>
              </a:ext>
            </a:extLst>
          </p:cNvPr>
          <p:cNvSpPr>
            <a:spLocks noGrp="1"/>
          </p:cNvSpPr>
          <p:nvPr>
            <p:ph sz="half" idx="2"/>
          </p:nvPr>
        </p:nvSpPr>
        <p:spPr>
          <a:xfrm>
            <a:off x="296260" y="1197406"/>
            <a:ext cx="8551480" cy="3206806"/>
          </a:xfrm>
        </p:spPr>
        <p:txBody>
          <a:bodyPr/>
          <a:lstStyle/>
          <a:p>
            <a:pPr marL="0" indent="0" algn="l">
              <a:buNone/>
            </a:pPr>
            <a:r>
              <a:rPr lang="en-US" dirty="0"/>
              <a:t>7- What is the effect of Book table on rate and cost ?	</a:t>
            </a:r>
          </a:p>
          <a:p>
            <a:pPr marL="0" indent="0" algn="l">
              <a:buNone/>
            </a:pPr>
            <a:r>
              <a:rPr lang="en-US" dirty="0"/>
              <a:t>	</a:t>
            </a:r>
          </a:p>
        </p:txBody>
      </p:sp>
      <p:pic>
        <p:nvPicPr>
          <p:cNvPr id="5" name="Picture 4">
            <a:extLst>
              <a:ext uri="{FF2B5EF4-FFF2-40B4-BE49-F238E27FC236}">
                <a16:creationId xmlns:a16="http://schemas.microsoft.com/office/drawing/2014/main" id="{52061DEC-69C8-A08F-C372-08B990CCE0C4}"/>
              </a:ext>
            </a:extLst>
          </p:cNvPr>
          <p:cNvPicPr>
            <a:picLocks noChangeAspect="1"/>
          </p:cNvPicPr>
          <p:nvPr/>
        </p:nvPicPr>
        <p:blipFill>
          <a:blip r:embed="rId2"/>
          <a:stretch>
            <a:fillRect/>
          </a:stretch>
        </p:blipFill>
        <p:spPr>
          <a:xfrm>
            <a:off x="754375" y="1615114"/>
            <a:ext cx="7401618" cy="1913271"/>
          </a:xfrm>
          <a:prstGeom prst="rect">
            <a:avLst/>
          </a:prstGeom>
        </p:spPr>
      </p:pic>
      <p:pic>
        <p:nvPicPr>
          <p:cNvPr id="8" name="Picture 7">
            <a:extLst>
              <a:ext uri="{FF2B5EF4-FFF2-40B4-BE49-F238E27FC236}">
                <a16:creationId xmlns:a16="http://schemas.microsoft.com/office/drawing/2014/main" id="{9B20DA47-2BB1-E02B-E881-C7259C6CBE16}"/>
              </a:ext>
            </a:extLst>
          </p:cNvPr>
          <p:cNvPicPr>
            <a:picLocks noChangeAspect="1"/>
          </p:cNvPicPr>
          <p:nvPr/>
        </p:nvPicPr>
        <p:blipFill>
          <a:blip r:embed="rId3"/>
          <a:stretch>
            <a:fillRect/>
          </a:stretch>
        </p:blipFill>
        <p:spPr>
          <a:xfrm>
            <a:off x="678022" y="3487980"/>
            <a:ext cx="7554323" cy="1653795"/>
          </a:xfrm>
          <a:prstGeom prst="rect">
            <a:avLst/>
          </a:prstGeom>
        </p:spPr>
      </p:pic>
    </p:spTree>
    <p:extLst>
      <p:ext uri="{BB962C8B-B14F-4D97-AF65-F5344CB8AC3E}">
        <p14:creationId xmlns:p14="http://schemas.microsoft.com/office/powerpoint/2010/main" val="3791017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3C52-2660-B2D0-6F01-E376BE6DEC07}"/>
              </a:ext>
            </a:extLst>
          </p:cNvPr>
          <p:cNvSpPr>
            <a:spLocks noGrp="1"/>
          </p:cNvSpPr>
          <p:nvPr>
            <p:ph type="title"/>
          </p:nvPr>
        </p:nvSpPr>
        <p:spPr>
          <a:xfrm>
            <a:off x="448965" y="128470"/>
            <a:ext cx="8246071" cy="610820"/>
          </a:xfrm>
        </p:spPr>
        <p:txBody>
          <a:bodyPr>
            <a:normAutofit fontScale="90000"/>
          </a:bodyPr>
          <a:lstStyle/>
          <a:p>
            <a:br>
              <a:rPr lang="en-US" dirty="0"/>
            </a:br>
            <a:r>
              <a:rPr lang="en-US" dirty="0"/>
              <a:t>EDA with Visualization</a:t>
            </a:r>
            <a:br>
              <a:rPr lang="en-US" dirty="0"/>
            </a:br>
            <a:endParaRPr lang="en-US" dirty="0"/>
          </a:p>
        </p:txBody>
      </p:sp>
      <p:sp>
        <p:nvSpPr>
          <p:cNvPr id="4" name="Content Placeholder 3">
            <a:extLst>
              <a:ext uri="{FF2B5EF4-FFF2-40B4-BE49-F238E27FC236}">
                <a16:creationId xmlns:a16="http://schemas.microsoft.com/office/drawing/2014/main" id="{BA3A24B2-9110-90A8-1360-BDFAB23CF167}"/>
              </a:ext>
            </a:extLst>
          </p:cNvPr>
          <p:cNvSpPr>
            <a:spLocks noGrp="1"/>
          </p:cNvSpPr>
          <p:nvPr>
            <p:ph sz="half" idx="2"/>
          </p:nvPr>
        </p:nvSpPr>
        <p:spPr>
          <a:xfrm>
            <a:off x="296260" y="1197406"/>
            <a:ext cx="8551480" cy="3206806"/>
          </a:xfrm>
        </p:spPr>
        <p:txBody>
          <a:bodyPr/>
          <a:lstStyle/>
          <a:p>
            <a:pPr marL="0" indent="0" algn="l">
              <a:buNone/>
            </a:pPr>
            <a:r>
              <a:rPr lang="en-US" dirty="0"/>
              <a:t>8- Where are the best restaurants ?</a:t>
            </a:r>
            <a:r>
              <a:rPr lang="en-US" sz="1400" dirty="0"/>
              <a:t>   </a:t>
            </a:r>
          </a:p>
          <a:p>
            <a:pPr marL="0" indent="0" algn="l">
              <a:buNone/>
            </a:pPr>
            <a:r>
              <a:rPr lang="en-US" sz="1400" dirty="0"/>
              <a:t>     </a:t>
            </a:r>
          </a:p>
          <a:p>
            <a:pPr algn="l">
              <a:spcBef>
                <a:spcPts val="200"/>
              </a:spcBef>
              <a:buFontTx/>
              <a:buChar char="-"/>
            </a:pPr>
            <a:r>
              <a:rPr lang="en-US" sz="1400" dirty="0"/>
              <a:t>Here Most popular location for restaurants </a:t>
            </a:r>
          </a:p>
          <a:p>
            <a:pPr marL="0" indent="0" algn="l">
              <a:spcBef>
                <a:spcPts val="200"/>
              </a:spcBef>
              <a:buNone/>
            </a:pPr>
            <a:r>
              <a:rPr lang="en-US" sz="1400" dirty="0"/>
              <a:t>were select based on the votes, cost and</a:t>
            </a:r>
          </a:p>
          <a:p>
            <a:pPr marL="0" indent="0" algn="l">
              <a:spcBef>
                <a:spcPts val="200"/>
              </a:spcBef>
              <a:buNone/>
            </a:pPr>
            <a:r>
              <a:rPr lang="en-US" sz="1400" dirty="0"/>
              <a:t> most repeated places</a:t>
            </a:r>
          </a:p>
          <a:p>
            <a:pPr marL="0" indent="0" algn="l">
              <a:spcBef>
                <a:spcPts val="200"/>
              </a:spcBef>
              <a:buNone/>
            </a:pPr>
            <a:r>
              <a:rPr lang="en-US" sz="1800" dirty="0"/>
              <a:t>         -</a:t>
            </a:r>
            <a:r>
              <a:rPr lang="en-US" sz="1400" b="0" i="0" dirty="0">
                <a:solidFill>
                  <a:srgbClr val="000000"/>
                </a:solidFill>
                <a:effectLst/>
                <a:latin typeface="Helvetica Neue"/>
              </a:rPr>
              <a:t>  </a:t>
            </a:r>
            <a:r>
              <a:rPr lang="en-US" sz="1100" b="1" i="0" dirty="0">
                <a:solidFill>
                  <a:srgbClr val="000000"/>
                </a:solidFill>
                <a:effectLst/>
                <a:latin typeface="Helvetica Neue"/>
              </a:rPr>
              <a:t>Koramangala 5th Block* </a:t>
            </a:r>
            <a:r>
              <a:rPr lang="en-US" sz="1100" i="0" dirty="0">
                <a:solidFill>
                  <a:srgbClr val="000000"/>
                </a:solidFill>
                <a:effectLst/>
                <a:latin typeface="Helvetica Neue"/>
              </a:rPr>
              <a:t>was the most voted</a:t>
            </a:r>
          </a:p>
          <a:p>
            <a:pPr marL="0" indent="0" algn="l">
              <a:spcBef>
                <a:spcPts val="200"/>
              </a:spcBef>
              <a:buNone/>
            </a:pPr>
            <a:r>
              <a:rPr lang="en-US" sz="1400" dirty="0">
                <a:solidFill>
                  <a:srgbClr val="000000"/>
                </a:solidFill>
                <a:latin typeface="Helvetica Neue"/>
              </a:rPr>
              <a:t>          - </a:t>
            </a:r>
            <a:r>
              <a:rPr lang="en-US" sz="1100" b="0" i="0" dirty="0">
                <a:solidFill>
                  <a:srgbClr val="000000"/>
                </a:solidFill>
                <a:effectLst/>
                <a:latin typeface="Helvetica Neue"/>
              </a:rPr>
              <a:t> </a:t>
            </a:r>
            <a:r>
              <a:rPr lang="en-US" sz="1100" b="1" i="0" dirty="0">
                <a:solidFill>
                  <a:srgbClr val="000000"/>
                </a:solidFill>
                <a:effectLst/>
                <a:latin typeface="Helvetica Neue"/>
              </a:rPr>
              <a:t>Sankey Road </a:t>
            </a:r>
            <a:r>
              <a:rPr lang="en-US" sz="1100" dirty="0">
                <a:solidFill>
                  <a:srgbClr val="000000"/>
                </a:solidFill>
                <a:latin typeface="Helvetica Neue"/>
              </a:rPr>
              <a:t>was the most expensive cost</a:t>
            </a:r>
          </a:p>
          <a:p>
            <a:pPr marL="0" indent="0" algn="l">
              <a:spcBef>
                <a:spcPts val="200"/>
              </a:spcBef>
              <a:buNone/>
            </a:pPr>
            <a:r>
              <a:rPr lang="en-US" sz="1400" dirty="0">
                <a:solidFill>
                  <a:srgbClr val="000000"/>
                </a:solidFill>
                <a:latin typeface="Helvetica Neue"/>
              </a:rPr>
              <a:t>          -  </a:t>
            </a:r>
            <a:r>
              <a:rPr lang="en-US" sz="1100" b="1" i="0" dirty="0">
                <a:solidFill>
                  <a:srgbClr val="000000"/>
                </a:solidFill>
                <a:effectLst/>
                <a:latin typeface="Helvetica Neue"/>
              </a:rPr>
              <a:t>BTM </a:t>
            </a:r>
            <a:r>
              <a:rPr lang="en-US" sz="1100" dirty="0">
                <a:solidFill>
                  <a:srgbClr val="000000"/>
                </a:solidFill>
                <a:latin typeface="Helvetica Neue"/>
              </a:rPr>
              <a:t>have the highest repeated place</a:t>
            </a:r>
            <a:endParaRPr lang="en-US" sz="1400" dirty="0"/>
          </a:p>
          <a:p>
            <a:pPr marL="0" indent="0" algn="l">
              <a:buNone/>
            </a:pPr>
            <a:endParaRPr lang="en-US" dirty="0"/>
          </a:p>
        </p:txBody>
      </p:sp>
      <p:pic>
        <p:nvPicPr>
          <p:cNvPr id="8" name="Picture 7">
            <a:extLst>
              <a:ext uri="{FF2B5EF4-FFF2-40B4-BE49-F238E27FC236}">
                <a16:creationId xmlns:a16="http://schemas.microsoft.com/office/drawing/2014/main" id="{DCC475AF-FBE0-5F62-77C3-F7A687035C87}"/>
              </a:ext>
            </a:extLst>
          </p:cNvPr>
          <p:cNvPicPr>
            <a:picLocks noChangeAspect="1"/>
          </p:cNvPicPr>
          <p:nvPr/>
        </p:nvPicPr>
        <p:blipFill>
          <a:blip r:embed="rId2"/>
          <a:stretch>
            <a:fillRect/>
          </a:stretch>
        </p:blipFill>
        <p:spPr>
          <a:xfrm>
            <a:off x="4724705" y="1527055"/>
            <a:ext cx="4289544" cy="3335273"/>
          </a:xfrm>
          <a:prstGeom prst="rect">
            <a:avLst/>
          </a:prstGeom>
        </p:spPr>
      </p:pic>
    </p:spTree>
    <p:extLst>
      <p:ext uri="{BB962C8B-B14F-4D97-AF65-F5344CB8AC3E}">
        <p14:creationId xmlns:p14="http://schemas.microsoft.com/office/powerpoint/2010/main" val="2749536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3C52-2660-B2D0-6F01-E376BE6DEC07}"/>
              </a:ext>
            </a:extLst>
          </p:cNvPr>
          <p:cNvSpPr>
            <a:spLocks noGrp="1"/>
          </p:cNvSpPr>
          <p:nvPr>
            <p:ph type="title"/>
          </p:nvPr>
        </p:nvSpPr>
        <p:spPr>
          <a:xfrm>
            <a:off x="448965" y="128470"/>
            <a:ext cx="8246071" cy="610820"/>
          </a:xfrm>
        </p:spPr>
        <p:txBody>
          <a:bodyPr>
            <a:normAutofit fontScale="90000"/>
          </a:bodyPr>
          <a:lstStyle/>
          <a:p>
            <a:br>
              <a:rPr lang="en-US" dirty="0"/>
            </a:br>
            <a:r>
              <a:rPr lang="en-US" dirty="0"/>
              <a:t>EDA with Visualization</a:t>
            </a:r>
            <a:br>
              <a:rPr lang="en-US" dirty="0"/>
            </a:br>
            <a:endParaRPr lang="en-US" dirty="0"/>
          </a:p>
        </p:txBody>
      </p:sp>
      <p:sp>
        <p:nvSpPr>
          <p:cNvPr id="4" name="Content Placeholder 3">
            <a:extLst>
              <a:ext uri="{FF2B5EF4-FFF2-40B4-BE49-F238E27FC236}">
                <a16:creationId xmlns:a16="http://schemas.microsoft.com/office/drawing/2014/main" id="{BA3A24B2-9110-90A8-1360-BDFAB23CF167}"/>
              </a:ext>
            </a:extLst>
          </p:cNvPr>
          <p:cNvSpPr>
            <a:spLocks noGrp="1"/>
          </p:cNvSpPr>
          <p:nvPr>
            <p:ph sz="half" idx="2"/>
          </p:nvPr>
        </p:nvSpPr>
        <p:spPr>
          <a:xfrm>
            <a:off x="296260" y="1197406"/>
            <a:ext cx="8551480" cy="3206806"/>
          </a:xfrm>
        </p:spPr>
        <p:txBody>
          <a:bodyPr/>
          <a:lstStyle/>
          <a:p>
            <a:pPr marL="0" indent="0" algn="l">
              <a:buNone/>
            </a:pPr>
            <a:r>
              <a:rPr lang="en-US" dirty="0"/>
              <a:t>9- How are rate and cost affect on choosing best city to eat in it ?	</a:t>
            </a:r>
          </a:p>
          <a:p>
            <a:pPr marL="0" indent="0" algn="l">
              <a:spcBef>
                <a:spcPts val="200"/>
              </a:spcBef>
              <a:buNone/>
            </a:pPr>
            <a:r>
              <a:rPr lang="en-US" sz="1400" dirty="0"/>
              <a:t>	</a:t>
            </a:r>
            <a:r>
              <a:rPr lang="en-US" sz="1100" dirty="0"/>
              <a:t> </a:t>
            </a:r>
            <a:r>
              <a:rPr lang="en-US" dirty="0"/>
              <a:t>	</a:t>
            </a:r>
          </a:p>
          <a:p>
            <a:pPr marL="0" indent="0" algn="l">
              <a:buNone/>
            </a:pPr>
            <a:endParaRPr lang="en-US" dirty="0"/>
          </a:p>
        </p:txBody>
      </p:sp>
      <p:pic>
        <p:nvPicPr>
          <p:cNvPr id="6" name="Picture 5">
            <a:extLst>
              <a:ext uri="{FF2B5EF4-FFF2-40B4-BE49-F238E27FC236}">
                <a16:creationId xmlns:a16="http://schemas.microsoft.com/office/drawing/2014/main" id="{2E4D7D29-E279-B71C-BE3F-E394FD30B738}"/>
              </a:ext>
            </a:extLst>
          </p:cNvPr>
          <p:cNvPicPr>
            <a:picLocks noChangeAspect="1"/>
          </p:cNvPicPr>
          <p:nvPr/>
        </p:nvPicPr>
        <p:blipFill>
          <a:blip r:embed="rId2"/>
          <a:stretch>
            <a:fillRect/>
          </a:stretch>
        </p:blipFill>
        <p:spPr>
          <a:xfrm>
            <a:off x="1823310" y="1692420"/>
            <a:ext cx="5267587" cy="3322033"/>
          </a:xfrm>
          <a:prstGeom prst="rect">
            <a:avLst/>
          </a:prstGeom>
        </p:spPr>
      </p:pic>
    </p:spTree>
    <p:extLst>
      <p:ext uri="{BB962C8B-B14F-4D97-AF65-F5344CB8AC3E}">
        <p14:creationId xmlns:p14="http://schemas.microsoft.com/office/powerpoint/2010/main" val="2411526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3C52-2660-B2D0-6F01-E376BE6DEC07}"/>
              </a:ext>
            </a:extLst>
          </p:cNvPr>
          <p:cNvSpPr>
            <a:spLocks noGrp="1"/>
          </p:cNvSpPr>
          <p:nvPr>
            <p:ph type="title"/>
          </p:nvPr>
        </p:nvSpPr>
        <p:spPr>
          <a:xfrm>
            <a:off x="448965" y="128470"/>
            <a:ext cx="8246071" cy="610820"/>
          </a:xfrm>
        </p:spPr>
        <p:txBody>
          <a:bodyPr>
            <a:normAutofit fontScale="90000"/>
          </a:bodyPr>
          <a:lstStyle/>
          <a:p>
            <a:br>
              <a:rPr lang="en-US" dirty="0"/>
            </a:br>
            <a:r>
              <a:rPr lang="en-US" dirty="0"/>
              <a:t>EDA with Visualization</a:t>
            </a:r>
            <a:br>
              <a:rPr lang="en-US" dirty="0"/>
            </a:br>
            <a:endParaRPr lang="en-US" dirty="0"/>
          </a:p>
        </p:txBody>
      </p:sp>
      <p:sp>
        <p:nvSpPr>
          <p:cNvPr id="4" name="Content Placeholder 3">
            <a:extLst>
              <a:ext uri="{FF2B5EF4-FFF2-40B4-BE49-F238E27FC236}">
                <a16:creationId xmlns:a16="http://schemas.microsoft.com/office/drawing/2014/main" id="{BA3A24B2-9110-90A8-1360-BDFAB23CF167}"/>
              </a:ext>
            </a:extLst>
          </p:cNvPr>
          <p:cNvSpPr>
            <a:spLocks noGrp="1"/>
          </p:cNvSpPr>
          <p:nvPr>
            <p:ph sz="half" idx="2"/>
          </p:nvPr>
        </p:nvSpPr>
        <p:spPr>
          <a:xfrm>
            <a:off x="296260" y="1197406"/>
            <a:ext cx="8551480" cy="3206806"/>
          </a:xfrm>
        </p:spPr>
        <p:txBody>
          <a:bodyPr/>
          <a:lstStyle/>
          <a:p>
            <a:pPr marL="0" indent="0" algn="l">
              <a:buNone/>
            </a:pPr>
            <a:r>
              <a:rPr lang="en-US" dirty="0"/>
              <a:t>10- Heatmap of restaurant count on each location</a:t>
            </a:r>
          </a:p>
          <a:p>
            <a:pPr marL="0" indent="0" algn="l">
              <a:buNone/>
            </a:pPr>
            <a:endParaRPr lang="en-US" dirty="0"/>
          </a:p>
        </p:txBody>
      </p:sp>
      <p:pic>
        <p:nvPicPr>
          <p:cNvPr id="6" name="Picture 5">
            <a:extLst>
              <a:ext uri="{FF2B5EF4-FFF2-40B4-BE49-F238E27FC236}">
                <a16:creationId xmlns:a16="http://schemas.microsoft.com/office/drawing/2014/main" id="{4C658D95-AC5B-FC03-C349-959E046D06C3}"/>
              </a:ext>
            </a:extLst>
          </p:cNvPr>
          <p:cNvPicPr>
            <a:picLocks noChangeAspect="1"/>
          </p:cNvPicPr>
          <p:nvPr/>
        </p:nvPicPr>
        <p:blipFill>
          <a:blip r:embed="rId2"/>
          <a:stretch>
            <a:fillRect/>
          </a:stretch>
        </p:blipFill>
        <p:spPr>
          <a:xfrm>
            <a:off x="296260" y="1588873"/>
            <a:ext cx="8695035" cy="3322066"/>
          </a:xfrm>
          <a:prstGeom prst="rect">
            <a:avLst/>
          </a:prstGeom>
        </p:spPr>
      </p:pic>
    </p:spTree>
    <p:extLst>
      <p:ext uri="{BB962C8B-B14F-4D97-AF65-F5344CB8AC3E}">
        <p14:creationId xmlns:p14="http://schemas.microsoft.com/office/powerpoint/2010/main" val="963135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3C52-2660-B2D0-6F01-E376BE6DEC07}"/>
              </a:ext>
            </a:extLst>
          </p:cNvPr>
          <p:cNvSpPr>
            <a:spLocks noGrp="1"/>
          </p:cNvSpPr>
          <p:nvPr>
            <p:ph type="title"/>
          </p:nvPr>
        </p:nvSpPr>
        <p:spPr>
          <a:xfrm>
            <a:off x="4419295" y="128470"/>
            <a:ext cx="4275741" cy="610820"/>
          </a:xfrm>
        </p:spPr>
        <p:txBody>
          <a:bodyPr>
            <a:normAutofit fontScale="90000"/>
          </a:bodyPr>
          <a:lstStyle/>
          <a:p>
            <a:r>
              <a:rPr lang="en-US" dirty="0"/>
              <a:t>Evaluation of machine learning</a:t>
            </a:r>
          </a:p>
        </p:txBody>
      </p:sp>
      <p:sp>
        <p:nvSpPr>
          <p:cNvPr id="4" name="Content Placeholder 3">
            <a:extLst>
              <a:ext uri="{FF2B5EF4-FFF2-40B4-BE49-F238E27FC236}">
                <a16:creationId xmlns:a16="http://schemas.microsoft.com/office/drawing/2014/main" id="{BA3A24B2-9110-90A8-1360-BDFAB23CF167}"/>
              </a:ext>
            </a:extLst>
          </p:cNvPr>
          <p:cNvSpPr>
            <a:spLocks noGrp="1"/>
          </p:cNvSpPr>
          <p:nvPr>
            <p:ph sz="half" idx="2"/>
          </p:nvPr>
        </p:nvSpPr>
        <p:spPr>
          <a:xfrm>
            <a:off x="296260" y="1197406"/>
            <a:ext cx="8551480" cy="3206806"/>
          </a:xfrm>
        </p:spPr>
        <p:txBody>
          <a:bodyPr/>
          <a:lstStyle/>
          <a:p>
            <a:pPr algn="l">
              <a:buFontTx/>
              <a:buChar char="-"/>
            </a:pPr>
            <a:r>
              <a:rPr lang="en-US" dirty="0"/>
              <a:t>Best model was selected for machine learning is Extra tree 	classifier</a:t>
            </a:r>
          </a:p>
          <a:p>
            <a:pPr algn="l">
              <a:buFontTx/>
              <a:buChar char="-"/>
            </a:pPr>
            <a:r>
              <a:rPr lang="en-US" dirty="0"/>
              <a:t>For evaluation we depended on many techniques and metrics:</a:t>
            </a:r>
          </a:p>
          <a:p>
            <a:pPr lvl="1" algn="l">
              <a:buFontTx/>
              <a:buChar char="-"/>
            </a:pPr>
            <a:r>
              <a:rPr lang="en-US" dirty="0"/>
              <a:t>Cross validation</a:t>
            </a:r>
          </a:p>
          <a:p>
            <a:pPr lvl="1" algn="l">
              <a:buFontTx/>
              <a:buChar char="-"/>
            </a:pPr>
            <a:r>
              <a:rPr lang="en-US" dirty="0"/>
              <a:t>Confusion matrix</a:t>
            </a:r>
          </a:p>
          <a:p>
            <a:pPr lvl="1" algn="l">
              <a:buFontTx/>
              <a:buChar char="-"/>
            </a:pPr>
            <a:r>
              <a:rPr lang="en-US" dirty="0"/>
              <a:t>Accuracy score</a:t>
            </a:r>
          </a:p>
          <a:p>
            <a:pPr lvl="1" algn="l">
              <a:buFontTx/>
              <a:buChar char="-"/>
            </a:pPr>
            <a:r>
              <a:rPr lang="en-US" dirty="0"/>
              <a:t>precision, recall, F1-Score</a:t>
            </a:r>
          </a:p>
          <a:p>
            <a:pPr lvl="1" algn="l">
              <a:buFontTx/>
              <a:buChar char="-"/>
            </a:pPr>
            <a:r>
              <a:rPr lang="en-US" dirty="0"/>
              <a:t>Roc curve	, Roc </a:t>
            </a:r>
            <a:r>
              <a:rPr lang="en-US" dirty="0" err="1"/>
              <a:t>auc</a:t>
            </a:r>
            <a:r>
              <a:rPr lang="en-US" dirty="0"/>
              <a:t> score</a:t>
            </a:r>
          </a:p>
          <a:p>
            <a:pPr marL="0" indent="0" algn="l">
              <a:buNone/>
            </a:pPr>
            <a:endParaRPr lang="en-US" dirty="0"/>
          </a:p>
        </p:txBody>
      </p:sp>
    </p:spTree>
    <p:extLst>
      <p:ext uri="{BB962C8B-B14F-4D97-AF65-F5344CB8AC3E}">
        <p14:creationId xmlns:p14="http://schemas.microsoft.com/office/powerpoint/2010/main" val="2930936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3C52-2660-B2D0-6F01-E376BE6DEC07}"/>
              </a:ext>
            </a:extLst>
          </p:cNvPr>
          <p:cNvSpPr>
            <a:spLocks noGrp="1"/>
          </p:cNvSpPr>
          <p:nvPr>
            <p:ph type="title"/>
          </p:nvPr>
        </p:nvSpPr>
        <p:spPr>
          <a:xfrm>
            <a:off x="4419295" y="128470"/>
            <a:ext cx="4275741" cy="610820"/>
          </a:xfrm>
        </p:spPr>
        <p:txBody>
          <a:bodyPr>
            <a:normAutofit fontScale="90000"/>
          </a:bodyPr>
          <a:lstStyle/>
          <a:p>
            <a:r>
              <a:rPr lang="en-US" dirty="0"/>
              <a:t>Evaluation of machine learning</a:t>
            </a:r>
          </a:p>
        </p:txBody>
      </p:sp>
      <p:sp>
        <p:nvSpPr>
          <p:cNvPr id="4" name="Content Placeholder 3">
            <a:extLst>
              <a:ext uri="{FF2B5EF4-FFF2-40B4-BE49-F238E27FC236}">
                <a16:creationId xmlns:a16="http://schemas.microsoft.com/office/drawing/2014/main" id="{BA3A24B2-9110-90A8-1360-BDFAB23CF167}"/>
              </a:ext>
            </a:extLst>
          </p:cNvPr>
          <p:cNvSpPr>
            <a:spLocks noGrp="1"/>
          </p:cNvSpPr>
          <p:nvPr>
            <p:ph sz="half" idx="2"/>
          </p:nvPr>
        </p:nvSpPr>
        <p:spPr>
          <a:xfrm>
            <a:off x="296260" y="1197406"/>
            <a:ext cx="8551480" cy="3206806"/>
          </a:xfrm>
        </p:spPr>
        <p:txBody>
          <a:bodyPr/>
          <a:lstStyle/>
          <a:p>
            <a:pPr algn="l"/>
            <a:r>
              <a:rPr lang="en-US" dirty="0"/>
              <a:t>Cross validation</a:t>
            </a:r>
          </a:p>
          <a:p>
            <a:pPr lvl="1" algn="l"/>
            <a:r>
              <a:rPr lang="en-US" dirty="0"/>
              <a:t> is a technique in which we train our model using the subset of the data-set and then evaluate using the complementary subset of the data-set.</a:t>
            </a:r>
          </a:p>
          <a:p>
            <a:pPr lvl="1" algn="l"/>
            <a:r>
              <a:rPr lang="en-US" dirty="0"/>
              <a:t>Using 5 –fold with all dataset</a:t>
            </a:r>
          </a:p>
          <a:p>
            <a:pPr lvl="1" algn="l"/>
            <a:r>
              <a:rPr lang="en-US" dirty="0"/>
              <a:t>We got mean accuracy of 0.93</a:t>
            </a:r>
          </a:p>
          <a:p>
            <a:pPr lvl="1" algn="l"/>
            <a:r>
              <a:rPr lang="en-US" dirty="0"/>
              <a:t>We used </a:t>
            </a:r>
            <a:r>
              <a:rPr lang="en-US" dirty="0" err="1"/>
              <a:t>cross_val_score</a:t>
            </a:r>
            <a:endParaRPr lang="en-US" dirty="0"/>
          </a:p>
        </p:txBody>
      </p:sp>
    </p:spTree>
    <p:extLst>
      <p:ext uri="{BB962C8B-B14F-4D97-AF65-F5344CB8AC3E}">
        <p14:creationId xmlns:p14="http://schemas.microsoft.com/office/powerpoint/2010/main" val="985575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3C52-2660-B2D0-6F01-E376BE6DEC07}"/>
              </a:ext>
            </a:extLst>
          </p:cNvPr>
          <p:cNvSpPr>
            <a:spLocks noGrp="1"/>
          </p:cNvSpPr>
          <p:nvPr>
            <p:ph type="title"/>
          </p:nvPr>
        </p:nvSpPr>
        <p:spPr>
          <a:xfrm>
            <a:off x="4419295" y="128470"/>
            <a:ext cx="4275741" cy="610820"/>
          </a:xfrm>
        </p:spPr>
        <p:txBody>
          <a:bodyPr>
            <a:normAutofit fontScale="90000"/>
          </a:bodyPr>
          <a:lstStyle/>
          <a:p>
            <a:r>
              <a:rPr lang="en-US" dirty="0"/>
              <a:t>Evaluation of machine learning</a:t>
            </a:r>
          </a:p>
        </p:txBody>
      </p:sp>
      <p:sp>
        <p:nvSpPr>
          <p:cNvPr id="4" name="Content Placeholder 3">
            <a:extLst>
              <a:ext uri="{FF2B5EF4-FFF2-40B4-BE49-F238E27FC236}">
                <a16:creationId xmlns:a16="http://schemas.microsoft.com/office/drawing/2014/main" id="{BA3A24B2-9110-90A8-1360-BDFAB23CF167}"/>
              </a:ext>
            </a:extLst>
          </p:cNvPr>
          <p:cNvSpPr>
            <a:spLocks noGrp="1"/>
          </p:cNvSpPr>
          <p:nvPr>
            <p:ph sz="half" idx="2"/>
          </p:nvPr>
        </p:nvSpPr>
        <p:spPr>
          <a:xfrm>
            <a:off x="296260" y="1197406"/>
            <a:ext cx="8551480" cy="3206806"/>
          </a:xfrm>
        </p:spPr>
        <p:txBody>
          <a:bodyPr/>
          <a:lstStyle/>
          <a:p>
            <a:pPr algn="l"/>
            <a:r>
              <a:rPr lang="en-US" dirty="0"/>
              <a:t>Confusion matrix</a:t>
            </a:r>
          </a:p>
        </p:txBody>
      </p:sp>
      <p:pic>
        <p:nvPicPr>
          <p:cNvPr id="5" name="Picture 4">
            <a:extLst>
              <a:ext uri="{FF2B5EF4-FFF2-40B4-BE49-F238E27FC236}">
                <a16:creationId xmlns:a16="http://schemas.microsoft.com/office/drawing/2014/main" id="{C92D9728-AA85-0419-A725-AFA9217437CE}"/>
              </a:ext>
            </a:extLst>
          </p:cNvPr>
          <p:cNvPicPr>
            <a:picLocks noChangeAspect="1"/>
          </p:cNvPicPr>
          <p:nvPr/>
        </p:nvPicPr>
        <p:blipFill>
          <a:blip r:embed="rId2"/>
          <a:stretch>
            <a:fillRect/>
          </a:stretch>
        </p:blipFill>
        <p:spPr>
          <a:xfrm>
            <a:off x="1578462" y="1808224"/>
            <a:ext cx="5987075" cy="3206806"/>
          </a:xfrm>
          <a:prstGeom prst="rect">
            <a:avLst/>
          </a:prstGeom>
        </p:spPr>
      </p:pic>
    </p:spTree>
    <p:extLst>
      <p:ext uri="{BB962C8B-B14F-4D97-AF65-F5344CB8AC3E}">
        <p14:creationId xmlns:p14="http://schemas.microsoft.com/office/powerpoint/2010/main" val="1001647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3C52-2660-B2D0-6F01-E376BE6DEC07}"/>
              </a:ext>
            </a:extLst>
          </p:cNvPr>
          <p:cNvSpPr>
            <a:spLocks noGrp="1"/>
          </p:cNvSpPr>
          <p:nvPr>
            <p:ph type="title"/>
          </p:nvPr>
        </p:nvSpPr>
        <p:spPr>
          <a:xfrm>
            <a:off x="4419295" y="128470"/>
            <a:ext cx="4275741" cy="610820"/>
          </a:xfrm>
        </p:spPr>
        <p:txBody>
          <a:bodyPr>
            <a:normAutofit fontScale="90000"/>
          </a:bodyPr>
          <a:lstStyle/>
          <a:p>
            <a:r>
              <a:rPr lang="en-US" dirty="0"/>
              <a:t>Evaluation of machine learning</a:t>
            </a:r>
          </a:p>
        </p:txBody>
      </p:sp>
      <p:sp>
        <p:nvSpPr>
          <p:cNvPr id="4" name="Content Placeholder 3">
            <a:extLst>
              <a:ext uri="{FF2B5EF4-FFF2-40B4-BE49-F238E27FC236}">
                <a16:creationId xmlns:a16="http://schemas.microsoft.com/office/drawing/2014/main" id="{BA3A24B2-9110-90A8-1360-BDFAB23CF167}"/>
              </a:ext>
            </a:extLst>
          </p:cNvPr>
          <p:cNvSpPr>
            <a:spLocks noGrp="1"/>
          </p:cNvSpPr>
          <p:nvPr>
            <p:ph sz="half" idx="2"/>
          </p:nvPr>
        </p:nvSpPr>
        <p:spPr>
          <a:xfrm>
            <a:off x="296260" y="1197406"/>
            <a:ext cx="8551480" cy="3206806"/>
          </a:xfrm>
        </p:spPr>
        <p:txBody>
          <a:bodyPr/>
          <a:lstStyle/>
          <a:p>
            <a:pPr algn="l"/>
            <a:r>
              <a:rPr lang="en-US" dirty="0"/>
              <a:t>Accuracy score, Precision, Recall and F1 Score</a:t>
            </a:r>
          </a:p>
          <a:p>
            <a:pPr lvl="1" algn="l"/>
            <a:r>
              <a:rPr lang="en-US" dirty="0"/>
              <a:t>Precision 0.98 </a:t>
            </a:r>
          </a:p>
          <a:p>
            <a:pPr lvl="1" algn="l"/>
            <a:r>
              <a:rPr lang="en-US" dirty="0"/>
              <a:t>Recall 0.98</a:t>
            </a:r>
          </a:p>
          <a:p>
            <a:pPr lvl="1" algn="l"/>
            <a:r>
              <a:rPr lang="en-US" dirty="0"/>
              <a:t>Accuracy score 0.99</a:t>
            </a:r>
          </a:p>
          <a:p>
            <a:pPr lvl="1" algn="l"/>
            <a:r>
              <a:rPr lang="en-US" dirty="0"/>
              <a:t>F1 Score 0.99</a:t>
            </a:r>
          </a:p>
          <a:p>
            <a:pPr marL="457200" lvl="1" indent="0" algn="l">
              <a:buNone/>
            </a:pPr>
            <a:endParaRPr lang="en-US" dirty="0"/>
          </a:p>
          <a:p>
            <a:pPr lvl="1" algn="l"/>
            <a:endParaRPr lang="en-US" dirty="0"/>
          </a:p>
        </p:txBody>
      </p:sp>
    </p:spTree>
    <p:extLst>
      <p:ext uri="{BB962C8B-B14F-4D97-AF65-F5344CB8AC3E}">
        <p14:creationId xmlns:p14="http://schemas.microsoft.com/office/powerpoint/2010/main" val="3185631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3C52-2660-B2D0-6F01-E376BE6DEC07}"/>
              </a:ext>
            </a:extLst>
          </p:cNvPr>
          <p:cNvSpPr>
            <a:spLocks noGrp="1"/>
          </p:cNvSpPr>
          <p:nvPr>
            <p:ph type="title"/>
          </p:nvPr>
        </p:nvSpPr>
        <p:spPr>
          <a:xfrm>
            <a:off x="4419295" y="128470"/>
            <a:ext cx="4275741" cy="610820"/>
          </a:xfrm>
        </p:spPr>
        <p:txBody>
          <a:bodyPr>
            <a:normAutofit fontScale="90000"/>
          </a:bodyPr>
          <a:lstStyle/>
          <a:p>
            <a:r>
              <a:rPr lang="en-US" dirty="0"/>
              <a:t>Evaluation of machine learning</a:t>
            </a:r>
          </a:p>
        </p:txBody>
      </p:sp>
      <p:sp>
        <p:nvSpPr>
          <p:cNvPr id="4" name="Content Placeholder 3">
            <a:extLst>
              <a:ext uri="{FF2B5EF4-FFF2-40B4-BE49-F238E27FC236}">
                <a16:creationId xmlns:a16="http://schemas.microsoft.com/office/drawing/2014/main" id="{BA3A24B2-9110-90A8-1360-BDFAB23CF167}"/>
              </a:ext>
            </a:extLst>
          </p:cNvPr>
          <p:cNvSpPr>
            <a:spLocks noGrp="1"/>
          </p:cNvSpPr>
          <p:nvPr>
            <p:ph sz="half" idx="2"/>
          </p:nvPr>
        </p:nvSpPr>
        <p:spPr>
          <a:xfrm>
            <a:off x="296260" y="1197406"/>
            <a:ext cx="8551480" cy="3206806"/>
          </a:xfrm>
        </p:spPr>
        <p:txBody>
          <a:bodyPr/>
          <a:lstStyle/>
          <a:p>
            <a:pPr algn="l"/>
            <a:r>
              <a:rPr lang="en-US" dirty="0"/>
              <a:t>ROC Curve , ROC </a:t>
            </a:r>
            <a:r>
              <a:rPr lang="en-US" dirty="0" err="1"/>
              <a:t>auc</a:t>
            </a:r>
            <a:r>
              <a:rPr lang="en-US" dirty="0"/>
              <a:t> score</a:t>
            </a:r>
          </a:p>
          <a:p>
            <a:pPr lvl="1" algn="l"/>
            <a:r>
              <a:rPr lang="en-US" dirty="0"/>
              <a:t>ROC </a:t>
            </a:r>
            <a:r>
              <a:rPr lang="en-US" dirty="0" err="1"/>
              <a:t>auc</a:t>
            </a:r>
            <a:r>
              <a:rPr lang="en-US" dirty="0"/>
              <a:t> score : 0.99</a:t>
            </a:r>
          </a:p>
          <a:p>
            <a:pPr lvl="1" algn="l"/>
            <a:endParaRPr lang="en-US" dirty="0"/>
          </a:p>
          <a:p>
            <a:pPr lvl="1" algn="l"/>
            <a:endParaRPr lang="en-US" dirty="0"/>
          </a:p>
        </p:txBody>
      </p:sp>
      <p:pic>
        <p:nvPicPr>
          <p:cNvPr id="5" name="Picture 4">
            <a:extLst>
              <a:ext uri="{FF2B5EF4-FFF2-40B4-BE49-F238E27FC236}">
                <a16:creationId xmlns:a16="http://schemas.microsoft.com/office/drawing/2014/main" id="{8FD505C6-C6BC-7D76-E445-C9DAB29C28A0}"/>
              </a:ext>
            </a:extLst>
          </p:cNvPr>
          <p:cNvPicPr>
            <a:picLocks noChangeAspect="1"/>
          </p:cNvPicPr>
          <p:nvPr/>
        </p:nvPicPr>
        <p:blipFill>
          <a:blip r:embed="rId2"/>
          <a:stretch>
            <a:fillRect/>
          </a:stretch>
        </p:blipFill>
        <p:spPr>
          <a:xfrm>
            <a:off x="2476491" y="2065356"/>
            <a:ext cx="4191017" cy="2796972"/>
          </a:xfrm>
          <a:prstGeom prst="rect">
            <a:avLst/>
          </a:prstGeom>
        </p:spPr>
      </p:pic>
    </p:spTree>
    <p:extLst>
      <p:ext uri="{BB962C8B-B14F-4D97-AF65-F5344CB8AC3E}">
        <p14:creationId xmlns:p14="http://schemas.microsoft.com/office/powerpoint/2010/main" val="325980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Content</a:t>
            </a:r>
          </a:p>
        </p:txBody>
      </p:sp>
      <p:sp>
        <p:nvSpPr>
          <p:cNvPr id="3" name="Content Placeholder 2"/>
          <p:cNvSpPr>
            <a:spLocks noGrp="1"/>
          </p:cNvSpPr>
          <p:nvPr>
            <p:ph idx="1"/>
          </p:nvPr>
        </p:nvSpPr>
        <p:spPr/>
        <p:txBody>
          <a:bodyPr/>
          <a:lstStyle/>
          <a:p>
            <a:r>
              <a:rPr lang="en-US" dirty="0"/>
              <a:t>Introduction</a:t>
            </a:r>
          </a:p>
          <a:p>
            <a:r>
              <a:rPr lang="en-US" dirty="0"/>
              <a:t>Problem definition</a:t>
            </a:r>
          </a:p>
          <a:p>
            <a:r>
              <a:rPr lang="en-US" dirty="0"/>
              <a:t>EDA with Visualization</a:t>
            </a:r>
          </a:p>
          <a:p>
            <a:r>
              <a:rPr lang="en-US" dirty="0"/>
              <a:t>Evaluation of machine learning</a:t>
            </a:r>
          </a:p>
          <a:p>
            <a:r>
              <a:rPr lang="en-US" dirty="0"/>
              <a:t>Summary</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7AA52-28A7-6FFE-8C66-ED638F9B4DAB}"/>
              </a:ext>
            </a:extLst>
          </p:cNvPr>
          <p:cNvSpPr>
            <a:spLocks noGrp="1"/>
          </p:cNvSpPr>
          <p:nvPr>
            <p:ph type="title"/>
          </p:nvPr>
        </p:nvSpPr>
        <p:spPr>
          <a:xfrm>
            <a:off x="-1841610" y="150852"/>
            <a:ext cx="8246071" cy="610820"/>
          </a:xfrm>
        </p:spPr>
        <p:txBody>
          <a:bodyPr>
            <a:normAutofit fontScale="90000"/>
          </a:bodyPr>
          <a:lstStyle/>
          <a:p>
            <a:r>
              <a:rPr lang="en-US" dirty="0"/>
              <a:t>Summary</a:t>
            </a:r>
          </a:p>
        </p:txBody>
      </p:sp>
      <p:sp>
        <p:nvSpPr>
          <p:cNvPr id="4" name="Content Placeholder 3">
            <a:extLst>
              <a:ext uri="{FF2B5EF4-FFF2-40B4-BE49-F238E27FC236}">
                <a16:creationId xmlns:a16="http://schemas.microsoft.com/office/drawing/2014/main" id="{47CF0448-3819-7B06-3DE5-789B135161C4}"/>
              </a:ext>
            </a:extLst>
          </p:cNvPr>
          <p:cNvSpPr>
            <a:spLocks noGrp="1"/>
          </p:cNvSpPr>
          <p:nvPr>
            <p:ph sz="half" idx="2"/>
          </p:nvPr>
        </p:nvSpPr>
        <p:spPr>
          <a:xfrm>
            <a:off x="143555" y="1197405"/>
            <a:ext cx="8607122" cy="4275739"/>
          </a:xfrm>
        </p:spPr>
        <p:txBody>
          <a:bodyPr>
            <a:normAutofit fontScale="55000" lnSpcReduction="20000"/>
          </a:bodyPr>
          <a:lstStyle/>
          <a:p>
            <a:pPr algn="l">
              <a:buFont typeface="Arial" panose="020B0604020202020204" pitchFamily="34" charset="0"/>
              <a:buChar char="•"/>
            </a:pPr>
            <a:r>
              <a:rPr lang="en-US" b="0" i="0" dirty="0">
                <a:solidFill>
                  <a:srgbClr val="000000"/>
                </a:solidFill>
                <a:effectLst/>
                <a:latin typeface="Helvetica Neue"/>
              </a:rPr>
              <a:t>Approximate cost and votes are the most Two variables has effect on restaurant successful</a:t>
            </a:r>
          </a:p>
          <a:p>
            <a:pPr algn="l">
              <a:buFont typeface="Arial" panose="020B0604020202020204" pitchFamily="34" charset="0"/>
              <a:buChar char="•"/>
            </a:pPr>
            <a:r>
              <a:rPr lang="en-US" b="0" i="0" dirty="0">
                <a:solidFill>
                  <a:srgbClr val="000000"/>
                </a:solidFill>
                <a:effectLst/>
                <a:latin typeface="Helvetica Neue"/>
              </a:rPr>
              <a:t>Restaurants with Book Table service are more important than Online service and have high rated</a:t>
            </a:r>
          </a:p>
          <a:p>
            <a:pPr algn="l">
              <a:buFont typeface="Arial" panose="020B0604020202020204" pitchFamily="34" charset="0"/>
              <a:buChar char="•"/>
            </a:pPr>
            <a:r>
              <a:rPr lang="en-US" b="0" i="0" dirty="0">
                <a:solidFill>
                  <a:srgbClr val="000000"/>
                </a:solidFill>
                <a:effectLst/>
                <a:latin typeface="Helvetica Neue"/>
              </a:rPr>
              <a:t>The top restaurant type is Quick bites</a:t>
            </a:r>
          </a:p>
          <a:p>
            <a:pPr algn="l">
              <a:buFont typeface="Arial" panose="020B0604020202020204" pitchFamily="34" charset="0"/>
              <a:buChar char="•"/>
            </a:pPr>
            <a:r>
              <a:rPr lang="en-US" b="0" i="0" dirty="0">
                <a:solidFill>
                  <a:srgbClr val="000000"/>
                </a:solidFill>
                <a:effectLst/>
                <a:latin typeface="Helvetica Neue"/>
              </a:rPr>
              <a:t>the most common cuisine is north Indian</a:t>
            </a:r>
          </a:p>
          <a:p>
            <a:pPr algn="l">
              <a:buFont typeface="Arial" panose="020B0604020202020204" pitchFamily="34" charset="0"/>
              <a:buChar char="•"/>
            </a:pPr>
            <a:r>
              <a:rPr lang="en-US" b="0" i="0" dirty="0">
                <a:solidFill>
                  <a:srgbClr val="000000"/>
                </a:solidFill>
                <a:effectLst/>
                <a:latin typeface="Helvetica Neue"/>
              </a:rPr>
              <a:t>The most popular restaurants</a:t>
            </a:r>
          </a:p>
          <a:p>
            <a:pPr marL="742950" lvl="1" indent="-285750" algn="l">
              <a:buFont typeface="Arial" panose="020B0604020202020204" pitchFamily="34" charset="0"/>
              <a:buChar char="•"/>
            </a:pPr>
            <a:r>
              <a:rPr lang="en-US" b="0" i="0" dirty="0" err="1">
                <a:solidFill>
                  <a:srgbClr val="000000"/>
                </a:solidFill>
                <a:effectLst/>
                <a:latin typeface="Helvetica Neue"/>
              </a:rPr>
              <a:t>Onesta</a:t>
            </a:r>
            <a:r>
              <a:rPr lang="en-US" b="0" i="0" dirty="0">
                <a:solidFill>
                  <a:srgbClr val="000000"/>
                </a:solidFill>
                <a:effectLst/>
                <a:latin typeface="Helvetica Neue"/>
              </a:rPr>
              <a:t> has max vote</a:t>
            </a:r>
          </a:p>
          <a:p>
            <a:pPr marL="742950" lvl="1" indent="-285750" algn="l">
              <a:buFont typeface="Arial" panose="020B0604020202020204" pitchFamily="34" charset="0"/>
              <a:buChar char="•"/>
            </a:pPr>
            <a:r>
              <a:rPr lang="en-US" b="0" i="0" dirty="0">
                <a:solidFill>
                  <a:srgbClr val="000000"/>
                </a:solidFill>
                <a:effectLst/>
                <a:latin typeface="Helvetica Neue"/>
              </a:rPr>
              <a:t>Le Cirque Signature - The Leela Palace is The most expensive</a:t>
            </a:r>
          </a:p>
          <a:p>
            <a:pPr marL="742950" lvl="1" indent="-285750" algn="l">
              <a:buFont typeface="Arial" panose="020B0604020202020204" pitchFamily="34" charset="0"/>
              <a:buChar char="•"/>
            </a:pPr>
            <a:r>
              <a:rPr lang="en-US" b="0" i="0" dirty="0">
                <a:solidFill>
                  <a:srgbClr val="000000"/>
                </a:solidFill>
                <a:effectLst/>
                <a:latin typeface="Helvetica Neue"/>
              </a:rPr>
              <a:t>Cafe Coffee Day is The most common one</a:t>
            </a:r>
          </a:p>
          <a:p>
            <a:pPr algn="l">
              <a:buFont typeface="Arial" panose="020B0604020202020204" pitchFamily="34" charset="0"/>
              <a:buChar char="•"/>
            </a:pPr>
            <a:r>
              <a:rPr lang="en-US" b="0" i="0" dirty="0">
                <a:solidFill>
                  <a:srgbClr val="000000"/>
                </a:solidFill>
                <a:effectLst/>
                <a:latin typeface="Helvetica Neue"/>
              </a:rPr>
              <a:t>Book table service has an effect on both rate and cost</a:t>
            </a:r>
          </a:p>
          <a:p>
            <a:pPr algn="l">
              <a:buFont typeface="Arial" panose="020B0604020202020204" pitchFamily="34" charset="0"/>
              <a:buChar char="•"/>
            </a:pPr>
            <a:r>
              <a:rPr lang="en-US" b="0" i="0" dirty="0">
                <a:solidFill>
                  <a:srgbClr val="000000"/>
                </a:solidFill>
                <a:effectLst/>
                <a:latin typeface="Helvetica Neue"/>
              </a:rPr>
              <a:t>BTM is the best location to find a restaurant</a:t>
            </a:r>
          </a:p>
          <a:p>
            <a:pPr algn="l">
              <a:buFont typeface="Arial" panose="020B0604020202020204" pitchFamily="34" charset="0"/>
              <a:buChar char="•"/>
            </a:pPr>
            <a:r>
              <a:rPr lang="en-US" b="0" i="0" dirty="0">
                <a:solidFill>
                  <a:srgbClr val="000000"/>
                </a:solidFill>
                <a:effectLst/>
                <a:latin typeface="Helvetica Neue"/>
              </a:rPr>
              <a:t>Koramangala 5th Block is the best location to find most voted restaurants</a:t>
            </a:r>
          </a:p>
          <a:p>
            <a:pPr algn="l">
              <a:buFont typeface="Arial" panose="020B0604020202020204" pitchFamily="34" charset="0"/>
              <a:buChar char="•"/>
            </a:pPr>
            <a:r>
              <a:rPr lang="en-US" b="0" i="0" dirty="0">
                <a:solidFill>
                  <a:srgbClr val="000000"/>
                </a:solidFill>
                <a:effectLst/>
                <a:latin typeface="Helvetica Neue"/>
              </a:rPr>
              <a:t>Sankey Roads the best location Where the most expensive restaurants exists</a:t>
            </a:r>
          </a:p>
          <a:p>
            <a:pPr algn="l">
              <a:buFont typeface="Arial" panose="020B0604020202020204" pitchFamily="34" charset="0"/>
              <a:buChar char="•"/>
            </a:pPr>
            <a:r>
              <a:rPr lang="en-US" b="0" i="0" dirty="0">
                <a:solidFill>
                  <a:srgbClr val="000000"/>
                </a:solidFill>
                <a:effectLst/>
                <a:latin typeface="Helvetica Neue"/>
              </a:rPr>
              <a:t>BTW is the most common location to found a restaurants</a:t>
            </a:r>
          </a:p>
          <a:p>
            <a:pPr algn="l">
              <a:buFont typeface="Arial" panose="020B0604020202020204" pitchFamily="34" charset="0"/>
              <a:buChar char="•"/>
            </a:pPr>
            <a:r>
              <a:rPr lang="en-US" b="0" i="0" dirty="0">
                <a:solidFill>
                  <a:srgbClr val="000000"/>
                </a:solidFill>
                <a:effectLst/>
                <a:latin typeface="Helvetica Neue"/>
              </a:rPr>
              <a:t>Quick Bites is the preferred type in Bengaluru</a:t>
            </a:r>
          </a:p>
          <a:p>
            <a:pPr algn="l">
              <a:buFont typeface="Arial" panose="020B0604020202020204" pitchFamily="34" charset="0"/>
              <a:buChar char="•"/>
            </a:pPr>
            <a:r>
              <a:rPr lang="en-US" b="0" i="0" dirty="0">
                <a:solidFill>
                  <a:srgbClr val="000000"/>
                </a:solidFill>
                <a:effectLst/>
                <a:latin typeface="Helvetica Neue"/>
              </a:rPr>
              <a:t>North Indian cuisine type is the most common one in Bengaluru</a:t>
            </a:r>
          </a:p>
          <a:p>
            <a:pPr algn="l">
              <a:buFont typeface="Arial" panose="020B0604020202020204" pitchFamily="34" charset="0"/>
              <a:buChar char="•"/>
            </a:pPr>
            <a:r>
              <a:rPr lang="en-US" b="1" i="0" dirty="0">
                <a:solidFill>
                  <a:srgbClr val="000000"/>
                </a:solidFill>
                <a:effectLst/>
                <a:latin typeface="Helvetica Neue"/>
              </a:rPr>
              <a:t>For New Restaurants in order to have a good compute with other restaurants</a:t>
            </a:r>
            <a:endParaRPr lang="en-US" b="0" i="0" dirty="0">
              <a:solidFill>
                <a:srgbClr val="000000"/>
              </a:solidFill>
              <a:effectLst/>
              <a:latin typeface="Helvetica Neue"/>
            </a:endParaRPr>
          </a:p>
          <a:p>
            <a:pPr marL="742950" lvl="1" indent="-285750" algn="l">
              <a:buFont typeface="Arial" panose="020B0604020202020204" pitchFamily="34" charset="0"/>
              <a:buChar char="•"/>
            </a:pPr>
            <a:r>
              <a:rPr lang="en-US" b="0" i="0" dirty="0">
                <a:solidFill>
                  <a:srgbClr val="000000"/>
                </a:solidFill>
                <a:effectLst/>
                <a:latin typeface="Helvetica Neue"/>
              </a:rPr>
              <a:t>Caring about rate and cost should be top priority</a:t>
            </a:r>
          </a:p>
          <a:p>
            <a:pPr marL="742950" lvl="1" indent="-285750" algn="l">
              <a:buFont typeface="Arial" panose="020B0604020202020204" pitchFamily="34" charset="0"/>
              <a:buChar char="•"/>
            </a:pPr>
            <a:r>
              <a:rPr lang="en-US" b="0" i="0" dirty="0">
                <a:solidFill>
                  <a:srgbClr val="000000"/>
                </a:solidFill>
                <a:effectLst/>
                <a:latin typeface="Helvetica Neue"/>
              </a:rPr>
              <a:t>Your restaurant should have a book table and might have online ordering as this increase your rate among the others</a:t>
            </a:r>
          </a:p>
          <a:p>
            <a:pPr marL="742950" lvl="1" indent="-285750" algn="l">
              <a:buFont typeface="Arial" panose="020B0604020202020204" pitchFamily="34" charset="0"/>
              <a:buChar char="•"/>
            </a:pPr>
            <a:r>
              <a:rPr lang="en-US" b="0" i="0" dirty="0">
                <a:solidFill>
                  <a:srgbClr val="000000"/>
                </a:solidFill>
                <a:effectLst/>
                <a:latin typeface="Helvetica Neue"/>
              </a:rPr>
              <a:t>You should start in any location of the top 10 common location then after your rating is raised up you could establish a new branch in the top 10 most voted location</a:t>
            </a:r>
          </a:p>
          <a:p>
            <a:pPr marL="742950" lvl="1" indent="-285750" algn="l">
              <a:buFont typeface="Arial" panose="020B0604020202020204" pitchFamily="34" charset="0"/>
              <a:buChar char="•"/>
            </a:pPr>
            <a:r>
              <a:rPr lang="en-US" b="0" i="0" dirty="0">
                <a:solidFill>
                  <a:srgbClr val="000000"/>
                </a:solidFill>
                <a:effectLst/>
                <a:latin typeface="Helvetica Neue"/>
              </a:rPr>
              <a:t>Choose type of your restaurant from top ten restaurant and top ten cuisine type in Bengaluru</a:t>
            </a:r>
          </a:p>
        </p:txBody>
      </p:sp>
    </p:spTree>
    <p:extLst>
      <p:ext uri="{BB962C8B-B14F-4D97-AF65-F5344CB8AC3E}">
        <p14:creationId xmlns:p14="http://schemas.microsoft.com/office/powerpoint/2010/main" val="279194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Introduction</a:t>
            </a:r>
          </a:p>
        </p:txBody>
      </p:sp>
      <p:sp>
        <p:nvSpPr>
          <p:cNvPr id="5" name="Content Placeholder 4"/>
          <p:cNvSpPr>
            <a:spLocks noGrp="1"/>
          </p:cNvSpPr>
          <p:nvPr>
            <p:ph idx="1"/>
          </p:nvPr>
        </p:nvSpPr>
        <p:spPr/>
        <p:txBody>
          <a:bodyPr>
            <a:normAutofit lnSpcReduction="10000"/>
          </a:bodyPr>
          <a:lstStyle/>
          <a:p>
            <a:r>
              <a:rPr lang="en-US" dirty="0"/>
              <a:t>Zomato is an Indian food delivery startup restaurant aggregator. It primarily provides concrete information, menus, and user reviews of the restaurants. Along with this, Zomato also has food delivery options from partnered restaurants in the selected cities.</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8475" y="75435"/>
            <a:ext cx="4581150" cy="763525"/>
          </a:xfrm>
        </p:spPr>
        <p:txBody>
          <a:bodyPr>
            <a:normAutofit/>
          </a:bodyPr>
          <a:lstStyle/>
          <a:p>
            <a:r>
              <a:rPr lang="en-US" dirty="0"/>
              <a:t>Problem Definition</a:t>
            </a:r>
          </a:p>
        </p:txBody>
      </p:sp>
      <p:sp>
        <p:nvSpPr>
          <p:cNvPr id="6" name="Content Placeholder 5"/>
          <p:cNvSpPr>
            <a:spLocks noGrp="1"/>
          </p:cNvSpPr>
          <p:nvPr>
            <p:ph sz="half" idx="2"/>
          </p:nvPr>
        </p:nvSpPr>
        <p:spPr>
          <a:xfrm>
            <a:off x="1517900" y="1502815"/>
            <a:ext cx="6108200" cy="3359510"/>
          </a:xfrm>
        </p:spPr>
        <p:txBody>
          <a:bodyPr>
            <a:normAutofit/>
          </a:bodyPr>
          <a:lstStyle/>
          <a:p>
            <a:pPr algn="l"/>
            <a:r>
              <a:rPr lang="en-US" dirty="0"/>
              <a:t>Difficulty for new restaurants to compete with already established restaurants</a:t>
            </a:r>
          </a:p>
          <a:p>
            <a:pPr algn="l"/>
            <a:r>
              <a:rPr lang="en-US" dirty="0"/>
              <a:t>Zomato is aiming to solve this through:</a:t>
            </a:r>
          </a:p>
          <a:p>
            <a:pPr lvl="1" algn="l"/>
            <a:r>
              <a:rPr lang="en-US" dirty="0"/>
              <a:t>analyzing the demography of the location. Most importantly it will help new restaurants in deciding their theme, menus, cuisine, cost etc. for a particular location.</a:t>
            </a:r>
          </a:p>
          <a:p>
            <a:pPr lvl="1" algn="l"/>
            <a:r>
              <a:rPr lang="en-US"/>
              <a:t>finding </a:t>
            </a:r>
            <a:r>
              <a:rPr lang="en-US" dirty="0"/>
              <a:t>similarity between neighborhoods of Bengaluru based on food.</a:t>
            </a:r>
          </a:p>
          <a:p>
            <a:pPr algn="l"/>
            <a:endParaRPr lang="en-US" dirty="0"/>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3C52-2660-B2D0-6F01-E376BE6DEC07}"/>
              </a:ext>
            </a:extLst>
          </p:cNvPr>
          <p:cNvSpPr>
            <a:spLocks noGrp="1"/>
          </p:cNvSpPr>
          <p:nvPr>
            <p:ph type="title"/>
          </p:nvPr>
        </p:nvSpPr>
        <p:spPr>
          <a:xfrm>
            <a:off x="448965" y="128470"/>
            <a:ext cx="8246071" cy="610820"/>
          </a:xfrm>
        </p:spPr>
        <p:txBody>
          <a:bodyPr>
            <a:normAutofit fontScale="90000"/>
          </a:bodyPr>
          <a:lstStyle/>
          <a:p>
            <a:br>
              <a:rPr lang="en-US" dirty="0"/>
            </a:br>
            <a:r>
              <a:rPr lang="en-US" dirty="0"/>
              <a:t>EDA with Visualization</a:t>
            </a:r>
            <a:br>
              <a:rPr lang="en-US" dirty="0"/>
            </a:br>
            <a:endParaRPr lang="en-US" dirty="0"/>
          </a:p>
        </p:txBody>
      </p:sp>
      <p:sp>
        <p:nvSpPr>
          <p:cNvPr id="4" name="Content Placeholder 3">
            <a:extLst>
              <a:ext uri="{FF2B5EF4-FFF2-40B4-BE49-F238E27FC236}">
                <a16:creationId xmlns:a16="http://schemas.microsoft.com/office/drawing/2014/main" id="{BA3A24B2-9110-90A8-1360-BDFAB23CF167}"/>
              </a:ext>
            </a:extLst>
          </p:cNvPr>
          <p:cNvSpPr>
            <a:spLocks noGrp="1"/>
          </p:cNvSpPr>
          <p:nvPr>
            <p:ph sz="half" idx="2"/>
          </p:nvPr>
        </p:nvSpPr>
        <p:spPr>
          <a:xfrm>
            <a:off x="296260" y="1197406"/>
            <a:ext cx="8551480" cy="3206806"/>
          </a:xfrm>
        </p:spPr>
        <p:txBody>
          <a:bodyPr/>
          <a:lstStyle/>
          <a:p>
            <a:pPr algn="l"/>
            <a:r>
              <a:rPr lang="en-US" sz="2000" dirty="0"/>
              <a:t>“Exploratory Data Analysis refers to the critical process of performing initial investigations on data so as to discover patter, to spot anomalies, to test hypothesis and to check assumptions with the help of summary statistic and graphical representation</a:t>
            </a:r>
          </a:p>
          <a:p>
            <a:pPr algn="l"/>
            <a:r>
              <a:rPr lang="en-US" sz="2000" dirty="0"/>
              <a:t>For this project we employed python as an environment for all programming and execution needs</a:t>
            </a:r>
          </a:p>
          <a:p>
            <a:pPr algn="l"/>
            <a:r>
              <a:rPr lang="en-US" sz="2000" dirty="0"/>
              <a:t>Python packages used was:</a:t>
            </a:r>
          </a:p>
          <a:p>
            <a:pPr lvl="1" algn="l"/>
            <a:r>
              <a:rPr lang="en-US" sz="1600" dirty="0"/>
              <a:t>Pandas – </a:t>
            </a:r>
            <a:r>
              <a:rPr lang="en-US" sz="1600" dirty="0" err="1"/>
              <a:t>numpy</a:t>
            </a:r>
            <a:r>
              <a:rPr lang="en-US" sz="1600" dirty="0"/>
              <a:t> – Matplotlib – seaborn – </a:t>
            </a:r>
            <a:r>
              <a:rPr lang="en-US" sz="1600" dirty="0" err="1"/>
              <a:t>Sklearn</a:t>
            </a:r>
            <a:r>
              <a:rPr lang="en-US" sz="1600" dirty="0"/>
              <a:t> - Folium - </a:t>
            </a:r>
            <a:r>
              <a:rPr lang="en-US" sz="1600" dirty="0" err="1"/>
              <a:t>geopy</a:t>
            </a:r>
            <a:endParaRPr lang="en-US" sz="1600" dirty="0"/>
          </a:p>
          <a:p>
            <a:pPr algn="l"/>
            <a:endParaRPr lang="en-US" dirty="0"/>
          </a:p>
        </p:txBody>
      </p:sp>
    </p:spTree>
    <p:extLst>
      <p:ext uri="{BB962C8B-B14F-4D97-AF65-F5344CB8AC3E}">
        <p14:creationId xmlns:p14="http://schemas.microsoft.com/office/powerpoint/2010/main" val="1371392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3C52-2660-B2D0-6F01-E376BE6DEC07}"/>
              </a:ext>
            </a:extLst>
          </p:cNvPr>
          <p:cNvSpPr>
            <a:spLocks noGrp="1"/>
          </p:cNvSpPr>
          <p:nvPr>
            <p:ph type="title"/>
          </p:nvPr>
        </p:nvSpPr>
        <p:spPr>
          <a:xfrm>
            <a:off x="448965" y="128470"/>
            <a:ext cx="8246071" cy="610820"/>
          </a:xfrm>
        </p:spPr>
        <p:txBody>
          <a:bodyPr>
            <a:normAutofit fontScale="90000"/>
          </a:bodyPr>
          <a:lstStyle/>
          <a:p>
            <a:br>
              <a:rPr lang="en-US" dirty="0"/>
            </a:br>
            <a:r>
              <a:rPr lang="en-US" dirty="0"/>
              <a:t>EDA with Visualization</a:t>
            </a:r>
            <a:br>
              <a:rPr lang="en-US" dirty="0"/>
            </a:br>
            <a:endParaRPr lang="en-US" dirty="0"/>
          </a:p>
        </p:txBody>
      </p:sp>
      <p:sp>
        <p:nvSpPr>
          <p:cNvPr id="4" name="Content Placeholder 3">
            <a:extLst>
              <a:ext uri="{FF2B5EF4-FFF2-40B4-BE49-F238E27FC236}">
                <a16:creationId xmlns:a16="http://schemas.microsoft.com/office/drawing/2014/main" id="{BA3A24B2-9110-90A8-1360-BDFAB23CF167}"/>
              </a:ext>
            </a:extLst>
          </p:cNvPr>
          <p:cNvSpPr>
            <a:spLocks noGrp="1"/>
          </p:cNvSpPr>
          <p:nvPr>
            <p:ph sz="half" idx="2"/>
          </p:nvPr>
        </p:nvSpPr>
        <p:spPr>
          <a:xfrm>
            <a:off x="296260" y="1197406"/>
            <a:ext cx="8551480" cy="3206806"/>
          </a:xfrm>
        </p:spPr>
        <p:txBody>
          <a:bodyPr/>
          <a:lstStyle/>
          <a:p>
            <a:pPr marL="0" indent="0" algn="l">
              <a:buNone/>
            </a:pPr>
            <a:r>
              <a:rPr lang="en-US" dirty="0"/>
              <a:t>1- How many restaurant accept online orders ?</a:t>
            </a:r>
          </a:p>
          <a:p>
            <a:pPr marL="0" indent="0" algn="l">
              <a:buNone/>
            </a:pPr>
            <a:r>
              <a:rPr lang="en-US" dirty="0"/>
              <a:t>	</a:t>
            </a:r>
          </a:p>
          <a:p>
            <a:pPr marL="0" indent="0" algn="l">
              <a:buNone/>
            </a:pPr>
            <a:r>
              <a:rPr lang="en-US" dirty="0"/>
              <a:t>	-</a:t>
            </a:r>
            <a:r>
              <a:rPr lang="en-US" b="0" i="0" dirty="0">
                <a:solidFill>
                  <a:srgbClr val="000000"/>
                </a:solidFill>
                <a:effectLst/>
                <a:latin typeface="Helvetica Neue"/>
              </a:rPr>
              <a:t> </a:t>
            </a:r>
            <a:r>
              <a:rPr lang="en-US" sz="1400" b="0" i="0" dirty="0">
                <a:solidFill>
                  <a:srgbClr val="000000"/>
                </a:solidFill>
                <a:effectLst/>
                <a:latin typeface="Helvetica Neue"/>
              </a:rPr>
              <a:t>Only 59% from the  restaurant has online orders</a:t>
            </a:r>
            <a:endParaRPr lang="en-US" b="0" i="0" dirty="0">
              <a:solidFill>
                <a:srgbClr val="000000"/>
              </a:solidFill>
              <a:effectLst/>
              <a:latin typeface="Helvetica Neue"/>
            </a:endParaRPr>
          </a:p>
          <a:p>
            <a:pPr marL="0" indent="0" algn="l">
              <a:buNone/>
            </a:pPr>
            <a:endParaRPr lang="en-US" dirty="0"/>
          </a:p>
          <a:p>
            <a:pPr marL="0" indent="0" algn="l">
              <a:buNone/>
            </a:pPr>
            <a:endParaRPr lang="en-US" dirty="0"/>
          </a:p>
        </p:txBody>
      </p:sp>
      <p:pic>
        <p:nvPicPr>
          <p:cNvPr id="7" name="Picture 6">
            <a:extLst>
              <a:ext uri="{FF2B5EF4-FFF2-40B4-BE49-F238E27FC236}">
                <a16:creationId xmlns:a16="http://schemas.microsoft.com/office/drawing/2014/main" id="{5B9CD7C2-0221-3EF5-1A52-DAD6910F4939}"/>
              </a:ext>
            </a:extLst>
          </p:cNvPr>
          <p:cNvPicPr>
            <a:picLocks noChangeAspect="1"/>
          </p:cNvPicPr>
          <p:nvPr/>
        </p:nvPicPr>
        <p:blipFill>
          <a:blip r:embed="rId2"/>
          <a:stretch>
            <a:fillRect/>
          </a:stretch>
        </p:blipFill>
        <p:spPr>
          <a:xfrm>
            <a:off x="5438073" y="1655520"/>
            <a:ext cx="3532342" cy="2290575"/>
          </a:xfrm>
          <a:prstGeom prst="rect">
            <a:avLst/>
          </a:prstGeom>
        </p:spPr>
      </p:pic>
    </p:spTree>
    <p:extLst>
      <p:ext uri="{BB962C8B-B14F-4D97-AF65-F5344CB8AC3E}">
        <p14:creationId xmlns:p14="http://schemas.microsoft.com/office/powerpoint/2010/main" val="416477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3C52-2660-B2D0-6F01-E376BE6DEC07}"/>
              </a:ext>
            </a:extLst>
          </p:cNvPr>
          <p:cNvSpPr>
            <a:spLocks noGrp="1"/>
          </p:cNvSpPr>
          <p:nvPr>
            <p:ph type="title"/>
          </p:nvPr>
        </p:nvSpPr>
        <p:spPr>
          <a:xfrm>
            <a:off x="448965" y="128470"/>
            <a:ext cx="8246071" cy="610820"/>
          </a:xfrm>
        </p:spPr>
        <p:txBody>
          <a:bodyPr>
            <a:normAutofit fontScale="90000"/>
          </a:bodyPr>
          <a:lstStyle/>
          <a:p>
            <a:br>
              <a:rPr lang="en-US" dirty="0"/>
            </a:br>
            <a:r>
              <a:rPr lang="en-US" dirty="0"/>
              <a:t>EDA with Visualization</a:t>
            </a:r>
            <a:br>
              <a:rPr lang="en-US" dirty="0"/>
            </a:br>
            <a:endParaRPr lang="en-US" dirty="0"/>
          </a:p>
        </p:txBody>
      </p:sp>
      <p:sp>
        <p:nvSpPr>
          <p:cNvPr id="4" name="Content Placeholder 3">
            <a:extLst>
              <a:ext uri="{FF2B5EF4-FFF2-40B4-BE49-F238E27FC236}">
                <a16:creationId xmlns:a16="http://schemas.microsoft.com/office/drawing/2014/main" id="{BA3A24B2-9110-90A8-1360-BDFAB23CF167}"/>
              </a:ext>
            </a:extLst>
          </p:cNvPr>
          <p:cNvSpPr>
            <a:spLocks noGrp="1"/>
          </p:cNvSpPr>
          <p:nvPr>
            <p:ph sz="half" idx="2"/>
          </p:nvPr>
        </p:nvSpPr>
        <p:spPr>
          <a:xfrm>
            <a:off x="296260" y="1197406"/>
            <a:ext cx="8551480" cy="3206806"/>
          </a:xfrm>
        </p:spPr>
        <p:txBody>
          <a:bodyPr/>
          <a:lstStyle/>
          <a:p>
            <a:pPr marL="0" indent="0" algn="l">
              <a:buNone/>
            </a:pPr>
            <a:r>
              <a:rPr lang="en-US" dirty="0"/>
              <a:t>2- How many restaurant have book table?</a:t>
            </a:r>
          </a:p>
          <a:p>
            <a:pPr marL="0" indent="0" algn="l">
              <a:buNone/>
            </a:pPr>
            <a:r>
              <a:rPr lang="en-US" dirty="0"/>
              <a:t>	</a:t>
            </a:r>
          </a:p>
          <a:p>
            <a:pPr marL="0" indent="0" algn="l">
              <a:buNone/>
            </a:pPr>
            <a:r>
              <a:rPr lang="en-US" dirty="0"/>
              <a:t>	-</a:t>
            </a:r>
            <a:r>
              <a:rPr lang="en-US" b="0" i="0" dirty="0">
                <a:solidFill>
                  <a:srgbClr val="000000"/>
                </a:solidFill>
                <a:effectLst/>
                <a:latin typeface="Helvetica Neue"/>
              </a:rPr>
              <a:t> </a:t>
            </a:r>
            <a:r>
              <a:rPr lang="en-US" sz="1400" b="0" i="0" dirty="0">
                <a:solidFill>
                  <a:srgbClr val="000000"/>
                </a:solidFill>
                <a:effectLst/>
                <a:latin typeface="Helvetica Neue"/>
              </a:rPr>
              <a:t>Most of the restaurants have a book table</a:t>
            </a:r>
            <a:endParaRPr lang="en-US" dirty="0"/>
          </a:p>
        </p:txBody>
      </p:sp>
      <p:pic>
        <p:nvPicPr>
          <p:cNvPr id="5" name="Picture 4">
            <a:extLst>
              <a:ext uri="{FF2B5EF4-FFF2-40B4-BE49-F238E27FC236}">
                <a16:creationId xmlns:a16="http://schemas.microsoft.com/office/drawing/2014/main" id="{29EA1FB7-E144-7BEF-668F-100FCDF3925E}"/>
              </a:ext>
            </a:extLst>
          </p:cNvPr>
          <p:cNvPicPr>
            <a:picLocks noChangeAspect="1"/>
          </p:cNvPicPr>
          <p:nvPr/>
        </p:nvPicPr>
        <p:blipFill>
          <a:blip r:embed="rId2"/>
          <a:stretch>
            <a:fillRect/>
          </a:stretch>
        </p:blipFill>
        <p:spPr>
          <a:xfrm>
            <a:off x="4877411" y="1729132"/>
            <a:ext cx="4139024" cy="2522373"/>
          </a:xfrm>
          <a:prstGeom prst="rect">
            <a:avLst/>
          </a:prstGeom>
        </p:spPr>
      </p:pic>
    </p:spTree>
    <p:extLst>
      <p:ext uri="{BB962C8B-B14F-4D97-AF65-F5344CB8AC3E}">
        <p14:creationId xmlns:p14="http://schemas.microsoft.com/office/powerpoint/2010/main" val="2943811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3C52-2660-B2D0-6F01-E376BE6DEC07}"/>
              </a:ext>
            </a:extLst>
          </p:cNvPr>
          <p:cNvSpPr>
            <a:spLocks noGrp="1"/>
          </p:cNvSpPr>
          <p:nvPr>
            <p:ph type="title"/>
          </p:nvPr>
        </p:nvSpPr>
        <p:spPr>
          <a:xfrm>
            <a:off x="448965" y="128470"/>
            <a:ext cx="8246071" cy="610820"/>
          </a:xfrm>
        </p:spPr>
        <p:txBody>
          <a:bodyPr>
            <a:normAutofit fontScale="90000"/>
          </a:bodyPr>
          <a:lstStyle/>
          <a:p>
            <a:br>
              <a:rPr lang="en-US" dirty="0"/>
            </a:br>
            <a:r>
              <a:rPr lang="en-US" dirty="0"/>
              <a:t>EDA with Visualization</a:t>
            </a:r>
            <a:br>
              <a:rPr lang="en-US" dirty="0"/>
            </a:br>
            <a:endParaRPr lang="en-US" dirty="0"/>
          </a:p>
        </p:txBody>
      </p:sp>
      <p:sp>
        <p:nvSpPr>
          <p:cNvPr id="4" name="Content Placeholder 3">
            <a:extLst>
              <a:ext uri="{FF2B5EF4-FFF2-40B4-BE49-F238E27FC236}">
                <a16:creationId xmlns:a16="http://schemas.microsoft.com/office/drawing/2014/main" id="{BA3A24B2-9110-90A8-1360-BDFAB23CF167}"/>
              </a:ext>
            </a:extLst>
          </p:cNvPr>
          <p:cNvSpPr>
            <a:spLocks noGrp="1"/>
          </p:cNvSpPr>
          <p:nvPr>
            <p:ph sz="half" idx="2"/>
          </p:nvPr>
        </p:nvSpPr>
        <p:spPr>
          <a:xfrm>
            <a:off x="296260" y="1197406"/>
            <a:ext cx="8551480" cy="4123034"/>
          </a:xfrm>
        </p:spPr>
        <p:txBody>
          <a:bodyPr/>
          <a:lstStyle/>
          <a:p>
            <a:pPr marL="0" indent="0" algn="l">
              <a:buNone/>
            </a:pPr>
            <a:r>
              <a:rPr lang="en-US" dirty="0"/>
              <a:t>3- Which type of restaurants are from the top ten in Bengaluru?</a:t>
            </a:r>
          </a:p>
          <a:p>
            <a:pPr marL="0" indent="0" algn="l">
              <a:buNone/>
            </a:pPr>
            <a:r>
              <a:rPr lang="en-US" dirty="0"/>
              <a:t>	</a:t>
            </a:r>
          </a:p>
          <a:p>
            <a:pPr algn="l">
              <a:buFont typeface="Arial" panose="020B0604020202020204" pitchFamily="34" charset="0"/>
              <a:buChar char="•"/>
            </a:pPr>
            <a:r>
              <a:rPr lang="en-US" sz="1100" b="0" i="0" dirty="0">
                <a:solidFill>
                  <a:srgbClr val="000000"/>
                </a:solidFill>
                <a:effectLst/>
                <a:latin typeface="Helvetica Neue"/>
              </a:rPr>
              <a:t>There are 93 different type of restaurants</a:t>
            </a:r>
          </a:p>
          <a:p>
            <a:pPr algn="l">
              <a:buFont typeface="Arial" panose="020B0604020202020204" pitchFamily="34" charset="0"/>
              <a:buChar char="•"/>
            </a:pPr>
            <a:r>
              <a:rPr lang="en-US" sz="1100" b="0" i="0" dirty="0">
                <a:solidFill>
                  <a:srgbClr val="000000"/>
                </a:solidFill>
                <a:effectLst/>
                <a:latin typeface="Helvetica Neue"/>
              </a:rPr>
              <a:t>People in Bengaluru prefer Quick Bites's restaurant type</a:t>
            </a:r>
            <a:br>
              <a:rPr lang="en-US" sz="1100" b="0" i="0" dirty="0">
                <a:solidFill>
                  <a:srgbClr val="000000"/>
                </a:solidFill>
                <a:effectLst/>
                <a:latin typeface="Helvetica Neue"/>
              </a:rPr>
            </a:br>
            <a:endParaRPr lang="en-US" sz="1100" b="0" i="0" dirty="0">
              <a:solidFill>
                <a:srgbClr val="000000"/>
              </a:solidFill>
              <a:effectLst/>
              <a:latin typeface="Helvetica Neue"/>
            </a:endParaRPr>
          </a:p>
          <a:p>
            <a:pPr algn="l">
              <a:buFont typeface="Arial" panose="020B0604020202020204" pitchFamily="34" charset="0"/>
              <a:buChar char="•"/>
            </a:pPr>
            <a:r>
              <a:rPr lang="en-US" sz="1100" b="0" i="0" dirty="0">
                <a:solidFill>
                  <a:srgbClr val="000000"/>
                </a:solidFill>
                <a:effectLst/>
                <a:latin typeface="Helvetica Neue"/>
              </a:rPr>
              <a:t>Quick Bite and Casual Dinning are the most dominate</a:t>
            </a:r>
          </a:p>
          <a:p>
            <a:pPr marL="0" indent="0" algn="l">
              <a:buNone/>
            </a:pPr>
            <a:r>
              <a:rPr lang="en-US" sz="1100" b="0" i="0" dirty="0">
                <a:solidFill>
                  <a:srgbClr val="000000"/>
                </a:solidFill>
                <a:effectLst/>
                <a:latin typeface="Helvetica Neue"/>
              </a:rPr>
              <a:t> type of restaurant</a:t>
            </a:r>
          </a:p>
          <a:p>
            <a:pPr marL="0" indent="0" algn="l">
              <a:buNone/>
            </a:pPr>
            <a:r>
              <a:rPr lang="en-US" dirty="0"/>
              <a:t>	</a:t>
            </a:r>
          </a:p>
          <a:p>
            <a:pPr marL="0" indent="0" algn="l">
              <a:buNone/>
            </a:pPr>
            <a:endParaRPr lang="en-US" dirty="0"/>
          </a:p>
        </p:txBody>
      </p:sp>
      <p:pic>
        <p:nvPicPr>
          <p:cNvPr id="5" name="Picture 4">
            <a:extLst>
              <a:ext uri="{FF2B5EF4-FFF2-40B4-BE49-F238E27FC236}">
                <a16:creationId xmlns:a16="http://schemas.microsoft.com/office/drawing/2014/main" id="{C4FF6B1D-46CE-FEC5-71B2-AB7550AAB8A2}"/>
              </a:ext>
            </a:extLst>
          </p:cNvPr>
          <p:cNvPicPr>
            <a:picLocks noChangeAspect="1"/>
          </p:cNvPicPr>
          <p:nvPr/>
        </p:nvPicPr>
        <p:blipFill>
          <a:blip r:embed="rId2"/>
          <a:stretch>
            <a:fillRect/>
          </a:stretch>
        </p:blipFill>
        <p:spPr>
          <a:xfrm>
            <a:off x="4877409" y="1770162"/>
            <a:ext cx="4377523" cy="3373338"/>
          </a:xfrm>
          <a:prstGeom prst="rect">
            <a:avLst/>
          </a:prstGeom>
        </p:spPr>
      </p:pic>
    </p:spTree>
    <p:extLst>
      <p:ext uri="{BB962C8B-B14F-4D97-AF65-F5344CB8AC3E}">
        <p14:creationId xmlns:p14="http://schemas.microsoft.com/office/powerpoint/2010/main" val="270450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53C52-2660-B2D0-6F01-E376BE6DEC07}"/>
              </a:ext>
            </a:extLst>
          </p:cNvPr>
          <p:cNvSpPr>
            <a:spLocks noGrp="1"/>
          </p:cNvSpPr>
          <p:nvPr>
            <p:ph type="title"/>
          </p:nvPr>
        </p:nvSpPr>
        <p:spPr>
          <a:xfrm>
            <a:off x="448965" y="128470"/>
            <a:ext cx="8246071" cy="610820"/>
          </a:xfrm>
        </p:spPr>
        <p:txBody>
          <a:bodyPr>
            <a:normAutofit fontScale="90000"/>
          </a:bodyPr>
          <a:lstStyle/>
          <a:p>
            <a:br>
              <a:rPr lang="en-US" dirty="0"/>
            </a:br>
            <a:r>
              <a:rPr lang="en-US" dirty="0"/>
              <a:t>EDA with Visualization</a:t>
            </a:r>
            <a:br>
              <a:rPr lang="en-US" dirty="0"/>
            </a:br>
            <a:endParaRPr lang="en-US" dirty="0"/>
          </a:p>
        </p:txBody>
      </p:sp>
      <p:sp>
        <p:nvSpPr>
          <p:cNvPr id="4" name="Content Placeholder 3">
            <a:extLst>
              <a:ext uri="{FF2B5EF4-FFF2-40B4-BE49-F238E27FC236}">
                <a16:creationId xmlns:a16="http://schemas.microsoft.com/office/drawing/2014/main" id="{BA3A24B2-9110-90A8-1360-BDFAB23CF167}"/>
              </a:ext>
            </a:extLst>
          </p:cNvPr>
          <p:cNvSpPr>
            <a:spLocks noGrp="1"/>
          </p:cNvSpPr>
          <p:nvPr>
            <p:ph sz="half" idx="2"/>
          </p:nvPr>
        </p:nvSpPr>
        <p:spPr>
          <a:xfrm>
            <a:off x="296260" y="1197405"/>
            <a:ext cx="8551480" cy="4275739"/>
          </a:xfrm>
        </p:spPr>
        <p:txBody>
          <a:bodyPr>
            <a:normAutofit/>
          </a:bodyPr>
          <a:lstStyle/>
          <a:p>
            <a:pPr marL="0" indent="0" algn="l">
              <a:buNone/>
            </a:pPr>
            <a:r>
              <a:rPr lang="en-US" dirty="0"/>
              <a:t>4- What are the main cuisine types available in Bengaluru ?	</a:t>
            </a:r>
          </a:p>
          <a:p>
            <a:pPr marL="0" indent="0" algn="l">
              <a:buNone/>
            </a:pPr>
            <a:r>
              <a:rPr lang="en-US" dirty="0"/>
              <a:t>   </a:t>
            </a:r>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endParaRPr lang="en-US" dirty="0"/>
          </a:p>
          <a:p>
            <a:pPr marL="0" indent="0" algn="l">
              <a:buNone/>
            </a:pPr>
            <a:r>
              <a:rPr lang="en-US" dirty="0"/>
              <a:t> -</a:t>
            </a:r>
            <a:r>
              <a:rPr lang="en-US" b="0" i="0" dirty="0">
                <a:solidFill>
                  <a:srgbClr val="000000"/>
                </a:solidFill>
                <a:effectLst/>
                <a:latin typeface="Helvetica Neue"/>
              </a:rPr>
              <a:t> </a:t>
            </a:r>
            <a:r>
              <a:rPr lang="en-US" sz="1400" b="0" i="0" dirty="0">
                <a:solidFill>
                  <a:srgbClr val="000000"/>
                </a:solidFill>
                <a:effectLst/>
                <a:latin typeface="Helvetica Neue"/>
              </a:rPr>
              <a:t>“North Indian's Cuisine” is the most common type in Bengaluru</a:t>
            </a:r>
            <a:endParaRPr lang="en-US" dirty="0"/>
          </a:p>
          <a:p>
            <a:pPr marL="0" indent="0" algn="l">
              <a:buNone/>
            </a:pPr>
            <a:endParaRPr lang="en-US" dirty="0"/>
          </a:p>
        </p:txBody>
      </p:sp>
      <p:pic>
        <p:nvPicPr>
          <p:cNvPr id="5" name="Picture 4">
            <a:extLst>
              <a:ext uri="{FF2B5EF4-FFF2-40B4-BE49-F238E27FC236}">
                <a16:creationId xmlns:a16="http://schemas.microsoft.com/office/drawing/2014/main" id="{E1B3E857-B018-AB28-8878-4BF076A6309D}"/>
              </a:ext>
            </a:extLst>
          </p:cNvPr>
          <p:cNvPicPr>
            <a:picLocks noChangeAspect="1"/>
          </p:cNvPicPr>
          <p:nvPr/>
        </p:nvPicPr>
        <p:blipFill>
          <a:blip r:embed="rId2"/>
          <a:stretch>
            <a:fillRect/>
          </a:stretch>
        </p:blipFill>
        <p:spPr>
          <a:xfrm>
            <a:off x="1670605" y="1655520"/>
            <a:ext cx="4428445" cy="3113865"/>
          </a:xfrm>
          <a:prstGeom prst="rect">
            <a:avLst/>
          </a:prstGeom>
        </p:spPr>
      </p:pic>
    </p:spTree>
    <p:extLst>
      <p:ext uri="{BB962C8B-B14F-4D97-AF65-F5344CB8AC3E}">
        <p14:creationId xmlns:p14="http://schemas.microsoft.com/office/powerpoint/2010/main" val="1362068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TotalTime>
  <Words>894</Words>
  <Application>Microsoft Office PowerPoint</Application>
  <PresentationFormat>On-screen Show (16:9)</PresentationFormat>
  <Paragraphs>118</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Helvetica Neue</vt:lpstr>
      <vt:lpstr>Office Theme</vt:lpstr>
      <vt:lpstr>Zomato Bengaluru  Restaurants  </vt:lpstr>
      <vt:lpstr>Content</vt:lpstr>
      <vt:lpstr>Introduction</vt:lpstr>
      <vt:lpstr>Problem Definition</vt:lpstr>
      <vt:lpstr> EDA with Visualization </vt:lpstr>
      <vt:lpstr> EDA with Visualization </vt:lpstr>
      <vt:lpstr> EDA with Visualization </vt:lpstr>
      <vt:lpstr> EDA with Visualization </vt:lpstr>
      <vt:lpstr> EDA with Visualization </vt:lpstr>
      <vt:lpstr> EDA with Visualization </vt:lpstr>
      <vt:lpstr> EDA with Visualization </vt:lpstr>
      <vt:lpstr> EDA with Visualization </vt:lpstr>
      <vt:lpstr> EDA with Visualization </vt:lpstr>
      <vt:lpstr> EDA with Visualization </vt:lpstr>
      <vt:lpstr>Evaluation of machine learning</vt:lpstr>
      <vt:lpstr>Evaluation of machine learning</vt:lpstr>
      <vt:lpstr>Evaluation of machine learning</vt:lpstr>
      <vt:lpstr>Evaluation of machine learning</vt:lpstr>
      <vt:lpstr>Evaluation of machine learning</vt:lpstr>
      <vt:lpstr>Summary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Yousef Khaled</cp:lastModifiedBy>
  <cp:revision>138</cp:revision>
  <dcterms:created xsi:type="dcterms:W3CDTF">2013-08-21T19:17:07Z</dcterms:created>
  <dcterms:modified xsi:type="dcterms:W3CDTF">2022-07-24T08:24:52Z</dcterms:modified>
</cp:coreProperties>
</file>