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98" r:id="rId5"/>
    <p:sldId id="283" r:id="rId6"/>
    <p:sldId id="297" r:id="rId7"/>
    <p:sldId id="284" r:id="rId8"/>
    <p:sldId id="299" r:id="rId9"/>
    <p:sldId id="311" r:id="rId10"/>
    <p:sldId id="304" r:id="rId11"/>
    <p:sldId id="305" r:id="rId12"/>
    <p:sldId id="306" r:id="rId13"/>
    <p:sldId id="309" r:id="rId14"/>
    <p:sldId id="300" r:id="rId15"/>
    <p:sldId id="310" r:id="rId16"/>
    <p:sldId id="302" r:id="rId17"/>
    <p:sldId id="312" r:id="rId18"/>
    <p:sldId id="315" r:id="rId19"/>
    <p:sldId id="31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10/26/2022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181504"/>
            <a:ext cx="9780588" cy="652039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dirty="0"/>
              <a:t>Flight price prediction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en-US" dirty="0"/>
              <a:t>IEEE Mansoura (CS branch) Data Science circle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284923" y="4241800"/>
            <a:ext cx="1402741" cy="394389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36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</a:t>
            </a:r>
            <a:r>
              <a:rPr lang="en-US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br>
              <a:rPr lang="en-US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b="0" i="0" spc="14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Pirates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data understanding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880505"/>
            <a:ext cx="4528189" cy="59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5A02B4-36F1-422C-5BEB-BF7603CB2B08}"/>
              </a:ext>
            </a:extLst>
          </p:cNvPr>
          <p:cNvSpPr txBox="1"/>
          <p:nvPr/>
        </p:nvSpPr>
        <p:spPr>
          <a:xfrm>
            <a:off x="6159917" y="2053088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1EF2BA-B592-51D6-FCDC-25970C643324}"/>
              </a:ext>
            </a:extLst>
          </p:cNvPr>
          <p:cNvSpPr txBox="1"/>
          <p:nvPr/>
        </p:nvSpPr>
        <p:spPr>
          <a:xfrm>
            <a:off x="368717" y="2053087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0E234-4A13-D077-64B7-EF22F7A6C9CC}"/>
              </a:ext>
            </a:extLst>
          </p:cNvPr>
          <p:cNvSpPr txBox="1"/>
          <p:nvPr/>
        </p:nvSpPr>
        <p:spPr>
          <a:xfrm>
            <a:off x="432000" y="1864348"/>
            <a:ext cx="55330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According to part of the day: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Arrival: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Highest average price is 10,281$  at Early morning 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Lowest average price is  7,154$ at Early afternoon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Highest average price is 9,595$  at Morning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Lowest average price is 8,134$ at Night</a:t>
            </a:r>
          </a:p>
          <a:p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-apple-system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slide2" descr="Dashboard 1">
            <a:extLst>
              <a:ext uri="{FF2B5EF4-FFF2-40B4-BE49-F238E27FC236}">
                <a16:creationId xmlns:a16="http://schemas.microsoft.com/office/drawing/2014/main" id="{EB35DBEA-95D8-3A6A-C723-AADEE5722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695" y="648000"/>
            <a:ext cx="6181725" cy="5324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111A76-F838-108C-4A78-4345AFBDD0D7}"/>
              </a:ext>
            </a:extLst>
          </p:cNvPr>
          <p:cNvSpPr txBox="1"/>
          <p:nvPr/>
        </p:nvSpPr>
        <p:spPr>
          <a:xfrm>
            <a:off x="9731829" y="6371350"/>
            <a:ext cx="202817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Data</a:t>
            </a:r>
          </a:p>
          <a:p>
            <a:pPr algn="ctr"/>
            <a:r>
              <a:rPr lang="en-US" sz="1400" dirty="0"/>
              <a:t>Pirates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40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and processing techniques used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432000" y="834786"/>
            <a:ext cx="771133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5A02B4-36F1-422C-5BEB-BF7603CB2B08}"/>
              </a:ext>
            </a:extLst>
          </p:cNvPr>
          <p:cNvSpPr txBox="1"/>
          <p:nvPr/>
        </p:nvSpPr>
        <p:spPr>
          <a:xfrm>
            <a:off x="6159917" y="2053088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1EF2BA-B592-51D6-FCDC-25970C643324}"/>
              </a:ext>
            </a:extLst>
          </p:cNvPr>
          <p:cNvSpPr txBox="1"/>
          <p:nvPr/>
        </p:nvSpPr>
        <p:spPr>
          <a:xfrm>
            <a:off x="368717" y="2053087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808936"/>
            <a:ext cx="7288642" cy="3099494"/>
          </a:xfrm>
        </p:spPr>
        <p:txBody>
          <a:bodyPr/>
          <a:lstStyle/>
          <a:p>
            <a:r>
              <a:rPr lang="en-US" dirty="0"/>
              <a:t>Replacing any low values within categorical columns with new values.</a:t>
            </a:r>
          </a:p>
          <a:p>
            <a:r>
              <a:rPr lang="en-US" dirty="0"/>
              <a:t>Dealing with  duplicates.</a:t>
            </a:r>
          </a:p>
          <a:p>
            <a:r>
              <a:rPr lang="en-US" dirty="0"/>
              <a:t>Dealing with null values.</a:t>
            </a:r>
          </a:p>
          <a:p>
            <a:r>
              <a:rPr lang="en-US" dirty="0"/>
              <a:t>Converting any column that infers to a time or date into a python date format And splitting it into two columns for hour and minute or for day and month, respectively.</a:t>
            </a:r>
          </a:p>
          <a:p>
            <a:r>
              <a:rPr lang="en-US" dirty="0"/>
              <a:t>Handling categorical data and converting it into numerical manually.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28EA9-2A86-811E-D3D1-CE1E20A29AF4}"/>
              </a:ext>
            </a:extLst>
          </p:cNvPr>
          <p:cNvSpPr txBox="1"/>
          <p:nvPr/>
        </p:nvSpPr>
        <p:spPr>
          <a:xfrm>
            <a:off x="9731829" y="6371350"/>
            <a:ext cx="202817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Data</a:t>
            </a:r>
          </a:p>
          <a:p>
            <a:pPr algn="ctr"/>
            <a:r>
              <a:rPr lang="en-US" sz="1400" dirty="0"/>
              <a:t>Pirates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30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approaches and evaluation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432000" y="834785"/>
            <a:ext cx="5339071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5A02B4-36F1-422C-5BEB-BF7603CB2B08}"/>
              </a:ext>
            </a:extLst>
          </p:cNvPr>
          <p:cNvSpPr txBox="1"/>
          <p:nvPr/>
        </p:nvSpPr>
        <p:spPr>
          <a:xfrm>
            <a:off x="6159917" y="2053088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1EF2BA-B592-51D6-FCDC-25970C643324}"/>
              </a:ext>
            </a:extLst>
          </p:cNvPr>
          <p:cNvSpPr txBox="1"/>
          <p:nvPr/>
        </p:nvSpPr>
        <p:spPr>
          <a:xfrm>
            <a:off x="432000" y="2053088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CB6C0-6EB3-4F55-BD46-FE336A825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58" t="69310"/>
          <a:stretch/>
        </p:blipFill>
        <p:spPr>
          <a:xfrm>
            <a:off x="630149" y="1843537"/>
            <a:ext cx="10528976" cy="63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6E59C1-18D6-DF51-B572-451D43CF32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19" t="62320"/>
          <a:stretch/>
        </p:blipFill>
        <p:spPr>
          <a:xfrm>
            <a:off x="564080" y="4682139"/>
            <a:ext cx="10528976" cy="895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8B9DB7-41BB-3667-1FE5-F3F1190A0F73}"/>
              </a:ext>
            </a:extLst>
          </p:cNvPr>
          <p:cNvSpPr txBox="1"/>
          <p:nvPr/>
        </p:nvSpPr>
        <p:spPr>
          <a:xfrm>
            <a:off x="1756846" y="2013452"/>
            <a:ext cx="132080" cy="1371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FB8BE-080B-DE0F-DBCD-99C4EBCB1F38}"/>
              </a:ext>
            </a:extLst>
          </p:cNvPr>
          <p:cNvSpPr txBox="1"/>
          <p:nvPr/>
        </p:nvSpPr>
        <p:spPr>
          <a:xfrm>
            <a:off x="564080" y="1265626"/>
            <a:ext cx="2517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Tree Regressor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1A9A1-7295-92C5-210C-AB345CA10AB0}"/>
              </a:ext>
            </a:extLst>
          </p:cNvPr>
          <p:cNvSpPr txBox="1"/>
          <p:nvPr/>
        </p:nvSpPr>
        <p:spPr>
          <a:xfrm>
            <a:off x="564080" y="3986852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Boosting regressor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CA009D-AA74-E092-C0F3-1625BB952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082" y="3335719"/>
            <a:ext cx="4629796" cy="27531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D3FA1A-5C8D-7590-8E76-8BF2807AB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950" y="432000"/>
            <a:ext cx="4544059" cy="2791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3B97C9-2D93-D6B2-ECC3-07CF7DD4E835}"/>
              </a:ext>
            </a:extLst>
          </p:cNvPr>
          <p:cNvSpPr txBox="1"/>
          <p:nvPr/>
        </p:nvSpPr>
        <p:spPr>
          <a:xfrm>
            <a:off x="9731829" y="6371350"/>
            <a:ext cx="202817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Data</a:t>
            </a:r>
          </a:p>
          <a:p>
            <a:pPr algn="ctr"/>
            <a:r>
              <a:rPr lang="en-US" sz="1400" dirty="0"/>
              <a:t>Pirates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56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approaches and evaluation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432000" y="834785"/>
            <a:ext cx="5339071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5A02B4-36F1-422C-5BEB-BF7603CB2B08}"/>
              </a:ext>
            </a:extLst>
          </p:cNvPr>
          <p:cNvSpPr txBox="1"/>
          <p:nvPr/>
        </p:nvSpPr>
        <p:spPr>
          <a:xfrm>
            <a:off x="6159917" y="2053088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1EF2BA-B592-51D6-FCDC-25970C643324}"/>
              </a:ext>
            </a:extLst>
          </p:cNvPr>
          <p:cNvSpPr txBox="1"/>
          <p:nvPr/>
        </p:nvSpPr>
        <p:spPr>
          <a:xfrm>
            <a:off x="368717" y="2053087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Random Forest Regression: When Does It Fail and Why? - neptune.ai">
            <a:extLst>
              <a:ext uri="{FF2B5EF4-FFF2-40B4-BE49-F238E27FC236}">
                <a16:creationId xmlns:a16="http://schemas.microsoft.com/office/drawing/2014/main" id="{A54DBA65-366E-25C9-EDBC-7D1AC8840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094" y="4150301"/>
            <a:ext cx="555307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717" y="1196476"/>
            <a:ext cx="7288642" cy="3099494"/>
          </a:xfrm>
        </p:spPr>
        <p:txBody>
          <a:bodyPr/>
          <a:lstStyle/>
          <a:p>
            <a:r>
              <a:rPr lang="en-US" dirty="0"/>
              <a:t>We used sklearn module for training our random forest regression model, specifically RandomForestRegressor.</a:t>
            </a:r>
          </a:p>
          <a:p>
            <a:endParaRPr lang="en-US" dirty="0"/>
          </a:p>
          <a:p>
            <a:r>
              <a:rPr lang="en-US" dirty="0"/>
              <a:t>Approaches &amp; steps:</a:t>
            </a:r>
          </a:p>
          <a:p>
            <a:pPr lvl="1"/>
            <a:r>
              <a:rPr lang="en-US" dirty="0"/>
              <a:t>1-Pick  at random K data points from the training set.</a:t>
            </a:r>
          </a:p>
          <a:p>
            <a:pPr lvl="1"/>
            <a:r>
              <a:rPr lang="en-US" dirty="0"/>
              <a:t>2-Build the decision tree associated with those data point.</a:t>
            </a:r>
          </a:p>
          <a:p>
            <a:pPr lvl="1"/>
            <a:r>
              <a:rPr lang="en-US" dirty="0"/>
              <a:t>3-Choose the number </a:t>
            </a:r>
            <a:r>
              <a:rPr lang="en-US" dirty="0" err="1"/>
              <a:t>Ntree</a:t>
            </a:r>
            <a:r>
              <a:rPr lang="en-US" dirty="0"/>
              <a:t> of trees you want to build.</a:t>
            </a:r>
          </a:p>
          <a:p>
            <a:pPr lvl="1"/>
            <a:r>
              <a:rPr lang="en-US" dirty="0"/>
              <a:t>4-For a new data point, make each one of your </a:t>
            </a:r>
            <a:r>
              <a:rPr lang="en-US" dirty="0" err="1"/>
              <a:t>Ntree</a:t>
            </a:r>
            <a:r>
              <a:rPr lang="en-US" dirty="0"/>
              <a:t> trees predict the value of Y for the data point, and assign the new data point in the average all of the predicted Y values.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348AB-38AB-F267-C13D-42D7CBE67488}"/>
              </a:ext>
            </a:extLst>
          </p:cNvPr>
          <p:cNvSpPr txBox="1"/>
          <p:nvPr/>
        </p:nvSpPr>
        <p:spPr>
          <a:xfrm>
            <a:off x="9731829" y="6371350"/>
            <a:ext cx="202817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Data</a:t>
            </a:r>
          </a:p>
          <a:p>
            <a:pPr algn="ctr"/>
            <a:r>
              <a:rPr lang="en-US" sz="1400" dirty="0"/>
              <a:t>Pirates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51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approaches and evaluation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432000" y="834785"/>
            <a:ext cx="5339071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5A02B4-36F1-422C-5BEB-BF7603CB2B08}"/>
              </a:ext>
            </a:extLst>
          </p:cNvPr>
          <p:cNvSpPr txBox="1"/>
          <p:nvPr/>
        </p:nvSpPr>
        <p:spPr>
          <a:xfrm>
            <a:off x="6159917" y="2053088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1EF2BA-B592-51D6-FCDC-25970C643324}"/>
              </a:ext>
            </a:extLst>
          </p:cNvPr>
          <p:cNvSpPr txBox="1"/>
          <p:nvPr/>
        </p:nvSpPr>
        <p:spPr>
          <a:xfrm>
            <a:off x="368717" y="2053087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265" y="1678323"/>
            <a:ext cx="7288642" cy="3099494"/>
          </a:xfrm>
        </p:spPr>
        <p:txBody>
          <a:bodyPr/>
          <a:lstStyle/>
          <a:p>
            <a:r>
              <a:rPr lang="en-US" dirty="0"/>
              <a:t>we  selected parameters for our model: </a:t>
            </a:r>
          </a:p>
          <a:p>
            <a:pPr lvl="1"/>
            <a:r>
              <a:rPr lang="en-US" dirty="0" err="1"/>
              <a:t>n_estimators</a:t>
            </a:r>
            <a:r>
              <a:rPr lang="en-US" dirty="0"/>
              <a:t> = 220 , </a:t>
            </a:r>
          </a:p>
          <a:p>
            <a:pPr lvl="1"/>
            <a:r>
              <a:rPr lang="en-US" dirty="0" err="1"/>
              <a:t>max_depth</a:t>
            </a:r>
            <a:r>
              <a:rPr lang="en-US" dirty="0"/>
              <a:t> = 20 ,</a:t>
            </a:r>
          </a:p>
          <a:p>
            <a:pPr lvl="1"/>
            <a:r>
              <a:rPr lang="en-US" dirty="0" err="1"/>
              <a:t>max_features</a:t>
            </a:r>
            <a:r>
              <a:rPr lang="en-US" dirty="0"/>
              <a:t> = auto ,</a:t>
            </a:r>
          </a:p>
          <a:p>
            <a:pPr lvl="1"/>
            <a:r>
              <a:rPr lang="en-US" dirty="0"/>
              <a:t>random state = 42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878CB-3149-D032-D92F-8C832546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38" y="3942272"/>
            <a:ext cx="2978660" cy="817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8D4CF8-497F-9CD8-B862-8B51CA374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971" y="4795963"/>
            <a:ext cx="1409897" cy="1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94CDAA-63DA-4A4A-4B57-A59057328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53" y="4759671"/>
            <a:ext cx="1411018" cy="214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135AEE-4749-643A-FAD4-DEE99B1EE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071" y="1823992"/>
            <a:ext cx="5069667" cy="31231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088AE1-147C-3E0C-2E23-34D4BDD8DFE0}"/>
              </a:ext>
            </a:extLst>
          </p:cNvPr>
          <p:cNvSpPr txBox="1"/>
          <p:nvPr/>
        </p:nvSpPr>
        <p:spPr>
          <a:xfrm>
            <a:off x="9731829" y="6371350"/>
            <a:ext cx="202817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Data</a:t>
            </a:r>
          </a:p>
          <a:p>
            <a:pPr algn="ctr"/>
            <a:r>
              <a:rPr lang="en-US" sz="1400" dirty="0"/>
              <a:t>Pirates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1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5A02B4-36F1-422C-5BEB-BF7603CB2B08}"/>
              </a:ext>
            </a:extLst>
          </p:cNvPr>
          <p:cNvSpPr txBox="1"/>
          <p:nvPr/>
        </p:nvSpPr>
        <p:spPr>
          <a:xfrm>
            <a:off x="6159917" y="2053088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1EF2BA-B592-51D6-FCDC-25970C643324}"/>
              </a:ext>
            </a:extLst>
          </p:cNvPr>
          <p:cNvSpPr txBox="1"/>
          <p:nvPr/>
        </p:nvSpPr>
        <p:spPr>
          <a:xfrm>
            <a:off x="368717" y="2053087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40F50D-BE94-22CD-23B8-202725B95F6C}"/>
              </a:ext>
            </a:extLst>
          </p:cNvPr>
          <p:cNvSpPr txBox="1"/>
          <p:nvPr/>
        </p:nvSpPr>
        <p:spPr>
          <a:xfrm>
            <a:off x="5048594" y="2497335"/>
            <a:ext cx="2094812" cy="186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5">
                    <a:lumMod val="90000"/>
                    <a:lumOff val="10000"/>
                  </a:schemeClr>
                </a:solidFill>
                <a:latin typeface="Sitka Heading" pitchFamily="2" charset="0"/>
              </a:rPr>
              <a:t>QA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D2C29D-EE0D-C96A-8660-CDF2A7CFB2C4}"/>
              </a:ext>
            </a:extLst>
          </p:cNvPr>
          <p:cNvSpPr txBox="1"/>
          <p:nvPr/>
        </p:nvSpPr>
        <p:spPr>
          <a:xfrm>
            <a:off x="9731829" y="6371350"/>
            <a:ext cx="202817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Data</a:t>
            </a:r>
          </a:p>
          <a:p>
            <a:pPr algn="ctr"/>
            <a:r>
              <a:rPr lang="en-US" sz="1400" dirty="0"/>
              <a:t>Pirates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44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omputer, desk">
            <a:extLst>
              <a:ext uri="{FF2B5EF4-FFF2-40B4-BE49-F238E27FC236}">
                <a16:creationId xmlns:a16="http://schemas.microsoft.com/office/drawing/2014/main" id="{522DB92A-B0B9-46AF-C8A1-D0B1894D51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04" r="-1" b="17135"/>
          <a:stretch/>
        </p:blipFill>
        <p:spPr>
          <a:xfrm>
            <a:off x="-95681" y="0"/>
            <a:ext cx="12671671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811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688649"/>
            <a:ext cx="5472000" cy="29994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Amira Sultan</a:t>
            </a:r>
          </a:p>
          <a:p>
            <a:pPr marL="0" indent="0">
              <a:buNone/>
            </a:pPr>
            <a:r>
              <a:rPr lang="en-US" dirty="0"/>
              <a:t>Menna Ayman</a:t>
            </a:r>
          </a:p>
          <a:p>
            <a:pPr marL="0" indent="0">
              <a:buNone/>
            </a:pPr>
            <a:r>
              <a:rPr lang="en-US" dirty="0"/>
              <a:t>Yousef Khaled</a:t>
            </a: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algn="l"/>
            <a:r>
              <a:rPr lang="en-US" dirty="0"/>
              <a:t>Data Pirates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8B59DC-C55D-48A7-C2BB-C454203BBEF4}"/>
              </a:ext>
            </a:extLst>
          </p:cNvPr>
          <p:cNvSpPr txBox="1"/>
          <p:nvPr/>
        </p:nvSpPr>
        <p:spPr>
          <a:xfrm>
            <a:off x="9731829" y="6371350"/>
            <a:ext cx="202817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Data</a:t>
            </a:r>
          </a:p>
          <a:p>
            <a:pPr algn="ctr"/>
            <a:r>
              <a:rPr lang="en-US" sz="1400" dirty="0"/>
              <a:t>Pirates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060" y="392074"/>
            <a:ext cx="6641900" cy="1124345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2267872"/>
            <a:ext cx="5472000" cy="2428351"/>
          </a:xfrm>
        </p:spPr>
        <p:txBody>
          <a:bodyPr/>
          <a:lstStyle/>
          <a:p>
            <a:r>
              <a:rPr lang="en-US" dirty="0"/>
              <a:t>Introduction</a:t>
            </a:r>
            <a:endParaRPr lang="ar-EG" dirty="0"/>
          </a:p>
          <a:p>
            <a:r>
              <a:rPr lang="en-US" dirty="0"/>
              <a:t>Business of data understanding</a:t>
            </a:r>
          </a:p>
          <a:p>
            <a:r>
              <a:rPr lang="en-US" dirty="0"/>
              <a:t>Our key findings</a:t>
            </a:r>
          </a:p>
          <a:p>
            <a:r>
              <a:rPr lang="en-US" dirty="0"/>
              <a:t>Data preparation and processing techniques used</a:t>
            </a:r>
          </a:p>
          <a:p>
            <a:r>
              <a:rPr lang="en-US" dirty="0"/>
              <a:t>Model approaches and evaluation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DBDAB-BF40-395E-5A65-60F3B0505248}"/>
              </a:ext>
            </a:extLst>
          </p:cNvPr>
          <p:cNvSpPr txBox="1"/>
          <p:nvPr/>
        </p:nvSpPr>
        <p:spPr>
          <a:xfrm>
            <a:off x="9747849" y="1699404"/>
            <a:ext cx="20121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6CA34-61BF-1D29-28BC-098C68673AB7}"/>
              </a:ext>
            </a:extLst>
          </p:cNvPr>
          <p:cNvSpPr txBox="1"/>
          <p:nvPr/>
        </p:nvSpPr>
        <p:spPr>
          <a:xfrm>
            <a:off x="9731829" y="6371350"/>
            <a:ext cx="202817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Data</a:t>
            </a:r>
          </a:p>
          <a:p>
            <a:pPr algn="ctr"/>
            <a:r>
              <a:rPr lang="en-US" sz="1400" dirty="0"/>
              <a:t>Pirates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880505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5A02B4-36F1-422C-5BEB-BF7603CB2B08}"/>
              </a:ext>
            </a:extLst>
          </p:cNvPr>
          <p:cNvSpPr txBox="1"/>
          <p:nvPr/>
        </p:nvSpPr>
        <p:spPr>
          <a:xfrm>
            <a:off x="6159917" y="2053088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1EF2BA-B592-51D6-FCDC-25970C643324}"/>
              </a:ext>
            </a:extLst>
          </p:cNvPr>
          <p:cNvSpPr txBox="1"/>
          <p:nvPr/>
        </p:nvSpPr>
        <p:spPr>
          <a:xfrm>
            <a:off x="368717" y="2053087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717" y="2156943"/>
            <a:ext cx="7288642" cy="3099494"/>
          </a:xfrm>
        </p:spPr>
        <p:txBody>
          <a:bodyPr/>
          <a:lstStyle/>
          <a:p>
            <a:r>
              <a:rPr lang="en-US" sz="2400" dirty="0"/>
              <a:t>Booking a flight may be a stressful thing</a:t>
            </a:r>
          </a:p>
          <a:p>
            <a:r>
              <a:rPr lang="en-US" sz="2400" dirty="0"/>
              <a:t>Buyers may be not aware of factors that influence flight prices</a:t>
            </a:r>
          </a:p>
          <a:p>
            <a:r>
              <a:rPr lang="en-US" sz="2400" dirty="0"/>
              <a:t>Through flight price prediction you can predict the price from previous sell history, and we make this prediction using machine learning</a:t>
            </a:r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1E2B3-5FE4-66F3-BE60-2E1411B4B820}"/>
              </a:ext>
            </a:extLst>
          </p:cNvPr>
          <p:cNvSpPr txBox="1"/>
          <p:nvPr/>
        </p:nvSpPr>
        <p:spPr>
          <a:xfrm>
            <a:off x="9731829" y="6371350"/>
            <a:ext cx="202817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Data</a:t>
            </a:r>
          </a:p>
          <a:p>
            <a:pPr algn="ctr"/>
            <a:r>
              <a:rPr lang="en-US" sz="1400" dirty="0"/>
              <a:t>Pirates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data understanding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880505"/>
            <a:ext cx="4528189" cy="59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5A02B4-36F1-422C-5BEB-BF7603CB2B08}"/>
              </a:ext>
            </a:extLst>
          </p:cNvPr>
          <p:cNvSpPr txBox="1"/>
          <p:nvPr/>
        </p:nvSpPr>
        <p:spPr>
          <a:xfrm>
            <a:off x="6159917" y="2053088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1EF2BA-B592-51D6-FCDC-25970C643324}"/>
              </a:ext>
            </a:extLst>
          </p:cNvPr>
          <p:cNvSpPr txBox="1"/>
          <p:nvPr/>
        </p:nvSpPr>
        <p:spPr>
          <a:xfrm>
            <a:off x="368717" y="2053087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33396"/>
            <a:ext cx="7280015" cy="4168559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Airline : The name of the airline.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Date</a:t>
            </a:r>
            <a:r>
              <a:rPr lang="ar-EG" b="0" i="0" dirty="0">
                <a:effectLst/>
                <a:latin typeface="-apple-system"/>
              </a:rPr>
              <a:t> </a:t>
            </a:r>
            <a:r>
              <a:rPr lang="en-US" b="0" i="0" dirty="0">
                <a:effectLst/>
                <a:latin typeface="-apple-system"/>
              </a:rPr>
              <a:t>of</a:t>
            </a:r>
            <a:r>
              <a:rPr lang="ar-EG" b="0" i="0" dirty="0">
                <a:effectLst/>
                <a:latin typeface="-apple-system"/>
              </a:rPr>
              <a:t> </a:t>
            </a:r>
            <a:r>
              <a:rPr lang="en-US" b="0" i="0" dirty="0">
                <a:effectLst/>
                <a:latin typeface="-apple-system"/>
              </a:rPr>
              <a:t>Journey : The date of the journey.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Source : The source from which the service begins.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Destination : The destination where the service ends.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Route : The route taken by the flight to reach the destination.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Dep</a:t>
            </a:r>
            <a:r>
              <a:rPr lang="en-US" dirty="0">
                <a:latin typeface="-apple-system"/>
              </a:rPr>
              <a:t>artment </a:t>
            </a:r>
            <a:r>
              <a:rPr lang="en-US" b="0" i="0" dirty="0">
                <a:effectLst/>
                <a:latin typeface="-apple-system"/>
              </a:rPr>
              <a:t>Time : The time when the journey starts from the source.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Arrival Time : Time of arrival at the destination.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Duration : Total duration of the flight.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Total Stops : Total stops between the source and destination.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Additional Info : Additional information about the flight.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Price : The price of the ticket.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4FCE9B-F3A7-A72A-8000-C9E1A0BBD9B5}"/>
              </a:ext>
            </a:extLst>
          </p:cNvPr>
          <p:cNvSpPr txBox="1"/>
          <p:nvPr/>
        </p:nvSpPr>
        <p:spPr>
          <a:xfrm>
            <a:off x="9731829" y="6371350"/>
            <a:ext cx="202817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Data</a:t>
            </a:r>
          </a:p>
          <a:p>
            <a:pPr algn="ctr"/>
            <a:r>
              <a:rPr lang="en-US" sz="1400" dirty="0"/>
              <a:t>Pirates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7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data understanding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880505"/>
            <a:ext cx="4528189" cy="59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5A02B4-36F1-422C-5BEB-BF7603CB2B08}"/>
              </a:ext>
            </a:extLst>
          </p:cNvPr>
          <p:cNvSpPr txBox="1"/>
          <p:nvPr/>
        </p:nvSpPr>
        <p:spPr>
          <a:xfrm>
            <a:off x="6159917" y="2053088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1EF2BA-B592-51D6-FCDC-25970C643324}"/>
              </a:ext>
            </a:extLst>
          </p:cNvPr>
          <p:cNvSpPr txBox="1"/>
          <p:nvPr/>
        </p:nvSpPr>
        <p:spPr>
          <a:xfrm>
            <a:off x="368717" y="2053087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02A0F-5807-F5D2-CCAC-B104302F3A9C}"/>
              </a:ext>
            </a:extLst>
          </p:cNvPr>
          <p:cNvSpPr txBox="1"/>
          <p:nvPr/>
        </p:nvSpPr>
        <p:spPr>
          <a:xfrm>
            <a:off x="298580" y="2156942"/>
            <a:ext cx="5533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average price from Bangalore to New Delhi.</a:t>
            </a:r>
          </a:p>
          <a:p>
            <a:r>
              <a:rPr lang="en-US" dirty="0"/>
              <a:t>Lowest average price from Chennai to Kolkata. </a:t>
            </a:r>
          </a:p>
        </p:txBody>
      </p:sp>
      <p:pic>
        <p:nvPicPr>
          <p:cNvPr id="13" name="slide2" descr="Sheet 5">
            <a:extLst>
              <a:ext uri="{FF2B5EF4-FFF2-40B4-BE49-F238E27FC236}">
                <a16:creationId xmlns:a16="http://schemas.microsoft.com/office/drawing/2014/main" id="{6EE5383A-FC54-6E0F-BB9D-D50E03E5D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264" y="544143"/>
            <a:ext cx="5457825" cy="5610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07445D-04CC-F001-33FE-F6FAA3749C09}"/>
              </a:ext>
            </a:extLst>
          </p:cNvPr>
          <p:cNvSpPr txBox="1"/>
          <p:nvPr/>
        </p:nvSpPr>
        <p:spPr>
          <a:xfrm>
            <a:off x="9731829" y="6371350"/>
            <a:ext cx="202817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Data</a:t>
            </a:r>
          </a:p>
          <a:p>
            <a:pPr algn="ctr"/>
            <a:r>
              <a:rPr lang="en-US" sz="1400" dirty="0"/>
              <a:t>Pirates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data understanding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880505"/>
            <a:ext cx="4528189" cy="59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5A02B4-36F1-422C-5BEB-BF7603CB2B08}"/>
              </a:ext>
            </a:extLst>
          </p:cNvPr>
          <p:cNvSpPr txBox="1"/>
          <p:nvPr/>
        </p:nvSpPr>
        <p:spPr>
          <a:xfrm>
            <a:off x="6159917" y="2053088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1EF2BA-B592-51D6-FCDC-25970C643324}"/>
              </a:ext>
            </a:extLst>
          </p:cNvPr>
          <p:cNvSpPr txBox="1"/>
          <p:nvPr/>
        </p:nvSpPr>
        <p:spPr>
          <a:xfrm>
            <a:off x="368717" y="2053087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slide2" descr="Sheet 1">
            <a:extLst>
              <a:ext uri="{FF2B5EF4-FFF2-40B4-BE49-F238E27FC236}">
                <a16:creationId xmlns:a16="http://schemas.microsoft.com/office/drawing/2014/main" id="{E9ADE8FF-299D-2F74-5163-D1D20CDC0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475" y="432000"/>
            <a:ext cx="5724525" cy="5638800"/>
          </a:xfrm>
          <a:prstGeom prst="rect">
            <a:avLst/>
          </a:prstGeom>
        </p:spPr>
      </p:pic>
      <p:pic>
        <p:nvPicPr>
          <p:cNvPr id="10" name="slide3" descr="Sheet 2">
            <a:extLst>
              <a:ext uri="{FF2B5EF4-FFF2-40B4-BE49-F238E27FC236}">
                <a16:creationId xmlns:a16="http://schemas.microsoft.com/office/drawing/2014/main" id="{9683E1A4-BBE2-6EB2-AA04-9D28700FE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7" y="1334327"/>
            <a:ext cx="5621163" cy="44108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CAAE2D-5603-1B67-3B1E-5892C1D50FA7}"/>
              </a:ext>
            </a:extLst>
          </p:cNvPr>
          <p:cNvSpPr txBox="1"/>
          <p:nvPr/>
        </p:nvSpPr>
        <p:spPr>
          <a:xfrm>
            <a:off x="9731829" y="6371350"/>
            <a:ext cx="202817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Data</a:t>
            </a:r>
          </a:p>
          <a:p>
            <a:pPr algn="ctr"/>
            <a:r>
              <a:rPr lang="en-US" sz="1400" dirty="0"/>
              <a:t>Pirates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0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data understanding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880505"/>
            <a:ext cx="4528189" cy="59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5A02B4-36F1-422C-5BEB-BF7603CB2B08}"/>
              </a:ext>
            </a:extLst>
          </p:cNvPr>
          <p:cNvSpPr txBox="1"/>
          <p:nvPr/>
        </p:nvSpPr>
        <p:spPr>
          <a:xfrm>
            <a:off x="6159917" y="2053088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1EF2BA-B592-51D6-FCDC-25970C643324}"/>
              </a:ext>
            </a:extLst>
          </p:cNvPr>
          <p:cNvSpPr txBox="1"/>
          <p:nvPr/>
        </p:nvSpPr>
        <p:spPr>
          <a:xfrm>
            <a:off x="368717" y="2053087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slide2" descr="Sheet 6">
            <a:extLst>
              <a:ext uri="{FF2B5EF4-FFF2-40B4-BE49-F238E27FC236}">
                <a16:creationId xmlns:a16="http://schemas.microsoft.com/office/drawing/2014/main" id="{91C7BA1A-F634-4588-8797-A9456FFB9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062" y="997491"/>
            <a:ext cx="9969710" cy="52403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1FCB64-0969-20B5-9B13-DFC9E4F16E65}"/>
              </a:ext>
            </a:extLst>
          </p:cNvPr>
          <p:cNvSpPr txBox="1"/>
          <p:nvPr/>
        </p:nvSpPr>
        <p:spPr>
          <a:xfrm>
            <a:off x="9731829" y="6371350"/>
            <a:ext cx="202817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Data</a:t>
            </a:r>
          </a:p>
          <a:p>
            <a:pPr algn="ctr"/>
            <a:r>
              <a:rPr lang="en-US" sz="1400" dirty="0"/>
              <a:t>Pirates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5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data understanding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880505"/>
            <a:ext cx="4528189" cy="59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5A02B4-36F1-422C-5BEB-BF7603CB2B08}"/>
              </a:ext>
            </a:extLst>
          </p:cNvPr>
          <p:cNvSpPr txBox="1"/>
          <p:nvPr/>
        </p:nvSpPr>
        <p:spPr>
          <a:xfrm>
            <a:off x="6159917" y="2053088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1EF2BA-B592-51D6-FCDC-25970C643324}"/>
              </a:ext>
            </a:extLst>
          </p:cNvPr>
          <p:cNvSpPr txBox="1"/>
          <p:nvPr/>
        </p:nvSpPr>
        <p:spPr>
          <a:xfrm>
            <a:off x="368717" y="2053087"/>
            <a:ext cx="2242211" cy="20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4BECC-5760-E11A-7052-9E70BE048781}"/>
              </a:ext>
            </a:extLst>
          </p:cNvPr>
          <p:cNvSpPr txBox="1"/>
          <p:nvPr/>
        </p:nvSpPr>
        <p:spPr>
          <a:xfrm>
            <a:off x="298580" y="2156942"/>
            <a:ext cx="55330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According to number of stops: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Highest average price is  for 4-stops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 between the source and destination.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Lowest average price is  when there is no stops during the flight.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-apple-system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slide2" descr="Sheet 2">
            <a:extLst>
              <a:ext uri="{FF2B5EF4-FFF2-40B4-BE49-F238E27FC236}">
                <a16:creationId xmlns:a16="http://schemas.microsoft.com/office/drawing/2014/main" id="{D7E9B942-1E39-9458-FD7A-C6E0854FB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488" y="432000"/>
            <a:ext cx="3438525" cy="5848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4B6DF7-8E51-BC5C-6FB9-89BE69B8A7AF}"/>
              </a:ext>
            </a:extLst>
          </p:cNvPr>
          <p:cNvSpPr txBox="1"/>
          <p:nvPr/>
        </p:nvSpPr>
        <p:spPr>
          <a:xfrm>
            <a:off x="9731829" y="6371350"/>
            <a:ext cx="202817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Data</a:t>
            </a:r>
          </a:p>
          <a:p>
            <a:pPr algn="ctr"/>
            <a:r>
              <a:rPr lang="en-US" sz="1400" dirty="0"/>
              <a:t>Pirates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5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1386</TotalTime>
  <Words>558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Calibri</vt:lpstr>
      <vt:lpstr>Candara</vt:lpstr>
      <vt:lpstr>Corbel</vt:lpstr>
      <vt:lpstr>Sitka Heading</vt:lpstr>
      <vt:lpstr>Times New Roman</vt:lpstr>
      <vt:lpstr>Office Theme</vt:lpstr>
      <vt:lpstr>Flight price prediction</vt:lpstr>
      <vt:lpstr>About Us</vt:lpstr>
      <vt:lpstr>outline</vt:lpstr>
      <vt:lpstr>Introduction</vt:lpstr>
      <vt:lpstr>Business data understanding</vt:lpstr>
      <vt:lpstr>Business data understanding</vt:lpstr>
      <vt:lpstr>Business data understanding</vt:lpstr>
      <vt:lpstr>Business data understanding</vt:lpstr>
      <vt:lpstr>Business data understanding</vt:lpstr>
      <vt:lpstr>Business data understanding</vt:lpstr>
      <vt:lpstr>Data preparation and processing techniques used</vt:lpstr>
      <vt:lpstr>Model approaches and evaluation</vt:lpstr>
      <vt:lpstr>Model approaches and evaluation</vt:lpstr>
      <vt:lpstr>Model approaches and evaluation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prediction</dc:title>
  <dc:creator>Yousef Khaled</dc:creator>
  <cp:lastModifiedBy>Yousef Khaled</cp:lastModifiedBy>
  <cp:revision>24</cp:revision>
  <dcterms:created xsi:type="dcterms:W3CDTF">2022-10-24T19:05:59Z</dcterms:created>
  <dcterms:modified xsi:type="dcterms:W3CDTF">2022-10-26T11:32:02Z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