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0" r:id="rId4"/>
    <p:sldId id="264" r:id="rId5"/>
    <p:sldId id="265" r:id="rId6"/>
    <p:sldId id="270" r:id="rId7"/>
    <p:sldId id="313" r:id="rId8"/>
    <p:sldId id="283" r:id="rId9"/>
    <p:sldId id="280" r:id="rId10"/>
    <p:sldId id="287" r:id="rId11"/>
    <p:sldId id="290" r:id="rId12"/>
    <p:sldId id="314" r:id="rId13"/>
    <p:sldId id="315" r:id="rId14"/>
    <p:sldId id="292" r:id="rId1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69E8B5-7D71-4C52-8449-DC198D1C5C2D}">
  <a:tblStyle styleId="{1E69E8B5-7D71-4C52-8449-DC198D1C5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8c1997cbf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8c1997cbf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8c1997cbf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8c1997cbf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90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66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423956" y="1238472"/>
            <a:ext cx="4300203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Covid-19 (August)</a:t>
            </a:r>
            <a:br>
              <a:rPr lang="en" dirty="0"/>
            </a:br>
            <a:r>
              <a:rPr lang="en" dirty="0"/>
              <a:t>Big Data Analytics</a:t>
            </a:r>
            <a:br>
              <a:rPr lang="en" dirty="0"/>
            </a:b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423949" y="3500588"/>
            <a:ext cx="5097735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Yousef Osama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Sprints (Eng. Ahmed Reda, Eng. Amr Saleh)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PowerBi Dashboard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36" name="Google Shape;1521;p60">
            <a:extLst>
              <a:ext uri="{FF2B5EF4-FFF2-40B4-BE49-F238E27FC236}">
                <a16:creationId xmlns:a16="http://schemas.microsoft.com/office/drawing/2014/main" id="{0DA84E27-A555-4671-83F2-E38E3EEC79D6}"/>
              </a:ext>
            </a:extLst>
          </p:cNvPr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37" name="Google Shape;1522;p60">
              <a:extLst>
                <a:ext uri="{FF2B5EF4-FFF2-40B4-BE49-F238E27FC236}">
                  <a16:creationId xmlns:a16="http://schemas.microsoft.com/office/drawing/2014/main" id="{2D8EA01F-6C6A-486D-B2E1-9FCBB19D2E12}"/>
                </a:ext>
              </a:extLst>
            </p:cNvPr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3;p60">
              <a:extLst>
                <a:ext uri="{FF2B5EF4-FFF2-40B4-BE49-F238E27FC236}">
                  <a16:creationId xmlns:a16="http://schemas.microsoft.com/office/drawing/2014/main" id="{F10BE514-9A78-4DA4-8D68-C67D14CBCCFB}"/>
                </a:ext>
              </a:extLst>
            </p:cNvPr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4;p60">
              <a:extLst>
                <a:ext uri="{FF2B5EF4-FFF2-40B4-BE49-F238E27FC236}">
                  <a16:creationId xmlns:a16="http://schemas.microsoft.com/office/drawing/2014/main" id="{8A01B8A3-0427-44A7-8487-CA5C8A6C7BD8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5;p60">
              <a:extLst>
                <a:ext uri="{FF2B5EF4-FFF2-40B4-BE49-F238E27FC236}">
                  <a16:creationId xmlns:a16="http://schemas.microsoft.com/office/drawing/2014/main" id="{D85304CE-00A6-49A7-B07F-09A37A0777E5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6;p60">
              <a:extLst>
                <a:ext uri="{FF2B5EF4-FFF2-40B4-BE49-F238E27FC236}">
                  <a16:creationId xmlns:a16="http://schemas.microsoft.com/office/drawing/2014/main" id="{BE833CB5-7D21-4401-9667-3880001CF8EC}"/>
                </a:ext>
              </a:extLst>
            </p:cNvPr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7;p60">
              <a:extLst>
                <a:ext uri="{FF2B5EF4-FFF2-40B4-BE49-F238E27FC236}">
                  <a16:creationId xmlns:a16="http://schemas.microsoft.com/office/drawing/2014/main" id="{AEB5904D-0E35-4029-B916-B2EF43165A62}"/>
                </a:ext>
              </a:extLst>
            </p:cNvPr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8;p60">
              <a:extLst>
                <a:ext uri="{FF2B5EF4-FFF2-40B4-BE49-F238E27FC236}">
                  <a16:creationId xmlns:a16="http://schemas.microsoft.com/office/drawing/2014/main" id="{2884810B-9CE8-461C-B23B-39090CEB7EF3}"/>
                </a:ext>
              </a:extLst>
            </p:cNvPr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9;p60">
              <a:extLst>
                <a:ext uri="{FF2B5EF4-FFF2-40B4-BE49-F238E27FC236}">
                  <a16:creationId xmlns:a16="http://schemas.microsoft.com/office/drawing/2014/main" id="{472B0CA9-CB06-4324-8847-50280EA7F91A}"/>
                </a:ext>
              </a:extLst>
            </p:cNvPr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30;p60">
              <a:extLst>
                <a:ext uri="{FF2B5EF4-FFF2-40B4-BE49-F238E27FC236}">
                  <a16:creationId xmlns:a16="http://schemas.microsoft.com/office/drawing/2014/main" id="{A63A4C6E-52CD-4EEC-8FA2-74A00DBDC759}"/>
                </a:ext>
              </a:extLst>
            </p:cNvPr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31;p60">
              <a:extLst>
                <a:ext uri="{FF2B5EF4-FFF2-40B4-BE49-F238E27FC236}">
                  <a16:creationId xmlns:a16="http://schemas.microsoft.com/office/drawing/2014/main" id="{8F5025B5-A9BF-4833-96AA-65CB407506EF}"/>
                </a:ext>
              </a:extLst>
            </p:cNvPr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06141-9F1F-4DF7-8EF8-533F2D6C5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23703" r="21750" b="15556"/>
          <a:stretch/>
        </p:blipFill>
        <p:spPr>
          <a:xfrm>
            <a:off x="3505200" y="1211580"/>
            <a:ext cx="5433060" cy="3124200"/>
          </a:xfrm>
          <a:prstGeom prst="rect">
            <a:avLst/>
          </a:prstGeom>
        </p:spPr>
      </p:pic>
      <p:sp>
        <p:nvSpPr>
          <p:cNvPr id="15" name="Google Shape;1293;p52">
            <a:extLst>
              <a:ext uri="{FF2B5EF4-FFF2-40B4-BE49-F238E27FC236}">
                <a16:creationId xmlns:a16="http://schemas.microsoft.com/office/drawing/2014/main" id="{E66EC770-12EC-4D91-ABBC-921ECB621438}"/>
              </a:ext>
            </a:extLst>
          </p:cNvPr>
          <p:cNvSpPr/>
          <p:nvPr/>
        </p:nvSpPr>
        <p:spPr>
          <a:xfrm>
            <a:off x="137160" y="1112700"/>
            <a:ext cx="3291840" cy="340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 charts for Death and Test rates in Countries (Top 10)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 1: 6 Million active case world-wide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Card2: 20.21K death in August world-wide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Safest countries that have the lowest case numbers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Pie chart for testing rates in countries (Top10)</a:t>
            </a:r>
          </a:p>
          <a:p>
            <a:pPr>
              <a:buClr>
                <a:schemeClr val="bg1"/>
              </a:buClr>
              <a:buSzPct val="100000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Dashboard</a:t>
            </a:r>
            <a:endParaRPr dirty="0"/>
          </a:p>
        </p:txBody>
      </p:sp>
      <p:sp>
        <p:nvSpPr>
          <p:cNvPr id="15" name="Google Shape;1293;p52">
            <a:extLst>
              <a:ext uri="{FF2B5EF4-FFF2-40B4-BE49-F238E27FC236}">
                <a16:creationId xmlns:a16="http://schemas.microsoft.com/office/drawing/2014/main" id="{E66EC770-12EC-4D91-ABBC-921ECB621438}"/>
              </a:ext>
            </a:extLst>
          </p:cNvPr>
          <p:cNvSpPr/>
          <p:nvPr/>
        </p:nvSpPr>
        <p:spPr>
          <a:xfrm>
            <a:off x="137160" y="1112700"/>
            <a:ext cx="3291840" cy="340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 Diagram for an analytical view for each countries from the perspective of: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Total Cases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Total Recovered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Total Tests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Total Deaths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N.B: Pressing any country will show the numbers in the selected country</a:t>
            </a:r>
          </a:p>
          <a:p>
            <a:pPr>
              <a:buClr>
                <a:schemeClr val="bg1"/>
              </a:buClr>
              <a:buSzPct val="100000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CA08E-8D1D-4DE2-BD31-12CCB0BE5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83" t="26074" r="27083" b="16296"/>
          <a:stretch/>
        </p:blipFill>
        <p:spPr>
          <a:xfrm>
            <a:off x="3444122" y="1005840"/>
            <a:ext cx="5562718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4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5;p63">
            <a:extLst>
              <a:ext uri="{FF2B5EF4-FFF2-40B4-BE49-F238E27FC236}">
                <a16:creationId xmlns:a16="http://schemas.microsoft.com/office/drawing/2014/main" id="{923F345C-1962-4BF9-B60A-2590DE254A3C}"/>
              </a:ext>
            </a:extLst>
          </p:cNvPr>
          <p:cNvSpPr txBox="1">
            <a:spLocks/>
          </p:cNvSpPr>
          <p:nvPr/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T</a:t>
            </a:r>
            <a:r>
              <a:rPr lang="en-US" sz="4800" dirty="0">
                <a:solidFill>
                  <a:schemeClr val="accent2"/>
                </a:solidFill>
              </a:rPr>
              <a:t>H</a:t>
            </a:r>
            <a:r>
              <a:rPr lang="en-US" sz="4800" dirty="0">
                <a:solidFill>
                  <a:schemeClr val="accent3"/>
                </a:solidFill>
              </a:rPr>
              <a:t>A</a:t>
            </a:r>
            <a:r>
              <a:rPr lang="en-US" sz="4800" dirty="0">
                <a:solidFill>
                  <a:schemeClr val="accent4"/>
                </a:solidFill>
              </a:rPr>
              <a:t>N</a:t>
            </a:r>
            <a:r>
              <a:rPr lang="en-US" sz="4800" dirty="0">
                <a:solidFill>
                  <a:schemeClr val="accent5"/>
                </a:solidFill>
              </a:rPr>
              <a:t>K</a:t>
            </a:r>
            <a:r>
              <a:rPr lang="en-US" sz="4800" dirty="0">
                <a:solidFill>
                  <a:schemeClr val="accent6"/>
                </a:solidFill>
              </a:rPr>
              <a:t>S</a:t>
            </a:r>
            <a:endParaRPr lang="en-US" sz="4800" dirty="0"/>
          </a:p>
        </p:txBody>
      </p:sp>
      <p:sp>
        <p:nvSpPr>
          <p:cNvPr id="3" name="Google Shape;1293;p52">
            <a:extLst>
              <a:ext uri="{FF2B5EF4-FFF2-40B4-BE49-F238E27FC236}">
                <a16:creationId xmlns:a16="http://schemas.microsoft.com/office/drawing/2014/main" id="{3F5D9498-00F9-4D1A-B742-216305F4EF26}"/>
              </a:ext>
            </a:extLst>
          </p:cNvPr>
          <p:cNvSpPr/>
          <p:nvPr/>
        </p:nvSpPr>
        <p:spPr>
          <a:xfrm>
            <a:off x="720000" y="1476325"/>
            <a:ext cx="7704000" cy="174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 for Ahmed Reda &amp; Amr Saleh: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 so much for your incredible support, effort and motivation to explore the big data world, gracious and really appreciate your knowledge and knowing you was a great privilege indeed.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515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1567" name="Google Shape;1567;p63"/>
          <p:cNvSpPr txBox="1"/>
          <p:nvPr/>
        </p:nvSpPr>
        <p:spPr>
          <a:xfrm>
            <a:off x="2569325" y="3772675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 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63"/>
          <p:cNvSpPr/>
          <p:nvPr/>
        </p:nvSpPr>
        <p:spPr>
          <a:xfrm>
            <a:off x="3847726" y="16196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4368267" y="1619540"/>
            <a:ext cx="407432" cy="407391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4888861" y="1619540"/>
            <a:ext cx="407391" cy="407391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load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Ingestion to Hadoop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Hive Queries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199976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Ooziee WorkFlow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260936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69356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PowerBI Dashboard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0318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an automated pipeline workflow from ingestion till visualization for COVID dataset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675708" y="1831373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01  02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2943300" y="941069"/>
            <a:ext cx="3164111" cy="3261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Load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Data Ingestion in Hadoop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7699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 Data Load</a:t>
            </a:r>
          </a:p>
        </p:txBody>
      </p:sp>
      <p:sp>
        <p:nvSpPr>
          <p:cNvPr id="867" name="Google Shape;867;p36"/>
          <p:cNvSpPr txBox="1"/>
          <p:nvPr/>
        </p:nvSpPr>
        <p:spPr>
          <a:xfrm>
            <a:off x="1262160" y="2439548"/>
            <a:ext cx="263442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Moving the Covid-19.csv (the data) to the machine using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Winscp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1262160" y="1492700"/>
            <a:ext cx="263442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 Directories on the Virtual machine to work on	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92828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92828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864;p36">
            <a:extLst>
              <a:ext uri="{FF2B5EF4-FFF2-40B4-BE49-F238E27FC236}">
                <a16:creationId xmlns:a16="http://schemas.microsoft.com/office/drawing/2014/main" id="{5B75BC17-4440-46AD-A171-DF2DBE6C8723}"/>
              </a:ext>
            </a:extLst>
          </p:cNvPr>
          <p:cNvSpPr txBox="1">
            <a:spLocks/>
          </p:cNvSpPr>
          <p:nvPr/>
        </p:nvSpPr>
        <p:spPr>
          <a:xfrm>
            <a:off x="4572000" y="607172"/>
            <a:ext cx="39166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02 Data Ingestion to Hadoop</a:t>
            </a:r>
          </a:p>
          <a:p>
            <a:endParaRPr lang="en-US" dirty="0"/>
          </a:p>
        </p:txBody>
      </p:sp>
      <p:sp>
        <p:nvSpPr>
          <p:cNvPr id="12" name="Google Shape;867;p36">
            <a:extLst>
              <a:ext uri="{FF2B5EF4-FFF2-40B4-BE49-F238E27FC236}">
                <a16:creationId xmlns:a16="http://schemas.microsoft.com/office/drawing/2014/main" id="{E87BE441-59AE-4834-92CD-558338D1F26F}"/>
              </a:ext>
            </a:extLst>
          </p:cNvPr>
          <p:cNvSpPr txBox="1"/>
          <p:nvPr/>
        </p:nvSpPr>
        <p:spPr>
          <a:xfrm>
            <a:off x="5247420" y="2515748"/>
            <a:ext cx="263442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the Covid-19.csv (the data) to the Hadoop File system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868;p36">
            <a:extLst>
              <a:ext uri="{FF2B5EF4-FFF2-40B4-BE49-F238E27FC236}">
                <a16:creationId xmlns:a16="http://schemas.microsoft.com/office/drawing/2014/main" id="{34FCF441-8088-4CE0-B1F9-467D7310D1B3}"/>
              </a:ext>
            </a:extLst>
          </p:cNvPr>
          <p:cNvSpPr txBox="1"/>
          <p:nvPr/>
        </p:nvSpPr>
        <p:spPr>
          <a:xfrm>
            <a:off x="5247420" y="1543360"/>
            <a:ext cx="263442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 Directories on the Hadoop to work on	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69;p36">
            <a:extLst>
              <a:ext uri="{FF2B5EF4-FFF2-40B4-BE49-F238E27FC236}">
                <a16:creationId xmlns:a16="http://schemas.microsoft.com/office/drawing/2014/main" id="{2F639B97-DD2C-4DD6-A78E-B4EEE5657EFA}"/>
              </a:ext>
            </a:extLst>
          </p:cNvPr>
          <p:cNvSpPr/>
          <p:nvPr/>
        </p:nvSpPr>
        <p:spPr>
          <a:xfrm>
            <a:off x="4738285" y="26648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" name="Google Shape;871;p36">
            <a:extLst>
              <a:ext uri="{FF2B5EF4-FFF2-40B4-BE49-F238E27FC236}">
                <a16:creationId xmlns:a16="http://schemas.microsoft.com/office/drawing/2014/main" id="{7DA9CA38-1F9F-4F93-A1FF-513977E50CCE}"/>
              </a:ext>
            </a:extLst>
          </p:cNvPr>
          <p:cNvSpPr/>
          <p:nvPr/>
        </p:nvSpPr>
        <p:spPr>
          <a:xfrm>
            <a:off x="4723045" y="17156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Hive Queries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1510433" y="242902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1510433" y="170648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1510433" y="315155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Done using Notepad++ to .HQL files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1510433" y="1718905"/>
            <a:ext cx="136884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Staging Table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1628882" y="245666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Partitioning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1628882" y="317917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3899406" y="1636295"/>
            <a:ext cx="4303613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Pointing to dataset location to select data from</a:t>
            </a:r>
          </a:p>
        </p:txBody>
      </p:sp>
      <p:sp>
        <p:nvSpPr>
          <p:cNvPr id="1294" name="Google Shape;1294;p52"/>
          <p:cNvSpPr/>
          <p:nvPr/>
        </p:nvSpPr>
        <p:spPr>
          <a:xfrm>
            <a:off x="3899407" y="3081362"/>
            <a:ext cx="4303612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the final report which will generate output file to be visualized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4114799" y="2358828"/>
            <a:ext cx="408822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ORC table is partitioned by Country and data are loaded dynamically into it to speed query</a:t>
            </a:r>
          </a:p>
        </p:txBody>
      </p:sp>
      <p:cxnSp>
        <p:nvCxnSpPr>
          <p:cNvPr id="1297" name="Google Shape;1297;p52"/>
          <p:cNvCxnSpPr/>
          <p:nvPr/>
        </p:nvCxnSpPr>
        <p:spPr>
          <a:xfrm>
            <a:off x="3137407" y="192894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3061207" y="265152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3061207" y="337404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618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Oozie Workflow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Through Hue Workflows</a:t>
            </a:r>
            <a:endParaRPr dirty="0"/>
          </a:p>
        </p:txBody>
      </p:sp>
      <p:grpSp>
        <p:nvGrpSpPr>
          <p:cNvPr id="1267" name="Google Shape;1267;p51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68" name="Google Shape;1268;p51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51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73" name="Google Shape;1273;p51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293;p52">
            <a:extLst>
              <a:ext uri="{FF2B5EF4-FFF2-40B4-BE49-F238E27FC236}">
                <a16:creationId xmlns:a16="http://schemas.microsoft.com/office/drawing/2014/main" id="{AB182E1B-2419-4075-90C5-B7F604ECEA2F}"/>
              </a:ext>
            </a:extLst>
          </p:cNvPr>
          <p:cNvSpPr/>
          <p:nvPr/>
        </p:nvSpPr>
        <p:spPr>
          <a:xfrm>
            <a:off x="697382" y="945987"/>
            <a:ext cx="7704000" cy="120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HDFS script couldn’t work for technical issue, as a result it was done through the Terminal</a:t>
            </a: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HQL files had to be separated into two files</a:t>
            </a:r>
          </a:p>
          <a:p>
            <a:pPr>
              <a:buClr>
                <a:schemeClr val="bg1"/>
              </a:buClr>
              <a:buSzPct val="100000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2AE9A-A149-438D-869B-6CF34A21A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 t="35590" r="22274" b="19464"/>
          <a:stretch/>
        </p:blipFill>
        <p:spPr>
          <a:xfrm>
            <a:off x="1100152" y="2324461"/>
            <a:ext cx="6943696" cy="22235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369</Words>
  <Application>Microsoft Office PowerPoint</Application>
  <PresentationFormat>On-screen Show (16:9)</PresentationFormat>
  <Paragraphs>89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Raleway</vt:lpstr>
      <vt:lpstr>Oswald</vt:lpstr>
      <vt:lpstr>Software Development Bussines Plan by Slidesgo</vt:lpstr>
      <vt:lpstr>Covid-19 (August) Big Data Analytics </vt:lpstr>
      <vt:lpstr>Agenda</vt:lpstr>
      <vt:lpstr>MISSION STATEMENT</vt:lpstr>
      <vt:lpstr>01  02</vt:lpstr>
      <vt:lpstr>01 Data Load</vt:lpstr>
      <vt:lpstr>03</vt:lpstr>
      <vt:lpstr>Done using Notepad++ to .HQL files</vt:lpstr>
      <vt:lpstr>04</vt:lpstr>
      <vt:lpstr>Through Hue Workflows</vt:lpstr>
      <vt:lpstr>05</vt:lpstr>
      <vt:lpstr>1st Dashboard</vt:lpstr>
      <vt:lpstr>2nd Dashboard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(August) Big Data Analytics </dc:title>
  <cp:lastModifiedBy>Yousef Hanna</cp:lastModifiedBy>
  <cp:revision>2</cp:revision>
  <dcterms:modified xsi:type="dcterms:W3CDTF">2021-09-11T15:13:19Z</dcterms:modified>
</cp:coreProperties>
</file>