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media/image2.svg" ContentType="image/svg+xml"/>
  <Override PartName="/ppt/media/image3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57" r:id="rId6"/>
    <p:sldId id="258" r:id="rId7"/>
    <p:sldId id="266" r:id="rId8"/>
    <p:sldId id="259" r:id="rId9"/>
    <p:sldId id="267" r:id="rId10"/>
    <p:sldId id="261" r:id="rId11"/>
    <p:sldId id="262" r:id="rId12"/>
    <p:sldId id="263" r:id="rId13"/>
    <p:sldId id="268" r:id="rId14"/>
    <p:sldId id="269" r:id="rId15"/>
    <p:sldId id="270" r:id="rId16"/>
    <p:sldId id="271" r:id="rId17"/>
    <p:sldId id="272" r:id="rId18"/>
    <p:sldId id="277" r:id="rId19"/>
    <p:sldId id="274" r:id="rId20"/>
    <p:sldId id="278" r:id="rId21"/>
    <p:sldId id="280" r:id="rId22"/>
    <p:sldId id="283" r:id="rId23"/>
    <p:sldId id="273" r:id="rId24"/>
    <p:sldId id="276" r:id="rId25"/>
    <p:sldId id="279" r:id="rId26"/>
    <p:sldId id="281" r:id="rId27"/>
    <p:sldId id="282"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F38531-2E6A-4EDD-A4A1-3D32DCAFB07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2A8187A-B382-4E45-85C3-4A3C58A8017C}">
      <dgm:prSet/>
      <dgm:spPr/>
      <dgm:t>
        <a:bodyPr/>
        <a:lstStyle/>
        <a:p>
          <a:r>
            <a:rPr lang="en-US" b="1"/>
            <a:t>The agent can move in four directions:</a:t>
          </a:r>
          <a:endParaRPr lang="en-US"/>
        </a:p>
      </dgm:t>
    </dgm:pt>
    <dgm:pt modelId="{2F4BDB42-E51B-4611-B800-E21FA9746D42}" cxnId="{E468D08D-058F-4828-A1F3-3A8EA95BE2B5}" type="parTrans">
      <dgm:prSet/>
      <dgm:spPr/>
      <dgm:t>
        <a:bodyPr/>
        <a:lstStyle/>
        <a:p>
          <a:endParaRPr lang="en-US"/>
        </a:p>
      </dgm:t>
    </dgm:pt>
    <dgm:pt modelId="{4F3824B2-E007-4C4E-9E37-7ACA90BBD711}" cxnId="{E468D08D-058F-4828-A1F3-3A8EA95BE2B5}" type="sibTrans">
      <dgm:prSet/>
      <dgm:spPr/>
      <dgm:t>
        <a:bodyPr/>
        <a:lstStyle/>
        <a:p>
          <a:endParaRPr lang="en-US"/>
        </a:p>
      </dgm:t>
    </dgm:pt>
    <dgm:pt modelId="{ABA44182-0257-4E30-A9CF-5A70772D936B}">
      <dgm:prSet/>
      <dgm:spPr/>
      <dgm:t>
        <a:bodyPr/>
        <a:lstStyle/>
        <a:p>
          <a:r>
            <a:rPr lang="en-US" b="1" u="sng"/>
            <a:t>up, down, left, and right.</a:t>
          </a:r>
          <a:endParaRPr lang="en-US"/>
        </a:p>
      </dgm:t>
    </dgm:pt>
    <dgm:pt modelId="{E194933C-82DD-4A87-A8A4-B8225D7C4F89}" cxnId="{A150B57E-4CD0-4CFE-AE62-420B8BD02796}" type="parTrans">
      <dgm:prSet/>
      <dgm:spPr/>
      <dgm:t>
        <a:bodyPr/>
        <a:lstStyle/>
        <a:p>
          <a:endParaRPr lang="en-US"/>
        </a:p>
      </dgm:t>
    </dgm:pt>
    <dgm:pt modelId="{C17CF2CA-F1DA-4D18-86AE-F7720DC5D58D}" cxnId="{A150B57E-4CD0-4CFE-AE62-420B8BD02796}" type="sibTrans">
      <dgm:prSet/>
      <dgm:spPr/>
      <dgm:t>
        <a:bodyPr/>
        <a:lstStyle/>
        <a:p>
          <a:endParaRPr lang="en-US"/>
        </a:p>
      </dgm:t>
    </dgm:pt>
    <dgm:pt modelId="{74AF67CD-7B1C-49BA-AC23-9CE99D0762CB}">
      <dgm:prSet/>
      <dgm:spPr/>
      <dgm:t>
        <a:bodyPr/>
        <a:lstStyle/>
        <a:p>
          <a:r>
            <a:rPr lang="en-US"/>
            <a:t>(</a:t>
          </a:r>
          <a:r>
            <a:rPr lang="en-US" b="1"/>
            <a:t>-</a:t>
          </a:r>
          <a:r>
            <a:rPr lang="en-US"/>
            <a:t>1, 0) =&gt;</a:t>
          </a:r>
          <a:r>
            <a:rPr lang="en-US" i="1"/>
            <a:t> Up Moving one step up, reducing the row index by 1</a:t>
          </a:r>
          <a:endParaRPr lang="en-US"/>
        </a:p>
      </dgm:t>
    </dgm:pt>
    <dgm:pt modelId="{2804384A-4BEB-4EEA-9D50-5248E566D558}" cxnId="{993D031A-B294-4FBE-B2DE-408CC24FF190}" type="parTrans">
      <dgm:prSet/>
      <dgm:spPr/>
      <dgm:t>
        <a:bodyPr/>
        <a:lstStyle/>
        <a:p>
          <a:endParaRPr lang="en-US"/>
        </a:p>
      </dgm:t>
    </dgm:pt>
    <dgm:pt modelId="{171A71AF-775A-4360-B0C1-85DFDAF67BE6}" cxnId="{993D031A-B294-4FBE-B2DE-408CC24FF190}" type="sibTrans">
      <dgm:prSet/>
      <dgm:spPr/>
      <dgm:t>
        <a:bodyPr/>
        <a:lstStyle/>
        <a:p>
          <a:endParaRPr lang="en-US"/>
        </a:p>
      </dgm:t>
    </dgm:pt>
    <dgm:pt modelId="{D2254528-0484-40AF-80D0-58166F45B97D}">
      <dgm:prSet/>
      <dgm:spPr/>
      <dgm:t>
        <a:bodyPr/>
        <a:lstStyle/>
        <a:p>
          <a:r>
            <a:rPr lang="en-US"/>
            <a:t>(1, 0) =&gt;</a:t>
          </a:r>
          <a:r>
            <a:rPr lang="en-US" i="1"/>
            <a:t> Down: Moving on step down, increasing the row index by 1</a:t>
          </a:r>
          <a:endParaRPr lang="en-US"/>
        </a:p>
      </dgm:t>
    </dgm:pt>
    <dgm:pt modelId="{844983F3-9665-4ECC-B220-57D3898D7F7A}" cxnId="{1A218B50-0F1E-4EB0-B93E-FAEBCB695129}" type="parTrans">
      <dgm:prSet/>
      <dgm:spPr/>
      <dgm:t>
        <a:bodyPr/>
        <a:lstStyle/>
        <a:p>
          <a:endParaRPr lang="en-US"/>
        </a:p>
      </dgm:t>
    </dgm:pt>
    <dgm:pt modelId="{DAB1353B-30B6-40D8-8F11-017D2F51A55C}" cxnId="{1A218B50-0F1E-4EB0-B93E-FAEBCB695129}" type="sibTrans">
      <dgm:prSet/>
      <dgm:spPr/>
      <dgm:t>
        <a:bodyPr/>
        <a:lstStyle/>
        <a:p>
          <a:endParaRPr lang="en-US"/>
        </a:p>
      </dgm:t>
    </dgm:pt>
    <dgm:pt modelId="{188F2544-F349-48E7-A762-5A0C46ADB01D}">
      <dgm:prSet/>
      <dgm:spPr/>
      <dgm:t>
        <a:bodyPr/>
        <a:lstStyle/>
        <a:p>
          <a:r>
            <a:rPr lang="en-US"/>
            <a:t>(0, </a:t>
          </a:r>
          <a:r>
            <a:rPr lang="en-US" b="1"/>
            <a:t>-</a:t>
          </a:r>
          <a:r>
            <a:rPr lang="en-US"/>
            <a:t>1) =&gt;</a:t>
          </a:r>
          <a:r>
            <a:rPr lang="en-US" i="1"/>
            <a:t> Left: Moving one step to the left, reducing the column index by 1</a:t>
          </a:r>
          <a:endParaRPr lang="en-US"/>
        </a:p>
      </dgm:t>
    </dgm:pt>
    <dgm:pt modelId="{84309B26-DFE3-4083-AC80-ECF0770F0494}" cxnId="{1635912B-64D5-4E01-9B16-9CC28AF684A2}" type="parTrans">
      <dgm:prSet/>
      <dgm:spPr/>
      <dgm:t>
        <a:bodyPr/>
        <a:lstStyle/>
        <a:p>
          <a:endParaRPr lang="en-US"/>
        </a:p>
      </dgm:t>
    </dgm:pt>
    <dgm:pt modelId="{6FC2707A-E0DF-41F4-9698-D92EC7A84CEB}" cxnId="{1635912B-64D5-4E01-9B16-9CC28AF684A2}" type="sibTrans">
      <dgm:prSet/>
      <dgm:spPr/>
      <dgm:t>
        <a:bodyPr/>
        <a:lstStyle/>
        <a:p>
          <a:endParaRPr lang="en-US"/>
        </a:p>
      </dgm:t>
    </dgm:pt>
    <dgm:pt modelId="{1F77C539-33B1-4843-8F2B-A0D3C8E7E24F}">
      <dgm:prSet/>
      <dgm:spPr/>
      <dgm:t>
        <a:bodyPr/>
        <a:lstStyle/>
        <a:p>
          <a:r>
            <a:rPr lang="en-US"/>
            <a:t>(0, 1) =&gt;</a:t>
          </a:r>
          <a:r>
            <a:rPr lang="en-US" i="1"/>
            <a:t> Right: Moving one step to the right, increasing the column index by 1</a:t>
          </a:r>
          <a:endParaRPr lang="en-US"/>
        </a:p>
      </dgm:t>
    </dgm:pt>
    <dgm:pt modelId="{16AA0424-0CE0-4341-9CAE-146561E7F36E}" cxnId="{7803BA62-340B-4179-BD71-7E1E868440F8}" type="parTrans">
      <dgm:prSet/>
      <dgm:spPr/>
      <dgm:t>
        <a:bodyPr/>
        <a:lstStyle/>
        <a:p>
          <a:endParaRPr lang="en-US"/>
        </a:p>
      </dgm:t>
    </dgm:pt>
    <dgm:pt modelId="{CEB8806E-4225-42EB-BE03-9F526A594188}" cxnId="{7803BA62-340B-4179-BD71-7E1E868440F8}" type="sibTrans">
      <dgm:prSet/>
      <dgm:spPr/>
      <dgm:t>
        <a:bodyPr/>
        <a:lstStyle/>
        <a:p>
          <a:endParaRPr lang="en-US"/>
        </a:p>
      </dgm:t>
    </dgm:pt>
    <dgm:pt modelId="{F937853B-3544-4712-BB8B-1149DAEA9F54}" type="pres">
      <dgm:prSet presAssocID="{01F38531-2E6A-4EDD-A4A1-3D32DCAFB07D}" presName="diagram" presStyleCnt="0">
        <dgm:presLayoutVars>
          <dgm:dir/>
          <dgm:resizeHandles val="exact"/>
        </dgm:presLayoutVars>
      </dgm:prSet>
      <dgm:spPr/>
    </dgm:pt>
    <dgm:pt modelId="{6A197378-414D-49F4-BD89-24A23206F6B2}" type="pres">
      <dgm:prSet presAssocID="{02A8187A-B382-4E45-85C3-4A3C58A8017C}" presName="node" presStyleLbl="node1" presStyleIdx="0" presStyleCnt="2">
        <dgm:presLayoutVars>
          <dgm:bulletEnabled val="1"/>
        </dgm:presLayoutVars>
      </dgm:prSet>
      <dgm:spPr/>
    </dgm:pt>
    <dgm:pt modelId="{9C216DA8-365D-460D-9F36-4EF3FECB7C0A}" type="pres">
      <dgm:prSet presAssocID="{4F3824B2-E007-4C4E-9E37-7ACA90BBD711}" presName="sibTrans" presStyleCnt="0"/>
      <dgm:spPr/>
    </dgm:pt>
    <dgm:pt modelId="{D9CB75BC-4282-4E58-9547-1004F6DDE8E8}" type="pres">
      <dgm:prSet presAssocID="{ABA44182-0257-4E30-A9CF-5A70772D936B}" presName="node" presStyleLbl="node1" presStyleIdx="1" presStyleCnt="2">
        <dgm:presLayoutVars>
          <dgm:bulletEnabled val="1"/>
        </dgm:presLayoutVars>
      </dgm:prSet>
      <dgm:spPr/>
    </dgm:pt>
  </dgm:ptLst>
  <dgm:cxnLst>
    <dgm:cxn modelId="{993D031A-B294-4FBE-B2DE-408CC24FF190}" srcId="{ABA44182-0257-4E30-A9CF-5A70772D936B}" destId="{74AF67CD-7B1C-49BA-AC23-9CE99D0762CB}" srcOrd="0" destOrd="0" parTransId="{2804384A-4BEB-4EEA-9D50-5248E566D558}" sibTransId="{171A71AF-775A-4360-B0C1-85DFDAF67BE6}"/>
    <dgm:cxn modelId="{1635912B-64D5-4E01-9B16-9CC28AF684A2}" srcId="{ABA44182-0257-4E30-A9CF-5A70772D936B}" destId="{188F2544-F349-48E7-A762-5A0C46ADB01D}" srcOrd="2" destOrd="0" parTransId="{84309B26-DFE3-4083-AC80-ECF0770F0494}" sibTransId="{6FC2707A-E0DF-41F4-9698-D92EC7A84CEB}"/>
    <dgm:cxn modelId="{7803BA62-340B-4179-BD71-7E1E868440F8}" srcId="{ABA44182-0257-4E30-A9CF-5A70772D936B}" destId="{1F77C539-33B1-4843-8F2B-A0D3C8E7E24F}" srcOrd="3" destOrd="0" parTransId="{16AA0424-0CE0-4341-9CAE-146561E7F36E}" sibTransId="{CEB8806E-4225-42EB-BE03-9F526A594188}"/>
    <dgm:cxn modelId="{5BAFD249-B932-457E-B141-787E72ACD4F0}" type="presOf" srcId="{01F38531-2E6A-4EDD-A4A1-3D32DCAFB07D}" destId="{F937853B-3544-4712-BB8B-1149DAEA9F54}" srcOrd="0" destOrd="0" presId="urn:microsoft.com/office/officeart/2005/8/layout/default"/>
    <dgm:cxn modelId="{1A218B50-0F1E-4EB0-B93E-FAEBCB695129}" srcId="{ABA44182-0257-4E30-A9CF-5A70772D936B}" destId="{D2254528-0484-40AF-80D0-58166F45B97D}" srcOrd="1" destOrd="0" parTransId="{844983F3-9665-4ECC-B220-57D3898D7F7A}" sibTransId="{DAB1353B-30B6-40D8-8F11-017D2F51A55C}"/>
    <dgm:cxn modelId="{3A169351-C247-4AD4-B6DF-95DB50B2378A}" type="presOf" srcId="{D2254528-0484-40AF-80D0-58166F45B97D}" destId="{D9CB75BC-4282-4E58-9547-1004F6DDE8E8}" srcOrd="0" destOrd="2" presId="urn:microsoft.com/office/officeart/2005/8/layout/default"/>
    <dgm:cxn modelId="{A150B57E-4CD0-4CFE-AE62-420B8BD02796}" srcId="{01F38531-2E6A-4EDD-A4A1-3D32DCAFB07D}" destId="{ABA44182-0257-4E30-A9CF-5A70772D936B}" srcOrd="1" destOrd="0" parTransId="{E194933C-82DD-4A87-A8A4-B8225D7C4F89}" sibTransId="{C17CF2CA-F1DA-4D18-86AE-F7720DC5D58D}"/>
    <dgm:cxn modelId="{4B30F882-5AF8-4B19-BEC4-2E7B58C45C01}" type="presOf" srcId="{ABA44182-0257-4E30-A9CF-5A70772D936B}" destId="{D9CB75BC-4282-4E58-9547-1004F6DDE8E8}" srcOrd="0" destOrd="0" presId="urn:microsoft.com/office/officeart/2005/8/layout/default"/>
    <dgm:cxn modelId="{E468D08D-058F-4828-A1F3-3A8EA95BE2B5}" srcId="{01F38531-2E6A-4EDD-A4A1-3D32DCAFB07D}" destId="{02A8187A-B382-4E45-85C3-4A3C58A8017C}" srcOrd="0" destOrd="0" parTransId="{2F4BDB42-E51B-4611-B800-E21FA9746D42}" sibTransId="{4F3824B2-E007-4C4E-9E37-7ACA90BBD711}"/>
    <dgm:cxn modelId="{513E69A6-F56B-4FD8-A068-463A7EAADA93}" type="presOf" srcId="{1F77C539-33B1-4843-8F2B-A0D3C8E7E24F}" destId="{D9CB75BC-4282-4E58-9547-1004F6DDE8E8}" srcOrd="0" destOrd="4" presId="urn:microsoft.com/office/officeart/2005/8/layout/default"/>
    <dgm:cxn modelId="{50A586B9-6B36-4B2E-8E10-EE47B081B5D8}" type="presOf" srcId="{74AF67CD-7B1C-49BA-AC23-9CE99D0762CB}" destId="{D9CB75BC-4282-4E58-9547-1004F6DDE8E8}" srcOrd="0" destOrd="1" presId="urn:microsoft.com/office/officeart/2005/8/layout/default"/>
    <dgm:cxn modelId="{537E88D9-3D4C-492A-B931-5E5EA7FC48AD}" type="presOf" srcId="{02A8187A-B382-4E45-85C3-4A3C58A8017C}" destId="{6A197378-414D-49F4-BD89-24A23206F6B2}" srcOrd="0" destOrd="0" presId="urn:microsoft.com/office/officeart/2005/8/layout/default"/>
    <dgm:cxn modelId="{CE4307EE-F127-4266-86CE-2723D34327E8}" type="presOf" srcId="{188F2544-F349-48E7-A762-5A0C46ADB01D}" destId="{D9CB75BC-4282-4E58-9547-1004F6DDE8E8}" srcOrd="0" destOrd="3" presId="urn:microsoft.com/office/officeart/2005/8/layout/default"/>
    <dgm:cxn modelId="{BDF3066E-A7E4-4A13-9744-60B6507CF918}" type="presParOf" srcId="{F937853B-3544-4712-BB8B-1149DAEA9F54}" destId="{6A197378-414D-49F4-BD89-24A23206F6B2}" srcOrd="0" destOrd="0" presId="urn:microsoft.com/office/officeart/2005/8/layout/default"/>
    <dgm:cxn modelId="{77EF43E0-2864-4978-B7C5-81BA0D99FB32}" type="presParOf" srcId="{F937853B-3544-4712-BB8B-1149DAEA9F54}" destId="{9C216DA8-365D-460D-9F36-4EF3FECB7C0A}" srcOrd="1" destOrd="0" presId="urn:microsoft.com/office/officeart/2005/8/layout/default"/>
    <dgm:cxn modelId="{45C7AFA5-6921-4760-A566-C9A74CAC88CB}" type="presParOf" srcId="{F937853B-3544-4712-BB8B-1149DAEA9F54}" destId="{D9CB75BC-4282-4E58-9547-1004F6DDE8E8}"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7378-414D-49F4-BD89-24A23206F6B2}">
      <dsp:nvSpPr>
        <dsp:cNvPr id="0" name=""/>
        <dsp:cNvSpPr/>
      </dsp:nvSpPr>
      <dsp:spPr>
        <a:xfrm>
          <a:off x="639178" y="2002"/>
          <a:ext cx="3642837" cy="2185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The agent can move in four directions:</a:t>
          </a:r>
          <a:endParaRPr lang="en-US" sz="2100" kern="1200"/>
        </a:p>
      </dsp:txBody>
      <dsp:txXfrm>
        <a:off x="639178" y="2002"/>
        <a:ext cx="3642837" cy="2185702"/>
      </dsp:txXfrm>
    </dsp:sp>
    <dsp:sp modelId="{D9CB75BC-4282-4E58-9547-1004F6DDE8E8}">
      <dsp:nvSpPr>
        <dsp:cNvPr id="0" name=""/>
        <dsp:cNvSpPr/>
      </dsp:nvSpPr>
      <dsp:spPr>
        <a:xfrm>
          <a:off x="639178" y="2551989"/>
          <a:ext cx="3642837" cy="2185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u="sng" kern="1200"/>
            <a:t>up, down, left, and right.</a:t>
          </a:r>
          <a:endParaRPr lang="en-US" sz="2100" kern="1200"/>
        </a:p>
        <a:p>
          <a:pPr marL="171450" lvl="1" indent="-171450" algn="l" defTabSz="711200">
            <a:lnSpc>
              <a:spcPct val="90000"/>
            </a:lnSpc>
            <a:spcBef>
              <a:spcPct val="0"/>
            </a:spcBef>
            <a:spcAft>
              <a:spcPct val="15000"/>
            </a:spcAft>
            <a:buChar char="•"/>
          </a:pPr>
          <a:r>
            <a:rPr lang="en-US" sz="1600" kern="1200"/>
            <a:t>(</a:t>
          </a:r>
          <a:r>
            <a:rPr lang="en-US" sz="1600" b="1" kern="1200"/>
            <a:t>-</a:t>
          </a:r>
          <a:r>
            <a:rPr lang="en-US" sz="1600" kern="1200"/>
            <a:t>1, 0) =&gt;</a:t>
          </a:r>
          <a:r>
            <a:rPr lang="en-US" sz="1600" i="1" kern="1200"/>
            <a:t> Up Moving one step up, reducing the row index by 1</a:t>
          </a:r>
          <a:endParaRPr lang="en-US" sz="1600" kern="1200"/>
        </a:p>
        <a:p>
          <a:pPr marL="171450" lvl="1" indent="-171450" algn="l" defTabSz="711200">
            <a:lnSpc>
              <a:spcPct val="90000"/>
            </a:lnSpc>
            <a:spcBef>
              <a:spcPct val="0"/>
            </a:spcBef>
            <a:spcAft>
              <a:spcPct val="15000"/>
            </a:spcAft>
            <a:buChar char="•"/>
          </a:pPr>
          <a:r>
            <a:rPr lang="en-US" sz="1600" kern="1200"/>
            <a:t>(1, 0) =&gt;</a:t>
          </a:r>
          <a:r>
            <a:rPr lang="en-US" sz="1600" i="1" kern="1200"/>
            <a:t> Down: Moving on step down, increasing the row index by 1</a:t>
          </a:r>
          <a:endParaRPr lang="en-US" sz="1600" kern="1200"/>
        </a:p>
        <a:p>
          <a:pPr marL="171450" lvl="1" indent="-171450" algn="l" defTabSz="711200">
            <a:lnSpc>
              <a:spcPct val="90000"/>
            </a:lnSpc>
            <a:spcBef>
              <a:spcPct val="0"/>
            </a:spcBef>
            <a:spcAft>
              <a:spcPct val="15000"/>
            </a:spcAft>
            <a:buChar char="•"/>
          </a:pPr>
          <a:r>
            <a:rPr lang="en-US" sz="1600" kern="1200"/>
            <a:t>(0, </a:t>
          </a:r>
          <a:r>
            <a:rPr lang="en-US" sz="1600" b="1" kern="1200"/>
            <a:t>-</a:t>
          </a:r>
          <a:r>
            <a:rPr lang="en-US" sz="1600" kern="1200"/>
            <a:t>1) =&gt;</a:t>
          </a:r>
          <a:r>
            <a:rPr lang="en-US" sz="1600" i="1" kern="1200"/>
            <a:t> Left: Moving one step to the left, reducing the column index by 1</a:t>
          </a:r>
          <a:endParaRPr lang="en-US" sz="1600" kern="1200"/>
        </a:p>
        <a:p>
          <a:pPr marL="171450" lvl="1" indent="-171450" algn="l" defTabSz="711200">
            <a:lnSpc>
              <a:spcPct val="90000"/>
            </a:lnSpc>
            <a:spcBef>
              <a:spcPct val="0"/>
            </a:spcBef>
            <a:spcAft>
              <a:spcPct val="15000"/>
            </a:spcAft>
            <a:buChar char="•"/>
          </a:pPr>
          <a:r>
            <a:rPr lang="en-US" sz="1600" kern="1200"/>
            <a:t>(0, 1) =&gt;</a:t>
          </a:r>
          <a:r>
            <a:rPr lang="en-US" sz="1600" i="1" kern="1200"/>
            <a:t> Right: Moving one step to the right, increasing the column index by 1</a:t>
          </a:r>
          <a:endParaRPr lang="en-US" sz="1600" kern="1200"/>
        </a:p>
      </dsp:txBody>
      <dsp:txXfrm>
        <a:off x="639178" y="2551989"/>
        <a:ext cx="3642837" cy="21857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17:46:1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2:50: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3:13:5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3:09:3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3:14:1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16:23: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17:22:4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16:44:3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18:17:4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20:41:5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20:48:4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20:49: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2:40:3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a:p>
        </p:txBody>
      </p:sp>
      <p:sp>
        <p:nvSpPr>
          <p:cNvPr id="3" name="Subtitle 2"/>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8" name="Rectangle 7"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a:p>
        </p:txBody>
      </p:sp>
      <p:sp>
        <p:nvSpPr>
          <p:cNvPr id="3" name="Text Placeholder 2"/>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929384"/>
            <a:ext cx="518160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929384"/>
            <a:ext cx="518160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9" name="Rectangle 8"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926080"/>
            <a:ext cx="5157787" cy="3264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26080"/>
            <a:ext cx="5183188" cy="3264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2345051-2045-45DA-935E-2E3CA1A69AD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fld>
            <a:endParaRPr lang="en-US"/>
          </a:p>
        </p:txBody>
      </p:sp>
      <p:sp>
        <p:nvSpPr>
          <p:cNvPr id="11" name="Rectangle 10"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a:p>
        </p:txBody>
      </p:sp>
      <p:sp>
        <p:nvSpPr>
          <p:cNvPr id="3" name="Date Placeholder 2"/>
          <p:cNvSpPr>
            <a:spLocks noGrp="1"/>
          </p:cNvSpPr>
          <p:nvPr>
            <p:ph type="dt" sz="half" idx="10"/>
          </p:nvPr>
        </p:nvSpPr>
        <p:spPr/>
        <p:txBody>
          <a:bodyPr/>
          <a:lstStyle/>
          <a:p>
            <a:fld id="{72345051-2045-45DA-935E-2E3CA1A69AD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fld>
            <a:endParaRPr lang="en-US"/>
          </a:p>
        </p:txBody>
      </p:sp>
      <p:sp>
        <p:nvSpPr>
          <p:cNvPr id="6" name="Rectangle 6" descr="Tag=AccentColor&#10;Flavor=Light&#10;Target=FillAndLine"/>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a:p>
        </p:txBody>
      </p:sp>
      <p:sp>
        <p:nvSpPr>
          <p:cNvPr id="3" name="Content Placeholder 2"/>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a:p>
        </p:txBody>
      </p:sp>
      <p:sp>
        <p:nvSpPr>
          <p:cNvPr id="3" name="Picture Placeholder 2"/>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customXml" Target="../ink/ink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customXml" Target="../ink/ink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customXml" Target="../ink/ink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customXml" Target="../ink/ink8.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customXml" Target="../ink/ink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customXml" Target="../ink/ink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customXml" Target="../ink/ink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customXml" Target="../ink/ink1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customXml" Target="../ink/ink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sv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customXml" Target="../ink/ink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customXml" Target="../ink/ink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customXml" Target="../ink/ink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p:cNvSpPr>
            <a:spLocks noGrp="1" noRot="1" noChangeAspect="1" noMove="1" noResize="1" noEditPoints="1" noAdjustHandles="1" noChangeArrowheads="1" noChangeShapeType="1" noTextEdit="1"/>
          </p:cNvSpPr>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67A8DA"/>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5622061" y="762538"/>
            <a:ext cx="5649349" cy="3199862"/>
          </a:xfrm>
        </p:spPr>
        <p:txBody>
          <a:bodyPr anchor="b">
            <a:normAutofit/>
          </a:bodyPr>
          <a:lstStyle/>
          <a:p>
            <a:r>
              <a:rPr lang="en-US" sz="8000">
                <a:solidFill>
                  <a:srgbClr val="FBF9F6"/>
                </a:solidFill>
              </a:rPr>
              <a:t>MAZE game</a:t>
            </a:r>
            <a:endParaRPr lang="en-US" sz="8000">
              <a:solidFill>
                <a:srgbClr val="FBF9F6"/>
              </a:solidFill>
            </a:endParaRPr>
          </a:p>
        </p:txBody>
      </p:sp>
      <p:sp>
        <p:nvSpPr>
          <p:cNvPr id="3" name="Subtitle 2"/>
          <p:cNvSpPr>
            <a:spLocks noGrp="1"/>
          </p:cNvSpPr>
          <p:nvPr>
            <p:ph type="subTitle" idx="1"/>
          </p:nvPr>
        </p:nvSpPr>
        <p:spPr>
          <a:xfrm>
            <a:off x="5622061" y="4312561"/>
            <a:ext cx="5649349" cy="1687815"/>
          </a:xfrm>
        </p:spPr>
        <p:txBody>
          <a:bodyPr anchor="t">
            <a:normAutofit/>
          </a:bodyPr>
          <a:lstStyle/>
          <a:p>
            <a:r>
              <a:rPr lang="en-US" sz="3600">
                <a:solidFill>
                  <a:srgbClr val="FBF9F6"/>
                </a:solidFill>
              </a:rPr>
              <a:t>Rl project</a:t>
            </a:r>
            <a:endParaRPr lang="en-US" sz="3600">
              <a:solidFill>
                <a:srgbClr val="FBF9F6"/>
              </a:solidFill>
            </a:endParaRPr>
          </a:p>
        </p:txBody>
      </p:sp>
      <p:pic>
        <p:nvPicPr>
          <p:cNvPr id="70" name="Graphic 69" descr="Maz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64988" y="1744515"/>
            <a:ext cx="3368969" cy="3368969"/>
          </a:xfrm>
          <a:prstGeom prst="rect">
            <a:avLst/>
          </a:prstGeom>
        </p:spPr>
      </p:pic>
      <p:sp>
        <p:nvSpPr>
          <p:cNvPr id="93" name="Rectangle 6"/>
          <p:cNvSpPr>
            <a:spLocks noGrp="1" noRot="1" noChangeAspect="1" noMove="1" noResize="1" noEditPoints="1" noAdjustHandles="1" noChangeArrowheads="1" noChangeShapeType="1" noTextEdit="1"/>
          </p:cNvSpPr>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Reward System</a:t>
            </a:r>
            <a:endParaRPr lang="en-US"/>
          </a:p>
          <a:p>
            <a:endParaRPr lang="en-US"/>
          </a:p>
        </p:txBody>
      </p:sp>
      <p:pic>
        <p:nvPicPr>
          <p:cNvPr id="4" name="Content Placeholder 3" descr="A black background with white text&#10;&#10;Description automatically generated"/>
          <p:cNvPicPr>
            <a:picLocks noGrp="1" noChangeAspect="1"/>
          </p:cNvPicPr>
          <p:nvPr>
            <p:ph idx="1"/>
          </p:nvPr>
        </p:nvPicPr>
        <p:blipFill rotWithShape="1">
          <a:blip r:embed="rId1"/>
          <a:srcRect l="2008" r="-201" b="-649"/>
          <a:stretch>
            <a:fillRect/>
          </a:stretch>
        </p:blipFill>
        <p:spPr>
          <a:xfrm>
            <a:off x="2061369" y="3432799"/>
            <a:ext cx="6713502" cy="1850262"/>
          </a:xfrm>
        </p:spPr>
      </p:pic>
      <p:sp>
        <p:nvSpPr>
          <p:cNvPr id="5" name="TextBox 4"/>
          <p:cNvSpPr txBox="1"/>
          <p:nvPr/>
        </p:nvSpPr>
        <p:spPr>
          <a:xfrm>
            <a:off x="595312" y="2113358"/>
            <a:ext cx="55215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a:latin typeface="The Serif Hand Black"/>
                <a:ea typeface="+mn-lt"/>
                <a:cs typeface="+mn-lt"/>
              </a:rPr>
              <a:t> values for the reward system</a:t>
            </a:r>
            <a:endParaRPr lang="en-US" sz="4800">
              <a:latin typeface="The Serif Hand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r>
              <a:rPr lang="en-US" sz="4800" b="1">
                <a:ea typeface="+mj-lt"/>
                <a:cs typeface="+mj-lt"/>
              </a:rPr>
              <a:t>Q-Learning-agent</a:t>
            </a:r>
            <a:endParaRPr lang="en-US" sz="4800"/>
          </a:p>
          <a:p>
            <a:endParaRPr lang="en-US" sz="4800" b="1"/>
          </a:p>
          <a:p>
            <a:endParaRPr lang="en-US" sz="4800"/>
          </a:p>
        </p:txBody>
      </p:sp>
      <p:sp>
        <p:nvSpPr>
          <p:cNvPr id="8" name="Content Placeholder 7"/>
          <p:cNvSpPr>
            <a:spLocks noGrp="1"/>
          </p:cNvSpPr>
          <p:nvPr>
            <p:ph idx="1"/>
          </p:nvPr>
        </p:nvSpPr>
        <p:spPr>
          <a:xfrm>
            <a:off x="4654294" y="4566390"/>
            <a:ext cx="6894577" cy="1601482"/>
          </a:xfrm>
        </p:spPr>
        <p:txBody>
          <a:bodyPr anchor="ctr">
            <a:normAutofit fontScale="85000" lnSpcReduction="20000"/>
          </a:bodyPr>
          <a:lstStyle/>
          <a:p>
            <a:r>
              <a:rPr lang="en-US" sz="1100" i="1">
                <a:latin typeface="Consolas" panose="020B0609020204030204"/>
              </a:rPr>
              <a:t>Initialize the Q-learning agent with a Q-table containing all zeros</a:t>
            </a:r>
            <a:endParaRPr lang="en-US" sz="1100" i="1">
              <a:latin typeface="Consolas" panose="020B0609020204030204"/>
            </a:endParaRPr>
          </a:p>
          <a:p>
            <a:r>
              <a:rPr lang="en-US" sz="1100" i="1">
                <a:latin typeface="Consolas" panose="020B0609020204030204"/>
              </a:rPr>
              <a:t>where the rows represent states, columns represent actions, and the third dimension is for each action (Up, Down, Left, Right)</a:t>
            </a:r>
            <a:endParaRPr lang="en-US" sz="1100" i="1">
              <a:latin typeface="Consolas" panose="020B0609020204030204"/>
            </a:endParaRPr>
          </a:p>
          <a:p>
            <a:r>
              <a:rPr lang="en-US" sz="1000" i="1">
                <a:latin typeface="Consolas" panose="020B0609020204030204"/>
              </a:rPr>
              <a:t>4 actions: Up, Down, Left, Right</a:t>
            </a:r>
            <a:endParaRPr lang="en-US" sz="1000" i="1">
              <a:latin typeface="Consolas" panose="020B0609020204030204"/>
            </a:endParaRPr>
          </a:p>
          <a:p>
            <a:r>
              <a:rPr lang="en-US" sz="1000" i="1">
                <a:latin typeface="Consolas" panose="020B0609020204030204"/>
              </a:rPr>
              <a:t>Learning rate controls how much the agent updates its Q-values after each action</a:t>
            </a:r>
            <a:endParaRPr lang="en-US" sz="1000" i="1">
              <a:latin typeface="Consolas" panose="020B0609020204030204"/>
            </a:endParaRPr>
          </a:p>
          <a:p>
            <a:r>
              <a:rPr lang="en-US" sz="1000" i="1">
                <a:latin typeface="Consolas" panose="020B0609020204030204"/>
              </a:rPr>
              <a:t>Discount factor determines the importance of future rewards in the agent's decisions</a:t>
            </a:r>
            <a:endParaRPr lang="en-US" sz="1000" i="1">
              <a:latin typeface="Consolas" panose="020B0609020204030204"/>
            </a:endParaRPr>
          </a:p>
          <a:p>
            <a:r>
              <a:rPr lang="en-US" sz="1000" i="1">
                <a:latin typeface="Consolas" panose="020B0609020204030204"/>
              </a:rPr>
              <a:t>Exploration rate determines the likelihood of the agent taking a random action</a:t>
            </a:r>
            <a:endParaRPr lang="en-US" sz="1000" i="1">
              <a:latin typeface="Consolas" panose="020B0609020204030204"/>
            </a:endParaRPr>
          </a:p>
        </p:txBody>
      </p:sp>
      <mc:AlternateContent xmlns:mc="http://schemas.openxmlformats.org/markup-compatibility/2006" xmlns:p14="http://schemas.microsoft.com/office/powerpoint/2010/main">
        <mc:Choice Requires="p14">
          <p:contentPart r:id="rId1" p14:bwMode="auto">
            <p14:nvContentPartPr>
              <p14:cNvPr id="22" name="Ink 21"/>
              <p14:cNvContentPartPr/>
              <p14:nvPr/>
            </p14:nvContentPartPr>
            <p14:xfrm>
              <a:off x="5755403" y="4884261"/>
              <a:ext cx="360" cy="2160"/>
            </p14:xfrm>
          </p:contentPart>
        </mc:Choice>
        <mc:Fallback xmlns="">
          <p:pic>
            <p:nvPicPr>
              <p:cNvPr id="22" name="Ink 21"/>
            </p:nvPicPr>
            <p:blipFill>
              <a:blip r:embed="rId2"/>
            </p:blipFill>
            <p:spPr>
              <a:xfrm>
                <a:off x="5755403" y="4884261"/>
                <a:ext cx="360" cy="2160"/>
              </a:xfrm>
              <a:prstGeom prst="rect"/>
            </p:spPr>
          </p:pic>
        </mc:Fallback>
      </mc:AlternateContent>
      <p:pic>
        <p:nvPicPr>
          <p:cNvPr id="4" name="Content Placeholder 3" descr="A computer screen shot of a program code"/>
          <p:cNvPicPr>
            <a:picLocks noChangeAspect="1"/>
          </p:cNvPicPr>
          <p:nvPr/>
        </p:nvPicPr>
        <p:blipFill>
          <a:blip r:embed="rId3"/>
          <a:stretch>
            <a:fillRect/>
          </a:stretch>
        </p:blipFill>
        <p:spPr>
          <a:xfrm>
            <a:off x="638556" y="1856327"/>
            <a:ext cx="10917936" cy="1719575"/>
          </a:xfrm>
          <a:prstGeom prst="rect">
            <a:avLst/>
          </a:prstGeom>
        </p:spPr>
      </p:pic>
      <p:sp>
        <p:nvSpPr>
          <p:cNvPr id="23" name="Rectangle 22"/>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34029"/>
            <a:ext cx="10921640" cy="1314698"/>
          </a:xfrm>
        </p:spPr>
        <p:txBody>
          <a:bodyPr anchor="ctr">
            <a:normAutofit/>
          </a:bodyPr>
          <a:lstStyle/>
          <a:p>
            <a:pPr algn="ctr"/>
            <a:r>
              <a:rPr lang="en-US" sz="7200" b="1" i="1"/>
              <a:t>Q-Learning-agent</a:t>
            </a:r>
            <a:endParaRPr lang="en-US" sz="7200" b="1"/>
          </a:p>
          <a:p>
            <a:pPr algn="ctr"/>
            <a:endParaRPr lang="en-US" sz="7200"/>
          </a:p>
        </p:txBody>
      </p:sp>
      <p:sp>
        <p:nvSpPr>
          <p:cNvPr id="23" name="Rectangle 22"/>
          <p:cNvSpPr>
            <a:spLocks noGrp="1" noRot="1" noChangeAspect="1" noMove="1" noResize="1" noEditPoints="1" noAdjustHandles="1" noChangeArrowheads="1" noChangeShapeType="1" noTextEdit="1"/>
          </p:cNvSpPr>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p:nvPr/>
        </p:nvSpPr>
        <p:spPr>
          <a:xfrm>
            <a:off x="1790150" y="2805098"/>
            <a:ext cx="8603831" cy="3478940"/>
          </a:xfrm>
          <a:prstGeom prst="rect">
            <a:avLst/>
          </a:prstGeom>
        </p:spPr>
        <p:txBody>
          <a:bodyPr vert="horz" lIns="91440" tIns="45720" rIns="91440" bIns="45720" rtlCol="0" anchor="t">
            <a:normAutofit/>
          </a:bodyPr>
          <a:lstStyle/>
          <a:p>
            <a:pPr defTabSz="740410">
              <a:spcAft>
                <a:spcPts val="600"/>
              </a:spcAft>
            </a:pPr>
            <a:r>
              <a:rPr lang="en-US" sz="2800" b="1" i="1" kern="1200" dirty="0">
                <a:latin typeface="Consolas" panose="020B0609020204030204"/>
                <a:ea typeface="+mn-ea"/>
                <a:cs typeface="+mn-cs"/>
              </a:rPr>
              <a:t>Calculate the current exploration rate using the given formula</a:t>
            </a:r>
            <a:endParaRPr lang="en-US" sz="2800" b="1" i="1" kern="1200" dirty="0">
              <a:latin typeface="Consolas" panose="020B0609020204030204"/>
              <a:ea typeface="+mn-ea"/>
              <a:cs typeface="+mn-cs"/>
            </a:endParaRPr>
          </a:p>
          <a:p>
            <a:pPr>
              <a:spcAft>
                <a:spcPts val="600"/>
              </a:spcAft>
            </a:pPr>
            <a:endParaRPr lang="en-US" sz="1400" b="1" i="1">
              <a:latin typeface="Consolas" panose="020B0609020204030204"/>
            </a:endParaRPr>
          </a:p>
        </p:txBody>
      </p:sp>
      <p:pic>
        <p:nvPicPr>
          <p:cNvPr id="11" name="Picture 10" descr="A black background with white text&#10;&#10;Description automatically generated"/>
          <p:cNvPicPr>
            <a:picLocks noChangeAspect="1"/>
          </p:cNvPicPr>
          <p:nvPr/>
        </p:nvPicPr>
        <p:blipFill>
          <a:blip r:embed="rId1"/>
          <a:stretch>
            <a:fillRect/>
          </a:stretch>
        </p:blipFill>
        <p:spPr>
          <a:xfrm>
            <a:off x="1787182" y="4276305"/>
            <a:ext cx="8453901" cy="12912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r>
              <a:rPr lang="en-US" sz="4800" b="1" i="1">
                <a:ea typeface="+mj-lt"/>
                <a:cs typeface="+mj-lt"/>
              </a:rPr>
              <a:t>Q-Learning-agent</a:t>
            </a:r>
            <a:endParaRPr lang="en-US" sz="4800"/>
          </a:p>
        </p:txBody>
      </p:sp>
      <p:sp>
        <p:nvSpPr>
          <p:cNvPr id="18" name="Content Placeholder 7"/>
          <p:cNvSpPr>
            <a:spLocks noGrp="1"/>
          </p:cNvSpPr>
          <p:nvPr>
            <p:ph idx="1"/>
          </p:nvPr>
        </p:nvSpPr>
        <p:spPr>
          <a:xfrm>
            <a:off x="4654294" y="4566390"/>
            <a:ext cx="6894577" cy="1601482"/>
          </a:xfrm>
        </p:spPr>
        <p:txBody>
          <a:bodyPr anchor="ctr">
            <a:normAutofit/>
          </a:bodyPr>
          <a:lstStyle/>
          <a:p>
            <a:r>
              <a:rPr lang="en-US" sz="1800" b="1" i="1" dirty="0">
                <a:latin typeface="Consolas" panose="020B0609020204030204"/>
              </a:rPr>
              <a:t>Select an action for the given state either randomly (exploration) or using the Q-table (exploitation)</a:t>
            </a:r>
            <a:endParaRPr lang="en-US" sz="1600" dirty="0"/>
          </a:p>
        </p:txBody>
      </p:sp>
      <mc:AlternateContent xmlns:mc="http://schemas.openxmlformats.org/markup-compatibility/2006" xmlns:p14="http://schemas.microsoft.com/office/powerpoint/2010/main">
        <mc:Choice Requires="p14">
          <p:contentPart r:id="rId1" p14:bwMode="auto">
            <p14:nvContentPartPr>
              <p14:cNvPr id="19" name="Ink 18"/>
              <p14:cNvContentPartPr/>
              <p14:nvPr/>
            </p14:nvContentPartPr>
            <p14:xfrm>
              <a:off x="5755403" y="4884261"/>
              <a:ext cx="360" cy="2160"/>
            </p14:xfrm>
          </p:contentPart>
        </mc:Choice>
        <mc:Fallback xmlns="">
          <p:pic>
            <p:nvPicPr>
              <p:cNvPr id="19" name="Ink 18"/>
            </p:nvPicPr>
            <p:blipFill>
              <a:blip r:embed="rId2"/>
            </p:blipFill>
            <p:spPr>
              <a:xfrm>
                <a:off x="5755403" y="4884261"/>
                <a:ext cx="360" cy="2160"/>
              </a:xfrm>
              <a:prstGeom prst="rect"/>
            </p:spPr>
          </p:pic>
        </mc:Fallback>
      </mc:AlternateContent>
      <p:pic>
        <p:nvPicPr>
          <p:cNvPr id="4" name="Content Placeholder 3" descr="A screen shot of a computer program&#10;&#10;Description automatically generated"/>
          <p:cNvPicPr>
            <a:picLocks noChangeAspect="1"/>
          </p:cNvPicPr>
          <p:nvPr/>
        </p:nvPicPr>
        <p:blipFill>
          <a:blip r:embed="rId3"/>
          <a:stretch>
            <a:fillRect/>
          </a:stretch>
        </p:blipFill>
        <p:spPr>
          <a:xfrm>
            <a:off x="630936" y="628521"/>
            <a:ext cx="10917936" cy="2511124"/>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r>
              <a:rPr lang="en-US" sz="4800" b="1" i="1" dirty="0">
                <a:ea typeface="+mj-lt"/>
                <a:cs typeface="+mj-lt"/>
              </a:rPr>
              <a:t>Q-Learning-agent</a:t>
            </a:r>
            <a:endParaRPr lang="en-US" sz="4800" dirty="0">
              <a:ea typeface="+mj-lt"/>
              <a:cs typeface="+mj-lt"/>
            </a:endParaRPr>
          </a:p>
          <a:p>
            <a:endParaRPr lang="en-US" sz="4800"/>
          </a:p>
        </p:txBody>
      </p:sp>
      <p:sp>
        <p:nvSpPr>
          <p:cNvPr id="23" name="Content Placeholder 7"/>
          <p:cNvSpPr>
            <a:spLocks noGrp="1"/>
          </p:cNvSpPr>
          <p:nvPr>
            <p:ph idx="1"/>
          </p:nvPr>
        </p:nvSpPr>
        <p:spPr>
          <a:xfrm>
            <a:off x="4654294" y="4566390"/>
            <a:ext cx="6894577" cy="1601482"/>
          </a:xfrm>
        </p:spPr>
        <p:txBody>
          <a:bodyPr anchor="ctr">
            <a:normAutofit/>
          </a:bodyPr>
          <a:lstStyle/>
          <a:p>
            <a:pPr marL="0" indent="0">
              <a:lnSpc>
                <a:spcPct val="100000"/>
              </a:lnSpc>
              <a:buNone/>
            </a:pPr>
            <a:r>
              <a:rPr lang="en-US" sz="1300" b="1" i="1">
                <a:latin typeface="Consolas" panose="020B0609020204030204"/>
              </a:rPr>
              <a:t>.Find the best next action by selecting the action that maximizes the Q-value for the next state</a:t>
            </a:r>
            <a:endParaRPr lang="en-US" sz="1300" b="1" i="1">
              <a:latin typeface="Consolas" panose="020B0609020204030204"/>
            </a:endParaRPr>
          </a:p>
          <a:p>
            <a:pPr marL="0" indent="0">
              <a:lnSpc>
                <a:spcPct val="100000"/>
              </a:lnSpc>
              <a:buNone/>
            </a:pPr>
            <a:r>
              <a:rPr lang="en-US" sz="1300" b="1" i="1">
                <a:latin typeface="Consolas" panose="020B0609020204030204"/>
              </a:rPr>
              <a:t> Get the current Q-value for the current state and action</a:t>
            </a:r>
            <a:endParaRPr lang="en-US" sz="1300" b="1" i="1">
              <a:latin typeface="Consolas" panose="020B0609020204030204"/>
            </a:endParaRPr>
          </a:p>
          <a:p>
            <a:pPr marL="0" indent="0">
              <a:lnSpc>
                <a:spcPct val="100000"/>
              </a:lnSpc>
              <a:buNone/>
            </a:pPr>
            <a:r>
              <a:rPr lang="en-US" sz="1300" b="1" i="1">
                <a:latin typeface="Consolas" panose="020B0609020204030204"/>
              </a:rPr>
              <a:t>Q-value update using Q-learning formula</a:t>
            </a:r>
            <a:endParaRPr lang="en-US" sz="1300" b="1"/>
          </a:p>
          <a:p>
            <a:pPr marL="0" indent="0">
              <a:lnSpc>
                <a:spcPct val="100000"/>
              </a:lnSpc>
              <a:buNone/>
            </a:pPr>
            <a:r>
              <a:rPr lang="en-US" sz="1300" b="1" i="1">
                <a:latin typeface="Consolas" panose="020B0609020204030204"/>
              </a:rPr>
              <a:t>Update the Q-table with the new Q-value for the current state and action</a:t>
            </a:r>
            <a:endParaRPr lang="en-US" sz="1300" b="1"/>
          </a:p>
          <a:p>
            <a:pPr marL="0" indent="0">
              <a:lnSpc>
                <a:spcPct val="100000"/>
              </a:lnSpc>
              <a:buNone/>
            </a:pPr>
            <a:endParaRPr lang="en-US" sz="1300" b="1" i="1">
              <a:latin typeface="Consolas" panose="020B0609020204030204"/>
            </a:endParaRPr>
          </a:p>
          <a:p>
            <a:pPr marL="0" indent="0">
              <a:lnSpc>
                <a:spcPct val="100000"/>
              </a:lnSpc>
              <a:buNone/>
            </a:pPr>
            <a:endParaRPr lang="en-US" sz="1300" b="1" i="1">
              <a:latin typeface="Consolas" panose="020B0609020204030204"/>
            </a:endParaRPr>
          </a:p>
          <a:p>
            <a:pPr marL="0" indent="0">
              <a:lnSpc>
                <a:spcPct val="100000"/>
              </a:lnSpc>
              <a:buNone/>
            </a:pPr>
            <a:endParaRPr lang="en-US" sz="1300" i="1">
              <a:latin typeface="Consolas" panose="020B0609020204030204"/>
            </a:endParaRPr>
          </a:p>
        </p:txBody>
      </p:sp>
      <mc:AlternateContent xmlns:mc="http://schemas.openxmlformats.org/markup-compatibility/2006" xmlns:p14="http://schemas.microsoft.com/office/powerpoint/2010/main">
        <mc:Choice Requires="p14">
          <p:contentPart r:id="rId1" p14:bwMode="auto">
            <p14:nvContentPartPr>
              <p14:cNvPr id="32" name="Ink 31"/>
              <p14:cNvContentPartPr/>
              <p14:nvPr/>
            </p14:nvContentPartPr>
            <p14:xfrm>
              <a:off x="5755403" y="4884261"/>
              <a:ext cx="360" cy="2160"/>
            </p14:xfrm>
          </p:contentPart>
        </mc:Choice>
        <mc:Fallback xmlns="">
          <p:pic>
            <p:nvPicPr>
              <p:cNvPr id="32" name="Ink 31"/>
            </p:nvPicPr>
            <p:blipFill>
              <a:blip r:embed="rId2"/>
            </p:blipFill>
            <p:spPr>
              <a:xfrm>
                <a:off x="5755403" y="4884261"/>
                <a:ext cx="360" cy="2160"/>
              </a:xfrm>
              <a:prstGeom prst="rect"/>
            </p:spPr>
          </p:pic>
        </mc:Fallback>
      </mc:AlternateContent>
      <p:pic>
        <p:nvPicPr>
          <p:cNvPr id="4" name="Content Placeholder 3" descr="A screen shot of a computer&#10;&#10;Description automatically generated"/>
          <p:cNvPicPr>
            <a:picLocks noChangeAspect="1"/>
          </p:cNvPicPr>
          <p:nvPr/>
        </p:nvPicPr>
        <p:blipFill>
          <a:blip r:embed="rId3"/>
          <a:stretch>
            <a:fillRect/>
          </a:stretch>
        </p:blipFill>
        <p:spPr>
          <a:xfrm>
            <a:off x="630936" y="685044"/>
            <a:ext cx="10917936" cy="2325507"/>
          </a:xfrm>
          <a:prstGeom prst="rect">
            <a:avLst/>
          </a:prstGeom>
        </p:spPr>
      </p:pic>
      <p:sp>
        <p:nvSpPr>
          <p:cNvPr id="34" name="Rectangle 33"/>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126" y="4880866"/>
            <a:ext cx="3419856" cy="1601481"/>
          </a:xfrm>
        </p:spPr>
        <p:txBody>
          <a:bodyPr anchor="ctr">
            <a:normAutofit/>
          </a:bodyPr>
          <a:lstStyle/>
          <a:p>
            <a:pPr>
              <a:lnSpc>
                <a:spcPct val="90000"/>
              </a:lnSpc>
            </a:pPr>
            <a:r>
              <a:rPr lang="en-US" sz="3400" b="1"/>
              <a:t>Testing the Agent</a:t>
            </a:r>
            <a:endParaRPr lang="en-US" sz="3400"/>
          </a:p>
          <a:p>
            <a:pPr>
              <a:lnSpc>
                <a:spcPct val="90000"/>
              </a:lnSpc>
            </a:pPr>
            <a:br>
              <a:rPr lang="en-US" sz="3400"/>
            </a:br>
            <a:endParaRPr lang="en-US" sz="3400"/>
          </a:p>
          <a:p>
            <a:pPr>
              <a:lnSpc>
                <a:spcPct val="90000"/>
              </a:lnSpc>
            </a:pPr>
            <a:endParaRPr lang="en-US" sz="3400"/>
          </a:p>
        </p:txBody>
      </p:sp>
      <p:sp>
        <p:nvSpPr>
          <p:cNvPr id="8" name="Content Placeholder 7"/>
          <p:cNvSpPr>
            <a:spLocks noGrp="1"/>
          </p:cNvSpPr>
          <p:nvPr>
            <p:ph idx="1"/>
          </p:nvPr>
        </p:nvSpPr>
        <p:spPr>
          <a:xfrm>
            <a:off x="4630103" y="4892961"/>
            <a:ext cx="6894577" cy="1601482"/>
          </a:xfrm>
        </p:spPr>
        <p:txBody>
          <a:bodyPr vert="horz" lIns="91440" tIns="45720" rIns="91440" bIns="45720" rtlCol="0" anchor="ctr">
            <a:noAutofit/>
          </a:bodyPr>
          <a:lstStyle/>
          <a:p>
            <a:pPr marL="0" indent="0">
              <a:buNone/>
            </a:pPr>
            <a:r>
              <a:rPr lang="en-US" sz="2400" b="1" dirty="0">
                <a:ea typeface="+mn-lt"/>
                <a:cs typeface="+mn-lt"/>
              </a:rPr>
              <a:t>The code above tests how well the agent navigates the maze. It reports the total number of steps the agent took to get through the maze as well as the total reward the agent </a:t>
            </a:r>
            <a:r>
              <a:rPr lang="en-US" sz="2400" b="1" err="1">
                <a:ea typeface="+mn-lt"/>
                <a:cs typeface="+mn-lt"/>
              </a:rPr>
              <a:t>accumulated.Every</a:t>
            </a:r>
            <a:r>
              <a:rPr lang="en-US" sz="2400" b="1" dirty="0">
                <a:ea typeface="+mn-lt"/>
                <a:cs typeface="+mn-lt"/>
              </a:rPr>
              <a:t> time you want to test the agent, run the function ten times. Each time note the number of steps the agent used to travel between the start and the goal, as well as the total reward. Calculate the average steps and average reward across all ten test trials.</a:t>
            </a:r>
            <a:endParaRPr lang="en-US" sz="2400" b="1" dirty="0"/>
          </a:p>
          <a:p>
            <a:pPr marL="0" indent="0">
              <a:buNone/>
            </a:pPr>
            <a:endParaRPr lang="en-US" sz="1800"/>
          </a:p>
        </p:txBody>
      </p:sp>
      <mc:AlternateContent xmlns:mc="http://schemas.openxmlformats.org/markup-compatibility/2006" xmlns:p14="http://schemas.microsoft.com/office/powerpoint/2010/main">
        <mc:Choice Requires="p14">
          <p:contentPart r:id="rId1" p14:bwMode="auto">
            <p14:nvContentPartPr>
              <p14:cNvPr id="22" name="Ink 21"/>
              <p14:cNvContentPartPr/>
              <p14:nvPr/>
            </p14:nvContentPartPr>
            <p14:xfrm>
              <a:off x="5755403" y="4884261"/>
              <a:ext cx="360" cy="2160"/>
            </p14:xfrm>
          </p:contentPart>
        </mc:Choice>
        <mc:Fallback xmlns="">
          <p:pic>
            <p:nvPicPr>
              <p:cNvPr id="22" name="Ink 21"/>
            </p:nvPicPr>
            <p:blipFill>
              <a:blip r:embed="rId2"/>
            </p:blipFill>
            <p:spPr>
              <a:xfrm>
                <a:off x="5755403" y="4884261"/>
                <a:ext cx="360" cy="2160"/>
              </a:xfrm>
              <a:prstGeom prst="rect"/>
            </p:spPr>
          </p:pic>
        </mc:Fallback>
      </mc:AlternateContent>
      <p:pic>
        <p:nvPicPr>
          <p:cNvPr id="4" name="Content Placeholder 3" descr="A screen shot of a computer program&#10;&#10;Description automatically generated"/>
          <p:cNvPicPr>
            <a:picLocks noChangeAspect="1"/>
          </p:cNvPicPr>
          <p:nvPr/>
        </p:nvPicPr>
        <p:blipFill>
          <a:blip r:embed="rId3"/>
          <a:stretch>
            <a:fillRect/>
          </a:stretch>
        </p:blipFill>
        <p:spPr>
          <a:xfrm>
            <a:off x="656662" y="630936"/>
            <a:ext cx="10866484" cy="3667437"/>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r>
              <a:rPr lang="en-US" sz="4800" b="1">
                <a:ea typeface="+mj-lt"/>
                <a:cs typeface="+mj-lt"/>
              </a:rPr>
              <a:t>Testing the Agent</a:t>
            </a:r>
            <a:endParaRPr lang="en-US" sz="4800">
              <a:ea typeface="+mj-lt"/>
              <a:cs typeface="+mj-lt"/>
            </a:endParaRPr>
          </a:p>
          <a:p>
            <a:endParaRPr lang="en-US" sz="4800"/>
          </a:p>
        </p:txBody>
      </p:sp>
      <p:sp>
        <p:nvSpPr>
          <p:cNvPr id="8" name="Content Placeholder 7"/>
          <p:cNvSpPr>
            <a:spLocks noGrp="1"/>
          </p:cNvSpPr>
          <p:nvPr>
            <p:ph idx="1"/>
          </p:nvPr>
        </p:nvSpPr>
        <p:spPr>
          <a:xfrm>
            <a:off x="4456739" y="4566390"/>
            <a:ext cx="7586020" cy="2292926"/>
          </a:xfrm>
        </p:spPr>
        <p:txBody>
          <a:bodyPr vert="horz" lIns="91440" tIns="45720" rIns="91440" bIns="45720" rtlCol="0" anchor="ctr">
            <a:noAutofit/>
          </a:bodyPr>
          <a:lstStyle/>
          <a:p>
            <a:r>
              <a:rPr lang="en-US" sz="2400" dirty="0">
                <a:latin typeface="Consolas" panose="020B0609020204030204"/>
                <a:ea typeface="+mn-lt"/>
                <a:cs typeface="+mn-lt"/>
              </a:rPr>
              <a:t>The code below tests how well the agent navigates the maze. It reports the total number of steps the agent took to get through the maze as well as the total reward the agent accumulated.</a:t>
            </a:r>
            <a:endParaRPr lang="en-US" sz="2400" b="1">
              <a:latin typeface="Consolas" panose="020B0609020204030204"/>
            </a:endParaRPr>
          </a:p>
          <a:p>
            <a:endParaRPr lang="en-US" sz="2000"/>
          </a:p>
        </p:txBody>
      </p:sp>
      <mc:AlternateContent xmlns:mc="http://schemas.openxmlformats.org/markup-compatibility/2006" xmlns:p14="http://schemas.microsoft.com/office/powerpoint/2010/main">
        <mc:Choice Requires="p14">
          <p:contentPart r:id="rId1" p14:bwMode="auto">
            <p14:nvContentPartPr>
              <p14:cNvPr id="13" name="Ink 12"/>
              <p14:cNvContentPartPr/>
              <p14:nvPr/>
            </p14:nvContentPartPr>
            <p14:xfrm>
              <a:off x="5755403" y="4884261"/>
              <a:ext cx="360" cy="2160"/>
            </p14:xfrm>
          </p:contentPart>
        </mc:Choice>
        <mc:Fallback xmlns="">
          <p:pic>
            <p:nvPicPr>
              <p:cNvPr id="13" name="Ink 12"/>
            </p:nvPicPr>
            <p:blipFill>
              <a:blip r:embed="rId2"/>
            </p:blipFill>
            <p:spPr>
              <a:xfrm>
                <a:off x="5755403" y="4884261"/>
                <a:ext cx="360" cy="2160"/>
              </a:xfrm>
              <a:prstGeom prst="rect"/>
            </p:spPr>
          </p:pic>
        </mc:Fallback>
      </mc:AlternateContent>
      <p:pic>
        <p:nvPicPr>
          <p:cNvPr id="4" name="Content Placeholder 3" descr="A screen shot of a computer program&#10;&#10;Description automatically generated"/>
          <p:cNvPicPr>
            <a:picLocks noChangeAspect="1"/>
          </p:cNvPicPr>
          <p:nvPr/>
        </p:nvPicPr>
        <p:blipFill>
          <a:blip r:embed="rId3"/>
          <a:stretch>
            <a:fillRect/>
          </a:stretch>
        </p:blipFill>
        <p:spPr>
          <a:xfrm>
            <a:off x="3875" y="902"/>
            <a:ext cx="12191461" cy="4292505"/>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Wingdings" panose="05000000000000000000"/>
              <a:buChar char="§"/>
            </a:pPr>
            <a:r>
              <a:rPr lang="en-US" sz="2400" b="1" i="1" dirty="0">
                <a:latin typeface="Consolas" panose="020B0609020204030204"/>
              </a:rPr>
              <a:t>Visualize the maze using matplotlib</a:t>
            </a:r>
            <a:endParaRPr lang="en-US" sz="2400" dirty="0">
              <a:latin typeface="Consolas" panose="020B0609020204030204"/>
            </a:endParaRPr>
          </a:p>
          <a:p>
            <a:endParaRPr lang="en-US"/>
          </a:p>
        </p:txBody>
      </p:sp>
      <p:pic>
        <p:nvPicPr>
          <p:cNvPr id="4" name="Content Placeholder 3" descr="A computer screen shot of a program code&#10;&#10;Description automatically generated"/>
          <p:cNvPicPr>
            <a:picLocks noGrp="1" noChangeAspect="1"/>
          </p:cNvPicPr>
          <p:nvPr>
            <p:ph idx="1"/>
          </p:nvPr>
        </p:nvPicPr>
        <p:blipFill>
          <a:blip r:embed="rId1"/>
          <a:stretch>
            <a:fillRect/>
          </a:stretch>
        </p:blipFill>
        <p:spPr>
          <a:xfrm>
            <a:off x="1368778" y="2037799"/>
            <a:ext cx="9327444" cy="410568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pPr>
              <a:lnSpc>
                <a:spcPct val="90000"/>
              </a:lnSpc>
            </a:pPr>
            <a:r>
              <a:rPr lang="en-US" sz="2600" b="1" i="1">
                <a:latin typeface="Roboto"/>
                <a:ea typeface="Roboto"/>
                <a:cs typeface="Roboto"/>
              </a:rPr>
              <a:t>test &amp; simulate the agent's movements in the maze</a:t>
            </a:r>
            <a:endParaRPr lang="en-US" sz="2600"/>
          </a:p>
          <a:p>
            <a:pPr>
              <a:lnSpc>
                <a:spcPct val="90000"/>
              </a:lnSpc>
            </a:pPr>
            <a:endParaRPr lang="en-US" sz="2600"/>
          </a:p>
        </p:txBody>
      </p:sp>
      <p:sp>
        <p:nvSpPr>
          <p:cNvPr id="8" name="Content Placeholder 7"/>
          <p:cNvSpPr>
            <a:spLocks noGrp="1"/>
          </p:cNvSpPr>
          <p:nvPr>
            <p:ph idx="1"/>
          </p:nvPr>
        </p:nvSpPr>
        <p:spPr>
          <a:xfrm>
            <a:off x="4654294" y="4255946"/>
            <a:ext cx="6894577" cy="2405814"/>
          </a:xfrm>
        </p:spPr>
        <p:txBody>
          <a:bodyPr vert="horz" lIns="91440" tIns="45720" rIns="91440" bIns="45720" rtlCol="0" anchor="ctr">
            <a:noAutofit/>
          </a:bodyPr>
          <a:lstStyle/>
          <a:p>
            <a:r>
              <a:rPr lang="en-US" sz="1400" i="1" dirty="0">
                <a:latin typeface="Consolas" panose="020B0609020204030204"/>
              </a:rPr>
              <a:t>This function evaluates an agent's performance in the maze. The function simulates the agent's movements in the maze,</a:t>
            </a:r>
            <a:r>
              <a:rPr lang="en-US" sz="1400" dirty="0">
                <a:solidFill>
                  <a:srgbClr val="212121"/>
                </a:solidFill>
                <a:latin typeface="Consolas" panose="020B0609020204030204"/>
              </a:rPr>
              <a:t>
</a:t>
            </a:r>
            <a:r>
              <a:rPr lang="en-US" sz="1400" i="1" dirty="0">
                <a:latin typeface="Consolas" panose="020B0609020204030204"/>
              </a:rPr>
              <a:t>updating its state, accumulating the rewards, and determining the end of the episode when the agent reaches the goal position.</a:t>
            </a:r>
            <a:r>
              <a:rPr lang="en-US" sz="1400" dirty="0">
                <a:solidFill>
                  <a:srgbClr val="212121"/>
                </a:solidFill>
                <a:latin typeface="Consolas" panose="020B0609020204030204"/>
              </a:rPr>
              <a:t>
</a:t>
            </a:r>
            <a:r>
              <a:rPr lang="en-US" sz="1400" i="1" dirty="0">
                <a:latin typeface="Consolas" panose="020B0609020204030204"/>
              </a:rPr>
              <a:t>The agent's learned path is then printed along with the total number of steps taken and the total reward obtained during the</a:t>
            </a:r>
            <a:r>
              <a:rPr lang="en-US" sz="1400" dirty="0">
                <a:solidFill>
                  <a:srgbClr val="212121"/>
                </a:solidFill>
                <a:latin typeface="Consolas" panose="020B0609020204030204"/>
              </a:rPr>
              <a:t>
</a:t>
            </a:r>
            <a:r>
              <a:rPr lang="en-US" sz="1400" i="1" dirty="0">
                <a:latin typeface="Consolas" panose="020B0609020204030204"/>
              </a:rPr>
              <a:t>simulation. The function also visualizes the maze with the agent's path marked in blue for better visualization of the</a:t>
            </a:r>
            <a:r>
              <a:rPr lang="en-US" sz="1400" dirty="0">
                <a:solidFill>
                  <a:srgbClr val="212121"/>
                </a:solidFill>
                <a:latin typeface="Consolas" panose="020B0609020204030204"/>
              </a:rPr>
              <a:t>
</a:t>
            </a:r>
            <a:r>
              <a:rPr lang="en-US" sz="1400" i="1" dirty="0">
                <a:latin typeface="Consolas" panose="020B0609020204030204"/>
              </a:rPr>
              <a:t>agent's trajectory.</a:t>
            </a:r>
            <a:endParaRPr lang="en-US" sz="1400" dirty="0"/>
          </a:p>
        </p:txBody>
      </p:sp>
      <mc:AlternateContent xmlns:mc="http://schemas.openxmlformats.org/markup-compatibility/2006" xmlns:p14="http://schemas.microsoft.com/office/powerpoint/2010/main">
        <mc:Choice Requires="p14">
          <p:contentPart r:id="rId1" p14:bwMode="auto">
            <p14:nvContentPartPr>
              <p14:cNvPr id="13" name="Ink 12"/>
              <p14:cNvContentPartPr/>
              <p14:nvPr/>
            </p14:nvContentPartPr>
            <p14:xfrm>
              <a:off x="5755403" y="4884261"/>
              <a:ext cx="360" cy="2160"/>
            </p14:xfrm>
          </p:contentPart>
        </mc:Choice>
        <mc:Fallback xmlns="">
          <p:pic>
            <p:nvPicPr>
              <p:cNvPr id="13" name="Ink 12"/>
            </p:nvPicPr>
            <p:blipFill>
              <a:blip r:embed="rId2"/>
            </p:blipFill>
            <p:spPr>
              <a:xfrm>
                <a:off x="5755403" y="4884261"/>
                <a:ext cx="360" cy="2160"/>
              </a:xfrm>
              <a:prstGeom prst="rect"/>
            </p:spPr>
          </p:pic>
        </mc:Fallback>
      </mc:AlternateContent>
      <p:pic>
        <p:nvPicPr>
          <p:cNvPr id="4" name="Content Placeholder 3" descr="A computer screen shot of a program code&#10;&#10;Description automatically generated"/>
          <p:cNvPicPr>
            <a:picLocks noChangeAspect="1"/>
          </p:cNvPicPr>
          <p:nvPr/>
        </p:nvPicPr>
        <p:blipFill>
          <a:blip r:embed="rId3"/>
          <a:stretch>
            <a:fillRect/>
          </a:stretch>
        </p:blipFill>
        <p:spPr>
          <a:xfrm>
            <a:off x="1051859" y="-4064"/>
            <a:ext cx="10090199" cy="4090770"/>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The output : </a:t>
            </a:r>
            <a:endParaRPr lang="en-US" sz="5800"/>
          </a:p>
        </p:txBody>
      </p:sp>
      <p:sp>
        <p:nvSpPr>
          <p:cNvPr id="13" name="Rectangle 6"/>
          <p:cNvSpPr>
            <a:spLocks noGrp="1" noRot="1" noChangeAspect="1" noMove="1" noResize="1" noEditPoints="1" noAdjustHandles="1" noChangeArrowheads="1" noChangeShapeType="1" noTextEdit="1"/>
          </p:cNvSpPr>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ack and white maze&#10;&#10;Description automatically generated"/>
          <p:cNvPicPr>
            <a:picLocks noGrp="1" noChangeAspect="1"/>
          </p:cNvPicPr>
          <p:nvPr>
            <p:ph idx="1"/>
          </p:nvPr>
        </p:nvPicPr>
        <p:blipFill>
          <a:blip r:embed="rId1"/>
          <a:stretch>
            <a:fillRect/>
          </a:stretch>
        </p:blipFill>
        <p:spPr>
          <a:xfrm>
            <a:off x="5532401" y="968093"/>
            <a:ext cx="5218551" cy="51429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a:spLocks noGrp="1" noRot="1" noChangeAspect="1" noMove="1" noResize="1" noEditPoints="1" noAdjustHandles="1" noChangeArrowheads="1" noChangeShapeType="1" noTextEdit="1"/>
          </p:cNvSpPr>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7A8DA"/>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41248" y="644652"/>
            <a:ext cx="3182112" cy="5568696"/>
          </a:xfrm>
        </p:spPr>
        <p:txBody>
          <a:bodyPr>
            <a:normAutofit/>
          </a:bodyPr>
          <a:lstStyle/>
          <a:p>
            <a:r>
              <a:rPr lang="en-US" sz="6600">
                <a:solidFill>
                  <a:srgbClr val="FFFFFF"/>
                </a:solidFill>
              </a:rPr>
              <a:t>Team name :</a:t>
            </a:r>
            <a:endParaRPr lang="en-US" sz="6600">
              <a:solidFill>
                <a:srgbClr val="FFFFFF"/>
              </a:solidFill>
            </a:endParaRPr>
          </a:p>
        </p:txBody>
      </p:sp>
      <p:sp>
        <p:nvSpPr>
          <p:cNvPr id="3" name="Content Placeholder 2"/>
          <p:cNvSpPr>
            <a:spLocks noGrp="1"/>
          </p:cNvSpPr>
          <p:nvPr>
            <p:ph idx="1"/>
          </p:nvPr>
        </p:nvSpPr>
        <p:spPr>
          <a:xfrm>
            <a:off x="5494350" y="644652"/>
            <a:ext cx="6439806" cy="5568696"/>
          </a:xfrm>
        </p:spPr>
        <p:txBody>
          <a:bodyPr vert="horz" lIns="91440" tIns="45720" rIns="91440" bIns="45720" rtlCol="0" anchor="ctr">
            <a:normAutofit/>
          </a:bodyPr>
          <a:lstStyle/>
          <a:p>
            <a:pPr>
              <a:lnSpc>
                <a:spcPct val="100000"/>
              </a:lnSpc>
            </a:pPr>
            <a:r>
              <a:rPr lang="en-US" sz="2400" dirty="0">
                <a:latin typeface="Calibri" panose="020F0502020204030204"/>
                <a:ea typeface="Calibri" panose="020F0502020204030204"/>
                <a:cs typeface="Calibri" panose="020F0502020204030204"/>
              </a:rPr>
              <a:t>Yousef </a:t>
            </a:r>
            <a:r>
              <a:rPr lang="en-US" sz="2400" dirty="0" err="1">
                <a:latin typeface="Calibri" panose="020F0502020204030204"/>
                <a:ea typeface="Calibri" panose="020F0502020204030204"/>
                <a:cs typeface="Calibri" panose="020F0502020204030204"/>
              </a:rPr>
              <a:t>hamdy</a:t>
            </a:r>
            <a:r>
              <a:rPr lang="en-US" sz="2400" dirty="0">
                <a:latin typeface="Calibri" panose="020F0502020204030204"/>
                <a:ea typeface="Calibri" panose="020F0502020204030204"/>
                <a:cs typeface="Calibri" panose="020F0502020204030204"/>
              </a:rPr>
              <a:t> </a:t>
            </a:r>
            <a:r>
              <a:rPr lang="en-US" sz="2400" dirty="0" err="1">
                <a:latin typeface="Calibri" panose="020F0502020204030204"/>
                <a:ea typeface="Calibri" panose="020F0502020204030204"/>
                <a:cs typeface="Calibri" panose="020F0502020204030204"/>
              </a:rPr>
              <a:t>shehab</a:t>
            </a:r>
            <a:r>
              <a:rPr lang="en-US" sz="2400" dirty="0">
                <a:latin typeface="Calibri" panose="020F0502020204030204"/>
                <a:ea typeface="Calibri" panose="020F0502020204030204"/>
                <a:cs typeface="Calibri" panose="020F0502020204030204"/>
              </a:rPr>
              <a:t> </a:t>
            </a:r>
            <a:r>
              <a:rPr lang="en-US" sz="2400" dirty="0" err="1">
                <a:latin typeface="Calibri" panose="020F0502020204030204"/>
                <a:ea typeface="Calibri" panose="020F0502020204030204"/>
                <a:cs typeface="Calibri" panose="020F0502020204030204"/>
              </a:rPr>
              <a:t>eldeen-MI</a:t>
            </a:r>
            <a:endParaRPr lang="en-US" sz="2400" dirty="0"/>
          </a:p>
          <a:p>
            <a:pPr marL="0" indent="0">
              <a:lnSpc>
                <a:spcPct val="100000"/>
              </a:lnSpc>
              <a:buNone/>
            </a:pPr>
            <a:r>
              <a:rPr lang="en-US" sz="2400" dirty="0">
                <a:latin typeface="Calibri" panose="020F0502020204030204"/>
                <a:ea typeface="Calibri" panose="020F0502020204030204"/>
                <a:cs typeface="Calibri" panose="020F0502020204030204"/>
              </a:rPr>
              <a:t> </a:t>
            </a:r>
            <a:r>
              <a:rPr lang="en-US" sz="2000" dirty="0">
                <a:latin typeface="Calibri" panose="020F0502020204030204"/>
                <a:ea typeface="Calibri" panose="020F0502020204030204"/>
                <a:cs typeface="Calibri" panose="020F0502020204030204"/>
              </a:rPr>
              <a:t>   (</a:t>
            </a:r>
            <a:r>
              <a:rPr lang="en-US" sz="2000" dirty="0">
                <a:latin typeface="Roboto"/>
                <a:ea typeface="+mn-lt"/>
                <a:cs typeface="+mn-lt"/>
              </a:rPr>
              <a:t>Explanation of the game-create</a:t>
            </a:r>
            <a:r>
              <a:rPr lang="en-US" sz="2000" dirty="0">
                <a:latin typeface="Roboto"/>
                <a:ea typeface="Calibri" panose="020F0502020204030204"/>
                <a:cs typeface="Calibri" panose="020F0502020204030204"/>
              </a:rPr>
              <a:t> the environment</a:t>
            </a:r>
            <a:r>
              <a:rPr lang="en-US" sz="2000" dirty="0">
                <a:latin typeface="Calibri" panose="020F0502020204030204"/>
                <a:ea typeface="Calibri" panose="020F0502020204030204"/>
                <a:cs typeface="Calibri" panose="020F0502020204030204"/>
              </a:rPr>
              <a:t>)</a:t>
            </a:r>
            <a:endParaRPr lang="en-US" sz="2000" dirty="0"/>
          </a:p>
          <a:p>
            <a:pPr>
              <a:lnSpc>
                <a:spcPct val="100000"/>
              </a:lnSpc>
            </a:pPr>
            <a:r>
              <a:rPr lang="en-US" sz="2400" dirty="0">
                <a:latin typeface="Calibri" panose="020F0502020204030204"/>
                <a:ea typeface="Calibri" panose="020F0502020204030204"/>
                <a:cs typeface="Calibri" panose="020F0502020204030204"/>
              </a:rPr>
              <a:t>Mohamed </a:t>
            </a:r>
            <a:r>
              <a:rPr lang="en-US" sz="2400" dirty="0" err="1">
                <a:latin typeface="Calibri" panose="020F0502020204030204"/>
                <a:ea typeface="Calibri" panose="020F0502020204030204"/>
                <a:cs typeface="Calibri" panose="020F0502020204030204"/>
              </a:rPr>
              <a:t>rabea</a:t>
            </a:r>
            <a:r>
              <a:rPr lang="en-US" sz="2400" dirty="0">
                <a:latin typeface="Calibri" panose="020F0502020204030204"/>
                <a:ea typeface="Calibri" panose="020F0502020204030204"/>
                <a:cs typeface="Calibri" panose="020F0502020204030204"/>
              </a:rPr>
              <a:t> </a:t>
            </a:r>
            <a:r>
              <a:rPr lang="en-US" sz="2400" dirty="0" err="1">
                <a:latin typeface="Calibri" panose="020F0502020204030204"/>
                <a:ea typeface="Calibri" panose="020F0502020204030204"/>
                <a:cs typeface="Calibri" panose="020F0502020204030204"/>
              </a:rPr>
              <a:t>ayed-MI</a:t>
            </a:r>
            <a:endParaRPr lang="en-US" sz="2400" dirty="0">
              <a:latin typeface="Calibri" panose="020F0502020204030204"/>
              <a:ea typeface="Calibri" panose="020F0502020204030204"/>
              <a:cs typeface="Calibri" panose="020F0502020204030204"/>
            </a:endParaRPr>
          </a:p>
          <a:p>
            <a:pPr marL="0" indent="0">
              <a:lnSpc>
                <a:spcPct val="100000"/>
              </a:lnSpc>
              <a:buNone/>
            </a:pPr>
            <a:r>
              <a:rPr lang="en-US" sz="2400" dirty="0">
                <a:latin typeface="Calibri" panose="020F0502020204030204"/>
                <a:ea typeface="Calibri" panose="020F0502020204030204"/>
                <a:cs typeface="Calibri" panose="020F0502020204030204"/>
              </a:rPr>
              <a:t>   (</a:t>
            </a:r>
            <a:r>
              <a:rPr lang="en-US" sz="2400" dirty="0">
                <a:latin typeface="Calibri" panose="020F0502020204030204"/>
                <a:ea typeface="+mn-lt"/>
                <a:cs typeface="+mn-lt"/>
              </a:rPr>
              <a:t>Determine what</a:t>
            </a:r>
            <a:r>
              <a:rPr lang="en-US" sz="2400" dirty="0">
                <a:latin typeface="Calibri" panose="020F0502020204030204"/>
                <a:ea typeface="Calibri" panose="020F0502020204030204"/>
                <a:cs typeface="Calibri" panose="020F0502020204030204"/>
              </a:rPr>
              <a:t> is (action-state-policy-reword))</a:t>
            </a:r>
            <a:endParaRPr lang="en-US" sz="2400" dirty="0"/>
          </a:p>
          <a:p>
            <a:pPr>
              <a:lnSpc>
                <a:spcPct val="100000"/>
              </a:lnSpc>
            </a:pPr>
            <a:r>
              <a:rPr lang="en-US" sz="2400" dirty="0">
                <a:latin typeface="Calibri" panose="020F0502020204030204"/>
                <a:ea typeface="Calibri" panose="020F0502020204030204"/>
                <a:cs typeface="Calibri" panose="020F0502020204030204"/>
              </a:rPr>
              <a:t>Ziad </a:t>
            </a:r>
            <a:r>
              <a:rPr lang="en-US" sz="2400" err="1">
                <a:latin typeface="Calibri" panose="020F0502020204030204"/>
                <a:ea typeface="Calibri" panose="020F0502020204030204"/>
                <a:cs typeface="Calibri" panose="020F0502020204030204"/>
              </a:rPr>
              <a:t>shehata</a:t>
            </a:r>
            <a:r>
              <a:rPr lang="en-US" sz="2400" dirty="0">
                <a:latin typeface="Calibri" panose="020F0502020204030204"/>
                <a:ea typeface="Calibri" panose="020F0502020204030204"/>
                <a:cs typeface="Calibri" panose="020F0502020204030204"/>
              </a:rPr>
              <a:t> </a:t>
            </a:r>
            <a:r>
              <a:rPr lang="en-US" sz="2400" err="1">
                <a:latin typeface="Calibri" panose="020F0502020204030204"/>
                <a:ea typeface="Calibri" panose="020F0502020204030204"/>
                <a:cs typeface="Calibri" panose="020F0502020204030204"/>
              </a:rPr>
              <a:t>torky-DS</a:t>
            </a:r>
            <a:endParaRPr lang="en-US" sz="2400" dirty="0" err="1">
              <a:latin typeface="Calibri" panose="020F0502020204030204"/>
              <a:ea typeface="Calibri" panose="020F0502020204030204"/>
              <a:cs typeface="Calibri" panose="020F0502020204030204"/>
            </a:endParaRPr>
          </a:p>
          <a:p>
            <a:pPr marL="0" indent="0">
              <a:lnSpc>
                <a:spcPct val="100000"/>
              </a:lnSpc>
              <a:buNone/>
            </a:pPr>
            <a:r>
              <a:rPr lang="en-US" sz="2400" dirty="0">
                <a:latin typeface="Calibri" panose="020F0502020204030204"/>
                <a:ea typeface="Calibri" panose="020F0502020204030204"/>
                <a:cs typeface="Calibri" panose="020F0502020204030204"/>
              </a:rPr>
              <a:t>   (make the q-learning </a:t>
            </a:r>
            <a:r>
              <a:rPr lang="en-US" sz="2400" dirty="0" err="1">
                <a:latin typeface="Calibri" panose="020F0502020204030204"/>
                <a:ea typeface="Calibri" panose="020F0502020204030204"/>
                <a:cs typeface="Calibri" panose="020F0502020204030204"/>
              </a:rPr>
              <a:t>algoritm</a:t>
            </a:r>
            <a:r>
              <a:rPr lang="en-US" sz="2400" dirty="0">
                <a:latin typeface="Calibri" panose="020F0502020204030204"/>
                <a:ea typeface="Calibri" panose="020F0502020204030204"/>
                <a:cs typeface="Calibri" panose="020F0502020204030204"/>
              </a:rPr>
              <a:t>)</a:t>
            </a:r>
            <a:endParaRPr lang="en-US"/>
          </a:p>
          <a:p>
            <a:pPr>
              <a:lnSpc>
                <a:spcPct val="100000"/>
              </a:lnSpc>
            </a:pPr>
            <a:r>
              <a:rPr lang="en-US" sz="2400" dirty="0">
                <a:latin typeface="Calibri" panose="020F0502020204030204"/>
                <a:ea typeface="Calibri" panose="020F0502020204030204"/>
                <a:cs typeface="Calibri" panose="020F0502020204030204"/>
              </a:rPr>
              <a:t>Ahmed  </a:t>
            </a:r>
            <a:r>
              <a:rPr lang="en-US" sz="2400" err="1">
                <a:latin typeface="Calibri" panose="020F0502020204030204"/>
                <a:ea typeface="Calibri" panose="020F0502020204030204"/>
                <a:cs typeface="Calibri" panose="020F0502020204030204"/>
              </a:rPr>
              <a:t>mohamed</a:t>
            </a:r>
            <a:r>
              <a:rPr lang="en-US" sz="2400" dirty="0">
                <a:latin typeface="Calibri" panose="020F0502020204030204"/>
                <a:ea typeface="Calibri" panose="020F0502020204030204"/>
                <a:cs typeface="Calibri" panose="020F0502020204030204"/>
              </a:rPr>
              <a:t> </a:t>
            </a:r>
            <a:r>
              <a:rPr lang="en-US" sz="2400" err="1">
                <a:latin typeface="Calibri" panose="020F0502020204030204"/>
                <a:ea typeface="Calibri" panose="020F0502020204030204"/>
                <a:cs typeface="Calibri" panose="020F0502020204030204"/>
              </a:rPr>
              <a:t>ghorab-DS</a:t>
            </a:r>
            <a:endParaRPr lang="en-US" sz="2400" dirty="0" err="1">
              <a:latin typeface="Calibri" panose="020F0502020204030204"/>
              <a:ea typeface="Calibri" panose="020F0502020204030204"/>
              <a:cs typeface="Calibri" panose="020F0502020204030204"/>
            </a:endParaRPr>
          </a:p>
          <a:p>
            <a:pPr marL="0" indent="0">
              <a:lnSpc>
                <a:spcPct val="100000"/>
              </a:lnSpc>
              <a:buNone/>
            </a:pPr>
            <a:r>
              <a:rPr lang="en-US" sz="2400" dirty="0">
                <a:latin typeface="Calibri" panose="020F0502020204030204"/>
                <a:ea typeface="Calibri" panose="020F0502020204030204"/>
                <a:cs typeface="Calibri" panose="020F0502020204030204"/>
              </a:rPr>
              <a:t>  (make </a:t>
            </a:r>
            <a:r>
              <a:rPr lang="en-US" sz="2400" dirty="0" err="1">
                <a:latin typeface="Calibri" panose="020F0502020204030204"/>
                <a:ea typeface="Calibri" panose="020F0502020204030204"/>
                <a:cs typeface="Calibri" panose="020F0502020204030204"/>
              </a:rPr>
              <a:t>condithon</a:t>
            </a:r>
            <a:r>
              <a:rPr lang="en-US" sz="2400" dirty="0">
                <a:latin typeface="Calibri" panose="020F0502020204030204"/>
                <a:ea typeface="Calibri" panose="020F0502020204030204"/>
                <a:cs typeface="Calibri" panose="020F0502020204030204"/>
              </a:rPr>
              <a:t> on q-learning)</a:t>
            </a:r>
            <a:endParaRPr lang="en-US"/>
          </a:p>
          <a:p>
            <a:pPr>
              <a:lnSpc>
                <a:spcPct val="100000"/>
              </a:lnSpc>
            </a:pPr>
            <a:r>
              <a:rPr lang="en-US" sz="2400" dirty="0">
                <a:latin typeface="Calibri" panose="020F0502020204030204"/>
                <a:ea typeface="Calibri" panose="020F0502020204030204"/>
                <a:cs typeface="Calibri" panose="020F0502020204030204"/>
              </a:rPr>
              <a:t>Mahmoud </a:t>
            </a:r>
            <a:r>
              <a:rPr lang="en-US" sz="2400" err="1">
                <a:latin typeface="Calibri" panose="020F0502020204030204"/>
                <a:ea typeface="Calibri" panose="020F0502020204030204"/>
                <a:cs typeface="Calibri" panose="020F0502020204030204"/>
              </a:rPr>
              <a:t>mohamed</a:t>
            </a:r>
            <a:r>
              <a:rPr lang="en-US" sz="2400" dirty="0">
                <a:latin typeface="Calibri" panose="020F0502020204030204"/>
                <a:ea typeface="Calibri" panose="020F0502020204030204"/>
                <a:cs typeface="Calibri" panose="020F0502020204030204"/>
              </a:rPr>
              <a:t> </a:t>
            </a:r>
            <a:r>
              <a:rPr lang="en-US" sz="2400" err="1">
                <a:latin typeface="Calibri" panose="020F0502020204030204"/>
                <a:ea typeface="Calibri" panose="020F0502020204030204"/>
                <a:cs typeface="Calibri" panose="020F0502020204030204"/>
              </a:rPr>
              <a:t>elshikh-MI</a:t>
            </a:r>
            <a:endParaRPr lang="en-US" sz="2400" dirty="0" err="1">
              <a:latin typeface="Calibri" panose="020F0502020204030204"/>
              <a:ea typeface="Calibri" panose="020F0502020204030204"/>
              <a:cs typeface="Calibri" panose="020F0502020204030204"/>
            </a:endParaRPr>
          </a:p>
          <a:p>
            <a:pPr marL="0" indent="0">
              <a:lnSpc>
                <a:spcPct val="100000"/>
              </a:lnSpc>
              <a:buNone/>
            </a:pPr>
            <a:r>
              <a:rPr lang="en-US" sz="2400" dirty="0">
                <a:latin typeface="Calibri" panose="020F0502020204030204"/>
                <a:ea typeface="Calibri" panose="020F0502020204030204"/>
                <a:cs typeface="Calibri" panose="020F0502020204030204"/>
              </a:rPr>
              <a:t>  (test the agent)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r>
              <a:rPr lang="en-US" sz="2400" i="1">
                <a:latin typeface="Roboto"/>
                <a:ea typeface="Roboto"/>
                <a:cs typeface="Roboto"/>
              </a:rPr>
              <a:t>train the agent</a:t>
            </a:r>
            <a:endParaRPr lang="en-US" sz="2400"/>
          </a:p>
          <a:p>
            <a:endParaRPr lang="en-US" sz="4800"/>
          </a:p>
        </p:txBody>
      </p:sp>
      <p:sp>
        <p:nvSpPr>
          <p:cNvPr id="8" name="Content Placeholder 7"/>
          <p:cNvSpPr>
            <a:spLocks noGrp="1"/>
          </p:cNvSpPr>
          <p:nvPr>
            <p:ph idx="1"/>
          </p:nvPr>
        </p:nvSpPr>
        <p:spPr>
          <a:xfrm>
            <a:off x="4654294" y="4566390"/>
            <a:ext cx="6894577" cy="1601482"/>
          </a:xfrm>
        </p:spPr>
        <p:txBody>
          <a:bodyPr anchor="ctr">
            <a:normAutofit/>
          </a:bodyPr>
          <a:lstStyle/>
          <a:p>
            <a:r>
              <a:rPr lang="en-US" sz="2000" b="1" dirty="0">
                <a:ea typeface="+mn-lt"/>
                <a:cs typeface="+mn-lt"/>
              </a:rPr>
              <a:t>Below is the code for Q-learning, a basic reinforcement learning algorithm. This is used to train the agent. This code updates the Q-values based on the rewards it receives during exploration. You do not need to change this code for your engineering project.</a:t>
            </a:r>
            <a:endParaRPr lang="en-US" sz="2000" b="1" dirty="0"/>
          </a:p>
        </p:txBody>
      </p:sp>
      <mc:AlternateContent xmlns:mc="http://schemas.openxmlformats.org/markup-compatibility/2006" xmlns:p14="http://schemas.microsoft.com/office/powerpoint/2010/main">
        <mc:Choice Requires="p14">
          <p:contentPart r:id="rId1" p14:bwMode="auto">
            <p14:nvContentPartPr>
              <p14:cNvPr id="13" name="Ink 12"/>
              <p14:cNvContentPartPr/>
              <p14:nvPr/>
            </p14:nvContentPartPr>
            <p14:xfrm>
              <a:off x="5755403" y="4884261"/>
              <a:ext cx="360" cy="2160"/>
            </p14:xfrm>
          </p:contentPart>
        </mc:Choice>
        <mc:Fallback xmlns="">
          <p:pic>
            <p:nvPicPr>
              <p:cNvPr id="13" name="Ink 12"/>
            </p:nvPicPr>
            <p:blipFill>
              <a:blip r:embed="rId2"/>
            </p:blipFill>
            <p:spPr>
              <a:xfrm>
                <a:off x="5755403" y="4884261"/>
                <a:ext cx="360" cy="2160"/>
              </a:xfrm>
              <a:prstGeom prst="rect"/>
            </p:spPr>
          </p:pic>
        </mc:Fallback>
      </mc:AlternateContent>
      <p:pic>
        <p:nvPicPr>
          <p:cNvPr id="4" name="Content Placeholder 3" descr="A screen shot of a computer program&#10;&#10;Description automatically generated"/>
          <p:cNvPicPr>
            <a:picLocks noChangeAspect="1"/>
          </p:cNvPicPr>
          <p:nvPr/>
        </p:nvPicPr>
        <p:blipFill>
          <a:blip r:embed="rId3"/>
          <a:stretch>
            <a:fillRect/>
          </a:stretch>
        </p:blipFill>
        <p:spPr>
          <a:xfrm>
            <a:off x="630936" y="471868"/>
            <a:ext cx="10917936" cy="3562239"/>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7883" y="639193"/>
            <a:ext cx="5191059" cy="3573516"/>
          </a:xfrm>
        </p:spPr>
        <p:txBody>
          <a:bodyPr vert="horz" lIns="91440" tIns="45720" rIns="91440" bIns="45720" rtlCol="0" anchor="b">
            <a:normAutofit/>
          </a:bodyPr>
          <a:lstStyle/>
          <a:p>
            <a:pPr marL="457200" indent="-457200"/>
            <a:r>
              <a:rPr lang="en-US" sz="4400" b="1" dirty="0"/>
              <a:t>the agent after training</a:t>
            </a:r>
            <a:br>
              <a:rPr lang="en-US" sz="4400" b="1" dirty="0"/>
            </a:br>
            <a:r>
              <a:rPr lang="en-US" sz="4400" b="1" dirty="0"/>
              <a:t>(</a:t>
            </a:r>
            <a:r>
              <a:rPr lang="en-US" sz="4400" b="1" dirty="0">
                <a:solidFill>
                  <a:srgbClr val="FF0000"/>
                </a:solidFill>
              </a:rPr>
              <a:t>optimal policy</a:t>
            </a:r>
            <a:r>
              <a:rPr lang="en-US" sz="4400" b="1" dirty="0"/>
              <a:t>)</a:t>
            </a:r>
            <a:endParaRPr lang="en-US" sz="4400" b="1" dirty="0"/>
          </a:p>
          <a:p>
            <a:endParaRPr lang="en-US"/>
          </a:p>
        </p:txBody>
      </p:sp>
      <p:sp>
        <p:nvSpPr>
          <p:cNvPr id="13" name="Rectangle 6"/>
          <p:cNvSpPr>
            <a:spLocks noGrp="1" noRot="1" noChangeAspect="1" noMove="1" noResize="1" noEditPoints="1" noAdjustHandles="1" noChangeArrowheads="1" noChangeShapeType="1" noTextEdit="1"/>
          </p:cNvSpPr>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ack and white maze&#10;&#10;Description automatically generated"/>
          <p:cNvPicPr>
            <a:picLocks noGrp="1" noChangeAspect="1"/>
          </p:cNvPicPr>
          <p:nvPr>
            <p:ph idx="1"/>
          </p:nvPr>
        </p:nvPicPr>
        <p:blipFill>
          <a:blip r:embed="rId1"/>
          <a:stretch>
            <a:fillRect/>
          </a:stretch>
        </p:blipFill>
        <p:spPr>
          <a:xfrm>
            <a:off x="5827557" y="405385"/>
            <a:ext cx="5706762" cy="5576667"/>
          </a:xfrm>
        </p:spPr>
      </p:pic>
      <p:sp>
        <p:nvSpPr>
          <p:cNvPr id="7" name="TextBox 6"/>
          <p:cNvSpPr txBox="1"/>
          <p:nvPr/>
        </p:nvSpPr>
        <p:spPr>
          <a:xfrm>
            <a:off x="325315" y="4733191"/>
            <a:ext cx="5451230" cy="2108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a:solidFill>
                  <a:srgbClr val="FF0000"/>
                </a:solidFill>
                <a:ea typeface="+mn-lt"/>
                <a:cs typeface="+mn-lt"/>
              </a:rPr>
              <a:t>(0, 0)-&gt; (0, 0)-&gt; (1, 0)-&gt; (2, 0)-&gt; (3, 0)-&gt; (4, 0)-&gt; (5, 0)-&gt; (5, 1)-&gt; (5, 2)-&gt; (5, 3)-&gt; (6, 3)-&gt; (6, 4)-&gt; (7, 4)-&gt; (7, 5)-&gt; (8, 5)-&gt; (8, 6)-&gt; (8, 7)-&gt; (9, 7)-&gt; (9, 8)-&gt; Goal!</a:t>
            </a:r>
            <a:endParaRPr lang="en-US" sz="32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Experimenting and Improving</a:t>
            </a:r>
            <a:endParaRPr lang="en-US"/>
          </a:p>
        </p:txBody>
      </p:sp>
      <p:sp>
        <p:nvSpPr>
          <p:cNvPr id="4" name="Content Placeholder 3"/>
          <p:cNvSpPr>
            <a:spLocks noGrp="1"/>
          </p:cNvSpPr>
          <p:nvPr>
            <p:ph sz="half" idx="2"/>
          </p:nvPr>
        </p:nvSpPr>
        <p:spPr/>
        <p:txBody>
          <a:bodyPr vert="horz" lIns="91440" tIns="45720" rIns="91440" bIns="45720" rtlCol="0" anchor="t">
            <a:normAutofit/>
          </a:bodyPr>
          <a:lstStyle/>
          <a:p>
            <a:r>
              <a:rPr lang="en-US" sz="2400" b="1" dirty="0"/>
              <a:t>Try experimenting with a different reward system to see how that affects how the agent learns</a:t>
            </a:r>
            <a:endParaRPr lang="en-US" sz="2400" b="1" dirty="0"/>
          </a:p>
          <a:p>
            <a:r>
              <a:rPr lang="en-US" sz="2400" b="1" dirty="0">
                <a:ea typeface="+mn-lt"/>
                <a:cs typeface="+mn-lt"/>
              </a:rPr>
              <a:t>agent = </a:t>
            </a:r>
            <a:r>
              <a:rPr lang="en-US" sz="2400" b="1" dirty="0" err="1">
                <a:ea typeface="+mn-lt"/>
                <a:cs typeface="+mn-lt"/>
              </a:rPr>
              <a:t>QLearningAgent</a:t>
            </a:r>
            <a:r>
              <a:rPr lang="en-US" sz="2400" b="1" dirty="0">
                <a:ea typeface="+mn-lt"/>
                <a:cs typeface="+mn-lt"/>
              </a:rPr>
              <a:t>(maze)` initializes a Q-learning agent to explore and learn from the maze environment.</a:t>
            </a:r>
            <a:endParaRPr lang="en-US" sz="2400" b="1" dirty="0">
              <a:ea typeface="+mn-lt"/>
              <a:cs typeface="+mn-lt"/>
            </a:endParaRPr>
          </a:p>
          <a:p>
            <a:r>
              <a:rPr lang="en-US" sz="2400" b="1" dirty="0">
                <a:ea typeface="+mn-lt"/>
                <a:cs typeface="+mn-lt"/>
              </a:rPr>
              <a:t>After that, the `</a:t>
            </a:r>
            <a:r>
              <a:rPr lang="en-US" sz="2400" b="1" dirty="0" err="1">
                <a:ea typeface="+mn-lt"/>
                <a:cs typeface="+mn-lt"/>
              </a:rPr>
              <a:t>train_agent</a:t>
            </a:r>
            <a:r>
              <a:rPr lang="en-US" sz="2400" b="1" dirty="0">
                <a:ea typeface="+mn-lt"/>
                <a:cs typeface="+mn-lt"/>
              </a:rPr>
              <a:t>` function is called to train the agent on the maze. This function likely takes the agent, maze environment, and the number of episodes as input parameters.</a:t>
            </a:r>
            <a:endParaRPr lang="en-US" sz="2000" b="1" dirty="0"/>
          </a:p>
        </p:txBody>
      </p:sp>
      <p:pic>
        <p:nvPicPr>
          <p:cNvPr id="3" name="Picture 2" descr="A computer screen shot of a number&#10;&#10;Description automatically generated"/>
          <p:cNvPicPr>
            <a:picLocks noChangeAspect="1"/>
          </p:cNvPicPr>
          <p:nvPr/>
        </p:nvPicPr>
        <p:blipFill>
          <a:blip r:embed="rId1"/>
          <a:stretch>
            <a:fillRect/>
          </a:stretch>
        </p:blipFill>
        <p:spPr>
          <a:xfrm>
            <a:off x="490537" y="2378869"/>
            <a:ext cx="5114925" cy="26717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p:cNvSpPr>
            <a:spLocks noGrp="1" noRot="1" noChangeAspect="1" noMove="1" noResize="1" noEditPoints="1" noAdjustHandles="1" noChangeArrowheads="1" noChangeShapeType="1" noTextEdit="1"/>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9" name="Rectangle 5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vert="horz" lIns="91440" tIns="45720" rIns="91440" bIns="45720" rtlCol="0" anchor="b">
            <a:normAutofit/>
          </a:bodyPr>
          <a:lstStyle/>
          <a:p>
            <a:r>
              <a:rPr lang="en-US" sz="5600"/>
              <a:t>Creating More Mazes</a:t>
            </a:r>
            <a:endParaRPr lang="en-US" sz="5600"/>
          </a:p>
        </p:txBody>
      </p:sp>
      <p:sp>
        <p:nvSpPr>
          <p:cNvPr id="61" name="Rectangle 6"/>
          <p:cNvSpPr>
            <a:spLocks noGrp="1" noRot="1" noChangeAspect="1" noMove="1" noResize="1" noEditPoints="1" noAdjustHandles="1" noChangeArrowheads="1" noChangeShapeType="1" noTextEdit="1"/>
          </p:cNvSpPr>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30936" y="2660904"/>
            <a:ext cx="4818888" cy="3547872"/>
          </a:xfrm>
        </p:spPr>
        <p:txBody>
          <a:bodyPr vert="horz" lIns="91440" tIns="45720" rIns="91440" bIns="45720" rtlCol="0" anchor="t">
            <a:noAutofit/>
          </a:bodyPr>
          <a:lstStyle/>
          <a:p>
            <a:pPr marL="228600" lvl="0">
              <a:lnSpc>
                <a:spcPct val="100000"/>
              </a:lnSpc>
            </a:pPr>
            <a:r>
              <a:rPr lang="en-US" sz="2400" b="1" baseline="0" err="1"/>
              <a:t>maze_layout</a:t>
            </a:r>
            <a:r>
              <a:rPr lang="en-US" sz="2400" b="1" baseline="0" dirty="0"/>
              <a:t> is a 2D </a:t>
            </a:r>
            <a:r>
              <a:rPr lang="en-US" sz="2400" b="1" baseline="0" err="1"/>
              <a:t>numpy</a:t>
            </a:r>
            <a:r>
              <a:rPr lang="en-US" sz="2400" b="1" baseline="0" dirty="0"/>
              <a:t> array representing the maze layout.</a:t>
            </a:r>
            <a:r>
              <a:rPr lang="en-US" sz="2400" b="1" dirty="0"/>
              <a:t>​</a:t>
            </a:r>
            <a:endParaRPr lang="en-US" sz="2400" b="1" dirty="0"/>
          </a:p>
          <a:p>
            <a:pPr marL="228600" lvl="0">
              <a:lnSpc>
                <a:spcPct val="100000"/>
              </a:lnSpc>
            </a:pPr>
            <a:r>
              <a:rPr lang="en-US" sz="2400" b="1" baseline="0" dirty="0"/>
              <a:t>The Maze object maze is created with the given maze layout, starting position </a:t>
            </a:r>
            <a:r>
              <a:rPr lang="en-US" sz="2400" b="1" dirty="0"/>
              <a:t>(1,1),</a:t>
            </a:r>
            <a:r>
              <a:rPr lang="en-US" sz="2400" b="1" baseline="0" dirty="0"/>
              <a:t> and goal position (</a:t>
            </a:r>
            <a:r>
              <a:rPr lang="en-US" sz="2400" b="1" dirty="0"/>
              <a:t>3</a:t>
            </a:r>
            <a:r>
              <a:rPr lang="en-US" sz="2400" b="1" baseline="0" dirty="0"/>
              <a:t> </a:t>
            </a:r>
            <a:r>
              <a:rPr lang="en-US" sz="2400" b="1" dirty="0"/>
              <a:t>3</a:t>
            </a:r>
            <a:r>
              <a:rPr lang="en-US" sz="2400" b="1" baseline="0" dirty="0"/>
              <a:t>) and The maze is represented as a grid where 0 represents an empty space and 1 represents a wall.</a:t>
            </a:r>
            <a:r>
              <a:rPr lang="en-US" sz="2400" b="1" dirty="0"/>
              <a:t>​</a:t>
            </a:r>
            <a:endParaRPr lang="en-US" sz="2400" b="1" dirty="0"/>
          </a:p>
          <a:p>
            <a:pPr marL="228600" lvl="0">
              <a:lnSpc>
                <a:spcPct val="100000"/>
              </a:lnSpc>
            </a:pPr>
            <a:r>
              <a:rPr lang="en-US" sz="2400" b="1" baseline="0" dirty="0"/>
              <a:t>The </a:t>
            </a:r>
            <a:r>
              <a:rPr lang="en-US" sz="2400" b="1" baseline="0" dirty="0" err="1"/>
              <a:t>show_maze</a:t>
            </a:r>
            <a:r>
              <a:rPr lang="en-US" sz="2400" b="1" baseline="0" dirty="0"/>
              <a:t>() method of the maze object is called to visualize the maze, with the starting position marked in red ('S') and the goal position marked in green ('G').</a:t>
            </a:r>
            <a:r>
              <a:rPr lang="en-US" sz="2400" b="1" dirty="0"/>
              <a:t>​</a:t>
            </a:r>
            <a:endParaRPr lang="en-US" sz="2400" b="1" dirty="0"/>
          </a:p>
        </p:txBody>
      </p:sp>
      <mc:AlternateContent xmlns:mc="http://schemas.openxmlformats.org/markup-compatibility/2006" xmlns:p14="http://schemas.microsoft.com/office/powerpoint/2010/main">
        <mc:Choice Requires="p14">
          <p:contentPart r:id="rId1" p14:bwMode="auto">
            <p14:nvContentPartPr>
              <p14:cNvPr id="63" name="Ink 62"/>
              <p14:cNvContentPartPr/>
              <p14:nvPr/>
            </p14:nvContentPartPr>
            <p14:xfrm>
              <a:off x="5755403" y="1971579"/>
              <a:ext cx="360" cy="2160"/>
            </p14:xfrm>
          </p:contentPart>
        </mc:Choice>
        <mc:Fallback xmlns="">
          <p:pic>
            <p:nvPicPr>
              <p:cNvPr id="63" name="Ink 62"/>
            </p:nvPicPr>
            <p:blipFill>
              <a:blip r:embed="rId2"/>
            </p:blipFill>
            <p:spPr>
              <a:xfrm>
                <a:off x="5755403" y="1971579"/>
                <a:ext cx="360" cy="2160"/>
              </a:xfrm>
              <a:prstGeom prst="rect"/>
            </p:spPr>
          </p:pic>
        </mc:Fallback>
      </mc:AlternateContent>
      <p:pic>
        <p:nvPicPr>
          <p:cNvPr id="5" name="Content Placeholder 4" descr="A computer screen shot of a program&#10;&#10;Description automatically generated"/>
          <p:cNvPicPr>
            <a:picLocks noGrp="1" noChangeAspect="1"/>
          </p:cNvPicPr>
          <p:nvPr>
            <p:ph sz="half" idx="2"/>
          </p:nvPr>
        </p:nvPicPr>
        <p:blipFill>
          <a:blip r:embed="rId3"/>
          <a:stretch>
            <a:fillRect/>
          </a:stretch>
        </p:blipFill>
        <p:spPr>
          <a:xfrm>
            <a:off x="6099048" y="825830"/>
            <a:ext cx="5458968" cy="520633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67A8DA"/>
          </a:solidFill>
          <a:ln w="12700" cap="flat">
            <a:noFill/>
            <a:prstDash val="solid"/>
            <a:miter/>
          </a:ln>
        </p:spPr>
        <p:txBody>
          <a:bodyPr rtlCol="0" anchor="ctr"/>
          <a:lstStyle/>
          <a:p>
            <a:endParaRPr lang="en-US"/>
          </a:p>
        </p:txBody>
      </p:sp>
      <p:sp>
        <p:nvSpPr>
          <p:cNvPr id="6" name="Title 5"/>
          <p:cNvSpPr>
            <a:spLocks noGrp="1"/>
          </p:cNvSpPr>
          <p:nvPr>
            <p:ph type="title"/>
          </p:nvPr>
        </p:nvSpPr>
        <p:spPr>
          <a:xfrm>
            <a:off x="1039163" y="1762169"/>
            <a:ext cx="4073110" cy="3122092"/>
          </a:xfrm>
        </p:spPr>
        <p:txBody>
          <a:bodyPr anchor="ctr">
            <a:normAutofit/>
          </a:bodyPr>
          <a:lstStyle/>
          <a:p>
            <a:pPr algn="ctr"/>
            <a:r>
              <a:rPr lang="en-US" sz="6000">
                <a:solidFill>
                  <a:srgbClr val="FFFFFF"/>
                </a:solidFill>
              </a:rPr>
              <a:t>Out put</a:t>
            </a:r>
            <a:endParaRPr lang="en-US" sz="6000">
              <a:solidFill>
                <a:srgbClr val="FFFFFF"/>
              </a:solidFill>
            </a:endParaRPr>
          </a:p>
        </p:txBody>
      </p:sp>
      <mc:AlternateContent xmlns:mc="http://schemas.openxmlformats.org/markup-compatibility/2006" xmlns:p14="http://schemas.microsoft.com/office/powerpoint/2010/main">
        <mc:Choice Requires="p14">
          <p:contentPart r:id="rId1" p14:bwMode="auto">
            <p14:nvContentPartPr>
              <p14:cNvPr id="15" name="Ink 14"/>
              <p14:cNvContentPartPr/>
              <p14:nvPr/>
            </p14:nvContentPartPr>
            <p14:xfrm>
              <a:off x="5755403" y="4884261"/>
              <a:ext cx="360" cy="2160"/>
            </p14:xfrm>
          </p:contentPart>
        </mc:Choice>
        <mc:Fallback xmlns="">
          <p:pic>
            <p:nvPicPr>
              <p:cNvPr id="15" name="Ink 14"/>
            </p:nvPicPr>
            <p:blipFill>
              <a:blip r:embed="rId2"/>
            </p:blipFill>
            <p:spPr>
              <a:xfrm>
                <a:off x="5755403" y="4884261"/>
                <a:ext cx="360" cy="2160"/>
              </a:xfrm>
              <a:prstGeom prst="rect"/>
            </p:spPr>
          </p:pic>
        </mc:Fallback>
      </mc:AlternateContent>
      <p:pic>
        <p:nvPicPr>
          <p:cNvPr id="5" name="Content Placeholder 4" descr="A black square with red and green letters&#10;&#10;Description automatically generated"/>
          <p:cNvPicPr>
            <a:picLocks noGrp="1" noChangeAspect="1"/>
          </p:cNvPicPr>
          <p:nvPr>
            <p:ph idx="1"/>
          </p:nvPr>
        </p:nvPicPr>
        <p:blipFill>
          <a:blip r:embed="rId3"/>
          <a:stretch>
            <a:fillRect/>
          </a:stretch>
        </p:blipFill>
        <p:spPr>
          <a:xfrm>
            <a:off x="6888479" y="1628986"/>
            <a:ext cx="3635652" cy="35902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p:cNvSpPr>
            <a:spLocks noGrp="1" noRot="1" noChangeAspect="1" noMove="1" noResize="1" noEditPoints="1" noAdjustHandles="1" noChangeArrowheads="1" noChangeShapeType="1" noTextEdit="1"/>
          </p:cNvSpPr>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67A8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p:cNvSpPr>
            <a:spLocks noGrp="1"/>
          </p:cNvSpPr>
          <p:nvPr>
            <p:ph type="ctrTitle"/>
          </p:nvPr>
        </p:nvSpPr>
        <p:spPr>
          <a:xfrm>
            <a:off x="638881" y="390525"/>
            <a:ext cx="10909640" cy="1510301"/>
          </a:xfrm>
        </p:spPr>
        <p:txBody>
          <a:bodyPr anchor="ctr">
            <a:normAutofit/>
          </a:bodyPr>
          <a:lstStyle/>
          <a:p>
            <a:pPr algn="ctr"/>
            <a:r>
              <a:rPr lang="en-US" sz="6600">
                <a:solidFill>
                  <a:srgbClr val="FFFFFF"/>
                </a:solidFill>
              </a:rPr>
              <a:t>Test the agent</a:t>
            </a:r>
            <a:endParaRPr lang="en-US"/>
          </a:p>
        </p:txBody>
      </p:sp>
      <p:sp>
        <p:nvSpPr>
          <p:cNvPr id="35" name="Rectangle 34"/>
          <p:cNvSpPr>
            <a:spLocks noGrp="1" noRot="1" noChangeAspect="1" noMove="1" noResize="1" noEditPoints="1" noAdjustHandles="1" noChangeArrowheads="1" noChangeShapeType="1" noTextEdit="1"/>
          </p:cNvSpPr>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creen with white text&#10;&#10;Description automatically generated"/>
          <p:cNvPicPr>
            <a:picLocks noChangeAspect="1"/>
          </p:cNvPicPr>
          <p:nvPr/>
        </p:nvPicPr>
        <p:blipFill>
          <a:blip r:embed="rId1"/>
          <a:stretch>
            <a:fillRect/>
          </a:stretch>
        </p:blipFill>
        <p:spPr>
          <a:xfrm>
            <a:off x="1035177" y="3434396"/>
            <a:ext cx="10118598" cy="2284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output</a:t>
            </a:r>
            <a:endParaRPr lang="en-US"/>
          </a:p>
        </p:txBody>
      </p:sp>
      <p:sp>
        <p:nvSpPr>
          <p:cNvPr id="3" name="Content Placeholder 2"/>
          <p:cNvSpPr>
            <a:spLocks noGrp="1"/>
          </p:cNvSpPr>
          <p:nvPr>
            <p:ph sz="half" idx="1"/>
          </p:nvPr>
        </p:nvSpPr>
        <p:spPr/>
        <p:txBody>
          <a:bodyPr vert="horz" lIns="91440" tIns="45720" rIns="91440" bIns="45720" rtlCol="0" anchor="t">
            <a:noAutofit/>
          </a:bodyPr>
          <a:lstStyle/>
          <a:p>
            <a:r>
              <a:rPr lang="en-US" sz="2400" b="1" dirty="0">
                <a:ea typeface="+mn-lt"/>
                <a:cs typeface="+mn-lt"/>
              </a:rPr>
              <a:t>Learned Path: (1, 1)-&gt; (1, 1)-&gt; (2, 1)-&gt; (3, 1)-&gt; (2, 1)-&gt; (1, 1)-&gt; (1, 2)-&gt; (1, 3)-&gt; (1, 2)-&gt; (1, 3)-&gt; (1, 2)-&gt; (1, 3)-&gt; (1, 2)-&gt; (1, 3)-&gt; (1, 2)-&gt; (1, 1)-&gt; (1, 2)-&gt; (1, 3)-&gt; (1, 2)-&gt; (1, 3)-&gt; (1, 2)-&gt; (1, 1)-&gt; (1, 2)-&gt; (1, 3)-&gt; (1, 2)-&gt; (1, 3)-&gt; (1, 2)-&gt; (1, 1)-&gt; (1, 2)-&gt; (1, 3)-&gt; (1, 2)-&gt; (1, 3)-&gt; (1, 2)-&gt; (1, 1)-&gt; (2, 1)-&gt; (1, 1)-&gt; (2, 1)-&gt; (3, 1)-&gt; (3, 2)-&gt; Goal! </a:t>
            </a:r>
            <a:endParaRPr lang="en-US" sz="2400" b="1" dirty="0">
              <a:ea typeface="+mn-lt"/>
              <a:cs typeface="+mn-lt"/>
            </a:endParaRPr>
          </a:p>
          <a:p>
            <a:r>
              <a:rPr lang="en-US" sz="2400" b="1" dirty="0">
                <a:ea typeface="+mn-lt"/>
                <a:cs typeface="+mn-lt"/>
              </a:rPr>
              <a:t>Number of steps: 100 </a:t>
            </a:r>
            <a:endParaRPr lang="en-US" sz="2400" b="1" dirty="0">
              <a:ea typeface="+mn-lt"/>
              <a:cs typeface="+mn-lt"/>
            </a:endParaRPr>
          </a:p>
          <a:p>
            <a:r>
              <a:rPr lang="en-US" sz="2400" b="1" dirty="0">
                <a:ea typeface="+mn-lt"/>
                <a:cs typeface="+mn-lt"/>
              </a:rPr>
              <a:t>Total reward: -647</a:t>
            </a:r>
            <a:endParaRPr lang="en-US" sz="2400" b="1" dirty="0"/>
          </a:p>
        </p:txBody>
      </p:sp>
      <p:pic>
        <p:nvPicPr>
          <p:cNvPr id="5" name="Content Placeholder 4" descr="A black rectangular object with a white background&#10;&#10;Description automatically generated"/>
          <p:cNvPicPr>
            <a:picLocks noGrp="1" noChangeAspect="1"/>
          </p:cNvPicPr>
          <p:nvPr>
            <p:ph sz="half" idx="2"/>
          </p:nvPr>
        </p:nvPicPr>
        <p:blipFill>
          <a:blip r:embed="rId1"/>
          <a:stretch>
            <a:fillRect/>
          </a:stretch>
        </p:blipFill>
        <p:spPr>
          <a:xfrm>
            <a:off x="6630038" y="1929384"/>
            <a:ext cx="4265924" cy="425196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Trainig</a:t>
            </a:r>
            <a:r>
              <a:rPr lang="en-US"/>
              <a:t> the agent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r>
              <a:rPr lang="en-US" sz="3600" b="1" baseline="0" err="1">
                <a:latin typeface="The Hand Bold"/>
              </a:rPr>
              <a:t>train_agent</a:t>
            </a:r>
            <a:r>
              <a:rPr lang="en-US" sz="3600" b="1" baseline="0" dirty="0">
                <a:latin typeface="The Hand Bold"/>
              </a:rPr>
              <a:t>` function is called to train the agent on the maze. This function likely takes the agent, maze environment, and the number of episodes as input parameters.</a:t>
            </a:r>
            <a:endParaRPr lang="en-US" b="1" dirty="0"/>
          </a:p>
        </p:txBody>
      </p:sp>
      <p:pic>
        <p:nvPicPr>
          <p:cNvPr id="5" name="Content Placeholder 4" descr="A black background with white text&#10;&#10;Description automatically generated"/>
          <p:cNvPicPr>
            <a:picLocks noGrp="1" noChangeAspect="1"/>
          </p:cNvPicPr>
          <p:nvPr>
            <p:ph sz="half" idx="2"/>
          </p:nvPr>
        </p:nvPicPr>
        <p:blipFill>
          <a:blip r:embed="rId1"/>
          <a:stretch>
            <a:fillRect/>
          </a:stretch>
        </p:blipFill>
        <p:spPr>
          <a:xfrm>
            <a:off x="6429375" y="3207956"/>
            <a:ext cx="4667250" cy="167449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agent again after training</a:t>
            </a:r>
            <a:endParaRPr lang="en-US" dirty="0"/>
          </a:p>
        </p:txBody>
      </p:sp>
      <p:pic>
        <p:nvPicPr>
          <p:cNvPr id="5" name="Content Placeholder 4" descr="A black screen with white text&#10;&#10;Description automatically generated"/>
          <p:cNvPicPr>
            <a:picLocks noGrp="1" noChangeAspect="1"/>
          </p:cNvPicPr>
          <p:nvPr>
            <p:ph sz="half" idx="4294967295"/>
          </p:nvPr>
        </p:nvPicPr>
        <p:blipFill>
          <a:blip r:embed="rId1"/>
          <a:stretch>
            <a:fillRect/>
          </a:stretch>
        </p:blipFill>
        <p:spPr>
          <a:xfrm>
            <a:off x="1513115" y="2571070"/>
            <a:ext cx="8411935" cy="262481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after testing</a:t>
            </a:r>
            <a:endParaRPr lang="en-US" dirty="0"/>
          </a:p>
        </p:txBody>
      </p:sp>
      <p:sp>
        <p:nvSpPr>
          <p:cNvPr id="3" name="Content Placeholder 2"/>
          <p:cNvSpPr>
            <a:spLocks noGrp="1"/>
          </p:cNvSpPr>
          <p:nvPr>
            <p:ph sz="half" idx="1"/>
          </p:nvPr>
        </p:nvSpPr>
        <p:spPr/>
        <p:txBody>
          <a:bodyPr vert="horz" lIns="91440" tIns="45720" rIns="91440" bIns="45720" rtlCol="0" anchor="t">
            <a:normAutofit/>
          </a:bodyPr>
          <a:lstStyle/>
          <a:p>
            <a:r>
              <a:rPr lang="en-US" sz="2800" b="1" dirty="0">
                <a:latin typeface="Courier New" panose="02070309020205020404"/>
                <a:ea typeface="Courier New" panose="02070309020205020404"/>
                <a:cs typeface="Courier New" panose="02070309020205020404"/>
              </a:rPr>
              <a:t>Learned Path: </a:t>
            </a:r>
            <a:endParaRPr lang="en-US" sz="2800" b="1">
              <a:latin typeface="The Hand Bold"/>
              <a:ea typeface="Courier New" panose="02070309020205020404"/>
              <a:cs typeface="Courier New" panose="02070309020205020404"/>
            </a:endParaRPr>
          </a:p>
          <a:p>
            <a:pPr marL="0" indent="0">
              <a:buNone/>
            </a:pPr>
            <a:r>
              <a:rPr lang="en-US" sz="2800" b="1" dirty="0">
                <a:latin typeface="Courier New" panose="02070309020205020404"/>
                <a:ea typeface="Courier New" panose="02070309020205020404"/>
                <a:cs typeface="Courier New" panose="02070309020205020404"/>
              </a:rPr>
              <a:t> (1, 1)-&gt; (1, 1)-&gt; </a:t>
            </a:r>
            <a:endParaRPr lang="en-US" sz="2800" b="1" dirty="0">
              <a:latin typeface="The Hand Bold"/>
              <a:ea typeface="Courier New" panose="02070309020205020404"/>
              <a:cs typeface="Courier New" panose="02070309020205020404"/>
            </a:endParaRPr>
          </a:p>
          <a:p>
            <a:pPr marL="0" indent="0">
              <a:buNone/>
            </a:pPr>
            <a:r>
              <a:rPr lang="en-US" sz="2800" b="1" dirty="0">
                <a:latin typeface="Courier New" panose="02070309020205020404"/>
                <a:ea typeface="Courier New" panose="02070309020205020404"/>
                <a:cs typeface="Courier New" panose="02070309020205020404"/>
              </a:rPr>
              <a:t> (2, 1)-&gt; (1, 1)-&gt; </a:t>
            </a:r>
            <a:endParaRPr lang="en-US" sz="2800" b="1" dirty="0">
              <a:latin typeface="The Hand Bold"/>
              <a:ea typeface="Courier New" panose="02070309020205020404"/>
              <a:cs typeface="Courier New" panose="02070309020205020404"/>
            </a:endParaRPr>
          </a:p>
          <a:p>
            <a:pPr marL="0" indent="0">
              <a:buNone/>
            </a:pPr>
            <a:r>
              <a:rPr lang="en-US" sz="2800" b="1" dirty="0">
                <a:latin typeface="Courier New" panose="02070309020205020404"/>
                <a:ea typeface="Courier New" panose="02070309020205020404"/>
                <a:cs typeface="Courier New" panose="02070309020205020404"/>
              </a:rPr>
              <a:t> (2, 1)-&gt; (3, 1)-&gt; </a:t>
            </a:r>
            <a:endParaRPr lang="en-US" sz="2800" b="1" dirty="0">
              <a:latin typeface="The Hand Bold"/>
              <a:ea typeface="Courier New" panose="02070309020205020404"/>
              <a:cs typeface="Courier New" panose="02070309020205020404"/>
            </a:endParaRPr>
          </a:p>
          <a:p>
            <a:pPr marL="0" indent="0">
              <a:buNone/>
            </a:pPr>
            <a:r>
              <a:rPr lang="en-US" sz="2800" b="1" dirty="0">
                <a:latin typeface="Courier New" panose="02070309020205020404"/>
                <a:ea typeface="Courier New" panose="02070309020205020404"/>
                <a:cs typeface="Courier New" panose="02070309020205020404"/>
              </a:rPr>
              <a:t> (3, 2)-&gt; Goal! </a:t>
            </a:r>
            <a:endParaRPr lang="en-US" sz="2800" b="1">
              <a:latin typeface="The Hand Bold"/>
              <a:ea typeface="Courier New" panose="02070309020205020404"/>
              <a:cs typeface="Courier New" panose="02070309020205020404"/>
            </a:endParaRPr>
          </a:p>
          <a:p>
            <a:r>
              <a:rPr lang="en-US" sz="2800" b="1" dirty="0">
                <a:latin typeface="Courier New" panose="02070309020205020404"/>
                <a:ea typeface="Courier New" panose="02070309020205020404"/>
                <a:cs typeface="Courier New" panose="02070309020205020404"/>
              </a:rPr>
              <a:t>Number of steps: 14 </a:t>
            </a:r>
            <a:endParaRPr lang="en-US" sz="2800" b="1">
              <a:latin typeface="The Hand Bold"/>
              <a:ea typeface="Courier New" panose="02070309020205020404"/>
              <a:cs typeface="Courier New" panose="02070309020205020404"/>
            </a:endParaRPr>
          </a:p>
          <a:p>
            <a:r>
              <a:rPr lang="en-US" sz="2800" b="1" dirty="0">
                <a:latin typeface="Courier New" panose="02070309020205020404"/>
                <a:ea typeface="Courier New" panose="02070309020205020404"/>
                <a:cs typeface="Courier New" panose="02070309020205020404"/>
              </a:rPr>
              <a:t>Total reward: -75</a:t>
            </a:r>
            <a:endParaRPr lang="en-US" sz="2400" b="1"/>
          </a:p>
        </p:txBody>
      </p:sp>
      <p:pic>
        <p:nvPicPr>
          <p:cNvPr id="5" name="Content Placeholder 4" descr="A black rectangular object with a white door&#10;&#10;Description automatically generated"/>
          <p:cNvPicPr>
            <a:picLocks noGrp="1" noChangeAspect="1"/>
          </p:cNvPicPr>
          <p:nvPr>
            <p:ph sz="half" idx="2"/>
          </p:nvPr>
        </p:nvPicPr>
        <p:blipFill>
          <a:blip r:embed="rId1"/>
          <a:stretch>
            <a:fillRect/>
          </a:stretch>
        </p:blipFill>
        <p:spPr>
          <a:xfrm>
            <a:off x="6593706" y="1929384"/>
            <a:ext cx="4338587" cy="425196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fontScale="90000"/>
          </a:bodyPr>
          <a:lstStyle/>
          <a:p>
            <a:r>
              <a:rPr lang="en-US" sz="5600" dirty="0">
                <a:ea typeface="+mj-lt"/>
                <a:cs typeface="+mj-lt"/>
              </a:rPr>
              <a:t>Explanation of the game</a:t>
            </a:r>
            <a:endParaRPr lang="en-US" dirty="0"/>
          </a:p>
        </p:txBody>
      </p:sp>
      <p:sp>
        <p:nvSpPr>
          <p:cNvPr id="12" name="Rectangle 6"/>
          <p:cNvSpPr>
            <a:spLocks noGrp="1" noRot="1" noChangeAspect="1" noMove="1" noResize="1" noEditPoints="1" noAdjustHandles="1" noChangeArrowheads="1" noChangeShapeType="1" noTextEdit="1"/>
          </p:cNvSpPr>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vert="horz" lIns="91440" tIns="45720" rIns="91440" bIns="45720" rtlCol="0" anchor="t">
            <a:noAutofit/>
          </a:bodyPr>
          <a:lstStyle/>
          <a:p>
            <a:pPr>
              <a:lnSpc>
                <a:spcPct val="100000"/>
              </a:lnSpc>
            </a:pPr>
            <a:r>
              <a:rPr lang="en-US" sz="2600">
                <a:latin typeface="Calibri" panose="020F0502020204030204"/>
                <a:ea typeface="+mn-lt"/>
                <a:cs typeface="+mn-lt"/>
              </a:rPr>
              <a:t>The project below sets up a simple maze with walls, a starting point (S), and a goal point (G). The maze is set up on a grid where each cell is either a 0 or 1, with 0 representing a black empty space and 1 representing a white wall. </a:t>
            </a:r>
            <a:endParaRPr lang="en-US" sz="2600">
              <a:latin typeface="Calibri" panose="020F0502020204030204"/>
              <a:cs typeface="Calibri" panose="020F0502020204030204"/>
            </a:endParaRPr>
          </a:p>
        </p:txBody>
      </p:sp>
      <mc:AlternateContent xmlns:mc="http://schemas.openxmlformats.org/markup-compatibility/2006" xmlns:p14="http://schemas.microsoft.com/office/powerpoint/2010/main">
        <mc:Choice Requires="p14">
          <p:contentPart r:id="rId1" p14:bwMode="auto">
            <p14:nvContentPartPr>
              <p14:cNvPr id="14" name="Ink 13"/>
              <p14:cNvContentPartPr/>
              <p14:nvPr/>
            </p14:nvContentPartPr>
            <p14:xfrm>
              <a:off x="5755403" y="1971579"/>
              <a:ext cx="360" cy="2160"/>
            </p14:xfrm>
          </p:contentPart>
        </mc:Choice>
        <mc:Fallback xmlns="">
          <p:pic>
            <p:nvPicPr>
              <p:cNvPr id="14" name="Ink 13"/>
            </p:nvPicPr>
            <p:blipFill>
              <a:blip r:embed="rId2"/>
            </p:blipFill>
            <p:spPr>
              <a:xfrm>
                <a:off x="5755403" y="1971579"/>
                <a:ext cx="360" cy="2160"/>
              </a:xfrm>
              <a:prstGeom prst="rect"/>
            </p:spPr>
          </p:pic>
        </mc:Fallback>
      </mc:AlternateContent>
      <p:pic>
        <p:nvPicPr>
          <p:cNvPr id="7" name="Graphic 6" descr="Maz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a:t>Thank you</a:t>
            </a:r>
            <a:endParaRPr lang="en-US" sz="10000"/>
          </a:p>
        </p:txBody>
      </p:sp>
      <p:pic>
        <p:nvPicPr>
          <p:cNvPr id="6" name="Graphic 5"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749265" y="591670"/>
            <a:ext cx="2688873" cy="2688873"/>
          </a:xfrm>
          <a:prstGeom prst="rect">
            <a:avLst/>
          </a:prstGeom>
        </p:spPr>
      </p:pic>
      <p:sp>
        <p:nvSpPr>
          <p:cNvPr id="13" name="Rectangle 6"/>
          <p:cNvSpPr>
            <a:spLocks noGrp="1" noRot="1" noChangeAspect="1" noMove="1" noResize="1" noEditPoints="1" noAdjustHandles="1" noChangeArrowheads="1" noChangeShapeType="1" noTextEdit="1"/>
          </p:cNvSpPr>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26"/>
          <p:cNvSpPr txBox="1">
            <a:spLocks noGrp="1" noRot="1" noChangeAspect="1" noMove="1" noResize="1" noEditPoints="1" noAdjustHandles="1" noChangeArrowheads="1" noChangeShapeType="1" noTextEdit="1"/>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Footer Placeholder 27"/>
          <p:cNvSpPr txBox="1">
            <a:spLocks noGrp="1" noRot="1" noChangeAspect="1" noMove="1" noResize="1" noEditPoints="1" noAdjustHandles="1" noChangeArrowheads="1" noChangeShapeType="1" noTextEdit="1"/>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Slide Number Placeholder 28"/>
          <p:cNvSpPr txBox="1">
            <a:spLocks noGrp="1" noRot="1" noChangeAspect="1" noMove="1" noResize="1" noEditPoints="1" noAdjustHandles="1" noChangeArrowheads="1" noChangeShapeType="1" noTextEdit="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5600">
                <a:latin typeface="The Serif Hand Black"/>
              </a:rPr>
              <a:t>Importing Libraries</a:t>
            </a:r>
            <a:endParaRPr lang="en-US" sz="5600"/>
          </a:p>
          <a:p>
            <a:endParaRPr lang="en-US" sz="5600"/>
          </a:p>
        </p:txBody>
      </p:sp>
      <p:sp>
        <p:nvSpPr>
          <p:cNvPr id="30" name="Rectangle 6"/>
          <p:cNvSpPr>
            <a:spLocks noGrp="1" noRot="1" noChangeAspect="1" noMove="1" noResize="1" noEditPoints="1" noAdjustHandles="1" noChangeArrowheads="1" noChangeShapeType="1" noTextEdit="1"/>
          </p:cNvSpPr>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7"/>
          <p:cNvSpPr>
            <a:spLocks noGrp="1"/>
          </p:cNvSpPr>
          <p:nvPr>
            <p:ph idx="1"/>
          </p:nvPr>
        </p:nvSpPr>
        <p:spPr>
          <a:xfrm>
            <a:off x="630936" y="2660904"/>
            <a:ext cx="4818888" cy="3547872"/>
          </a:xfrm>
        </p:spPr>
        <p:txBody>
          <a:bodyPr anchor="t">
            <a:normAutofit/>
          </a:bodyPr>
          <a:lstStyle/>
          <a:p>
            <a:pPr>
              <a:lnSpc>
                <a:spcPct val="100000"/>
              </a:lnSpc>
            </a:pPr>
            <a:r>
              <a:rPr lang="en-US" b="1" err="1"/>
              <a:t>Numpy</a:t>
            </a:r>
            <a:r>
              <a:rPr lang="en-US" b="1" dirty="0"/>
              <a:t> : </a:t>
            </a:r>
            <a:r>
              <a:rPr lang="en-US" b="1" dirty="0">
                <a:ea typeface="+mn-lt"/>
                <a:cs typeface="+mn-lt"/>
              </a:rPr>
              <a:t>it's used for representing and manipulating arrays efficiently. </a:t>
            </a:r>
            <a:endParaRPr lang="en-US" b="1" dirty="0">
              <a:ea typeface="+mn-lt"/>
              <a:cs typeface="+mn-lt"/>
            </a:endParaRPr>
          </a:p>
          <a:p>
            <a:pPr>
              <a:lnSpc>
                <a:spcPct val="100000"/>
              </a:lnSpc>
            </a:pPr>
            <a:r>
              <a:rPr lang="en-US" b="1" dirty="0"/>
              <a:t>Matplotlib: </a:t>
            </a:r>
            <a:r>
              <a:rPr lang="en-US" b="1" dirty="0">
                <a:ea typeface="+mn-lt"/>
                <a:cs typeface="+mn-lt"/>
              </a:rPr>
              <a:t>MATLAB. It is a plotting library used for 2D graphics and used for visualizing the maze, the agent's path, and for plotting training statistics.</a:t>
            </a:r>
            <a:endParaRPr lang="en-US" b="1" dirty="0">
              <a:ea typeface="+mn-lt"/>
              <a:cs typeface="+mn-lt"/>
            </a:endParaRPr>
          </a:p>
          <a:p>
            <a:pPr>
              <a:lnSpc>
                <a:spcPct val="100000"/>
              </a:lnSpc>
            </a:pPr>
            <a:r>
              <a:rPr lang="en-US" b="1" dirty="0"/>
              <a:t>Time : </a:t>
            </a:r>
            <a:r>
              <a:rPr lang="en-US" b="1" dirty="0">
                <a:ea typeface="+mn-lt"/>
                <a:cs typeface="+mn-lt"/>
              </a:rPr>
              <a:t>used for time-related operations, such as measuring the execution time of code</a:t>
            </a:r>
            <a:endParaRPr lang="en-US" b="1" dirty="0"/>
          </a:p>
        </p:txBody>
      </p:sp>
      <mc:AlternateContent xmlns:mc="http://schemas.openxmlformats.org/markup-compatibility/2006" xmlns:p14="http://schemas.microsoft.com/office/powerpoint/2010/main">
        <mc:Choice Requires="p14">
          <p:contentPart r:id="rId1" p14:bwMode="auto">
            <p14:nvContentPartPr>
              <p14:cNvPr id="32" name="Ink 31"/>
              <p14:cNvContentPartPr/>
              <p14:nvPr/>
            </p14:nvContentPartPr>
            <p14:xfrm>
              <a:off x="5755403" y="1971579"/>
              <a:ext cx="360" cy="2160"/>
            </p14:xfrm>
          </p:contentPart>
        </mc:Choice>
        <mc:Fallback xmlns="">
          <p:pic>
            <p:nvPicPr>
              <p:cNvPr id="32" name="Ink 31"/>
            </p:nvPicPr>
            <p:blipFill>
              <a:blip r:embed="rId2"/>
            </p:blipFill>
            <p:spPr>
              <a:xfrm>
                <a:off x="5755403" y="1971579"/>
                <a:ext cx="360" cy="2160"/>
              </a:xfrm>
              <a:prstGeom prst="rect"/>
            </p:spPr>
          </p:pic>
        </mc:Fallback>
      </mc:AlternateContent>
      <p:pic>
        <p:nvPicPr>
          <p:cNvPr id="4" name="Content Placeholder 3" descr="A screenshot of a computer program&#10;&#10;Description automatically generated"/>
          <p:cNvPicPr>
            <a:picLocks noChangeAspect="1"/>
          </p:cNvPicPr>
          <p:nvPr/>
        </p:nvPicPr>
        <p:blipFill>
          <a:blip r:embed="rId3"/>
          <a:stretch>
            <a:fillRect/>
          </a:stretch>
        </p:blipFill>
        <p:spPr>
          <a:xfrm>
            <a:off x="6099048" y="2303088"/>
            <a:ext cx="5458968" cy="22518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pPr>
              <a:lnSpc>
                <a:spcPct val="90000"/>
              </a:lnSpc>
            </a:pPr>
            <a:br>
              <a:rPr lang="en-US" sz="2600"/>
            </a:br>
            <a:r>
              <a:rPr lang="en-US" sz="2600"/>
              <a:t>Creating the Maze Environment</a:t>
            </a:r>
            <a:endParaRPr lang="en-US" sz="2600"/>
          </a:p>
          <a:p>
            <a:pPr>
              <a:lnSpc>
                <a:spcPct val="90000"/>
              </a:lnSpc>
            </a:pPr>
            <a:br>
              <a:rPr lang="en-US" sz="2600"/>
            </a:br>
            <a:endParaRPr lang="en-US" sz="2600"/>
          </a:p>
          <a:p>
            <a:pPr>
              <a:lnSpc>
                <a:spcPct val="90000"/>
              </a:lnSpc>
            </a:pPr>
            <a:endParaRPr lang="en-US" sz="2600"/>
          </a:p>
          <a:p>
            <a:pPr>
              <a:lnSpc>
                <a:spcPct val="90000"/>
              </a:lnSpc>
            </a:pPr>
            <a:endParaRPr lang="en-US" sz="2600"/>
          </a:p>
        </p:txBody>
      </p:sp>
      <p:sp>
        <p:nvSpPr>
          <p:cNvPr id="66" name="Content Placeholder 65"/>
          <p:cNvSpPr>
            <a:spLocks noGrp="1"/>
          </p:cNvSpPr>
          <p:nvPr>
            <p:ph idx="1"/>
          </p:nvPr>
        </p:nvSpPr>
        <p:spPr>
          <a:xfrm>
            <a:off x="4654294" y="4566390"/>
            <a:ext cx="6894577" cy="1601482"/>
          </a:xfrm>
        </p:spPr>
        <p:txBody>
          <a:bodyPr anchor="ctr">
            <a:normAutofit/>
          </a:bodyPr>
          <a:lstStyle/>
          <a:p>
            <a:r>
              <a:rPr lang="en-US" sz="2400" b="1">
                <a:ea typeface="+mn-lt"/>
                <a:cs typeface="+mn-lt"/>
              </a:rPr>
              <a:t>The Maze class represents a maze with its layout, starting position, and goal position.</a:t>
            </a:r>
            <a:endParaRPr lang="en-US" sz="2400" b="1"/>
          </a:p>
          <a:p>
            <a:r>
              <a:rPr lang="en-US" sz="2400" b="1">
                <a:ea typeface="+mn-lt"/>
                <a:cs typeface="+mn-lt"/>
              </a:rPr>
              <a:t>The __</a:t>
            </a:r>
            <a:r>
              <a:rPr lang="en-US" sz="2400" b="1" err="1">
                <a:ea typeface="+mn-lt"/>
                <a:cs typeface="+mn-lt"/>
              </a:rPr>
              <a:t>init</a:t>
            </a:r>
            <a:r>
              <a:rPr lang="en-US" sz="2400" b="1">
                <a:ea typeface="+mn-lt"/>
                <a:cs typeface="+mn-lt"/>
              </a:rPr>
              <a:t>__ method initializes the Maze object with the given maze layout, start position, and goal position.</a:t>
            </a:r>
            <a:endParaRPr lang="en-US" sz="2400" b="1"/>
          </a:p>
        </p:txBody>
      </p:sp>
      <mc:AlternateContent xmlns:mc="http://schemas.openxmlformats.org/markup-compatibility/2006" xmlns:p14="http://schemas.microsoft.com/office/powerpoint/2010/main">
        <mc:Choice Requires="p14">
          <p:contentPart r:id="rId1" p14:bwMode="auto">
            <p14:nvContentPartPr>
              <p14:cNvPr id="100" name="Ink 99"/>
              <p14:cNvContentPartPr/>
              <p14:nvPr/>
            </p14:nvContentPartPr>
            <p14:xfrm>
              <a:off x="5755403" y="4884261"/>
              <a:ext cx="360" cy="2160"/>
            </p14:xfrm>
          </p:contentPart>
        </mc:Choice>
        <mc:Fallback xmlns="">
          <p:pic>
            <p:nvPicPr>
              <p:cNvPr id="100" name="Ink 99"/>
            </p:nvPicPr>
            <p:blipFill>
              <a:blip r:embed="rId2"/>
            </p:blipFill>
            <p:spPr>
              <a:xfrm>
                <a:off x="5755403" y="4884261"/>
                <a:ext cx="360" cy="2160"/>
              </a:xfrm>
              <a:prstGeom prst="rect"/>
            </p:spPr>
          </p:pic>
        </mc:Fallback>
      </mc:AlternateContent>
      <p:pic>
        <p:nvPicPr>
          <p:cNvPr id="3" name="Picture 2" descr="A screen shot of a computer program"/>
          <p:cNvPicPr>
            <a:picLocks noChangeAspect="1"/>
          </p:cNvPicPr>
          <p:nvPr/>
        </p:nvPicPr>
        <p:blipFill>
          <a:blip r:embed="rId3"/>
          <a:stretch>
            <a:fillRect/>
          </a:stretch>
        </p:blipFill>
        <p:spPr>
          <a:xfrm>
            <a:off x="630936" y="881554"/>
            <a:ext cx="10917936" cy="3166200"/>
          </a:xfrm>
          <a:prstGeom prst="rect">
            <a:avLst/>
          </a:prstGeom>
        </p:spPr>
      </p:pic>
      <p:sp>
        <p:nvSpPr>
          <p:cNvPr id="101" name="Rectangle 100"/>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566390"/>
            <a:ext cx="3419856" cy="1601481"/>
          </a:xfrm>
        </p:spPr>
        <p:txBody>
          <a:bodyPr anchor="ctr">
            <a:normAutofit/>
          </a:bodyPr>
          <a:lstStyle/>
          <a:p>
            <a:pPr>
              <a:lnSpc>
                <a:spcPct val="90000"/>
              </a:lnSpc>
            </a:pPr>
            <a:br>
              <a:rPr lang="en-US" sz="2600"/>
            </a:br>
            <a:r>
              <a:rPr lang="en-US" sz="2600"/>
              <a:t>Creating the Maze Environment</a:t>
            </a:r>
            <a:endParaRPr lang="en-US" sz="2600"/>
          </a:p>
          <a:p>
            <a:pPr>
              <a:lnSpc>
                <a:spcPct val="90000"/>
              </a:lnSpc>
            </a:pPr>
            <a:br>
              <a:rPr lang="en-US" sz="2600"/>
            </a:br>
            <a:endParaRPr lang="en-US" sz="2600"/>
          </a:p>
          <a:p>
            <a:pPr>
              <a:lnSpc>
                <a:spcPct val="90000"/>
              </a:lnSpc>
            </a:pPr>
            <a:endParaRPr lang="en-US" sz="2600"/>
          </a:p>
          <a:p>
            <a:pPr>
              <a:lnSpc>
                <a:spcPct val="90000"/>
              </a:lnSpc>
            </a:pPr>
            <a:endParaRPr lang="en-US" sz="2600"/>
          </a:p>
        </p:txBody>
      </p:sp>
      <p:sp>
        <p:nvSpPr>
          <p:cNvPr id="66" name="Content Placeholder 65"/>
          <p:cNvSpPr>
            <a:spLocks noGrp="1"/>
          </p:cNvSpPr>
          <p:nvPr>
            <p:ph idx="1"/>
          </p:nvPr>
        </p:nvSpPr>
        <p:spPr>
          <a:xfrm>
            <a:off x="4307931" y="3804390"/>
            <a:ext cx="7240940" cy="2363482"/>
          </a:xfrm>
        </p:spPr>
        <p:txBody>
          <a:bodyPr vert="horz" lIns="91440" tIns="45720" rIns="91440" bIns="45720" rtlCol="0" anchor="ctr">
            <a:noAutofit/>
          </a:bodyPr>
          <a:lstStyle/>
          <a:p>
            <a:r>
              <a:rPr lang="en-US" b="1">
                <a:ea typeface="+mn-lt"/>
                <a:cs typeface="+mn-lt"/>
              </a:rPr>
              <a:t>The </a:t>
            </a:r>
            <a:r>
              <a:rPr lang="en-US" b="1" err="1">
                <a:ea typeface="+mn-lt"/>
                <a:cs typeface="+mn-lt"/>
              </a:rPr>
              <a:t>show_maze</a:t>
            </a:r>
            <a:r>
              <a:rPr lang="en-US" b="1">
                <a:ea typeface="+mn-lt"/>
                <a:cs typeface="+mn-lt"/>
              </a:rPr>
              <a:t> method visualizes the maze using </a:t>
            </a:r>
            <a:r>
              <a:rPr lang="en-US" b="1" err="1">
                <a:ea typeface="+mn-lt"/>
                <a:cs typeface="+mn-lt"/>
              </a:rPr>
              <a:t>matplotlib.pyplot</a:t>
            </a:r>
            <a:r>
              <a:rPr lang="en-US" b="1">
                <a:ea typeface="+mn-lt"/>
                <a:cs typeface="+mn-lt"/>
              </a:rPr>
              <a:t>.</a:t>
            </a:r>
            <a:endParaRPr lang="en-US" b="1">
              <a:ea typeface="+mn-lt"/>
              <a:cs typeface="+mn-lt"/>
            </a:endParaRPr>
          </a:p>
          <a:p>
            <a:r>
              <a:rPr lang="en-US" b="1">
                <a:ea typeface="+mn-lt"/>
                <a:cs typeface="+mn-lt"/>
              </a:rPr>
              <a:t>The maze layout is displayed in grayscale, with the start position marked with a red 'S' and the goal position marked with a green 'G'.</a:t>
            </a:r>
            <a:endParaRPr lang="en-US" b="1"/>
          </a:p>
          <a:p>
            <a:r>
              <a:rPr lang="en-US" b="1">
                <a:ea typeface="+mn-lt"/>
                <a:cs typeface="+mn-lt"/>
              </a:rPr>
              <a:t>The tick marks on the x and y axes are removed for a cleaner </a:t>
            </a:r>
            <a:r>
              <a:rPr lang="en-US" b="1" err="1">
                <a:ea typeface="+mn-lt"/>
                <a:cs typeface="+mn-lt"/>
              </a:rPr>
              <a:t>visualization.visualization</a:t>
            </a:r>
            <a:r>
              <a:rPr lang="en-US" b="1">
                <a:ea typeface="+mn-lt"/>
                <a:cs typeface="+mn-lt"/>
              </a:rPr>
              <a:t>..</a:t>
            </a:r>
            <a:endParaRPr lang="en-US" b="1"/>
          </a:p>
        </p:txBody>
      </p:sp>
      <mc:AlternateContent xmlns:mc="http://schemas.openxmlformats.org/markup-compatibility/2006" xmlns:p14="http://schemas.microsoft.com/office/powerpoint/2010/main">
        <mc:Choice Requires="p14">
          <p:contentPart r:id="rId1" p14:bwMode="auto">
            <p14:nvContentPartPr>
              <p14:cNvPr id="84" name="Ink 83"/>
              <p14:cNvContentPartPr/>
              <p14:nvPr/>
            </p14:nvContentPartPr>
            <p14:xfrm>
              <a:off x="5755403" y="4884261"/>
              <a:ext cx="360" cy="2160"/>
            </p14:xfrm>
          </p:contentPart>
        </mc:Choice>
        <mc:Fallback xmlns="">
          <p:pic>
            <p:nvPicPr>
              <p:cNvPr id="84" name="Ink 83"/>
            </p:nvPicPr>
            <p:blipFill>
              <a:blip r:embed="rId2"/>
            </p:blipFill>
            <p:spPr>
              <a:xfrm>
                <a:off x="5755403" y="4884261"/>
                <a:ext cx="360" cy="2160"/>
              </a:xfrm>
              <a:prstGeom prst="rect"/>
            </p:spPr>
          </p:pic>
        </mc:Fallback>
      </mc:AlternateContent>
      <p:pic>
        <p:nvPicPr>
          <p:cNvPr id="3" name="Picture 2" descr="A screen shot of a computer program&#10;&#10;Description automatically generated"/>
          <p:cNvPicPr>
            <a:picLocks noChangeAspect="1"/>
          </p:cNvPicPr>
          <p:nvPr/>
        </p:nvPicPr>
        <p:blipFill rotWithShape="1">
          <a:blip r:embed="rId3"/>
          <a:srcRect t="6587" b="6815"/>
          <a:stretch>
            <a:fillRect/>
          </a:stretch>
        </p:blipFill>
        <p:spPr>
          <a:xfrm>
            <a:off x="630936" y="219980"/>
            <a:ext cx="10917936" cy="3210760"/>
          </a:xfrm>
          <a:prstGeom prst="rect">
            <a:avLst/>
          </a:prstGeom>
        </p:spPr>
      </p:pic>
      <p:sp>
        <p:nvSpPr>
          <p:cNvPr id="86" name="Rectangle 85"/>
          <p:cNvSpPr>
            <a:spLocks noGrp="1" noRot="1" noChangeAspect="1" noMove="1" noResize="1" noEditPoints="1" noAdjustHandles="1" noChangeArrowheads="1" noChangeShapeType="1" noTextEdit="1"/>
          </p:cNvSpPr>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67A8DA"/>
          </a:solidFill>
          <a:ln w="34925">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38539"/>
            <a:ext cx="11018520" cy="1434415"/>
          </a:xfrm>
        </p:spPr>
        <p:txBody>
          <a:bodyPr anchor="b">
            <a:normAutofit/>
          </a:bodyPr>
          <a:lstStyle/>
          <a:p>
            <a:r>
              <a:rPr lang="en-US" sz="7200">
                <a:latin typeface="The Serif Hand Black"/>
              </a:rPr>
              <a:t>Create an instance of the maze</a:t>
            </a:r>
            <a:endParaRPr lang="en-US" sz="7200"/>
          </a:p>
        </p:txBody>
      </p:sp>
      <p:sp>
        <p:nvSpPr>
          <p:cNvPr id="40" name="Rectangle 6"/>
          <p:cNvSpPr>
            <a:spLocks noGrp="1" noRot="1" noChangeAspect="1" noMove="1" noResize="1" noEditPoints="1" noAdjustHandles="1" noChangeArrowheads="1" noChangeShapeType="1" noTextEdit="1"/>
          </p:cNvSpPr>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572493" y="2071316"/>
            <a:ext cx="6713552" cy="4119172"/>
          </a:xfrm>
        </p:spPr>
        <p:txBody>
          <a:bodyPr vert="horz" lIns="91440" tIns="45720" rIns="91440" bIns="45720" rtlCol="0" anchor="t">
            <a:noAutofit/>
          </a:bodyPr>
          <a:lstStyle/>
          <a:p>
            <a:r>
              <a:rPr lang="en-US" sz="3200" b="1" err="1">
                <a:ea typeface="+mn-lt"/>
                <a:cs typeface="+mn-lt"/>
              </a:rPr>
              <a:t>maze_layout</a:t>
            </a:r>
            <a:r>
              <a:rPr lang="en-US" sz="3200" b="1">
                <a:ea typeface="+mn-lt"/>
                <a:cs typeface="+mn-lt"/>
              </a:rPr>
              <a:t> is a 2D </a:t>
            </a:r>
            <a:r>
              <a:rPr lang="en-US" sz="3200" b="1" err="1">
                <a:ea typeface="+mn-lt"/>
                <a:cs typeface="+mn-lt"/>
              </a:rPr>
              <a:t>numpy</a:t>
            </a:r>
            <a:r>
              <a:rPr lang="en-US" sz="3200" b="1">
                <a:ea typeface="+mn-lt"/>
                <a:cs typeface="+mn-lt"/>
              </a:rPr>
              <a:t> array representing the maze layout.</a:t>
            </a:r>
            <a:endParaRPr lang="en-US" sz="3200" b="1"/>
          </a:p>
          <a:p>
            <a:r>
              <a:rPr lang="en-US" sz="3200" b="1">
                <a:ea typeface="+mn-lt"/>
                <a:cs typeface="+mn-lt"/>
              </a:rPr>
              <a:t>The Maze object maze is created with the given maze layout, starting position (0, 0), and goal position (9, 9) and The maze is represented as a grid where 0 represents an empty space and 1 represents a wall.</a:t>
            </a:r>
            <a:endParaRPr lang="en-US" sz="3200" b="1"/>
          </a:p>
          <a:p>
            <a:r>
              <a:rPr lang="en-US" sz="3200" b="1">
                <a:ea typeface="+mn-lt"/>
                <a:cs typeface="+mn-lt"/>
              </a:rPr>
              <a:t>The </a:t>
            </a:r>
            <a:r>
              <a:rPr lang="en-US" sz="3200" b="1" err="1">
                <a:ea typeface="+mn-lt"/>
                <a:cs typeface="+mn-lt"/>
              </a:rPr>
              <a:t>show_maze</a:t>
            </a:r>
            <a:r>
              <a:rPr lang="en-US" sz="3200" b="1">
                <a:ea typeface="+mn-lt"/>
                <a:cs typeface="+mn-lt"/>
              </a:rPr>
              <a:t>() method of the maze object is called to visualize the maze, with the starting position marked in red ('S') and the goal position marked in green ('G').</a:t>
            </a:r>
            <a:endParaRPr lang="en-US" sz="3200" b="1"/>
          </a:p>
        </p:txBody>
      </p:sp>
      <p:pic>
        <p:nvPicPr>
          <p:cNvPr id="4" name="Content Placeholder 3" descr="A screenshot of a computer program&#10;&#10;Description automatically generated"/>
          <p:cNvPicPr>
            <a:picLocks noChangeAspect="1"/>
          </p:cNvPicPr>
          <p:nvPr/>
        </p:nvPicPr>
        <p:blipFill rotWithShape="1">
          <a:blip r:embed="rId1"/>
          <a:srcRect l="5263" t="-28" r="19241" b="28"/>
          <a:stretch>
            <a:fillRect/>
          </a:stretch>
        </p:blipFill>
        <p:spPr>
          <a:xfrm>
            <a:off x="7449439" y="1843946"/>
            <a:ext cx="4442846" cy="47990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67A8DA"/>
          </a:solidFill>
          <a:ln w="12700" cap="flat">
            <a:noFill/>
            <a:prstDash val="solid"/>
            <a:miter/>
          </a:ln>
        </p:spPr>
        <p:txBody>
          <a:bodyPr rtlCol="0" anchor="ctr"/>
          <a:lstStyle/>
          <a:p>
            <a:endParaRPr lang="en-US"/>
          </a:p>
        </p:txBody>
      </p:sp>
      <p:sp>
        <p:nvSpPr>
          <p:cNvPr id="2" name="Title 1"/>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a:solidFill>
                  <a:srgbClr val="FFFFFF"/>
                </a:solidFill>
              </a:rPr>
              <a:t> Output</a:t>
            </a:r>
            <a:endParaRPr lang="en-US" sz="5800">
              <a:solidFill>
                <a:srgbClr val="FFFFFF"/>
              </a:solidFill>
            </a:endParaRPr>
          </a:p>
        </p:txBody>
      </p:sp>
      <p:sp>
        <p:nvSpPr>
          <p:cNvPr id="15" name="Rectangle 6"/>
          <p:cNvSpPr>
            <a:spLocks noGrp="1" noRot="1" noChangeAspect="1" noMove="1" noResize="1" noEditPoints="1" noAdjustHandles="1" noChangeArrowheads="1" noChangeShapeType="1" noTextEdit="1"/>
          </p:cNvSpPr>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7A8DA"/>
          </a:solidFill>
          <a:ln w="38100" cap="rnd">
            <a:solidFill>
              <a:srgbClr val="67A8D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and white maze&#10;&#10;Description automatically generated"/>
          <p:cNvPicPr>
            <a:picLocks noGrp="1" noChangeAspect="1"/>
          </p:cNvPicPr>
          <p:nvPr>
            <p:ph idx="1"/>
          </p:nvPr>
        </p:nvPicPr>
        <p:blipFill rotWithShape="1">
          <a:blip r:embed="rId1"/>
          <a:srcRect l="5843" t="1530" r="10684" b="4015"/>
          <a:stretch>
            <a:fillRect/>
          </a:stretch>
        </p:blipFill>
        <p:spPr>
          <a:xfrm>
            <a:off x="509251" y="267197"/>
            <a:ext cx="5956012" cy="5875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8000">
                <a:solidFill>
                  <a:srgbClr val="67A8DA"/>
                </a:solidFill>
                <a:latin typeface="The Serif Hand Black"/>
              </a:rPr>
              <a:t>actions </a:t>
            </a:r>
            <a:endParaRPr lang="en-US" sz="8000">
              <a:solidFill>
                <a:srgbClr val="67A8DA"/>
              </a:solidFill>
            </a:endParaRPr>
          </a:p>
        </p:txBody>
      </p:sp>
      <p:pic>
        <p:nvPicPr>
          <p:cNvPr id="4" name="Content Placeholder 3" descr="A black background with white and green text&#10;&#10;Description automatically generated"/>
          <p:cNvPicPr>
            <a:picLocks noChangeAspect="1"/>
          </p:cNvPicPr>
          <p:nvPr/>
        </p:nvPicPr>
        <p:blipFill>
          <a:blip r:embed="rId1"/>
          <a:stretch>
            <a:fillRect/>
          </a:stretch>
        </p:blipFill>
        <p:spPr>
          <a:xfrm>
            <a:off x="6531940" y="3145367"/>
            <a:ext cx="4994909" cy="1376391"/>
          </a:xfrm>
          <a:prstGeom prst="rect">
            <a:avLst/>
          </a:prstGeom>
        </p:spPr>
      </p:pic>
      <p:graphicFrame>
        <p:nvGraphicFramePr>
          <p:cNvPr id="13" name="TextBox 4"/>
          <p:cNvGraphicFramePr/>
          <p:nvPr/>
        </p:nvGraphicFramePr>
        <p:xfrm>
          <a:off x="1369480" y="1895366"/>
          <a:ext cx="4921195" cy="4739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13B31"/>
      </a:dk2>
      <a:lt2>
        <a:srgbClr val="E8E5E2"/>
      </a:lt2>
      <a:accent1>
        <a:srgbClr val="67A8DA"/>
      </a:accent1>
      <a:accent2>
        <a:srgbClr val="4FAFB1"/>
      </a:accent2>
      <a:accent3>
        <a:srgbClr val="5AB38F"/>
      </a:accent3>
      <a:accent4>
        <a:srgbClr val="51B664"/>
      </a:accent4>
      <a:accent5>
        <a:srgbClr val="6FB25B"/>
      </a:accent5>
      <a:accent6>
        <a:srgbClr val="8DAE4E"/>
      </a:accent6>
      <a:hlink>
        <a:srgbClr val="A1795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6397</Words>
  <Application>WPS Presentation</Application>
  <PresentationFormat>Widescreen</PresentationFormat>
  <Paragraphs>165</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Calibri</vt:lpstr>
      <vt:lpstr>Roboto</vt:lpstr>
      <vt:lpstr>Times New Roman</vt:lpstr>
      <vt:lpstr>The Serif Hand Black</vt:lpstr>
      <vt:lpstr>Segoe Print</vt:lpstr>
      <vt:lpstr>The Hand Bold</vt:lpstr>
      <vt:lpstr>Microsoft YaHei</vt:lpstr>
      <vt:lpstr>Arial Unicode MS</vt:lpstr>
      <vt:lpstr>Consolas</vt:lpstr>
      <vt:lpstr>Wingdings</vt:lpstr>
      <vt:lpstr>The Hand Bold</vt:lpstr>
      <vt:lpstr>Courier New</vt:lpstr>
      <vt:lpstr>The Serif Hand Black</vt:lpstr>
      <vt:lpstr>SketchyVTI</vt:lpstr>
      <vt:lpstr>MAZE game</vt:lpstr>
      <vt:lpstr>Team names :</vt:lpstr>
      <vt:lpstr>Explanation of the game</vt:lpstr>
      <vt:lpstr>Importing Libraries</vt:lpstr>
      <vt:lpstr> </vt:lpstr>
      <vt:lpstr> </vt:lpstr>
      <vt:lpstr>Create an instance of the maze</vt:lpstr>
      <vt:lpstr> Output</vt:lpstr>
      <vt:lpstr>actions </vt:lpstr>
      <vt:lpstr>Reward System</vt:lpstr>
      <vt:lpstr>Q-Learning-agent</vt:lpstr>
      <vt:lpstr>Q-Learning-agent</vt:lpstr>
      <vt:lpstr>Q-Learning-agent</vt:lpstr>
      <vt:lpstr>Q-Learning-agent</vt:lpstr>
      <vt:lpstr> </vt:lpstr>
      <vt:lpstr>Testing the Agent</vt:lpstr>
      <vt:lpstr>Visualize the maze using matplotlib</vt:lpstr>
      <vt:lpstr>test &amp; simulate the agent's movements in the maze</vt:lpstr>
      <vt:lpstr>The output : </vt:lpstr>
      <vt:lpstr>train the agent</vt:lpstr>
      <vt:lpstr>the agent after training (optimal policy)</vt:lpstr>
      <vt:lpstr>Experimenting and Improving</vt:lpstr>
      <vt:lpstr>Creating More Mazes</vt:lpstr>
      <vt:lpstr>Out put</vt:lpstr>
      <vt:lpstr>Test the agent</vt:lpstr>
      <vt:lpstr>The output</vt:lpstr>
      <vt:lpstr>Trainig the agent</vt:lpstr>
      <vt:lpstr>Testing agent again after training</vt:lpstr>
      <vt:lpstr>Output after testing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yousef shehab</cp:lastModifiedBy>
  <cp:revision>365</cp:revision>
  <dcterms:created xsi:type="dcterms:W3CDTF">2024-05-02T09:23:00Z</dcterms:created>
  <dcterms:modified xsi:type="dcterms:W3CDTF">2024-05-14T17:12:48Z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1A400CD37A7146DBAF63F6BC8AA6E7AC_12</vt:lpwstr>
  </property>
  <property fmtid="{D5CDD505-2E9C-101B-9397-08002B2CF9AE}" pid="3" name="KSOProductBuildVer">
    <vt:lpwstr>1033-12.2.0.13472</vt:lpwstr>
  </property>
</Properties>
</file>