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8"/>
  </p:notesMasterIdLst>
  <p:sldIdLst>
    <p:sldId id="256" r:id="rId2"/>
    <p:sldId id="257" r:id="rId3"/>
    <p:sldId id="286" r:id="rId4"/>
    <p:sldId id="261" r:id="rId5"/>
    <p:sldId id="258" r:id="rId6"/>
    <p:sldId id="298" r:id="rId7"/>
    <p:sldId id="287" r:id="rId8"/>
    <p:sldId id="259" r:id="rId9"/>
    <p:sldId id="304" r:id="rId10"/>
    <p:sldId id="315" r:id="rId11"/>
    <p:sldId id="260" r:id="rId12"/>
    <p:sldId id="309" r:id="rId13"/>
    <p:sldId id="316" r:id="rId14"/>
    <p:sldId id="305" r:id="rId15"/>
    <p:sldId id="314" r:id="rId16"/>
    <p:sldId id="31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3224" autoAdjust="0"/>
  </p:normalViewPr>
  <p:slideViewPr>
    <p:cSldViewPr snapToGrid="0">
      <p:cViewPr>
        <p:scale>
          <a:sx n="86" d="100"/>
          <a:sy n="86" d="100"/>
        </p:scale>
        <p:origin x="-5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33F54-E03E-42EB-A000-FE69B3C0DDD1}"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C2829-976F-4028-9A82-F7EEE61FBF9F}" type="slidenum">
              <a:rPr lang="en-US" smtClean="0"/>
              <a:t>‹#›</a:t>
            </a:fld>
            <a:endParaRPr lang="en-US"/>
          </a:p>
        </p:txBody>
      </p:sp>
    </p:spTree>
    <p:extLst>
      <p:ext uri="{BB962C8B-B14F-4D97-AF65-F5344CB8AC3E}">
        <p14:creationId xmlns:p14="http://schemas.microsoft.com/office/powerpoint/2010/main" val="407529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7C2829-976F-4028-9A82-F7EEE61FBF9F}" type="slidenum">
              <a:rPr lang="en-US" smtClean="0"/>
              <a:t>7</a:t>
            </a:fld>
            <a:endParaRPr lang="en-US"/>
          </a:p>
        </p:txBody>
      </p:sp>
    </p:spTree>
    <p:extLst>
      <p:ext uri="{BB962C8B-B14F-4D97-AF65-F5344CB8AC3E}">
        <p14:creationId xmlns:p14="http://schemas.microsoft.com/office/powerpoint/2010/main" val="282169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7C2829-976F-4028-9A82-F7EEE61FBF9F}" type="slidenum">
              <a:rPr lang="en-US" smtClean="0"/>
              <a:t>10</a:t>
            </a:fld>
            <a:endParaRPr lang="en-US"/>
          </a:p>
        </p:txBody>
      </p:sp>
    </p:spTree>
    <p:extLst>
      <p:ext uri="{BB962C8B-B14F-4D97-AF65-F5344CB8AC3E}">
        <p14:creationId xmlns:p14="http://schemas.microsoft.com/office/powerpoint/2010/main" val="3458313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242424"/>
                </a:solidFill>
                <a:effectLst/>
                <a:latin typeface="source-serif-pro"/>
              </a:rPr>
              <a:t>High-Level object:</a:t>
            </a:r>
            <a:r>
              <a:rPr lang="en-US" b="0" i="0" dirty="0">
                <a:solidFill>
                  <a:srgbClr val="242424"/>
                </a:solidFill>
                <a:effectLst/>
                <a:latin typeface="source-serif-pro"/>
              </a:rPr>
              <a:t> Any object referencing another object (HAS-A relationship).</a:t>
            </a:r>
          </a:p>
          <a:p>
            <a:pPr algn="l">
              <a:buFont typeface="+mj-lt"/>
              <a:buAutoNum type="arabicPeriod"/>
            </a:pPr>
            <a:r>
              <a:rPr lang="en-US" b="1" i="0" dirty="0">
                <a:solidFill>
                  <a:srgbClr val="242424"/>
                </a:solidFill>
                <a:effectLst/>
                <a:latin typeface="source-serif-pro"/>
              </a:rPr>
              <a:t>Low-Level object:</a:t>
            </a:r>
            <a:r>
              <a:rPr lang="en-US" b="0" i="0" dirty="0">
                <a:solidFill>
                  <a:srgbClr val="242424"/>
                </a:solidFill>
                <a:effectLst/>
                <a:latin typeface="source-serif-pro"/>
              </a:rPr>
              <a:t> The object that is being referenced. (HAS-A relationship in the reverse direction)</a:t>
            </a:r>
          </a:p>
          <a:p>
            <a:pPr algn="l">
              <a:buFont typeface="+mj-lt"/>
              <a:buAutoNum type="arabicPeriod"/>
            </a:pPr>
            <a:r>
              <a:rPr lang="en-US" b="1" i="0" dirty="0">
                <a:solidFill>
                  <a:srgbClr val="242424"/>
                </a:solidFill>
                <a:effectLst/>
                <a:latin typeface="source-serif-pro"/>
              </a:rPr>
              <a:t>Abstractions:</a:t>
            </a:r>
            <a:r>
              <a:rPr lang="en-US" b="0" i="0" dirty="0">
                <a:solidFill>
                  <a:srgbClr val="242424"/>
                </a:solidFill>
                <a:effectLst/>
                <a:latin typeface="source-serif-pro"/>
              </a:rPr>
              <a:t> Abstract class or an Interface.</a:t>
            </a:r>
          </a:p>
          <a:p>
            <a:pPr algn="l">
              <a:buFont typeface="+mj-lt"/>
              <a:buAutoNum type="arabicPeriod"/>
            </a:pPr>
            <a:r>
              <a:rPr lang="en-US" b="1" i="0" dirty="0">
                <a:solidFill>
                  <a:srgbClr val="242424"/>
                </a:solidFill>
                <a:effectLst/>
                <a:latin typeface="source-serif-pro"/>
              </a:rPr>
              <a:t>Details:</a:t>
            </a:r>
            <a:r>
              <a:rPr lang="en-US" b="0" i="0" dirty="0">
                <a:solidFill>
                  <a:srgbClr val="242424"/>
                </a:solidFill>
                <a:effectLst/>
                <a:latin typeface="source-serif-pro"/>
              </a:rPr>
              <a:t> Concrete implementations of the Abstractions.</a:t>
            </a:r>
          </a:p>
          <a:p>
            <a:endParaRPr lang="en-US" dirty="0"/>
          </a:p>
        </p:txBody>
      </p:sp>
      <p:sp>
        <p:nvSpPr>
          <p:cNvPr id="4" name="Slide Number Placeholder 3"/>
          <p:cNvSpPr>
            <a:spLocks noGrp="1"/>
          </p:cNvSpPr>
          <p:nvPr>
            <p:ph type="sldNum" sz="quarter" idx="5"/>
          </p:nvPr>
        </p:nvSpPr>
        <p:spPr/>
        <p:txBody>
          <a:bodyPr/>
          <a:lstStyle/>
          <a:p>
            <a:fld id="{D5CD9652-AE2F-449E-9244-75285E67BBB6}"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A95F5-CED8-4D16-906F-5A619AA490DD}"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176129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3A95F5-CED8-4D16-906F-5A619AA490DD}"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387180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3A95F5-CED8-4D16-906F-5A619AA490DD}"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217997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3A95F5-CED8-4D16-906F-5A619AA490DD}"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1F77F-9B8B-47B0-AA1C-3D87C7F99A0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5581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3A95F5-CED8-4D16-906F-5A619AA490DD}"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231944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3A95F5-CED8-4D16-906F-5A619AA490DD}"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1966279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3A95F5-CED8-4D16-906F-5A619AA490DD}"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3807089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95F5-CED8-4D16-906F-5A619AA490DD}"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1478572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95F5-CED8-4D16-906F-5A619AA490DD}"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1236075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4E3E-2912-4F6F-A536-D0D0259CF051}"/>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7E37CC9-5774-40A6-8050-BE7E99985BA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9F49A-0FC5-47E2-8122-78E98E222F33}"/>
              </a:ext>
            </a:extLst>
          </p:cNvPr>
          <p:cNvSpPr>
            <a:spLocks noGrp="1"/>
          </p:cNvSpPr>
          <p:nvPr>
            <p:ph type="dt" sz="half" idx="10"/>
          </p:nvPr>
        </p:nvSpPr>
        <p:spPr/>
        <p:txBody>
          <a:bodyPr/>
          <a:lstStyle/>
          <a:p>
            <a:fld id="{EF3A95F5-CED8-4D16-906F-5A619AA490DD}" type="datetimeFigureOut">
              <a:rPr lang="en-US" smtClean="0"/>
              <a:t>5/4/2024</a:t>
            </a:fld>
            <a:endParaRPr lang="en-US"/>
          </a:p>
        </p:txBody>
      </p:sp>
      <p:sp>
        <p:nvSpPr>
          <p:cNvPr id="5" name="Footer Placeholder 4">
            <a:extLst>
              <a:ext uri="{FF2B5EF4-FFF2-40B4-BE49-F238E27FC236}">
                <a16:creationId xmlns:a16="http://schemas.microsoft.com/office/drawing/2014/main" id="{1A2EA989-EA0B-423C-B65C-EB37C584C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0B085-F2CA-41B6-8E2C-74B09815FF20}"/>
              </a:ext>
            </a:extLst>
          </p:cNvPr>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345943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95F5-CED8-4D16-906F-5A619AA490DD}"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22250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A95F5-CED8-4D16-906F-5A619AA490DD}"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192546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A95F5-CED8-4D16-906F-5A619AA490DD}"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398628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A95F5-CED8-4D16-906F-5A619AA490DD}"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252825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A95F5-CED8-4D16-906F-5A619AA490DD}"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42841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A95F5-CED8-4D16-906F-5A619AA490DD}"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14121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A95F5-CED8-4D16-906F-5A619AA490DD}"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199139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A95F5-CED8-4D16-906F-5A619AA490DD}"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1F77F-9B8B-47B0-AA1C-3D87C7F99A0A}" type="slidenum">
              <a:rPr lang="en-US" smtClean="0"/>
              <a:t>‹#›</a:t>
            </a:fld>
            <a:endParaRPr lang="en-US"/>
          </a:p>
        </p:txBody>
      </p:sp>
    </p:spTree>
    <p:extLst>
      <p:ext uri="{BB962C8B-B14F-4D97-AF65-F5344CB8AC3E}">
        <p14:creationId xmlns:p14="http://schemas.microsoft.com/office/powerpoint/2010/main" val="422108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F3A95F5-CED8-4D16-906F-5A619AA490DD}" type="datetimeFigureOut">
              <a:rPr lang="en-US" smtClean="0"/>
              <a:t>5/4/2024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471F77F-9B8B-47B0-AA1C-3D87C7F99A0A}" type="slidenum">
              <a:rPr lang="en-US" smtClean="0"/>
              <a:t>‹#›</a:t>
            </a:fld>
            <a:endParaRPr lang="en-US"/>
          </a:p>
        </p:txBody>
      </p:sp>
    </p:spTree>
    <p:extLst>
      <p:ext uri="{BB962C8B-B14F-4D97-AF65-F5344CB8AC3E}">
        <p14:creationId xmlns:p14="http://schemas.microsoft.com/office/powerpoint/2010/main" val="1699034020"/>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4F5B-67EB-46D1-A753-E5C7833B7032}"/>
              </a:ext>
            </a:extLst>
          </p:cNvPr>
          <p:cNvSpPr>
            <a:spLocks noGrp="1"/>
          </p:cNvSpPr>
          <p:nvPr>
            <p:ph type="ctrTitle"/>
          </p:nvPr>
        </p:nvSpPr>
        <p:spPr/>
        <p:txBody>
          <a:bodyPr/>
          <a:lstStyle/>
          <a:p>
            <a:r>
              <a:rPr lang="en-US" dirty="0"/>
              <a:t>Introduction to SOLID Principles</a:t>
            </a:r>
          </a:p>
        </p:txBody>
      </p:sp>
      <p:sp>
        <p:nvSpPr>
          <p:cNvPr id="3" name="Subtitle 2">
            <a:extLst>
              <a:ext uri="{FF2B5EF4-FFF2-40B4-BE49-F238E27FC236}">
                <a16:creationId xmlns:a16="http://schemas.microsoft.com/office/drawing/2014/main" id="{4DD87D6A-B067-4AB8-B152-C6F0AEB0BCB2}"/>
              </a:ext>
            </a:extLst>
          </p:cNvPr>
          <p:cNvSpPr>
            <a:spLocks noGrp="1"/>
          </p:cNvSpPr>
          <p:nvPr>
            <p:ph type="subTitle" idx="1"/>
          </p:nvPr>
        </p:nvSpPr>
        <p:spPr/>
        <p:txBody>
          <a:bodyPr/>
          <a:lstStyle/>
          <a:p>
            <a:r>
              <a:rPr lang="en-US"/>
              <a:t>SOLID principles are a set of five design principles that aim to make software designs more understandable, flexible, and maintainable.</a:t>
            </a:r>
          </a:p>
        </p:txBody>
      </p:sp>
    </p:spTree>
    <p:extLst>
      <p:ext uri="{BB962C8B-B14F-4D97-AF65-F5344CB8AC3E}">
        <p14:creationId xmlns:p14="http://schemas.microsoft.com/office/powerpoint/2010/main" val="188899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A01780-BC4B-4EF2-8B71-93EB201EB441}"/>
              </a:ext>
            </a:extLst>
          </p:cNvPr>
          <p:cNvPicPr>
            <a:picLocks noChangeAspect="1"/>
          </p:cNvPicPr>
          <p:nvPr/>
        </p:nvPicPr>
        <p:blipFill>
          <a:blip r:embed="rId3"/>
          <a:stretch>
            <a:fillRect/>
          </a:stretch>
        </p:blipFill>
        <p:spPr>
          <a:xfrm>
            <a:off x="6161833" y="0"/>
            <a:ext cx="6030167" cy="3782291"/>
          </a:xfrm>
          <a:prstGeom prst="rect">
            <a:avLst/>
          </a:prstGeom>
        </p:spPr>
      </p:pic>
      <p:pic>
        <p:nvPicPr>
          <p:cNvPr id="7" name="Picture 6">
            <a:extLst>
              <a:ext uri="{FF2B5EF4-FFF2-40B4-BE49-F238E27FC236}">
                <a16:creationId xmlns:a16="http://schemas.microsoft.com/office/drawing/2014/main" id="{65FCBF2F-6B06-41DA-9979-B4A6000B678E}"/>
              </a:ext>
            </a:extLst>
          </p:cNvPr>
          <p:cNvPicPr>
            <a:picLocks noChangeAspect="1"/>
          </p:cNvPicPr>
          <p:nvPr/>
        </p:nvPicPr>
        <p:blipFill>
          <a:blip r:embed="rId4"/>
          <a:stretch>
            <a:fillRect/>
          </a:stretch>
        </p:blipFill>
        <p:spPr>
          <a:xfrm>
            <a:off x="6161833" y="3782291"/>
            <a:ext cx="6001588" cy="3075709"/>
          </a:xfrm>
          <a:prstGeom prst="rect">
            <a:avLst/>
          </a:prstGeom>
        </p:spPr>
      </p:pic>
      <p:pic>
        <p:nvPicPr>
          <p:cNvPr id="9" name="Picture 8">
            <a:extLst>
              <a:ext uri="{FF2B5EF4-FFF2-40B4-BE49-F238E27FC236}">
                <a16:creationId xmlns:a16="http://schemas.microsoft.com/office/drawing/2014/main" id="{90F42F9B-A059-47A6-9908-10B8E56CB99A}"/>
              </a:ext>
            </a:extLst>
          </p:cNvPr>
          <p:cNvPicPr>
            <a:picLocks noChangeAspect="1"/>
          </p:cNvPicPr>
          <p:nvPr/>
        </p:nvPicPr>
        <p:blipFill>
          <a:blip r:embed="rId5"/>
          <a:stretch>
            <a:fillRect/>
          </a:stretch>
        </p:blipFill>
        <p:spPr>
          <a:xfrm>
            <a:off x="0" y="0"/>
            <a:ext cx="6133254" cy="6858000"/>
          </a:xfrm>
          <a:prstGeom prst="rect">
            <a:avLst/>
          </a:prstGeom>
        </p:spPr>
      </p:pic>
    </p:spTree>
    <p:extLst>
      <p:ext uri="{BB962C8B-B14F-4D97-AF65-F5344CB8AC3E}">
        <p14:creationId xmlns:p14="http://schemas.microsoft.com/office/powerpoint/2010/main" val="14605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2760-A0AD-45AA-BF11-D755443EE759}"/>
              </a:ext>
            </a:extLst>
          </p:cNvPr>
          <p:cNvSpPr>
            <a:spLocks noGrp="1"/>
          </p:cNvSpPr>
          <p:nvPr>
            <p:ph type="title"/>
          </p:nvPr>
        </p:nvSpPr>
        <p:spPr/>
        <p:txBody>
          <a:bodyPr>
            <a:normAutofit/>
          </a:bodyPr>
          <a:lstStyle/>
          <a:p>
            <a:r>
              <a:rPr lang="en-US" dirty="0"/>
              <a:t>Interface Segregation Principle (ISP) </a:t>
            </a:r>
          </a:p>
        </p:txBody>
      </p:sp>
      <p:sp>
        <p:nvSpPr>
          <p:cNvPr id="3" name="Text Placeholder 2">
            <a:extLst>
              <a:ext uri="{FF2B5EF4-FFF2-40B4-BE49-F238E27FC236}">
                <a16:creationId xmlns:a16="http://schemas.microsoft.com/office/drawing/2014/main" id="{83B5F800-5B6C-4B9E-A747-9422B2FAB551}"/>
              </a:ext>
            </a:extLst>
          </p:cNvPr>
          <p:cNvSpPr>
            <a:spLocks noGrp="1"/>
          </p:cNvSpPr>
          <p:nvPr>
            <p:ph type="body" idx="1"/>
          </p:nvPr>
        </p:nvSpPr>
        <p:spPr/>
        <p:txBody>
          <a:bodyPr/>
          <a:lstStyle/>
          <a:p>
            <a:r>
              <a:rPr lang="en-US" dirty="0"/>
              <a:t>ISP: Clients should not be forced to depend on interfaces they don't use</a:t>
            </a:r>
          </a:p>
        </p:txBody>
      </p:sp>
    </p:spTree>
    <p:extLst>
      <p:ext uri="{BB962C8B-B14F-4D97-AF65-F5344CB8AC3E}">
        <p14:creationId xmlns:p14="http://schemas.microsoft.com/office/powerpoint/2010/main" val="280555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anchor="b">
            <a:normAutofit/>
          </a:bodyPr>
          <a:lstStyle/>
          <a:p>
            <a:r>
              <a:rPr lang="en-US" sz="5400"/>
              <a:t>Principle </a:t>
            </a:r>
          </a:p>
        </p:txBody>
      </p:sp>
      <p:sp>
        <p:nvSpPr>
          <p:cNvPr id="40" name="sketch line"/>
          <p:cNvSpPr>
            <a:spLocks noGrp="1" noRot="1" noChangeAspect="1" noMove="1" noResize="1" noEditPoints="1" noAdjustHandles="1" noChangeArrowheads="1" noChangeShapeType="1" noTextEdit="1"/>
          </p:cNvSpPr>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807208"/>
            <a:ext cx="3429000" cy="3410712"/>
          </a:xfrm>
        </p:spPr>
        <p:txBody>
          <a:bodyPr anchor="t">
            <a:normAutofit fontScale="77500" lnSpcReduction="20000"/>
          </a:bodyPr>
          <a:lstStyle/>
          <a:p>
            <a:r>
              <a:rPr lang="en-US" sz="2200" dirty="0">
                <a:solidFill>
                  <a:srgbClr val="FF0000"/>
                </a:solidFill>
              </a:rPr>
              <a:t>Segregation</a:t>
            </a:r>
            <a:r>
              <a:rPr lang="en-US" sz="2200" dirty="0"/>
              <a:t> means keeping things </a:t>
            </a:r>
            <a:r>
              <a:rPr lang="en-US" sz="2200" dirty="0">
                <a:solidFill>
                  <a:srgbClr val="FF0000"/>
                </a:solidFill>
              </a:rPr>
              <a:t>separated</a:t>
            </a:r>
            <a:r>
              <a:rPr lang="en-US" sz="2200" dirty="0"/>
              <a:t>, and the Interface Segregation Principle is about separating the interfaces.</a:t>
            </a:r>
          </a:p>
          <a:p>
            <a:r>
              <a:rPr lang="en-US" sz="2200" dirty="0"/>
              <a:t>Clients should not be forced to implement a function they do no need.</a:t>
            </a:r>
          </a:p>
          <a:p>
            <a:r>
              <a:rPr lang="en-US" sz="2200" dirty="0"/>
              <a:t>The interface of a program should be split in a way that the user/client would only have access to the necessary methods related to their needs.</a:t>
            </a:r>
          </a:p>
        </p:txBody>
      </p:sp>
      <p:pic>
        <p:nvPicPr>
          <p:cNvPr id="8" name="Picture 7" descr="A two robots with a blackboard&#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77181"/>
            <a:ext cx="6903720" cy="3503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34137-9B2C-4B38-8931-DC1AEB96F9C6}"/>
              </a:ext>
            </a:extLst>
          </p:cNvPr>
          <p:cNvPicPr>
            <a:picLocks noChangeAspect="1"/>
          </p:cNvPicPr>
          <p:nvPr/>
        </p:nvPicPr>
        <p:blipFill>
          <a:blip r:embed="rId2"/>
          <a:stretch>
            <a:fillRect/>
          </a:stretch>
        </p:blipFill>
        <p:spPr>
          <a:xfrm>
            <a:off x="0" y="350102"/>
            <a:ext cx="12192000" cy="6157796"/>
          </a:xfrm>
          <a:prstGeom prst="rect">
            <a:avLst/>
          </a:prstGeom>
        </p:spPr>
      </p:pic>
    </p:spTree>
    <p:extLst>
      <p:ext uri="{BB962C8B-B14F-4D97-AF65-F5344CB8AC3E}">
        <p14:creationId xmlns:p14="http://schemas.microsoft.com/office/powerpoint/2010/main" val="55319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0356-41B6-4C3F-A55A-CB6EFACF2F3B}"/>
              </a:ext>
            </a:extLst>
          </p:cNvPr>
          <p:cNvSpPr>
            <a:spLocks noGrp="1"/>
          </p:cNvSpPr>
          <p:nvPr>
            <p:ph type="title"/>
          </p:nvPr>
        </p:nvSpPr>
        <p:spPr/>
        <p:txBody>
          <a:bodyPr>
            <a:normAutofit/>
          </a:bodyPr>
          <a:lstStyle/>
          <a:p>
            <a:r>
              <a:rPr lang="en-US" dirty="0"/>
              <a:t>Dependency Inversion Principle (DIP)</a:t>
            </a:r>
          </a:p>
        </p:txBody>
      </p:sp>
      <p:sp>
        <p:nvSpPr>
          <p:cNvPr id="3" name="Text Placeholder 2">
            <a:extLst>
              <a:ext uri="{FF2B5EF4-FFF2-40B4-BE49-F238E27FC236}">
                <a16:creationId xmlns:a16="http://schemas.microsoft.com/office/drawing/2014/main" id="{422F7E1A-BB48-4EFE-AE99-E2D30A45268C}"/>
              </a:ext>
            </a:extLst>
          </p:cNvPr>
          <p:cNvSpPr>
            <a:spLocks noGrp="1"/>
          </p:cNvSpPr>
          <p:nvPr>
            <p:ph type="body" idx="1"/>
          </p:nvPr>
        </p:nvSpPr>
        <p:spPr/>
        <p:txBody>
          <a:bodyPr/>
          <a:lstStyle/>
          <a:p>
            <a:r>
              <a:rPr lang="en-US" dirty="0"/>
              <a:t>High-level modules should not depend on low-level modules; both should depend on abstractions.</a:t>
            </a:r>
          </a:p>
        </p:txBody>
      </p:sp>
    </p:spTree>
    <p:extLst>
      <p:ext uri="{BB962C8B-B14F-4D97-AF65-F5344CB8AC3E}">
        <p14:creationId xmlns:p14="http://schemas.microsoft.com/office/powerpoint/2010/main" val="38821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30936" y="639520"/>
            <a:ext cx="3429000" cy="1719072"/>
          </a:xfrm>
        </p:spPr>
        <p:txBody>
          <a:bodyPr anchor="b">
            <a:normAutofit/>
          </a:bodyPr>
          <a:lstStyle/>
          <a:p>
            <a:r>
              <a:rPr lang="en-US" sz="5400"/>
              <a:t>Principle </a:t>
            </a:r>
          </a:p>
        </p:txBody>
      </p:sp>
      <p:sp>
        <p:nvSpPr>
          <p:cNvPr id="40" name="sketch line"/>
          <p:cNvSpPr>
            <a:spLocks noGrp="1" noRot="1" noChangeAspect="1" noMove="1" noResize="1" noEditPoints="1" noAdjustHandles="1" noChangeArrowheads="1" noChangeShapeType="1" noTextEdit="1"/>
          </p:cNvSpPr>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630936" y="2807208"/>
            <a:ext cx="3429000" cy="3410712"/>
          </a:xfrm>
        </p:spPr>
        <p:txBody>
          <a:bodyPr anchor="t">
            <a:normAutofit fontScale="92500" lnSpcReduction="10000"/>
          </a:bodyPr>
          <a:lstStyle/>
          <a:p>
            <a:pPr marL="571500" indent="-571500" algn="l">
              <a:lnSpc>
                <a:spcPct val="100000"/>
              </a:lnSpc>
              <a:buFont typeface="Arial" panose="020B0604020202020204" pitchFamily="34" charset="0"/>
              <a:buChar char="•"/>
            </a:pPr>
            <a:r>
              <a:rPr lang="en-ZA" sz="2400" dirty="0"/>
              <a:t>High-level modules should not depend on low-level  modules.</a:t>
            </a:r>
          </a:p>
          <a:p>
            <a:pPr marL="571500" indent="-571500" algn="l">
              <a:lnSpc>
                <a:spcPct val="100000"/>
              </a:lnSpc>
              <a:buFont typeface="Arial" panose="020B0604020202020204" pitchFamily="34" charset="0"/>
              <a:buChar char="•"/>
            </a:pPr>
            <a:r>
              <a:rPr lang="en-ZA" sz="2400" dirty="0"/>
              <a:t> Both should depend on abstractions. Abstractions should not depend upon details.</a:t>
            </a:r>
          </a:p>
          <a:p>
            <a:pPr marL="571500" indent="-571500" algn="l">
              <a:lnSpc>
                <a:spcPct val="100000"/>
              </a:lnSpc>
              <a:buFont typeface="Arial" panose="020B0604020202020204" pitchFamily="34" charset="0"/>
              <a:buChar char="•"/>
            </a:pPr>
            <a:r>
              <a:rPr lang="en-ZA" sz="2400" dirty="0"/>
              <a:t>Details should depend upon abstractions</a:t>
            </a:r>
          </a:p>
        </p:txBody>
      </p:sp>
      <p:pic>
        <p:nvPicPr>
          <p:cNvPr id="5" name="Picture 4" descr="A cartoon of a robo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675" y="1778072"/>
            <a:ext cx="6630325" cy="35152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50C489-C257-49C2-E251-BD753532714C}"/>
              </a:ext>
            </a:extLst>
          </p:cNvPr>
          <p:cNvPicPr>
            <a:picLocks noChangeAspect="1"/>
          </p:cNvPicPr>
          <p:nvPr/>
        </p:nvPicPr>
        <p:blipFill>
          <a:blip r:embed="rId2"/>
          <a:stretch>
            <a:fillRect/>
          </a:stretch>
        </p:blipFill>
        <p:spPr>
          <a:xfrm>
            <a:off x="0" y="962470"/>
            <a:ext cx="12192000" cy="4933060"/>
          </a:xfrm>
          <a:prstGeom prst="rect">
            <a:avLst/>
          </a:prstGeom>
        </p:spPr>
      </p:pic>
    </p:spTree>
    <p:extLst>
      <p:ext uri="{BB962C8B-B14F-4D97-AF65-F5344CB8AC3E}">
        <p14:creationId xmlns:p14="http://schemas.microsoft.com/office/powerpoint/2010/main" val="402757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5066-63D6-43D3-BF85-CF2E326B647B}"/>
              </a:ext>
            </a:extLst>
          </p:cNvPr>
          <p:cNvSpPr>
            <a:spLocks noGrp="1"/>
          </p:cNvSpPr>
          <p:nvPr>
            <p:ph type="title"/>
          </p:nvPr>
        </p:nvSpPr>
        <p:spPr/>
        <p:txBody>
          <a:bodyPr/>
          <a:lstStyle/>
          <a:p>
            <a:r>
              <a:rPr lang="en-US"/>
              <a:t>Single Responsibility Principle (SRP)</a:t>
            </a:r>
          </a:p>
        </p:txBody>
      </p:sp>
      <p:sp>
        <p:nvSpPr>
          <p:cNvPr id="3" name="Text Placeholder 2">
            <a:extLst>
              <a:ext uri="{FF2B5EF4-FFF2-40B4-BE49-F238E27FC236}">
                <a16:creationId xmlns:a16="http://schemas.microsoft.com/office/drawing/2014/main" id="{B6004EC9-2D6D-43FC-9563-A812E3CBA29D}"/>
              </a:ext>
            </a:extLst>
          </p:cNvPr>
          <p:cNvSpPr>
            <a:spLocks noGrp="1"/>
          </p:cNvSpPr>
          <p:nvPr>
            <p:ph type="body" idx="1"/>
          </p:nvPr>
        </p:nvSpPr>
        <p:spPr/>
        <p:txBody>
          <a:bodyPr/>
          <a:lstStyle/>
          <a:p>
            <a:r>
              <a:rPr lang="en-US"/>
              <a:t>A class should have only one reason to change, meaning that a class should have only one job or responsibility.</a:t>
            </a:r>
          </a:p>
        </p:txBody>
      </p:sp>
    </p:spTree>
    <p:extLst>
      <p:ext uri="{BB962C8B-B14F-4D97-AF65-F5344CB8AC3E}">
        <p14:creationId xmlns:p14="http://schemas.microsoft.com/office/powerpoint/2010/main" val="132579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a:bodyPr>
          <a:lstStyle/>
          <a:p>
            <a:r>
              <a:rPr lang="en-US" sz="5400"/>
              <a:t>Principle </a:t>
            </a:r>
          </a:p>
        </p:txBody>
      </p:sp>
      <p:sp>
        <p:nvSpPr>
          <p:cNvPr id="19" name="sketch line"/>
          <p:cNvSpPr>
            <a:spLocks noGrp="1" noRot="1" noChangeAspect="1" noMove="1" noResize="1" noEditPoints="1" noAdjustHandles="1" noChangeArrowheads="1" noChangeShapeType="1" noTextEdit="1"/>
          </p:cNvSpPr>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anchor="t">
            <a:normAutofit/>
          </a:bodyPr>
          <a:lstStyle/>
          <a:p>
            <a:r>
              <a:rPr lang="en-US" sz="2200" dirty="0"/>
              <a:t>A class should do </a:t>
            </a:r>
            <a:r>
              <a:rPr lang="en-US" sz="2200" b="1" dirty="0"/>
              <a:t>one thing </a:t>
            </a:r>
            <a:r>
              <a:rPr lang="en-US" sz="2200" dirty="0"/>
              <a:t>and therefore it should have </a:t>
            </a:r>
            <a:r>
              <a:rPr lang="en-US" sz="2200" b="1" dirty="0"/>
              <a:t>only a single reason</a:t>
            </a:r>
            <a:r>
              <a:rPr lang="en-US" sz="2200" dirty="0"/>
              <a:t> to change.</a:t>
            </a:r>
          </a:p>
          <a:p>
            <a:r>
              <a:rPr lang="en-US" sz="2200" dirty="0"/>
              <a:t>A module should have one, and only one, reason to change</a:t>
            </a:r>
          </a:p>
          <a:p>
            <a:endParaRPr lang="en-US" sz="2200" dirty="0"/>
          </a:p>
        </p:txBody>
      </p:sp>
      <p:pic>
        <p:nvPicPr>
          <p:cNvPr id="5" name="Picture 4" descr="A cartoon of robots with different expressions&#10;&#10;Description automatically generated with medium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72951"/>
            <a:ext cx="5458968" cy="37120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C664BA-1612-4E25-B750-5C3BB9C0B670}"/>
              </a:ext>
            </a:extLst>
          </p:cNvPr>
          <p:cNvPicPr>
            <a:picLocks noChangeAspect="1"/>
          </p:cNvPicPr>
          <p:nvPr/>
        </p:nvPicPr>
        <p:blipFill>
          <a:blip r:embed="rId2"/>
          <a:stretch>
            <a:fillRect/>
          </a:stretch>
        </p:blipFill>
        <p:spPr>
          <a:xfrm>
            <a:off x="5774724" y="0"/>
            <a:ext cx="6417276" cy="6858000"/>
          </a:xfrm>
          <a:prstGeom prst="rect">
            <a:avLst/>
          </a:prstGeom>
        </p:spPr>
      </p:pic>
      <p:pic>
        <p:nvPicPr>
          <p:cNvPr id="9" name="Picture 8">
            <a:extLst>
              <a:ext uri="{FF2B5EF4-FFF2-40B4-BE49-F238E27FC236}">
                <a16:creationId xmlns:a16="http://schemas.microsoft.com/office/drawing/2014/main" id="{00FB6D61-100C-435D-88B4-E10669DEA7E2}"/>
              </a:ext>
            </a:extLst>
          </p:cNvPr>
          <p:cNvPicPr>
            <a:picLocks noChangeAspect="1"/>
          </p:cNvPicPr>
          <p:nvPr/>
        </p:nvPicPr>
        <p:blipFill>
          <a:blip r:embed="rId3"/>
          <a:stretch>
            <a:fillRect/>
          </a:stretch>
        </p:blipFill>
        <p:spPr>
          <a:xfrm>
            <a:off x="0" y="-1"/>
            <a:ext cx="5774724" cy="6857999"/>
          </a:xfrm>
          <a:prstGeom prst="rect">
            <a:avLst/>
          </a:prstGeom>
        </p:spPr>
      </p:pic>
    </p:spTree>
    <p:extLst>
      <p:ext uri="{BB962C8B-B14F-4D97-AF65-F5344CB8AC3E}">
        <p14:creationId xmlns:p14="http://schemas.microsoft.com/office/powerpoint/2010/main" val="11694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9A95-AC56-4991-B9C9-2302A5458D0D}"/>
              </a:ext>
            </a:extLst>
          </p:cNvPr>
          <p:cNvSpPr>
            <a:spLocks noGrp="1"/>
          </p:cNvSpPr>
          <p:nvPr>
            <p:ph type="title"/>
          </p:nvPr>
        </p:nvSpPr>
        <p:spPr/>
        <p:txBody>
          <a:bodyPr/>
          <a:lstStyle/>
          <a:p>
            <a:r>
              <a:rPr lang="en-US"/>
              <a:t>Open/Closed Principle (OCP)</a:t>
            </a:r>
          </a:p>
        </p:txBody>
      </p:sp>
      <p:sp>
        <p:nvSpPr>
          <p:cNvPr id="3" name="Text Placeholder 2">
            <a:extLst>
              <a:ext uri="{FF2B5EF4-FFF2-40B4-BE49-F238E27FC236}">
                <a16:creationId xmlns:a16="http://schemas.microsoft.com/office/drawing/2014/main" id="{5656A9C4-502C-4297-9470-EF47F610A9F9}"/>
              </a:ext>
            </a:extLst>
          </p:cNvPr>
          <p:cNvSpPr>
            <a:spLocks noGrp="1"/>
          </p:cNvSpPr>
          <p:nvPr>
            <p:ph type="body" idx="1"/>
          </p:nvPr>
        </p:nvSpPr>
        <p:spPr/>
        <p:txBody>
          <a:bodyPr/>
          <a:lstStyle/>
          <a:p>
            <a:r>
              <a:rPr lang="en-US"/>
              <a:t>Software entities (classes, modules, functions, etc.) should be open for extension but closed for modification.</a:t>
            </a:r>
          </a:p>
        </p:txBody>
      </p:sp>
    </p:spTree>
    <p:extLst>
      <p:ext uri="{BB962C8B-B14F-4D97-AF65-F5344CB8AC3E}">
        <p14:creationId xmlns:p14="http://schemas.microsoft.com/office/powerpoint/2010/main" val="73577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anchor="b">
            <a:normAutofit/>
          </a:bodyPr>
          <a:lstStyle/>
          <a:p>
            <a:r>
              <a:rPr lang="en-US" sz="5400"/>
              <a:t>Principle </a:t>
            </a:r>
          </a:p>
        </p:txBody>
      </p:sp>
      <p:sp>
        <p:nvSpPr>
          <p:cNvPr id="26" name="sketch line"/>
          <p:cNvSpPr>
            <a:spLocks noGrp="1" noRot="1" noChangeAspect="1" noMove="1" noResize="1" noEditPoints="1" noAdjustHandles="1" noChangeArrowheads="1" noChangeShapeType="1" noTextEdit="1"/>
          </p:cNvSpPr>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807208"/>
            <a:ext cx="4615940" cy="3496056"/>
          </a:xfrm>
        </p:spPr>
        <p:txBody>
          <a:bodyPr anchor="t">
            <a:normAutofit fontScale="92500" lnSpcReduction="20000"/>
          </a:bodyPr>
          <a:lstStyle/>
          <a:p>
            <a:r>
              <a:rPr lang="en-ZA" sz="2200" dirty="0"/>
              <a:t>You should be able to </a:t>
            </a:r>
            <a:r>
              <a:rPr lang="en-ZA" sz="2200" dirty="0">
                <a:solidFill>
                  <a:srgbClr val="FF0000"/>
                </a:solidFill>
              </a:rPr>
              <a:t>extend</a:t>
            </a:r>
            <a:r>
              <a:rPr lang="en-ZA" sz="2200" dirty="0"/>
              <a:t> a module’s behaviour, </a:t>
            </a:r>
            <a:r>
              <a:rPr lang="en-ZA" sz="2200" dirty="0">
                <a:solidFill>
                  <a:srgbClr val="FF0000"/>
                </a:solidFill>
              </a:rPr>
              <a:t>without</a:t>
            </a:r>
            <a:r>
              <a:rPr lang="en-ZA" sz="2200" dirty="0"/>
              <a:t> </a:t>
            </a:r>
            <a:r>
              <a:rPr lang="en-ZA" sz="2200" dirty="0">
                <a:solidFill>
                  <a:srgbClr val="FF0000"/>
                </a:solidFill>
              </a:rPr>
              <a:t>modifying</a:t>
            </a:r>
            <a:r>
              <a:rPr lang="en-ZA" sz="2200" dirty="0"/>
              <a:t> it</a:t>
            </a:r>
          </a:p>
          <a:p>
            <a:r>
              <a:rPr lang="en-US" sz="2200" dirty="0"/>
              <a:t>We should be able to add </a:t>
            </a:r>
            <a:r>
              <a:rPr lang="en-US" sz="2200" b="1" dirty="0"/>
              <a:t>new</a:t>
            </a:r>
            <a:r>
              <a:rPr lang="en-US" sz="2200" dirty="0"/>
              <a:t> functionality without </a:t>
            </a:r>
            <a:r>
              <a:rPr lang="en-US" sz="2200" b="1" dirty="0"/>
              <a:t>touching</a:t>
            </a:r>
            <a:r>
              <a:rPr lang="en-US" sz="2200" dirty="0"/>
              <a:t> the existing code for the class. This is because whenever we modify the existing code, we are taking the risk of creating potential bugs. So we should avoid touching the tested and reliable (mostly) production code if possible.</a:t>
            </a:r>
            <a:endParaRPr lang="en-ZA" sz="2200" dirty="0"/>
          </a:p>
          <a:p>
            <a:endParaRPr lang="en-US" sz="2200" dirty="0"/>
          </a:p>
          <a:p>
            <a:endParaRPr lang="en-US" sz="2200" dirty="0"/>
          </a:p>
        </p:txBody>
      </p:sp>
      <p:pic>
        <p:nvPicPr>
          <p:cNvPr id="6" name="Picture 5" descr="A comparison of a robo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272" y="1499056"/>
            <a:ext cx="6618727" cy="3905049"/>
          </a:xfrm>
          <a:prstGeom prst="rect">
            <a:avLst/>
          </a:prstGeom>
        </p:spPr>
      </p:pic>
      <p:sp>
        <p:nvSpPr>
          <p:cNvPr id="7" name="TextBox 6"/>
          <p:cNvSpPr txBox="1"/>
          <p:nvPr/>
        </p:nvSpPr>
        <p:spPr>
          <a:xfrm>
            <a:off x="9073516" y="4299204"/>
            <a:ext cx="3171061" cy="646331"/>
          </a:xfrm>
          <a:prstGeom prst="rect">
            <a:avLst/>
          </a:prstGeom>
          <a:noFill/>
        </p:spPr>
        <p:txBody>
          <a:bodyPr wrap="none" rtlCol="0">
            <a:spAutoFit/>
          </a:bodyPr>
          <a:lstStyle/>
          <a:p>
            <a:r>
              <a:rPr lang="en-US" b="0" i="0" dirty="0">
                <a:solidFill>
                  <a:srgbClr val="0A0A23"/>
                </a:solidFill>
                <a:effectLst/>
                <a:latin typeface="Lato" panose="020F0502020204030203" pitchFamily="34" charset="0"/>
              </a:rPr>
              <a:t>Note: this is </a:t>
            </a:r>
            <a:r>
              <a:rPr lang="en-US" b="1" i="0" dirty="0">
                <a:solidFill>
                  <a:srgbClr val="0A0A23"/>
                </a:solidFill>
                <a:effectLst/>
                <a:latin typeface="Lato" panose="020F0502020204030203" pitchFamily="34" charset="0"/>
              </a:rPr>
              <a:t>not</a:t>
            </a:r>
            <a:r>
              <a:rPr lang="en-US" b="0" i="0" dirty="0">
                <a:solidFill>
                  <a:srgbClr val="0A0A23"/>
                </a:solidFill>
                <a:effectLst/>
                <a:latin typeface="Lato" panose="020F0502020204030203" pitchFamily="34" charset="0"/>
              </a:rPr>
              <a:t> a </a:t>
            </a:r>
            <a:r>
              <a:rPr lang="en-US" b="1" i="0" dirty="0">
                <a:solidFill>
                  <a:srgbClr val="0A0A23"/>
                </a:solidFill>
                <a:effectLst/>
                <a:latin typeface="Lato" panose="020F0502020204030203" pitchFamily="34" charset="0"/>
              </a:rPr>
              <a:t>single</a:t>
            </a:r>
            <a:r>
              <a:rPr lang="en-US" b="0" i="0" dirty="0">
                <a:solidFill>
                  <a:srgbClr val="0A0A23"/>
                </a:solidFill>
                <a:effectLst/>
                <a:latin typeface="Lato" panose="020F0502020204030203" pitchFamily="34" charset="0"/>
              </a:rPr>
              <a:t> class</a:t>
            </a:r>
          </a:p>
          <a:p>
            <a:r>
              <a:rPr lang="en-US" dirty="0">
                <a:solidFill>
                  <a:srgbClr val="0A0A23"/>
                </a:solidFill>
                <a:latin typeface="Lato" panose="020F0502020204030203" pitchFamily="34" charset="0"/>
              </a:rPr>
              <a:t>It is a </a:t>
            </a:r>
            <a:r>
              <a:rPr lang="en-US" b="1" dirty="0">
                <a:solidFill>
                  <a:srgbClr val="0A0A23"/>
                </a:solidFill>
                <a:latin typeface="Lato" panose="020F0502020204030203" pitchFamily="34" charset="0"/>
              </a:rPr>
              <a:t>module</a:t>
            </a:r>
            <a:endParaRPr lang="en-US" b="1" i="0" dirty="0">
              <a:solidFill>
                <a:srgbClr val="0A0A23"/>
              </a:solidFill>
              <a:effectLst/>
              <a:latin typeface="Lato" panose="020F050202020403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4D8363-3317-475C-BC3F-B082DDAAACB3}"/>
              </a:ext>
            </a:extLst>
          </p:cNvPr>
          <p:cNvPicPr>
            <a:picLocks noChangeAspect="1"/>
          </p:cNvPicPr>
          <p:nvPr/>
        </p:nvPicPr>
        <p:blipFill>
          <a:blip r:embed="rId3"/>
          <a:stretch>
            <a:fillRect/>
          </a:stretch>
        </p:blipFill>
        <p:spPr>
          <a:xfrm>
            <a:off x="5475938" y="0"/>
            <a:ext cx="6716062" cy="6858000"/>
          </a:xfrm>
          <a:prstGeom prst="rect">
            <a:avLst/>
          </a:prstGeom>
        </p:spPr>
      </p:pic>
      <p:grpSp>
        <p:nvGrpSpPr>
          <p:cNvPr id="12" name="Group 11">
            <a:extLst>
              <a:ext uri="{FF2B5EF4-FFF2-40B4-BE49-F238E27FC236}">
                <a16:creationId xmlns:a16="http://schemas.microsoft.com/office/drawing/2014/main" id="{AD2AF88F-BA1D-4BFC-9B1C-174C6D8C97A5}"/>
              </a:ext>
            </a:extLst>
          </p:cNvPr>
          <p:cNvGrpSpPr/>
          <p:nvPr/>
        </p:nvGrpSpPr>
        <p:grpSpPr>
          <a:xfrm>
            <a:off x="0" y="1"/>
            <a:ext cx="5474496" cy="6857999"/>
            <a:chOff x="0" y="1"/>
            <a:chExt cx="5474496" cy="6857999"/>
          </a:xfrm>
        </p:grpSpPr>
        <p:pic>
          <p:nvPicPr>
            <p:cNvPr id="7" name="Picture 6">
              <a:extLst>
                <a:ext uri="{FF2B5EF4-FFF2-40B4-BE49-F238E27FC236}">
                  <a16:creationId xmlns:a16="http://schemas.microsoft.com/office/drawing/2014/main" id="{2A2B53EE-DBE7-4A29-B441-1A97ED4189CE}"/>
                </a:ext>
              </a:extLst>
            </p:cNvPr>
            <p:cNvPicPr>
              <a:picLocks noChangeAspect="1"/>
            </p:cNvPicPr>
            <p:nvPr/>
          </p:nvPicPr>
          <p:blipFill>
            <a:blip r:embed="rId4"/>
            <a:stretch>
              <a:fillRect/>
            </a:stretch>
          </p:blipFill>
          <p:spPr>
            <a:xfrm>
              <a:off x="0" y="1"/>
              <a:ext cx="5474496" cy="4761470"/>
            </a:xfrm>
            <a:prstGeom prst="rect">
              <a:avLst/>
            </a:prstGeom>
          </p:spPr>
        </p:pic>
        <p:pic>
          <p:nvPicPr>
            <p:cNvPr id="11" name="Picture 10">
              <a:extLst>
                <a:ext uri="{FF2B5EF4-FFF2-40B4-BE49-F238E27FC236}">
                  <a16:creationId xmlns:a16="http://schemas.microsoft.com/office/drawing/2014/main" id="{9AB9A8EB-2227-463B-81BF-512263848AB1}"/>
                </a:ext>
              </a:extLst>
            </p:cNvPr>
            <p:cNvPicPr>
              <a:picLocks noChangeAspect="1"/>
            </p:cNvPicPr>
            <p:nvPr/>
          </p:nvPicPr>
          <p:blipFill>
            <a:blip r:embed="rId5"/>
            <a:stretch>
              <a:fillRect/>
            </a:stretch>
          </p:blipFill>
          <p:spPr>
            <a:xfrm>
              <a:off x="0" y="4781260"/>
              <a:ext cx="5474496" cy="2076740"/>
            </a:xfrm>
            <a:prstGeom prst="rect">
              <a:avLst/>
            </a:prstGeom>
          </p:spPr>
        </p:pic>
      </p:grpSp>
    </p:spTree>
    <p:extLst>
      <p:ext uri="{BB962C8B-B14F-4D97-AF65-F5344CB8AC3E}">
        <p14:creationId xmlns:p14="http://schemas.microsoft.com/office/powerpoint/2010/main" val="254655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0356-41B6-4C3F-A55A-CB6EFACF2F3B}"/>
              </a:ext>
            </a:extLst>
          </p:cNvPr>
          <p:cNvSpPr>
            <a:spLocks noGrp="1"/>
          </p:cNvSpPr>
          <p:nvPr>
            <p:ph type="title"/>
          </p:nvPr>
        </p:nvSpPr>
        <p:spPr/>
        <p:txBody>
          <a:bodyPr/>
          <a:lstStyle/>
          <a:p>
            <a:r>
              <a:rPr lang="en-US" dirty="0" err="1"/>
              <a:t>Liskov</a:t>
            </a:r>
            <a:r>
              <a:rPr lang="en-US" dirty="0"/>
              <a:t> Substitution Principle (LSP)</a:t>
            </a:r>
          </a:p>
        </p:txBody>
      </p:sp>
      <p:sp>
        <p:nvSpPr>
          <p:cNvPr id="3" name="Text Placeholder 2">
            <a:extLst>
              <a:ext uri="{FF2B5EF4-FFF2-40B4-BE49-F238E27FC236}">
                <a16:creationId xmlns:a16="http://schemas.microsoft.com/office/drawing/2014/main" id="{422F7E1A-BB48-4EFE-AE99-E2D30A45268C}"/>
              </a:ext>
            </a:extLst>
          </p:cNvPr>
          <p:cNvSpPr>
            <a:spLocks noGrp="1"/>
          </p:cNvSpPr>
          <p:nvPr>
            <p:ph type="body" idx="1"/>
          </p:nvPr>
        </p:nvSpPr>
        <p:spPr/>
        <p:txBody>
          <a:bodyPr/>
          <a:lstStyle/>
          <a:p>
            <a:r>
              <a:rPr lang="en-US" dirty="0"/>
              <a:t>Subtypes must be substitutable for their base types without altering the correctness of the program.</a:t>
            </a:r>
          </a:p>
        </p:txBody>
      </p:sp>
    </p:spTree>
    <p:extLst>
      <p:ext uri="{BB962C8B-B14F-4D97-AF65-F5344CB8AC3E}">
        <p14:creationId xmlns:p14="http://schemas.microsoft.com/office/powerpoint/2010/main" val="156174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30936" y="639520"/>
            <a:ext cx="3429000" cy="1719072"/>
          </a:xfrm>
        </p:spPr>
        <p:txBody>
          <a:bodyPr anchor="b">
            <a:normAutofit/>
          </a:bodyPr>
          <a:lstStyle/>
          <a:p>
            <a:r>
              <a:rPr lang="en-US" sz="5400"/>
              <a:t>Principle </a:t>
            </a:r>
          </a:p>
        </p:txBody>
      </p:sp>
      <p:sp>
        <p:nvSpPr>
          <p:cNvPr id="26" name="sketch line"/>
          <p:cNvSpPr>
            <a:spLocks noGrp="1" noRot="1" noChangeAspect="1" noMove="1" noResize="1" noEditPoints="1" noAdjustHandles="1" noChangeArrowheads="1" noChangeShapeType="1" noTextEdit="1"/>
          </p:cNvSpPr>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630936" y="2807208"/>
            <a:ext cx="4615940" cy="3496056"/>
          </a:xfrm>
        </p:spPr>
        <p:txBody>
          <a:bodyPr anchor="t">
            <a:normAutofit fontScale="70000" lnSpcReduction="20000"/>
          </a:bodyPr>
          <a:lstStyle/>
          <a:p>
            <a:endParaRPr lang="en-US" sz="2200" dirty="0"/>
          </a:p>
          <a:p>
            <a:r>
              <a:rPr lang="en-US" sz="2200" dirty="0"/>
              <a:t>This means that, given that class B is a subclass of class A, we should be able to pass an object of class B to any method that expects an object of class A and the method should not give any weird output in that case.</a:t>
            </a:r>
          </a:p>
          <a:p>
            <a:endParaRPr lang="en-US" sz="2200" dirty="0"/>
          </a:p>
          <a:p>
            <a:r>
              <a:rPr lang="en-US" sz="2200" dirty="0" err="1"/>
              <a:t>Liskov's</a:t>
            </a:r>
            <a:r>
              <a:rPr lang="en-US" sz="2200" dirty="0"/>
              <a:t> principle is easy to understand but hard to detect in code.</a:t>
            </a:r>
          </a:p>
          <a:p>
            <a:r>
              <a:rPr lang="en-US" sz="2200" dirty="0"/>
              <a:t>This principles confirms that our abstraction is correct and helps us get a code that is easy reusable, and class hierarchies that are easily understood. This principle LSP closely is related to OCP. The violation of LSP is actually violation of OCP in theory.</a:t>
            </a:r>
          </a:p>
        </p:txBody>
      </p:sp>
      <p:pic>
        <p:nvPicPr>
          <p:cNvPr id="5" name="Picture 4" descr="A diagram of a robo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465" y="835151"/>
            <a:ext cx="6163535" cy="54681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35</TotalTime>
  <Words>508</Words>
  <Application>Microsoft Office PowerPoint</Application>
  <PresentationFormat>Widescreen</PresentationFormat>
  <Paragraphs>41</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Calisto MT</vt:lpstr>
      <vt:lpstr>Lato</vt:lpstr>
      <vt:lpstr>source-serif-pro</vt:lpstr>
      <vt:lpstr>Wingdings 2</vt:lpstr>
      <vt:lpstr>Slate</vt:lpstr>
      <vt:lpstr>Introduction to SOLID Principles</vt:lpstr>
      <vt:lpstr>Single Responsibility Principle (SRP)</vt:lpstr>
      <vt:lpstr>Principle </vt:lpstr>
      <vt:lpstr>PowerPoint Presentation</vt:lpstr>
      <vt:lpstr>Open/Closed Principle (OCP)</vt:lpstr>
      <vt:lpstr>Principle </vt:lpstr>
      <vt:lpstr>PowerPoint Presentation</vt:lpstr>
      <vt:lpstr>Liskov Substitution Principle (LSP)</vt:lpstr>
      <vt:lpstr>Principle </vt:lpstr>
      <vt:lpstr>PowerPoint Presentation</vt:lpstr>
      <vt:lpstr>Interface Segregation Principle (ISP) </vt:lpstr>
      <vt:lpstr>Principle </vt:lpstr>
      <vt:lpstr>PowerPoint Presentation</vt:lpstr>
      <vt:lpstr>Dependency Inversion Principle (DIP)</vt:lpstr>
      <vt:lpstr>Principle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SOLID Principles</dc:title>
  <dc:creator>Mohamed Rabee</dc:creator>
  <cp:lastModifiedBy>احمد محمد يوسف محمد الشيخ</cp:lastModifiedBy>
  <cp:revision>8</cp:revision>
  <dcterms:created xsi:type="dcterms:W3CDTF">2024-05-01T09:00:37Z</dcterms:created>
  <dcterms:modified xsi:type="dcterms:W3CDTF">2024-05-04T15:08:09Z</dcterms:modified>
</cp:coreProperties>
</file>