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9" r:id="rId3"/>
    <p:sldId id="257" r:id="rId4"/>
    <p:sldId id="309" r:id="rId5"/>
    <p:sldId id="310" r:id="rId6"/>
    <p:sldId id="311" r:id="rId7"/>
    <p:sldId id="321" r:id="rId8"/>
    <p:sldId id="317" r:id="rId9"/>
    <p:sldId id="319" r:id="rId10"/>
    <p:sldId id="282" r:id="rId11"/>
    <p:sldId id="313" r:id="rId12"/>
    <p:sldId id="312" r:id="rId13"/>
    <p:sldId id="314" r:id="rId14"/>
    <p:sldId id="315" r:id="rId15"/>
    <p:sldId id="322" r:id="rId16"/>
    <p:sldId id="318" r:id="rId17"/>
    <p:sldId id="324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99B48F-E2EE-4662-801A-3C5F49D472EF}">
  <a:tblStyle styleId="{BE99B48F-E2EE-4662-801A-3C5F49D47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4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57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936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32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0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19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52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47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72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60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28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6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758568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  <a:latin typeface="Calibri Light (Headings)"/>
              </a:rPr>
              <a:t>Books Clustering</a:t>
            </a:r>
            <a:endParaRPr lang="en-US" sz="6000" dirty="0">
              <a:solidFill>
                <a:srgbClr val="4A8CFF"/>
              </a:solidFill>
              <a:latin typeface="Calibri Light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BDBE6-1E48-1530-A550-13F2AB9C694B}"/>
              </a:ext>
            </a:extLst>
          </p:cNvPr>
          <p:cNvSpPr txBox="1"/>
          <p:nvPr/>
        </p:nvSpPr>
        <p:spPr>
          <a:xfrm>
            <a:off x="3403934" y="43367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 BOW</a:t>
            </a:r>
          </a:p>
        </p:txBody>
      </p:sp>
      <p:pic>
        <p:nvPicPr>
          <p:cNvPr id="19" name="Picture 18" descr="A picture containing diagram, plot, screenshot, line&#10;&#10;Description automatically generated">
            <a:extLst>
              <a:ext uri="{FF2B5EF4-FFF2-40B4-BE49-F238E27FC236}">
                <a16:creationId xmlns:a16="http://schemas.microsoft.com/office/drawing/2014/main" id="{4D3278E4-F994-9928-720E-0F9B559E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1" y="964519"/>
            <a:ext cx="4030662" cy="2830555"/>
          </a:xfrm>
          <a:prstGeom prst="rect">
            <a:avLst/>
          </a:prstGeom>
        </p:spPr>
      </p:pic>
      <p:pic>
        <p:nvPicPr>
          <p:cNvPr id="21" name="Picture 20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329EDC6C-0940-C1EC-AD97-893116E24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194" y="823686"/>
            <a:ext cx="4260505" cy="3148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picture containing plot, diagram, line, screenshot&#10;&#10;Description automatically generated">
            <a:extLst>
              <a:ext uri="{FF2B5EF4-FFF2-40B4-BE49-F238E27FC236}">
                <a16:creationId xmlns:a16="http://schemas.microsoft.com/office/drawing/2014/main" id="{F04870B2-4344-2090-0661-C0ACF850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1" y="942748"/>
            <a:ext cx="4392612" cy="3030059"/>
          </a:xfrm>
          <a:prstGeom prst="rect">
            <a:avLst/>
          </a:prstGeom>
        </p:spPr>
      </p:pic>
      <p:pic>
        <p:nvPicPr>
          <p:cNvPr id="8" name="Picture 7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5DE0E80A-861E-2A55-40B1-F5B413752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13" y="841350"/>
            <a:ext cx="4237040" cy="31314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5C78E4-995D-6F32-19EF-DE7DDF9AB1A2}"/>
              </a:ext>
            </a:extLst>
          </p:cNvPr>
          <p:cNvSpPr txBox="1"/>
          <p:nvPr/>
        </p:nvSpPr>
        <p:spPr>
          <a:xfrm>
            <a:off x="3738894" y="4200752"/>
            <a:ext cx="4494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 TF-IDF</a:t>
            </a:r>
          </a:p>
        </p:txBody>
      </p:sp>
    </p:spTree>
    <p:extLst>
      <p:ext uri="{BB962C8B-B14F-4D97-AF65-F5344CB8AC3E}">
        <p14:creationId xmlns:p14="http://schemas.microsoft.com/office/powerpoint/2010/main" val="346929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picture containing christmas tree, diagram, plot&#10;&#10;Description automatically generated">
            <a:extLst>
              <a:ext uri="{FF2B5EF4-FFF2-40B4-BE49-F238E27FC236}">
                <a16:creationId xmlns:a16="http://schemas.microsoft.com/office/drawing/2014/main" id="{9B15CBCE-EDA6-E723-7185-A3EECBF4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1" y="993549"/>
            <a:ext cx="4082951" cy="2816452"/>
          </a:xfrm>
          <a:prstGeom prst="rect">
            <a:avLst/>
          </a:prstGeom>
        </p:spPr>
      </p:pic>
      <p:pic>
        <p:nvPicPr>
          <p:cNvPr id="10" name="Picture 9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E819B304-D47A-F916-1909-E6AB52DD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252" y="673327"/>
            <a:ext cx="4677377" cy="345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A8800-67B2-47D0-B80A-FC79E67ACC55}"/>
              </a:ext>
            </a:extLst>
          </p:cNvPr>
          <p:cNvSpPr txBox="1"/>
          <p:nvPr/>
        </p:nvSpPr>
        <p:spPr>
          <a:xfrm>
            <a:off x="3403934" y="43367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 LDA</a:t>
            </a:r>
          </a:p>
        </p:txBody>
      </p:sp>
    </p:spTree>
    <p:extLst>
      <p:ext uri="{BB962C8B-B14F-4D97-AF65-F5344CB8AC3E}">
        <p14:creationId xmlns:p14="http://schemas.microsoft.com/office/powerpoint/2010/main" val="50179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picture containing text, diagram, rectangle, screenshot&#10;&#10;Description automatically generated">
            <a:extLst>
              <a:ext uri="{FF2B5EF4-FFF2-40B4-BE49-F238E27FC236}">
                <a16:creationId xmlns:a16="http://schemas.microsoft.com/office/drawing/2014/main" id="{124785E2-8286-BC31-620D-66A2FFCC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14" y="572700"/>
            <a:ext cx="4437457" cy="44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4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8662955-0EDE-90FC-A48C-D9D746F3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1" y="598291"/>
            <a:ext cx="3721093" cy="2070905"/>
          </a:xfrm>
          <a:prstGeom prst="rect">
            <a:avLst/>
          </a:prstGeom>
        </p:spPr>
      </p:pic>
      <p:pic>
        <p:nvPicPr>
          <p:cNvPr id="9" name="Picture 8" descr="A picture containing text, screenshot, line, rectangle&#10;&#10;Description automatically generated">
            <a:extLst>
              <a:ext uri="{FF2B5EF4-FFF2-40B4-BE49-F238E27FC236}">
                <a16:creationId xmlns:a16="http://schemas.microsoft.com/office/drawing/2014/main" id="{49625AB0-C7DD-5365-0573-195BBC842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87" y="598291"/>
            <a:ext cx="3896112" cy="2154121"/>
          </a:xfrm>
          <a:prstGeom prst="rect">
            <a:avLst/>
          </a:prstGeom>
        </p:spPr>
      </p:pic>
      <p:pic>
        <p:nvPicPr>
          <p:cNvPr id="2" name="Picture 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924EC32-BE69-5537-D1EB-AF72D042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651" y="2778003"/>
            <a:ext cx="3969085" cy="23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8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&amp; Evaluation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CCD856-5BB4-58D3-DFEF-ABED2FBEC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8992"/>
              </p:ext>
            </p:extLst>
          </p:nvPr>
        </p:nvGraphicFramePr>
        <p:xfrm>
          <a:off x="713225" y="1031624"/>
          <a:ext cx="7717232" cy="37278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{BE99B48F-E2EE-4662-801A-3C5F49D472EF}</a:tableStyleId>
              </a:tblPr>
              <a:tblGrid>
                <a:gridCol w="1335756">
                  <a:extLst>
                    <a:ext uri="{9D8B030D-6E8A-4147-A177-3AD203B41FA5}">
                      <a16:colId xmlns:a16="http://schemas.microsoft.com/office/drawing/2014/main" val="633154950"/>
                    </a:ext>
                  </a:extLst>
                </a:gridCol>
                <a:gridCol w="2392842">
                  <a:extLst>
                    <a:ext uri="{9D8B030D-6E8A-4147-A177-3AD203B41FA5}">
                      <a16:colId xmlns:a16="http://schemas.microsoft.com/office/drawing/2014/main" val="1104817834"/>
                    </a:ext>
                  </a:extLst>
                </a:gridCol>
                <a:gridCol w="2034551">
                  <a:extLst>
                    <a:ext uri="{9D8B030D-6E8A-4147-A177-3AD203B41FA5}">
                      <a16:colId xmlns:a16="http://schemas.microsoft.com/office/drawing/2014/main" val="3491611973"/>
                    </a:ext>
                  </a:extLst>
                </a:gridCol>
                <a:gridCol w="1954083">
                  <a:extLst>
                    <a:ext uri="{9D8B030D-6E8A-4147-A177-3AD203B41FA5}">
                      <a16:colId xmlns:a16="http://schemas.microsoft.com/office/drawing/2014/main" val="3474994819"/>
                    </a:ext>
                  </a:extLst>
                </a:gridCol>
              </a:tblGrid>
              <a:tr h="625340">
                <a:tc>
                  <a:txBody>
                    <a:bodyPr/>
                    <a:lstStyle/>
                    <a:p>
                      <a:pPr marL="132715" marR="128905" algn="ctr">
                        <a:lnSpc>
                          <a:spcPts val="128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132715" marR="128905" algn="ctr">
                        <a:lnSpc>
                          <a:spcPts val="128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endParaRPr lang="en-US" sz="1200" dirty="0">
                        <a:effectLst/>
                      </a:endParaRPr>
                    </a:p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 dirty="0">
                          <a:effectLst/>
                        </a:rPr>
                        <a:t>Bag</a:t>
                      </a:r>
                      <a:r>
                        <a:rPr lang="en-US" sz="1200" spc="-2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of Words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endParaRPr lang="en-US" sz="1200" dirty="0">
                        <a:effectLst/>
                      </a:endParaRPr>
                    </a:p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 dirty="0">
                          <a:effectLst/>
                        </a:rPr>
                        <a:t>TFIDF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endParaRPr lang="en-US" sz="1200" dirty="0">
                        <a:effectLst/>
                      </a:endParaRPr>
                    </a:p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lang="en-US" sz="1200" dirty="0">
                          <a:effectLst/>
                        </a:rPr>
                        <a:t>LDA</a:t>
                      </a:r>
                    </a:p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52615"/>
                  </a:ext>
                </a:extLst>
              </a:tr>
              <a:tr h="766857"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44.57%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0.24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63.77%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0.3712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67.08%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0.0237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30808"/>
                  </a:ext>
                </a:extLst>
              </a:tr>
              <a:tr h="766857"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AGG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61.16%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0.0862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61.16%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0.0862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61.16%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0.0862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3099"/>
                  </a:ext>
                </a:extLst>
              </a:tr>
              <a:tr h="766857"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GMM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65.19%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0.15125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65.19%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0.15125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65.19%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0.15125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02039"/>
                  </a:ext>
                </a:extLst>
              </a:tr>
              <a:tr h="766857"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DBSCAN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 59.99%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0.0401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59.99%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0.0401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silhouette: 59.99%</a:t>
                      </a:r>
                    </a:p>
                    <a:p>
                      <a:pPr marL="132715" marR="128270" algn="ctr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Kappa: 0.0401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85819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A42BCD0-2B46-0BC9-B378-403928AB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43" y="168778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Analysis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5E4D5-4B07-8C9F-21B7-293C6BC0C836}"/>
              </a:ext>
            </a:extLst>
          </p:cNvPr>
          <p:cNvSpPr txBox="1"/>
          <p:nvPr/>
        </p:nvSpPr>
        <p:spPr>
          <a:xfrm>
            <a:off x="717900" y="841481"/>
            <a:ext cx="82809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changed the number of clusters of the champion model to K = 8 as determined by the elbow method seen before but it gave us a lower score than K = 5 then we tried K = 3 which gave us a higher score than K = 5 as expected.</a:t>
            </a:r>
            <a:endParaRPr lang="en-US" sz="1400" dirty="0"/>
          </a:p>
        </p:txBody>
      </p:sp>
      <p:pic>
        <p:nvPicPr>
          <p:cNvPr id="6" name="صورة 25">
            <a:extLst>
              <a:ext uri="{FF2B5EF4-FFF2-40B4-BE49-F238E27FC236}">
                <a16:creationId xmlns:a16="http://schemas.microsoft.com/office/drawing/2014/main" id="{F09F2DA9-80CB-0F0F-F312-0351DA0AA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5" y="1848925"/>
            <a:ext cx="3496898" cy="2508681"/>
          </a:xfrm>
          <a:prstGeom prst="rect">
            <a:avLst/>
          </a:prstGeom>
        </p:spPr>
      </p:pic>
      <p:pic>
        <p:nvPicPr>
          <p:cNvPr id="7" name="صورة 26">
            <a:extLst>
              <a:ext uri="{FF2B5EF4-FFF2-40B4-BE49-F238E27FC236}">
                <a16:creationId xmlns:a16="http://schemas.microsoft.com/office/drawing/2014/main" id="{3CDBB5EB-142F-3898-D822-2B0307987E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16" y="1789659"/>
            <a:ext cx="3496899" cy="25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78420" y="2096099"/>
            <a:ext cx="6348760" cy="272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2800" dirty="0"/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48;p62">
            <a:extLst>
              <a:ext uri="{FF2B5EF4-FFF2-40B4-BE49-F238E27FC236}">
                <a16:creationId xmlns:a16="http://schemas.microsoft.com/office/drawing/2014/main" id="{DA45A095-D1B0-BEFF-947F-C1F3C4D17210}"/>
              </a:ext>
            </a:extLst>
          </p:cNvPr>
          <p:cNvSpPr txBox="1">
            <a:spLocks/>
          </p:cNvSpPr>
          <p:nvPr/>
        </p:nvSpPr>
        <p:spPr>
          <a:xfrm>
            <a:off x="711200" y="2299603"/>
            <a:ext cx="5428343" cy="155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998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Ahmed Badawy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Anas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Elbattra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Esmael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Ezz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Yousef Shindy</a:t>
            </a: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sz="2800" dirty="0"/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poster, human face, book&#10;&#10;Description automatically generated">
            <a:extLst>
              <a:ext uri="{FF2B5EF4-FFF2-40B4-BE49-F238E27FC236}">
                <a16:creationId xmlns:a16="http://schemas.microsoft.com/office/drawing/2014/main" id="{DB03224E-2243-5E1A-8D44-F2B40220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97" y="1390186"/>
            <a:ext cx="1615416" cy="2590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1F7F3-6B18-B8FA-AE38-0D87A4462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6" y="1390184"/>
            <a:ext cx="1809265" cy="2584664"/>
          </a:xfrm>
          <a:prstGeom prst="rect">
            <a:avLst/>
          </a:prstGeom>
        </p:spPr>
      </p:pic>
      <p:pic>
        <p:nvPicPr>
          <p:cNvPr id="8" name="Picture 7" descr="A picture containing text, book, poster, graphic design&#10;&#10;Description automatically generated">
            <a:extLst>
              <a:ext uri="{FF2B5EF4-FFF2-40B4-BE49-F238E27FC236}">
                <a16:creationId xmlns:a16="http://schemas.microsoft.com/office/drawing/2014/main" id="{E52EE88B-8B72-A795-934B-3D01210A6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135" y="1390184"/>
            <a:ext cx="1938498" cy="2584664"/>
          </a:xfrm>
          <a:prstGeom prst="rect">
            <a:avLst/>
          </a:prstGeom>
        </p:spPr>
      </p:pic>
      <p:pic>
        <p:nvPicPr>
          <p:cNvPr id="10" name="Picture 9" descr="A book cover of a person&#10;&#10;Description automatically generated with low confidence">
            <a:extLst>
              <a:ext uri="{FF2B5EF4-FFF2-40B4-BE49-F238E27FC236}">
                <a16:creationId xmlns:a16="http://schemas.microsoft.com/office/drawing/2014/main" id="{B47060FD-F81A-5EC0-B828-3F2E393B8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971" y="1390184"/>
            <a:ext cx="1615416" cy="2584664"/>
          </a:xfrm>
          <a:prstGeom prst="rect">
            <a:avLst/>
          </a:prstGeom>
        </p:spPr>
      </p:pic>
      <p:pic>
        <p:nvPicPr>
          <p:cNvPr id="12" name="Picture 11" descr="A book cover with a silhouette of a person with a pipe and a clock tower&#10;&#10;Description automatically generated with low confidence">
            <a:extLst>
              <a:ext uri="{FF2B5EF4-FFF2-40B4-BE49-F238E27FC236}">
                <a16:creationId xmlns:a16="http://schemas.microsoft.com/office/drawing/2014/main" id="{A4B33CC2-E1AE-909A-9BEB-583FEA3CE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21" y="1390184"/>
            <a:ext cx="1763232" cy="2644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6406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78420" y="2096099"/>
            <a:ext cx="6348760" cy="272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Adventures of Pinocchio.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Misérables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Dracula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Spake Zarathustra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Adventures of Sherlock Holmes</a:t>
            </a: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sz="2800" dirty="0"/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2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6406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78420" y="2096099"/>
            <a:ext cx="6348760" cy="272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The Book.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each book to 200 samples.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five books.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2800" dirty="0"/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4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6406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78420" y="2096099"/>
            <a:ext cx="6348760" cy="272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2800" dirty="0"/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56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5CE6055F-CA97-6501-5C81-E7FF6932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4" y="700542"/>
            <a:ext cx="4032250" cy="3218848"/>
          </a:xfrm>
          <a:prstGeom prst="rect">
            <a:avLst/>
          </a:prstGeom>
        </p:spPr>
      </p:pic>
      <p:pic>
        <p:nvPicPr>
          <p:cNvPr id="9" name="Picture 8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B3BBBD1C-93E9-B99B-7E4B-1AF4B0FD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04" y="620979"/>
            <a:ext cx="4231587" cy="33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8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053AEF3-2E58-F100-E04B-57A0C727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3937"/>
            <a:ext cx="8229600" cy="31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92F50F8B-15A6-ACBE-69BE-2D82CD42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53" y="572700"/>
            <a:ext cx="6296254" cy="44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88079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228</Words>
  <Application>Microsoft Office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Montserrat</vt:lpstr>
      <vt:lpstr>Arial</vt:lpstr>
      <vt:lpstr>Calibri</vt:lpstr>
      <vt:lpstr>Barlow</vt:lpstr>
      <vt:lpstr>Calibri Light (Headings)</vt:lpstr>
      <vt:lpstr>Times New Roman</vt:lpstr>
      <vt:lpstr>Management Consulting Toolkit by Slidesgo</vt:lpstr>
      <vt:lpstr>Books Clustering</vt:lpstr>
      <vt:lpstr>Team Members</vt:lpstr>
      <vt:lpstr>Books</vt:lpstr>
      <vt:lpstr>Data</vt:lpstr>
      <vt:lpstr>Preprocessing</vt:lpstr>
      <vt:lpstr>Feature Engineering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Modelling &amp; Evaluation</vt:lpstr>
      <vt:lpstr>Error Analysis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Clustering</dc:title>
  <cp:lastModifiedBy>Ahmed</cp:lastModifiedBy>
  <cp:revision>2</cp:revision>
  <dcterms:modified xsi:type="dcterms:W3CDTF">2023-06-25T05:01:56Z</dcterms:modified>
</cp:coreProperties>
</file>