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 id="2147483659" r:id="rId2"/>
  </p:sldMasterIdLst>
  <p:notesMasterIdLst>
    <p:notesMasterId r:id="rId4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12192000" cy="6858000"/>
  <p:notesSz cx="6858000" cy="9144000"/>
  <p:embeddedFontLst>
    <p:embeddedFont>
      <p:font typeface="Calibri" panose="020F0502020204030204" pitchFamily="34" charset="0"/>
      <p:regular r:id="rId49"/>
      <p:bold r:id="rId50"/>
      <p:italic r:id="rId51"/>
      <p:boldItalic r:id="rId52"/>
    </p:embeddedFont>
    <p:embeddedFont>
      <p:font typeface="Tahoma" panose="020B0604030504040204" pitchFamily="34" charset="0"/>
      <p:regular r:id="rId53"/>
      <p:bold r:id="rId54"/>
    </p:embeddedFont>
    <p:embeddedFont>
      <p:font typeface="Ubuntu" panose="020B050403060203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17fdba3f6_0_8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g517fdba3f6_0_8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17fdba3f6_0_9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517fdba3f6_0_9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17fdba3f6_0_7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517fdba3f6_0_7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17fdba3f6_0_86: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517fdba3f6_0_86: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17fdba3f6_0_93: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517fdba3f6_0_93: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17fdba3f6_0_101: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517fdba3f6_0_101: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17fdba3f6_0_108: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517fdba3f6_0_108: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17fdba3f6_0_115: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517fdba3f6_0_115: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17fdba3f6_0_122: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517fdba3f6_0_122: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17fdba3f6_0_12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517fdba3f6_0_12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17fdba3f6_0_136: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517fdba3f6_0_136: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17fdba3f6_0_12: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g517fdba3f6_0_12: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17fdba3f6_0_143: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517fdba3f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17fdba3f6_0_151: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517fdba3f6_0_151: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17fdba3f6_0_15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517fdba3f6_0_15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17fdba3f6_0_168: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517fdba3f6_0_168: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17fdba3f6_0_9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517fdba3f6_0_9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17fdba3f6_0_183: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517fdba3f6_0_183: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17fdba3f6_0_19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517fdba3f6_0_190: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17fdba3f6_0_198: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517fdba3f6_0_198: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17fdba3f6_0_613: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517fdba3f6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17fdba3f6_0_621: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517fdba3f6_0_621: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17fdba3f6_0_1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517fdba3f6_0_1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17fdba3f6_0_629: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517fdba3f6_0_629: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17fdba3f6_0_8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517fdba3f6_0_8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17fdba3f6_0_643: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517fdba3f6_0_643: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17fdba3f6_0_65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517fdba3f6_0_650: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17fdba3f6_0_657: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517fdba3f6_0_657: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17fdba3f6_0_664: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g517fdba3f6_0_664: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17fdba3f6_0_672: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517fdba3f6_0_672: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17fdba3f6_0_681: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517fdba3f6_0_681: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17fdba3f6_0_688: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517fdba3f6_0_688: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17fdba3f6_0_696: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517fdba3f6_0_696: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17fdba3f6_0_26: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517fdba3f6_0_26: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17fdba3f6_0_704: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517fdba3f6_0_704: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7fdba3f6_0_712: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517fdba3f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517fdba3f6_0_8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517fdba3f6_0_8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17fdba3f6_0_8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g517fdba3f6_0_8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17fdba3f6_0_8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g517fdba3f6_0_8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17fdba3f6_0_704: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517fdba3f6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083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17fdba3f6_0_33: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517fdba3f6_0_33: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17fdba3f6_0_41: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517fdba3f6_0_41: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17fdba3f6_0_50: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517fdba3f6_0_50: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17fdba3f6_0_57: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517fdba3f6_0_57: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17fdba3f6_0_65:notes"/>
          <p:cNvSpPr txBox="1">
            <a:spLocks noGrp="1"/>
          </p:cNvSpPr>
          <p:nvPr>
            <p:ph type="body" idx="1"/>
          </p:nvPr>
        </p:nvSpPr>
        <p:spPr>
          <a:xfrm>
            <a:off x="685800" y="4343388"/>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517fdba3f6_0_65:notes"/>
          <p:cNvSpPr>
            <a:spLocks noGrp="1" noRot="1" noChangeAspect="1"/>
          </p:cNvSpPr>
          <p:nvPr>
            <p:ph type="sldImg" idx="2"/>
          </p:nvPr>
        </p:nvSpPr>
        <p:spPr>
          <a:xfrm>
            <a:off x="381170" y="685788"/>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sz="3500" b="1" i="0">
                <a:solidFill>
                  <a:srgbClr val="0077CA"/>
                </a:solidFill>
                <a:latin typeface="Ubuntu"/>
                <a:ea typeface="Ubuntu"/>
                <a:cs typeface="Ubuntu"/>
                <a:sym typeface="Ubuntu"/>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609600" y="1600202"/>
            <a:ext cx="10972800" cy="3977639"/>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3C71"/>
              </a:buClr>
              <a:buSzPts val="3200"/>
              <a:buChar char="•"/>
              <a:defRPr>
                <a:solidFill>
                  <a:srgbClr val="003C71"/>
                </a:solidFill>
              </a:defRPr>
            </a:lvl1pPr>
            <a:lvl2pPr marL="914400" lvl="1" indent="-406400" algn="l">
              <a:spcBef>
                <a:spcPts val="560"/>
              </a:spcBef>
              <a:spcAft>
                <a:spcPts val="0"/>
              </a:spcAft>
              <a:buClr>
                <a:srgbClr val="003C71"/>
              </a:buClr>
              <a:buSzPts val="2800"/>
              <a:buChar char="–"/>
              <a:defRPr>
                <a:solidFill>
                  <a:srgbClr val="003C71"/>
                </a:solidFill>
              </a:defRPr>
            </a:lvl2pPr>
            <a:lvl3pPr marL="1371600" lvl="2" indent="-381000" algn="l">
              <a:spcBef>
                <a:spcPts val="480"/>
              </a:spcBef>
              <a:spcAft>
                <a:spcPts val="0"/>
              </a:spcAft>
              <a:buClr>
                <a:srgbClr val="003C71"/>
              </a:buClr>
              <a:buSzPts val="2400"/>
              <a:buChar char="•"/>
              <a:defRPr>
                <a:solidFill>
                  <a:srgbClr val="003C71"/>
                </a:solidFill>
              </a:defRPr>
            </a:lvl3pPr>
            <a:lvl4pPr marL="1828800" lvl="3" indent="-355600" algn="l">
              <a:spcBef>
                <a:spcPts val="400"/>
              </a:spcBef>
              <a:spcAft>
                <a:spcPts val="0"/>
              </a:spcAft>
              <a:buClr>
                <a:srgbClr val="003C71"/>
              </a:buClr>
              <a:buSzPts val="2000"/>
              <a:buChar char="–"/>
              <a:defRPr>
                <a:solidFill>
                  <a:srgbClr val="003C71"/>
                </a:solidFill>
              </a:defRPr>
            </a:lvl4pPr>
            <a:lvl5pPr marL="2286000" lvl="4" indent="-355600" algn="l">
              <a:spcBef>
                <a:spcPts val="400"/>
              </a:spcBef>
              <a:spcAft>
                <a:spcPts val="0"/>
              </a:spcAft>
              <a:buClr>
                <a:srgbClr val="003C71"/>
              </a:buClr>
              <a:buSzPts val="2000"/>
              <a:buChar char="»"/>
              <a:defRPr>
                <a:solidFill>
                  <a:srgbClr val="003C7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21" name="Google Shape;21;p2"/>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609601" y="1957033"/>
            <a:ext cx="8470800" cy="147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396E"/>
              </a:buClr>
              <a:buSzPts val="4500"/>
              <a:buFont typeface="Ubuntu"/>
              <a:buNone/>
              <a:defRPr sz="4500" b="1" i="0" u="none" strike="noStrike" cap="none">
                <a:solidFill>
                  <a:srgbClr val="00396E"/>
                </a:solidFill>
                <a:latin typeface="Ubuntu"/>
                <a:ea typeface="Ubuntu"/>
                <a:cs typeface="Ubuntu"/>
                <a:sym typeface="Ubuntu"/>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0" name="Google Shape;70;p12"/>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rgbClr val="0077CA"/>
              </a:buClr>
              <a:buSzPts val="1800"/>
              <a:buFont typeface="Arial"/>
              <a:buNone/>
              <a:defRPr sz="1800" b="0" i="0" u="none" strike="noStrike" cap="none">
                <a:solidFill>
                  <a:srgbClr val="0077CA"/>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solidFill>
                  <a:srgbClr val="0077C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09600" y="1600202"/>
            <a:ext cx="5384800" cy="39674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3C71"/>
              </a:buClr>
              <a:buSzPts val="2800"/>
              <a:buChar char="•"/>
              <a:defRPr sz="2800"/>
            </a:lvl1pPr>
            <a:lvl2pPr marL="914400" lvl="1" indent="-381000" algn="l">
              <a:spcBef>
                <a:spcPts val="480"/>
              </a:spcBef>
              <a:spcAft>
                <a:spcPts val="0"/>
              </a:spcAft>
              <a:buClr>
                <a:srgbClr val="003C71"/>
              </a:buClr>
              <a:buSzPts val="2400"/>
              <a:buChar char="–"/>
              <a:defRPr sz="2400"/>
            </a:lvl2pPr>
            <a:lvl3pPr marL="1371600" lvl="2" indent="-355600" algn="l">
              <a:spcBef>
                <a:spcPts val="400"/>
              </a:spcBef>
              <a:spcAft>
                <a:spcPts val="0"/>
              </a:spcAft>
              <a:buClr>
                <a:srgbClr val="003C71"/>
              </a:buClr>
              <a:buSzPts val="2000"/>
              <a:buChar char="•"/>
              <a:defRPr sz="2000"/>
            </a:lvl3pPr>
            <a:lvl4pPr marL="1828800" lvl="3" indent="-342900" algn="l">
              <a:spcBef>
                <a:spcPts val="360"/>
              </a:spcBef>
              <a:spcAft>
                <a:spcPts val="0"/>
              </a:spcAft>
              <a:buClr>
                <a:srgbClr val="003C71"/>
              </a:buClr>
              <a:buSzPts val="1800"/>
              <a:buChar char="–"/>
              <a:defRPr sz="1800"/>
            </a:lvl4pPr>
            <a:lvl5pPr marL="2286000" lvl="4" indent="-342900" algn="l">
              <a:spcBef>
                <a:spcPts val="360"/>
              </a:spcBef>
              <a:spcAft>
                <a:spcPts val="0"/>
              </a:spcAft>
              <a:buClr>
                <a:srgbClr val="003C7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 name="Google Shape;25;p3"/>
          <p:cNvSpPr txBox="1">
            <a:spLocks noGrp="1"/>
          </p:cNvSpPr>
          <p:nvPr>
            <p:ph type="body" idx="2"/>
          </p:nvPr>
        </p:nvSpPr>
        <p:spPr>
          <a:xfrm>
            <a:off x="6197600" y="1600202"/>
            <a:ext cx="5384800" cy="39674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3C71"/>
              </a:buClr>
              <a:buSzPts val="2800"/>
              <a:buChar char="•"/>
              <a:defRPr sz="2800"/>
            </a:lvl1pPr>
            <a:lvl2pPr marL="914400" lvl="1" indent="-381000" algn="l">
              <a:spcBef>
                <a:spcPts val="480"/>
              </a:spcBef>
              <a:spcAft>
                <a:spcPts val="0"/>
              </a:spcAft>
              <a:buClr>
                <a:srgbClr val="003C71"/>
              </a:buClr>
              <a:buSzPts val="2400"/>
              <a:buChar char="–"/>
              <a:defRPr sz="2400"/>
            </a:lvl2pPr>
            <a:lvl3pPr marL="1371600" lvl="2" indent="-355600" algn="l">
              <a:spcBef>
                <a:spcPts val="400"/>
              </a:spcBef>
              <a:spcAft>
                <a:spcPts val="0"/>
              </a:spcAft>
              <a:buClr>
                <a:srgbClr val="003C71"/>
              </a:buClr>
              <a:buSzPts val="2000"/>
              <a:buChar char="•"/>
              <a:defRPr sz="2000"/>
            </a:lvl3pPr>
            <a:lvl4pPr marL="1828800" lvl="3" indent="-342900" algn="l">
              <a:spcBef>
                <a:spcPts val="360"/>
              </a:spcBef>
              <a:spcAft>
                <a:spcPts val="0"/>
              </a:spcAft>
              <a:buClr>
                <a:srgbClr val="003C71"/>
              </a:buClr>
              <a:buSzPts val="1800"/>
              <a:buChar char="–"/>
              <a:defRPr sz="1800"/>
            </a:lvl4pPr>
            <a:lvl5pPr marL="2286000" lvl="4" indent="-342900" algn="l">
              <a:spcBef>
                <a:spcPts val="360"/>
              </a:spcBef>
              <a:spcAft>
                <a:spcPts val="0"/>
              </a:spcAft>
              <a:buClr>
                <a:srgbClr val="003C7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3"/>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27" name="Google Shape;27;p3"/>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609600" y="160623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4"/>
          <p:cNvSpPr txBox="1">
            <a:spLocks noGrp="1"/>
          </p:cNvSpPr>
          <p:nvPr>
            <p:ph type="body" idx="2"/>
          </p:nvPr>
        </p:nvSpPr>
        <p:spPr>
          <a:xfrm>
            <a:off x="609600" y="2448560"/>
            <a:ext cx="5386917"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4"/>
          <p:cNvSpPr>
            <a:spLocks noGrp="1"/>
          </p:cNvSpPr>
          <p:nvPr>
            <p:ph type="pic" idx="3"/>
          </p:nvPr>
        </p:nvSpPr>
        <p:spPr>
          <a:xfrm>
            <a:off x="6041813" y="1600200"/>
            <a:ext cx="5540587" cy="396748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3C71"/>
              </a:buClr>
              <a:buSzPts val="3200"/>
              <a:buFont typeface="Arial"/>
              <a:buNone/>
              <a:defRPr sz="3200" b="0" i="0" u="none" strike="noStrike" cap="none">
                <a:solidFill>
                  <a:srgbClr val="003C71"/>
                </a:solidFill>
                <a:latin typeface="Arial"/>
                <a:ea typeface="Arial"/>
                <a:cs typeface="Arial"/>
                <a:sym typeface="Arial"/>
              </a:defRPr>
            </a:lvl1pPr>
            <a:lvl2pPr marR="0" lvl="1" algn="l" rtl="0">
              <a:spcBef>
                <a:spcPts val="560"/>
              </a:spcBef>
              <a:spcAft>
                <a:spcPts val="0"/>
              </a:spcAft>
              <a:buClr>
                <a:srgbClr val="003C71"/>
              </a:buClr>
              <a:buSzPts val="2800"/>
              <a:buFont typeface="Arial"/>
              <a:buNone/>
              <a:defRPr sz="2800" b="0" i="0" u="none" strike="noStrike" cap="none">
                <a:solidFill>
                  <a:srgbClr val="003C71"/>
                </a:solidFill>
                <a:latin typeface="Arial"/>
                <a:ea typeface="Arial"/>
                <a:cs typeface="Arial"/>
                <a:sym typeface="Arial"/>
              </a:defRPr>
            </a:lvl2pPr>
            <a:lvl3pPr marR="0" lvl="2" algn="l" rtl="0">
              <a:spcBef>
                <a:spcPts val="480"/>
              </a:spcBef>
              <a:spcAft>
                <a:spcPts val="0"/>
              </a:spcAft>
              <a:buClr>
                <a:srgbClr val="003C71"/>
              </a:buClr>
              <a:buSzPts val="2400"/>
              <a:buFont typeface="Arial"/>
              <a:buNone/>
              <a:defRPr sz="2400" b="0" i="0" u="none" strike="noStrike" cap="none">
                <a:solidFill>
                  <a:srgbClr val="003C71"/>
                </a:solidFill>
                <a:latin typeface="Arial"/>
                <a:ea typeface="Arial"/>
                <a:cs typeface="Arial"/>
                <a:sym typeface="Arial"/>
              </a:defRPr>
            </a:lvl3pPr>
            <a:lvl4pPr marR="0" lvl="3"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4pPr>
            <a:lvl5pPr marR="0" lvl="4"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34" name="Google Shape;34;p4"/>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mparison" type="twoTxTwoObj">
  <p:cSld name="TWO_OBJECTS_WITH_TEX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3500"/>
              <a:buFont typeface="Ubuntu"/>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623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8" name="Google Shape;38;p5"/>
          <p:cNvSpPr txBox="1">
            <a:spLocks noGrp="1"/>
          </p:cNvSpPr>
          <p:nvPr>
            <p:ph type="body" idx="2"/>
          </p:nvPr>
        </p:nvSpPr>
        <p:spPr>
          <a:xfrm>
            <a:off x="609600" y="2448560"/>
            <a:ext cx="5386917"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9" name="Google Shape;39;p5"/>
          <p:cNvSpPr txBox="1">
            <a:spLocks noGrp="1"/>
          </p:cNvSpPr>
          <p:nvPr>
            <p:ph type="body" idx="3"/>
          </p:nvPr>
        </p:nvSpPr>
        <p:spPr>
          <a:xfrm>
            <a:off x="6193368" y="160623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Clr>
                <a:srgbClr val="003C71"/>
              </a:buClr>
              <a:buSzPts val="2800"/>
              <a:buNone/>
              <a:defRPr sz="2800" b="0"/>
            </a:lvl1pPr>
            <a:lvl2pPr marL="914400" lvl="1" indent="-228600" algn="l">
              <a:spcBef>
                <a:spcPts val="400"/>
              </a:spcBef>
              <a:spcAft>
                <a:spcPts val="0"/>
              </a:spcAft>
              <a:buClr>
                <a:srgbClr val="003C71"/>
              </a:buClr>
              <a:buSzPts val="2000"/>
              <a:buNone/>
              <a:defRPr sz="2000" b="1"/>
            </a:lvl2pPr>
            <a:lvl3pPr marL="1371600" lvl="2" indent="-228600" algn="l">
              <a:spcBef>
                <a:spcPts val="360"/>
              </a:spcBef>
              <a:spcAft>
                <a:spcPts val="0"/>
              </a:spcAft>
              <a:buClr>
                <a:srgbClr val="003C71"/>
              </a:buClr>
              <a:buSzPts val="1800"/>
              <a:buNone/>
              <a:defRPr sz="1800" b="1"/>
            </a:lvl3pPr>
            <a:lvl4pPr marL="1828800" lvl="3" indent="-228600" algn="l">
              <a:spcBef>
                <a:spcPts val="320"/>
              </a:spcBef>
              <a:spcAft>
                <a:spcPts val="0"/>
              </a:spcAft>
              <a:buClr>
                <a:srgbClr val="003C71"/>
              </a:buClr>
              <a:buSzPts val="1600"/>
              <a:buNone/>
              <a:defRPr sz="1600" b="1"/>
            </a:lvl4pPr>
            <a:lvl5pPr marL="2286000" lvl="4" indent="-228600" algn="l">
              <a:spcBef>
                <a:spcPts val="320"/>
              </a:spcBef>
              <a:spcAft>
                <a:spcPts val="0"/>
              </a:spcAft>
              <a:buClr>
                <a:srgbClr val="003C7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0" name="Google Shape;40;p5"/>
          <p:cNvSpPr txBox="1">
            <a:spLocks noGrp="1"/>
          </p:cNvSpPr>
          <p:nvPr>
            <p:ph type="body" idx="4"/>
          </p:nvPr>
        </p:nvSpPr>
        <p:spPr>
          <a:xfrm>
            <a:off x="6193368" y="2448560"/>
            <a:ext cx="5389033" cy="311912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3C71"/>
              </a:buClr>
              <a:buSzPts val="2400"/>
              <a:buChar char="•"/>
              <a:defRPr sz="2400"/>
            </a:lvl1pPr>
            <a:lvl2pPr marL="914400" lvl="1" indent="-355600" algn="l">
              <a:spcBef>
                <a:spcPts val="400"/>
              </a:spcBef>
              <a:spcAft>
                <a:spcPts val="0"/>
              </a:spcAft>
              <a:buClr>
                <a:srgbClr val="003C71"/>
              </a:buClr>
              <a:buSzPts val="2000"/>
              <a:buChar char="–"/>
              <a:defRPr sz="2000"/>
            </a:lvl2pPr>
            <a:lvl3pPr marL="1371600" lvl="2" indent="-342900" algn="l">
              <a:spcBef>
                <a:spcPts val="360"/>
              </a:spcBef>
              <a:spcAft>
                <a:spcPts val="0"/>
              </a:spcAft>
              <a:buClr>
                <a:srgbClr val="003C71"/>
              </a:buClr>
              <a:buSzPts val="1800"/>
              <a:buChar char="•"/>
              <a:defRPr sz="1800"/>
            </a:lvl3pPr>
            <a:lvl4pPr marL="1828800" lvl="3" indent="-330200" algn="l">
              <a:spcBef>
                <a:spcPts val="320"/>
              </a:spcBef>
              <a:spcAft>
                <a:spcPts val="0"/>
              </a:spcAft>
              <a:buClr>
                <a:srgbClr val="003C71"/>
              </a:buClr>
              <a:buSzPts val="1600"/>
              <a:buChar char="–"/>
              <a:defRPr sz="1600"/>
            </a:lvl4pPr>
            <a:lvl5pPr marL="2286000" lvl="4" indent="-330200" algn="l">
              <a:spcBef>
                <a:spcPts val="320"/>
              </a:spcBef>
              <a:spcAft>
                <a:spcPts val="0"/>
              </a:spcAft>
              <a:buClr>
                <a:srgbClr val="003C7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1" name="Google Shape;41;p5"/>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2" name="Google Shape;42;p5"/>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77C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6" name="Google Shape;46;p6"/>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49" name="Google Shape;49;p7"/>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2389717" y="4597400"/>
            <a:ext cx="7315200" cy="37084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0077CA"/>
              </a:buClr>
              <a:buSzPts val="1800"/>
              <a:buFont typeface="Ubuntu"/>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a:spLocks noGrp="1"/>
          </p:cNvSpPr>
          <p:nvPr>
            <p:ph type="pic" idx="2"/>
          </p:nvPr>
        </p:nvSpPr>
        <p:spPr>
          <a:xfrm>
            <a:off x="2389717" y="4095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3C71"/>
              </a:buClr>
              <a:buSzPts val="3200"/>
              <a:buFont typeface="Arial"/>
              <a:buNone/>
              <a:defRPr sz="3200" b="0" i="0" u="none" strike="noStrike" cap="none">
                <a:solidFill>
                  <a:srgbClr val="003C71"/>
                </a:solidFill>
                <a:latin typeface="Arial"/>
                <a:ea typeface="Arial"/>
                <a:cs typeface="Arial"/>
                <a:sym typeface="Arial"/>
              </a:defRPr>
            </a:lvl1pPr>
            <a:lvl2pPr marR="0" lvl="1" algn="l" rtl="0">
              <a:spcBef>
                <a:spcPts val="560"/>
              </a:spcBef>
              <a:spcAft>
                <a:spcPts val="0"/>
              </a:spcAft>
              <a:buClr>
                <a:srgbClr val="003C71"/>
              </a:buClr>
              <a:buSzPts val="2800"/>
              <a:buFont typeface="Arial"/>
              <a:buNone/>
              <a:defRPr sz="2800" b="0" i="0" u="none" strike="noStrike" cap="none">
                <a:solidFill>
                  <a:srgbClr val="003C71"/>
                </a:solidFill>
                <a:latin typeface="Arial"/>
                <a:ea typeface="Arial"/>
                <a:cs typeface="Arial"/>
                <a:sym typeface="Arial"/>
              </a:defRPr>
            </a:lvl2pPr>
            <a:lvl3pPr marR="0" lvl="2" algn="l" rtl="0">
              <a:spcBef>
                <a:spcPts val="480"/>
              </a:spcBef>
              <a:spcAft>
                <a:spcPts val="0"/>
              </a:spcAft>
              <a:buClr>
                <a:srgbClr val="003C71"/>
              </a:buClr>
              <a:buSzPts val="2400"/>
              <a:buFont typeface="Arial"/>
              <a:buNone/>
              <a:defRPr sz="2400" b="0" i="0" u="none" strike="noStrike" cap="none">
                <a:solidFill>
                  <a:srgbClr val="003C71"/>
                </a:solidFill>
                <a:latin typeface="Arial"/>
                <a:ea typeface="Arial"/>
                <a:cs typeface="Arial"/>
                <a:sym typeface="Arial"/>
              </a:defRPr>
            </a:lvl3pPr>
            <a:lvl4pPr marR="0" lvl="3"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4pPr>
            <a:lvl5pPr marR="0" lvl="4" algn="l" rtl="0">
              <a:spcBef>
                <a:spcPts val="400"/>
              </a:spcBef>
              <a:spcAft>
                <a:spcPts val="0"/>
              </a:spcAft>
              <a:buClr>
                <a:srgbClr val="003C71"/>
              </a:buClr>
              <a:buSzPts val="2000"/>
              <a:buFont typeface="Arial"/>
              <a:buNone/>
              <a:defRPr sz="2000" b="0" i="0" u="none" strike="noStrike" cap="none">
                <a:solidFill>
                  <a:srgbClr val="003C7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1"/>
          </p:nvPr>
        </p:nvSpPr>
        <p:spPr>
          <a:xfrm>
            <a:off x="2389717" y="4981258"/>
            <a:ext cx="7315200" cy="5254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3C71"/>
              </a:buClr>
              <a:buSzPts val="1400"/>
              <a:buNone/>
              <a:defRPr sz="1400"/>
            </a:lvl1pPr>
            <a:lvl2pPr marL="914400" lvl="1" indent="-228600" algn="l">
              <a:spcBef>
                <a:spcPts val="240"/>
              </a:spcBef>
              <a:spcAft>
                <a:spcPts val="0"/>
              </a:spcAft>
              <a:buClr>
                <a:srgbClr val="003C71"/>
              </a:buClr>
              <a:buSzPts val="1200"/>
              <a:buNone/>
              <a:defRPr sz="1200"/>
            </a:lvl2pPr>
            <a:lvl3pPr marL="1371600" lvl="2" indent="-228600" algn="l">
              <a:spcBef>
                <a:spcPts val="200"/>
              </a:spcBef>
              <a:spcAft>
                <a:spcPts val="0"/>
              </a:spcAft>
              <a:buClr>
                <a:srgbClr val="003C71"/>
              </a:buClr>
              <a:buSzPts val="1000"/>
              <a:buNone/>
              <a:defRPr sz="1000"/>
            </a:lvl3pPr>
            <a:lvl4pPr marL="1828800" lvl="3" indent="-228600" algn="l">
              <a:spcBef>
                <a:spcPts val="180"/>
              </a:spcBef>
              <a:spcAft>
                <a:spcPts val="0"/>
              </a:spcAft>
              <a:buClr>
                <a:srgbClr val="003C71"/>
              </a:buClr>
              <a:buSzPts val="900"/>
              <a:buNone/>
              <a:defRPr sz="900"/>
            </a:lvl4pPr>
            <a:lvl5pPr marL="2286000" lvl="4" indent="-228600" algn="l">
              <a:spcBef>
                <a:spcPts val="180"/>
              </a:spcBef>
              <a:spcAft>
                <a:spcPts val="0"/>
              </a:spcAft>
              <a:buClr>
                <a:srgbClr val="003C7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4" name="Google Shape;54;p8"/>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55" name="Google Shape;55;p8"/>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0077CA"/>
              </a:buClr>
              <a:buSzPts val="1800"/>
              <a:buFont typeface="Ubuntu"/>
              <a:buNone/>
              <a:defRPr sz="1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766733" y="273051"/>
            <a:ext cx="6815667" cy="528447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3C71"/>
              </a:buClr>
              <a:buSzPts val="3200"/>
              <a:buChar char="•"/>
              <a:defRPr sz="3200"/>
            </a:lvl1pPr>
            <a:lvl2pPr marL="914400" lvl="1" indent="-406400" algn="l">
              <a:spcBef>
                <a:spcPts val="560"/>
              </a:spcBef>
              <a:spcAft>
                <a:spcPts val="0"/>
              </a:spcAft>
              <a:buClr>
                <a:srgbClr val="003C71"/>
              </a:buClr>
              <a:buSzPts val="2800"/>
              <a:buChar char="–"/>
              <a:defRPr sz="2800"/>
            </a:lvl2pPr>
            <a:lvl3pPr marL="1371600" lvl="2" indent="-381000" algn="l">
              <a:spcBef>
                <a:spcPts val="480"/>
              </a:spcBef>
              <a:spcAft>
                <a:spcPts val="0"/>
              </a:spcAft>
              <a:buClr>
                <a:srgbClr val="003C71"/>
              </a:buClr>
              <a:buSzPts val="2400"/>
              <a:buChar char="•"/>
              <a:defRPr sz="2400"/>
            </a:lvl3pPr>
            <a:lvl4pPr marL="1828800" lvl="3" indent="-355600" algn="l">
              <a:spcBef>
                <a:spcPts val="400"/>
              </a:spcBef>
              <a:spcAft>
                <a:spcPts val="0"/>
              </a:spcAft>
              <a:buClr>
                <a:srgbClr val="003C71"/>
              </a:buClr>
              <a:buSzPts val="2000"/>
              <a:buChar char="–"/>
              <a:defRPr sz="2000"/>
            </a:lvl4pPr>
            <a:lvl5pPr marL="2286000" lvl="4" indent="-355600" algn="l">
              <a:spcBef>
                <a:spcPts val="400"/>
              </a:spcBef>
              <a:spcAft>
                <a:spcPts val="0"/>
              </a:spcAft>
              <a:buClr>
                <a:srgbClr val="003C7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9" name="Google Shape;59;p9"/>
          <p:cNvSpPr txBox="1">
            <a:spLocks noGrp="1"/>
          </p:cNvSpPr>
          <p:nvPr>
            <p:ph type="body" idx="2"/>
          </p:nvPr>
        </p:nvSpPr>
        <p:spPr>
          <a:xfrm>
            <a:off x="609601" y="1435101"/>
            <a:ext cx="4011084" cy="412242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3C71"/>
              </a:buClr>
              <a:buSzPts val="1400"/>
              <a:buNone/>
              <a:defRPr sz="1400"/>
            </a:lvl1pPr>
            <a:lvl2pPr marL="914400" lvl="1" indent="-228600" algn="l">
              <a:spcBef>
                <a:spcPts val="240"/>
              </a:spcBef>
              <a:spcAft>
                <a:spcPts val="0"/>
              </a:spcAft>
              <a:buClr>
                <a:srgbClr val="003C71"/>
              </a:buClr>
              <a:buSzPts val="1200"/>
              <a:buNone/>
              <a:defRPr sz="1200"/>
            </a:lvl2pPr>
            <a:lvl3pPr marL="1371600" lvl="2" indent="-228600" algn="l">
              <a:spcBef>
                <a:spcPts val="200"/>
              </a:spcBef>
              <a:spcAft>
                <a:spcPts val="0"/>
              </a:spcAft>
              <a:buClr>
                <a:srgbClr val="003C71"/>
              </a:buClr>
              <a:buSzPts val="1000"/>
              <a:buNone/>
              <a:defRPr sz="1000"/>
            </a:lvl3pPr>
            <a:lvl4pPr marL="1828800" lvl="3" indent="-228600" algn="l">
              <a:spcBef>
                <a:spcPts val="180"/>
              </a:spcBef>
              <a:spcAft>
                <a:spcPts val="0"/>
              </a:spcAft>
              <a:buClr>
                <a:srgbClr val="003C71"/>
              </a:buClr>
              <a:buSzPts val="900"/>
              <a:buNone/>
              <a:defRPr sz="900"/>
            </a:lvl4pPr>
            <a:lvl5pPr marL="2286000" lvl="4" indent="-228600" algn="l">
              <a:spcBef>
                <a:spcPts val="180"/>
              </a:spcBef>
              <a:spcAft>
                <a:spcPts val="0"/>
              </a:spcAft>
              <a:buClr>
                <a:srgbClr val="003C7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0" name="Google Shape;60;p9"/>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900" b="0" i="0" u="none" strike="noStrike" cap="none">
                <a:solidFill>
                  <a:schemeClr val="lt1"/>
                </a:solidFill>
                <a:latin typeface="Arial"/>
                <a:ea typeface="Arial"/>
                <a:cs typeface="Arial"/>
                <a:sym typeface="Arial"/>
              </a:defRPr>
            </a:lvl1pPr>
            <a:lvl2pPr marL="0" lvl="1" indent="0" algn="r">
              <a:spcBef>
                <a:spcPts val="0"/>
              </a:spcBef>
              <a:buNone/>
              <a:defRPr sz="900" b="0" i="0" u="none" strike="noStrike" cap="none">
                <a:solidFill>
                  <a:schemeClr val="lt1"/>
                </a:solidFill>
                <a:latin typeface="Arial"/>
                <a:ea typeface="Arial"/>
                <a:cs typeface="Arial"/>
                <a:sym typeface="Arial"/>
              </a:defRPr>
            </a:lvl2pPr>
            <a:lvl3pPr marL="0" lvl="2" indent="0" algn="r">
              <a:spcBef>
                <a:spcPts val="0"/>
              </a:spcBef>
              <a:buNone/>
              <a:defRPr sz="900" b="0" i="0" u="none" strike="noStrike" cap="none">
                <a:solidFill>
                  <a:schemeClr val="lt1"/>
                </a:solidFill>
                <a:latin typeface="Arial"/>
                <a:ea typeface="Arial"/>
                <a:cs typeface="Arial"/>
                <a:sym typeface="Arial"/>
              </a:defRPr>
            </a:lvl3pPr>
            <a:lvl4pPr marL="0" lvl="3" indent="0" algn="r">
              <a:spcBef>
                <a:spcPts val="0"/>
              </a:spcBef>
              <a:buNone/>
              <a:defRPr sz="900" b="0" i="0" u="none" strike="noStrike" cap="none">
                <a:solidFill>
                  <a:schemeClr val="lt1"/>
                </a:solidFill>
                <a:latin typeface="Arial"/>
                <a:ea typeface="Arial"/>
                <a:cs typeface="Arial"/>
                <a:sym typeface="Arial"/>
              </a:defRPr>
            </a:lvl4pPr>
            <a:lvl5pPr marL="0" lvl="4" indent="0" algn="r">
              <a:spcBef>
                <a:spcPts val="0"/>
              </a:spcBef>
              <a:buNone/>
              <a:defRPr sz="900" b="0" i="0" u="none" strike="noStrike" cap="none">
                <a:solidFill>
                  <a:schemeClr val="lt1"/>
                </a:solidFill>
                <a:latin typeface="Arial"/>
                <a:ea typeface="Arial"/>
                <a:cs typeface="Arial"/>
                <a:sym typeface="Arial"/>
              </a:defRPr>
            </a:lvl5pPr>
            <a:lvl6pPr marL="0" lvl="5" indent="0" algn="r">
              <a:spcBef>
                <a:spcPts val="0"/>
              </a:spcBef>
              <a:buNone/>
              <a:defRPr sz="900" b="0" i="0" u="none" strike="noStrike" cap="none">
                <a:solidFill>
                  <a:schemeClr val="lt1"/>
                </a:solidFill>
                <a:latin typeface="Arial"/>
                <a:ea typeface="Arial"/>
                <a:cs typeface="Arial"/>
                <a:sym typeface="Arial"/>
              </a:defRPr>
            </a:lvl6pPr>
            <a:lvl7pPr marL="0" lvl="6" indent="0" algn="r">
              <a:spcBef>
                <a:spcPts val="0"/>
              </a:spcBef>
              <a:buNone/>
              <a:defRPr sz="900" b="0" i="0" u="none" strike="noStrike" cap="none">
                <a:solidFill>
                  <a:schemeClr val="lt1"/>
                </a:solidFill>
                <a:latin typeface="Arial"/>
                <a:ea typeface="Arial"/>
                <a:cs typeface="Arial"/>
                <a:sym typeface="Arial"/>
              </a:defRPr>
            </a:lvl7pPr>
            <a:lvl8pPr marL="0" lvl="7" indent="0" algn="r">
              <a:spcBef>
                <a:spcPts val="0"/>
              </a:spcBef>
              <a:buNone/>
              <a:defRPr sz="900" b="0" i="0" u="none" strike="noStrike" cap="none">
                <a:solidFill>
                  <a:schemeClr val="lt1"/>
                </a:solidFill>
                <a:latin typeface="Arial"/>
                <a:ea typeface="Arial"/>
                <a:cs typeface="Arial"/>
                <a:sym typeface="Arial"/>
              </a:defRPr>
            </a:lvl8pPr>
            <a:lvl9pPr marL="0" lvl="8" indent="0" algn="r">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61" name="Google Shape;61;p9"/>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b="1" i="0">
                <a:solidFill>
                  <a:schemeClr val="lt1"/>
                </a:solidFill>
                <a:latin typeface="Ubuntu"/>
                <a:ea typeface="Ubuntu"/>
                <a:cs typeface="Ubuntu"/>
                <a:sym typeface="Ubuntu"/>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62"/>
        <p:cNvGrpSpPr/>
        <p:nvPr/>
      </p:nvGrpSpPr>
      <p:grpSpPr>
        <a:xfrm>
          <a:off x="0" y="0"/>
          <a:ext cx="0" cy="0"/>
          <a:chOff x="0" y="0"/>
          <a:chExt cx="0" cy="0"/>
        </a:xfrm>
      </p:grpSpPr>
      <p:sp>
        <p:nvSpPr>
          <p:cNvPr id="63" name="Google Shape;63;p10"/>
          <p:cNvSpPr txBox="1">
            <a:spLocks noGrp="1"/>
          </p:cNvSpPr>
          <p:nvPr>
            <p:ph type="ctrTitle"/>
          </p:nvPr>
        </p:nvSpPr>
        <p:spPr>
          <a:xfrm>
            <a:off x="609601" y="1957033"/>
            <a:ext cx="8470800" cy="147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396E"/>
              </a:buClr>
              <a:buSzPts val="4500"/>
              <a:buFont typeface="Ubuntu"/>
              <a:buNone/>
              <a:defRPr sz="4500" b="1" i="0" u="none" strike="noStrike" cap="none">
                <a:solidFill>
                  <a:srgbClr val="00396E"/>
                </a:solidFill>
                <a:latin typeface="Ubuntu"/>
                <a:ea typeface="Ubuntu"/>
                <a:cs typeface="Ubuntu"/>
                <a:sym typeface="Ubuntu"/>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4" name="Google Shape;64;p10"/>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lvl1pPr marR="0" lvl="0" algn="l" rtl="0">
              <a:spcBef>
                <a:spcPts val="360"/>
              </a:spcBef>
              <a:spcAft>
                <a:spcPts val="0"/>
              </a:spcAft>
              <a:buClr>
                <a:srgbClr val="0077CA"/>
              </a:buClr>
              <a:buSzPts val="1800"/>
              <a:buFont typeface="Arial"/>
              <a:buNone/>
              <a:defRPr sz="1800" b="0" i="0" u="none" strike="noStrike" cap="none">
                <a:solidFill>
                  <a:srgbClr val="0077CA"/>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10.xml"/><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5933662"/>
            <a:ext cx="12192000" cy="924339"/>
          </a:xfrm>
          <a:prstGeom prst="rect">
            <a:avLst/>
          </a:prstGeom>
          <a:solidFill>
            <a:srgbClr val="0039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77CA"/>
              </a:buClr>
              <a:buSzPts val="3500"/>
              <a:buFont typeface="Ubuntu"/>
              <a:buNone/>
              <a:defRPr sz="3500" b="1" i="0" u="none" strike="noStrike" cap="none">
                <a:solidFill>
                  <a:srgbClr val="0077CA"/>
                </a:solidFill>
                <a:latin typeface="Ubuntu"/>
                <a:ea typeface="Ubuntu"/>
                <a:cs typeface="Ubuntu"/>
                <a:sym typeface="Ubuntu"/>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09600" y="1600202"/>
            <a:ext cx="10972800" cy="3977639"/>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3C71"/>
              </a:buClr>
              <a:buSzPts val="3200"/>
              <a:buFont typeface="Arial"/>
              <a:buChar char="•"/>
              <a:defRPr sz="3200" b="0" i="0" u="none" strike="noStrike" cap="none">
                <a:solidFill>
                  <a:srgbClr val="003C71"/>
                </a:solidFill>
                <a:latin typeface="Arial"/>
                <a:ea typeface="Arial"/>
                <a:cs typeface="Arial"/>
                <a:sym typeface="Arial"/>
              </a:defRPr>
            </a:lvl1pPr>
            <a:lvl2pPr marL="914400" marR="0" lvl="1" indent="-406400" algn="l" rtl="0">
              <a:spcBef>
                <a:spcPts val="560"/>
              </a:spcBef>
              <a:spcAft>
                <a:spcPts val="0"/>
              </a:spcAft>
              <a:buClr>
                <a:srgbClr val="003C71"/>
              </a:buClr>
              <a:buSzPts val="2800"/>
              <a:buFont typeface="Arial"/>
              <a:buChar char="–"/>
              <a:defRPr sz="2800" b="0" i="0" u="none" strike="noStrike" cap="none">
                <a:solidFill>
                  <a:srgbClr val="003C71"/>
                </a:solidFill>
                <a:latin typeface="Arial"/>
                <a:ea typeface="Arial"/>
                <a:cs typeface="Arial"/>
                <a:sym typeface="Arial"/>
              </a:defRPr>
            </a:lvl2pPr>
            <a:lvl3pPr marL="1371600" marR="0" lvl="2" indent="-381000" algn="l" rtl="0">
              <a:spcBef>
                <a:spcPts val="480"/>
              </a:spcBef>
              <a:spcAft>
                <a:spcPts val="0"/>
              </a:spcAft>
              <a:buClr>
                <a:srgbClr val="003C71"/>
              </a:buClr>
              <a:buSzPts val="2400"/>
              <a:buFont typeface="Arial"/>
              <a:buChar char="•"/>
              <a:defRPr sz="2400" b="0" i="0" u="none" strike="noStrike" cap="none">
                <a:solidFill>
                  <a:srgbClr val="003C71"/>
                </a:solidFill>
                <a:latin typeface="Arial"/>
                <a:ea typeface="Arial"/>
                <a:cs typeface="Arial"/>
                <a:sym typeface="Arial"/>
              </a:defRPr>
            </a:lvl3pPr>
            <a:lvl4pPr marL="1828800" marR="0" lvl="3" indent="-355600" algn="l" rtl="0">
              <a:spcBef>
                <a:spcPts val="400"/>
              </a:spcBef>
              <a:spcAft>
                <a:spcPts val="0"/>
              </a:spcAft>
              <a:buClr>
                <a:srgbClr val="003C71"/>
              </a:buClr>
              <a:buSzPts val="2000"/>
              <a:buFont typeface="Arial"/>
              <a:buChar char="–"/>
              <a:defRPr sz="2000" b="0" i="0" u="none" strike="noStrike" cap="none">
                <a:solidFill>
                  <a:srgbClr val="003C71"/>
                </a:solidFill>
                <a:latin typeface="Arial"/>
                <a:ea typeface="Arial"/>
                <a:cs typeface="Arial"/>
                <a:sym typeface="Arial"/>
              </a:defRPr>
            </a:lvl4pPr>
            <a:lvl5pPr marL="2286000" marR="0" lvl="4" indent="-355600" algn="l" rtl="0">
              <a:spcBef>
                <a:spcPts val="400"/>
              </a:spcBef>
              <a:spcAft>
                <a:spcPts val="0"/>
              </a:spcAft>
              <a:buClr>
                <a:srgbClr val="003C71"/>
              </a:buClr>
              <a:buSzPts val="2000"/>
              <a:buFont typeface="Arial"/>
              <a:buChar char="»"/>
              <a:defRPr sz="2000" b="0" i="0" u="none" strike="noStrike" cap="none">
                <a:solidFill>
                  <a:srgbClr val="003C7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 name="Google Shape;13;p1"/>
          <p:cNvPicPr preferRelativeResize="0"/>
          <p:nvPr/>
        </p:nvPicPr>
        <p:blipFill rotWithShape="1">
          <a:blip r:embed="rId11">
            <a:alphaModFix/>
          </a:blip>
          <a:srcRect/>
          <a:stretch/>
        </p:blipFill>
        <p:spPr>
          <a:xfrm>
            <a:off x="609600" y="6197276"/>
            <a:ext cx="1848678" cy="407048"/>
          </a:xfrm>
          <a:prstGeom prst="rect">
            <a:avLst/>
          </a:prstGeom>
          <a:noFill/>
          <a:ln>
            <a:noFill/>
          </a:ln>
        </p:spPr>
      </p:pic>
      <p:pic>
        <p:nvPicPr>
          <p:cNvPr id="14" name="Google Shape;14;p1"/>
          <p:cNvPicPr preferRelativeResize="0"/>
          <p:nvPr/>
        </p:nvPicPr>
        <p:blipFill rotWithShape="1">
          <a:blip r:embed="rId12">
            <a:alphaModFix/>
          </a:blip>
          <a:srcRect/>
          <a:stretch/>
        </p:blipFill>
        <p:spPr>
          <a:xfrm>
            <a:off x="11446738" y="6197276"/>
            <a:ext cx="135662" cy="135662"/>
          </a:xfrm>
          <a:prstGeom prst="rect">
            <a:avLst/>
          </a:prstGeom>
          <a:noFill/>
          <a:ln>
            <a:noFill/>
          </a:ln>
        </p:spPr>
      </p:pic>
      <p:sp>
        <p:nvSpPr>
          <p:cNvPr id="15" name="Google Shape;15;p1"/>
          <p:cNvSpPr txBox="1">
            <a:spLocks noGrp="1"/>
          </p:cNvSpPr>
          <p:nvPr>
            <p:ph type="sldNum" idx="12"/>
          </p:nvPr>
        </p:nvSpPr>
        <p:spPr>
          <a:xfrm>
            <a:off x="11096251" y="6420678"/>
            <a:ext cx="350487" cy="178656"/>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CA"/>
              <a:t>‹#›</a:t>
            </a:fld>
            <a:endParaRPr/>
          </a:p>
        </p:txBody>
      </p:sp>
      <p:sp>
        <p:nvSpPr>
          <p:cNvPr id="16" name="Google Shape;16;p1"/>
          <p:cNvSpPr txBox="1">
            <a:spLocks noGrp="1"/>
          </p:cNvSpPr>
          <p:nvPr>
            <p:ph type="ftr" idx="11"/>
          </p:nvPr>
        </p:nvSpPr>
        <p:spPr>
          <a:xfrm>
            <a:off x="6895365" y="6420678"/>
            <a:ext cx="4150360" cy="17865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1" i="0" u="none" strike="noStrike" cap="none">
                <a:solidFill>
                  <a:schemeClr val="lt1"/>
                </a:solidFill>
                <a:latin typeface="Ubuntu"/>
                <a:ea typeface="Ubuntu"/>
                <a:cs typeface="Ubuntu"/>
                <a:sym typeface="Ubuntu"/>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pic>
        <p:nvPicPr>
          <p:cNvPr id="66" name="Google Shape;66;p11"/>
          <p:cNvPicPr preferRelativeResize="0"/>
          <p:nvPr/>
        </p:nvPicPr>
        <p:blipFill rotWithShape="1">
          <a:blip r:embed="rId3">
            <a:alphaModFix/>
          </a:blip>
          <a:srcRect l="6757" t="14096" r="6722" b="17339"/>
          <a:stretch/>
        </p:blipFill>
        <p:spPr>
          <a:xfrm>
            <a:off x="8703126" y="5540412"/>
            <a:ext cx="2927426" cy="818420"/>
          </a:xfrm>
          <a:prstGeom prst="rect">
            <a:avLst/>
          </a:prstGeom>
          <a:noFill/>
          <a:ln>
            <a:noFill/>
          </a:ln>
        </p:spPr>
      </p:pic>
      <p:pic>
        <p:nvPicPr>
          <p:cNvPr id="67" name="Google Shape;67;p11"/>
          <p:cNvPicPr preferRelativeResize="0"/>
          <p:nvPr/>
        </p:nvPicPr>
        <p:blipFill rotWithShape="1">
          <a:blip r:embed="rId4">
            <a:alphaModFix amt="5000"/>
          </a:blip>
          <a:srcRect l="23570" b="20854"/>
          <a:stretch/>
        </p:blipFill>
        <p:spPr>
          <a:xfrm>
            <a:off x="0" y="0"/>
            <a:ext cx="5265182" cy="68580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ctrTitle"/>
          </p:nvPr>
        </p:nvSpPr>
        <p:spPr>
          <a:xfrm>
            <a:off x="609600" y="1957025"/>
            <a:ext cx="10683900" cy="147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396E"/>
              </a:buClr>
              <a:buSzPts val="4500"/>
              <a:buFont typeface="Ubuntu"/>
              <a:buNone/>
            </a:pPr>
            <a:r>
              <a:rPr lang="en-CA"/>
              <a:t>Java Reference - Part I</a:t>
            </a:r>
            <a:endParaRPr/>
          </a:p>
        </p:txBody>
      </p:sp>
      <p:sp>
        <p:nvSpPr>
          <p:cNvPr id="76" name="Google Shape;76;p13"/>
          <p:cNvSpPr txBox="1">
            <a:spLocks noGrp="1"/>
          </p:cNvSpPr>
          <p:nvPr>
            <p:ph type="subTitle" idx="1"/>
          </p:nvPr>
        </p:nvSpPr>
        <p:spPr>
          <a:xfrm>
            <a:off x="609599" y="3661862"/>
            <a:ext cx="8470800" cy="153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None/>
            </a:pPr>
            <a:r>
              <a:rPr lang="en-CA">
                <a:solidFill>
                  <a:srgbClr val="40458C"/>
                </a:solidFill>
                <a:latin typeface="Tahoma"/>
                <a:ea typeface="Tahoma"/>
                <a:cs typeface="Tahoma"/>
                <a:sym typeface="Tahoma"/>
              </a:rPr>
              <a:t>Adapted from </a:t>
            </a:r>
            <a:r>
              <a:rPr lang="en-CA">
                <a:solidFill>
                  <a:srgbClr val="BE2D00"/>
                </a:solidFill>
                <a:latin typeface="Tahoma"/>
                <a:ea typeface="Tahoma"/>
                <a:cs typeface="Tahoma"/>
                <a:sym typeface="Tahoma"/>
              </a:rPr>
              <a:t>Data Structures and Algorithms in Java, 6</a:t>
            </a:r>
            <a:r>
              <a:rPr lang="en-CA" baseline="30000">
                <a:solidFill>
                  <a:srgbClr val="BE2D00"/>
                </a:solidFill>
                <a:latin typeface="Tahoma"/>
                <a:ea typeface="Tahoma"/>
                <a:cs typeface="Tahoma"/>
                <a:sym typeface="Tahoma"/>
              </a:rPr>
              <a:t>th</a:t>
            </a:r>
            <a:r>
              <a:rPr lang="en-CA">
                <a:solidFill>
                  <a:srgbClr val="BE2D00"/>
                </a:solidFill>
                <a:latin typeface="Tahoma"/>
                <a:ea typeface="Tahoma"/>
                <a:cs typeface="Tahoma"/>
                <a:sym typeface="Tahoma"/>
              </a:rPr>
              <a:t> edition</a:t>
            </a:r>
            <a:r>
              <a:rPr lang="en-CA">
                <a:solidFill>
                  <a:srgbClr val="40458C"/>
                </a:solidFill>
                <a:latin typeface="Tahoma"/>
                <a:ea typeface="Tahoma"/>
                <a:cs typeface="Tahoma"/>
                <a:sym typeface="Tahoma"/>
              </a:rPr>
              <a:t>, by M. T. Goodrich, R. Tamassia, and M. H. Goldwasser, Wiley, 2014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p:nvPr/>
        </p:nvSpPr>
        <p:spPr>
          <a:xfrm>
            <a:off x="8703050" y="5593850"/>
            <a:ext cx="2888700" cy="88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Continued Example</a:t>
            </a:r>
            <a:endParaRPr sz="1800" b="0" i="0" u="none" strike="noStrike" cap="none"/>
          </a:p>
        </p:txBody>
      </p:sp>
      <p:pic>
        <p:nvPicPr>
          <p:cNvPr id="150" name="Google Shape;150;p22"/>
          <p:cNvPicPr preferRelativeResize="0"/>
          <p:nvPr/>
        </p:nvPicPr>
        <p:blipFill rotWithShape="1">
          <a:blip r:embed="rId3">
            <a:alphaModFix/>
          </a:blip>
          <a:srcRect/>
          <a:stretch/>
        </p:blipFill>
        <p:spPr>
          <a:xfrm>
            <a:off x="1320960" y="1523880"/>
            <a:ext cx="7314840" cy="3573721"/>
          </a:xfrm>
          <a:prstGeom prst="rect">
            <a:avLst/>
          </a:prstGeom>
          <a:noFill/>
          <a:ln>
            <a:noFill/>
          </a:ln>
        </p:spPr>
      </p:pic>
      <p:sp>
        <p:nvSpPr>
          <p:cNvPr id="151" name="Google Shape;151;p22"/>
          <p:cNvSpPr txBox="1"/>
          <p:nvPr/>
        </p:nvSpPr>
        <p:spPr>
          <a:xfrm>
            <a:off x="1117440" y="5029200"/>
            <a:ext cx="10362900" cy="14475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Here, a new Counter is constructed at line 4, with its reference assigned to the variable c. That relies on a form of the constructor, Counter( ), that takes no arguments between the parentheses. </a:t>
            </a:r>
            <a:endParaRPr sz="1800" b="0" i="0" u="none" strike="noStrike" cap="non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The Dot Operator</a:t>
            </a:r>
            <a:endParaRPr sz="1800" b="0" i="0" u="none" strike="noStrike" cap="none"/>
          </a:p>
        </p:txBody>
      </p:sp>
      <p:sp>
        <p:nvSpPr>
          <p:cNvPr id="157" name="Google Shape;157;p23"/>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One of the primary uses of an object reference variable is to access the members of the class for this object, an instance of its class. </a:t>
            </a: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This access is performed with the dot (“.”) operator. </a:t>
            </a: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We call a method associated with an object by using the reference variable name, following that by the dot operator and then the method name and its parameters.</a:t>
            </a:r>
            <a:endParaRPr sz="1800" b="0" i="0" u="none" strike="noStrike" cap="none"/>
          </a:p>
        </p:txBody>
      </p:sp>
      <p:sp>
        <p:nvSpPr>
          <p:cNvPr id="158" name="Google Shape;158;p23"/>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159" name="Google Shape;159;p23"/>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11</a:t>
            </a:fld>
            <a:endParaRPr sz="1800" b="0" i="0" u="none" strike="noStrike" cap="non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Wrapper Types</a:t>
            </a:r>
            <a:endParaRPr sz="1800" b="0" i="0" u="none" strike="noStrike" cap="none"/>
          </a:p>
        </p:txBody>
      </p:sp>
      <p:sp>
        <p:nvSpPr>
          <p:cNvPr id="165" name="Google Shape;165;p24"/>
          <p:cNvSpPr txBox="1"/>
          <p:nvPr/>
        </p:nvSpPr>
        <p:spPr>
          <a:xfrm>
            <a:off x="1117440" y="1523880"/>
            <a:ext cx="103629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There are many data structures and algorithms in Java’s libraries that are specifically designed so that they only work with object types (not primitives). </a:t>
            </a: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To get around this obstacle, Java defines a </a:t>
            </a:r>
            <a:r>
              <a:rPr lang="en-CA" sz="2800" b="1" i="0" u="none" strike="noStrike" cap="none">
                <a:solidFill>
                  <a:srgbClr val="40458C"/>
                </a:solidFill>
                <a:latin typeface="Tahoma"/>
                <a:ea typeface="Tahoma"/>
                <a:cs typeface="Tahoma"/>
                <a:sym typeface="Tahoma"/>
              </a:rPr>
              <a:t>wrapper</a:t>
            </a:r>
            <a:r>
              <a:rPr lang="en-CA" sz="2800" b="0" i="0" u="none" strike="noStrike" cap="none">
                <a:solidFill>
                  <a:srgbClr val="40458C"/>
                </a:solidFill>
                <a:latin typeface="Tahoma"/>
                <a:ea typeface="Tahoma"/>
                <a:cs typeface="Tahoma"/>
                <a:sym typeface="Tahoma"/>
              </a:rPr>
              <a:t> class for each base type.</a:t>
            </a:r>
            <a:endParaRPr sz="1800" b="0" i="0" u="none" strike="noStrike" cap="none"/>
          </a:p>
          <a:p>
            <a:pPr marL="743040" marR="0" lvl="1" indent="-28548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Java provides additional support for implicitly converting between base types and their wrapper types through a process known as automatic </a:t>
            </a:r>
            <a:r>
              <a:rPr lang="en-CA" sz="2400" b="1" i="0" u="none" strike="noStrike" cap="none">
                <a:solidFill>
                  <a:srgbClr val="40458C"/>
                </a:solidFill>
                <a:latin typeface="Tahoma"/>
                <a:ea typeface="Tahoma"/>
                <a:cs typeface="Tahoma"/>
                <a:sym typeface="Tahoma"/>
              </a:rPr>
              <a:t>boxing</a:t>
            </a:r>
            <a:r>
              <a:rPr lang="en-CA" sz="2400" b="0" i="0" u="none" strike="noStrike" cap="none">
                <a:solidFill>
                  <a:srgbClr val="40458C"/>
                </a:solidFill>
                <a:latin typeface="Tahoma"/>
                <a:ea typeface="Tahoma"/>
                <a:cs typeface="Tahoma"/>
                <a:sym typeface="Tahoma"/>
              </a:rPr>
              <a:t> and </a:t>
            </a:r>
            <a:r>
              <a:rPr lang="en-CA" sz="2400" b="1" i="0" u="none" strike="noStrike" cap="none">
                <a:solidFill>
                  <a:srgbClr val="40458C"/>
                </a:solidFill>
                <a:latin typeface="Tahoma"/>
                <a:ea typeface="Tahoma"/>
                <a:cs typeface="Tahoma"/>
                <a:sym typeface="Tahoma"/>
              </a:rPr>
              <a:t>unboxing</a:t>
            </a:r>
            <a:r>
              <a:rPr lang="en-CA" sz="2400" b="0" i="0" u="none" strike="noStrike" cap="none">
                <a:solidFill>
                  <a:srgbClr val="40458C"/>
                </a:solidFill>
                <a:latin typeface="Tahoma"/>
                <a:ea typeface="Tahoma"/>
                <a:cs typeface="Tahoma"/>
                <a:sym typeface="Tahoma"/>
              </a:rPr>
              <a:t>.</a:t>
            </a:r>
            <a:endParaRPr sz="1800" b="0" i="0" u="none" strike="noStrike" cap="none"/>
          </a:p>
          <a:p>
            <a:pPr marL="0" marR="0" lvl="0" indent="0" algn="l" rtl="0">
              <a:lnSpc>
                <a:spcPct val="100000"/>
              </a:lnSpc>
              <a:spcBef>
                <a:spcPts val="0"/>
              </a:spcBef>
              <a:spcAft>
                <a:spcPts val="0"/>
              </a:spcAft>
              <a:buNone/>
            </a:pPr>
            <a:endParaRPr sz="1800" b="0" i="0" u="none" strike="noStrike" cap="none"/>
          </a:p>
        </p:txBody>
      </p:sp>
      <p:sp>
        <p:nvSpPr>
          <p:cNvPr id="166" name="Google Shape;166;p24"/>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167" name="Google Shape;167;p24"/>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12</a:t>
            </a:fld>
            <a:endParaRPr sz="1800" b="0" i="0" u="none" strike="noStrike" cap="non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Example Wrapper Types</a:t>
            </a:r>
            <a:endParaRPr sz="1800" b="0" i="0" u="none" strike="noStrike" cap="none"/>
          </a:p>
        </p:txBody>
      </p:sp>
      <p:sp>
        <p:nvSpPr>
          <p:cNvPr id="173" name="Google Shape;173;p25"/>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174" name="Google Shape;174;p25"/>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13</a:t>
            </a:fld>
            <a:endParaRPr sz="1800" b="0" i="0" u="none" strike="noStrike" cap="none"/>
          </a:p>
        </p:txBody>
      </p:sp>
      <p:pic>
        <p:nvPicPr>
          <p:cNvPr id="175" name="Google Shape;175;p25"/>
          <p:cNvPicPr preferRelativeResize="0"/>
          <p:nvPr/>
        </p:nvPicPr>
        <p:blipFill rotWithShape="1">
          <a:blip r:embed="rId3">
            <a:alphaModFix/>
          </a:blip>
          <a:srcRect/>
          <a:stretch/>
        </p:blipFill>
        <p:spPr>
          <a:xfrm>
            <a:off x="1219200" y="1447800"/>
            <a:ext cx="7772040" cy="2711520"/>
          </a:xfrm>
          <a:prstGeom prst="rect">
            <a:avLst/>
          </a:prstGeom>
          <a:noFill/>
          <a:ln>
            <a:noFill/>
          </a:ln>
        </p:spPr>
      </p:pic>
      <p:pic>
        <p:nvPicPr>
          <p:cNvPr id="176" name="Google Shape;176;p25"/>
          <p:cNvPicPr preferRelativeResize="0"/>
          <p:nvPr/>
        </p:nvPicPr>
        <p:blipFill rotWithShape="1">
          <a:blip r:embed="rId4">
            <a:alphaModFix/>
          </a:blip>
          <a:srcRect/>
          <a:stretch/>
        </p:blipFill>
        <p:spPr>
          <a:xfrm>
            <a:off x="666825" y="4038600"/>
            <a:ext cx="8400625" cy="187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Signatures</a:t>
            </a:r>
            <a:endParaRPr sz="1800" b="0" i="0" u="none" strike="noStrike" cap="none"/>
          </a:p>
        </p:txBody>
      </p:sp>
      <p:sp>
        <p:nvSpPr>
          <p:cNvPr id="182" name="Google Shape;182;p26"/>
          <p:cNvSpPr txBox="1"/>
          <p:nvPr/>
        </p:nvSpPr>
        <p:spPr>
          <a:xfrm>
            <a:off x="1117440" y="1600200"/>
            <a:ext cx="10362900" cy="47238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If there are several methods with this same name defined for a class, then the Java runtime system uses the one that matches the actual number of parameters sent as arguments, as well as their respective types.</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A method’s name combined with the number and types of its parameters is called a method’s </a:t>
            </a:r>
            <a:r>
              <a:rPr lang="en-CA" sz="2400" b="1" i="0" u="none" strike="noStrike" cap="none">
                <a:solidFill>
                  <a:srgbClr val="40458C"/>
                </a:solidFill>
                <a:latin typeface="Tahoma"/>
                <a:ea typeface="Tahoma"/>
                <a:cs typeface="Tahoma"/>
                <a:sym typeface="Tahoma"/>
              </a:rPr>
              <a:t>signature</a:t>
            </a:r>
            <a:r>
              <a:rPr lang="en-CA" sz="2400" b="0" i="0" u="none" strike="noStrike" cap="none">
                <a:solidFill>
                  <a:srgbClr val="40458C"/>
                </a:solidFill>
                <a:latin typeface="Tahoma"/>
                <a:ea typeface="Tahoma"/>
                <a:cs typeface="Tahoma"/>
                <a:sym typeface="Tahoma"/>
              </a:rPr>
              <a:t>, for it takes all of these parts to determine the actual method to perform for a certain method call.</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A reference variable v can be viewed as a “pointer” to some object o.</a:t>
            </a:r>
            <a:endParaRPr sz="1800" b="0" i="0" u="none" strike="noStrike" cap="none"/>
          </a:p>
        </p:txBody>
      </p:sp>
      <p:sp>
        <p:nvSpPr>
          <p:cNvPr id="183" name="Google Shape;183;p26"/>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184" name="Google Shape;184;p26"/>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14</a:t>
            </a:fld>
            <a:endParaRPr sz="1800" b="0" i="0" u="none" strike="noStrike" cap="non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Defining Classes</a:t>
            </a:r>
            <a:endParaRPr sz="1800" b="0" i="0" u="none" strike="noStrike" cap="none"/>
          </a:p>
        </p:txBody>
      </p:sp>
      <p:sp>
        <p:nvSpPr>
          <p:cNvPr id="190" name="Google Shape;190;p27"/>
          <p:cNvSpPr txBox="1"/>
          <p:nvPr/>
        </p:nvSpPr>
        <p:spPr>
          <a:xfrm>
            <a:off x="1117440" y="1600200"/>
            <a:ext cx="10362900" cy="45717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A </a:t>
            </a:r>
            <a:r>
              <a:rPr lang="en-CA" sz="2800" b="1" i="0" u="none" strike="noStrike" cap="none">
                <a:solidFill>
                  <a:srgbClr val="40458C"/>
                </a:solidFill>
                <a:latin typeface="Tahoma"/>
                <a:ea typeface="Tahoma"/>
                <a:cs typeface="Tahoma"/>
                <a:sym typeface="Tahoma"/>
              </a:rPr>
              <a:t>class definition </a:t>
            </a:r>
            <a:r>
              <a:rPr lang="en-CA" sz="2800" b="0" i="0" u="none" strike="noStrike" cap="none">
                <a:solidFill>
                  <a:srgbClr val="40458C"/>
                </a:solidFill>
                <a:latin typeface="Tahoma"/>
                <a:ea typeface="Tahoma"/>
                <a:cs typeface="Tahoma"/>
                <a:sym typeface="Tahoma"/>
              </a:rPr>
              <a:t>is a block of code, delimited by braces “</a:t>
            </a:r>
            <a:r>
              <a:rPr lang="en-CA" sz="2800" b="1" i="0" u="none" strike="noStrike" cap="none">
                <a:solidFill>
                  <a:srgbClr val="40458C"/>
                </a:solidFill>
                <a:latin typeface="Tahoma"/>
                <a:ea typeface="Tahoma"/>
                <a:cs typeface="Tahoma"/>
                <a:sym typeface="Tahoma"/>
              </a:rPr>
              <a:t>{</a:t>
            </a:r>
            <a:r>
              <a:rPr lang="en-CA" sz="2800" b="0" i="0" u="none" strike="noStrike" cap="none">
                <a:solidFill>
                  <a:srgbClr val="40458C"/>
                </a:solidFill>
                <a:latin typeface="Tahoma"/>
                <a:ea typeface="Tahoma"/>
                <a:cs typeface="Tahoma"/>
                <a:sym typeface="Tahoma"/>
              </a:rPr>
              <a:t>” and “</a:t>
            </a:r>
            <a:r>
              <a:rPr lang="en-CA" sz="2800" b="1" i="0" u="none" strike="noStrike" cap="none">
                <a:solidFill>
                  <a:srgbClr val="40458C"/>
                </a:solidFill>
                <a:latin typeface="Tahoma"/>
                <a:ea typeface="Tahoma"/>
                <a:cs typeface="Tahoma"/>
                <a:sym typeface="Tahoma"/>
              </a:rPr>
              <a:t>}</a:t>
            </a:r>
            <a:r>
              <a:rPr lang="en-CA" sz="2800" b="0" i="0" u="none" strike="noStrike" cap="none">
                <a:solidFill>
                  <a:srgbClr val="40458C"/>
                </a:solidFill>
                <a:latin typeface="Tahoma"/>
                <a:ea typeface="Tahoma"/>
                <a:cs typeface="Tahoma"/>
                <a:sym typeface="Tahoma"/>
              </a:rPr>
              <a:t>” , within which is included declarations of instance variables and methods that are the members of the class.</a:t>
            </a: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Immediately before the definition of a class, instance variable, or method in Java, keywords known as modifiers can be placed to convey additional stipulations about that definition.</a:t>
            </a:r>
            <a:endParaRPr sz="1800" b="0" i="0" u="none" strike="noStrike" cap="none"/>
          </a:p>
        </p:txBody>
      </p:sp>
      <p:sp>
        <p:nvSpPr>
          <p:cNvPr id="191" name="Google Shape;191;p27"/>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192" name="Google Shape;192;p27"/>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15</a:t>
            </a:fld>
            <a:endParaRPr sz="1800" b="0" i="0" u="none" strike="noStrike" cap="non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Access Control Modifiers</a:t>
            </a:r>
            <a:endParaRPr sz="1800" b="0" i="0" u="none" strike="noStrike" cap="none"/>
          </a:p>
        </p:txBody>
      </p:sp>
      <p:sp>
        <p:nvSpPr>
          <p:cNvPr id="198" name="Google Shape;198;p28"/>
          <p:cNvSpPr txBox="1"/>
          <p:nvPr/>
        </p:nvSpPr>
        <p:spPr>
          <a:xfrm>
            <a:off x="1117440" y="1600200"/>
            <a:ext cx="10667700" cy="47238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a:t>
            </a:r>
            <a:r>
              <a:rPr lang="en-CA" sz="2200" b="1" i="0" u="none" strike="noStrike" cap="none">
                <a:solidFill>
                  <a:srgbClr val="40458C"/>
                </a:solidFill>
                <a:latin typeface="Tahoma"/>
                <a:ea typeface="Tahoma"/>
                <a:cs typeface="Tahoma"/>
                <a:sym typeface="Tahoma"/>
              </a:rPr>
              <a:t>public</a:t>
            </a:r>
            <a:r>
              <a:rPr lang="en-CA" sz="2200" b="0" i="0" u="none" strike="noStrike" cap="none">
                <a:solidFill>
                  <a:srgbClr val="40458C"/>
                </a:solidFill>
                <a:latin typeface="Tahoma"/>
                <a:ea typeface="Tahoma"/>
                <a:cs typeface="Tahoma"/>
                <a:sym typeface="Tahoma"/>
              </a:rPr>
              <a:t> class modifier designates that all classes may access the defined aspect.</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a:t>
            </a:r>
            <a:r>
              <a:rPr lang="en-CA" sz="2200" b="1" i="0" u="none" strike="noStrike" cap="none">
                <a:solidFill>
                  <a:srgbClr val="40458C"/>
                </a:solidFill>
                <a:latin typeface="Tahoma"/>
                <a:ea typeface="Tahoma"/>
                <a:cs typeface="Tahoma"/>
                <a:sym typeface="Tahoma"/>
              </a:rPr>
              <a:t>protected</a:t>
            </a:r>
            <a:r>
              <a:rPr lang="en-CA" sz="2200" b="0" i="0" u="none" strike="noStrike" cap="none">
                <a:solidFill>
                  <a:srgbClr val="40458C"/>
                </a:solidFill>
                <a:latin typeface="Tahoma"/>
                <a:ea typeface="Tahoma"/>
                <a:cs typeface="Tahoma"/>
                <a:sym typeface="Tahoma"/>
              </a:rPr>
              <a:t> class modifier designates that access to the defined aspect is only granted to classes that are designated as subclasses of the given class through inheritance or in the same package.</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a:t>
            </a:r>
            <a:r>
              <a:rPr lang="en-CA" sz="2200" b="1" i="0" u="none" strike="noStrike" cap="none">
                <a:solidFill>
                  <a:srgbClr val="40458C"/>
                </a:solidFill>
                <a:latin typeface="Tahoma"/>
                <a:ea typeface="Tahoma"/>
                <a:cs typeface="Tahoma"/>
                <a:sym typeface="Tahoma"/>
              </a:rPr>
              <a:t>private</a:t>
            </a:r>
            <a:r>
              <a:rPr lang="en-CA" sz="2200" b="0" i="0" u="none" strike="noStrike" cap="none">
                <a:solidFill>
                  <a:srgbClr val="40458C"/>
                </a:solidFill>
                <a:latin typeface="Tahoma"/>
                <a:ea typeface="Tahoma"/>
                <a:cs typeface="Tahoma"/>
                <a:sym typeface="Tahoma"/>
              </a:rPr>
              <a:t> class modifier designates that access to a defined member of a class be granted only to code within that class.</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When a variable or method of a class is declared as </a:t>
            </a:r>
            <a:r>
              <a:rPr lang="en-CA" sz="2200" b="1" i="0" u="none" strike="noStrike" cap="none">
                <a:solidFill>
                  <a:srgbClr val="40458C"/>
                </a:solidFill>
                <a:latin typeface="Tahoma"/>
                <a:ea typeface="Tahoma"/>
                <a:cs typeface="Tahoma"/>
                <a:sym typeface="Tahoma"/>
              </a:rPr>
              <a:t>static</a:t>
            </a:r>
            <a:r>
              <a:rPr lang="en-CA" sz="2200" b="0" i="0" u="none" strike="noStrike" cap="none">
                <a:solidFill>
                  <a:srgbClr val="40458C"/>
                </a:solidFill>
                <a:latin typeface="Tahoma"/>
                <a:ea typeface="Tahoma"/>
                <a:cs typeface="Tahoma"/>
                <a:sym typeface="Tahoma"/>
              </a:rPr>
              <a:t>, it is associated with the class as a whole, rather than with each individual instance of that class.</a:t>
            </a:r>
            <a:endParaRPr sz="1800" b="0" i="0" u="none" strike="noStrike" cap="none"/>
          </a:p>
        </p:txBody>
      </p:sp>
      <p:sp>
        <p:nvSpPr>
          <p:cNvPr id="199" name="Google Shape;199;p28"/>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00" name="Google Shape;200;p28"/>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16</a:t>
            </a:fld>
            <a:endParaRPr sz="1800" b="0" i="0" u="none" strike="noStrike" cap="non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Parameters</a:t>
            </a:r>
            <a:endParaRPr sz="1800" b="0" i="0" u="none" strike="noStrike" cap="none"/>
          </a:p>
        </p:txBody>
      </p:sp>
      <p:sp>
        <p:nvSpPr>
          <p:cNvPr id="206" name="Google Shape;206;p29"/>
          <p:cNvSpPr txBox="1"/>
          <p:nvPr/>
        </p:nvSpPr>
        <p:spPr>
          <a:xfrm>
            <a:off x="1117440" y="1600200"/>
            <a:ext cx="10362900" cy="47238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A method’s parameters are defined in a comma-separated list enclosed in parentheses after the name of the method. </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A parameter consists of two parts, the parameter type and the parameter name. </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If a method has no parameters, then only an empty pair of parentheses is used.</a:t>
            </a:r>
            <a:endParaRPr sz="1800" b="0" i="0" u="none" strike="noStrike" cap="none"/>
          </a:p>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All parameters in Java are </a:t>
            </a:r>
            <a:r>
              <a:rPr lang="en-CA" sz="2000" b="1" i="0" u="none" strike="noStrike" cap="none">
                <a:solidFill>
                  <a:srgbClr val="40458C"/>
                </a:solidFill>
                <a:latin typeface="Tahoma"/>
                <a:ea typeface="Tahoma"/>
                <a:cs typeface="Tahoma"/>
                <a:sym typeface="Tahoma"/>
              </a:rPr>
              <a:t>passed by value</a:t>
            </a:r>
            <a:r>
              <a:rPr lang="en-CA" sz="2000" b="0" i="0" u="none" strike="noStrike" cap="none">
                <a:solidFill>
                  <a:srgbClr val="40458C"/>
                </a:solidFill>
                <a:latin typeface="Tahoma"/>
                <a:ea typeface="Tahoma"/>
                <a:cs typeface="Tahoma"/>
                <a:sym typeface="Tahoma"/>
              </a:rPr>
              <a:t>, that is, any time we pass a parameter to a method, a copy of that parameter is made for use within the method body. </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So if we pass an int variable to a method, then that variable’s integer value is copied.</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The method can change the copy but not the original. </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If we pass an object reference as a parameter to a method, then the reference is copied as well.</a:t>
            </a:r>
            <a:endParaRPr sz="1800" b="0" i="0" u="none" strike="noStrike" cap="none"/>
          </a:p>
        </p:txBody>
      </p:sp>
      <p:sp>
        <p:nvSpPr>
          <p:cNvPr id="207" name="Google Shape;207;p29"/>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08" name="Google Shape;208;p29"/>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17</a:t>
            </a:fld>
            <a:endParaRPr sz="1800" b="0" i="0" u="none" strike="noStrike" cap="non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The Keyword this</a:t>
            </a:r>
            <a:endParaRPr sz="1800" b="0" i="0" u="none" strike="noStrike" cap="none"/>
          </a:p>
        </p:txBody>
      </p:sp>
      <p:sp>
        <p:nvSpPr>
          <p:cNvPr id="214" name="Google Shape;214;p30"/>
          <p:cNvSpPr txBox="1"/>
          <p:nvPr/>
        </p:nvSpPr>
        <p:spPr>
          <a:xfrm>
            <a:off x="812640" y="1600200"/>
            <a:ext cx="11175300" cy="47238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Within the body of a method in Java, the keyword </a:t>
            </a:r>
            <a:r>
              <a:rPr lang="en-CA" sz="2600" b="1" i="0" u="none" strike="noStrike" cap="none">
                <a:solidFill>
                  <a:srgbClr val="40458C"/>
                </a:solidFill>
                <a:latin typeface="Tahoma"/>
                <a:ea typeface="Tahoma"/>
                <a:cs typeface="Tahoma"/>
                <a:sym typeface="Tahoma"/>
              </a:rPr>
              <a:t>this</a:t>
            </a:r>
            <a:r>
              <a:rPr lang="en-CA" sz="2600" b="0" i="0" u="none" strike="noStrike" cap="none">
                <a:solidFill>
                  <a:srgbClr val="40458C"/>
                </a:solidFill>
                <a:latin typeface="Tahoma"/>
                <a:ea typeface="Tahoma"/>
                <a:cs typeface="Tahoma"/>
                <a:sym typeface="Tahoma"/>
              </a:rPr>
              <a:t> is automatically defined as a reference to the instance upon which the method was invoked. There are three common uses:</a:t>
            </a:r>
            <a:endParaRPr sz="1800" b="0" i="0" u="none" strike="noStrike" cap="none"/>
          </a:p>
          <a:p>
            <a:pPr marL="971640" marR="0" lvl="1" indent="-514080" algn="l" rtl="0">
              <a:lnSpc>
                <a:spcPct val="100000"/>
              </a:lnSpc>
              <a:spcBef>
                <a:spcPts val="0"/>
              </a:spcBef>
              <a:spcAft>
                <a:spcPts val="0"/>
              </a:spcAft>
              <a:buClr>
                <a:srgbClr val="40458C"/>
              </a:buClr>
              <a:buSzPts val="1320"/>
              <a:buFont typeface="Tahoma"/>
              <a:buAutoNum type="arabicPeriod"/>
            </a:pPr>
            <a:r>
              <a:rPr lang="en-CA" sz="2200" b="0" i="0" u="none" strike="noStrike" cap="none">
                <a:solidFill>
                  <a:srgbClr val="40458C"/>
                </a:solidFill>
                <a:latin typeface="Tahoma"/>
                <a:ea typeface="Tahoma"/>
                <a:cs typeface="Tahoma"/>
                <a:sym typeface="Tahoma"/>
              </a:rPr>
              <a:t>To store the reference in a variable, or send it as a parameter to another method that expects an instance of that type as an argument.</a:t>
            </a:r>
            <a:endParaRPr sz="1800" b="0" i="0" u="none" strike="noStrike" cap="none"/>
          </a:p>
          <a:p>
            <a:pPr marL="971640" marR="0" lvl="1" indent="-514080" algn="l" rtl="0">
              <a:lnSpc>
                <a:spcPct val="100000"/>
              </a:lnSpc>
              <a:spcBef>
                <a:spcPts val="0"/>
              </a:spcBef>
              <a:spcAft>
                <a:spcPts val="0"/>
              </a:spcAft>
              <a:buClr>
                <a:srgbClr val="40458C"/>
              </a:buClr>
              <a:buSzPts val="1320"/>
              <a:buFont typeface="Tahoma"/>
              <a:buAutoNum type="arabicPeriod"/>
            </a:pPr>
            <a:r>
              <a:rPr lang="en-CA" sz="2200" b="0" i="0" u="none" strike="noStrike" cap="none">
                <a:solidFill>
                  <a:srgbClr val="40458C"/>
                </a:solidFill>
                <a:latin typeface="Tahoma"/>
                <a:ea typeface="Tahoma"/>
                <a:cs typeface="Tahoma"/>
                <a:sym typeface="Tahoma"/>
              </a:rPr>
              <a:t>To differentiate between an instance variable and a local variable with the same name.</a:t>
            </a:r>
            <a:endParaRPr sz="1800" b="0" i="0" u="none" strike="noStrike" cap="none"/>
          </a:p>
          <a:p>
            <a:pPr marL="971640" marR="0" lvl="1" indent="-514080" algn="l" rtl="0">
              <a:lnSpc>
                <a:spcPct val="100000"/>
              </a:lnSpc>
              <a:spcBef>
                <a:spcPts val="0"/>
              </a:spcBef>
              <a:spcAft>
                <a:spcPts val="0"/>
              </a:spcAft>
              <a:buClr>
                <a:srgbClr val="40458C"/>
              </a:buClr>
              <a:buSzPts val="1320"/>
              <a:buFont typeface="Tahoma"/>
              <a:buAutoNum type="arabicPeriod"/>
            </a:pPr>
            <a:r>
              <a:rPr lang="en-CA" sz="2200" b="0" i="0" u="none" strike="noStrike" cap="none">
                <a:solidFill>
                  <a:srgbClr val="40458C"/>
                </a:solidFill>
                <a:latin typeface="Tahoma"/>
                <a:ea typeface="Tahoma"/>
                <a:cs typeface="Tahoma"/>
                <a:sym typeface="Tahoma"/>
              </a:rPr>
              <a:t>To allow one constructor body to invoke another constructor body.</a:t>
            </a:r>
            <a:endParaRPr sz="1800" b="0" i="0" u="none" strike="noStrike" cap="none"/>
          </a:p>
        </p:txBody>
      </p:sp>
      <p:sp>
        <p:nvSpPr>
          <p:cNvPr id="215" name="Google Shape;215;p30"/>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16" name="Google Shape;216;p30"/>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18</a:t>
            </a:fld>
            <a:endParaRPr sz="1800" b="0" i="0" u="none" strike="noStrike" cap="non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Expressions and Operators</a:t>
            </a:r>
            <a:endParaRPr sz="1800" b="0" i="0" u="none" strike="noStrike" cap="none"/>
          </a:p>
        </p:txBody>
      </p:sp>
      <p:sp>
        <p:nvSpPr>
          <p:cNvPr id="222" name="Google Shape;222;p31"/>
          <p:cNvSpPr txBox="1"/>
          <p:nvPr/>
        </p:nvSpPr>
        <p:spPr>
          <a:xfrm>
            <a:off x="1117440" y="1523880"/>
            <a:ext cx="10362900" cy="47238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Existing values can be combined into expressions using special symbols and keywords known as operators. </a:t>
            </a: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The semantics of an operator depends upon the type of its operands. </a:t>
            </a: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For example, when a and b are numbers, the syntax a + b indicates addition, while if a and b are strings, the operator + indicates concatenation.</a:t>
            </a:r>
            <a:endParaRPr sz="1800" b="0" i="0" u="none" strike="noStrike" cap="none"/>
          </a:p>
        </p:txBody>
      </p:sp>
      <p:sp>
        <p:nvSpPr>
          <p:cNvPr id="223" name="Google Shape;223;p31"/>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24" name="Google Shape;224;p31"/>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19</a:t>
            </a:fld>
            <a:endParaRPr sz="1800" b="0" i="0" u="none" strike="noStrike" cap="non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82" name="Google Shape;82;p14"/>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a:t>
            </a:fld>
            <a:endParaRPr sz="1800" b="0" i="0" u="none" strike="noStrike" cap="none"/>
          </a:p>
        </p:txBody>
      </p:sp>
      <p:sp>
        <p:nvSpPr>
          <p:cNvPr id="83" name="Google Shape;83;p14"/>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The Java Compiler</a:t>
            </a:r>
            <a:endParaRPr sz="1800" b="0" i="0" u="none" strike="noStrike" cap="none"/>
          </a:p>
        </p:txBody>
      </p:sp>
      <p:sp>
        <p:nvSpPr>
          <p:cNvPr id="84" name="Google Shape;84;p14"/>
          <p:cNvSpPr txBox="1"/>
          <p:nvPr/>
        </p:nvSpPr>
        <p:spPr>
          <a:xfrm>
            <a:off x="812640" y="1676520"/>
            <a:ext cx="10972500" cy="4800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Java is a compiled language.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Programs are compiled into byte-code executable files, which are executed through the Java virtual machine (JVM). </a:t>
            </a:r>
            <a:endParaRPr sz="1800" b="0" i="0" u="none" strike="noStrike" cap="none"/>
          </a:p>
          <a:p>
            <a:pPr marL="743040" marR="0" lvl="1" indent="-285479" algn="l" rtl="0">
              <a:lnSpc>
                <a:spcPct val="100000"/>
              </a:lnSpc>
              <a:spcBef>
                <a:spcPts val="0"/>
              </a:spcBef>
              <a:spcAft>
                <a:spcPts val="0"/>
              </a:spcAft>
              <a:buClr>
                <a:srgbClr val="40458C"/>
              </a:buClr>
              <a:buSzPts val="1080"/>
              <a:buFont typeface="Noto Sans Symbols"/>
              <a:buChar char="■"/>
            </a:pPr>
            <a:r>
              <a:rPr lang="en-CA" sz="1800" b="0" i="0" u="none" strike="noStrike" cap="none">
                <a:solidFill>
                  <a:srgbClr val="40458C"/>
                </a:solidFill>
                <a:latin typeface="Tahoma"/>
                <a:ea typeface="Tahoma"/>
                <a:cs typeface="Tahoma"/>
                <a:sym typeface="Tahoma"/>
              </a:rPr>
              <a:t>The JVM reads each instruction and executes that instruction.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A programmer defines a Java program in advance and saves that program in a text file known as source code.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For Java, source code is conventionally stored in a file named with the </a:t>
            </a:r>
            <a:r>
              <a:rPr lang="en-CA" sz="2200" b="1" i="0" u="none" strike="noStrike" cap="none">
                <a:solidFill>
                  <a:srgbClr val="40458C"/>
                </a:solidFill>
                <a:latin typeface="Tahoma"/>
                <a:ea typeface="Tahoma"/>
                <a:cs typeface="Tahoma"/>
                <a:sym typeface="Tahoma"/>
              </a:rPr>
              <a:t>.java </a:t>
            </a:r>
            <a:r>
              <a:rPr lang="en-CA" sz="2200" b="0" i="0" u="none" strike="noStrike" cap="none">
                <a:solidFill>
                  <a:srgbClr val="40458C"/>
                </a:solidFill>
                <a:latin typeface="Tahoma"/>
                <a:ea typeface="Tahoma"/>
                <a:cs typeface="Tahoma"/>
                <a:sym typeface="Tahoma"/>
              </a:rPr>
              <a:t>suffix (e.g., </a:t>
            </a:r>
            <a:r>
              <a:rPr lang="en-CA" sz="2200" b="1" i="0" u="none" strike="noStrike" cap="none">
                <a:solidFill>
                  <a:srgbClr val="40458C"/>
                </a:solidFill>
                <a:latin typeface="Tahoma"/>
                <a:ea typeface="Tahoma"/>
                <a:cs typeface="Tahoma"/>
                <a:sym typeface="Tahoma"/>
              </a:rPr>
              <a:t>demo.java</a:t>
            </a:r>
            <a:r>
              <a:rPr lang="en-CA" sz="2200" b="0" i="0" u="none" strike="noStrike" cap="none">
                <a:solidFill>
                  <a:srgbClr val="40458C"/>
                </a:solidFill>
                <a:latin typeface="Tahoma"/>
                <a:ea typeface="Tahoma"/>
                <a:cs typeface="Tahoma"/>
                <a:sym typeface="Tahoma"/>
              </a:rPr>
              <a:t>) and the byte-code file is stored in a file named with a </a:t>
            </a:r>
            <a:r>
              <a:rPr lang="en-CA" sz="2200" b="1" i="0" u="none" strike="noStrike" cap="none">
                <a:solidFill>
                  <a:srgbClr val="40458C"/>
                </a:solidFill>
                <a:latin typeface="Tahoma"/>
                <a:ea typeface="Tahoma"/>
                <a:cs typeface="Tahoma"/>
                <a:sym typeface="Tahoma"/>
              </a:rPr>
              <a:t>.class</a:t>
            </a:r>
            <a:r>
              <a:rPr lang="en-CA" sz="2200" b="0" i="0" u="none" strike="noStrike" cap="none">
                <a:solidFill>
                  <a:srgbClr val="40458C"/>
                </a:solidFill>
                <a:latin typeface="Tahoma"/>
                <a:ea typeface="Tahoma"/>
                <a:cs typeface="Tahoma"/>
                <a:sym typeface="Tahoma"/>
              </a:rPr>
              <a:t> suffix, which is produced by the Java compiler.</a:t>
            </a:r>
            <a:endParaRPr sz="1800" b="0" i="0" u="none" strike="noStrike" cap="non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Arithmetic Operators</a:t>
            </a:r>
            <a:endParaRPr sz="1800" b="0" i="0" u="none" strike="noStrike" cap="none"/>
          </a:p>
        </p:txBody>
      </p:sp>
      <p:sp>
        <p:nvSpPr>
          <p:cNvPr id="230" name="Google Shape;230;p32"/>
          <p:cNvSpPr txBox="1"/>
          <p:nvPr/>
        </p:nvSpPr>
        <p:spPr>
          <a:xfrm>
            <a:off x="914400" y="1523880"/>
            <a:ext cx="10870500" cy="47238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dirty="0">
                <a:solidFill>
                  <a:srgbClr val="40458C"/>
                </a:solidFill>
                <a:latin typeface="Tahoma"/>
                <a:ea typeface="Tahoma"/>
                <a:cs typeface="Tahoma"/>
                <a:sym typeface="Tahoma"/>
              </a:rPr>
              <a:t>Java supports the following arithmetic operators:</a:t>
            </a:r>
            <a:endParaRPr sz="1800" b="0" i="0" u="none" strike="noStrike" cap="none" dirty="0"/>
          </a:p>
          <a:p>
            <a:pPr marL="0" marR="0" lvl="0" indent="0" algn="l" rtl="0">
              <a:lnSpc>
                <a:spcPct val="100000"/>
              </a:lnSpc>
              <a:spcBef>
                <a:spcPts val="0"/>
              </a:spcBef>
              <a:spcAft>
                <a:spcPts val="0"/>
              </a:spcAft>
              <a:buNone/>
            </a:pPr>
            <a:endParaRPr sz="1800" b="0" i="0" u="none" strike="noStrike" cap="none" dirty="0"/>
          </a:p>
          <a:p>
            <a:pPr marL="0" marR="0" lvl="0" indent="0" algn="l" rtl="0">
              <a:lnSpc>
                <a:spcPct val="100000"/>
              </a:lnSpc>
              <a:spcBef>
                <a:spcPts val="0"/>
              </a:spcBef>
              <a:spcAft>
                <a:spcPts val="0"/>
              </a:spcAft>
              <a:buNone/>
            </a:pPr>
            <a:endParaRPr sz="1800" b="0" i="0" u="none" strike="noStrike" cap="none" dirty="0"/>
          </a:p>
          <a:p>
            <a:pPr marL="0" marR="0" lvl="0" indent="0" algn="l" rtl="0">
              <a:lnSpc>
                <a:spcPct val="100000"/>
              </a:lnSpc>
              <a:spcBef>
                <a:spcPts val="0"/>
              </a:spcBef>
              <a:spcAft>
                <a:spcPts val="0"/>
              </a:spcAft>
              <a:buNone/>
            </a:pPr>
            <a:endParaRPr sz="1800" b="0" i="0" u="none" strike="noStrike" cap="none" dirty="0"/>
          </a:p>
          <a:p>
            <a:pPr marL="0" marR="0" lvl="0" indent="0" algn="l" rtl="0">
              <a:lnSpc>
                <a:spcPct val="100000"/>
              </a:lnSpc>
              <a:spcBef>
                <a:spcPts val="0"/>
              </a:spcBef>
              <a:spcAft>
                <a:spcPts val="0"/>
              </a:spcAft>
              <a:buNone/>
            </a:pPr>
            <a:endParaRPr sz="1800" b="0" i="0" u="none" strike="noStrike" cap="none" dirty="0"/>
          </a:p>
          <a:p>
            <a:pPr marL="0" marR="0" lvl="0" indent="0" algn="l" rtl="0">
              <a:lnSpc>
                <a:spcPct val="100000"/>
              </a:lnSpc>
              <a:spcBef>
                <a:spcPts val="0"/>
              </a:spcBef>
              <a:spcAft>
                <a:spcPts val="0"/>
              </a:spcAft>
              <a:buNone/>
            </a:pPr>
            <a:endParaRPr sz="1800" b="0" i="0" u="none" strike="noStrike" cap="none" dirty="0"/>
          </a:p>
          <a:p>
            <a:pPr marL="343080" marR="0" lvl="0" indent="-342720" algn="l" rtl="0">
              <a:lnSpc>
                <a:spcPct val="100000"/>
              </a:lnSpc>
              <a:spcBef>
                <a:spcPts val="0"/>
              </a:spcBef>
              <a:spcAft>
                <a:spcPts val="0"/>
              </a:spcAft>
              <a:buClr>
                <a:srgbClr val="40458C"/>
              </a:buClr>
              <a:buSzPts val="1440"/>
              <a:buFont typeface="Noto Sans Symbols"/>
              <a:buChar char="❑"/>
            </a:pPr>
            <a:endParaRPr lang="en-CA" sz="2400" b="0" i="0" u="none" strike="noStrike" cap="none" dirty="0">
              <a:solidFill>
                <a:srgbClr val="40458C"/>
              </a:solidFill>
              <a:latin typeface="Tahoma"/>
              <a:ea typeface="Tahoma"/>
              <a:cs typeface="Tahoma"/>
              <a:sym typeface="Tahoma"/>
            </a:endParaRPr>
          </a:p>
          <a:p>
            <a:pPr marL="343080" marR="0" lvl="0" indent="-342720" algn="l" rtl="0">
              <a:lnSpc>
                <a:spcPct val="100000"/>
              </a:lnSpc>
              <a:spcBef>
                <a:spcPts val="0"/>
              </a:spcBef>
              <a:spcAft>
                <a:spcPts val="0"/>
              </a:spcAft>
              <a:buClr>
                <a:srgbClr val="40458C"/>
              </a:buClr>
              <a:buSzPts val="1440"/>
              <a:buFont typeface="Noto Sans Symbols"/>
              <a:buChar char="❑"/>
            </a:pPr>
            <a:endParaRPr lang="en-CA" sz="2400" dirty="0">
              <a:solidFill>
                <a:srgbClr val="40458C"/>
              </a:solidFill>
              <a:latin typeface="Tahoma"/>
              <a:ea typeface="Tahoma"/>
              <a:cs typeface="Tahoma"/>
              <a:sym typeface="Tahoma"/>
            </a:endParaRPr>
          </a:p>
          <a:p>
            <a:pPr marL="343080" marR="0" lvl="0" indent="-342720" algn="l" rtl="0">
              <a:lnSpc>
                <a:spcPct val="100000"/>
              </a:lnSpc>
              <a:spcBef>
                <a:spcPts val="0"/>
              </a:spcBef>
              <a:spcAft>
                <a:spcPts val="0"/>
              </a:spcAft>
              <a:buClr>
                <a:srgbClr val="40458C"/>
              </a:buClr>
              <a:buSzPts val="1440"/>
              <a:buFont typeface="Noto Sans Symbols"/>
              <a:buChar char="❑"/>
            </a:pPr>
            <a:endParaRPr lang="en-CA" sz="2400" b="0" i="0" u="none" strike="noStrike" cap="none" dirty="0">
              <a:solidFill>
                <a:srgbClr val="40458C"/>
              </a:solidFill>
              <a:latin typeface="Tahoma"/>
              <a:ea typeface="Tahoma"/>
              <a:cs typeface="Tahoma"/>
              <a:sym typeface="Tahoma"/>
            </a:endParaRPr>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dirty="0">
                <a:solidFill>
                  <a:srgbClr val="40458C"/>
                </a:solidFill>
                <a:latin typeface="Tahoma"/>
                <a:ea typeface="Tahoma"/>
                <a:cs typeface="Tahoma"/>
                <a:sym typeface="Tahoma"/>
              </a:rPr>
              <a:t>If both operands have type int, then the result is an int; if one or both operands have type float, the result is a float.</a:t>
            </a:r>
            <a:endParaRPr sz="1800" b="0" i="0" u="none" strike="noStrike" cap="none" dirty="0"/>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dirty="0">
                <a:solidFill>
                  <a:srgbClr val="40458C"/>
                </a:solidFill>
                <a:latin typeface="Tahoma"/>
                <a:ea typeface="Tahoma"/>
                <a:cs typeface="Tahoma"/>
                <a:sym typeface="Tahoma"/>
              </a:rPr>
              <a:t>Integer division has its result truncated.</a:t>
            </a:r>
            <a:endParaRPr sz="1800" b="0" i="0" u="none" strike="noStrike" cap="none" dirty="0"/>
          </a:p>
        </p:txBody>
      </p:sp>
      <p:sp>
        <p:nvSpPr>
          <p:cNvPr id="231" name="Google Shape;231;p32"/>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32" name="Google Shape;232;p32"/>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20</a:t>
            </a:fld>
            <a:endParaRPr sz="1800" b="0" i="0" u="none" strike="noStrike" cap="none"/>
          </a:p>
        </p:txBody>
      </p:sp>
      <p:pic>
        <p:nvPicPr>
          <p:cNvPr id="233" name="Google Shape;233;p32"/>
          <p:cNvPicPr preferRelativeResize="0"/>
          <p:nvPr/>
        </p:nvPicPr>
        <p:blipFill rotWithShape="1">
          <a:blip r:embed="rId3">
            <a:alphaModFix/>
          </a:blip>
          <a:srcRect/>
          <a:stretch/>
        </p:blipFill>
        <p:spPr>
          <a:xfrm>
            <a:off x="2977896" y="2008512"/>
            <a:ext cx="4419360" cy="21423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p:nvPr/>
        </p:nvSpPr>
        <p:spPr>
          <a:xfrm>
            <a:off x="812640" y="304920"/>
            <a:ext cx="106677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Increment and Decrement Ops</a:t>
            </a:r>
            <a:endParaRPr sz="1800" b="0" i="0" u="none" strike="noStrike" cap="none"/>
          </a:p>
        </p:txBody>
      </p:sp>
      <p:sp>
        <p:nvSpPr>
          <p:cNvPr id="239" name="Google Shape;239;p33"/>
          <p:cNvSpPr txBox="1"/>
          <p:nvPr/>
        </p:nvSpPr>
        <p:spPr>
          <a:xfrm>
            <a:off x="1117440" y="144792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Java provides the plus-one increment (++) and decrement (−−) operators. </a:t>
            </a:r>
            <a:endParaRPr sz="1800" b="0" i="0" u="none" strike="noStrike" cap="none"/>
          </a:p>
          <a:p>
            <a:pPr marL="743040" marR="0" lvl="1" indent="-28548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If such an operator is used in front of a variable reference, then 1 is added to (or subtracted from) the variable and its value is read into the expression. </a:t>
            </a:r>
            <a:endParaRPr sz="1800" b="0" i="0" u="none" strike="noStrike" cap="none"/>
          </a:p>
          <a:p>
            <a:pPr marL="743040" marR="0" lvl="1" indent="-28548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If it is used after a variable reference, then the value is first read and then the variable is incremented or decremented by 1.</a:t>
            </a:r>
            <a:endParaRPr sz="1800" b="0" i="0" u="none" strike="noStrike" cap="none"/>
          </a:p>
        </p:txBody>
      </p:sp>
      <p:sp>
        <p:nvSpPr>
          <p:cNvPr id="240" name="Google Shape;240;p33"/>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41" name="Google Shape;241;p33"/>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21</a:t>
            </a:fld>
            <a:endParaRPr sz="1800" b="0" i="0" u="none" strike="noStrike" cap="none"/>
          </a:p>
        </p:txBody>
      </p:sp>
      <p:pic>
        <p:nvPicPr>
          <p:cNvPr id="242" name="Google Shape;242;p33"/>
          <p:cNvPicPr preferRelativeResize="0"/>
          <p:nvPr/>
        </p:nvPicPr>
        <p:blipFill rotWithShape="1">
          <a:blip r:embed="rId3">
            <a:alphaModFix/>
          </a:blip>
          <a:srcRect/>
          <a:stretch/>
        </p:blipFill>
        <p:spPr>
          <a:xfrm>
            <a:off x="1727040" y="4435920"/>
            <a:ext cx="6705360" cy="13672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Logical Operators</a:t>
            </a:r>
            <a:endParaRPr sz="1800" b="0" i="0" u="none" strike="noStrike" cap="none"/>
          </a:p>
        </p:txBody>
      </p:sp>
      <p:sp>
        <p:nvSpPr>
          <p:cNvPr id="248" name="Google Shape;248;p34"/>
          <p:cNvSpPr txBox="1"/>
          <p:nvPr/>
        </p:nvSpPr>
        <p:spPr>
          <a:xfrm>
            <a:off x="1117440" y="1523880"/>
            <a:ext cx="10565700" cy="47238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Java supports the following operators for numerical values, which result in Boolean values:</a:t>
            </a: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Boolean values also have the following operators:</a:t>
            </a:r>
            <a:endParaRPr sz="1800" b="0" i="0" u="none" strike="noStrike" cap="none"/>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and and or operators </a:t>
            </a:r>
            <a:r>
              <a:rPr lang="en-CA" sz="2200" b="1" i="0" u="none" strike="noStrike" cap="none">
                <a:solidFill>
                  <a:srgbClr val="40458C"/>
                </a:solidFill>
                <a:latin typeface="Tahoma"/>
                <a:ea typeface="Tahoma"/>
                <a:cs typeface="Tahoma"/>
                <a:sym typeface="Tahoma"/>
              </a:rPr>
              <a:t>short circuit</a:t>
            </a:r>
            <a:r>
              <a:rPr lang="en-CA" sz="2200" b="0" i="0" u="none" strike="noStrike" cap="none">
                <a:solidFill>
                  <a:srgbClr val="40458C"/>
                </a:solidFill>
                <a:latin typeface="Tahoma"/>
                <a:ea typeface="Tahoma"/>
                <a:cs typeface="Tahoma"/>
                <a:sym typeface="Tahoma"/>
              </a:rPr>
              <a:t>, in that they do not evaluate the second operand if the result can be determined based on the value of the first operand.</a:t>
            </a:r>
            <a:endParaRPr sz="1800" b="0" i="0" u="none" strike="noStrike" cap="none"/>
          </a:p>
        </p:txBody>
      </p:sp>
      <p:sp>
        <p:nvSpPr>
          <p:cNvPr id="249" name="Google Shape;249;p34"/>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50" name="Google Shape;250;p34"/>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22</a:t>
            </a:fld>
            <a:endParaRPr sz="1800" b="0" i="0" u="none" strike="noStrike" cap="none"/>
          </a:p>
        </p:txBody>
      </p:sp>
      <p:pic>
        <p:nvPicPr>
          <p:cNvPr id="251" name="Google Shape;251;p34"/>
          <p:cNvPicPr preferRelativeResize="0"/>
          <p:nvPr/>
        </p:nvPicPr>
        <p:blipFill rotWithShape="1">
          <a:blip r:embed="rId3">
            <a:alphaModFix/>
          </a:blip>
          <a:srcRect/>
          <a:stretch/>
        </p:blipFill>
        <p:spPr>
          <a:xfrm>
            <a:off x="4758590" y="3712630"/>
            <a:ext cx="2154240" cy="899640"/>
          </a:xfrm>
          <a:prstGeom prst="rect">
            <a:avLst/>
          </a:prstGeom>
          <a:noFill/>
          <a:ln>
            <a:noFill/>
          </a:ln>
        </p:spPr>
      </p:pic>
      <p:pic>
        <p:nvPicPr>
          <p:cNvPr id="252" name="Google Shape;252;p34"/>
          <p:cNvPicPr preferRelativeResize="0"/>
          <p:nvPr/>
        </p:nvPicPr>
        <p:blipFill rotWithShape="1">
          <a:blip r:embed="rId4">
            <a:alphaModFix/>
          </a:blip>
          <a:srcRect/>
          <a:stretch/>
        </p:blipFill>
        <p:spPr>
          <a:xfrm>
            <a:off x="4758601" y="2047155"/>
            <a:ext cx="2154225" cy="12080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Bitwise Operators</a:t>
            </a:r>
            <a:endParaRPr sz="1800" b="0" i="0" u="none" strike="noStrike" cap="none"/>
          </a:p>
        </p:txBody>
      </p:sp>
      <p:sp>
        <p:nvSpPr>
          <p:cNvPr id="258" name="Google Shape;258;p35"/>
          <p:cNvSpPr txBox="1"/>
          <p:nvPr/>
        </p:nvSpPr>
        <p:spPr>
          <a:xfrm>
            <a:off x="1117440" y="1676520"/>
            <a:ext cx="10362900" cy="4343100"/>
          </a:xfrm>
          <a:prstGeom prst="rect">
            <a:avLst/>
          </a:prstGeom>
          <a:noFill/>
          <a:ln>
            <a:noFill/>
          </a:ln>
        </p:spPr>
        <p:txBody>
          <a:bodyPr spcFirstLastPara="1" wrap="square" lIns="91425" tIns="45700" rIns="91425" bIns="45700" anchor="t" anchorCtr="0">
            <a:noAutofit/>
          </a:bodyPr>
          <a:lstStyle/>
          <a:p>
            <a:pPr marL="343080" marR="0" lvl="0" indent="-411300" algn="l" rtl="0">
              <a:lnSpc>
                <a:spcPct val="100000"/>
              </a:lnSpc>
              <a:spcBef>
                <a:spcPts val="0"/>
              </a:spcBef>
              <a:spcAft>
                <a:spcPts val="0"/>
              </a:spcAft>
              <a:buClr>
                <a:srgbClr val="40458C"/>
              </a:buClr>
              <a:buSzPts val="3000"/>
              <a:buFont typeface="Noto Sans Symbols"/>
              <a:buChar char="❑"/>
            </a:pPr>
            <a:r>
              <a:rPr lang="en-CA" sz="3000" b="0" i="0" u="none" strike="noStrike" cap="none">
                <a:solidFill>
                  <a:srgbClr val="40458C"/>
                </a:solidFill>
                <a:latin typeface="Tahoma"/>
                <a:ea typeface="Tahoma"/>
                <a:cs typeface="Tahoma"/>
                <a:sym typeface="Tahoma"/>
              </a:rPr>
              <a:t>Java provides the following bitwise operators for integers and booleans:</a:t>
            </a:r>
            <a:endParaRPr sz="3000" b="0" i="0" u="none" strike="noStrike" cap="none"/>
          </a:p>
        </p:txBody>
      </p:sp>
      <p:sp>
        <p:nvSpPr>
          <p:cNvPr id="259" name="Google Shape;259;p35"/>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60" name="Google Shape;260;p35"/>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23</a:t>
            </a:fld>
            <a:endParaRPr sz="1800" b="0" i="0" u="none" strike="noStrike" cap="none"/>
          </a:p>
        </p:txBody>
      </p:sp>
      <p:pic>
        <p:nvPicPr>
          <p:cNvPr id="261" name="Google Shape;261;p35"/>
          <p:cNvPicPr preferRelativeResize="0"/>
          <p:nvPr/>
        </p:nvPicPr>
        <p:blipFill rotWithShape="1">
          <a:blip r:embed="rId3">
            <a:alphaModFix/>
          </a:blip>
          <a:srcRect/>
          <a:stretch/>
        </p:blipFill>
        <p:spPr>
          <a:xfrm>
            <a:off x="1828800" y="3048120"/>
            <a:ext cx="6260761" cy="25250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Operator Precedence</a:t>
            </a:r>
            <a:endParaRPr sz="1800" b="0" i="0" u="none" strike="noStrike" cap="none"/>
          </a:p>
        </p:txBody>
      </p:sp>
      <p:pic>
        <p:nvPicPr>
          <p:cNvPr id="267" name="Google Shape;267;p36"/>
          <p:cNvPicPr preferRelativeResize="0"/>
          <p:nvPr/>
        </p:nvPicPr>
        <p:blipFill rotWithShape="1">
          <a:blip r:embed="rId3">
            <a:alphaModFix/>
          </a:blip>
          <a:srcRect/>
          <a:stretch/>
        </p:blipFill>
        <p:spPr>
          <a:xfrm>
            <a:off x="1219200" y="1600200"/>
            <a:ext cx="6567480" cy="466236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Casting</a:t>
            </a:r>
            <a:endParaRPr sz="1800" b="0" i="0" u="none" strike="noStrike" cap="none"/>
          </a:p>
        </p:txBody>
      </p:sp>
      <p:sp>
        <p:nvSpPr>
          <p:cNvPr id="273" name="Google Shape;273;p37"/>
          <p:cNvSpPr txBox="1"/>
          <p:nvPr/>
        </p:nvSpPr>
        <p:spPr>
          <a:xfrm>
            <a:off x="1117440" y="1905120"/>
            <a:ext cx="10362900" cy="41145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920"/>
              <a:buFont typeface="Noto Sans Symbols"/>
              <a:buChar char="❑"/>
            </a:pPr>
            <a:r>
              <a:rPr lang="en-CA" sz="3200" b="0" i="0" u="none" strike="noStrike" cap="none">
                <a:solidFill>
                  <a:srgbClr val="40458C"/>
                </a:solidFill>
                <a:latin typeface="Tahoma"/>
                <a:ea typeface="Tahoma"/>
                <a:cs typeface="Tahoma"/>
                <a:sym typeface="Tahoma"/>
              </a:rPr>
              <a:t>Casting is an operation that allows us to change the type of a value.</a:t>
            </a:r>
            <a:endParaRPr sz="1800" b="0" i="0" u="none" strike="noStrike" cap="none"/>
          </a:p>
          <a:p>
            <a:pPr marL="343080" marR="0" lvl="0" indent="-342720" algn="l" rtl="0">
              <a:lnSpc>
                <a:spcPct val="100000"/>
              </a:lnSpc>
              <a:spcBef>
                <a:spcPts val="0"/>
              </a:spcBef>
              <a:spcAft>
                <a:spcPts val="0"/>
              </a:spcAft>
              <a:buClr>
                <a:srgbClr val="40458C"/>
              </a:buClr>
              <a:buSzPts val="1920"/>
              <a:buFont typeface="Noto Sans Symbols"/>
              <a:buChar char="❑"/>
            </a:pPr>
            <a:r>
              <a:rPr lang="en-CA" sz="3200" b="0" i="0" u="none" strike="noStrike" cap="none">
                <a:solidFill>
                  <a:srgbClr val="40458C"/>
                </a:solidFill>
                <a:latin typeface="Tahoma"/>
                <a:ea typeface="Tahoma"/>
                <a:cs typeface="Tahoma"/>
                <a:sym typeface="Tahoma"/>
              </a:rPr>
              <a:t>We can take a value of one type and cast it into an equivalent value of another type.</a:t>
            </a:r>
            <a:endParaRPr sz="1800" b="0" i="0" u="none" strike="noStrike" cap="none"/>
          </a:p>
          <a:p>
            <a:pPr marL="343080" marR="0" lvl="0" indent="-342720" algn="l" rtl="0">
              <a:lnSpc>
                <a:spcPct val="100000"/>
              </a:lnSpc>
              <a:spcBef>
                <a:spcPts val="0"/>
              </a:spcBef>
              <a:spcAft>
                <a:spcPts val="0"/>
              </a:spcAft>
              <a:buClr>
                <a:srgbClr val="40458C"/>
              </a:buClr>
              <a:buSzPts val="1920"/>
              <a:buFont typeface="Noto Sans Symbols"/>
              <a:buChar char="❑"/>
            </a:pPr>
            <a:r>
              <a:rPr lang="en-CA" sz="3200" b="0" i="0" u="none" strike="noStrike" cap="none">
                <a:solidFill>
                  <a:srgbClr val="40458C"/>
                </a:solidFill>
                <a:latin typeface="Tahoma"/>
                <a:ea typeface="Tahoma"/>
                <a:cs typeface="Tahoma"/>
                <a:sym typeface="Tahoma"/>
              </a:rPr>
              <a:t>There are two forms of casting in Java: </a:t>
            </a:r>
            <a:r>
              <a:rPr lang="en-CA" sz="3200" b="1" i="0" u="none" strike="noStrike" cap="none">
                <a:solidFill>
                  <a:srgbClr val="40458C"/>
                </a:solidFill>
                <a:latin typeface="Tahoma"/>
                <a:ea typeface="Tahoma"/>
                <a:cs typeface="Tahoma"/>
                <a:sym typeface="Tahoma"/>
              </a:rPr>
              <a:t>explicit casting </a:t>
            </a:r>
            <a:r>
              <a:rPr lang="en-CA" sz="3200" b="0" i="0" u="none" strike="noStrike" cap="none">
                <a:solidFill>
                  <a:srgbClr val="40458C"/>
                </a:solidFill>
                <a:latin typeface="Tahoma"/>
                <a:ea typeface="Tahoma"/>
                <a:cs typeface="Tahoma"/>
                <a:sym typeface="Tahoma"/>
              </a:rPr>
              <a:t>and </a:t>
            </a:r>
            <a:r>
              <a:rPr lang="en-CA" sz="3200" b="1" i="0" u="none" strike="noStrike" cap="none">
                <a:solidFill>
                  <a:srgbClr val="40458C"/>
                </a:solidFill>
                <a:latin typeface="Tahoma"/>
                <a:ea typeface="Tahoma"/>
                <a:cs typeface="Tahoma"/>
                <a:sym typeface="Tahoma"/>
              </a:rPr>
              <a:t>implicit casting</a:t>
            </a:r>
            <a:r>
              <a:rPr lang="en-CA" sz="3200" b="0" i="0" u="none" strike="noStrike" cap="none">
                <a:solidFill>
                  <a:srgbClr val="40458C"/>
                </a:solidFill>
                <a:latin typeface="Tahoma"/>
                <a:ea typeface="Tahoma"/>
                <a:cs typeface="Tahoma"/>
                <a:sym typeface="Tahoma"/>
              </a:rPr>
              <a:t>.</a:t>
            </a:r>
            <a:endParaRPr sz="1800" b="0" i="0" u="none" strike="noStrike" cap="none"/>
          </a:p>
        </p:txBody>
      </p:sp>
      <p:sp>
        <p:nvSpPr>
          <p:cNvPr id="274" name="Google Shape;274;p37"/>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75" name="Google Shape;275;p37"/>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25</a:t>
            </a:fld>
            <a:endParaRPr sz="1800" b="0" i="0" u="none" strike="noStrike" cap="non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Explicit Casting</a:t>
            </a:r>
            <a:endParaRPr sz="1800" b="0" i="0" u="none" strike="noStrike" cap="none"/>
          </a:p>
        </p:txBody>
      </p:sp>
      <p:sp>
        <p:nvSpPr>
          <p:cNvPr id="281" name="Google Shape;281;p38"/>
          <p:cNvSpPr txBox="1"/>
          <p:nvPr/>
        </p:nvSpPr>
        <p:spPr>
          <a:xfrm>
            <a:off x="1117440" y="1523880"/>
            <a:ext cx="103629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Java supports an explicit casting syntax with the following form:</a:t>
            </a:r>
            <a:endParaRPr sz="1800" b="0" i="0" u="none" strike="noStrike" cap="none"/>
          </a:p>
          <a:p>
            <a:pPr marL="0" marR="0" lvl="0" indent="0" algn="l" rtl="0">
              <a:lnSpc>
                <a:spcPct val="100000"/>
              </a:lnSpc>
              <a:spcBef>
                <a:spcPts val="0"/>
              </a:spcBef>
              <a:spcAft>
                <a:spcPts val="0"/>
              </a:spcAft>
              <a:buNone/>
            </a:pPr>
            <a:r>
              <a:rPr lang="en-CA" sz="2200" b="0" i="0" u="none" strike="noStrike" cap="none">
                <a:solidFill>
                  <a:srgbClr val="40458C"/>
                </a:solidFill>
                <a:latin typeface="Tahoma"/>
                <a:ea typeface="Tahoma"/>
                <a:cs typeface="Tahoma"/>
                <a:sym typeface="Tahoma"/>
              </a:rPr>
              <a:t>		(type) exp</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Here “type” is the type that we would like the expression exp to have.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This syntax may only be used to cast from one primitive type to another primitive type, or from one reference type to another reference type.</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Examples:</a:t>
            </a:r>
            <a:endParaRPr sz="1800" b="0" i="0" u="none" strike="noStrike" cap="none"/>
          </a:p>
        </p:txBody>
      </p:sp>
      <p:sp>
        <p:nvSpPr>
          <p:cNvPr id="282" name="Google Shape;282;p38"/>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83" name="Google Shape;283;p38"/>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26</a:t>
            </a:fld>
            <a:endParaRPr sz="1800" b="0" i="0" u="none" strike="noStrike" cap="none"/>
          </a:p>
        </p:txBody>
      </p:sp>
      <p:pic>
        <p:nvPicPr>
          <p:cNvPr id="284" name="Google Shape;284;p38"/>
          <p:cNvPicPr preferRelativeResize="0"/>
          <p:nvPr/>
        </p:nvPicPr>
        <p:blipFill rotWithShape="1">
          <a:blip r:embed="rId3">
            <a:alphaModFix/>
          </a:blip>
          <a:srcRect/>
          <a:stretch/>
        </p:blipFill>
        <p:spPr>
          <a:xfrm>
            <a:off x="3517885" y="4061650"/>
            <a:ext cx="5866921" cy="12178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Implicit Casting</a:t>
            </a:r>
            <a:endParaRPr sz="1800" b="0" i="0" u="none" strike="noStrike" cap="none"/>
          </a:p>
        </p:txBody>
      </p:sp>
      <p:sp>
        <p:nvSpPr>
          <p:cNvPr id="290" name="Google Shape;290;p39"/>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There are cases where Java will perform an implicit cast based upon the context of an expression.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You can perform a </a:t>
            </a:r>
            <a:r>
              <a:rPr lang="en-CA" sz="2200" b="1" i="0" u="none" strike="noStrike" cap="none">
                <a:solidFill>
                  <a:srgbClr val="40458C"/>
                </a:solidFill>
                <a:latin typeface="Tahoma"/>
                <a:ea typeface="Tahoma"/>
                <a:cs typeface="Tahoma"/>
                <a:sym typeface="Tahoma"/>
              </a:rPr>
              <a:t>widening cast </a:t>
            </a:r>
            <a:r>
              <a:rPr lang="en-CA" sz="2200" b="0" i="0" u="none" strike="noStrike" cap="none">
                <a:solidFill>
                  <a:srgbClr val="40458C"/>
                </a:solidFill>
                <a:latin typeface="Tahoma"/>
                <a:ea typeface="Tahoma"/>
                <a:cs typeface="Tahoma"/>
                <a:sym typeface="Tahoma"/>
              </a:rPr>
              <a:t>between primitive types (such as from an int to a double), without explicit use of the casting operator.</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However, if attempting to do an implicit </a:t>
            </a:r>
            <a:r>
              <a:rPr lang="en-CA" sz="2200" b="1" i="0" u="none" strike="noStrike" cap="none">
                <a:solidFill>
                  <a:srgbClr val="40458C"/>
                </a:solidFill>
                <a:latin typeface="Tahoma"/>
                <a:ea typeface="Tahoma"/>
                <a:cs typeface="Tahoma"/>
                <a:sym typeface="Tahoma"/>
              </a:rPr>
              <a:t>narrowing cast</a:t>
            </a:r>
            <a:r>
              <a:rPr lang="en-CA" sz="2200" b="0" i="0" u="none" strike="noStrike" cap="none">
                <a:solidFill>
                  <a:srgbClr val="40458C"/>
                </a:solidFill>
                <a:latin typeface="Tahoma"/>
                <a:ea typeface="Tahoma"/>
                <a:cs typeface="Tahoma"/>
                <a:sym typeface="Tahoma"/>
              </a:rPr>
              <a:t>, a compiler error results.</a:t>
            </a:r>
            <a:endParaRPr sz="1800" b="0" i="0" u="none" strike="noStrike" cap="none"/>
          </a:p>
        </p:txBody>
      </p:sp>
      <p:sp>
        <p:nvSpPr>
          <p:cNvPr id="291" name="Google Shape;291;p39"/>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292" name="Google Shape;292;p39"/>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27</a:t>
            </a:fld>
            <a:endParaRPr sz="1800" b="0" i="0" u="none" strike="noStrike" cap="none"/>
          </a:p>
        </p:txBody>
      </p:sp>
      <p:pic>
        <p:nvPicPr>
          <p:cNvPr id="293" name="Google Shape;293;p39"/>
          <p:cNvPicPr preferRelativeResize="0"/>
          <p:nvPr/>
        </p:nvPicPr>
        <p:blipFill rotWithShape="1">
          <a:blip r:embed="rId3">
            <a:alphaModFix/>
          </a:blip>
          <a:srcRect/>
          <a:stretch/>
        </p:blipFill>
        <p:spPr>
          <a:xfrm>
            <a:off x="2031840" y="4508280"/>
            <a:ext cx="6933960" cy="964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0"/>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If Statements</a:t>
            </a:r>
            <a:endParaRPr sz="1800" b="0" i="0" u="none" strike="noStrike" cap="none"/>
          </a:p>
        </p:txBody>
      </p:sp>
      <p:sp>
        <p:nvSpPr>
          <p:cNvPr id="299" name="Google Shape;299;p40"/>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dirty="0">
                <a:solidFill>
                  <a:srgbClr val="40458C"/>
                </a:solidFill>
                <a:latin typeface="Tahoma"/>
                <a:ea typeface="Tahoma"/>
                <a:cs typeface="Tahoma"/>
                <a:sym typeface="Tahoma"/>
              </a:rPr>
              <a:t>The syntax of a simple </a:t>
            </a:r>
            <a:r>
              <a:rPr lang="en-CA" sz="2800" b="1" i="0" u="none" strike="noStrike" cap="none" dirty="0">
                <a:solidFill>
                  <a:srgbClr val="40458C"/>
                </a:solidFill>
                <a:latin typeface="Tahoma"/>
                <a:ea typeface="Tahoma"/>
                <a:cs typeface="Tahoma"/>
                <a:sym typeface="Tahoma"/>
              </a:rPr>
              <a:t>if</a:t>
            </a:r>
            <a:r>
              <a:rPr lang="en-CA" sz="2800" b="0" i="0" u="none" strike="noStrike" cap="none" dirty="0">
                <a:solidFill>
                  <a:srgbClr val="40458C"/>
                </a:solidFill>
                <a:latin typeface="Tahoma"/>
                <a:ea typeface="Tahoma"/>
                <a:cs typeface="Tahoma"/>
                <a:sym typeface="Tahoma"/>
              </a:rPr>
              <a:t> statement is as follows:</a:t>
            </a:r>
            <a:endParaRPr sz="1800" b="0" i="0" u="none" strike="noStrike" cap="none" dirty="0"/>
          </a:p>
          <a:p>
            <a:pPr marL="0" marR="0" lvl="0" indent="0" algn="l" rtl="0">
              <a:lnSpc>
                <a:spcPct val="100000"/>
              </a:lnSpc>
              <a:spcBef>
                <a:spcPts val="0"/>
              </a:spcBef>
              <a:spcAft>
                <a:spcPts val="0"/>
              </a:spcAft>
              <a:buNone/>
            </a:pPr>
            <a:endParaRPr sz="1800" b="0" i="0" u="none" strike="noStrike" cap="none" dirty="0"/>
          </a:p>
          <a:p>
            <a:pPr marL="0" marR="0" lvl="0" indent="0" algn="l" rtl="0">
              <a:lnSpc>
                <a:spcPct val="100000"/>
              </a:lnSpc>
              <a:spcBef>
                <a:spcPts val="0"/>
              </a:spcBef>
              <a:spcAft>
                <a:spcPts val="0"/>
              </a:spcAft>
              <a:buNone/>
            </a:pPr>
            <a:endParaRPr sz="1800" b="0" i="0" u="none" strike="noStrike" cap="none" dirty="0"/>
          </a:p>
          <a:p>
            <a:pPr marL="0" marR="0" lvl="0" indent="0" algn="l" rtl="0">
              <a:lnSpc>
                <a:spcPct val="100000"/>
              </a:lnSpc>
              <a:spcBef>
                <a:spcPts val="0"/>
              </a:spcBef>
              <a:spcAft>
                <a:spcPts val="0"/>
              </a:spcAft>
              <a:buNone/>
            </a:pPr>
            <a:endParaRPr sz="1800" b="0" i="0" u="none" strike="noStrike" cap="none" dirty="0"/>
          </a:p>
          <a:p>
            <a:pPr marL="343080" marR="0" lvl="0" indent="-342720" algn="l" rtl="0">
              <a:lnSpc>
                <a:spcPct val="100000"/>
              </a:lnSpc>
              <a:spcBef>
                <a:spcPts val="0"/>
              </a:spcBef>
              <a:spcAft>
                <a:spcPts val="0"/>
              </a:spcAft>
              <a:buClr>
                <a:srgbClr val="40458C"/>
              </a:buClr>
              <a:buSzPts val="1680"/>
              <a:buFont typeface="Noto Sans Symbols"/>
              <a:buChar char="❑"/>
            </a:pPr>
            <a:endParaRPr lang="en-CA" sz="2800" b="0" i="0" u="none" strike="noStrike" cap="none" dirty="0">
              <a:solidFill>
                <a:srgbClr val="40458C"/>
              </a:solidFill>
              <a:latin typeface="Tahoma"/>
              <a:ea typeface="Tahoma"/>
              <a:cs typeface="Tahoma"/>
              <a:sym typeface="Tahoma"/>
            </a:endParaRPr>
          </a:p>
          <a:p>
            <a:pPr marL="343080" marR="0" lvl="0" indent="-342720" algn="l" rtl="0">
              <a:lnSpc>
                <a:spcPct val="100000"/>
              </a:lnSpc>
              <a:spcBef>
                <a:spcPts val="0"/>
              </a:spcBef>
              <a:spcAft>
                <a:spcPts val="0"/>
              </a:spcAft>
              <a:buClr>
                <a:srgbClr val="40458C"/>
              </a:buClr>
              <a:buSzPts val="1680"/>
              <a:buFont typeface="Noto Sans Symbols"/>
              <a:buChar char="❑"/>
            </a:pPr>
            <a:endParaRPr lang="en-CA" sz="2800" dirty="0">
              <a:solidFill>
                <a:srgbClr val="40458C"/>
              </a:solidFill>
              <a:latin typeface="Tahoma"/>
              <a:ea typeface="Tahoma"/>
              <a:cs typeface="Tahoma"/>
              <a:sym typeface="Tahoma"/>
            </a:endParaRPr>
          </a:p>
          <a:p>
            <a:pPr marL="343080" marR="0" lvl="0" indent="-342720" algn="l" rtl="0">
              <a:lnSpc>
                <a:spcPct val="100000"/>
              </a:lnSpc>
              <a:spcBef>
                <a:spcPts val="0"/>
              </a:spcBef>
              <a:spcAft>
                <a:spcPts val="0"/>
              </a:spcAft>
              <a:buClr>
                <a:srgbClr val="40458C"/>
              </a:buClr>
              <a:buSzPts val="1680"/>
              <a:buFont typeface="Noto Sans Symbols"/>
              <a:buChar char="❑"/>
            </a:pPr>
            <a:endParaRPr lang="en-CA" sz="2800" b="0" i="0" u="none" strike="noStrike" cap="none" dirty="0">
              <a:solidFill>
                <a:srgbClr val="40458C"/>
              </a:solidFill>
              <a:latin typeface="Tahoma"/>
              <a:ea typeface="Tahoma"/>
              <a:cs typeface="Tahoma"/>
              <a:sym typeface="Tahoma"/>
            </a:endParaRPr>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dirty="0" err="1">
                <a:solidFill>
                  <a:srgbClr val="40458C"/>
                </a:solidFill>
                <a:latin typeface="Tahoma"/>
                <a:ea typeface="Tahoma"/>
                <a:cs typeface="Tahoma"/>
                <a:sym typeface="Tahoma"/>
              </a:rPr>
              <a:t>booleanExpression</a:t>
            </a:r>
            <a:r>
              <a:rPr lang="en-CA" sz="2800" b="0" i="0" u="none" strike="noStrike" cap="none" dirty="0">
                <a:solidFill>
                  <a:srgbClr val="40458C"/>
                </a:solidFill>
                <a:latin typeface="Tahoma"/>
                <a:ea typeface="Tahoma"/>
                <a:cs typeface="Tahoma"/>
                <a:sym typeface="Tahoma"/>
              </a:rPr>
              <a:t> is a </a:t>
            </a:r>
            <a:r>
              <a:rPr lang="en-CA" sz="2800" b="0" i="0" u="none" strike="noStrike" cap="none" dirty="0" err="1">
                <a:solidFill>
                  <a:srgbClr val="40458C"/>
                </a:solidFill>
                <a:latin typeface="Tahoma"/>
                <a:ea typeface="Tahoma"/>
                <a:cs typeface="Tahoma"/>
                <a:sym typeface="Tahoma"/>
              </a:rPr>
              <a:t>boolean</a:t>
            </a:r>
            <a:r>
              <a:rPr lang="en-CA" sz="2800" b="0" i="0" u="none" strike="noStrike" cap="none" dirty="0">
                <a:solidFill>
                  <a:srgbClr val="40458C"/>
                </a:solidFill>
                <a:latin typeface="Tahoma"/>
                <a:ea typeface="Tahoma"/>
                <a:cs typeface="Tahoma"/>
                <a:sym typeface="Tahoma"/>
              </a:rPr>
              <a:t> expression and </a:t>
            </a:r>
            <a:r>
              <a:rPr lang="en-CA" sz="2800" b="0" i="0" u="none" strike="noStrike" cap="none" dirty="0" err="1">
                <a:solidFill>
                  <a:srgbClr val="40458C"/>
                </a:solidFill>
                <a:latin typeface="Tahoma"/>
                <a:ea typeface="Tahoma"/>
                <a:cs typeface="Tahoma"/>
                <a:sym typeface="Tahoma"/>
              </a:rPr>
              <a:t>trueBody</a:t>
            </a:r>
            <a:r>
              <a:rPr lang="en-CA" sz="2800" b="0" i="0" u="none" strike="noStrike" cap="none" dirty="0">
                <a:solidFill>
                  <a:srgbClr val="40458C"/>
                </a:solidFill>
                <a:latin typeface="Tahoma"/>
                <a:ea typeface="Tahoma"/>
                <a:cs typeface="Tahoma"/>
                <a:sym typeface="Tahoma"/>
              </a:rPr>
              <a:t> and </a:t>
            </a:r>
            <a:r>
              <a:rPr lang="en-CA" sz="2800" b="0" i="0" u="none" strike="noStrike" cap="none" dirty="0" err="1">
                <a:solidFill>
                  <a:srgbClr val="40458C"/>
                </a:solidFill>
                <a:latin typeface="Tahoma"/>
                <a:ea typeface="Tahoma"/>
                <a:cs typeface="Tahoma"/>
                <a:sym typeface="Tahoma"/>
              </a:rPr>
              <a:t>falseBody</a:t>
            </a:r>
            <a:r>
              <a:rPr lang="en-CA" sz="2800" b="0" i="0" u="none" strike="noStrike" cap="none" dirty="0">
                <a:solidFill>
                  <a:srgbClr val="40458C"/>
                </a:solidFill>
                <a:latin typeface="Tahoma"/>
                <a:ea typeface="Tahoma"/>
                <a:cs typeface="Tahoma"/>
                <a:sym typeface="Tahoma"/>
              </a:rPr>
              <a:t> are each either a single statement or a block of statements enclosed in braces (“</a:t>
            </a:r>
            <a:r>
              <a:rPr lang="en-CA" sz="2800" b="1" i="0" u="none" strike="noStrike" cap="none" dirty="0">
                <a:solidFill>
                  <a:srgbClr val="40458C"/>
                </a:solidFill>
                <a:latin typeface="Tahoma"/>
                <a:ea typeface="Tahoma"/>
                <a:cs typeface="Tahoma"/>
                <a:sym typeface="Tahoma"/>
              </a:rPr>
              <a:t>{</a:t>
            </a:r>
            <a:r>
              <a:rPr lang="en-CA" sz="2800" b="0" i="0" u="none" strike="noStrike" cap="none" dirty="0">
                <a:solidFill>
                  <a:srgbClr val="40458C"/>
                </a:solidFill>
                <a:latin typeface="Tahoma"/>
                <a:ea typeface="Tahoma"/>
                <a:cs typeface="Tahoma"/>
                <a:sym typeface="Tahoma"/>
              </a:rPr>
              <a:t>” and “</a:t>
            </a:r>
            <a:r>
              <a:rPr lang="en-CA" sz="2800" b="1" i="0" u="none" strike="noStrike" cap="none" dirty="0">
                <a:solidFill>
                  <a:srgbClr val="40458C"/>
                </a:solidFill>
                <a:latin typeface="Tahoma"/>
                <a:ea typeface="Tahoma"/>
                <a:cs typeface="Tahoma"/>
                <a:sym typeface="Tahoma"/>
              </a:rPr>
              <a:t>}</a:t>
            </a:r>
            <a:r>
              <a:rPr lang="en-CA" sz="2800" b="0" i="0" u="none" strike="noStrike" cap="none" dirty="0">
                <a:solidFill>
                  <a:srgbClr val="40458C"/>
                </a:solidFill>
                <a:latin typeface="Tahoma"/>
                <a:ea typeface="Tahoma"/>
                <a:cs typeface="Tahoma"/>
                <a:sym typeface="Tahoma"/>
              </a:rPr>
              <a:t>”).</a:t>
            </a:r>
            <a:endParaRPr sz="1800" b="0" i="0" u="none" strike="noStrike" cap="none" dirty="0"/>
          </a:p>
        </p:txBody>
      </p:sp>
      <p:sp>
        <p:nvSpPr>
          <p:cNvPr id="300" name="Google Shape;300;p40"/>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
        <p:nvSpPr>
          <p:cNvPr id="301" name="Google Shape;301;p40"/>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28</a:t>
            </a:fld>
            <a:endParaRPr sz="1800" b="0" i="0" u="none" strike="noStrike" cap="none"/>
          </a:p>
        </p:txBody>
      </p:sp>
      <p:pic>
        <p:nvPicPr>
          <p:cNvPr id="302" name="Google Shape;302;p40"/>
          <p:cNvPicPr preferRelativeResize="0"/>
          <p:nvPr/>
        </p:nvPicPr>
        <p:blipFill rotWithShape="1">
          <a:blip r:embed="rId3">
            <a:alphaModFix/>
          </a:blip>
          <a:srcRect/>
          <a:stretch/>
        </p:blipFill>
        <p:spPr>
          <a:xfrm>
            <a:off x="4408800" y="2201040"/>
            <a:ext cx="3504960" cy="18507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1"/>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Compound if Statements</a:t>
            </a:r>
            <a:endParaRPr sz="1800" b="0" i="0" u="none" strike="noStrike" cap="none"/>
          </a:p>
        </p:txBody>
      </p:sp>
      <p:sp>
        <p:nvSpPr>
          <p:cNvPr id="308" name="Google Shape;308;p41"/>
          <p:cNvSpPr txBox="1"/>
          <p:nvPr/>
        </p:nvSpPr>
        <p:spPr>
          <a:xfrm>
            <a:off x="1117440" y="1905120"/>
            <a:ext cx="10362900" cy="41145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There is also a way to group a number of boolean tests, as follows:</a:t>
            </a:r>
            <a:endParaRPr sz="1800" b="0" i="0" u="none" strike="noStrike" cap="none"/>
          </a:p>
        </p:txBody>
      </p:sp>
      <p:sp>
        <p:nvSpPr>
          <p:cNvPr id="309" name="Google Shape;309;p41"/>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
        <p:nvSpPr>
          <p:cNvPr id="310" name="Google Shape;310;p41"/>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29</a:t>
            </a:fld>
            <a:endParaRPr sz="1800" b="0" i="0" u="none" strike="noStrike" cap="none"/>
          </a:p>
        </p:txBody>
      </p:sp>
      <p:pic>
        <p:nvPicPr>
          <p:cNvPr id="311" name="Google Shape;311;p41"/>
          <p:cNvPicPr preferRelativeResize="0"/>
          <p:nvPr/>
        </p:nvPicPr>
        <p:blipFill rotWithShape="1">
          <a:blip r:embed="rId3">
            <a:alphaModFix/>
          </a:blip>
          <a:srcRect/>
          <a:stretch/>
        </p:blipFill>
        <p:spPr>
          <a:xfrm>
            <a:off x="2743200" y="2944080"/>
            <a:ext cx="5769001" cy="29912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5"/>
          <p:cNvPicPr preferRelativeResize="0"/>
          <p:nvPr/>
        </p:nvPicPr>
        <p:blipFill rotWithShape="1">
          <a:blip r:embed="rId3">
            <a:alphaModFix/>
          </a:blip>
          <a:srcRect/>
          <a:stretch/>
        </p:blipFill>
        <p:spPr>
          <a:xfrm>
            <a:off x="1184177" y="1385153"/>
            <a:ext cx="8040473" cy="4497063"/>
          </a:xfrm>
          <a:prstGeom prst="rect">
            <a:avLst/>
          </a:prstGeom>
          <a:noFill/>
          <a:ln>
            <a:noFill/>
          </a:ln>
        </p:spPr>
      </p:pic>
      <p:sp>
        <p:nvSpPr>
          <p:cNvPr id="90" name="Google Shape;90;p15"/>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An Example Program</a:t>
            </a:r>
            <a:endParaRPr sz="1800" b="0" i="0" u="none" strike="noStrike" cap="none"/>
          </a:p>
        </p:txBody>
      </p:sp>
      <p:sp>
        <p:nvSpPr>
          <p:cNvPr id="91" name="Google Shape;91;p15"/>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a:t>
            </a:fld>
            <a:endParaRPr sz="1800" b="0" i="0" u="none" strike="noStrike" cap="none"/>
          </a:p>
        </p:txBody>
      </p:sp>
      <p:sp>
        <p:nvSpPr>
          <p:cNvPr id="92" name="Google Shape;92;p15"/>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Switch Statements</a:t>
            </a:r>
            <a:endParaRPr sz="1800" b="0" i="0" u="none" strike="noStrike" cap="none"/>
          </a:p>
        </p:txBody>
      </p:sp>
      <p:sp>
        <p:nvSpPr>
          <p:cNvPr id="317" name="Google Shape;317;p42"/>
          <p:cNvSpPr txBox="1"/>
          <p:nvPr/>
        </p:nvSpPr>
        <p:spPr>
          <a:xfrm>
            <a:off x="1117440" y="1523880"/>
            <a:ext cx="10769100" cy="4800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Java provides for multiple-value control flow using the switch statement.</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switch statement evaluates an integer, string, or enum expression and causes control flow to jump to the code location labeled with the value of this expression.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If there is no matching label, then control flow jumps to the location labeled “default.”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This is the only explicit jump performed by the switch statement, however, so flow of control “falls through” to the next case if the code for a case is not ended with a </a:t>
            </a:r>
            <a:r>
              <a:rPr lang="en-CA" sz="2200" b="1" i="0" u="none" strike="noStrike" cap="none">
                <a:solidFill>
                  <a:srgbClr val="40458C"/>
                </a:solidFill>
                <a:latin typeface="Tahoma"/>
                <a:ea typeface="Tahoma"/>
                <a:cs typeface="Tahoma"/>
                <a:sym typeface="Tahoma"/>
              </a:rPr>
              <a:t>break</a:t>
            </a:r>
            <a:r>
              <a:rPr lang="en-CA" sz="2200" b="0" i="0" u="none" strike="noStrike" cap="none">
                <a:solidFill>
                  <a:srgbClr val="40458C"/>
                </a:solidFill>
                <a:latin typeface="Tahoma"/>
                <a:ea typeface="Tahoma"/>
                <a:cs typeface="Tahoma"/>
                <a:sym typeface="Tahoma"/>
              </a:rPr>
              <a:t> statement</a:t>
            </a:r>
            <a:endParaRPr sz="1800" b="0" i="0" u="none" strike="noStrike" cap="none"/>
          </a:p>
        </p:txBody>
      </p:sp>
      <p:sp>
        <p:nvSpPr>
          <p:cNvPr id="318" name="Google Shape;318;p42"/>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
        <p:nvSpPr>
          <p:cNvPr id="319" name="Google Shape;319;p42"/>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30</a:t>
            </a:fld>
            <a:endParaRPr sz="1800" b="0" i="0" u="none" strike="noStrike" cap="non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3"/>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Switch Example</a:t>
            </a:r>
            <a:endParaRPr sz="1800" b="0" i="0" u="none" strike="noStrike" cap="none"/>
          </a:p>
        </p:txBody>
      </p:sp>
      <p:pic>
        <p:nvPicPr>
          <p:cNvPr id="325" name="Google Shape;325;p43"/>
          <p:cNvPicPr preferRelativeResize="0"/>
          <p:nvPr/>
        </p:nvPicPr>
        <p:blipFill rotWithShape="1">
          <a:blip r:embed="rId3">
            <a:alphaModFix/>
          </a:blip>
          <a:srcRect/>
          <a:stretch/>
        </p:blipFill>
        <p:spPr>
          <a:xfrm>
            <a:off x="1727040" y="1676520"/>
            <a:ext cx="4645799" cy="45187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Break and Continue</a:t>
            </a:r>
            <a:endParaRPr sz="1800" b="0" i="0" u="none" strike="noStrike" cap="none"/>
          </a:p>
        </p:txBody>
      </p:sp>
      <p:sp>
        <p:nvSpPr>
          <p:cNvPr id="331" name="Google Shape;331;p44"/>
          <p:cNvSpPr txBox="1"/>
          <p:nvPr/>
        </p:nvSpPr>
        <p:spPr>
          <a:xfrm>
            <a:off x="1016160" y="1600200"/>
            <a:ext cx="10362900" cy="45717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Java supports a </a:t>
            </a:r>
            <a:r>
              <a:rPr lang="en-CA" sz="2800" b="1" i="0" u="none" strike="noStrike" cap="none">
                <a:solidFill>
                  <a:srgbClr val="40458C"/>
                </a:solidFill>
                <a:latin typeface="Tahoma"/>
                <a:ea typeface="Tahoma"/>
                <a:cs typeface="Tahoma"/>
                <a:sym typeface="Tahoma"/>
              </a:rPr>
              <a:t>break</a:t>
            </a:r>
            <a:r>
              <a:rPr lang="en-CA" sz="2800" b="0" i="0" u="none" strike="noStrike" cap="none">
                <a:solidFill>
                  <a:srgbClr val="40458C"/>
                </a:solidFill>
                <a:latin typeface="Tahoma"/>
                <a:ea typeface="Tahoma"/>
                <a:cs typeface="Tahoma"/>
                <a:sym typeface="Tahoma"/>
              </a:rPr>
              <a:t> statement that immediately terminate a while or for loop when executed within its body.</a:t>
            </a:r>
            <a:endParaRPr sz="1800" b="0" i="0" u="none" strike="noStrike" cap="none"/>
          </a:p>
          <a:p>
            <a:pPr marL="0" marR="0" lvl="0" indent="0" algn="l" rtl="0">
              <a:lnSpc>
                <a:spcPct val="100000"/>
              </a:lnSpc>
              <a:spcBef>
                <a:spcPts val="0"/>
              </a:spcBef>
              <a:spcAft>
                <a:spcPts val="0"/>
              </a:spcAft>
              <a:buNone/>
            </a:pP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Java also supports a </a:t>
            </a:r>
            <a:r>
              <a:rPr lang="en-CA" sz="2800" b="1" i="0" u="none" strike="noStrike" cap="none">
                <a:solidFill>
                  <a:srgbClr val="40458C"/>
                </a:solidFill>
                <a:latin typeface="Tahoma"/>
                <a:ea typeface="Tahoma"/>
                <a:cs typeface="Tahoma"/>
                <a:sym typeface="Tahoma"/>
              </a:rPr>
              <a:t>continue</a:t>
            </a:r>
            <a:r>
              <a:rPr lang="en-CA" sz="2800" b="0" i="0" u="none" strike="noStrike" cap="none">
                <a:solidFill>
                  <a:srgbClr val="40458C"/>
                </a:solidFill>
                <a:latin typeface="Tahoma"/>
                <a:ea typeface="Tahoma"/>
                <a:cs typeface="Tahoma"/>
                <a:sym typeface="Tahoma"/>
              </a:rPr>
              <a:t> statement that causes the current iteration of a loop body to stop, but with subsequent passes of the loop proceeding as expected.</a:t>
            </a:r>
            <a:endParaRPr sz="1800" b="0" i="0" u="none" strike="noStrike" cap="none"/>
          </a:p>
        </p:txBody>
      </p:sp>
      <p:sp>
        <p:nvSpPr>
          <p:cNvPr id="332" name="Google Shape;332;p44"/>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32</a:t>
            </a:fld>
            <a:endParaRPr sz="1800" b="0" i="0" u="none" strike="noStrike" cap="none"/>
          </a:p>
        </p:txBody>
      </p:sp>
      <p:sp>
        <p:nvSpPr>
          <p:cNvPr id="333" name="Google Shape;333;p44"/>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While Loops</a:t>
            </a:r>
            <a:endParaRPr sz="1800" b="0" i="0" u="none" strike="noStrike" cap="none"/>
          </a:p>
        </p:txBody>
      </p:sp>
      <p:sp>
        <p:nvSpPr>
          <p:cNvPr id="339" name="Google Shape;339;p45"/>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The simplest kind of loop in Java is a </a:t>
            </a:r>
            <a:r>
              <a:rPr lang="en-CA" sz="2400" b="1" i="0" u="none" strike="noStrike" cap="none">
                <a:solidFill>
                  <a:srgbClr val="40458C"/>
                </a:solidFill>
                <a:latin typeface="Tahoma"/>
                <a:ea typeface="Tahoma"/>
                <a:cs typeface="Tahoma"/>
                <a:sym typeface="Tahoma"/>
              </a:rPr>
              <a:t>while</a:t>
            </a:r>
            <a:r>
              <a:rPr lang="en-CA" sz="2400" b="0" i="0" u="none" strike="noStrike" cap="none">
                <a:solidFill>
                  <a:srgbClr val="40458C"/>
                </a:solidFill>
                <a:latin typeface="Tahoma"/>
                <a:ea typeface="Tahoma"/>
                <a:cs typeface="Tahoma"/>
                <a:sym typeface="Tahoma"/>
              </a:rPr>
              <a:t> loop.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Such a loop tests that a certain condition is satisfied and will perform the body of the loop each time this condition is evaluated to be true.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The syntax for such a conditional test before a loop body is executed is as follows:</a:t>
            </a:r>
            <a:endParaRPr sz="1800" b="0" i="0" u="none" strike="noStrike" cap="none"/>
          </a:p>
          <a:p>
            <a:pPr marL="0" marR="0" lvl="0" indent="0" algn="l" rtl="0">
              <a:lnSpc>
                <a:spcPct val="100000"/>
              </a:lnSpc>
              <a:spcBef>
                <a:spcPts val="0"/>
              </a:spcBef>
              <a:spcAft>
                <a:spcPts val="0"/>
              </a:spcAft>
              <a:buNone/>
            </a:pPr>
            <a:r>
              <a:rPr lang="en-CA" sz="2400" b="1" i="0" u="none" strike="noStrike" cap="none">
                <a:solidFill>
                  <a:srgbClr val="40458C"/>
                </a:solidFill>
                <a:latin typeface="Tahoma"/>
                <a:ea typeface="Tahoma"/>
                <a:cs typeface="Tahoma"/>
                <a:sym typeface="Tahoma"/>
              </a:rPr>
              <a:t>		while</a:t>
            </a:r>
            <a:r>
              <a:rPr lang="en-CA" sz="2400" b="0" i="0" u="none" strike="noStrike" cap="none">
                <a:solidFill>
                  <a:srgbClr val="40458C"/>
                </a:solidFill>
                <a:latin typeface="Tahoma"/>
                <a:ea typeface="Tahoma"/>
                <a:cs typeface="Tahoma"/>
                <a:sym typeface="Tahoma"/>
              </a:rPr>
              <a:t> (booleanExpression)</a:t>
            </a:r>
            <a:endParaRPr sz="1800" b="0" i="0" u="none" strike="noStrike" cap="none"/>
          </a:p>
          <a:p>
            <a:pPr marL="0" marR="0" lvl="0" indent="0" algn="l" rtl="0">
              <a:lnSpc>
                <a:spcPct val="100000"/>
              </a:lnSpc>
              <a:spcBef>
                <a:spcPts val="0"/>
              </a:spcBef>
              <a:spcAft>
                <a:spcPts val="0"/>
              </a:spcAft>
              <a:buNone/>
            </a:pPr>
            <a:r>
              <a:rPr lang="en-CA" sz="2400" b="0" i="0" u="none" strike="noStrike" cap="none">
                <a:solidFill>
                  <a:srgbClr val="40458C"/>
                </a:solidFill>
                <a:latin typeface="Tahoma"/>
                <a:ea typeface="Tahoma"/>
                <a:cs typeface="Tahoma"/>
                <a:sym typeface="Tahoma"/>
              </a:rPr>
              <a:t>			loopBody</a:t>
            </a:r>
            <a:endParaRPr sz="1800" b="0" i="0" u="none" strike="noStrike" cap="none"/>
          </a:p>
        </p:txBody>
      </p:sp>
      <p:sp>
        <p:nvSpPr>
          <p:cNvPr id="340" name="Google Shape;340;p45"/>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
        <p:nvSpPr>
          <p:cNvPr id="341" name="Google Shape;341;p45"/>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33</a:t>
            </a:fld>
            <a:endParaRPr sz="1800" b="0" i="0" u="none" strike="noStrike" cap="non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Do-While Loops</a:t>
            </a:r>
            <a:endParaRPr sz="1800" b="0" i="0" u="none" strike="noStrike" cap="none"/>
          </a:p>
        </p:txBody>
      </p:sp>
      <p:sp>
        <p:nvSpPr>
          <p:cNvPr id="347" name="Google Shape;347;p46"/>
          <p:cNvSpPr txBox="1"/>
          <p:nvPr/>
        </p:nvSpPr>
        <p:spPr>
          <a:xfrm>
            <a:off x="1117440" y="1523880"/>
            <a:ext cx="103629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Java has another form of the while loop that allows the boolean condition to be checked at the end of each pass of the loop rather than before each pass. </a:t>
            </a:r>
            <a:endParaRPr sz="1800" b="0" i="0" u="none" strike="noStrike" cap="none"/>
          </a:p>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This form is known as a do-while loop, and has syntax shown below:</a:t>
            </a:r>
            <a:endParaRPr sz="1800" b="0" i="0" u="none" strike="noStrike" cap="none"/>
          </a:p>
          <a:p>
            <a:pPr marL="0" marR="0" lvl="0" indent="0" algn="l" rtl="0">
              <a:lnSpc>
                <a:spcPct val="100000"/>
              </a:lnSpc>
              <a:spcBef>
                <a:spcPts val="0"/>
              </a:spcBef>
              <a:spcAft>
                <a:spcPts val="0"/>
              </a:spcAft>
              <a:buNone/>
            </a:pPr>
            <a:r>
              <a:rPr lang="en-CA" sz="2600" b="0" i="0" u="none" strike="noStrike" cap="none">
                <a:solidFill>
                  <a:srgbClr val="40458C"/>
                </a:solidFill>
                <a:latin typeface="Tahoma"/>
                <a:ea typeface="Tahoma"/>
                <a:cs typeface="Tahoma"/>
                <a:sym typeface="Tahoma"/>
              </a:rPr>
              <a:t>		</a:t>
            </a:r>
            <a:r>
              <a:rPr lang="en-CA" sz="2600" b="1" i="0" u="none" strike="noStrike" cap="none">
                <a:solidFill>
                  <a:srgbClr val="40458C"/>
                </a:solidFill>
                <a:latin typeface="Tahoma"/>
                <a:ea typeface="Tahoma"/>
                <a:cs typeface="Tahoma"/>
                <a:sym typeface="Tahoma"/>
              </a:rPr>
              <a:t>do</a:t>
            </a:r>
            <a:endParaRPr sz="1800" b="0" i="0" u="none" strike="noStrike" cap="none"/>
          </a:p>
          <a:p>
            <a:pPr marL="0" marR="0" lvl="0" indent="0" algn="l" rtl="0">
              <a:lnSpc>
                <a:spcPct val="100000"/>
              </a:lnSpc>
              <a:spcBef>
                <a:spcPts val="0"/>
              </a:spcBef>
              <a:spcAft>
                <a:spcPts val="0"/>
              </a:spcAft>
              <a:buNone/>
            </a:pPr>
            <a:r>
              <a:rPr lang="en-CA" sz="2600" b="0" i="0" u="none" strike="noStrike" cap="none">
                <a:solidFill>
                  <a:srgbClr val="40458C"/>
                </a:solidFill>
                <a:latin typeface="Tahoma"/>
                <a:ea typeface="Tahoma"/>
                <a:cs typeface="Tahoma"/>
                <a:sym typeface="Tahoma"/>
              </a:rPr>
              <a:t>			loopBody</a:t>
            </a:r>
            <a:endParaRPr sz="1800" b="0" i="0" u="none" strike="noStrike" cap="none"/>
          </a:p>
          <a:p>
            <a:pPr marL="0" marR="0" lvl="0" indent="0" algn="l" rtl="0">
              <a:lnSpc>
                <a:spcPct val="100000"/>
              </a:lnSpc>
              <a:spcBef>
                <a:spcPts val="0"/>
              </a:spcBef>
              <a:spcAft>
                <a:spcPts val="0"/>
              </a:spcAft>
              <a:buNone/>
            </a:pPr>
            <a:r>
              <a:rPr lang="en-CA" sz="2600" b="0" i="0" u="none" strike="noStrike" cap="none">
                <a:solidFill>
                  <a:srgbClr val="40458C"/>
                </a:solidFill>
                <a:latin typeface="Tahoma"/>
                <a:ea typeface="Tahoma"/>
                <a:cs typeface="Tahoma"/>
                <a:sym typeface="Tahoma"/>
              </a:rPr>
              <a:t>		</a:t>
            </a:r>
            <a:r>
              <a:rPr lang="en-CA" sz="2600" b="1" i="0" u="none" strike="noStrike" cap="none">
                <a:solidFill>
                  <a:srgbClr val="40458C"/>
                </a:solidFill>
                <a:latin typeface="Tahoma"/>
                <a:ea typeface="Tahoma"/>
                <a:cs typeface="Tahoma"/>
                <a:sym typeface="Tahoma"/>
              </a:rPr>
              <a:t>while</a:t>
            </a:r>
            <a:r>
              <a:rPr lang="en-CA" sz="2600" b="0" i="0" u="none" strike="noStrike" cap="none">
                <a:solidFill>
                  <a:srgbClr val="40458C"/>
                </a:solidFill>
                <a:latin typeface="Tahoma"/>
                <a:ea typeface="Tahoma"/>
                <a:cs typeface="Tahoma"/>
                <a:sym typeface="Tahoma"/>
              </a:rPr>
              <a:t> (booleanExpression)</a:t>
            </a:r>
            <a:endParaRPr sz="1800" b="0" i="0" u="none" strike="noStrike" cap="none"/>
          </a:p>
        </p:txBody>
      </p:sp>
      <p:sp>
        <p:nvSpPr>
          <p:cNvPr id="348" name="Google Shape;348;p46"/>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
        <p:nvSpPr>
          <p:cNvPr id="349" name="Google Shape;349;p46"/>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34</a:t>
            </a:fld>
            <a:endParaRPr sz="1800" b="0" i="0" u="none" strike="noStrike" cap="non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For Loops</a:t>
            </a:r>
            <a:endParaRPr sz="1800" b="0" i="0" u="none" strike="noStrike" cap="none"/>
          </a:p>
        </p:txBody>
      </p:sp>
      <p:sp>
        <p:nvSpPr>
          <p:cNvPr id="355" name="Google Shape;355;p47"/>
          <p:cNvSpPr txBox="1"/>
          <p:nvPr/>
        </p:nvSpPr>
        <p:spPr>
          <a:xfrm>
            <a:off x="1117440" y="1523880"/>
            <a:ext cx="103629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traditional </a:t>
            </a:r>
            <a:r>
              <a:rPr lang="en-CA" sz="2200" b="1" i="0" u="none" strike="noStrike" cap="none">
                <a:solidFill>
                  <a:srgbClr val="40458C"/>
                </a:solidFill>
                <a:latin typeface="Tahoma"/>
                <a:ea typeface="Tahoma"/>
                <a:cs typeface="Tahoma"/>
                <a:sym typeface="Tahoma"/>
              </a:rPr>
              <a:t>for</a:t>
            </a:r>
            <a:r>
              <a:rPr lang="en-CA" sz="2200" b="0" i="0" u="none" strike="noStrike" cap="none">
                <a:solidFill>
                  <a:srgbClr val="40458C"/>
                </a:solidFill>
                <a:latin typeface="Tahoma"/>
                <a:ea typeface="Tahoma"/>
                <a:cs typeface="Tahoma"/>
                <a:sym typeface="Tahoma"/>
              </a:rPr>
              <a:t>-loop syntax consists of four sections—an initialization, a boolean condition, an increment statement, and the body—although any of those can be empty. </a:t>
            </a:r>
            <a:endParaRPr sz="1800" b="0" i="0" u="none" strike="noStrike" cap="none"/>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The structure is as follows:</a:t>
            </a:r>
            <a:endParaRPr sz="1800" b="0" i="0" u="none" strike="noStrike" cap="none"/>
          </a:p>
          <a:p>
            <a:pPr marL="0" marR="0" lvl="0" indent="0" algn="l" rtl="0">
              <a:lnSpc>
                <a:spcPct val="100000"/>
              </a:lnSpc>
              <a:spcBef>
                <a:spcPts val="0"/>
              </a:spcBef>
              <a:spcAft>
                <a:spcPts val="0"/>
              </a:spcAft>
              <a:buNone/>
            </a:pPr>
            <a:r>
              <a:rPr lang="en-CA" sz="2200" i="0" u="none" strike="noStrike" cap="none">
                <a:solidFill>
                  <a:srgbClr val="40458C"/>
                </a:solidFill>
                <a:latin typeface="Courier New"/>
                <a:ea typeface="Courier New"/>
                <a:cs typeface="Courier New"/>
                <a:sym typeface="Courier New"/>
              </a:rPr>
              <a:t>	</a:t>
            </a:r>
            <a:r>
              <a:rPr lang="en-CA" sz="2200" b="1" i="0" u="none" strike="noStrike" cap="none">
                <a:solidFill>
                  <a:srgbClr val="40458C"/>
                </a:solidFill>
                <a:latin typeface="Courier New"/>
                <a:ea typeface="Courier New"/>
                <a:cs typeface="Courier New"/>
                <a:sym typeface="Courier New"/>
              </a:rPr>
              <a:t>for</a:t>
            </a:r>
            <a:r>
              <a:rPr lang="en-CA" sz="2200" i="0" u="none" strike="noStrike" cap="none">
                <a:solidFill>
                  <a:srgbClr val="40458C"/>
                </a:solidFill>
                <a:latin typeface="Courier New"/>
                <a:ea typeface="Courier New"/>
                <a:cs typeface="Courier New"/>
                <a:sym typeface="Courier New"/>
              </a:rPr>
              <a:t> (initialization; booleanCondition; increment)</a:t>
            </a:r>
            <a:endParaRPr sz="1800" i="0" u="none" strike="noStrike" cap="none">
              <a:latin typeface="Courier New"/>
              <a:ea typeface="Courier New"/>
              <a:cs typeface="Courier New"/>
              <a:sym typeface="Courier New"/>
            </a:endParaRPr>
          </a:p>
          <a:p>
            <a:pPr marL="0" marR="0" lvl="0" indent="0" algn="l" rtl="0">
              <a:lnSpc>
                <a:spcPct val="100000"/>
              </a:lnSpc>
              <a:spcBef>
                <a:spcPts val="0"/>
              </a:spcBef>
              <a:spcAft>
                <a:spcPts val="0"/>
              </a:spcAft>
              <a:buNone/>
            </a:pPr>
            <a:r>
              <a:rPr lang="en-CA" sz="2200" i="0" u="none" strike="noStrike" cap="none">
                <a:solidFill>
                  <a:srgbClr val="40458C"/>
                </a:solidFill>
                <a:latin typeface="Courier New"/>
                <a:ea typeface="Courier New"/>
                <a:cs typeface="Courier New"/>
                <a:sym typeface="Courier New"/>
              </a:rPr>
              <a:t>		loopBody</a:t>
            </a:r>
            <a:endParaRPr sz="1800" i="0" u="none" strike="noStrike" cap="none">
              <a:latin typeface="Courier New"/>
              <a:ea typeface="Courier New"/>
              <a:cs typeface="Courier New"/>
              <a:sym typeface="Courier New"/>
            </a:endParaRPr>
          </a:p>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Meaning:</a:t>
            </a:r>
            <a:endParaRPr sz="1800" b="0" i="0" u="none" strike="noStrike" cap="none"/>
          </a:p>
        </p:txBody>
      </p:sp>
      <p:sp>
        <p:nvSpPr>
          <p:cNvPr id="356" name="Google Shape;356;p47"/>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
        <p:nvSpPr>
          <p:cNvPr id="357" name="Google Shape;357;p47"/>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35</a:t>
            </a:fld>
            <a:endParaRPr sz="1800" b="0" i="0" u="none" strike="noStrike" cap="none"/>
          </a:p>
        </p:txBody>
      </p:sp>
      <p:pic>
        <p:nvPicPr>
          <p:cNvPr id="358" name="Google Shape;358;p47"/>
          <p:cNvPicPr preferRelativeResize="0"/>
          <p:nvPr/>
        </p:nvPicPr>
        <p:blipFill rotWithShape="1">
          <a:blip r:embed="rId3">
            <a:alphaModFix/>
          </a:blip>
          <a:srcRect/>
          <a:stretch/>
        </p:blipFill>
        <p:spPr>
          <a:xfrm>
            <a:off x="3645850" y="3973100"/>
            <a:ext cx="2783160" cy="1701360"/>
          </a:xfrm>
          <a:prstGeom prst="rect">
            <a:avLst/>
          </a:prstGeom>
          <a:noFill/>
          <a:ln w="38150" cap="flat" cmpd="sng">
            <a:solidFill>
              <a:srgbClr val="000000"/>
            </a:solidFill>
            <a:prstDash val="solid"/>
            <a:miter lim="8000"/>
            <a:headEnd type="none" w="sm" len="sm"/>
            <a:tailEnd type="none" w="sm" len="sm"/>
          </a:ln>
          <a:effectLst>
            <a:outerShdw blurRad="50800" dist="38100" dir="2700000" algn="tl" rotWithShape="0">
              <a:srgbClr val="000000">
                <a:alpha val="4275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Example For Loops</a:t>
            </a:r>
            <a:endParaRPr sz="1800" b="0" i="0" u="none" strike="noStrike" cap="none"/>
          </a:p>
        </p:txBody>
      </p:sp>
      <p:sp>
        <p:nvSpPr>
          <p:cNvPr id="364" name="Google Shape;364;p48"/>
          <p:cNvSpPr txBox="1"/>
          <p:nvPr/>
        </p:nvSpPr>
        <p:spPr>
          <a:xfrm>
            <a:off x="1117440" y="1523880"/>
            <a:ext cx="10565700" cy="44952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Compute the sum of an array of doubles:</a:t>
            </a:r>
            <a:endParaRPr sz="1800" b="0" i="0" u="none" strike="noStrike" cap="none"/>
          </a:p>
          <a:p>
            <a:pPr marL="45720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600"/>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Compute the maximum in an array of doubles:</a:t>
            </a:r>
            <a:endParaRPr sz="1800" b="0" i="0" u="none" strike="noStrike" cap="none"/>
          </a:p>
        </p:txBody>
      </p:sp>
      <p:sp>
        <p:nvSpPr>
          <p:cNvPr id="365" name="Google Shape;365;p48"/>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pic>
        <p:nvPicPr>
          <p:cNvPr id="366" name="Google Shape;366;p48"/>
          <p:cNvPicPr preferRelativeResize="0"/>
          <p:nvPr/>
        </p:nvPicPr>
        <p:blipFill rotWithShape="1">
          <a:blip r:embed="rId3">
            <a:alphaModFix/>
          </a:blip>
          <a:srcRect/>
          <a:stretch/>
        </p:blipFill>
        <p:spPr>
          <a:xfrm>
            <a:off x="2159160" y="4058006"/>
            <a:ext cx="6705361" cy="1875600"/>
          </a:xfrm>
          <a:prstGeom prst="rect">
            <a:avLst/>
          </a:prstGeom>
          <a:noFill/>
          <a:ln>
            <a:noFill/>
          </a:ln>
        </p:spPr>
      </p:pic>
      <p:sp>
        <p:nvSpPr>
          <p:cNvPr id="367" name="Google Shape;367;p48"/>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36</a:t>
            </a:fld>
            <a:endParaRPr sz="1800" b="0" i="0" u="none" strike="noStrike" cap="none"/>
          </a:p>
        </p:txBody>
      </p:sp>
      <p:pic>
        <p:nvPicPr>
          <p:cNvPr id="368" name="Google Shape;368;p48"/>
          <p:cNvPicPr preferRelativeResize="0"/>
          <p:nvPr/>
        </p:nvPicPr>
        <p:blipFill rotWithShape="1">
          <a:blip r:embed="rId4">
            <a:alphaModFix/>
          </a:blip>
          <a:srcRect/>
          <a:stretch/>
        </p:blipFill>
        <p:spPr>
          <a:xfrm>
            <a:off x="2133600" y="2057400"/>
            <a:ext cx="6171841" cy="16502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For-Each Loops</a:t>
            </a:r>
            <a:endParaRPr sz="1800" b="0" i="0" u="none" strike="noStrike" cap="none"/>
          </a:p>
        </p:txBody>
      </p:sp>
      <p:sp>
        <p:nvSpPr>
          <p:cNvPr id="374" name="Google Shape;374;p49"/>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Since looping through elements of a collection is such a common construct, Java provides a shorthand notation for such loops, called the </a:t>
            </a:r>
            <a:r>
              <a:rPr lang="en-CA" sz="2600" b="1" i="0" u="none" strike="noStrike" cap="none">
                <a:solidFill>
                  <a:srgbClr val="40458C"/>
                </a:solidFill>
                <a:latin typeface="Tahoma"/>
                <a:ea typeface="Tahoma"/>
                <a:cs typeface="Tahoma"/>
                <a:sym typeface="Tahoma"/>
              </a:rPr>
              <a:t>for-each </a:t>
            </a:r>
            <a:r>
              <a:rPr lang="en-CA" sz="2600" b="0" i="0" u="none" strike="noStrike" cap="none">
                <a:solidFill>
                  <a:srgbClr val="40458C"/>
                </a:solidFill>
                <a:latin typeface="Tahoma"/>
                <a:ea typeface="Tahoma"/>
                <a:cs typeface="Tahoma"/>
                <a:sym typeface="Tahoma"/>
              </a:rPr>
              <a:t>loop. </a:t>
            </a:r>
            <a:endParaRPr sz="1800" b="0" i="0" u="none" strike="noStrike" cap="none"/>
          </a:p>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The syntax for such a loop is as follows:</a:t>
            </a:r>
            <a:endParaRPr sz="1800" b="0" i="0" u="none" strike="noStrike" cap="none"/>
          </a:p>
          <a:p>
            <a:pPr marL="0" marR="0" lvl="0" indent="0" algn="l" rtl="0">
              <a:lnSpc>
                <a:spcPct val="100000"/>
              </a:lnSpc>
              <a:spcBef>
                <a:spcPts val="0"/>
              </a:spcBef>
              <a:spcAft>
                <a:spcPts val="0"/>
              </a:spcAft>
              <a:buNone/>
            </a:pPr>
            <a:r>
              <a:rPr lang="en-CA" sz="2600" b="0" i="0" u="none" strike="noStrike" cap="none">
                <a:solidFill>
                  <a:srgbClr val="40458C"/>
                </a:solidFill>
                <a:latin typeface="Tahoma"/>
                <a:ea typeface="Tahoma"/>
                <a:cs typeface="Tahoma"/>
                <a:sym typeface="Tahoma"/>
              </a:rPr>
              <a:t>	for (elementType name : container)</a:t>
            </a:r>
            <a:endParaRPr sz="1800" b="0" i="0" u="none" strike="noStrike" cap="none"/>
          </a:p>
          <a:p>
            <a:pPr marL="0" marR="0" lvl="0" indent="0" algn="l" rtl="0">
              <a:lnSpc>
                <a:spcPct val="100000"/>
              </a:lnSpc>
              <a:spcBef>
                <a:spcPts val="0"/>
              </a:spcBef>
              <a:spcAft>
                <a:spcPts val="0"/>
              </a:spcAft>
              <a:buNone/>
            </a:pPr>
            <a:r>
              <a:rPr lang="en-CA" sz="2600" b="0" i="0" u="none" strike="noStrike" cap="none">
                <a:solidFill>
                  <a:srgbClr val="40458C"/>
                </a:solidFill>
                <a:latin typeface="Tahoma"/>
                <a:ea typeface="Tahoma"/>
                <a:cs typeface="Tahoma"/>
                <a:sym typeface="Tahoma"/>
              </a:rPr>
              <a:t>		loopBody</a:t>
            </a:r>
            <a:endParaRPr sz="1800" b="0" i="0" u="none" strike="noStrike" cap="none"/>
          </a:p>
        </p:txBody>
      </p:sp>
      <p:sp>
        <p:nvSpPr>
          <p:cNvPr id="375" name="Google Shape;375;p49"/>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
        <p:nvSpPr>
          <p:cNvPr id="376" name="Google Shape;376;p49"/>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37</a:t>
            </a:fld>
            <a:endParaRPr sz="1800" b="0" i="0" u="none" strike="noStrike" cap="non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0"/>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For-Each Loop Example</a:t>
            </a:r>
            <a:endParaRPr sz="1800" b="0" i="0" u="none" strike="noStrike" cap="none"/>
          </a:p>
        </p:txBody>
      </p:sp>
      <p:sp>
        <p:nvSpPr>
          <p:cNvPr id="382" name="Google Shape;382;p50"/>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Computing a sum of an array of doubles:</a:t>
            </a: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When using a for-each loop, there is no explicit use of array indices.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The loop variable represents one particular element of the array.</a:t>
            </a: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a:p>
            <a:pPr marL="0" marR="0" lvl="0" indent="0" algn="l" rtl="0">
              <a:lnSpc>
                <a:spcPct val="100000"/>
              </a:lnSpc>
              <a:spcBef>
                <a:spcPts val="0"/>
              </a:spcBef>
              <a:spcAft>
                <a:spcPts val="0"/>
              </a:spcAft>
              <a:buNone/>
            </a:pPr>
            <a:endParaRPr sz="1800" b="0" i="0" u="none" strike="noStrike" cap="none"/>
          </a:p>
        </p:txBody>
      </p:sp>
      <p:sp>
        <p:nvSpPr>
          <p:cNvPr id="383" name="Google Shape;383;p50"/>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
        <p:nvSpPr>
          <p:cNvPr id="384" name="Google Shape;384;p50"/>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38</a:t>
            </a:fld>
            <a:endParaRPr sz="1800" b="0" i="0" u="none" strike="noStrike" cap="none"/>
          </a:p>
        </p:txBody>
      </p:sp>
      <p:pic>
        <p:nvPicPr>
          <p:cNvPr id="385" name="Google Shape;385;p50"/>
          <p:cNvPicPr preferRelativeResize="0"/>
          <p:nvPr/>
        </p:nvPicPr>
        <p:blipFill rotWithShape="1">
          <a:blip r:embed="rId3">
            <a:alphaModFix/>
          </a:blip>
          <a:srcRect/>
          <a:stretch/>
        </p:blipFill>
        <p:spPr>
          <a:xfrm>
            <a:off x="1828800" y="2182320"/>
            <a:ext cx="7238521" cy="178056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1"/>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Simple Output</a:t>
            </a:r>
            <a:endParaRPr sz="1800" b="0" i="0" u="none" strike="noStrike" cap="none"/>
          </a:p>
        </p:txBody>
      </p:sp>
      <p:sp>
        <p:nvSpPr>
          <p:cNvPr id="391" name="Google Shape;391;p51"/>
          <p:cNvSpPr txBox="1"/>
          <p:nvPr/>
        </p:nvSpPr>
        <p:spPr>
          <a:xfrm>
            <a:off x="1117440" y="1663920"/>
            <a:ext cx="10362900" cy="46479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320"/>
              <a:buFont typeface="Noto Sans Symbols"/>
              <a:buChar char="❑"/>
            </a:pPr>
            <a:r>
              <a:rPr lang="en-CA" sz="2200" b="0" i="0" u="none" strike="noStrike" cap="none">
                <a:solidFill>
                  <a:srgbClr val="40458C"/>
                </a:solidFill>
                <a:latin typeface="Tahoma"/>
                <a:ea typeface="Tahoma"/>
                <a:cs typeface="Tahoma"/>
                <a:sym typeface="Tahoma"/>
              </a:rPr>
              <a:t>Java provides a built-in static object, called System.out, that performs output to the “standard output” device, with the following methods:</a:t>
            </a:r>
            <a:endParaRPr sz="1800" b="0" i="0" u="none" strike="noStrike" cap="none"/>
          </a:p>
        </p:txBody>
      </p:sp>
      <p:sp>
        <p:nvSpPr>
          <p:cNvPr id="392" name="Google Shape;392;p51"/>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39</a:t>
            </a:fld>
            <a:endParaRPr sz="1800" b="0" i="0" u="none" strike="noStrike" cap="none"/>
          </a:p>
        </p:txBody>
      </p:sp>
      <p:sp>
        <p:nvSpPr>
          <p:cNvPr id="393" name="Google Shape;393;p51"/>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pic>
        <p:nvPicPr>
          <p:cNvPr id="394" name="Google Shape;394;p51"/>
          <p:cNvPicPr preferRelativeResize="0"/>
          <p:nvPr/>
        </p:nvPicPr>
        <p:blipFill rotWithShape="1">
          <a:blip r:embed="rId3">
            <a:alphaModFix/>
          </a:blip>
          <a:srcRect/>
          <a:stretch/>
        </p:blipFill>
        <p:spPr>
          <a:xfrm>
            <a:off x="1016160" y="2895480"/>
            <a:ext cx="8323560" cy="2742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812640" y="304920"/>
            <a:ext cx="11073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Components of a Java Program</a:t>
            </a:r>
            <a:endParaRPr sz="1800" b="0" i="0" u="none" strike="noStrike" cap="none"/>
          </a:p>
        </p:txBody>
      </p:sp>
      <p:sp>
        <p:nvSpPr>
          <p:cNvPr id="98" name="Google Shape;98;p16"/>
          <p:cNvSpPr txBox="1"/>
          <p:nvPr/>
        </p:nvSpPr>
        <p:spPr>
          <a:xfrm>
            <a:off x="1117440" y="1600200"/>
            <a:ext cx="101595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In Java, executable statements are placed in functions, known as </a:t>
            </a:r>
            <a:r>
              <a:rPr lang="en-CA" sz="2800" b="1" i="0" u="none" strike="noStrike" cap="none">
                <a:solidFill>
                  <a:srgbClr val="40458C"/>
                </a:solidFill>
                <a:latin typeface="Tahoma"/>
                <a:ea typeface="Tahoma"/>
                <a:cs typeface="Tahoma"/>
                <a:sym typeface="Tahoma"/>
              </a:rPr>
              <a:t>methods</a:t>
            </a:r>
            <a:r>
              <a:rPr lang="en-CA" sz="2800" b="0" i="0" u="none" strike="noStrike" cap="none">
                <a:solidFill>
                  <a:srgbClr val="40458C"/>
                </a:solidFill>
                <a:latin typeface="Tahoma"/>
                <a:ea typeface="Tahoma"/>
                <a:cs typeface="Tahoma"/>
                <a:sym typeface="Tahoma"/>
              </a:rPr>
              <a:t>, that belong to class definitions. </a:t>
            </a: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The static method named </a:t>
            </a:r>
            <a:r>
              <a:rPr lang="en-CA" sz="2800" b="1" i="0" u="none" strike="noStrike" cap="none">
                <a:solidFill>
                  <a:srgbClr val="40458C"/>
                </a:solidFill>
                <a:latin typeface="Tahoma"/>
                <a:ea typeface="Tahoma"/>
                <a:cs typeface="Tahoma"/>
                <a:sym typeface="Tahoma"/>
              </a:rPr>
              <a:t>main</a:t>
            </a:r>
            <a:r>
              <a:rPr lang="en-CA" sz="2800" b="0" i="0" u="none" strike="noStrike" cap="none">
                <a:solidFill>
                  <a:srgbClr val="40458C"/>
                </a:solidFill>
                <a:latin typeface="Tahoma"/>
                <a:ea typeface="Tahoma"/>
                <a:cs typeface="Tahoma"/>
                <a:sym typeface="Tahoma"/>
              </a:rPr>
              <a:t> is the first method to be executed when running a Java program. </a:t>
            </a:r>
            <a:endParaRPr sz="1800" b="0" i="0" u="none" strike="noStrike" cap="none"/>
          </a:p>
          <a:p>
            <a:pPr marL="343080" marR="0" lvl="0" indent="-342720" algn="l" rtl="0">
              <a:lnSpc>
                <a:spcPct val="100000"/>
              </a:lnSpc>
              <a:spcBef>
                <a:spcPts val="0"/>
              </a:spcBef>
              <a:spcAft>
                <a:spcPts val="0"/>
              </a:spcAft>
              <a:buClr>
                <a:srgbClr val="40458C"/>
              </a:buClr>
              <a:buSzPts val="1680"/>
              <a:buFont typeface="Noto Sans Symbols"/>
              <a:buChar char="❑"/>
            </a:pPr>
            <a:r>
              <a:rPr lang="en-CA" sz="2800" b="0" i="0" u="none" strike="noStrike" cap="none">
                <a:solidFill>
                  <a:srgbClr val="40458C"/>
                </a:solidFill>
                <a:latin typeface="Tahoma"/>
                <a:ea typeface="Tahoma"/>
                <a:cs typeface="Tahoma"/>
                <a:sym typeface="Tahoma"/>
              </a:rPr>
              <a:t>Any set of statements between the braces “</a:t>
            </a:r>
            <a:r>
              <a:rPr lang="en-CA" sz="2800" b="1" i="0" u="none" strike="noStrike" cap="none">
                <a:solidFill>
                  <a:srgbClr val="40458C"/>
                </a:solidFill>
                <a:latin typeface="Tahoma"/>
                <a:ea typeface="Tahoma"/>
                <a:cs typeface="Tahoma"/>
                <a:sym typeface="Tahoma"/>
              </a:rPr>
              <a:t>{</a:t>
            </a:r>
            <a:r>
              <a:rPr lang="en-CA" sz="2800" b="0" i="0" u="none" strike="noStrike" cap="none">
                <a:solidFill>
                  <a:srgbClr val="40458C"/>
                </a:solidFill>
                <a:latin typeface="Tahoma"/>
                <a:ea typeface="Tahoma"/>
                <a:cs typeface="Tahoma"/>
                <a:sym typeface="Tahoma"/>
              </a:rPr>
              <a:t>” and “</a:t>
            </a:r>
            <a:r>
              <a:rPr lang="en-CA" sz="2800" b="1" i="0" u="none" strike="noStrike" cap="none">
                <a:solidFill>
                  <a:srgbClr val="40458C"/>
                </a:solidFill>
                <a:latin typeface="Tahoma"/>
                <a:ea typeface="Tahoma"/>
                <a:cs typeface="Tahoma"/>
                <a:sym typeface="Tahoma"/>
              </a:rPr>
              <a:t>}</a:t>
            </a:r>
            <a:r>
              <a:rPr lang="en-CA" sz="2800" b="0" i="0" u="none" strike="noStrike" cap="none">
                <a:solidFill>
                  <a:srgbClr val="40458C"/>
                </a:solidFill>
                <a:latin typeface="Tahoma"/>
                <a:ea typeface="Tahoma"/>
                <a:cs typeface="Tahoma"/>
                <a:sym typeface="Tahoma"/>
              </a:rPr>
              <a:t>” define a program block. </a:t>
            </a:r>
            <a:endParaRPr sz="1800" b="0" i="0" u="none" strike="noStrike" cap="none"/>
          </a:p>
        </p:txBody>
      </p:sp>
      <p:sp>
        <p:nvSpPr>
          <p:cNvPr id="99" name="Google Shape;99;p16"/>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100" name="Google Shape;100;p16"/>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4</a:t>
            </a:fld>
            <a:endParaRPr sz="1800" b="0" i="0" u="none" strike="noStrike" cap="non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2"/>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Simple Input</a:t>
            </a:r>
            <a:endParaRPr sz="1800" b="0" i="0" u="none" strike="noStrike" cap="none"/>
          </a:p>
        </p:txBody>
      </p:sp>
      <p:sp>
        <p:nvSpPr>
          <p:cNvPr id="400" name="Google Shape;400;p52"/>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There is also a special object, </a:t>
            </a:r>
            <a:r>
              <a:rPr lang="en-CA" sz="2000" b="1" i="0" u="none" strike="noStrike" cap="none">
                <a:solidFill>
                  <a:srgbClr val="40458C"/>
                </a:solidFill>
                <a:latin typeface="Tahoma"/>
                <a:ea typeface="Tahoma"/>
                <a:cs typeface="Tahoma"/>
                <a:sym typeface="Tahoma"/>
              </a:rPr>
              <a:t>System.in</a:t>
            </a:r>
            <a:r>
              <a:rPr lang="en-CA" sz="2000" b="0" i="0" u="none" strike="noStrike" cap="none">
                <a:solidFill>
                  <a:srgbClr val="40458C"/>
                </a:solidFill>
                <a:latin typeface="Tahoma"/>
                <a:ea typeface="Tahoma"/>
                <a:cs typeface="Tahoma"/>
                <a:sym typeface="Tahoma"/>
              </a:rPr>
              <a:t>, for performing input from the Java console window.</a:t>
            </a:r>
            <a:endParaRPr sz="1800" b="0" i="0" u="none" strike="noStrike" cap="none"/>
          </a:p>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A simple way of reading input with this object is to use it to create a </a:t>
            </a:r>
            <a:r>
              <a:rPr lang="en-CA" sz="2000" b="1" i="0" u="none" strike="noStrike" cap="none">
                <a:solidFill>
                  <a:srgbClr val="40458C"/>
                </a:solidFill>
                <a:latin typeface="Tahoma"/>
                <a:ea typeface="Tahoma"/>
                <a:cs typeface="Tahoma"/>
                <a:sym typeface="Tahoma"/>
              </a:rPr>
              <a:t>Scanner</a:t>
            </a:r>
            <a:r>
              <a:rPr lang="en-CA" sz="2000" b="0" i="0" u="none" strike="noStrike" cap="none">
                <a:solidFill>
                  <a:srgbClr val="40458C"/>
                </a:solidFill>
                <a:latin typeface="Tahoma"/>
                <a:ea typeface="Tahoma"/>
                <a:cs typeface="Tahoma"/>
                <a:sym typeface="Tahoma"/>
              </a:rPr>
              <a:t> object, using the expression</a:t>
            </a:r>
            <a:endParaRPr sz="1800" b="0" i="0" u="none" strike="noStrike" cap="none"/>
          </a:p>
          <a:p>
            <a:pPr marL="0" marR="0" lvl="0" indent="0" algn="l" rtl="0">
              <a:lnSpc>
                <a:spcPct val="100000"/>
              </a:lnSpc>
              <a:spcBef>
                <a:spcPts val="0"/>
              </a:spcBef>
              <a:spcAft>
                <a:spcPts val="0"/>
              </a:spcAft>
              <a:buNone/>
            </a:pPr>
            <a:r>
              <a:rPr lang="en-CA" sz="2000" b="1" i="0" u="none" strike="noStrike" cap="none">
                <a:solidFill>
                  <a:srgbClr val="40458C"/>
                </a:solidFill>
                <a:latin typeface="Tahoma"/>
                <a:ea typeface="Tahoma"/>
                <a:cs typeface="Tahoma"/>
                <a:sym typeface="Tahoma"/>
              </a:rPr>
              <a:t>		new</a:t>
            </a:r>
            <a:r>
              <a:rPr lang="en-CA" sz="2000" b="0" i="0" u="none" strike="noStrike" cap="none">
                <a:solidFill>
                  <a:srgbClr val="40458C"/>
                </a:solidFill>
                <a:latin typeface="Tahoma"/>
                <a:ea typeface="Tahoma"/>
                <a:cs typeface="Tahoma"/>
                <a:sym typeface="Tahoma"/>
              </a:rPr>
              <a:t> Scanner(System.in)</a:t>
            </a:r>
            <a:endParaRPr sz="1800" b="0" i="0" u="none" strike="noStrike" cap="none"/>
          </a:p>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Example:</a:t>
            </a:r>
            <a:endParaRPr sz="1800" b="0" i="0" u="none" strike="noStrike" cap="none"/>
          </a:p>
          <a:p>
            <a:pPr marL="0" marR="0" lvl="0" indent="0" algn="l" rtl="0">
              <a:lnSpc>
                <a:spcPct val="100000"/>
              </a:lnSpc>
              <a:spcBef>
                <a:spcPts val="0"/>
              </a:spcBef>
              <a:spcAft>
                <a:spcPts val="0"/>
              </a:spcAft>
              <a:buNone/>
            </a:pPr>
            <a:endParaRPr sz="1800" b="0" i="0" u="none" strike="noStrike" cap="none"/>
          </a:p>
        </p:txBody>
      </p:sp>
      <p:sp>
        <p:nvSpPr>
          <p:cNvPr id="401" name="Google Shape;401;p52"/>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40</a:t>
            </a:fld>
            <a:endParaRPr sz="1800" b="0" i="0" u="none" strike="noStrike" cap="none"/>
          </a:p>
        </p:txBody>
      </p:sp>
      <p:sp>
        <p:nvSpPr>
          <p:cNvPr id="402" name="Google Shape;402;p52"/>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pic>
        <p:nvPicPr>
          <p:cNvPr id="403" name="Google Shape;403;p52"/>
          <p:cNvPicPr preferRelativeResize="0"/>
          <p:nvPr/>
        </p:nvPicPr>
        <p:blipFill rotWithShape="1">
          <a:blip r:embed="rId3">
            <a:alphaModFix/>
          </a:blip>
          <a:srcRect/>
          <a:stretch/>
        </p:blipFill>
        <p:spPr>
          <a:xfrm>
            <a:off x="3454560" y="3429000"/>
            <a:ext cx="6152039" cy="2971440"/>
          </a:xfrm>
          <a:prstGeom prst="rect">
            <a:avLst/>
          </a:prstGeom>
          <a:noFill/>
          <a:ln w="38150" cap="flat" cmpd="sng">
            <a:solidFill>
              <a:srgbClr val="000000"/>
            </a:solidFill>
            <a:prstDash val="solid"/>
            <a:miter lim="8000"/>
            <a:headEnd type="none" w="sm" len="sm"/>
            <a:tailEnd type="none" w="sm" len="sm"/>
          </a:ln>
          <a:effectLst>
            <a:outerShdw blurRad="50800" dist="38100" dir="2700000" algn="tl" rotWithShape="0">
              <a:srgbClr val="000000">
                <a:alpha val="4275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3"/>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java.util.Scanner Methods</a:t>
            </a:r>
            <a:endParaRPr sz="1800" b="0" i="0" u="none" strike="noStrike" cap="none"/>
          </a:p>
        </p:txBody>
      </p:sp>
      <p:sp>
        <p:nvSpPr>
          <p:cNvPr id="409" name="Google Shape;409;p53"/>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41</a:t>
            </a:fld>
            <a:endParaRPr sz="1800" b="0" i="0" u="none" strike="noStrike" cap="none"/>
          </a:p>
        </p:txBody>
      </p:sp>
      <p:sp>
        <p:nvSpPr>
          <p:cNvPr id="410" name="Google Shape;410;p53"/>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
        <p:nvSpPr>
          <p:cNvPr id="411" name="Google Shape;411;p53"/>
          <p:cNvSpPr txBox="1"/>
          <p:nvPr/>
        </p:nvSpPr>
        <p:spPr>
          <a:xfrm>
            <a:off x="1117440" y="1523880"/>
            <a:ext cx="10362900" cy="42666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The Scanner class reads the input stream and divides it into tokens, which are strings of characters separated by delimiters.</a:t>
            </a:r>
            <a:endParaRPr sz="1800" b="0" i="0" u="none" strike="noStrike" cap="none"/>
          </a:p>
        </p:txBody>
      </p:sp>
      <p:pic>
        <p:nvPicPr>
          <p:cNvPr id="412" name="Google Shape;412;p53"/>
          <p:cNvPicPr preferRelativeResize="0"/>
          <p:nvPr/>
        </p:nvPicPr>
        <p:blipFill rotWithShape="1">
          <a:blip r:embed="rId3">
            <a:alphaModFix/>
          </a:blip>
          <a:srcRect/>
          <a:stretch/>
        </p:blipFill>
        <p:spPr>
          <a:xfrm>
            <a:off x="2056675" y="2483435"/>
            <a:ext cx="6884281" cy="341136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4"/>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Sample Program</a:t>
            </a:r>
            <a:endParaRPr sz="1800" b="0" i="0" u="none" strike="noStrike" cap="none"/>
          </a:p>
        </p:txBody>
      </p:sp>
      <p:pic>
        <p:nvPicPr>
          <p:cNvPr id="418" name="Google Shape;418;p54"/>
          <p:cNvPicPr preferRelativeResize="0"/>
          <p:nvPr/>
        </p:nvPicPr>
        <p:blipFill rotWithShape="1">
          <a:blip r:embed="rId3">
            <a:alphaModFix/>
          </a:blip>
          <a:srcRect/>
          <a:stretch/>
        </p:blipFill>
        <p:spPr>
          <a:xfrm>
            <a:off x="605933" y="1676520"/>
            <a:ext cx="8152920" cy="446688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5"/>
          <p:cNvSpPr txBox="1"/>
          <p:nvPr/>
        </p:nvSpPr>
        <p:spPr>
          <a:xfrm>
            <a:off x="812640" y="304920"/>
            <a:ext cx="10362900" cy="761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Sample Program</a:t>
            </a:r>
            <a:endParaRPr sz="1800" b="0" i="0" u="none" strike="noStrike" cap="none"/>
          </a:p>
        </p:txBody>
      </p:sp>
      <p:pic>
        <p:nvPicPr>
          <p:cNvPr id="424" name="Google Shape;424;p55"/>
          <p:cNvPicPr preferRelativeResize="0"/>
          <p:nvPr/>
        </p:nvPicPr>
        <p:blipFill rotWithShape="1">
          <a:blip r:embed="rId3">
            <a:alphaModFix/>
          </a:blip>
          <a:srcRect/>
          <a:stretch/>
        </p:blipFill>
        <p:spPr>
          <a:xfrm>
            <a:off x="1117440" y="1143000"/>
            <a:ext cx="6080040" cy="525743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6"/>
          <p:cNvSpPr txBox="1"/>
          <p:nvPr/>
        </p:nvSpPr>
        <p:spPr>
          <a:xfrm>
            <a:off x="812640" y="304920"/>
            <a:ext cx="10362900" cy="761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Sample Program</a:t>
            </a:r>
            <a:endParaRPr sz="1800" b="0" i="0" u="none" strike="noStrike" cap="none"/>
          </a:p>
        </p:txBody>
      </p:sp>
      <p:pic>
        <p:nvPicPr>
          <p:cNvPr id="430" name="Google Shape;430;p56"/>
          <p:cNvPicPr preferRelativeResize="0"/>
          <p:nvPr/>
        </p:nvPicPr>
        <p:blipFill rotWithShape="1">
          <a:blip r:embed="rId3">
            <a:alphaModFix/>
          </a:blip>
          <a:srcRect/>
          <a:stretch/>
        </p:blipFill>
        <p:spPr>
          <a:xfrm>
            <a:off x="1016160" y="1066680"/>
            <a:ext cx="6597360" cy="525744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2"/>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dirty="0">
                <a:solidFill>
                  <a:srgbClr val="BE2D00"/>
                </a:solidFill>
                <a:latin typeface="Tahoma"/>
                <a:ea typeface="Tahoma"/>
                <a:cs typeface="Tahoma"/>
                <a:sym typeface="Tahoma"/>
              </a:rPr>
              <a:t>Exercise</a:t>
            </a:r>
            <a:endParaRPr sz="1800" b="0" i="0" u="none" strike="noStrike" cap="none" dirty="0"/>
          </a:p>
        </p:txBody>
      </p:sp>
      <p:sp>
        <p:nvSpPr>
          <p:cNvPr id="400" name="Google Shape;400;p52"/>
          <p:cNvSpPr txBox="1"/>
          <p:nvPr/>
        </p:nvSpPr>
        <p:spPr>
          <a:xfrm>
            <a:off x="1117440" y="1447620"/>
            <a:ext cx="10362900" cy="4571880"/>
          </a:xfrm>
          <a:prstGeom prst="rect">
            <a:avLst/>
          </a:prstGeom>
          <a:noFill/>
          <a:ln>
            <a:noFill/>
          </a:ln>
        </p:spPr>
        <p:txBody>
          <a:bodyPr spcFirstLastPara="1" wrap="square" lIns="91425" tIns="45700" rIns="91425" bIns="45700" anchor="t" anchorCtr="0">
            <a:noAutofit/>
          </a:bodyPr>
          <a:lstStyle/>
          <a:p>
            <a:pPr marL="360" marR="0" lvl="0" algn="l" rtl="0">
              <a:lnSpc>
                <a:spcPct val="100000"/>
              </a:lnSpc>
              <a:spcBef>
                <a:spcPts val="0"/>
              </a:spcBef>
              <a:spcAft>
                <a:spcPts val="0"/>
              </a:spcAft>
              <a:buClr>
                <a:srgbClr val="40458C"/>
              </a:buClr>
              <a:buSzPts val="1200"/>
            </a:pPr>
            <a:r>
              <a:rPr lang="en-US" sz="2000" b="0" i="0" u="none" strike="noStrike" cap="none" dirty="0">
                <a:solidFill>
                  <a:srgbClr val="40458C"/>
                </a:solidFill>
                <a:latin typeface="Tahoma"/>
                <a:ea typeface="Tahoma"/>
                <a:cs typeface="Tahoma"/>
                <a:sym typeface="Tahoma"/>
              </a:rPr>
              <a:t>You are required to write a Java program to calculate the fine amounts for </a:t>
            </a:r>
            <a:r>
              <a:rPr lang="en-US" sz="2000" b="0" i="0" u="none" strike="noStrike" cap="none">
                <a:solidFill>
                  <a:srgbClr val="40458C"/>
                </a:solidFill>
                <a:latin typeface="Tahoma"/>
                <a:ea typeface="Tahoma"/>
                <a:cs typeface="Tahoma"/>
                <a:sym typeface="Tahoma"/>
              </a:rPr>
              <a:t>a Library </a:t>
            </a:r>
            <a:r>
              <a:rPr lang="en-US" sz="2000" b="0" i="0" u="none" strike="noStrike" cap="none" dirty="0">
                <a:solidFill>
                  <a:srgbClr val="40458C"/>
                </a:solidFill>
                <a:latin typeface="Tahoma"/>
                <a:ea typeface="Tahoma"/>
                <a:cs typeface="Tahoma"/>
                <a:sym typeface="Tahoma"/>
              </a:rPr>
              <a:t>using the following rules:</a:t>
            </a:r>
          </a:p>
          <a:p>
            <a:pPr marL="343080" marR="0" lvl="0" indent="-342720" algn="l" rtl="0">
              <a:lnSpc>
                <a:spcPct val="100000"/>
              </a:lnSpc>
              <a:spcBef>
                <a:spcPts val="0"/>
              </a:spcBef>
              <a:spcAft>
                <a:spcPts val="0"/>
              </a:spcAft>
              <a:buClr>
                <a:srgbClr val="40458C"/>
              </a:buClr>
              <a:buSzPts val="1200"/>
              <a:buFont typeface="Noto Sans Symbols"/>
              <a:buChar char="❑"/>
            </a:pPr>
            <a:r>
              <a:rPr lang="en-US" sz="2000" b="0" i="0" u="none" strike="noStrike" cap="none" dirty="0">
                <a:solidFill>
                  <a:srgbClr val="40458C"/>
                </a:solidFill>
                <a:latin typeface="Tahoma"/>
                <a:ea typeface="Tahoma"/>
                <a:cs typeface="Tahoma"/>
                <a:sym typeface="Tahoma"/>
              </a:rPr>
              <a:t>If the book is returned on or before the due date, there is no fine (fine amount is 0).</a:t>
            </a:r>
          </a:p>
          <a:p>
            <a:pPr marL="343080" marR="0" lvl="0" indent="-342720" algn="l" rtl="0">
              <a:lnSpc>
                <a:spcPct val="100000"/>
              </a:lnSpc>
              <a:spcBef>
                <a:spcPts val="0"/>
              </a:spcBef>
              <a:spcAft>
                <a:spcPts val="0"/>
              </a:spcAft>
              <a:buClr>
                <a:srgbClr val="40458C"/>
              </a:buClr>
              <a:buSzPts val="1200"/>
              <a:buFont typeface="Noto Sans Symbols"/>
              <a:buChar char="❑"/>
            </a:pPr>
            <a:r>
              <a:rPr lang="en-US" sz="2000" b="0" i="0" u="none" strike="noStrike" cap="none" dirty="0">
                <a:solidFill>
                  <a:srgbClr val="40458C"/>
                </a:solidFill>
                <a:latin typeface="Tahoma"/>
                <a:ea typeface="Tahoma"/>
                <a:cs typeface="Tahoma"/>
                <a:sym typeface="Tahoma"/>
              </a:rPr>
              <a:t>If the book is returned after due date, the fine is $2 for each day late.</a:t>
            </a:r>
          </a:p>
          <a:p>
            <a:pPr marL="343080" marR="0" lvl="0" indent="-342720" algn="l" rtl="0">
              <a:lnSpc>
                <a:spcPct val="100000"/>
              </a:lnSpc>
              <a:spcBef>
                <a:spcPts val="0"/>
              </a:spcBef>
              <a:spcAft>
                <a:spcPts val="0"/>
              </a:spcAft>
              <a:buClr>
                <a:srgbClr val="40458C"/>
              </a:buClr>
              <a:buSzPts val="1200"/>
              <a:buFont typeface="Noto Sans Symbols"/>
              <a:buChar char="❑"/>
            </a:pPr>
            <a:endParaRPr lang="en-US" sz="2000" b="0" i="0" u="none" strike="noStrike" cap="none" dirty="0">
              <a:solidFill>
                <a:srgbClr val="40458C"/>
              </a:solidFill>
              <a:latin typeface="Tahoma"/>
              <a:ea typeface="Tahoma"/>
              <a:cs typeface="Tahoma"/>
              <a:sym typeface="Tahoma"/>
            </a:endParaRPr>
          </a:p>
          <a:p>
            <a:pPr marL="360" marR="0" lvl="0" algn="l" rtl="0">
              <a:lnSpc>
                <a:spcPct val="100000"/>
              </a:lnSpc>
              <a:spcBef>
                <a:spcPts val="0"/>
              </a:spcBef>
              <a:spcAft>
                <a:spcPts val="0"/>
              </a:spcAft>
              <a:buClr>
                <a:srgbClr val="40458C"/>
              </a:buClr>
              <a:buSzPts val="1200"/>
            </a:pPr>
            <a:r>
              <a:rPr lang="en-US" sz="2000" b="0" i="0" u="none" strike="noStrike" cap="none" dirty="0">
                <a:solidFill>
                  <a:srgbClr val="40458C"/>
                </a:solidFill>
                <a:latin typeface="Tahoma"/>
                <a:ea typeface="Tahoma"/>
                <a:cs typeface="Tahoma"/>
                <a:sym typeface="Tahoma"/>
              </a:rPr>
              <a:t>Keep in mind the followings:</a:t>
            </a:r>
          </a:p>
          <a:p>
            <a:pPr marL="343260" marR="0" lvl="0" indent="-342900" algn="l" rtl="0">
              <a:lnSpc>
                <a:spcPct val="100000"/>
              </a:lnSpc>
              <a:spcBef>
                <a:spcPts val="0"/>
              </a:spcBef>
              <a:spcAft>
                <a:spcPts val="0"/>
              </a:spcAft>
              <a:buClr>
                <a:srgbClr val="40458C"/>
              </a:buClr>
              <a:buSzPts val="1200"/>
              <a:buFont typeface="Wingdings" panose="05000000000000000000" pitchFamily="2" charset="2"/>
              <a:buChar char="q"/>
            </a:pPr>
            <a:r>
              <a:rPr lang="en-US" sz="2000" b="0" i="0" u="none" strike="noStrike" cap="none" dirty="0">
                <a:solidFill>
                  <a:srgbClr val="40458C"/>
                </a:solidFill>
                <a:latin typeface="Tahoma"/>
                <a:ea typeface="Tahoma"/>
                <a:cs typeface="Tahoma"/>
                <a:sym typeface="Tahoma"/>
              </a:rPr>
              <a:t>Take return date input from user, e.g., day, month, year</a:t>
            </a:r>
          </a:p>
          <a:p>
            <a:pPr marL="343260" marR="0" lvl="0" indent="-342900" algn="l" rtl="0">
              <a:lnSpc>
                <a:spcPct val="100000"/>
              </a:lnSpc>
              <a:spcBef>
                <a:spcPts val="0"/>
              </a:spcBef>
              <a:spcAft>
                <a:spcPts val="0"/>
              </a:spcAft>
              <a:buClr>
                <a:srgbClr val="40458C"/>
              </a:buClr>
              <a:buSzPts val="1200"/>
              <a:buFont typeface="Wingdings" panose="05000000000000000000" pitchFamily="2" charset="2"/>
              <a:buChar char="q"/>
            </a:pPr>
            <a:r>
              <a:rPr lang="en-US" sz="2000" b="0" i="0" u="none" strike="noStrike" cap="none" dirty="0">
                <a:solidFill>
                  <a:srgbClr val="40458C"/>
                </a:solidFill>
                <a:latin typeface="Tahoma"/>
                <a:ea typeface="Tahoma"/>
                <a:cs typeface="Tahoma"/>
                <a:sym typeface="Tahoma"/>
              </a:rPr>
              <a:t>You are required to use Actual Dates in Java.</a:t>
            </a:r>
          </a:p>
          <a:p>
            <a:pPr marL="343260" marR="0" lvl="0" indent="-342900" algn="l" rtl="0">
              <a:lnSpc>
                <a:spcPct val="100000"/>
              </a:lnSpc>
              <a:spcBef>
                <a:spcPts val="0"/>
              </a:spcBef>
              <a:spcAft>
                <a:spcPts val="0"/>
              </a:spcAft>
              <a:buClr>
                <a:srgbClr val="40458C"/>
              </a:buClr>
              <a:buSzPts val="1200"/>
              <a:buFont typeface="Wingdings" panose="05000000000000000000" pitchFamily="2" charset="2"/>
              <a:buChar char="q"/>
            </a:pPr>
            <a:r>
              <a:rPr lang="en-US" sz="2000" dirty="0">
                <a:solidFill>
                  <a:srgbClr val="40458C"/>
                </a:solidFill>
                <a:latin typeface="Tahoma"/>
                <a:ea typeface="Tahoma"/>
                <a:cs typeface="Tahoma"/>
                <a:sym typeface="Tahoma"/>
              </a:rPr>
              <a:t>Perform Date calculations to find difference between due date and return date</a:t>
            </a:r>
            <a:endParaRPr lang="en-US" sz="2000" b="0" i="0" u="none" strike="noStrike" cap="none" dirty="0">
              <a:solidFill>
                <a:srgbClr val="40458C"/>
              </a:solidFill>
              <a:latin typeface="Tahoma"/>
              <a:ea typeface="Tahoma"/>
              <a:cs typeface="Tahoma"/>
              <a:sym typeface="Tahoma"/>
            </a:endParaRPr>
          </a:p>
          <a:p>
            <a:pPr marL="360" marR="0" lvl="0" algn="l" rtl="0">
              <a:lnSpc>
                <a:spcPct val="100000"/>
              </a:lnSpc>
              <a:spcBef>
                <a:spcPts val="0"/>
              </a:spcBef>
              <a:spcAft>
                <a:spcPts val="0"/>
              </a:spcAft>
              <a:buClr>
                <a:srgbClr val="40458C"/>
              </a:buClr>
              <a:buSzPts val="1200"/>
            </a:pPr>
            <a:endParaRPr lang="en-US" sz="2000" dirty="0">
              <a:solidFill>
                <a:srgbClr val="40458C"/>
              </a:solidFill>
              <a:latin typeface="Tahoma"/>
              <a:ea typeface="Tahoma"/>
              <a:cs typeface="Tahoma"/>
              <a:sym typeface="Tahoma"/>
            </a:endParaRPr>
          </a:p>
          <a:p>
            <a:pPr marL="360" marR="0" lvl="0" algn="l" rtl="0">
              <a:lnSpc>
                <a:spcPct val="100000"/>
              </a:lnSpc>
              <a:spcBef>
                <a:spcPts val="0"/>
              </a:spcBef>
              <a:spcAft>
                <a:spcPts val="0"/>
              </a:spcAft>
              <a:buClr>
                <a:srgbClr val="40458C"/>
              </a:buClr>
              <a:buSzPts val="1200"/>
            </a:pPr>
            <a:r>
              <a:rPr lang="en-US" sz="2000" b="0" i="0" u="none" strike="noStrike" cap="none" dirty="0">
                <a:solidFill>
                  <a:srgbClr val="40458C"/>
                </a:solidFill>
                <a:latin typeface="Tahoma"/>
                <a:ea typeface="Tahoma"/>
                <a:cs typeface="Tahoma"/>
                <a:sym typeface="Tahoma"/>
              </a:rPr>
              <a:t>Look in to </a:t>
            </a:r>
          </a:p>
          <a:p>
            <a:pPr marL="343260" marR="0" lvl="0" indent="-342900" algn="l" rtl="0">
              <a:lnSpc>
                <a:spcPct val="100000"/>
              </a:lnSpc>
              <a:spcBef>
                <a:spcPts val="0"/>
              </a:spcBef>
              <a:spcAft>
                <a:spcPts val="0"/>
              </a:spcAft>
              <a:buClr>
                <a:srgbClr val="40458C"/>
              </a:buClr>
              <a:buSzPts val="1200"/>
              <a:buFont typeface="Wingdings" panose="05000000000000000000" pitchFamily="2" charset="2"/>
              <a:buChar char="q"/>
            </a:pPr>
            <a:r>
              <a:rPr lang="en-US" sz="2000" dirty="0" err="1">
                <a:solidFill>
                  <a:srgbClr val="FF0000"/>
                </a:solidFill>
                <a:latin typeface="Tahoma"/>
                <a:ea typeface="Tahoma"/>
                <a:cs typeface="Tahoma"/>
                <a:sym typeface="Tahoma"/>
              </a:rPr>
              <a:t>java.util.Scanner</a:t>
            </a:r>
            <a:endParaRPr lang="en-US" sz="2000" dirty="0">
              <a:solidFill>
                <a:srgbClr val="FF0000"/>
              </a:solidFill>
              <a:latin typeface="Tahoma"/>
              <a:ea typeface="Tahoma"/>
              <a:cs typeface="Tahoma"/>
              <a:sym typeface="Tahoma"/>
            </a:endParaRPr>
          </a:p>
          <a:p>
            <a:pPr marL="343260" marR="0" lvl="0" indent="-342900" algn="l" rtl="0">
              <a:lnSpc>
                <a:spcPct val="100000"/>
              </a:lnSpc>
              <a:spcBef>
                <a:spcPts val="0"/>
              </a:spcBef>
              <a:spcAft>
                <a:spcPts val="0"/>
              </a:spcAft>
              <a:buClr>
                <a:srgbClr val="40458C"/>
              </a:buClr>
              <a:buSzPts val="1200"/>
              <a:buFont typeface="Wingdings" panose="05000000000000000000" pitchFamily="2" charset="2"/>
              <a:buChar char="q"/>
            </a:pPr>
            <a:r>
              <a:rPr lang="en-US" sz="2000" dirty="0" err="1">
                <a:solidFill>
                  <a:srgbClr val="FF0000"/>
                </a:solidFill>
                <a:latin typeface="Tahoma"/>
                <a:ea typeface="Tahoma"/>
                <a:cs typeface="Tahoma"/>
                <a:sym typeface="Tahoma"/>
              </a:rPr>
              <a:t>java.time.LocalDate</a:t>
            </a:r>
            <a:endParaRPr lang="en-US" sz="2000" dirty="0">
              <a:solidFill>
                <a:srgbClr val="FF0000"/>
              </a:solidFill>
              <a:latin typeface="Tahoma"/>
              <a:ea typeface="Tahoma"/>
              <a:cs typeface="Tahoma"/>
              <a:sym typeface="Tahoma"/>
            </a:endParaRPr>
          </a:p>
          <a:p>
            <a:pPr marL="343260" marR="0" lvl="0" indent="-342900" algn="l" rtl="0">
              <a:lnSpc>
                <a:spcPct val="100000"/>
              </a:lnSpc>
              <a:spcBef>
                <a:spcPts val="0"/>
              </a:spcBef>
              <a:spcAft>
                <a:spcPts val="0"/>
              </a:spcAft>
              <a:buClr>
                <a:srgbClr val="40458C"/>
              </a:buClr>
              <a:buSzPts val="1200"/>
              <a:buFont typeface="Wingdings" panose="05000000000000000000" pitchFamily="2" charset="2"/>
              <a:buChar char="q"/>
            </a:pPr>
            <a:r>
              <a:rPr lang="en-US" sz="2000" dirty="0" err="1">
                <a:solidFill>
                  <a:srgbClr val="FF0000"/>
                </a:solidFill>
                <a:latin typeface="Tahoma"/>
                <a:ea typeface="Tahoma"/>
                <a:cs typeface="Tahoma"/>
              </a:rPr>
              <a:t>java.time.temporal.ChronoUnit</a:t>
            </a:r>
            <a:endParaRPr sz="2000" dirty="0">
              <a:solidFill>
                <a:srgbClr val="FF0000"/>
              </a:solidFill>
              <a:latin typeface="Tahoma"/>
              <a:ea typeface="Tahoma"/>
              <a:cs typeface="Tahoma"/>
            </a:endParaRPr>
          </a:p>
        </p:txBody>
      </p:sp>
      <p:sp>
        <p:nvSpPr>
          <p:cNvPr id="401" name="Google Shape;401;p52"/>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45</a:t>
            </a:fld>
            <a:endParaRPr sz="1800" b="0" i="0" u="none" strike="noStrike" cap="none"/>
          </a:p>
        </p:txBody>
      </p:sp>
      <p:sp>
        <p:nvSpPr>
          <p:cNvPr id="402" name="Google Shape;402;p52"/>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2</a:t>
            </a:r>
            <a:endParaRPr sz="1800" b="0" i="0" u="none" strike="noStrike" cap="none"/>
          </a:p>
        </p:txBody>
      </p:sp>
    </p:spTree>
    <p:extLst>
      <p:ext uri="{BB962C8B-B14F-4D97-AF65-F5344CB8AC3E}">
        <p14:creationId xmlns:p14="http://schemas.microsoft.com/office/powerpoint/2010/main" val="312999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Identifiers</a:t>
            </a:r>
            <a:endParaRPr sz="1800" b="0" i="0" u="none" strike="noStrike" cap="none"/>
          </a:p>
        </p:txBody>
      </p:sp>
      <p:sp>
        <p:nvSpPr>
          <p:cNvPr id="106" name="Google Shape;106;p17"/>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The name of a class, method, or variable in Java is called an </a:t>
            </a:r>
            <a:r>
              <a:rPr lang="en-CA" sz="2600" b="1" i="0" u="none" strike="noStrike" cap="none">
                <a:solidFill>
                  <a:srgbClr val="40458C"/>
                </a:solidFill>
                <a:latin typeface="Tahoma"/>
                <a:ea typeface="Tahoma"/>
                <a:cs typeface="Tahoma"/>
                <a:sym typeface="Tahoma"/>
              </a:rPr>
              <a:t>identifier</a:t>
            </a:r>
            <a:r>
              <a:rPr lang="en-CA" sz="2600" b="0" i="0" u="none" strike="noStrike" cap="none">
                <a:solidFill>
                  <a:srgbClr val="40458C"/>
                </a:solidFill>
                <a:latin typeface="Tahoma"/>
                <a:ea typeface="Tahoma"/>
                <a:cs typeface="Tahoma"/>
                <a:sym typeface="Tahoma"/>
              </a:rPr>
              <a:t>, which can be any string of characters as long as it begins with a letter and consists of letters.</a:t>
            </a:r>
            <a:endParaRPr sz="1800" b="0" i="0" u="none" strike="noStrike" cap="none"/>
          </a:p>
          <a:p>
            <a:pPr marL="343080" marR="0" lvl="0" indent="-342720" algn="l" rtl="0">
              <a:lnSpc>
                <a:spcPct val="100000"/>
              </a:lnSpc>
              <a:spcBef>
                <a:spcPts val="0"/>
              </a:spcBef>
              <a:spcAft>
                <a:spcPts val="0"/>
              </a:spcAft>
              <a:buClr>
                <a:srgbClr val="40458C"/>
              </a:buClr>
              <a:buSzPts val="1560"/>
              <a:buFont typeface="Noto Sans Symbols"/>
              <a:buChar char="❑"/>
            </a:pPr>
            <a:r>
              <a:rPr lang="en-CA" sz="2600" b="0" i="0" u="none" strike="noStrike" cap="none">
                <a:solidFill>
                  <a:srgbClr val="40458C"/>
                </a:solidFill>
                <a:latin typeface="Tahoma"/>
                <a:ea typeface="Tahoma"/>
                <a:cs typeface="Tahoma"/>
                <a:sym typeface="Tahoma"/>
              </a:rPr>
              <a:t>Exceptions:</a:t>
            </a:r>
            <a:endParaRPr sz="1800" b="0" i="0" u="none" strike="noStrike" cap="none"/>
          </a:p>
        </p:txBody>
      </p:sp>
      <p:sp>
        <p:nvSpPr>
          <p:cNvPr id="107" name="Google Shape;107;p17"/>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5</a:t>
            </a:fld>
            <a:endParaRPr sz="1800" b="0" i="0" u="none" strike="noStrike" cap="none"/>
          </a:p>
        </p:txBody>
      </p:sp>
      <p:sp>
        <p:nvSpPr>
          <p:cNvPr id="108" name="Google Shape;108;p17"/>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pic>
        <p:nvPicPr>
          <p:cNvPr id="109" name="Google Shape;109;p17"/>
          <p:cNvPicPr preferRelativeResize="0"/>
          <p:nvPr/>
        </p:nvPicPr>
        <p:blipFill rotWithShape="1">
          <a:blip r:embed="rId3">
            <a:alphaModFix/>
          </a:blip>
          <a:srcRect/>
          <a:stretch/>
        </p:blipFill>
        <p:spPr>
          <a:xfrm>
            <a:off x="3803375" y="2934650"/>
            <a:ext cx="5014751" cy="291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Base Types</a:t>
            </a:r>
            <a:endParaRPr sz="1800" b="0" i="0" u="none" strike="noStrike" cap="none"/>
          </a:p>
        </p:txBody>
      </p:sp>
      <p:sp>
        <p:nvSpPr>
          <p:cNvPr id="115" name="Google Shape;115;p18"/>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Java has several base types, which are basic ways of storing data. </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An identifier variable can be declared to hold any base type and it can later be reassigned to hold another value of the same type. </a:t>
            </a:r>
            <a:endParaRPr sz="1800" b="0" i="0" u="none" strike="noStrike" cap="none"/>
          </a:p>
        </p:txBody>
      </p:sp>
      <p:sp>
        <p:nvSpPr>
          <p:cNvPr id="116" name="Google Shape;116;p18"/>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6</a:t>
            </a:fld>
            <a:endParaRPr sz="1800" b="0" i="0" u="none" strike="noStrike" cap="none"/>
          </a:p>
        </p:txBody>
      </p:sp>
      <p:sp>
        <p:nvSpPr>
          <p:cNvPr id="117" name="Google Shape;117;p18"/>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pic>
        <p:nvPicPr>
          <p:cNvPr id="118" name="Google Shape;118;p18"/>
          <p:cNvPicPr preferRelativeResize="0"/>
          <p:nvPr/>
        </p:nvPicPr>
        <p:blipFill rotWithShape="1">
          <a:blip r:embed="rId3">
            <a:alphaModFix/>
          </a:blip>
          <a:srcRect/>
          <a:stretch/>
        </p:blipFill>
        <p:spPr>
          <a:xfrm>
            <a:off x="406560" y="3505200"/>
            <a:ext cx="4800241" cy="2128680"/>
          </a:xfrm>
          <a:prstGeom prst="rect">
            <a:avLst/>
          </a:prstGeom>
          <a:noFill/>
          <a:ln w="38150" cap="flat" cmpd="sng">
            <a:solidFill>
              <a:srgbClr val="000000"/>
            </a:solidFill>
            <a:prstDash val="solid"/>
            <a:miter lim="8000"/>
            <a:headEnd type="none" w="sm" len="sm"/>
            <a:tailEnd type="none" w="sm" len="sm"/>
          </a:ln>
          <a:effectLst>
            <a:outerShdw blurRad="50800" dist="38100" dir="2700000" algn="tl" rotWithShape="0">
              <a:srgbClr val="000000">
                <a:alpha val="42750"/>
              </a:srgbClr>
            </a:outerShdw>
          </a:effectLst>
        </p:spPr>
      </p:pic>
      <p:pic>
        <p:nvPicPr>
          <p:cNvPr id="119" name="Google Shape;119;p18"/>
          <p:cNvPicPr preferRelativeResize="0"/>
          <p:nvPr/>
        </p:nvPicPr>
        <p:blipFill rotWithShape="1">
          <a:blip r:embed="rId4">
            <a:alphaModFix/>
          </a:blip>
          <a:srcRect/>
          <a:stretch/>
        </p:blipFill>
        <p:spPr>
          <a:xfrm>
            <a:off x="7213440" y="3352920"/>
            <a:ext cx="3377881" cy="2419201"/>
          </a:xfrm>
          <a:prstGeom prst="rect">
            <a:avLst/>
          </a:prstGeom>
          <a:noFill/>
          <a:ln w="38150" cap="flat" cmpd="sng">
            <a:solidFill>
              <a:srgbClr val="000000"/>
            </a:solidFill>
            <a:prstDash val="solid"/>
            <a:miter lim="8000"/>
            <a:headEnd type="none" w="sm" len="sm"/>
            <a:tailEnd type="none" w="sm" len="sm"/>
          </a:ln>
          <a:effectLst>
            <a:outerShdw blurRad="50800" dist="38100" dir="2700000" algn="tl" rotWithShape="0">
              <a:srgbClr val="000000">
                <a:alpha val="4275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Classes and Objects</a:t>
            </a:r>
            <a:endParaRPr sz="1800" b="0" i="0" u="none" strike="noStrike" cap="none"/>
          </a:p>
        </p:txBody>
      </p:sp>
      <p:sp>
        <p:nvSpPr>
          <p:cNvPr id="125" name="Google Shape;125;p19"/>
          <p:cNvSpPr txBox="1"/>
          <p:nvPr/>
        </p:nvSpPr>
        <p:spPr>
          <a:xfrm>
            <a:off x="914400" y="1600200"/>
            <a:ext cx="101595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Every </a:t>
            </a:r>
            <a:r>
              <a:rPr lang="en-CA" sz="2000" b="1" i="0" u="none" strike="noStrike" cap="none">
                <a:solidFill>
                  <a:srgbClr val="40458C"/>
                </a:solidFill>
                <a:latin typeface="Tahoma"/>
                <a:ea typeface="Tahoma"/>
                <a:cs typeface="Tahoma"/>
                <a:sym typeface="Tahoma"/>
              </a:rPr>
              <a:t>object</a:t>
            </a:r>
            <a:r>
              <a:rPr lang="en-CA" sz="2000" b="0" i="0" u="none" strike="noStrike" cap="none">
                <a:solidFill>
                  <a:srgbClr val="40458C"/>
                </a:solidFill>
                <a:latin typeface="Tahoma"/>
                <a:ea typeface="Tahoma"/>
                <a:cs typeface="Tahoma"/>
                <a:sym typeface="Tahoma"/>
              </a:rPr>
              <a:t> is an instance of a </a:t>
            </a:r>
            <a:r>
              <a:rPr lang="en-CA" sz="2000" b="1" i="0" u="none" strike="noStrike" cap="none">
                <a:solidFill>
                  <a:srgbClr val="40458C"/>
                </a:solidFill>
                <a:latin typeface="Tahoma"/>
                <a:ea typeface="Tahoma"/>
                <a:cs typeface="Tahoma"/>
                <a:sym typeface="Tahoma"/>
              </a:rPr>
              <a:t>class</a:t>
            </a:r>
            <a:r>
              <a:rPr lang="en-CA" sz="2000" b="0" i="0" u="none" strike="noStrike" cap="none">
                <a:solidFill>
                  <a:srgbClr val="40458C"/>
                </a:solidFill>
                <a:latin typeface="Tahoma"/>
                <a:ea typeface="Tahoma"/>
                <a:cs typeface="Tahoma"/>
                <a:sym typeface="Tahoma"/>
              </a:rPr>
              <a:t>, which serves as the type of the object and as a blueprint, defining the data which the object stores and the methods for accessing and modifying that data. The critical members of a class in Java are the following:</a:t>
            </a:r>
            <a:endParaRPr sz="1800" b="0" i="0" u="none" strike="noStrike" cap="none"/>
          </a:p>
          <a:p>
            <a:pPr marL="743040" marR="0" lvl="1" indent="-285480" algn="l" rtl="0">
              <a:lnSpc>
                <a:spcPct val="100000"/>
              </a:lnSpc>
              <a:spcBef>
                <a:spcPts val="0"/>
              </a:spcBef>
              <a:spcAft>
                <a:spcPts val="0"/>
              </a:spcAft>
              <a:buClr>
                <a:srgbClr val="40458C"/>
              </a:buClr>
              <a:buSzPts val="960"/>
              <a:buFont typeface="Noto Sans Symbols"/>
              <a:buChar char="■"/>
            </a:pPr>
            <a:r>
              <a:rPr lang="en-CA" sz="1600" b="1" i="0" u="none" strike="noStrike" cap="none">
                <a:solidFill>
                  <a:srgbClr val="40458C"/>
                </a:solidFill>
                <a:latin typeface="Tahoma"/>
                <a:ea typeface="Tahoma"/>
                <a:cs typeface="Tahoma"/>
                <a:sym typeface="Tahoma"/>
              </a:rPr>
              <a:t>Instance variables</a:t>
            </a:r>
            <a:r>
              <a:rPr lang="en-CA" sz="1600" b="0" i="0" u="none" strike="noStrike" cap="none">
                <a:solidFill>
                  <a:srgbClr val="40458C"/>
                </a:solidFill>
                <a:latin typeface="Tahoma"/>
                <a:ea typeface="Tahoma"/>
                <a:cs typeface="Tahoma"/>
                <a:sym typeface="Tahoma"/>
              </a:rPr>
              <a:t>, which are also called </a:t>
            </a:r>
            <a:r>
              <a:rPr lang="en-CA" sz="1600" b="1" i="0" u="none" strike="noStrike" cap="none">
                <a:solidFill>
                  <a:srgbClr val="40458C"/>
                </a:solidFill>
                <a:latin typeface="Tahoma"/>
                <a:ea typeface="Tahoma"/>
                <a:cs typeface="Tahoma"/>
                <a:sym typeface="Tahoma"/>
              </a:rPr>
              <a:t>fields</a:t>
            </a:r>
            <a:r>
              <a:rPr lang="en-CA" sz="1600" b="0" i="0" u="none" strike="noStrike" cap="none">
                <a:solidFill>
                  <a:srgbClr val="40458C"/>
                </a:solidFill>
                <a:latin typeface="Tahoma"/>
                <a:ea typeface="Tahoma"/>
                <a:cs typeface="Tahoma"/>
                <a:sym typeface="Tahoma"/>
              </a:rPr>
              <a:t>, represent the data associated with an object of a class. Instance variables must have a type, which can either be a base type (such as int, float, or double) or any class type.</a:t>
            </a:r>
            <a:endParaRPr sz="1800" b="0" i="0" u="none" strike="noStrike" cap="none"/>
          </a:p>
          <a:p>
            <a:pPr marL="743040" marR="0" lvl="1" indent="-285480" algn="l" rtl="0">
              <a:lnSpc>
                <a:spcPct val="100000"/>
              </a:lnSpc>
              <a:spcBef>
                <a:spcPts val="0"/>
              </a:spcBef>
              <a:spcAft>
                <a:spcPts val="0"/>
              </a:spcAft>
              <a:buClr>
                <a:srgbClr val="40458C"/>
              </a:buClr>
              <a:buSzPts val="960"/>
              <a:buFont typeface="Noto Sans Symbols"/>
              <a:buChar char="■"/>
            </a:pPr>
            <a:r>
              <a:rPr lang="en-CA" sz="1600" b="1" i="0" u="none" strike="noStrike" cap="none">
                <a:solidFill>
                  <a:srgbClr val="40458C"/>
                </a:solidFill>
                <a:latin typeface="Tahoma"/>
                <a:ea typeface="Tahoma"/>
                <a:cs typeface="Tahoma"/>
                <a:sym typeface="Tahoma"/>
              </a:rPr>
              <a:t>Methods</a:t>
            </a:r>
            <a:r>
              <a:rPr lang="en-CA" sz="1600" b="0" i="0" u="none" strike="noStrike" cap="none">
                <a:solidFill>
                  <a:srgbClr val="40458C"/>
                </a:solidFill>
                <a:latin typeface="Tahoma"/>
                <a:ea typeface="Tahoma"/>
                <a:cs typeface="Tahoma"/>
                <a:sym typeface="Tahoma"/>
              </a:rPr>
              <a:t> in Java are blocks of code that can be called to perform actions. Methods can accept parameters as arguments, and their behavior may depend on the object upon which they are invoked and the values of any parameters that are passed. A method that returns information to the caller without changing any instance variables is known as an </a:t>
            </a:r>
            <a:r>
              <a:rPr lang="en-CA" sz="1600" b="1" i="0" u="none" strike="noStrike" cap="none">
                <a:solidFill>
                  <a:srgbClr val="40458C"/>
                </a:solidFill>
                <a:latin typeface="Tahoma"/>
                <a:ea typeface="Tahoma"/>
                <a:cs typeface="Tahoma"/>
                <a:sym typeface="Tahoma"/>
              </a:rPr>
              <a:t>accessor</a:t>
            </a:r>
            <a:r>
              <a:rPr lang="en-CA" sz="1600" b="0" i="0" u="none" strike="noStrike" cap="none">
                <a:solidFill>
                  <a:srgbClr val="40458C"/>
                </a:solidFill>
                <a:latin typeface="Tahoma"/>
                <a:ea typeface="Tahoma"/>
                <a:cs typeface="Tahoma"/>
                <a:sym typeface="Tahoma"/>
              </a:rPr>
              <a:t> method, while an </a:t>
            </a:r>
            <a:r>
              <a:rPr lang="en-CA" sz="1600" b="1" i="0" u="none" strike="noStrike" cap="none">
                <a:solidFill>
                  <a:srgbClr val="40458C"/>
                </a:solidFill>
                <a:latin typeface="Tahoma"/>
                <a:ea typeface="Tahoma"/>
                <a:cs typeface="Tahoma"/>
                <a:sym typeface="Tahoma"/>
              </a:rPr>
              <a:t>update</a:t>
            </a:r>
            <a:r>
              <a:rPr lang="en-CA" sz="1600" b="0" i="0" u="none" strike="noStrike" cap="none">
                <a:solidFill>
                  <a:srgbClr val="40458C"/>
                </a:solidFill>
                <a:latin typeface="Tahoma"/>
                <a:ea typeface="Tahoma"/>
                <a:cs typeface="Tahoma"/>
                <a:sym typeface="Tahoma"/>
              </a:rPr>
              <a:t> method is one that may change one or more instance variables when called.</a:t>
            </a:r>
            <a:endParaRPr sz="1800" b="0" i="0" u="none" strike="noStrike" cap="none"/>
          </a:p>
        </p:txBody>
      </p:sp>
      <p:sp>
        <p:nvSpPr>
          <p:cNvPr id="126" name="Google Shape;126;p19"/>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7</a:t>
            </a:fld>
            <a:endParaRPr sz="1800" b="0" i="0" u="none" strike="noStrike" cap="none"/>
          </a:p>
        </p:txBody>
      </p:sp>
      <p:sp>
        <p:nvSpPr>
          <p:cNvPr id="127" name="Google Shape;127;p19"/>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Another Example</a:t>
            </a:r>
            <a:endParaRPr sz="1800" b="0" i="0" u="none" strike="noStrike" cap="none"/>
          </a:p>
        </p:txBody>
      </p:sp>
      <p:sp>
        <p:nvSpPr>
          <p:cNvPr id="133" name="Google Shape;133;p20"/>
          <p:cNvSpPr txBox="1"/>
          <p:nvPr/>
        </p:nvSpPr>
        <p:spPr>
          <a:xfrm>
            <a:off x="1117440" y="3962520"/>
            <a:ext cx="10667700" cy="24378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This class includes one instance variable, named count, which will have a default value of zero, unless we otherwise initialize it.</a:t>
            </a:r>
            <a:endParaRPr sz="1800" b="0" i="0" u="none" strike="noStrike" cap="none"/>
          </a:p>
          <a:p>
            <a:pPr marL="343080" marR="0" lvl="0" indent="-342720" algn="l" rtl="0">
              <a:lnSpc>
                <a:spcPct val="100000"/>
              </a:lnSpc>
              <a:spcBef>
                <a:spcPts val="0"/>
              </a:spcBef>
              <a:spcAft>
                <a:spcPts val="0"/>
              </a:spcAft>
              <a:buClr>
                <a:srgbClr val="40458C"/>
              </a:buClr>
              <a:buSzPts val="1440"/>
              <a:buFont typeface="Noto Sans Symbols"/>
              <a:buChar char="❑"/>
            </a:pPr>
            <a:r>
              <a:rPr lang="en-CA" sz="2400" b="0" i="0" u="none" strike="noStrike" cap="none">
                <a:solidFill>
                  <a:srgbClr val="40458C"/>
                </a:solidFill>
                <a:latin typeface="Tahoma"/>
                <a:ea typeface="Tahoma"/>
                <a:cs typeface="Tahoma"/>
                <a:sym typeface="Tahoma"/>
              </a:rPr>
              <a:t>The class includes two special methods known as constructors, one accessor method, and three update methods.</a:t>
            </a:r>
            <a:endParaRPr sz="1800" b="0" i="0" u="none" strike="noStrike" cap="none"/>
          </a:p>
        </p:txBody>
      </p:sp>
      <p:sp>
        <p:nvSpPr>
          <p:cNvPr id="134" name="Google Shape;134;p20"/>
          <p:cNvSpPr txBox="1"/>
          <p:nvPr/>
        </p:nvSpPr>
        <p:spPr>
          <a:xfrm>
            <a:off x="4775040" y="6248520"/>
            <a:ext cx="3860100" cy="4569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n-CA" sz="1400" b="0" i="0" u="none" strike="noStrike" cap="none">
                <a:solidFill>
                  <a:srgbClr val="40458C"/>
                </a:solidFill>
                <a:latin typeface="Tahoma"/>
                <a:ea typeface="Tahoma"/>
                <a:cs typeface="Tahoma"/>
                <a:sym typeface="Tahoma"/>
              </a:rPr>
              <a:t>Java Primer 1</a:t>
            </a:r>
            <a:endParaRPr sz="1800" b="0" i="0" u="none" strike="noStrike" cap="none"/>
          </a:p>
        </p:txBody>
      </p:sp>
      <p:sp>
        <p:nvSpPr>
          <p:cNvPr id="135" name="Google Shape;135;p20"/>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8</a:t>
            </a:fld>
            <a:endParaRPr sz="1800" b="0" i="0" u="none" strike="noStrike" cap="none"/>
          </a:p>
        </p:txBody>
      </p:sp>
      <p:pic>
        <p:nvPicPr>
          <p:cNvPr id="136" name="Google Shape;136;p20"/>
          <p:cNvPicPr preferRelativeResize="0"/>
          <p:nvPr/>
        </p:nvPicPr>
        <p:blipFill rotWithShape="1">
          <a:blip r:embed="rId3">
            <a:alphaModFix/>
          </a:blip>
          <a:srcRect/>
          <a:stretch/>
        </p:blipFill>
        <p:spPr>
          <a:xfrm>
            <a:off x="1117440" y="1752480"/>
            <a:ext cx="7314840" cy="22672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p:nvPr/>
        </p:nvSpPr>
        <p:spPr>
          <a:xfrm>
            <a:off x="812640" y="304920"/>
            <a:ext cx="10362900" cy="1142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CA" sz="4400" b="0" i="0" u="none" strike="noStrike" cap="none">
                <a:solidFill>
                  <a:srgbClr val="BE2D00"/>
                </a:solidFill>
                <a:latin typeface="Tahoma"/>
                <a:ea typeface="Tahoma"/>
                <a:cs typeface="Tahoma"/>
                <a:sym typeface="Tahoma"/>
              </a:rPr>
              <a:t>Creating and Using Objects</a:t>
            </a:r>
            <a:endParaRPr sz="1800" b="0" i="0" u="none" strike="noStrike" cap="none"/>
          </a:p>
        </p:txBody>
      </p:sp>
      <p:sp>
        <p:nvSpPr>
          <p:cNvPr id="142" name="Google Shape;142;p21"/>
          <p:cNvSpPr txBox="1"/>
          <p:nvPr/>
        </p:nvSpPr>
        <p:spPr>
          <a:xfrm>
            <a:off x="1117440" y="1600200"/>
            <a:ext cx="10362900" cy="4419300"/>
          </a:xfrm>
          <a:prstGeom prst="rect">
            <a:avLst/>
          </a:prstGeom>
          <a:noFill/>
          <a:ln>
            <a:noFill/>
          </a:ln>
        </p:spPr>
        <p:txBody>
          <a:bodyPr spcFirstLastPara="1" wrap="square" lIns="91425" tIns="45700" rIns="91425" bIns="45700" anchor="t" anchorCtr="0">
            <a:noAutofit/>
          </a:bodyPr>
          <a:lstStyle/>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Classes are known as </a:t>
            </a:r>
            <a:r>
              <a:rPr lang="en-CA" sz="2000" b="1" i="0" u="none" strike="noStrike" cap="none">
                <a:solidFill>
                  <a:srgbClr val="40458C"/>
                </a:solidFill>
                <a:latin typeface="Tahoma"/>
                <a:ea typeface="Tahoma"/>
                <a:cs typeface="Tahoma"/>
                <a:sym typeface="Tahoma"/>
              </a:rPr>
              <a:t>reference types </a:t>
            </a:r>
            <a:r>
              <a:rPr lang="en-CA" sz="2000" b="0" i="0" u="none" strike="noStrike" cap="none">
                <a:solidFill>
                  <a:srgbClr val="40458C"/>
                </a:solidFill>
                <a:latin typeface="Tahoma"/>
                <a:ea typeface="Tahoma"/>
                <a:cs typeface="Tahoma"/>
                <a:sym typeface="Tahoma"/>
              </a:rPr>
              <a:t>in Java, and a variable of that type is known as a </a:t>
            </a:r>
            <a:r>
              <a:rPr lang="en-CA" sz="2000" b="1" i="0" u="none" strike="noStrike" cap="none">
                <a:solidFill>
                  <a:srgbClr val="40458C"/>
                </a:solidFill>
                <a:latin typeface="Tahoma"/>
                <a:ea typeface="Tahoma"/>
                <a:cs typeface="Tahoma"/>
                <a:sym typeface="Tahoma"/>
              </a:rPr>
              <a:t>reference variable</a:t>
            </a:r>
            <a:r>
              <a:rPr lang="en-CA" sz="2000" b="0" i="0" u="none" strike="noStrike" cap="none">
                <a:solidFill>
                  <a:srgbClr val="40458C"/>
                </a:solidFill>
                <a:latin typeface="Tahoma"/>
                <a:ea typeface="Tahoma"/>
                <a:cs typeface="Tahoma"/>
                <a:sym typeface="Tahoma"/>
              </a:rPr>
              <a:t>. </a:t>
            </a:r>
            <a:endParaRPr sz="1800" b="0" i="0" u="none" strike="noStrike" cap="none"/>
          </a:p>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A reference variable is capable of storing the location (i.e., memory address) of an object from the declared class. </a:t>
            </a:r>
            <a:endParaRPr sz="1800" b="0" i="0" u="none" strike="noStrike" cap="none"/>
          </a:p>
          <a:p>
            <a:pPr marL="743040" marR="0" lvl="1" indent="-285480" algn="l" rtl="0">
              <a:lnSpc>
                <a:spcPct val="100000"/>
              </a:lnSpc>
              <a:spcBef>
                <a:spcPts val="0"/>
              </a:spcBef>
              <a:spcAft>
                <a:spcPts val="0"/>
              </a:spcAft>
              <a:buClr>
                <a:srgbClr val="40458C"/>
              </a:buClr>
              <a:buSzPts val="960"/>
              <a:buFont typeface="Noto Sans Symbols"/>
              <a:buChar char="■"/>
            </a:pPr>
            <a:r>
              <a:rPr lang="en-CA" sz="1600" b="0" i="0" u="none" strike="noStrike" cap="none">
                <a:solidFill>
                  <a:srgbClr val="40458C"/>
                </a:solidFill>
                <a:latin typeface="Tahoma"/>
                <a:ea typeface="Tahoma"/>
                <a:cs typeface="Tahoma"/>
                <a:sym typeface="Tahoma"/>
              </a:rPr>
              <a:t>So we might assign it to reference an existing instance or a newly constructed instance. </a:t>
            </a:r>
            <a:endParaRPr sz="1800" b="0" i="0" u="none" strike="noStrike" cap="none"/>
          </a:p>
          <a:p>
            <a:pPr marL="743040" marR="0" lvl="1" indent="-285480" algn="l" rtl="0">
              <a:lnSpc>
                <a:spcPct val="100000"/>
              </a:lnSpc>
              <a:spcBef>
                <a:spcPts val="0"/>
              </a:spcBef>
              <a:spcAft>
                <a:spcPts val="0"/>
              </a:spcAft>
              <a:buClr>
                <a:srgbClr val="40458C"/>
              </a:buClr>
              <a:buSzPts val="960"/>
              <a:buFont typeface="Noto Sans Symbols"/>
              <a:buChar char="■"/>
            </a:pPr>
            <a:r>
              <a:rPr lang="en-CA" sz="1600" b="0" i="0" u="none" strike="noStrike" cap="none">
                <a:solidFill>
                  <a:srgbClr val="40458C"/>
                </a:solidFill>
                <a:latin typeface="Tahoma"/>
                <a:ea typeface="Tahoma"/>
                <a:cs typeface="Tahoma"/>
                <a:sym typeface="Tahoma"/>
              </a:rPr>
              <a:t>A reference variable can also store a special value, null, that represents the lack of an object.</a:t>
            </a:r>
            <a:endParaRPr sz="1800" b="0" i="0" u="none" strike="noStrike" cap="none"/>
          </a:p>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In Java, a new object is created by using the </a:t>
            </a:r>
            <a:r>
              <a:rPr lang="en-CA" sz="2000" b="1" i="0" u="none" strike="noStrike" cap="none">
                <a:solidFill>
                  <a:srgbClr val="40458C"/>
                </a:solidFill>
                <a:latin typeface="Tahoma"/>
                <a:ea typeface="Tahoma"/>
                <a:cs typeface="Tahoma"/>
                <a:sym typeface="Tahoma"/>
              </a:rPr>
              <a:t>new</a:t>
            </a:r>
            <a:r>
              <a:rPr lang="en-CA" sz="2000" b="0" i="0" u="none" strike="noStrike" cap="none">
                <a:solidFill>
                  <a:srgbClr val="40458C"/>
                </a:solidFill>
                <a:latin typeface="Tahoma"/>
                <a:ea typeface="Tahoma"/>
                <a:cs typeface="Tahoma"/>
                <a:sym typeface="Tahoma"/>
              </a:rPr>
              <a:t> operator followed by a call to a constructor for the desired class.</a:t>
            </a:r>
            <a:endParaRPr sz="1800" b="0" i="0" u="none" strike="noStrike" cap="none"/>
          </a:p>
          <a:p>
            <a:pPr marL="343080" marR="0" lvl="0" indent="-342720" algn="l" rtl="0">
              <a:lnSpc>
                <a:spcPct val="100000"/>
              </a:lnSpc>
              <a:spcBef>
                <a:spcPts val="0"/>
              </a:spcBef>
              <a:spcAft>
                <a:spcPts val="0"/>
              </a:spcAft>
              <a:buClr>
                <a:srgbClr val="40458C"/>
              </a:buClr>
              <a:buSzPts val="1200"/>
              <a:buFont typeface="Noto Sans Symbols"/>
              <a:buChar char="❑"/>
            </a:pPr>
            <a:r>
              <a:rPr lang="en-CA" sz="2000" b="0" i="0" u="none" strike="noStrike" cap="none">
                <a:solidFill>
                  <a:srgbClr val="40458C"/>
                </a:solidFill>
                <a:latin typeface="Tahoma"/>
                <a:ea typeface="Tahoma"/>
                <a:cs typeface="Tahoma"/>
                <a:sym typeface="Tahoma"/>
              </a:rPr>
              <a:t>A </a:t>
            </a:r>
            <a:r>
              <a:rPr lang="en-CA" sz="2000" b="1" i="0" u="none" strike="noStrike" cap="none">
                <a:solidFill>
                  <a:srgbClr val="40458C"/>
                </a:solidFill>
                <a:latin typeface="Tahoma"/>
                <a:ea typeface="Tahoma"/>
                <a:cs typeface="Tahoma"/>
                <a:sym typeface="Tahoma"/>
              </a:rPr>
              <a:t>constructor</a:t>
            </a:r>
            <a:r>
              <a:rPr lang="en-CA" sz="2000" b="0" i="0" u="none" strike="noStrike" cap="none">
                <a:solidFill>
                  <a:srgbClr val="40458C"/>
                </a:solidFill>
                <a:latin typeface="Tahoma"/>
                <a:ea typeface="Tahoma"/>
                <a:cs typeface="Tahoma"/>
                <a:sym typeface="Tahoma"/>
              </a:rPr>
              <a:t> is a method that always shares the same name as its class. The new operator returns a reference to the newly created instance; the returned reference is typically assigned to a variable for further use.</a:t>
            </a:r>
            <a:endParaRPr sz="1800" b="0" i="0" u="none" strike="noStrike" cap="none"/>
          </a:p>
        </p:txBody>
      </p:sp>
      <p:sp>
        <p:nvSpPr>
          <p:cNvPr id="143" name="Google Shape;143;p21"/>
          <p:cNvSpPr txBox="1"/>
          <p:nvPr/>
        </p:nvSpPr>
        <p:spPr>
          <a:xfrm>
            <a:off x="8940960" y="6248520"/>
            <a:ext cx="25395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CA" sz="1400" b="0" i="0" u="none" strike="noStrike" cap="none">
                <a:solidFill>
                  <a:srgbClr val="40458C"/>
                </a:solidFill>
                <a:latin typeface="Tahoma"/>
                <a:ea typeface="Tahoma"/>
                <a:cs typeface="Tahoma"/>
                <a:sym typeface="Tahoma"/>
              </a:rPr>
              <a:t>9</a:t>
            </a:fld>
            <a:endParaRPr sz="1800" b="0" i="0" u="none" strike="noStrike" cap="none"/>
          </a:p>
        </p:txBody>
      </p:sp>
    </p:spTree>
  </p:cSld>
  <p:clrMapOvr>
    <a:masterClrMapping/>
  </p:clrMapOvr>
</p:sld>
</file>

<file path=ppt/theme/theme1.xml><?xml version="1.0" encoding="utf-8"?>
<a:theme xmlns:a="http://schemas.openxmlformats.org/drawingml/2006/main"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2691</Words>
  <Application>Microsoft Office PowerPoint</Application>
  <PresentationFormat>Widescreen</PresentationFormat>
  <Paragraphs>285</Paragraphs>
  <Slides>45</Slides>
  <Notes>45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Noto Sans Symbols</vt:lpstr>
      <vt:lpstr>Ubuntu</vt:lpstr>
      <vt:lpstr>Tahoma</vt:lpstr>
      <vt:lpstr>Wingdings</vt:lpstr>
      <vt:lpstr>Courier New</vt:lpstr>
      <vt:lpstr>Calibri</vt:lpstr>
      <vt:lpstr>3_Custom Design</vt:lpstr>
      <vt:lpstr>8_Custom Design</vt:lpstr>
      <vt:lpstr>Java Reference - Part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Reference - Part I</dc:title>
  <cp:lastModifiedBy>Razi Iqbal</cp:lastModifiedBy>
  <cp:revision>7</cp:revision>
  <dcterms:modified xsi:type="dcterms:W3CDTF">2023-09-07T15:01:32Z</dcterms:modified>
</cp:coreProperties>
</file>