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Tahoma" panose="020B0604030504040204" pitchFamily="34" charset="0"/>
      <p:regular r:id="rId38"/>
      <p:bold r:id="rId39"/>
    </p:embeddedFont>
    <p:embeddedFont>
      <p:font typeface="Ubuntu" panose="020B0504030602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1808ff742_0_7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51808ff742_0_7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1808ff742_0_74: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51808ff742_0_74: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1808ff742_0_81: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51808ff742_0_81: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1808ff742_0_88: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51808ff742_0_88: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1808ff742_0_95: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51808ff742_0_95: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1808ff742_0_102: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51808ff742_0_102: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1808ff742_0_7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51808ff742_0_7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1808ff742_0_7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51808ff742_0_7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1808ff742_0_7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51808ff742_0_7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1808ff742_0_7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51808ff742_0_7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1808ff742_0_7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51808ff742_0_7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1808ff742_0_14: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51808ff742_0_14: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1808ff742_0_145: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51808ff742_0_145: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1808ff742_0_152: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51808ff742_0_152: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1808ff742_0_16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51808ff742_0_160: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1808ff742_0_167: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51808ff742_0_167: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1808ff742_0_174: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51808ff742_0_174: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1808ff742_0_181: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51808ff742_0_181: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1808ff742_0_188: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51808ff742_0_188: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1808ff742_0_195: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51808ff742_0_195: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1808ff742_0_204: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51808ff742_0_204: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1808ff742_0_204: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51808ff742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689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1808ff742_0_21: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1808ff742_0_21: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1808ff742_0_204: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51808ff742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427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1808ff742_0_28: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51808ff742_0_28: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1808ff742_0_35: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51808ff742_0_35: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1808ff742_0_43: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51808ff742_0_43: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1808ff742_0_5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51808ff742_0_50: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1808ff742_0_59: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51808ff742_0_59: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1808ff742_0_66: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51808ff742_0_66: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sz="3500" b="1" i="0">
                <a:solidFill>
                  <a:srgbClr val="0077CA"/>
                </a:solidFill>
                <a:latin typeface="Ubuntu"/>
                <a:ea typeface="Ubuntu"/>
                <a:cs typeface="Ubuntu"/>
                <a:sym typeface="Ubuntu"/>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609600" y="1600202"/>
            <a:ext cx="10972800" cy="3977639"/>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3C71"/>
              </a:buClr>
              <a:buSzPts val="3200"/>
              <a:buChar char="•"/>
              <a:defRPr>
                <a:solidFill>
                  <a:srgbClr val="003C71"/>
                </a:solidFill>
              </a:defRPr>
            </a:lvl1pPr>
            <a:lvl2pPr marL="914400" lvl="1" indent="-406400" algn="l">
              <a:spcBef>
                <a:spcPts val="560"/>
              </a:spcBef>
              <a:spcAft>
                <a:spcPts val="0"/>
              </a:spcAft>
              <a:buClr>
                <a:srgbClr val="003C71"/>
              </a:buClr>
              <a:buSzPts val="2800"/>
              <a:buChar char="–"/>
              <a:defRPr>
                <a:solidFill>
                  <a:srgbClr val="003C71"/>
                </a:solidFill>
              </a:defRPr>
            </a:lvl2pPr>
            <a:lvl3pPr marL="1371600" lvl="2" indent="-381000" algn="l">
              <a:spcBef>
                <a:spcPts val="480"/>
              </a:spcBef>
              <a:spcAft>
                <a:spcPts val="0"/>
              </a:spcAft>
              <a:buClr>
                <a:srgbClr val="003C71"/>
              </a:buClr>
              <a:buSzPts val="2400"/>
              <a:buChar char="•"/>
              <a:defRPr>
                <a:solidFill>
                  <a:srgbClr val="003C71"/>
                </a:solidFill>
              </a:defRPr>
            </a:lvl3pPr>
            <a:lvl4pPr marL="1828800" lvl="3" indent="-355600" algn="l">
              <a:spcBef>
                <a:spcPts val="400"/>
              </a:spcBef>
              <a:spcAft>
                <a:spcPts val="0"/>
              </a:spcAft>
              <a:buClr>
                <a:srgbClr val="003C71"/>
              </a:buClr>
              <a:buSzPts val="2000"/>
              <a:buChar char="–"/>
              <a:defRPr>
                <a:solidFill>
                  <a:srgbClr val="003C71"/>
                </a:solidFill>
              </a:defRPr>
            </a:lvl4pPr>
            <a:lvl5pPr marL="2286000" lvl="4" indent="-355600" algn="l">
              <a:spcBef>
                <a:spcPts val="400"/>
              </a:spcBef>
              <a:spcAft>
                <a:spcPts val="0"/>
              </a:spcAft>
              <a:buClr>
                <a:srgbClr val="003C71"/>
              </a:buClr>
              <a:buSzPts val="2000"/>
              <a:buChar char="»"/>
              <a:defRPr>
                <a:solidFill>
                  <a:srgbClr val="003C7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21" name="Google Shape;21;p2"/>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12640" y="304920"/>
            <a:ext cx="10362900" cy="1142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35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1"/>
          <p:cNvSpPr txBox="1">
            <a:spLocks noGrp="1"/>
          </p:cNvSpPr>
          <p:nvPr>
            <p:ph type="subTitle" idx="1"/>
          </p:nvPr>
        </p:nvSpPr>
        <p:spPr>
          <a:xfrm>
            <a:off x="1117440" y="1905120"/>
            <a:ext cx="10362900" cy="4114500"/>
          </a:xfrm>
          <a:prstGeom prst="rect">
            <a:avLst/>
          </a:prstGeom>
          <a:noFill/>
          <a:ln>
            <a:noFill/>
          </a:ln>
        </p:spPr>
        <p:txBody>
          <a:bodyPr spcFirstLastPara="1" wrap="square" lIns="0" tIns="0" rIns="0" bIns="0" anchor="ctr" anchorCtr="0">
            <a:noAutofit/>
          </a:bodyPr>
          <a:lstStyle>
            <a:lvl1pPr lvl="0" algn="l" rtl="0">
              <a:spcBef>
                <a:spcPts val="640"/>
              </a:spcBef>
              <a:spcAft>
                <a:spcPts val="0"/>
              </a:spcAft>
              <a:buSzPts val="3200"/>
              <a:buNone/>
              <a:defRPr/>
            </a:lvl1pPr>
            <a:lvl2pPr lvl="1" algn="l" rtl="0">
              <a:spcBef>
                <a:spcPts val="560"/>
              </a:spcBef>
              <a:spcAft>
                <a:spcPts val="0"/>
              </a:spcAft>
              <a:buSzPts val="2800"/>
              <a:buNone/>
              <a:defRPr/>
            </a:lvl2pPr>
            <a:lvl3pPr lvl="2" algn="l" rtl="0">
              <a:spcBef>
                <a:spcPts val="480"/>
              </a:spcBef>
              <a:spcAft>
                <a:spcPts val="0"/>
              </a:spcAft>
              <a:buSzPts val="2400"/>
              <a:buNone/>
              <a:defRPr/>
            </a:lvl3pPr>
            <a:lvl4pPr lvl="3" algn="l" rtl="0">
              <a:spcBef>
                <a:spcPts val="400"/>
              </a:spcBef>
              <a:spcAft>
                <a:spcPts val="0"/>
              </a:spcAft>
              <a:buSzPts val="2000"/>
              <a:buNone/>
              <a:defRPr/>
            </a:lvl4pPr>
            <a:lvl5pPr lvl="4" algn="l" rtl="0">
              <a:spcBef>
                <a:spcPts val="400"/>
              </a:spcBef>
              <a:spcAft>
                <a:spcPts val="0"/>
              </a:spcAft>
              <a:buSzPts val="2000"/>
              <a:buNone/>
              <a:defRPr/>
            </a:lvl5pPr>
            <a:lvl6pPr lvl="5" algn="l" rtl="0">
              <a:spcBef>
                <a:spcPts val="400"/>
              </a:spcBef>
              <a:spcAft>
                <a:spcPts val="0"/>
              </a:spcAft>
              <a:buSzPts val="2000"/>
              <a:buNone/>
              <a:defRPr/>
            </a:lvl6pPr>
            <a:lvl7pPr lvl="6" algn="l" rtl="0">
              <a:spcBef>
                <a:spcPts val="400"/>
              </a:spcBef>
              <a:spcAft>
                <a:spcPts val="0"/>
              </a:spcAft>
              <a:buSzPts val="2000"/>
              <a:buNone/>
              <a:defRPr/>
            </a:lvl7pPr>
            <a:lvl8pPr lvl="7" algn="l" rtl="0">
              <a:spcBef>
                <a:spcPts val="400"/>
              </a:spcBef>
              <a:spcAft>
                <a:spcPts val="0"/>
              </a:spcAft>
              <a:buSzPts val="2000"/>
              <a:buNone/>
              <a:defRPr/>
            </a:lvl8pPr>
            <a:lvl9pPr lvl="8" algn="l" rtl="0">
              <a:spcBef>
                <a:spcPts val="400"/>
              </a:spcBef>
              <a:spcAft>
                <a:spcPts val="0"/>
              </a:spcAft>
              <a:buSzPts val="2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609601" y="1957033"/>
            <a:ext cx="8470800" cy="147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396E"/>
              </a:buClr>
              <a:buSzPts val="4500"/>
              <a:buFont typeface="Ubuntu"/>
              <a:buNone/>
              <a:defRPr sz="4500" b="1" i="0" u="none" strike="noStrike" cap="none">
                <a:solidFill>
                  <a:srgbClr val="00396E"/>
                </a:solidFill>
                <a:latin typeface="Ubuntu"/>
                <a:ea typeface="Ubuntu"/>
                <a:cs typeface="Ubuntu"/>
                <a:sym typeface="Ubuntu"/>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3" name="Google Shape;73;p13"/>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rgbClr val="0077CA"/>
              </a:buClr>
              <a:buSzPts val="1800"/>
              <a:buFont typeface="Arial"/>
              <a:buNone/>
              <a:defRPr sz="1800" b="0" i="0" u="none" strike="noStrike" cap="none">
                <a:solidFill>
                  <a:srgbClr val="0077CA"/>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solidFill>
                  <a:srgbClr val="0077C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09600" y="1600202"/>
            <a:ext cx="5384800" cy="39674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3C71"/>
              </a:buClr>
              <a:buSzPts val="2800"/>
              <a:buChar char="•"/>
              <a:defRPr sz="2800"/>
            </a:lvl1pPr>
            <a:lvl2pPr marL="914400" lvl="1" indent="-381000" algn="l">
              <a:spcBef>
                <a:spcPts val="480"/>
              </a:spcBef>
              <a:spcAft>
                <a:spcPts val="0"/>
              </a:spcAft>
              <a:buClr>
                <a:srgbClr val="003C71"/>
              </a:buClr>
              <a:buSzPts val="2400"/>
              <a:buChar char="–"/>
              <a:defRPr sz="2400"/>
            </a:lvl2pPr>
            <a:lvl3pPr marL="1371600" lvl="2" indent="-355600" algn="l">
              <a:spcBef>
                <a:spcPts val="400"/>
              </a:spcBef>
              <a:spcAft>
                <a:spcPts val="0"/>
              </a:spcAft>
              <a:buClr>
                <a:srgbClr val="003C71"/>
              </a:buClr>
              <a:buSzPts val="2000"/>
              <a:buChar char="•"/>
              <a:defRPr sz="2000"/>
            </a:lvl3pPr>
            <a:lvl4pPr marL="1828800" lvl="3" indent="-342900" algn="l">
              <a:spcBef>
                <a:spcPts val="360"/>
              </a:spcBef>
              <a:spcAft>
                <a:spcPts val="0"/>
              </a:spcAft>
              <a:buClr>
                <a:srgbClr val="003C71"/>
              </a:buClr>
              <a:buSzPts val="1800"/>
              <a:buChar char="–"/>
              <a:defRPr sz="1800"/>
            </a:lvl4pPr>
            <a:lvl5pPr marL="2286000" lvl="4" indent="-342900" algn="l">
              <a:spcBef>
                <a:spcPts val="360"/>
              </a:spcBef>
              <a:spcAft>
                <a:spcPts val="0"/>
              </a:spcAft>
              <a:buClr>
                <a:srgbClr val="003C7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 name="Google Shape;25;p3"/>
          <p:cNvSpPr txBox="1">
            <a:spLocks noGrp="1"/>
          </p:cNvSpPr>
          <p:nvPr>
            <p:ph type="body" idx="2"/>
          </p:nvPr>
        </p:nvSpPr>
        <p:spPr>
          <a:xfrm>
            <a:off x="6197600" y="1600202"/>
            <a:ext cx="5384800" cy="39674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3C71"/>
              </a:buClr>
              <a:buSzPts val="2800"/>
              <a:buChar char="•"/>
              <a:defRPr sz="2800"/>
            </a:lvl1pPr>
            <a:lvl2pPr marL="914400" lvl="1" indent="-381000" algn="l">
              <a:spcBef>
                <a:spcPts val="480"/>
              </a:spcBef>
              <a:spcAft>
                <a:spcPts val="0"/>
              </a:spcAft>
              <a:buClr>
                <a:srgbClr val="003C71"/>
              </a:buClr>
              <a:buSzPts val="2400"/>
              <a:buChar char="–"/>
              <a:defRPr sz="2400"/>
            </a:lvl2pPr>
            <a:lvl3pPr marL="1371600" lvl="2" indent="-355600" algn="l">
              <a:spcBef>
                <a:spcPts val="400"/>
              </a:spcBef>
              <a:spcAft>
                <a:spcPts val="0"/>
              </a:spcAft>
              <a:buClr>
                <a:srgbClr val="003C71"/>
              </a:buClr>
              <a:buSzPts val="2000"/>
              <a:buChar char="•"/>
              <a:defRPr sz="2000"/>
            </a:lvl3pPr>
            <a:lvl4pPr marL="1828800" lvl="3" indent="-342900" algn="l">
              <a:spcBef>
                <a:spcPts val="360"/>
              </a:spcBef>
              <a:spcAft>
                <a:spcPts val="0"/>
              </a:spcAft>
              <a:buClr>
                <a:srgbClr val="003C71"/>
              </a:buClr>
              <a:buSzPts val="1800"/>
              <a:buChar char="–"/>
              <a:defRPr sz="1800"/>
            </a:lvl4pPr>
            <a:lvl5pPr marL="2286000" lvl="4" indent="-342900" algn="l">
              <a:spcBef>
                <a:spcPts val="360"/>
              </a:spcBef>
              <a:spcAft>
                <a:spcPts val="0"/>
              </a:spcAft>
              <a:buClr>
                <a:srgbClr val="003C7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6" name="Google Shape;26;p3"/>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27" name="Google Shape;27;p3"/>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609600" y="160623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1" name="Google Shape;31;p4"/>
          <p:cNvSpPr txBox="1">
            <a:spLocks noGrp="1"/>
          </p:cNvSpPr>
          <p:nvPr>
            <p:ph type="body" idx="2"/>
          </p:nvPr>
        </p:nvSpPr>
        <p:spPr>
          <a:xfrm>
            <a:off x="609600" y="2448560"/>
            <a:ext cx="5386917"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2" name="Google Shape;32;p4"/>
          <p:cNvSpPr>
            <a:spLocks noGrp="1"/>
          </p:cNvSpPr>
          <p:nvPr>
            <p:ph type="pic" idx="3"/>
          </p:nvPr>
        </p:nvSpPr>
        <p:spPr>
          <a:xfrm>
            <a:off x="6041813" y="1600200"/>
            <a:ext cx="5540587" cy="396748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3C71"/>
              </a:buClr>
              <a:buSzPts val="3200"/>
              <a:buFont typeface="Arial"/>
              <a:buNone/>
              <a:defRPr sz="3200" b="0" i="0" u="none" strike="noStrike" cap="none">
                <a:solidFill>
                  <a:srgbClr val="003C71"/>
                </a:solidFill>
                <a:latin typeface="Arial"/>
                <a:ea typeface="Arial"/>
                <a:cs typeface="Arial"/>
                <a:sym typeface="Arial"/>
              </a:defRPr>
            </a:lvl1pPr>
            <a:lvl2pPr marR="0" lvl="1" algn="l" rtl="0">
              <a:spcBef>
                <a:spcPts val="560"/>
              </a:spcBef>
              <a:spcAft>
                <a:spcPts val="0"/>
              </a:spcAft>
              <a:buClr>
                <a:srgbClr val="003C71"/>
              </a:buClr>
              <a:buSzPts val="2800"/>
              <a:buFont typeface="Arial"/>
              <a:buNone/>
              <a:defRPr sz="2800" b="0" i="0" u="none" strike="noStrike" cap="none">
                <a:solidFill>
                  <a:srgbClr val="003C71"/>
                </a:solidFill>
                <a:latin typeface="Arial"/>
                <a:ea typeface="Arial"/>
                <a:cs typeface="Arial"/>
                <a:sym typeface="Arial"/>
              </a:defRPr>
            </a:lvl2pPr>
            <a:lvl3pPr marR="0" lvl="2" algn="l" rtl="0">
              <a:spcBef>
                <a:spcPts val="480"/>
              </a:spcBef>
              <a:spcAft>
                <a:spcPts val="0"/>
              </a:spcAft>
              <a:buClr>
                <a:srgbClr val="003C71"/>
              </a:buClr>
              <a:buSzPts val="2400"/>
              <a:buFont typeface="Arial"/>
              <a:buNone/>
              <a:defRPr sz="2400" b="0" i="0" u="none" strike="noStrike" cap="none">
                <a:solidFill>
                  <a:srgbClr val="003C71"/>
                </a:solidFill>
                <a:latin typeface="Arial"/>
                <a:ea typeface="Arial"/>
                <a:cs typeface="Arial"/>
                <a:sym typeface="Arial"/>
              </a:defRPr>
            </a:lvl3pPr>
            <a:lvl4pPr marR="0" lvl="3"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4pPr>
            <a:lvl5pPr marR="0" lvl="4"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34" name="Google Shape;34;p4"/>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mparison" type="twoTxTwoObj">
  <p:cSld name="TWO_OBJECTS_WITH_TEX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160623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8" name="Google Shape;38;p5"/>
          <p:cNvSpPr txBox="1">
            <a:spLocks noGrp="1"/>
          </p:cNvSpPr>
          <p:nvPr>
            <p:ph type="body" idx="2"/>
          </p:nvPr>
        </p:nvSpPr>
        <p:spPr>
          <a:xfrm>
            <a:off x="609600" y="2448560"/>
            <a:ext cx="5386917"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9" name="Google Shape;39;p5"/>
          <p:cNvSpPr txBox="1">
            <a:spLocks noGrp="1"/>
          </p:cNvSpPr>
          <p:nvPr>
            <p:ph type="body" idx="3"/>
          </p:nvPr>
        </p:nvSpPr>
        <p:spPr>
          <a:xfrm>
            <a:off x="6193368" y="160623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0" name="Google Shape;40;p5"/>
          <p:cNvSpPr txBox="1">
            <a:spLocks noGrp="1"/>
          </p:cNvSpPr>
          <p:nvPr>
            <p:ph type="body" idx="4"/>
          </p:nvPr>
        </p:nvSpPr>
        <p:spPr>
          <a:xfrm>
            <a:off x="6193368" y="2448560"/>
            <a:ext cx="5389033"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1" name="Google Shape;41;p5"/>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2" name="Google Shape;42;p5"/>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6" name="Google Shape;46;p6"/>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9" name="Google Shape;49;p7"/>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2389717" y="4597400"/>
            <a:ext cx="7315200" cy="3708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0077CA"/>
              </a:buClr>
              <a:buSzPts val="1800"/>
              <a:buFont typeface="Ubuntu"/>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a:spLocks noGrp="1"/>
          </p:cNvSpPr>
          <p:nvPr>
            <p:ph type="pic" idx="2"/>
          </p:nvPr>
        </p:nvSpPr>
        <p:spPr>
          <a:xfrm>
            <a:off x="2389717" y="4095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3C71"/>
              </a:buClr>
              <a:buSzPts val="3200"/>
              <a:buFont typeface="Arial"/>
              <a:buNone/>
              <a:defRPr sz="3200" b="0" i="0" u="none" strike="noStrike" cap="none">
                <a:solidFill>
                  <a:srgbClr val="003C71"/>
                </a:solidFill>
                <a:latin typeface="Arial"/>
                <a:ea typeface="Arial"/>
                <a:cs typeface="Arial"/>
                <a:sym typeface="Arial"/>
              </a:defRPr>
            </a:lvl1pPr>
            <a:lvl2pPr marR="0" lvl="1" algn="l" rtl="0">
              <a:spcBef>
                <a:spcPts val="560"/>
              </a:spcBef>
              <a:spcAft>
                <a:spcPts val="0"/>
              </a:spcAft>
              <a:buClr>
                <a:srgbClr val="003C71"/>
              </a:buClr>
              <a:buSzPts val="2800"/>
              <a:buFont typeface="Arial"/>
              <a:buNone/>
              <a:defRPr sz="2800" b="0" i="0" u="none" strike="noStrike" cap="none">
                <a:solidFill>
                  <a:srgbClr val="003C71"/>
                </a:solidFill>
                <a:latin typeface="Arial"/>
                <a:ea typeface="Arial"/>
                <a:cs typeface="Arial"/>
                <a:sym typeface="Arial"/>
              </a:defRPr>
            </a:lvl2pPr>
            <a:lvl3pPr marR="0" lvl="2" algn="l" rtl="0">
              <a:spcBef>
                <a:spcPts val="480"/>
              </a:spcBef>
              <a:spcAft>
                <a:spcPts val="0"/>
              </a:spcAft>
              <a:buClr>
                <a:srgbClr val="003C71"/>
              </a:buClr>
              <a:buSzPts val="2400"/>
              <a:buFont typeface="Arial"/>
              <a:buNone/>
              <a:defRPr sz="2400" b="0" i="0" u="none" strike="noStrike" cap="none">
                <a:solidFill>
                  <a:srgbClr val="003C71"/>
                </a:solidFill>
                <a:latin typeface="Arial"/>
                <a:ea typeface="Arial"/>
                <a:cs typeface="Arial"/>
                <a:sym typeface="Arial"/>
              </a:defRPr>
            </a:lvl3pPr>
            <a:lvl4pPr marR="0" lvl="3"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4pPr>
            <a:lvl5pPr marR="0" lvl="4"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1"/>
          </p:nvPr>
        </p:nvSpPr>
        <p:spPr>
          <a:xfrm>
            <a:off x="2389717" y="4981258"/>
            <a:ext cx="7315200" cy="5254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3C71"/>
              </a:buClr>
              <a:buSzPts val="1400"/>
              <a:buNone/>
              <a:defRPr sz="1400"/>
            </a:lvl1pPr>
            <a:lvl2pPr marL="914400" lvl="1" indent="-228600" algn="l">
              <a:spcBef>
                <a:spcPts val="240"/>
              </a:spcBef>
              <a:spcAft>
                <a:spcPts val="0"/>
              </a:spcAft>
              <a:buClr>
                <a:srgbClr val="003C71"/>
              </a:buClr>
              <a:buSzPts val="1200"/>
              <a:buNone/>
              <a:defRPr sz="1200"/>
            </a:lvl2pPr>
            <a:lvl3pPr marL="1371600" lvl="2" indent="-228600" algn="l">
              <a:spcBef>
                <a:spcPts val="200"/>
              </a:spcBef>
              <a:spcAft>
                <a:spcPts val="0"/>
              </a:spcAft>
              <a:buClr>
                <a:srgbClr val="003C71"/>
              </a:buClr>
              <a:buSzPts val="1000"/>
              <a:buNone/>
              <a:defRPr sz="1000"/>
            </a:lvl3pPr>
            <a:lvl4pPr marL="1828800" lvl="3" indent="-228600" algn="l">
              <a:spcBef>
                <a:spcPts val="180"/>
              </a:spcBef>
              <a:spcAft>
                <a:spcPts val="0"/>
              </a:spcAft>
              <a:buClr>
                <a:srgbClr val="003C71"/>
              </a:buClr>
              <a:buSzPts val="900"/>
              <a:buNone/>
              <a:defRPr sz="900"/>
            </a:lvl4pPr>
            <a:lvl5pPr marL="2286000" lvl="4" indent="-228600" algn="l">
              <a:spcBef>
                <a:spcPts val="180"/>
              </a:spcBef>
              <a:spcAft>
                <a:spcPts val="0"/>
              </a:spcAft>
              <a:buClr>
                <a:srgbClr val="003C7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4" name="Google Shape;54;p8"/>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55" name="Google Shape;55;p8"/>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0077CA"/>
              </a:buClr>
              <a:buSzPts val="1800"/>
              <a:buFont typeface="Ubuntu"/>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766733" y="273051"/>
            <a:ext cx="6815667" cy="528447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3C71"/>
              </a:buClr>
              <a:buSzPts val="3200"/>
              <a:buChar char="•"/>
              <a:defRPr sz="3200"/>
            </a:lvl1pPr>
            <a:lvl2pPr marL="914400" lvl="1" indent="-406400" algn="l">
              <a:spcBef>
                <a:spcPts val="560"/>
              </a:spcBef>
              <a:spcAft>
                <a:spcPts val="0"/>
              </a:spcAft>
              <a:buClr>
                <a:srgbClr val="003C71"/>
              </a:buClr>
              <a:buSzPts val="2800"/>
              <a:buChar char="–"/>
              <a:defRPr sz="2800"/>
            </a:lvl2pPr>
            <a:lvl3pPr marL="1371600" lvl="2" indent="-381000" algn="l">
              <a:spcBef>
                <a:spcPts val="480"/>
              </a:spcBef>
              <a:spcAft>
                <a:spcPts val="0"/>
              </a:spcAft>
              <a:buClr>
                <a:srgbClr val="003C71"/>
              </a:buClr>
              <a:buSzPts val="2400"/>
              <a:buChar char="•"/>
              <a:defRPr sz="2400"/>
            </a:lvl3pPr>
            <a:lvl4pPr marL="1828800" lvl="3" indent="-355600" algn="l">
              <a:spcBef>
                <a:spcPts val="400"/>
              </a:spcBef>
              <a:spcAft>
                <a:spcPts val="0"/>
              </a:spcAft>
              <a:buClr>
                <a:srgbClr val="003C71"/>
              </a:buClr>
              <a:buSzPts val="2000"/>
              <a:buChar char="–"/>
              <a:defRPr sz="2000"/>
            </a:lvl4pPr>
            <a:lvl5pPr marL="2286000" lvl="4" indent="-355600" algn="l">
              <a:spcBef>
                <a:spcPts val="400"/>
              </a:spcBef>
              <a:spcAft>
                <a:spcPts val="0"/>
              </a:spcAft>
              <a:buClr>
                <a:srgbClr val="003C7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9" name="Google Shape;59;p9"/>
          <p:cNvSpPr txBox="1">
            <a:spLocks noGrp="1"/>
          </p:cNvSpPr>
          <p:nvPr>
            <p:ph type="body" idx="2"/>
          </p:nvPr>
        </p:nvSpPr>
        <p:spPr>
          <a:xfrm>
            <a:off x="609601" y="1435101"/>
            <a:ext cx="4011084" cy="412242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3C71"/>
              </a:buClr>
              <a:buSzPts val="1400"/>
              <a:buNone/>
              <a:defRPr sz="1400"/>
            </a:lvl1pPr>
            <a:lvl2pPr marL="914400" lvl="1" indent="-228600" algn="l">
              <a:spcBef>
                <a:spcPts val="240"/>
              </a:spcBef>
              <a:spcAft>
                <a:spcPts val="0"/>
              </a:spcAft>
              <a:buClr>
                <a:srgbClr val="003C71"/>
              </a:buClr>
              <a:buSzPts val="1200"/>
              <a:buNone/>
              <a:defRPr sz="1200"/>
            </a:lvl2pPr>
            <a:lvl3pPr marL="1371600" lvl="2" indent="-228600" algn="l">
              <a:spcBef>
                <a:spcPts val="200"/>
              </a:spcBef>
              <a:spcAft>
                <a:spcPts val="0"/>
              </a:spcAft>
              <a:buClr>
                <a:srgbClr val="003C71"/>
              </a:buClr>
              <a:buSzPts val="1000"/>
              <a:buNone/>
              <a:defRPr sz="1000"/>
            </a:lvl3pPr>
            <a:lvl4pPr marL="1828800" lvl="3" indent="-228600" algn="l">
              <a:spcBef>
                <a:spcPts val="180"/>
              </a:spcBef>
              <a:spcAft>
                <a:spcPts val="0"/>
              </a:spcAft>
              <a:buClr>
                <a:srgbClr val="003C71"/>
              </a:buClr>
              <a:buSzPts val="900"/>
              <a:buNone/>
              <a:defRPr sz="900"/>
            </a:lvl4pPr>
            <a:lvl5pPr marL="2286000" lvl="4" indent="-228600" algn="l">
              <a:spcBef>
                <a:spcPts val="180"/>
              </a:spcBef>
              <a:spcAft>
                <a:spcPts val="0"/>
              </a:spcAft>
              <a:buClr>
                <a:srgbClr val="003C7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0" name="Google Shape;60;p9"/>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61" name="Google Shape;61;p9"/>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62"/>
        <p:cNvGrpSpPr/>
        <p:nvPr/>
      </p:nvGrpSpPr>
      <p:grpSpPr>
        <a:xfrm>
          <a:off x="0" y="0"/>
          <a:ext cx="0" cy="0"/>
          <a:chOff x="0" y="0"/>
          <a:chExt cx="0" cy="0"/>
        </a:xfrm>
      </p:grpSpPr>
      <p:sp>
        <p:nvSpPr>
          <p:cNvPr id="63" name="Google Shape;63;p10"/>
          <p:cNvSpPr txBox="1">
            <a:spLocks noGrp="1"/>
          </p:cNvSpPr>
          <p:nvPr>
            <p:ph type="ctrTitle"/>
          </p:nvPr>
        </p:nvSpPr>
        <p:spPr>
          <a:xfrm>
            <a:off x="609601" y="1957033"/>
            <a:ext cx="8470800" cy="147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396E"/>
              </a:buClr>
              <a:buSzPts val="4500"/>
              <a:buFont typeface="Ubuntu"/>
              <a:buNone/>
              <a:defRPr sz="4500" b="1" i="0" u="none" strike="noStrike" cap="none">
                <a:solidFill>
                  <a:srgbClr val="00396E"/>
                </a:solidFill>
                <a:latin typeface="Ubuntu"/>
                <a:ea typeface="Ubuntu"/>
                <a:cs typeface="Ubuntu"/>
                <a:sym typeface="Ubuntu"/>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4" name="Google Shape;64;p10"/>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rgbClr val="0077CA"/>
              </a:buClr>
              <a:buSzPts val="1800"/>
              <a:buFont typeface="Arial"/>
              <a:buNone/>
              <a:defRPr sz="1800" b="0" i="0" u="none" strike="noStrike" cap="none">
                <a:solidFill>
                  <a:srgbClr val="0077CA"/>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5933662"/>
            <a:ext cx="12192000" cy="924339"/>
          </a:xfrm>
          <a:prstGeom prst="rect">
            <a:avLst/>
          </a:prstGeom>
          <a:solidFill>
            <a:srgbClr val="0039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77CA"/>
              </a:buClr>
              <a:buSzPts val="3500"/>
              <a:buFont typeface="Ubuntu"/>
              <a:buNone/>
              <a:defRPr sz="3500" b="1" i="0" u="none" strike="noStrike" cap="none">
                <a:solidFill>
                  <a:srgbClr val="0077CA"/>
                </a:solidFill>
                <a:latin typeface="Ubuntu"/>
                <a:ea typeface="Ubuntu"/>
                <a:cs typeface="Ubuntu"/>
                <a:sym typeface="Ubuntu"/>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600" y="1600202"/>
            <a:ext cx="10972800" cy="3977639"/>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3C71"/>
              </a:buClr>
              <a:buSzPts val="3200"/>
              <a:buFont typeface="Arial"/>
              <a:buChar char="•"/>
              <a:defRPr sz="3200" b="0" i="0" u="none" strike="noStrike" cap="none">
                <a:solidFill>
                  <a:srgbClr val="003C71"/>
                </a:solidFill>
                <a:latin typeface="Arial"/>
                <a:ea typeface="Arial"/>
                <a:cs typeface="Arial"/>
                <a:sym typeface="Arial"/>
              </a:defRPr>
            </a:lvl1pPr>
            <a:lvl2pPr marL="914400" marR="0" lvl="1" indent="-406400" algn="l" rtl="0">
              <a:spcBef>
                <a:spcPts val="560"/>
              </a:spcBef>
              <a:spcAft>
                <a:spcPts val="0"/>
              </a:spcAft>
              <a:buClr>
                <a:srgbClr val="003C71"/>
              </a:buClr>
              <a:buSzPts val="2800"/>
              <a:buFont typeface="Arial"/>
              <a:buChar char="–"/>
              <a:defRPr sz="2800" b="0" i="0" u="none" strike="noStrike" cap="none">
                <a:solidFill>
                  <a:srgbClr val="003C71"/>
                </a:solidFill>
                <a:latin typeface="Arial"/>
                <a:ea typeface="Arial"/>
                <a:cs typeface="Arial"/>
                <a:sym typeface="Arial"/>
              </a:defRPr>
            </a:lvl2pPr>
            <a:lvl3pPr marL="1371600" marR="0" lvl="2" indent="-381000" algn="l" rtl="0">
              <a:spcBef>
                <a:spcPts val="480"/>
              </a:spcBef>
              <a:spcAft>
                <a:spcPts val="0"/>
              </a:spcAft>
              <a:buClr>
                <a:srgbClr val="003C71"/>
              </a:buClr>
              <a:buSzPts val="2400"/>
              <a:buFont typeface="Arial"/>
              <a:buChar char="•"/>
              <a:defRPr sz="2400" b="0" i="0" u="none" strike="noStrike" cap="none">
                <a:solidFill>
                  <a:srgbClr val="003C71"/>
                </a:solidFill>
                <a:latin typeface="Arial"/>
                <a:ea typeface="Arial"/>
                <a:cs typeface="Arial"/>
                <a:sym typeface="Arial"/>
              </a:defRPr>
            </a:lvl3pPr>
            <a:lvl4pPr marL="1828800" marR="0" lvl="3" indent="-355600" algn="l" rtl="0">
              <a:spcBef>
                <a:spcPts val="400"/>
              </a:spcBef>
              <a:spcAft>
                <a:spcPts val="0"/>
              </a:spcAft>
              <a:buClr>
                <a:srgbClr val="003C71"/>
              </a:buClr>
              <a:buSzPts val="2000"/>
              <a:buFont typeface="Arial"/>
              <a:buChar char="–"/>
              <a:defRPr sz="2000" b="0" i="0" u="none" strike="noStrike" cap="none">
                <a:solidFill>
                  <a:srgbClr val="003C71"/>
                </a:solidFill>
                <a:latin typeface="Arial"/>
                <a:ea typeface="Arial"/>
                <a:cs typeface="Arial"/>
                <a:sym typeface="Arial"/>
              </a:defRPr>
            </a:lvl4pPr>
            <a:lvl5pPr marL="2286000" marR="0" lvl="4" indent="-355600" algn="l" rtl="0">
              <a:spcBef>
                <a:spcPts val="400"/>
              </a:spcBef>
              <a:spcAft>
                <a:spcPts val="0"/>
              </a:spcAft>
              <a:buClr>
                <a:srgbClr val="003C71"/>
              </a:buClr>
              <a:buSzPts val="2000"/>
              <a:buFont typeface="Arial"/>
              <a:buChar char="»"/>
              <a:defRPr sz="2000" b="0" i="0" u="none" strike="noStrike" cap="none">
                <a:solidFill>
                  <a:srgbClr val="003C7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 name="Google Shape;13;p1"/>
          <p:cNvPicPr preferRelativeResize="0"/>
          <p:nvPr/>
        </p:nvPicPr>
        <p:blipFill rotWithShape="1">
          <a:blip r:embed="rId12">
            <a:alphaModFix/>
          </a:blip>
          <a:srcRect/>
          <a:stretch/>
        </p:blipFill>
        <p:spPr>
          <a:xfrm>
            <a:off x="609600" y="6197276"/>
            <a:ext cx="1848678" cy="407048"/>
          </a:xfrm>
          <a:prstGeom prst="rect">
            <a:avLst/>
          </a:prstGeom>
          <a:noFill/>
          <a:ln>
            <a:noFill/>
          </a:ln>
        </p:spPr>
      </p:pic>
      <p:pic>
        <p:nvPicPr>
          <p:cNvPr id="14" name="Google Shape;14;p1"/>
          <p:cNvPicPr preferRelativeResize="0"/>
          <p:nvPr/>
        </p:nvPicPr>
        <p:blipFill rotWithShape="1">
          <a:blip r:embed="rId13">
            <a:alphaModFix/>
          </a:blip>
          <a:srcRect/>
          <a:stretch/>
        </p:blipFill>
        <p:spPr>
          <a:xfrm>
            <a:off x="11446738" y="6197276"/>
            <a:ext cx="135662" cy="135662"/>
          </a:xfrm>
          <a:prstGeom prst="rect">
            <a:avLst/>
          </a:prstGeom>
          <a:noFill/>
          <a:ln>
            <a:noFill/>
          </a:ln>
        </p:spPr>
      </p:pic>
      <p:sp>
        <p:nvSpPr>
          <p:cNvPr id="15" name="Google Shape;15;p1"/>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16" name="Google Shape;16;p1"/>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1" i="0" u="none" strike="noStrike" cap="none">
                <a:solidFill>
                  <a:schemeClr val="lt1"/>
                </a:solidFill>
                <a:latin typeface="Ubuntu"/>
                <a:ea typeface="Ubuntu"/>
                <a:cs typeface="Ubuntu"/>
                <a:sym typeface="Ubuntu"/>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pic>
        <p:nvPicPr>
          <p:cNvPr id="69" name="Google Shape;69;p12"/>
          <p:cNvPicPr preferRelativeResize="0"/>
          <p:nvPr/>
        </p:nvPicPr>
        <p:blipFill rotWithShape="1">
          <a:blip r:embed="rId3">
            <a:alphaModFix/>
          </a:blip>
          <a:srcRect l="6757" t="14096" r="6722" b="17339"/>
          <a:stretch/>
        </p:blipFill>
        <p:spPr>
          <a:xfrm>
            <a:off x="8703126" y="5540412"/>
            <a:ext cx="2927426" cy="818420"/>
          </a:xfrm>
          <a:prstGeom prst="rect">
            <a:avLst/>
          </a:prstGeom>
          <a:noFill/>
          <a:ln>
            <a:noFill/>
          </a:ln>
        </p:spPr>
      </p:pic>
      <p:pic>
        <p:nvPicPr>
          <p:cNvPr id="70" name="Google Shape;70;p12"/>
          <p:cNvPicPr preferRelativeResize="0"/>
          <p:nvPr/>
        </p:nvPicPr>
        <p:blipFill rotWithShape="1">
          <a:blip r:embed="rId4">
            <a:alphaModFix amt="5000"/>
          </a:blip>
          <a:srcRect l="23570" b="20854"/>
          <a:stretch/>
        </p:blipFill>
        <p:spPr>
          <a:xfrm>
            <a:off x="0" y="0"/>
            <a:ext cx="5265182" cy="68580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ctrTitle"/>
          </p:nvPr>
        </p:nvSpPr>
        <p:spPr>
          <a:xfrm>
            <a:off x="609600" y="1957025"/>
            <a:ext cx="10683900" cy="147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396E"/>
              </a:buClr>
              <a:buSzPts val="4500"/>
              <a:buFont typeface="Ubuntu"/>
              <a:buNone/>
            </a:pPr>
            <a:r>
              <a:rPr lang="en-CA"/>
              <a:t>Java Reference - Part II</a:t>
            </a:r>
            <a:endParaRPr/>
          </a:p>
        </p:txBody>
      </p:sp>
      <p:sp>
        <p:nvSpPr>
          <p:cNvPr id="79" name="Google Shape;79;p14"/>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None/>
            </a:pPr>
            <a:r>
              <a:rPr lang="en-CA">
                <a:solidFill>
                  <a:srgbClr val="40458C"/>
                </a:solidFill>
                <a:latin typeface="Tahoma"/>
                <a:ea typeface="Tahoma"/>
                <a:cs typeface="Tahoma"/>
                <a:sym typeface="Tahoma"/>
              </a:rPr>
              <a:t>Adapted from </a:t>
            </a:r>
            <a:r>
              <a:rPr lang="en-CA">
                <a:solidFill>
                  <a:srgbClr val="BE2D00"/>
                </a:solidFill>
                <a:latin typeface="Tahoma"/>
                <a:ea typeface="Tahoma"/>
                <a:cs typeface="Tahoma"/>
                <a:sym typeface="Tahoma"/>
              </a:rPr>
              <a:t>Data Structures and Algorithms in Java, 6</a:t>
            </a:r>
            <a:r>
              <a:rPr lang="en-CA" baseline="30000">
                <a:solidFill>
                  <a:srgbClr val="BE2D00"/>
                </a:solidFill>
                <a:latin typeface="Tahoma"/>
                <a:ea typeface="Tahoma"/>
                <a:cs typeface="Tahoma"/>
                <a:sym typeface="Tahoma"/>
              </a:rPr>
              <a:t>th</a:t>
            </a:r>
            <a:r>
              <a:rPr lang="en-CA">
                <a:solidFill>
                  <a:srgbClr val="BE2D00"/>
                </a:solidFill>
                <a:latin typeface="Tahoma"/>
                <a:ea typeface="Tahoma"/>
                <a:cs typeface="Tahoma"/>
                <a:sym typeface="Tahoma"/>
              </a:rPr>
              <a:t> edition</a:t>
            </a:r>
            <a:r>
              <a:rPr lang="en-CA">
                <a:solidFill>
                  <a:srgbClr val="40458C"/>
                </a:solidFill>
                <a:latin typeface="Tahoma"/>
                <a:ea typeface="Tahoma"/>
                <a:cs typeface="Tahoma"/>
                <a:sym typeface="Tahoma"/>
              </a:rPr>
              <a:t>, by M. T. Goodrich, R. Tamassia, and M. H. Goldwasser, Wiley, 2014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Class Definitions</a:t>
            </a:r>
            <a:endParaRPr sz="1800" b="0" i="0" u="none" strike="noStrike" cap="none"/>
          </a:p>
        </p:txBody>
      </p:sp>
      <p:sp>
        <p:nvSpPr>
          <p:cNvPr id="153" name="Google Shape;153;p23"/>
          <p:cNvSpPr txBox="1"/>
          <p:nvPr/>
        </p:nvSpPr>
        <p:spPr>
          <a:xfrm>
            <a:off x="914400" y="1523880"/>
            <a:ext cx="10870500" cy="44952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 class serves as the primary means for abstraction in object-oriented programming.</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In Java, every variable is either a base type or is a reference to an instance of some class.</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 class provides a set of behaviors in the form of member functions (also known as </a:t>
            </a:r>
            <a:r>
              <a:rPr lang="en-CA" sz="2200" b="1" i="0" u="none" strike="noStrike" cap="none">
                <a:solidFill>
                  <a:srgbClr val="40458C"/>
                </a:solidFill>
                <a:latin typeface="Tahoma"/>
                <a:ea typeface="Tahoma"/>
                <a:cs typeface="Tahoma"/>
                <a:sym typeface="Tahoma"/>
              </a:rPr>
              <a:t>methods</a:t>
            </a:r>
            <a:r>
              <a:rPr lang="en-CA" sz="2200" b="0" i="0" u="none" strike="noStrike" cap="none">
                <a:solidFill>
                  <a:srgbClr val="40458C"/>
                </a:solidFill>
                <a:latin typeface="Tahoma"/>
                <a:ea typeface="Tahoma"/>
                <a:cs typeface="Tahoma"/>
                <a:sym typeface="Tahoma"/>
              </a:rPr>
              <a:t>), with implementations that belong to all its instances.</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 class also serves as a blueprint for its instances, effectively determining the way that state information for each instance is represented in the form of </a:t>
            </a:r>
            <a:r>
              <a:rPr lang="en-CA" sz="2200" b="1" i="0" u="none" strike="noStrike" cap="none">
                <a:solidFill>
                  <a:srgbClr val="40458C"/>
                </a:solidFill>
                <a:latin typeface="Tahoma"/>
                <a:ea typeface="Tahoma"/>
                <a:cs typeface="Tahoma"/>
                <a:sym typeface="Tahoma"/>
              </a:rPr>
              <a:t>attributes</a:t>
            </a:r>
            <a:r>
              <a:rPr lang="en-CA" sz="2200" b="0" i="0" u="none" strike="noStrike" cap="none">
                <a:solidFill>
                  <a:srgbClr val="40458C"/>
                </a:solidFill>
                <a:latin typeface="Tahoma"/>
                <a:ea typeface="Tahoma"/>
                <a:cs typeface="Tahoma"/>
                <a:sym typeface="Tahoma"/>
              </a:rPr>
              <a:t> (also known as </a:t>
            </a:r>
            <a:r>
              <a:rPr lang="en-CA" sz="2200" b="1" i="0" u="none" strike="noStrike" cap="none">
                <a:solidFill>
                  <a:srgbClr val="40458C"/>
                </a:solidFill>
                <a:latin typeface="Tahoma"/>
                <a:ea typeface="Tahoma"/>
                <a:cs typeface="Tahoma"/>
                <a:sym typeface="Tahoma"/>
              </a:rPr>
              <a:t>fields</a:t>
            </a:r>
            <a:r>
              <a:rPr lang="en-CA" sz="2200" b="0" i="0" u="none" strike="noStrike" cap="none">
                <a:solidFill>
                  <a:srgbClr val="40458C"/>
                </a:solidFill>
                <a:latin typeface="Tahoma"/>
                <a:ea typeface="Tahoma"/>
                <a:cs typeface="Tahoma"/>
                <a:sym typeface="Tahoma"/>
              </a:rPr>
              <a:t>, </a:t>
            </a:r>
            <a:r>
              <a:rPr lang="en-CA" sz="2200" b="1" i="0" u="none" strike="noStrike" cap="none">
                <a:solidFill>
                  <a:srgbClr val="40458C"/>
                </a:solidFill>
                <a:latin typeface="Tahoma"/>
                <a:ea typeface="Tahoma"/>
                <a:cs typeface="Tahoma"/>
                <a:sym typeface="Tahoma"/>
              </a:rPr>
              <a:t>instance variables</a:t>
            </a:r>
            <a:r>
              <a:rPr lang="en-CA" sz="2200" b="0" i="0" u="none" strike="noStrike" cap="none">
                <a:solidFill>
                  <a:srgbClr val="40458C"/>
                </a:solidFill>
                <a:latin typeface="Tahoma"/>
                <a:ea typeface="Tahoma"/>
                <a:cs typeface="Tahoma"/>
                <a:sym typeface="Tahoma"/>
              </a:rPr>
              <a:t>, or </a:t>
            </a:r>
            <a:r>
              <a:rPr lang="en-CA" sz="2200" b="1" i="0" u="none" strike="noStrike" cap="none">
                <a:solidFill>
                  <a:srgbClr val="40458C"/>
                </a:solidFill>
                <a:latin typeface="Tahoma"/>
                <a:ea typeface="Tahoma"/>
                <a:cs typeface="Tahoma"/>
                <a:sym typeface="Tahoma"/>
              </a:rPr>
              <a:t>data members</a:t>
            </a:r>
            <a:r>
              <a:rPr lang="en-CA" sz="2200" b="0" i="0" u="none" strike="noStrike" cap="none">
                <a:solidFill>
                  <a:srgbClr val="40458C"/>
                </a:solidFill>
                <a:latin typeface="Tahoma"/>
                <a:ea typeface="Tahoma"/>
                <a:cs typeface="Tahoma"/>
                <a:sym typeface="Tahoma"/>
              </a:rPr>
              <a:t>).</a:t>
            </a:r>
            <a:endParaRPr sz="1800" b="0" i="0" u="none" strike="noStrike" cap="none"/>
          </a:p>
        </p:txBody>
      </p:sp>
      <p:sp>
        <p:nvSpPr>
          <p:cNvPr id="154" name="Google Shape;154;p23"/>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55" name="Google Shape;155;p23"/>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10</a:t>
            </a:fld>
            <a:endParaRPr sz="1800" b="0" i="0" u="none" strike="noStrike" cap="non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Constructors</a:t>
            </a:r>
            <a:endParaRPr sz="1800" b="0" i="0" u="none" strike="noStrike" cap="none"/>
          </a:p>
        </p:txBody>
      </p:sp>
      <p:sp>
        <p:nvSpPr>
          <p:cNvPr id="161" name="Google Shape;161;p24"/>
          <p:cNvSpPr txBox="1"/>
          <p:nvPr/>
        </p:nvSpPr>
        <p:spPr>
          <a:xfrm>
            <a:off x="812640" y="1523880"/>
            <a:ext cx="10972500" cy="47238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A user can create an instance of a class by using the </a:t>
            </a:r>
            <a:r>
              <a:rPr lang="en-CA" sz="2800" b="1" i="0" u="none" strike="noStrike" cap="none">
                <a:solidFill>
                  <a:srgbClr val="40458C"/>
                </a:solidFill>
                <a:latin typeface="Tahoma"/>
                <a:ea typeface="Tahoma"/>
                <a:cs typeface="Tahoma"/>
                <a:sym typeface="Tahoma"/>
              </a:rPr>
              <a:t>new</a:t>
            </a:r>
            <a:r>
              <a:rPr lang="en-CA" sz="2800" b="0" i="0" u="none" strike="noStrike" cap="none">
                <a:solidFill>
                  <a:srgbClr val="40458C"/>
                </a:solidFill>
                <a:latin typeface="Tahoma"/>
                <a:ea typeface="Tahoma"/>
                <a:cs typeface="Tahoma"/>
                <a:sym typeface="Tahoma"/>
              </a:rPr>
              <a:t> operator with a method that has the same name as the class.</a:t>
            </a:r>
            <a:endParaRPr sz="1800" b="0" i="0" u="none" strike="noStrike" cap="none"/>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Such a method, known as a </a:t>
            </a:r>
            <a:r>
              <a:rPr lang="en-CA" sz="2800" b="1" i="0" u="none" strike="noStrike" cap="none">
                <a:solidFill>
                  <a:srgbClr val="40458C"/>
                </a:solidFill>
                <a:latin typeface="Tahoma"/>
                <a:ea typeface="Tahoma"/>
                <a:cs typeface="Tahoma"/>
                <a:sym typeface="Tahoma"/>
              </a:rPr>
              <a:t>constructor</a:t>
            </a:r>
            <a:r>
              <a:rPr lang="en-CA" sz="2800" b="0" i="0" u="none" strike="noStrike" cap="none">
                <a:solidFill>
                  <a:srgbClr val="40458C"/>
                </a:solidFill>
                <a:latin typeface="Tahoma"/>
                <a:ea typeface="Tahoma"/>
                <a:cs typeface="Tahoma"/>
                <a:sym typeface="Tahoma"/>
              </a:rPr>
              <a:t>, has as its responsibility is to establish the state of a newly object with appropriate initial values for its instance variables. </a:t>
            </a:r>
            <a:endParaRPr sz="1800" b="0" i="0" u="none" strike="noStrike" cap="none"/>
          </a:p>
        </p:txBody>
      </p:sp>
      <p:sp>
        <p:nvSpPr>
          <p:cNvPr id="162" name="Google Shape;162;p24"/>
          <p:cNvSpPr txBox="1"/>
          <p:nvPr/>
        </p:nvSpPr>
        <p:spPr>
          <a:xfrm>
            <a:off x="487680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63" name="Google Shape;163;p24"/>
          <p:cNvSpPr txBox="1"/>
          <p:nvPr/>
        </p:nvSpPr>
        <p:spPr>
          <a:xfrm>
            <a:off x="8940960" y="586728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11</a:t>
            </a:fld>
            <a:endParaRPr sz="1800" b="0" i="0" u="none" strike="noStrike" cap="non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Inheritance</a:t>
            </a:r>
            <a:endParaRPr sz="1800" b="0" i="0" u="none" strike="noStrike" cap="none"/>
          </a:p>
        </p:txBody>
      </p:sp>
      <p:sp>
        <p:nvSpPr>
          <p:cNvPr id="169" name="Google Shape;169;p25"/>
          <p:cNvSpPr txBox="1"/>
          <p:nvPr/>
        </p:nvSpPr>
        <p:spPr>
          <a:xfrm>
            <a:off x="1117440" y="1523880"/>
            <a:ext cx="10362900" cy="4800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 mechanism for a modular and hierarchical organization is </a:t>
            </a:r>
            <a:r>
              <a:rPr lang="en-CA" sz="2200" b="1" i="0" u="none" strike="noStrike" cap="none">
                <a:solidFill>
                  <a:srgbClr val="40458C"/>
                </a:solidFill>
                <a:latin typeface="Tahoma"/>
                <a:ea typeface="Tahoma"/>
                <a:cs typeface="Tahoma"/>
                <a:sym typeface="Tahoma"/>
              </a:rPr>
              <a:t>inheritance</a:t>
            </a:r>
            <a:r>
              <a:rPr lang="en-CA" sz="2200" b="0" i="0" u="none" strike="noStrike" cap="none">
                <a:solidFill>
                  <a:srgbClr val="40458C"/>
                </a:solidFill>
                <a:latin typeface="Tahoma"/>
                <a:ea typeface="Tahoma"/>
                <a:cs typeface="Tahoma"/>
                <a:sym typeface="Tahoma"/>
              </a:rPr>
              <a:t>.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This allows a new class to be defined based upon an existing class as the starting point.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existing class is typically described as the </a:t>
            </a:r>
            <a:r>
              <a:rPr lang="en-CA" sz="2200" b="1" i="0" u="none" strike="noStrike" cap="none">
                <a:solidFill>
                  <a:srgbClr val="40458C"/>
                </a:solidFill>
                <a:latin typeface="Tahoma"/>
                <a:ea typeface="Tahoma"/>
                <a:cs typeface="Tahoma"/>
                <a:sym typeface="Tahoma"/>
              </a:rPr>
              <a:t>base class</a:t>
            </a:r>
            <a:r>
              <a:rPr lang="en-CA" sz="2200" b="0" i="0" u="none" strike="noStrike" cap="none">
                <a:solidFill>
                  <a:srgbClr val="40458C"/>
                </a:solidFill>
                <a:latin typeface="Tahoma"/>
                <a:ea typeface="Tahoma"/>
                <a:cs typeface="Tahoma"/>
                <a:sym typeface="Tahoma"/>
              </a:rPr>
              <a:t>, parent class, or superclass, while the newly defined class is known as the </a:t>
            </a:r>
            <a:r>
              <a:rPr lang="en-CA" sz="2200" b="1" i="0" u="none" strike="noStrike" cap="none">
                <a:solidFill>
                  <a:srgbClr val="40458C"/>
                </a:solidFill>
                <a:latin typeface="Tahoma"/>
                <a:ea typeface="Tahoma"/>
                <a:cs typeface="Tahoma"/>
                <a:sym typeface="Tahoma"/>
              </a:rPr>
              <a:t>subclass</a:t>
            </a:r>
            <a:r>
              <a:rPr lang="en-CA" sz="2200" b="0" i="0" u="none" strike="noStrike" cap="none">
                <a:solidFill>
                  <a:srgbClr val="40458C"/>
                </a:solidFill>
                <a:latin typeface="Tahoma"/>
                <a:ea typeface="Tahoma"/>
                <a:cs typeface="Tahoma"/>
                <a:sym typeface="Tahoma"/>
              </a:rPr>
              <a:t> or child class.</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There are two ways in which a subclass can differentiate itself from its superclass:</a:t>
            </a:r>
            <a:endParaRPr sz="1800" b="0" i="0" u="none" strike="noStrike" cap="none"/>
          </a:p>
          <a:p>
            <a:pPr marL="743040" marR="0" lvl="1" indent="-285480" algn="l" rtl="0">
              <a:lnSpc>
                <a:spcPct val="100000"/>
              </a:lnSpc>
              <a:spcBef>
                <a:spcPts val="0"/>
              </a:spcBef>
              <a:spcAft>
                <a:spcPts val="0"/>
              </a:spcAft>
              <a:buClr>
                <a:srgbClr val="40458C"/>
              </a:buClr>
              <a:buSzPts val="960"/>
              <a:buFont typeface="Noto Sans Symbols"/>
              <a:buChar char="■"/>
            </a:pPr>
            <a:r>
              <a:rPr lang="en-CA" sz="1600" b="0" i="0" u="none" strike="noStrike" cap="none">
                <a:solidFill>
                  <a:srgbClr val="40458C"/>
                </a:solidFill>
                <a:latin typeface="Tahoma"/>
                <a:ea typeface="Tahoma"/>
                <a:cs typeface="Tahoma"/>
                <a:sym typeface="Tahoma"/>
              </a:rPr>
              <a:t>A subclass may specialize an existing behavior by providing a new implementation that overrides an existing method. </a:t>
            </a:r>
            <a:endParaRPr sz="1800" b="0" i="0" u="none" strike="noStrike" cap="none"/>
          </a:p>
          <a:p>
            <a:pPr marL="743040" marR="0" lvl="1" indent="-285480" algn="l" rtl="0">
              <a:lnSpc>
                <a:spcPct val="100000"/>
              </a:lnSpc>
              <a:spcBef>
                <a:spcPts val="0"/>
              </a:spcBef>
              <a:spcAft>
                <a:spcPts val="0"/>
              </a:spcAft>
              <a:buClr>
                <a:srgbClr val="40458C"/>
              </a:buClr>
              <a:buSzPts val="960"/>
              <a:buFont typeface="Noto Sans Symbols"/>
              <a:buChar char="■"/>
            </a:pPr>
            <a:r>
              <a:rPr lang="en-CA" sz="1600" b="0" i="0" u="none" strike="noStrike" cap="none">
                <a:solidFill>
                  <a:srgbClr val="40458C"/>
                </a:solidFill>
                <a:latin typeface="Tahoma"/>
                <a:ea typeface="Tahoma"/>
                <a:cs typeface="Tahoma"/>
                <a:sym typeface="Tahoma"/>
              </a:rPr>
              <a:t>A subclass may also extend its superclass by providing brand new methods.</a:t>
            </a:r>
            <a:endParaRPr sz="1800" b="0" i="0" u="none" strike="noStrike" cap="none"/>
          </a:p>
        </p:txBody>
      </p:sp>
      <p:sp>
        <p:nvSpPr>
          <p:cNvPr id="170" name="Google Shape;170;p25"/>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71" name="Google Shape;171;p25"/>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12</a:t>
            </a:fld>
            <a:endParaRPr sz="1800" b="0" i="0" u="none" strike="noStrike" cap="non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000" b="0" i="0" u="none" strike="noStrike" cap="none">
                <a:solidFill>
                  <a:srgbClr val="BE2D00"/>
                </a:solidFill>
                <a:latin typeface="Tahoma"/>
                <a:ea typeface="Tahoma"/>
                <a:cs typeface="Tahoma"/>
                <a:sym typeface="Tahoma"/>
              </a:rPr>
              <a:t>Inheritance and Constructors</a:t>
            </a:r>
            <a:endParaRPr sz="1800" b="0" i="0" u="none" strike="noStrike" cap="none"/>
          </a:p>
        </p:txBody>
      </p:sp>
      <p:sp>
        <p:nvSpPr>
          <p:cNvPr id="177" name="Google Shape;177;p26"/>
          <p:cNvSpPr txBox="1"/>
          <p:nvPr/>
        </p:nvSpPr>
        <p:spPr>
          <a:xfrm>
            <a:off x="1117440" y="1447920"/>
            <a:ext cx="10769100" cy="50289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Constructors are never inherited in Java; hence, every class must define a constructor for itself. </a:t>
            </a:r>
            <a:endParaRPr sz="1800" b="0" i="0" u="none" strike="noStrike" cap="none"/>
          </a:p>
          <a:p>
            <a:pPr marL="743040" marR="0" lvl="1" indent="-285479" algn="l" rtl="0">
              <a:lnSpc>
                <a:spcPct val="100000"/>
              </a:lnSpc>
              <a:spcBef>
                <a:spcPts val="0"/>
              </a:spcBef>
              <a:spcAft>
                <a:spcPts val="0"/>
              </a:spcAft>
              <a:buClr>
                <a:srgbClr val="40458C"/>
              </a:buClr>
              <a:buSzPts val="1080"/>
              <a:buFont typeface="Noto Sans Symbols"/>
              <a:buChar char="■"/>
            </a:pPr>
            <a:r>
              <a:rPr lang="en-CA" sz="1800" b="0" i="0" u="none" strike="noStrike" cap="none">
                <a:solidFill>
                  <a:srgbClr val="40458C"/>
                </a:solidFill>
                <a:latin typeface="Tahoma"/>
                <a:ea typeface="Tahoma"/>
                <a:cs typeface="Tahoma"/>
                <a:sym typeface="Tahoma"/>
              </a:rPr>
              <a:t>All of its fields must be properly initialized, including any inherited fields.</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first operation within the body of a constructor must be to invoke a constructor of the superclass, which initializes the fields defined in the superclass.</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 constructor of the superclass is invoked explicitly by using the keyword </a:t>
            </a:r>
            <a:r>
              <a:rPr lang="en-CA" sz="2200" b="1" i="0" u="none" strike="noStrike" cap="none">
                <a:solidFill>
                  <a:srgbClr val="40458C"/>
                </a:solidFill>
                <a:latin typeface="Tahoma"/>
                <a:ea typeface="Tahoma"/>
                <a:cs typeface="Tahoma"/>
                <a:sym typeface="Tahoma"/>
              </a:rPr>
              <a:t>super </a:t>
            </a:r>
            <a:r>
              <a:rPr lang="en-CA" sz="2200" b="0" i="0" u="none" strike="noStrike" cap="none">
                <a:solidFill>
                  <a:srgbClr val="40458C"/>
                </a:solidFill>
                <a:latin typeface="Tahoma"/>
                <a:ea typeface="Tahoma"/>
                <a:cs typeface="Tahoma"/>
                <a:sym typeface="Tahoma"/>
              </a:rPr>
              <a:t>with appropriate parameters.</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If a constructor for a subclass does not make an explicit call to </a:t>
            </a:r>
            <a:r>
              <a:rPr lang="en-CA" sz="2200" b="1" i="0" u="none" strike="noStrike" cap="none">
                <a:solidFill>
                  <a:srgbClr val="40458C"/>
                </a:solidFill>
                <a:latin typeface="Tahoma"/>
                <a:ea typeface="Tahoma"/>
                <a:cs typeface="Tahoma"/>
                <a:sym typeface="Tahoma"/>
              </a:rPr>
              <a:t>super </a:t>
            </a:r>
            <a:r>
              <a:rPr lang="en-CA" sz="2200" b="0" i="0" u="none" strike="noStrike" cap="none">
                <a:solidFill>
                  <a:srgbClr val="40458C"/>
                </a:solidFill>
                <a:latin typeface="Tahoma"/>
                <a:ea typeface="Tahoma"/>
                <a:cs typeface="Tahoma"/>
                <a:sym typeface="Tahoma"/>
              </a:rPr>
              <a:t>or </a:t>
            </a:r>
            <a:r>
              <a:rPr lang="en-CA" sz="2200" b="1" i="0" u="none" strike="noStrike" cap="none">
                <a:solidFill>
                  <a:srgbClr val="40458C"/>
                </a:solidFill>
                <a:latin typeface="Tahoma"/>
                <a:ea typeface="Tahoma"/>
                <a:cs typeface="Tahoma"/>
                <a:sym typeface="Tahoma"/>
              </a:rPr>
              <a:t>this</a:t>
            </a:r>
            <a:r>
              <a:rPr lang="en-CA" sz="2200" b="0" i="0" u="none" strike="noStrike" cap="none">
                <a:solidFill>
                  <a:srgbClr val="40458C"/>
                </a:solidFill>
                <a:latin typeface="Tahoma"/>
                <a:ea typeface="Tahoma"/>
                <a:cs typeface="Tahoma"/>
                <a:sym typeface="Tahoma"/>
              </a:rPr>
              <a:t> as its first command, then an implicit call to </a:t>
            </a:r>
            <a:r>
              <a:rPr lang="en-CA" sz="2200" b="1" i="0" u="none" strike="noStrike" cap="none">
                <a:solidFill>
                  <a:srgbClr val="40458C"/>
                </a:solidFill>
                <a:latin typeface="Tahoma"/>
                <a:ea typeface="Tahoma"/>
                <a:cs typeface="Tahoma"/>
                <a:sym typeface="Tahoma"/>
              </a:rPr>
              <a:t>super</a:t>
            </a:r>
            <a:r>
              <a:rPr lang="en-CA" sz="2200" b="0" i="0" u="none" strike="noStrike" cap="none">
                <a:solidFill>
                  <a:srgbClr val="40458C"/>
                </a:solidFill>
                <a:latin typeface="Tahoma"/>
                <a:ea typeface="Tahoma"/>
                <a:cs typeface="Tahoma"/>
                <a:sym typeface="Tahoma"/>
              </a:rPr>
              <a:t>( ), the zero-parameter version of the superclass constructor, will be made.</a:t>
            </a:r>
            <a:endParaRPr sz="1800" b="0" i="0" u="none" strike="noStrike" cap="none"/>
          </a:p>
        </p:txBody>
      </p:sp>
      <p:sp>
        <p:nvSpPr>
          <p:cNvPr id="178" name="Google Shape;178;p26"/>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79" name="Google Shape;179;p26"/>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13</a:t>
            </a:fld>
            <a:endParaRPr sz="1800" b="0" i="0" u="none" strike="noStrike" cap="non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An Extended Example</a:t>
            </a:r>
            <a:endParaRPr sz="1800" b="0" i="0" u="none" strike="noStrike" cap="none"/>
          </a:p>
        </p:txBody>
      </p:sp>
      <p:sp>
        <p:nvSpPr>
          <p:cNvPr id="185" name="Google Shape;185;p27"/>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 </a:t>
            </a:r>
            <a:r>
              <a:rPr lang="en-CA" sz="2200" b="1" i="0" u="none" strike="noStrike" cap="none">
                <a:solidFill>
                  <a:srgbClr val="40458C"/>
                </a:solidFill>
                <a:latin typeface="Tahoma"/>
                <a:ea typeface="Tahoma"/>
                <a:cs typeface="Tahoma"/>
                <a:sym typeface="Tahoma"/>
              </a:rPr>
              <a:t>numeric progression </a:t>
            </a:r>
            <a:r>
              <a:rPr lang="en-CA" sz="2200" b="0" i="0" u="none" strike="noStrike" cap="none">
                <a:solidFill>
                  <a:srgbClr val="40458C"/>
                </a:solidFill>
                <a:latin typeface="Tahoma"/>
                <a:ea typeface="Tahoma"/>
                <a:cs typeface="Tahoma"/>
                <a:sym typeface="Tahoma"/>
              </a:rPr>
              <a:t>is a sequence of numbers, where each number depends on one or more of the previous numbers.</a:t>
            </a:r>
            <a:endParaRPr sz="1800" b="0" i="0" u="none" strike="noStrike" cap="none"/>
          </a:p>
          <a:p>
            <a:pPr marL="743040" marR="0" lvl="1" indent="-285479" algn="l" rtl="0">
              <a:lnSpc>
                <a:spcPct val="100000"/>
              </a:lnSpc>
              <a:spcBef>
                <a:spcPts val="0"/>
              </a:spcBef>
              <a:spcAft>
                <a:spcPts val="0"/>
              </a:spcAft>
              <a:buClr>
                <a:srgbClr val="40458C"/>
              </a:buClr>
              <a:buSzPts val="1080"/>
              <a:buFont typeface="Noto Sans Symbols"/>
              <a:buChar char="■"/>
            </a:pPr>
            <a:r>
              <a:rPr lang="en-CA" sz="1800" b="0" i="0" u="none" strike="noStrike" cap="none">
                <a:solidFill>
                  <a:srgbClr val="40458C"/>
                </a:solidFill>
                <a:latin typeface="Tahoma"/>
                <a:ea typeface="Tahoma"/>
                <a:cs typeface="Tahoma"/>
                <a:sym typeface="Tahoma"/>
              </a:rPr>
              <a:t>An </a:t>
            </a:r>
            <a:r>
              <a:rPr lang="en-CA" sz="1800" b="1" i="0" u="none" strike="noStrike" cap="none">
                <a:solidFill>
                  <a:srgbClr val="40458C"/>
                </a:solidFill>
                <a:latin typeface="Tahoma"/>
                <a:ea typeface="Tahoma"/>
                <a:cs typeface="Tahoma"/>
                <a:sym typeface="Tahoma"/>
              </a:rPr>
              <a:t>arithmetic progression </a:t>
            </a:r>
            <a:r>
              <a:rPr lang="en-CA" sz="1800" b="0" i="0" u="none" strike="noStrike" cap="none">
                <a:solidFill>
                  <a:srgbClr val="40458C"/>
                </a:solidFill>
                <a:latin typeface="Tahoma"/>
                <a:ea typeface="Tahoma"/>
                <a:cs typeface="Tahoma"/>
                <a:sym typeface="Tahoma"/>
              </a:rPr>
              <a:t>determines the next number by adding a fixed constant to the previous value. </a:t>
            </a:r>
            <a:endParaRPr sz="1800" b="0" i="0" u="none" strike="noStrike" cap="none"/>
          </a:p>
          <a:p>
            <a:pPr marL="743040" marR="0" lvl="1" indent="-285479" algn="l" rtl="0">
              <a:lnSpc>
                <a:spcPct val="100000"/>
              </a:lnSpc>
              <a:spcBef>
                <a:spcPts val="0"/>
              </a:spcBef>
              <a:spcAft>
                <a:spcPts val="0"/>
              </a:spcAft>
              <a:buClr>
                <a:srgbClr val="40458C"/>
              </a:buClr>
              <a:buSzPts val="1080"/>
              <a:buFont typeface="Noto Sans Symbols"/>
              <a:buChar char="■"/>
            </a:pPr>
            <a:r>
              <a:rPr lang="en-CA" sz="1800" b="0" i="0" u="none" strike="noStrike" cap="none">
                <a:solidFill>
                  <a:srgbClr val="40458C"/>
                </a:solidFill>
                <a:latin typeface="Tahoma"/>
                <a:ea typeface="Tahoma"/>
                <a:cs typeface="Tahoma"/>
                <a:sym typeface="Tahoma"/>
              </a:rPr>
              <a:t>A </a:t>
            </a:r>
            <a:r>
              <a:rPr lang="en-CA" sz="1800" b="1" i="0" u="none" strike="noStrike" cap="none">
                <a:solidFill>
                  <a:srgbClr val="40458C"/>
                </a:solidFill>
                <a:latin typeface="Tahoma"/>
                <a:ea typeface="Tahoma"/>
                <a:cs typeface="Tahoma"/>
                <a:sym typeface="Tahoma"/>
              </a:rPr>
              <a:t>geometric progression </a:t>
            </a:r>
            <a:r>
              <a:rPr lang="en-CA" sz="1800" b="0" i="0" u="none" strike="noStrike" cap="none">
                <a:solidFill>
                  <a:srgbClr val="40458C"/>
                </a:solidFill>
                <a:latin typeface="Tahoma"/>
                <a:ea typeface="Tahoma"/>
                <a:cs typeface="Tahoma"/>
                <a:sym typeface="Tahoma"/>
              </a:rPr>
              <a:t>determines the next number by multiplying the previous value by a fixed constant. </a:t>
            </a:r>
            <a:endParaRPr sz="1800" b="0" i="0" u="none" strike="noStrike" cap="none"/>
          </a:p>
          <a:p>
            <a:pPr marL="743040" marR="0" lvl="1" indent="-285479" algn="l" rtl="0">
              <a:lnSpc>
                <a:spcPct val="100000"/>
              </a:lnSpc>
              <a:spcBef>
                <a:spcPts val="0"/>
              </a:spcBef>
              <a:spcAft>
                <a:spcPts val="0"/>
              </a:spcAft>
              <a:buClr>
                <a:srgbClr val="40458C"/>
              </a:buClr>
              <a:buSzPts val="1080"/>
              <a:buFont typeface="Noto Sans Symbols"/>
              <a:buChar char="■"/>
            </a:pPr>
            <a:r>
              <a:rPr lang="en-CA" sz="1800" b="0" i="0" u="none" strike="noStrike" cap="none">
                <a:solidFill>
                  <a:srgbClr val="40458C"/>
                </a:solidFill>
                <a:latin typeface="Tahoma"/>
                <a:ea typeface="Tahoma"/>
                <a:cs typeface="Tahoma"/>
                <a:sym typeface="Tahoma"/>
              </a:rPr>
              <a:t>A </a:t>
            </a:r>
            <a:r>
              <a:rPr lang="en-CA" sz="1800" b="1" i="0" u="none" strike="noStrike" cap="none">
                <a:solidFill>
                  <a:srgbClr val="40458C"/>
                </a:solidFill>
                <a:latin typeface="Tahoma"/>
                <a:ea typeface="Tahoma"/>
                <a:cs typeface="Tahoma"/>
                <a:sym typeface="Tahoma"/>
              </a:rPr>
              <a:t>Fibonacci progression </a:t>
            </a:r>
            <a:r>
              <a:rPr lang="en-CA" sz="1800" b="0" i="0" u="none" strike="noStrike" cap="none">
                <a:solidFill>
                  <a:srgbClr val="40458C"/>
                </a:solidFill>
                <a:latin typeface="Tahoma"/>
                <a:ea typeface="Tahoma"/>
                <a:cs typeface="Tahoma"/>
                <a:sym typeface="Tahoma"/>
              </a:rPr>
              <a:t>uses the formula N</a:t>
            </a:r>
            <a:r>
              <a:rPr lang="en-CA" sz="1800" b="0" i="0" u="none" strike="noStrike" cap="none" baseline="-25000">
                <a:solidFill>
                  <a:srgbClr val="40458C"/>
                </a:solidFill>
                <a:latin typeface="Tahoma"/>
                <a:ea typeface="Tahoma"/>
                <a:cs typeface="Tahoma"/>
                <a:sym typeface="Tahoma"/>
              </a:rPr>
              <a:t>i+1</a:t>
            </a:r>
            <a:r>
              <a:rPr lang="en-CA" sz="1800" b="0" i="0" u="none" strike="noStrike" cap="none">
                <a:solidFill>
                  <a:srgbClr val="40458C"/>
                </a:solidFill>
                <a:latin typeface="Tahoma"/>
                <a:ea typeface="Tahoma"/>
                <a:cs typeface="Tahoma"/>
                <a:sym typeface="Tahoma"/>
              </a:rPr>
              <a:t>=N</a:t>
            </a:r>
            <a:r>
              <a:rPr lang="en-CA" sz="1800" b="0" i="0" u="none" strike="noStrike" cap="none" baseline="-25000">
                <a:solidFill>
                  <a:srgbClr val="40458C"/>
                </a:solidFill>
                <a:latin typeface="Tahoma"/>
                <a:ea typeface="Tahoma"/>
                <a:cs typeface="Tahoma"/>
                <a:sym typeface="Tahoma"/>
              </a:rPr>
              <a:t>i</a:t>
            </a:r>
            <a:r>
              <a:rPr lang="en-CA" sz="1800" b="0" i="0" u="none" strike="noStrike" cap="none">
                <a:solidFill>
                  <a:srgbClr val="40458C"/>
                </a:solidFill>
                <a:latin typeface="Tahoma"/>
                <a:ea typeface="Tahoma"/>
                <a:cs typeface="Tahoma"/>
                <a:sym typeface="Tahoma"/>
              </a:rPr>
              <a:t>+N</a:t>
            </a:r>
            <a:r>
              <a:rPr lang="en-CA" sz="1800" b="0" i="0" u="none" strike="noStrike" cap="none" baseline="-25000">
                <a:solidFill>
                  <a:srgbClr val="40458C"/>
                </a:solidFill>
                <a:latin typeface="Tahoma"/>
                <a:ea typeface="Tahoma"/>
                <a:cs typeface="Tahoma"/>
                <a:sym typeface="Tahoma"/>
              </a:rPr>
              <a:t>i-1</a:t>
            </a:r>
            <a:endParaRPr sz="1800" b="0" i="0" u="none" strike="noStrike" cap="none"/>
          </a:p>
        </p:txBody>
      </p:sp>
      <p:sp>
        <p:nvSpPr>
          <p:cNvPr id="186" name="Google Shape;186;p27"/>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87" name="Google Shape;187;p27"/>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14</a:t>
            </a:fld>
            <a:endParaRPr sz="1800" b="0" i="0" u="none" strike="noStrike" cap="none"/>
          </a:p>
        </p:txBody>
      </p:sp>
      <p:pic>
        <p:nvPicPr>
          <p:cNvPr id="188" name="Google Shape;188;p27"/>
          <p:cNvPicPr preferRelativeResize="0"/>
          <p:nvPr/>
        </p:nvPicPr>
        <p:blipFill rotWithShape="1">
          <a:blip r:embed="rId3">
            <a:alphaModFix/>
          </a:blip>
          <a:srcRect/>
          <a:stretch/>
        </p:blipFill>
        <p:spPr>
          <a:xfrm>
            <a:off x="1676400" y="3745744"/>
            <a:ext cx="8381880" cy="20570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p:nvPr/>
        </p:nvSpPr>
        <p:spPr>
          <a:xfrm>
            <a:off x="8668475" y="5620600"/>
            <a:ext cx="2967900" cy="93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000" b="0" i="0" u="none" strike="noStrike" cap="none">
                <a:solidFill>
                  <a:srgbClr val="BE2D00"/>
                </a:solidFill>
                <a:latin typeface="Tahoma"/>
                <a:ea typeface="Tahoma"/>
                <a:cs typeface="Tahoma"/>
                <a:sym typeface="Tahoma"/>
              </a:rPr>
              <a:t>The Progression Base Class</a:t>
            </a:r>
            <a:endParaRPr sz="1800" b="0" i="0" u="none" strike="noStrike" cap="none"/>
          </a:p>
        </p:txBody>
      </p:sp>
      <p:pic>
        <p:nvPicPr>
          <p:cNvPr id="195" name="Google Shape;195;p28"/>
          <p:cNvPicPr preferRelativeResize="0"/>
          <p:nvPr/>
        </p:nvPicPr>
        <p:blipFill rotWithShape="1">
          <a:blip r:embed="rId3">
            <a:alphaModFix/>
          </a:blip>
          <a:srcRect/>
          <a:stretch/>
        </p:blipFill>
        <p:spPr>
          <a:xfrm>
            <a:off x="914400" y="1676280"/>
            <a:ext cx="8404560" cy="47239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p:nvPr/>
        </p:nvSpPr>
        <p:spPr>
          <a:xfrm>
            <a:off x="8668475" y="5620600"/>
            <a:ext cx="2967900" cy="93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000" b="0" i="0" u="none" strike="noStrike" cap="none">
                <a:solidFill>
                  <a:srgbClr val="BE2D00"/>
                </a:solidFill>
                <a:latin typeface="Tahoma"/>
                <a:ea typeface="Tahoma"/>
                <a:cs typeface="Tahoma"/>
                <a:sym typeface="Tahoma"/>
              </a:rPr>
              <a:t>The Progression Base Class, 2</a:t>
            </a:r>
            <a:endParaRPr sz="1800" b="0" i="0" u="none" strike="noStrike" cap="none"/>
          </a:p>
        </p:txBody>
      </p:sp>
      <p:pic>
        <p:nvPicPr>
          <p:cNvPr id="202" name="Google Shape;202;p29"/>
          <p:cNvPicPr preferRelativeResize="0"/>
          <p:nvPr/>
        </p:nvPicPr>
        <p:blipFill rotWithShape="1">
          <a:blip r:embed="rId3">
            <a:alphaModFix/>
          </a:blip>
          <a:srcRect/>
          <a:stretch/>
        </p:blipFill>
        <p:spPr>
          <a:xfrm>
            <a:off x="1092360" y="1774440"/>
            <a:ext cx="9027360" cy="394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p:nvPr/>
        </p:nvSpPr>
        <p:spPr>
          <a:xfrm>
            <a:off x="8668475" y="5620600"/>
            <a:ext cx="2967900" cy="93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812640" y="304920"/>
            <a:ext cx="109725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ArithmeticProgression Subclass</a:t>
            </a:r>
            <a:endParaRPr sz="1800" b="0" i="0" u="none" strike="noStrike" cap="none"/>
          </a:p>
        </p:txBody>
      </p:sp>
      <p:pic>
        <p:nvPicPr>
          <p:cNvPr id="209" name="Google Shape;209;p30"/>
          <p:cNvPicPr preferRelativeResize="0"/>
          <p:nvPr/>
        </p:nvPicPr>
        <p:blipFill rotWithShape="1">
          <a:blip r:embed="rId3">
            <a:alphaModFix/>
          </a:blip>
          <a:srcRect/>
          <a:stretch/>
        </p:blipFill>
        <p:spPr>
          <a:xfrm>
            <a:off x="1320960" y="1550880"/>
            <a:ext cx="7575480" cy="49143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p:nvPr/>
        </p:nvSpPr>
        <p:spPr>
          <a:xfrm>
            <a:off x="8668475" y="5620600"/>
            <a:ext cx="2967900" cy="93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5" name="Google Shape;215;p31"/>
          <p:cNvPicPr preferRelativeResize="0"/>
          <p:nvPr/>
        </p:nvPicPr>
        <p:blipFill rotWithShape="1">
          <a:blip r:embed="rId3">
            <a:alphaModFix/>
          </a:blip>
          <a:srcRect/>
          <a:stretch/>
        </p:blipFill>
        <p:spPr>
          <a:xfrm>
            <a:off x="1320960" y="1523880"/>
            <a:ext cx="7543439" cy="4937400"/>
          </a:xfrm>
          <a:prstGeom prst="rect">
            <a:avLst/>
          </a:prstGeom>
          <a:noFill/>
          <a:ln>
            <a:noFill/>
          </a:ln>
        </p:spPr>
      </p:pic>
      <p:sp>
        <p:nvSpPr>
          <p:cNvPr id="216" name="Google Shape;216;p31"/>
          <p:cNvSpPr txBox="1"/>
          <p:nvPr/>
        </p:nvSpPr>
        <p:spPr>
          <a:xfrm>
            <a:off x="812640" y="304920"/>
            <a:ext cx="107691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GeometricProgression Subclass</a:t>
            </a:r>
            <a:endParaRPr sz="1800" b="0" i="0" u="none" strike="noStrike" cap="non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p:nvPr/>
        </p:nvSpPr>
        <p:spPr>
          <a:xfrm>
            <a:off x="8668475" y="5620600"/>
            <a:ext cx="2967900" cy="93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FibonacciProgression Subclass</a:t>
            </a:r>
            <a:endParaRPr sz="1800" b="0" i="0" u="none" strike="noStrike" cap="none"/>
          </a:p>
        </p:txBody>
      </p:sp>
      <p:pic>
        <p:nvPicPr>
          <p:cNvPr id="223" name="Google Shape;223;p32"/>
          <p:cNvPicPr preferRelativeResize="0"/>
          <p:nvPr/>
        </p:nvPicPr>
        <p:blipFill rotWithShape="1">
          <a:blip r:embed="rId3">
            <a:alphaModFix/>
          </a:blip>
          <a:srcRect/>
          <a:stretch/>
        </p:blipFill>
        <p:spPr>
          <a:xfrm>
            <a:off x="1070880" y="1523880"/>
            <a:ext cx="7121159" cy="487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85" name="Google Shape;85;p15"/>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a:t>
            </a:fld>
            <a:endParaRPr sz="1800" b="0" i="0" u="none" strike="noStrike" cap="none"/>
          </a:p>
        </p:txBody>
      </p:sp>
      <p:sp>
        <p:nvSpPr>
          <p:cNvPr id="86" name="Google Shape;86;p15"/>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Terminology</a:t>
            </a:r>
            <a:endParaRPr sz="1800" b="0" i="0" u="none" strike="noStrike" cap="none"/>
          </a:p>
        </p:txBody>
      </p:sp>
      <p:sp>
        <p:nvSpPr>
          <p:cNvPr id="87" name="Google Shape;87;p15"/>
          <p:cNvSpPr txBox="1"/>
          <p:nvPr/>
        </p:nvSpPr>
        <p:spPr>
          <a:xfrm>
            <a:off x="812640" y="1828800"/>
            <a:ext cx="10565700" cy="46479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Each </a:t>
            </a:r>
            <a:r>
              <a:rPr lang="en-CA" sz="2400" b="1" i="0" u="none" strike="noStrike" cap="none">
                <a:solidFill>
                  <a:srgbClr val="40458C"/>
                </a:solidFill>
                <a:latin typeface="Tahoma"/>
                <a:ea typeface="Tahoma"/>
                <a:cs typeface="Tahoma"/>
                <a:sym typeface="Tahoma"/>
              </a:rPr>
              <a:t>object</a:t>
            </a:r>
            <a:r>
              <a:rPr lang="en-CA" sz="2400" b="0" i="0" u="none" strike="noStrike" cap="none">
                <a:solidFill>
                  <a:srgbClr val="40458C"/>
                </a:solidFill>
                <a:latin typeface="Tahoma"/>
                <a:ea typeface="Tahoma"/>
                <a:cs typeface="Tahoma"/>
                <a:sym typeface="Tahoma"/>
              </a:rPr>
              <a:t> created in a program is an </a:t>
            </a:r>
            <a:r>
              <a:rPr lang="en-CA" sz="2400" b="1" i="0" u="none" strike="noStrike" cap="none">
                <a:solidFill>
                  <a:srgbClr val="40458C"/>
                </a:solidFill>
                <a:latin typeface="Tahoma"/>
                <a:ea typeface="Tahoma"/>
                <a:cs typeface="Tahoma"/>
                <a:sym typeface="Tahoma"/>
              </a:rPr>
              <a:t>instance</a:t>
            </a:r>
            <a:r>
              <a:rPr lang="en-CA" sz="2400" b="0" i="0" u="none" strike="noStrike" cap="none">
                <a:solidFill>
                  <a:srgbClr val="40458C"/>
                </a:solidFill>
                <a:latin typeface="Tahoma"/>
                <a:ea typeface="Tahoma"/>
                <a:cs typeface="Tahoma"/>
                <a:sym typeface="Tahoma"/>
              </a:rPr>
              <a:t> of a </a:t>
            </a:r>
            <a:r>
              <a:rPr lang="en-CA" sz="2400" b="1" i="0" u="none" strike="noStrike" cap="none">
                <a:solidFill>
                  <a:srgbClr val="40458C"/>
                </a:solidFill>
                <a:latin typeface="Tahoma"/>
                <a:ea typeface="Tahoma"/>
                <a:cs typeface="Tahoma"/>
                <a:sym typeface="Tahoma"/>
              </a:rPr>
              <a:t>class</a:t>
            </a:r>
            <a:r>
              <a:rPr lang="en-CA" sz="2400" b="0" i="0" u="none" strike="noStrike" cap="none">
                <a:solidFill>
                  <a:srgbClr val="40458C"/>
                </a:solidFill>
                <a:latin typeface="Tahoma"/>
                <a:ea typeface="Tahoma"/>
                <a:cs typeface="Tahoma"/>
                <a:sym typeface="Tahoma"/>
              </a:rPr>
              <a:t>.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Each class presents to the outside world a concise and consistent view of the objects that are instances of this class, without going into too much unnecessary detail or giving others access to the inner workings of the objects.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The class definition typically specifies </a:t>
            </a:r>
            <a:r>
              <a:rPr lang="en-CA" sz="2400" b="1" i="0" u="none" strike="noStrike" cap="none">
                <a:solidFill>
                  <a:srgbClr val="40458C"/>
                </a:solidFill>
                <a:latin typeface="Tahoma"/>
                <a:ea typeface="Tahoma"/>
                <a:cs typeface="Tahoma"/>
                <a:sym typeface="Tahoma"/>
              </a:rPr>
              <a:t>instance variables</a:t>
            </a:r>
            <a:r>
              <a:rPr lang="en-CA" sz="2400" b="0" i="0" u="none" strike="noStrike" cap="none">
                <a:solidFill>
                  <a:srgbClr val="40458C"/>
                </a:solidFill>
                <a:latin typeface="Tahoma"/>
                <a:ea typeface="Tahoma"/>
                <a:cs typeface="Tahoma"/>
                <a:sym typeface="Tahoma"/>
              </a:rPr>
              <a:t>, also known as </a:t>
            </a:r>
            <a:r>
              <a:rPr lang="en-CA" sz="2400" b="1" i="0" u="none" strike="noStrike" cap="none">
                <a:solidFill>
                  <a:srgbClr val="40458C"/>
                </a:solidFill>
                <a:latin typeface="Tahoma"/>
                <a:ea typeface="Tahoma"/>
                <a:cs typeface="Tahoma"/>
                <a:sym typeface="Tahoma"/>
              </a:rPr>
              <a:t>data member</a:t>
            </a:r>
            <a:r>
              <a:rPr lang="en-CA" sz="2400" b="0" i="0" u="none" strike="noStrike" cap="none">
                <a:solidFill>
                  <a:srgbClr val="40458C"/>
                </a:solidFill>
                <a:latin typeface="Tahoma"/>
                <a:ea typeface="Tahoma"/>
                <a:cs typeface="Tahoma"/>
                <a:sym typeface="Tahoma"/>
              </a:rPr>
              <a:t>s, that the object contains, as well as the </a:t>
            </a:r>
            <a:r>
              <a:rPr lang="en-CA" sz="2400" b="1" i="0" u="none" strike="noStrike" cap="none">
                <a:solidFill>
                  <a:srgbClr val="40458C"/>
                </a:solidFill>
                <a:latin typeface="Tahoma"/>
                <a:ea typeface="Tahoma"/>
                <a:cs typeface="Tahoma"/>
                <a:sym typeface="Tahoma"/>
              </a:rPr>
              <a:t>methods</a:t>
            </a:r>
            <a:r>
              <a:rPr lang="en-CA" sz="2400" b="0" i="0" u="none" strike="noStrike" cap="none">
                <a:solidFill>
                  <a:srgbClr val="40458C"/>
                </a:solidFill>
                <a:latin typeface="Tahoma"/>
                <a:ea typeface="Tahoma"/>
                <a:cs typeface="Tahoma"/>
                <a:sym typeface="Tahoma"/>
              </a:rPr>
              <a:t>, also known as </a:t>
            </a:r>
            <a:r>
              <a:rPr lang="en-CA" sz="2400" b="1" i="0" u="none" strike="noStrike" cap="none">
                <a:solidFill>
                  <a:srgbClr val="40458C"/>
                </a:solidFill>
                <a:latin typeface="Tahoma"/>
                <a:ea typeface="Tahoma"/>
                <a:cs typeface="Tahoma"/>
                <a:sym typeface="Tahoma"/>
              </a:rPr>
              <a:t>member functions</a:t>
            </a:r>
            <a:r>
              <a:rPr lang="en-CA" sz="2400" b="0" i="0" u="none" strike="noStrike" cap="none">
                <a:solidFill>
                  <a:srgbClr val="40458C"/>
                </a:solidFill>
                <a:latin typeface="Tahoma"/>
                <a:ea typeface="Tahoma"/>
                <a:cs typeface="Tahoma"/>
                <a:sym typeface="Tahoma"/>
              </a:rPr>
              <a:t>, that the object can execute. </a:t>
            </a:r>
            <a:endParaRPr sz="1800" b="0" i="0" u="none" strike="noStrike" cap="non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Exceptions</a:t>
            </a:r>
            <a:endParaRPr sz="1800" b="0" i="0" u="none" strike="noStrike" cap="none"/>
          </a:p>
        </p:txBody>
      </p:sp>
      <p:sp>
        <p:nvSpPr>
          <p:cNvPr id="229" name="Google Shape;229;p33"/>
          <p:cNvSpPr txBox="1"/>
          <p:nvPr/>
        </p:nvSpPr>
        <p:spPr>
          <a:xfrm>
            <a:off x="812640" y="1523880"/>
            <a:ext cx="11073900" cy="48765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Exceptions are unexpected events that occur during the execution of a program.</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An exception might result due to an unavailable resource, unexpected input from a user, or simply a logical error on the part of the programmer.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In Java, exceptions are objects that can be </a:t>
            </a:r>
            <a:r>
              <a:rPr lang="en-CA" sz="2200" b="1" i="0" u="none" strike="noStrike" cap="none">
                <a:solidFill>
                  <a:srgbClr val="40458C"/>
                </a:solidFill>
                <a:latin typeface="Tahoma"/>
                <a:ea typeface="Tahoma"/>
                <a:cs typeface="Tahoma"/>
                <a:sym typeface="Tahoma"/>
              </a:rPr>
              <a:t>thrown</a:t>
            </a:r>
            <a:r>
              <a:rPr lang="en-CA" sz="2200" b="0" i="0" u="none" strike="noStrike" cap="none">
                <a:solidFill>
                  <a:srgbClr val="40458C"/>
                </a:solidFill>
                <a:latin typeface="Tahoma"/>
                <a:ea typeface="Tahoma"/>
                <a:cs typeface="Tahoma"/>
                <a:sym typeface="Tahoma"/>
              </a:rPr>
              <a:t> by code that encounters an unexpected situation.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An exception may also be </a:t>
            </a:r>
            <a:r>
              <a:rPr lang="en-CA" sz="2200" b="1" i="0" u="none" strike="noStrike" cap="none">
                <a:solidFill>
                  <a:srgbClr val="40458C"/>
                </a:solidFill>
                <a:latin typeface="Tahoma"/>
                <a:ea typeface="Tahoma"/>
                <a:cs typeface="Tahoma"/>
                <a:sym typeface="Tahoma"/>
              </a:rPr>
              <a:t>caught</a:t>
            </a:r>
            <a:r>
              <a:rPr lang="en-CA" sz="2200" b="0" i="0" u="none" strike="noStrike" cap="none">
                <a:solidFill>
                  <a:srgbClr val="40458C"/>
                </a:solidFill>
                <a:latin typeface="Tahoma"/>
                <a:ea typeface="Tahoma"/>
                <a:cs typeface="Tahoma"/>
                <a:sym typeface="Tahoma"/>
              </a:rPr>
              <a:t> by a surrounding block of code that “handles” the problem.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If uncaught, an exception causes the virtual machine to stop executing the program and to report an appropriate message to the console.</a:t>
            </a:r>
            <a:endParaRPr sz="1800" b="0" i="0" u="none" strike="noStrike" cap="none"/>
          </a:p>
        </p:txBody>
      </p:sp>
      <p:sp>
        <p:nvSpPr>
          <p:cNvPr id="230" name="Google Shape;230;p33"/>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31" name="Google Shape;231;p33"/>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20</a:t>
            </a:fld>
            <a:endParaRPr sz="1800" b="0" i="0" u="none" strike="noStrike" cap="non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p:nvPr/>
        </p:nvSpPr>
        <p:spPr>
          <a:xfrm>
            <a:off x="812640" y="1523880"/>
            <a:ext cx="10362900" cy="44952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general methodology for handling exceptions is a </a:t>
            </a:r>
            <a:r>
              <a:rPr lang="en-CA" sz="2200" b="1" i="0" u="none" strike="noStrike" cap="none">
                <a:solidFill>
                  <a:srgbClr val="40458C"/>
                </a:solidFill>
                <a:latin typeface="Tahoma"/>
                <a:ea typeface="Tahoma"/>
                <a:cs typeface="Tahoma"/>
                <a:sym typeface="Tahoma"/>
              </a:rPr>
              <a:t>try-catch </a:t>
            </a:r>
            <a:r>
              <a:rPr lang="en-CA" sz="2200" b="0" i="0" u="none" strike="noStrike" cap="none">
                <a:solidFill>
                  <a:srgbClr val="40458C"/>
                </a:solidFill>
                <a:latin typeface="Tahoma"/>
                <a:ea typeface="Tahoma"/>
                <a:cs typeface="Tahoma"/>
                <a:sym typeface="Tahoma"/>
              </a:rPr>
              <a:t>construct in </a:t>
            </a:r>
            <a:br>
              <a:rPr lang="en-CA" sz="2200" b="0" i="0" u="none" strike="noStrike" cap="none">
                <a:solidFill>
                  <a:srgbClr val="40458C"/>
                </a:solidFill>
                <a:latin typeface="Tahoma"/>
                <a:ea typeface="Tahoma"/>
                <a:cs typeface="Tahoma"/>
                <a:sym typeface="Tahoma"/>
              </a:rPr>
            </a:br>
            <a:r>
              <a:rPr lang="en-CA" sz="2200" b="0" i="0" u="none" strike="noStrike" cap="none">
                <a:solidFill>
                  <a:srgbClr val="40458C"/>
                </a:solidFill>
                <a:latin typeface="Tahoma"/>
                <a:ea typeface="Tahoma"/>
                <a:cs typeface="Tahoma"/>
                <a:sym typeface="Tahoma"/>
              </a:rPr>
              <a:t>which a guarded fragment of code that might throw an exception is executed.</a:t>
            </a:r>
            <a:endParaRPr sz="2200" b="0" i="0" u="none" strike="noStrike" cap="none">
              <a:solidFill>
                <a:srgbClr val="40458C"/>
              </a:solidFill>
              <a:latin typeface="Tahoma"/>
              <a:ea typeface="Tahoma"/>
              <a:cs typeface="Tahoma"/>
              <a:sym typeface="Tahoma"/>
            </a:endParaRPr>
          </a:p>
          <a:p>
            <a:pPr marL="457200" marR="0" lvl="0" indent="0" algn="l" rtl="0">
              <a:lnSpc>
                <a:spcPct val="100000"/>
              </a:lnSpc>
              <a:spcBef>
                <a:spcPts val="0"/>
              </a:spcBef>
              <a:spcAft>
                <a:spcPts val="0"/>
              </a:spcAft>
              <a:buNone/>
            </a:pPr>
            <a:endParaRPr sz="2200">
              <a:solidFill>
                <a:srgbClr val="40458C"/>
              </a:solidFill>
              <a:latin typeface="Tahoma"/>
              <a:ea typeface="Tahoma"/>
              <a:cs typeface="Tahoma"/>
              <a:sym typeface="Tahoma"/>
            </a:endParaRPr>
          </a:p>
          <a:p>
            <a:pPr marL="457200" marR="0" lvl="0" indent="0" algn="l" rtl="0">
              <a:lnSpc>
                <a:spcPct val="100000"/>
              </a:lnSpc>
              <a:spcBef>
                <a:spcPts val="0"/>
              </a:spcBef>
              <a:spcAft>
                <a:spcPts val="0"/>
              </a:spcAft>
              <a:buNone/>
            </a:pPr>
            <a:endParaRPr sz="2200">
              <a:solidFill>
                <a:srgbClr val="40458C"/>
              </a:solidFill>
              <a:latin typeface="Tahoma"/>
              <a:ea typeface="Tahoma"/>
              <a:cs typeface="Tahoma"/>
              <a:sym typeface="Tahoma"/>
            </a:endParaRPr>
          </a:p>
          <a:p>
            <a:pPr marL="457200" marR="0" lvl="0" indent="0" algn="l" rtl="0">
              <a:lnSpc>
                <a:spcPct val="100000"/>
              </a:lnSpc>
              <a:spcBef>
                <a:spcPts val="0"/>
              </a:spcBef>
              <a:spcAft>
                <a:spcPts val="0"/>
              </a:spcAft>
              <a:buNone/>
            </a:pPr>
            <a:endParaRPr sz="2200">
              <a:solidFill>
                <a:srgbClr val="40458C"/>
              </a:solidFill>
              <a:latin typeface="Tahoma"/>
              <a:ea typeface="Tahoma"/>
              <a:cs typeface="Tahoma"/>
              <a:sym typeface="Tahoma"/>
            </a:endParaRPr>
          </a:p>
          <a:p>
            <a:pPr marL="457200" marR="0" lvl="0" indent="0" algn="l" rtl="0">
              <a:lnSpc>
                <a:spcPct val="100000"/>
              </a:lnSpc>
              <a:spcBef>
                <a:spcPts val="0"/>
              </a:spcBef>
              <a:spcAft>
                <a:spcPts val="0"/>
              </a:spcAft>
              <a:buNone/>
            </a:pPr>
            <a:endParaRPr sz="2200">
              <a:solidFill>
                <a:srgbClr val="40458C"/>
              </a:solidFill>
              <a:latin typeface="Tahoma"/>
              <a:ea typeface="Tahoma"/>
              <a:cs typeface="Tahoma"/>
              <a:sym typeface="Tahoma"/>
            </a:endParaRPr>
          </a:p>
          <a:p>
            <a:pPr marL="457200" marR="0" lvl="0" indent="0" algn="l" rtl="0">
              <a:lnSpc>
                <a:spcPct val="100000"/>
              </a:lnSpc>
              <a:spcBef>
                <a:spcPts val="0"/>
              </a:spcBef>
              <a:spcAft>
                <a:spcPts val="0"/>
              </a:spcAft>
              <a:buNone/>
            </a:pPr>
            <a:endParaRPr sz="2200">
              <a:solidFill>
                <a:srgbClr val="40458C"/>
              </a:solidFill>
              <a:latin typeface="Tahoma"/>
              <a:ea typeface="Tahoma"/>
              <a:cs typeface="Tahoma"/>
              <a:sym typeface="Tahoma"/>
            </a:endParaRPr>
          </a:p>
          <a:p>
            <a:pPr marL="457200" marR="0" lvl="0" indent="0" algn="l" rtl="0">
              <a:lnSpc>
                <a:spcPct val="100000"/>
              </a:lnSpc>
              <a:spcBef>
                <a:spcPts val="0"/>
              </a:spcBef>
              <a:spcAft>
                <a:spcPts val="0"/>
              </a:spcAft>
              <a:buNone/>
            </a:pPr>
            <a:r>
              <a:rPr lang="en-CA" sz="2200" b="0" i="0" u="none" strike="noStrike" cap="none">
                <a:solidFill>
                  <a:srgbClr val="40458C"/>
                </a:solidFill>
                <a:latin typeface="Tahoma"/>
                <a:ea typeface="Tahoma"/>
                <a:cs typeface="Tahoma"/>
                <a:sym typeface="Tahoma"/>
              </a:rPr>
              <a:t>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If it </a:t>
            </a:r>
            <a:r>
              <a:rPr lang="en-CA" sz="2200" b="1" i="0" u="none" strike="noStrike" cap="none">
                <a:solidFill>
                  <a:srgbClr val="40458C"/>
                </a:solidFill>
                <a:latin typeface="Tahoma"/>
                <a:ea typeface="Tahoma"/>
                <a:cs typeface="Tahoma"/>
                <a:sym typeface="Tahoma"/>
              </a:rPr>
              <a:t>throws</a:t>
            </a:r>
            <a:r>
              <a:rPr lang="en-CA" sz="2200" b="0" i="0" u="none" strike="noStrike" cap="none">
                <a:solidFill>
                  <a:srgbClr val="40458C"/>
                </a:solidFill>
                <a:latin typeface="Tahoma"/>
                <a:ea typeface="Tahoma"/>
                <a:cs typeface="Tahoma"/>
                <a:sym typeface="Tahoma"/>
              </a:rPr>
              <a:t> an exception, then that exception is caught by having the flow of control jump to a predefined </a:t>
            </a:r>
            <a:r>
              <a:rPr lang="en-CA" sz="2200" b="1" i="0" u="none" strike="noStrike" cap="none">
                <a:solidFill>
                  <a:srgbClr val="40458C"/>
                </a:solidFill>
                <a:latin typeface="Tahoma"/>
                <a:ea typeface="Tahoma"/>
                <a:cs typeface="Tahoma"/>
                <a:sym typeface="Tahoma"/>
              </a:rPr>
              <a:t>catch</a:t>
            </a:r>
            <a:r>
              <a:rPr lang="en-CA" sz="2200" b="0" i="0" u="none" strike="noStrike" cap="none">
                <a:solidFill>
                  <a:srgbClr val="40458C"/>
                </a:solidFill>
                <a:latin typeface="Tahoma"/>
                <a:ea typeface="Tahoma"/>
                <a:cs typeface="Tahoma"/>
                <a:sym typeface="Tahoma"/>
              </a:rPr>
              <a:t> block that contains the code to apply an appropriate resolution.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If no exception occurs in the guarded code, all </a:t>
            </a:r>
            <a:r>
              <a:rPr lang="en-CA" sz="2200" b="1" i="0" u="none" strike="noStrike" cap="none">
                <a:solidFill>
                  <a:srgbClr val="40458C"/>
                </a:solidFill>
                <a:latin typeface="Tahoma"/>
                <a:ea typeface="Tahoma"/>
                <a:cs typeface="Tahoma"/>
                <a:sym typeface="Tahoma"/>
              </a:rPr>
              <a:t>catch</a:t>
            </a:r>
            <a:r>
              <a:rPr lang="en-CA" sz="2200" b="0" i="0" u="none" strike="noStrike" cap="none">
                <a:solidFill>
                  <a:srgbClr val="40458C"/>
                </a:solidFill>
                <a:latin typeface="Tahoma"/>
                <a:ea typeface="Tahoma"/>
                <a:cs typeface="Tahoma"/>
                <a:sym typeface="Tahoma"/>
              </a:rPr>
              <a:t> blocks are ignored.</a:t>
            </a:r>
            <a:endParaRPr sz="1800" b="0" i="0" u="none" strike="noStrike" cap="none"/>
          </a:p>
        </p:txBody>
      </p:sp>
      <p:pic>
        <p:nvPicPr>
          <p:cNvPr id="237" name="Google Shape;237;p34"/>
          <p:cNvPicPr preferRelativeResize="0"/>
          <p:nvPr/>
        </p:nvPicPr>
        <p:blipFill rotWithShape="1">
          <a:blip r:embed="rId3">
            <a:alphaModFix/>
          </a:blip>
          <a:srcRect t="2547" b="15005"/>
          <a:stretch/>
        </p:blipFill>
        <p:spPr>
          <a:xfrm>
            <a:off x="3925800" y="2309850"/>
            <a:ext cx="3787549" cy="1939150"/>
          </a:xfrm>
          <a:prstGeom prst="rect">
            <a:avLst/>
          </a:prstGeom>
          <a:noFill/>
          <a:ln>
            <a:noFill/>
          </a:ln>
        </p:spPr>
      </p:pic>
      <p:sp>
        <p:nvSpPr>
          <p:cNvPr id="238" name="Google Shape;238;p34"/>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Catching Exceptions</a:t>
            </a:r>
            <a:endParaRPr sz="1800" b="0" i="0" u="none" strike="noStrike" cap="none"/>
          </a:p>
        </p:txBody>
      </p:sp>
      <p:sp>
        <p:nvSpPr>
          <p:cNvPr id="239" name="Google Shape;239;p34"/>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40" name="Google Shape;240;p34"/>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21</a:t>
            </a:fld>
            <a:endParaRPr sz="1800" b="0" i="0" u="none" strike="noStrike" cap="non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Throwing Exceptions</a:t>
            </a:r>
            <a:endParaRPr sz="1800" b="0" i="0" u="none" strike="noStrike" cap="none"/>
          </a:p>
        </p:txBody>
      </p:sp>
      <p:sp>
        <p:nvSpPr>
          <p:cNvPr id="246" name="Google Shape;246;p35"/>
          <p:cNvSpPr txBox="1"/>
          <p:nvPr/>
        </p:nvSpPr>
        <p:spPr>
          <a:xfrm>
            <a:off x="914400" y="1600200"/>
            <a:ext cx="107691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Exceptions originate when a piece of Java code finds some sort of problem during execution and throws an exception object.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This is done by using the </a:t>
            </a:r>
            <a:r>
              <a:rPr lang="en-CA" sz="2200" b="1" i="0" u="none" strike="noStrike" cap="none">
                <a:solidFill>
                  <a:srgbClr val="40458C"/>
                </a:solidFill>
                <a:latin typeface="Tahoma"/>
                <a:ea typeface="Tahoma"/>
                <a:cs typeface="Tahoma"/>
                <a:sym typeface="Tahoma"/>
              </a:rPr>
              <a:t>throw</a:t>
            </a:r>
            <a:r>
              <a:rPr lang="en-CA" sz="2200" b="0" i="0" u="none" strike="noStrike" cap="none">
                <a:solidFill>
                  <a:srgbClr val="40458C"/>
                </a:solidFill>
                <a:latin typeface="Tahoma"/>
                <a:ea typeface="Tahoma"/>
                <a:cs typeface="Tahoma"/>
                <a:sym typeface="Tahoma"/>
              </a:rPr>
              <a:t> keyword followed by an instance of the exception type to be thrown.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It is often convenient to instantiate an exception object at the time the exception has to be thrown. Thus, a throw statement is typically written as follows:</a:t>
            </a:r>
            <a:endParaRPr sz="1800" b="0" i="0" u="none" strike="noStrike" cap="none"/>
          </a:p>
          <a:p>
            <a:pPr marL="0" marR="0" lvl="0" indent="0" algn="l" rtl="0">
              <a:lnSpc>
                <a:spcPct val="100000"/>
              </a:lnSpc>
              <a:spcBef>
                <a:spcPts val="0"/>
              </a:spcBef>
              <a:spcAft>
                <a:spcPts val="0"/>
              </a:spcAft>
              <a:buNone/>
            </a:pPr>
            <a:r>
              <a:rPr lang="en-CA" sz="2200" b="0" i="0" u="none" strike="noStrike" cap="none">
                <a:solidFill>
                  <a:srgbClr val="40458C"/>
                </a:solidFill>
                <a:latin typeface="Tahoma"/>
                <a:ea typeface="Tahoma"/>
                <a:cs typeface="Tahoma"/>
                <a:sym typeface="Tahoma"/>
              </a:rPr>
              <a:t>		</a:t>
            </a:r>
            <a:r>
              <a:rPr lang="en-CA" sz="2200" b="1" i="0" u="none" strike="noStrike" cap="none">
                <a:solidFill>
                  <a:srgbClr val="40458C"/>
                </a:solidFill>
                <a:latin typeface="Tahoma"/>
                <a:ea typeface="Tahoma"/>
                <a:cs typeface="Tahoma"/>
                <a:sym typeface="Tahoma"/>
              </a:rPr>
              <a:t>throw</a:t>
            </a:r>
            <a:r>
              <a:rPr lang="en-CA" sz="2200" b="0" i="0" u="none" strike="noStrike" cap="none">
                <a:solidFill>
                  <a:srgbClr val="40458C"/>
                </a:solidFill>
                <a:latin typeface="Tahoma"/>
                <a:ea typeface="Tahoma"/>
                <a:cs typeface="Tahoma"/>
                <a:sym typeface="Tahoma"/>
              </a:rPr>
              <a:t> </a:t>
            </a:r>
            <a:r>
              <a:rPr lang="en-CA" sz="2200" b="1" i="0" u="none" strike="noStrike" cap="none">
                <a:solidFill>
                  <a:srgbClr val="40458C"/>
                </a:solidFill>
                <a:latin typeface="Tahoma"/>
                <a:ea typeface="Tahoma"/>
                <a:cs typeface="Tahoma"/>
                <a:sym typeface="Tahoma"/>
              </a:rPr>
              <a:t>new</a:t>
            </a:r>
            <a:r>
              <a:rPr lang="en-CA" sz="2200" b="0" i="0" u="none" strike="noStrike" cap="none">
                <a:solidFill>
                  <a:srgbClr val="40458C"/>
                </a:solidFill>
                <a:latin typeface="Tahoma"/>
                <a:ea typeface="Tahoma"/>
                <a:cs typeface="Tahoma"/>
                <a:sym typeface="Tahoma"/>
              </a:rPr>
              <a:t> exceptionType(parameters);</a:t>
            </a:r>
            <a:endParaRPr sz="1800" b="0" i="0" u="none" strike="noStrike" cap="none"/>
          </a:p>
          <a:p>
            <a:pPr marL="0" marR="0" lvl="0" indent="0" algn="l" rtl="0">
              <a:lnSpc>
                <a:spcPct val="100000"/>
              </a:lnSpc>
              <a:spcBef>
                <a:spcPts val="0"/>
              </a:spcBef>
              <a:spcAft>
                <a:spcPts val="0"/>
              </a:spcAft>
              <a:buNone/>
            </a:pPr>
            <a:r>
              <a:rPr lang="en-CA" sz="2200" b="0" i="0" u="none" strike="noStrike" cap="none">
                <a:solidFill>
                  <a:srgbClr val="40458C"/>
                </a:solidFill>
                <a:latin typeface="Tahoma"/>
                <a:ea typeface="Tahoma"/>
                <a:cs typeface="Tahoma"/>
                <a:sym typeface="Tahoma"/>
              </a:rPr>
              <a:t>where exceptionType is the type of the exception and the parameters are sent to that type’s constructor.</a:t>
            </a:r>
            <a:endParaRPr sz="1800" b="0" i="0" u="none" strike="noStrike" cap="none"/>
          </a:p>
        </p:txBody>
      </p:sp>
      <p:sp>
        <p:nvSpPr>
          <p:cNvPr id="247" name="Google Shape;247;p35"/>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48" name="Google Shape;248;p35"/>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22</a:t>
            </a:fld>
            <a:endParaRPr sz="1800" b="0" i="0" u="none" strike="noStrike" cap="non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The throws Clause</a:t>
            </a:r>
            <a:endParaRPr sz="1800" b="0" i="0" u="none" strike="noStrike" cap="none"/>
          </a:p>
        </p:txBody>
      </p:sp>
      <p:sp>
        <p:nvSpPr>
          <p:cNvPr id="254" name="Google Shape;254;p36"/>
          <p:cNvSpPr txBox="1"/>
          <p:nvPr/>
        </p:nvSpPr>
        <p:spPr>
          <a:xfrm>
            <a:off x="812640" y="1523880"/>
            <a:ext cx="11073900" cy="44952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When a method is declared, it is possible to explicitly declare, as part of its signature, the possibility that a particular exception type may be thrown during a call to that method. </a:t>
            </a:r>
            <a:endParaRPr sz="1800" b="0" i="0" u="none" strike="noStrike" cap="none"/>
          </a:p>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The syntax for declaring possible exceptions in a method signature relies on the keyword </a:t>
            </a:r>
            <a:r>
              <a:rPr lang="en-CA" sz="2000" b="1" i="0" u="none" strike="noStrike" cap="none">
                <a:solidFill>
                  <a:srgbClr val="40458C"/>
                </a:solidFill>
                <a:latin typeface="Tahoma"/>
                <a:ea typeface="Tahoma"/>
                <a:cs typeface="Tahoma"/>
                <a:sym typeface="Tahoma"/>
              </a:rPr>
              <a:t>throws</a:t>
            </a:r>
            <a:r>
              <a:rPr lang="en-CA" sz="2000" b="0" i="0" u="none" strike="noStrike" cap="none">
                <a:solidFill>
                  <a:srgbClr val="40458C"/>
                </a:solidFill>
                <a:latin typeface="Tahoma"/>
                <a:ea typeface="Tahoma"/>
                <a:cs typeface="Tahoma"/>
                <a:sym typeface="Tahoma"/>
              </a:rPr>
              <a:t> (not to be confused with an actual </a:t>
            </a:r>
            <a:r>
              <a:rPr lang="en-CA" sz="2000" b="1" i="0" u="none" strike="noStrike" cap="none">
                <a:solidFill>
                  <a:srgbClr val="40458C"/>
                </a:solidFill>
                <a:latin typeface="Tahoma"/>
                <a:ea typeface="Tahoma"/>
                <a:cs typeface="Tahoma"/>
                <a:sym typeface="Tahoma"/>
              </a:rPr>
              <a:t>throw</a:t>
            </a:r>
            <a:r>
              <a:rPr lang="en-CA" sz="2000" b="0" i="0" u="none" strike="noStrike" cap="none">
                <a:solidFill>
                  <a:srgbClr val="40458C"/>
                </a:solidFill>
                <a:latin typeface="Tahoma"/>
                <a:ea typeface="Tahoma"/>
                <a:cs typeface="Tahoma"/>
                <a:sym typeface="Tahoma"/>
              </a:rPr>
              <a:t> statement). </a:t>
            </a:r>
            <a:endParaRPr sz="1800" b="0" i="0" u="none" strike="noStrike" cap="none"/>
          </a:p>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For example, the parseInt method of the Integer class has the following formal signature:</a:t>
            </a:r>
            <a:endParaRPr sz="1800" b="0" i="0" u="none" strike="noStrike" cap="none"/>
          </a:p>
          <a:p>
            <a:pPr marL="0" marR="0" lvl="0" indent="0" algn="l" rtl="0">
              <a:lnSpc>
                <a:spcPct val="100000"/>
              </a:lnSpc>
              <a:spcBef>
                <a:spcPts val="0"/>
              </a:spcBef>
              <a:spcAft>
                <a:spcPts val="0"/>
              </a:spcAft>
              <a:buNone/>
            </a:pPr>
            <a:r>
              <a:rPr lang="en-CA" sz="2000" b="0" i="0" u="none" strike="noStrike" cap="none">
                <a:solidFill>
                  <a:srgbClr val="40458C"/>
                </a:solidFill>
                <a:latin typeface="Tahoma"/>
                <a:ea typeface="Tahoma"/>
                <a:cs typeface="Tahoma"/>
                <a:sym typeface="Tahoma"/>
              </a:rPr>
              <a:t>      </a:t>
            </a:r>
            <a:r>
              <a:rPr lang="en-CA" sz="1600" b="0" i="0" u="none" strike="noStrike" cap="none">
                <a:solidFill>
                  <a:srgbClr val="40458C"/>
                </a:solidFill>
                <a:latin typeface="Tahoma"/>
                <a:ea typeface="Tahoma"/>
                <a:cs typeface="Tahoma"/>
                <a:sym typeface="Tahoma"/>
              </a:rPr>
              <a:t>public static int parseInt(String s) throws NumberFormatException;</a:t>
            </a:r>
            <a:endParaRPr sz="1800" b="0" i="0" u="none" strike="noStrike" cap="none"/>
          </a:p>
        </p:txBody>
      </p:sp>
      <p:sp>
        <p:nvSpPr>
          <p:cNvPr id="255" name="Google Shape;255;p36"/>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56" name="Google Shape;256;p36"/>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23</a:t>
            </a:fld>
            <a:endParaRPr sz="1800" b="0" i="0" u="none" strike="noStrike" cap="non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7"/>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Casting</a:t>
            </a:r>
            <a:endParaRPr sz="1800" b="0" i="0" u="none" strike="noStrike" cap="none"/>
          </a:p>
        </p:txBody>
      </p:sp>
      <p:sp>
        <p:nvSpPr>
          <p:cNvPr id="262" name="Google Shape;262;p37"/>
          <p:cNvSpPr txBox="1"/>
          <p:nvPr/>
        </p:nvSpPr>
        <p:spPr>
          <a:xfrm>
            <a:off x="1016160" y="1600200"/>
            <a:ext cx="10667700" cy="4343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Casting with Objects allows for conversion between classes and subclasses.</a:t>
            </a:r>
            <a:endParaRPr sz="1800" b="0" i="0" u="none" strike="noStrike" cap="none"/>
          </a:p>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A </a:t>
            </a:r>
            <a:r>
              <a:rPr lang="en-CA" sz="2600" b="1" i="0" u="none" strike="noStrike" cap="none">
                <a:solidFill>
                  <a:srgbClr val="40458C"/>
                </a:solidFill>
                <a:latin typeface="Tahoma"/>
                <a:ea typeface="Tahoma"/>
                <a:cs typeface="Tahoma"/>
                <a:sym typeface="Tahoma"/>
              </a:rPr>
              <a:t>widening conversion </a:t>
            </a:r>
            <a:r>
              <a:rPr lang="en-CA" sz="2600" b="0" i="0" u="none" strike="noStrike" cap="none">
                <a:solidFill>
                  <a:srgbClr val="40458C"/>
                </a:solidFill>
                <a:latin typeface="Tahoma"/>
                <a:ea typeface="Tahoma"/>
                <a:cs typeface="Tahoma"/>
                <a:sym typeface="Tahoma"/>
              </a:rPr>
              <a:t>occurs when a type T is converted into a “wider” type U:</a:t>
            </a:r>
            <a:endParaRPr sz="1800" b="0" i="0" u="none" strike="noStrike" cap="none"/>
          </a:p>
          <a:p>
            <a:pPr marL="743040" marR="0" lvl="1" indent="-28548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 and U are class types and U is a superclass of T.</a:t>
            </a:r>
            <a:endParaRPr sz="1800" b="0" i="0" u="none" strike="noStrike" cap="none"/>
          </a:p>
          <a:p>
            <a:pPr marL="743040" marR="0" lvl="1" indent="-28548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 and U are interface types and U is a superinterface of T.</a:t>
            </a:r>
            <a:endParaRPr sz="1800" b="0" i="0" u="none" strike="noStrike" cap="none"/>
          </a:p>
          <a:p>
            <a:pPr marL="743040" marR="0" lvl="1" indent="-28548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 is a class that implements interface U.</a:t>
            </a:r>
            <a:endParaRPr sz="1800" b="0" i="0" u="none" strike="noStrike" cap="none"/>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Example:</a:t>
            </a:r>
            <a:endParaRPr sz="1800" b="0" i="0" u="none" strike="noStrike" cap="none"/>
          </a:p>
          <a:p>
            <a:pPr marL="0" marR="0" lvl="0" indent="0" algn="l" rtl="0">
              <a:lnSpc>
                <a:spcPct val="100000"/>
              </a:lnSpc>
              <a:spcBef>
                <a:spcPts val="0"/>
              </a:spcBef>
              <a:spcAft>
                <a:spcPts val="0"/>
              </a:spcAft>
              <a:buNone/>
            </a:pPr>
            <a:r>
              <a:rPr lang="en-CA" sz="2800" b="0" i="0" u="none" strike="noStrike" cap="none">
                <a:solidFill>
                  <a:srgbClr val="40458C"/>
                </a:solidFill>
                <a:latin typeface="Tahoma"/>
                <a:ea typeface="Tahoma"/>
                <a:cs typeface="Tahoma"/>
                <a:sym typeface="Tahoma"/>
              </a:rPr>
              <a:t>	</a:t>
            </a:r>
            <a:r>
              <a:rPr lang="en-CA" sz="2200" b="0" i="0" u="none" strike="noStrike" cap="none">
                <a:solidFill>
                  <a:srgbClr val="40458C"/>
                </a:solidFill>
                <a:latin typeface="Tahoma"/>
                <a:ea typeface="Tahoma"/>
                <a:cs typeface="Tahoma"/>
                <a:sym typeface="Tahoma"/>
              </a:rPr>
              <a:t>CreditCard card = new PredatoryCreditCard(...);</a:t>
            </a:r>
            <a:endParaRPr sz="1800" b="0" i="0" u="none" strike="noStrike" cap="none"/>
          </a:p>
        </p:txBody>
      </p:sp>
      <p:sp>
        <p:nvSpPr>
          <p:cNvPr id="263" name="Google Shape;263;p37"/>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64" name="Google Shape;264;p37"/>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24</a:t>
            </a:fld>
            <a:endParaRPr sz="1800" b="0" i="0" u="none" strike="noStrike" cap="non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Narrowing Conversions</a:t>
            </a:r>
            <a:endParaRPr sz="1800" b="0" i="0" u="none" strike="noStrike" cap="none"/>
          </a:p>
        </p:txBody>
      </p:sp>
      <p:sp>
        <p:nvSpPr>
          <p:cNvPr id="270" name="Google Shape;270;p38"/>
          <p:cNvSpPr txBox="1"/>
          <p:nvPr/>
        </p:nvSpPr>
        <p:spPr>
          <a:xfrm>
            <a:off x="1117440" y="1752480"/>
            <a:ext cx="10667700" cy="45717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A </a:t>
            </a:r>
            <a:r>
              <a:rPr lang="en-CA" sz="2400" b="1" i="0" u="none" strike="noStrike" cap="none">
                <a:solidFill>
                  <a:srgbClr val="40458C"/>
                </a:solidFill>
                <a:latin typeface="Tahoma"/>
                <a:ea typeface="Tahoma"/>
                <a:cs typeface="Tahoma"/>
                <a:sym typeface="Tahoma"/>
              </a:rPr>
              <a:t>narrowing conversion </a:t>
            </a:r>
            <a:r>
              <a:rPr lang="en-CA" sz="2400" b="0" i="0" u="none" strike="noStrike" cap="none">
                <a:solidFill>
                  <a:srgbClr val="40458C"/>
                </a:solidFill>
                <a:latin typeface="Tahoma"/>
                <a:ea typeface="Tahoma"/>
                <a:cs typeface="Tahoma"/>
                <a:sym typeface="Tahoma"/>
              </a:rPr>
              <a:t>occurs when a type T is converted into a “narrower” type S. </a:t>
            </a:r>
            <a:endParaRPr sz="1800" b="0" i="0" u="none" strike="noStrike" cap="none"/>
          </a:p>
          <a:p>
            <a:pPr marL="743040" marR="0" lvl="1" indent="-28548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T and S are class types and S is a subclass of T.</a:t>
            </a:r>
            <a:endParaRPr sz="1800" b="0" i="0" u="none" strike="noStrike" cap="none"/>
          </a:p>
          <a:p>
            <a:pPr marL="743040" marR="0" lvl="1" indent="-28548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T and S are interface types and S is a subinterface of T.</a:t>
            </a:r>
            <a:endParaRPr sz="1800" b="0" i="0" u="none" strike="noStrike" cap="none"/>
          </a:p>
          <a:p>
            <a:pPr marL="743040" marR="0" lvl="1" indent="-28548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T is an interface implemented by class S.</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In general, a narrowing conversion of reference types requires an explicit cast.</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Example:</a:t>
            </a:r>
            <a:endParaRPr sz="1800" b="0" i="0" u="none" strike="noStrike" cap="none"/>
          </a:p>
          <a:p>
            <a:pPr marL="0" marR="0" lvl="0" indent="0" algn="l" rtl="0">
              <a:lnSpc>
                <a:spcPct val="100000"/>
              </a:lnSpc>
              <a:spcBef>
                <a:spcPts val="0"/>
              </a:spcBef>
              <a:spcAft>
                <a:spcPts val="0"/>
              </a:spcAft>
              <a:buNone/>
            </a:pPr>
            <a:r>
              <a:rPr lang="en-CA" sz="2000" b="0" i="0" u="none" strike="noStrike" cap="none">
                <a:solidFill>
                  <a:srgbClr val="40458C"/>
                </a:solidFill>
                <a:latin typeface="Tahoma"/>
                <a:ea typeface="Tahoma"/>
                <a:cs typeface="Tahoma"/>
                <a:sym typeface="Tahoma"/>
              </a:rPr>
              <a:t>     PredatoryCreditCard pc = (PredatoryCreditCard) card;</a:t>
            </a:r>
            <a:endParaRPr sz="1800" b="0" i="0" u="none" strike="noStrike" cap="none"/>
          </a:p>
        </p:txBody>
      </p:sp>
      <p:sp>
        <p:nvSpPr>
          <p:cNvPr id="271" name="Google Shape;271;p38"/>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72" name="Google Shape;272;p38"/>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25</a:t>
            </a:fld>
            <a:endParaRPr sz="1800" b="0" i="0" u="none" strike="noStrike" cap="non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Generics</a:t>
            </a:r>
            <a:endParaRPr sz="1800" b="0" i="0" u="none" strike="noStrike" cap="none"/>
          </a:p>
        </p:txBody>
      </p:sp>
      <p:sp>
        <p:nvSpPr>
          <p:cNvPr id="278" name="Google Shape;278;p39"/>
          <p:cNvSpPr txBox="1"/>
          <p:nvPr/>
        </p:nvSpPr>
        <p:spPr>
          <a:xfrm>
            <a:off x="1117440" y="1676520"/>
            <a:ext cx="10667700" cy="44952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Java includes support for writing generic classes and methods that can operate on a variety of data types while often avoiding the need for explicit casts.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generics framework allows us to define a class in terms of a set of formal type parameters, which can then be used as the declared type for variables, parameters, and return values within the class definition.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Those formal type parameters are later specified when using the generic class as a type elsewhere in a program.</a:t>
            </a:r>
            <a:endParaRPr sz="1800" b="0" i="0" u="none" strike="noStrike" cap="none"/>
          </a:p>
        </p:txBody>
      </p:sp>
      <p:sp>
        <p:nvSpPr>
          <p:cNvPr id="279" name="Google Shape;279;p39"/>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80" name="Google Shape;280;p39"/>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26</a:t>
            </a:fld>
            <a:endParaRPr sz="1800" b="0" i="0" u="none" strike="noStrike" cap="non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Syntax for Generics</a:t>
            </a:r>
            <a:endParaRPr sz="1800" b="0" i="0" u="none" strike="noStrike" cap="none"/>
          </a:p>
        </p:txBody>
      </p:sp>
      <p:sp>
        <p:nvSpPr>
          <p:cNvPr id="286" name="Google Shape;286;p40"/>
          <p:cNvSpPr txBox="1"/>
          <p:nvPr/>
        </p:nvSpPr>
        <p:spPr>
          <a:xfrm>
            <a:off x="1117440" y="160020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Types can be declared using generic names:</a:t>
            </a: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600"/>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They are then instantiated using actual types: </a:t>
            </a:r>
            <a:endParaRPr sz="1800" b="0" i="0" u="none" strike="noStrike" cap="none"/>
          </a:p>
        </p:txBody>
      </p:sp>
      <p:sp>
        <p:nvSpPr>
          <p:cNvPr id="287" name="Google Shape;287;p40"/>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88" name="Google Shape;288;p40"/>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27</a:t>
            </a:fld>
            <a:endParaRPr sz="1800" b="0" i="0" u="none" strike="noStrike" cap="none"/>
          </a:p>
        </p:txBody>
      </p:sp>
      <p:pic>
        <p:nvPicPr>
          <p:cNvPr id="289" name="Google Shape;289;p40"/>
          <p:cNvPicPr preferRelativeResize="0"/>
          <p:nvPr/>
        </p:nvPicPr>
        <p:blipFill rotWithShape="1">
          <a:blip r:embed="rId3">
            <a:alphaModFix/>
          </a:blip>
          <a:srcRect/>
          <a:stretch/>
        </p:blipFill>
        <p:spPr>
          <a:xfrm>
            <a:off x="2336640" y="1980006"/>
            <a:ext cx="6552720" cy="2876400"/>
          </a:xfrm>
          <a:prstGeom prst="rect">
            <a:avLst/>
          </a:prstGeom>
          <a:noFill/>
          <a:ln>
            <a:noFill/>
          </a:ln>
        </p:spPr>
      </p:pic>
      <p:pic>
        <p:nvPicPr>
          <p:cNvPr id="290" name="Google Shape;290;p40"/>
          <p:cNvPicPr preferRelativeResize="0"/>
          <p:nvPr/>
        </p:nvPicPr>
        <p:blipFill rotWithShape="1">
          <a:blip r:embed="rId4">
            <a:alphaModFix/>
          </a:blip>
          <a:srcRect/>
          <a:stretch/>
        </p:blipFill>
        <p:spPr>
          <a:xfrm>
            <a:off x="3657600" y="5263672"/>
            <a:ext cx="3111120" cy="6559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Nested Classes</a:t>
            </a:r>
            <a:endParaRPr sz="1800" b="0" i="0" u="none" strike="noStrike" cap="none"/>
          </a:p>
        </p:txBody>
      </p:sp>
      <p:sp>
        <p:nvSpPr>
          <p:cNvPr id="296" name="Google Shape;296;p41"/>
          <p:cNvSpPr txBox="1"/>
          <p:nvPr/>
        </p:nvSpPr>
        <p:spPr>
          <a:xfrm>
            <a:off x="1117440" y="1676520"/>
            <a:ext cx="10362900" cy="4343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Java allows a class definition to be nested inside the definition of another class.</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main use for nesting classes is when defining a class that is strongly affiliated with another class. </a:t>
            </a:r>
            <a:endParaRPr sz="1800" b="0" i="0" u="none" strike="noStrike" cap="none"/>
          </a:p>
          <a:p>
            <a:pPr marL="743040" marR="0" lvl="1" indent="-285479" algn="l" rtl="0">
              <a:lnSpc>
                <a:spcPct val="100000"/>
              </a:lnSpc>
              <a:spcBef>
                <a:spcPts val="0"/>
              </a:spcBef>
              <a:spcAft>
                <a:spcPts val="0"/>
              </a:spcAft>
              <a:buClr>
                <a:srgbClr val="40458C"/>
              </a:buClr>
              <a:buSzPts val="1080"/>
              <a:buFont typeface="Noto Sans Symbols"/>
              <a:buChar char="■"/>
            </a:pPr>
            <a:r>
              <a:rPr lang="en-CA" sz="1800" b="0" i="0" u="none" strike="noStrike" cap="none">
                <a:solidFill>
                  <a:srgbClr val="40458C"/>
                </a:solidFill>
                <a:latin typeface="Tahoma"/>
                <a:ea typeface="Tahoma"/>
                <a:cs typeface="Tahoma"/>
                <a:sym typeface="Tahoma"/>
              </a:rPr>
              <a:t>This can help increase encapsulation and reduce undesired name conflicts.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Nested classes are a valuable technique when implementing data structures, as an instance of a nested use can be used to represent a small portion of a larger data structure, or an auxiliary class that helps navigate a primary data structure.</a:t>
            </a:r>
            <a:endParaRPr sz="1800" b="0" i="0" u="none" strike="noStrike" cap="none"/>
          </a:p>
        </p:txBody>
      </p:sp>
      <p:sp>
        <p:nvSpPr>
          <p:cNvPr id="297" name="Google Shape;297;p41"/>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98" name="Google Shape;298;p41"/>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28</a:t>
            </a:fld>
            <a:endParaRPr sz="1800" b="0" i="0" u="none" strike="noStrike" cap="non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p:nvPr/>
        </p:nvSpPr>
        <p:spPr>
          <a:xfrm>
            <a:off x="812640" y="304920"/>
            <a:ext cx="10362900" cy="71920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dirty="0">
                <a:solidFill>
                  <a:srgbClr val="BE2D00"/>
                </a:solidFill>
                <a:latin typeface="Tahoma"/>
                <a:ea typeface="Tahoma"/>
                <a:cs typeface="Tahoma"/>
                <a:sym typeface="Tahoma"/>
              </a:rPr>
              <a:t>Exercise 1</a:t>
            </a:r>
            <a:endParaRPr sz="1800" b="0" i="0" u="none" strike="noStrike" cap="none" dirty="0"/>
          </a:p>
        </p:txBody>
      </p:sp>
      <p:sp>
        <p:nvSpPr>
          <p:cNvPr id="296" name="Google Shape;296;p41"/>
          <p:cNvSpPr txBox="1"/>
          <p:nvPr/>
        </p:nvSpPr>
        <p:spPr>
          <a:xfrm>
            <a:off x="812640" y="941832"/>
            <a:ext cx="11074560" cy="5077788"/>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Write a Java program to demonstrate the use of polymorphism and inheritance:</a:t>
            </a:r>
          </a:p>
          <a:p>
            <a:pPr marL="343080" lvl="1" indent="-342720">
              <a:buClr>
                <a:srgbClr val="40458C"/>
              </a:buClr>
              <a:buSzPts val="1320"/>
              <a:buFont typeface="Noto Sans Symbols"/>
              <a:buChar char="❑"/>
            </a:pPr>
            <a:r>
              <a:rPr lang="en-US" sz="2000" b="1" i="0" u="none" strike="noStrike" cap="none" dirty="0">
                <a:solidFill>
                  <a:srgbClr val="40458C"/>
                </a:solidFill>
                <a:latin typeface="Tahoma"/>
                <a:ea typeface="Tahoma"/>
                <a:cs typeface="Tahoma"/>
                <a:sym typeface="Tahoma"/>
              </a:rPr>
              <a:t>Event (base class):</a:t>
            </a:r>
          </a:p>
          <a:p>
            <a:pPr marL="630238" lvl="1" indent="-341313">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String description (description of the event).</a:t>
            </a:r>
          </a:p>
          <a:p>
            <a:pPr marL="630238"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Date </a:t>
            </a:r>
            <a:r>
              <a:rPr lang="en-US" sz="2000" b="0" i="0" u="none" strike="noStrike" cap="none" dirty="0" err="1">
                <a:solidFill>
                  <a:srgbClr val="40458C"/>
                </a:solidFill>
                <a:latin typeface="Tahoma"/>
                <a:ea typeface="Tahoma"/>
                <a:cs typeface="Tahoma"/>
                <a:sym typeface="Tahoma"/>
              </a:rPr>
              <a:t>date</a:t>
            </a:r>
            <a:r>
              <a:rPr lang="en-US" sz="2000" b="0" i="0" u="none" strike="noStrike" cap="none" dirty="0">
                <a:solidFill>
                  <a:srgbClr val="40458C"/>
                </a:solidFill>
                <a:latin typeface="Tahoma"/>
                <a:ea typeface="Tahoma"/>
                <a:cs typeface="Tahoma"/>
                <a:sym typeface="Tahoma"/>
              </a:rPr>
              <a:t> (the date and time of the event). </a:t>
            </a:r>
          </a:p>
          <a:p>
            <a:pPr marL="630238"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A constructor to initialize the description and date.</a:t>
            </a:r>
          </a:p>
          <a:p>
            <a:pPr marL="630238"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A method void display () that displays the event's description and date.</a:t>
            </a:r>
          </a:p>
          <a:p>
            <a:pPr marL="343080" marR="0" lvl="0" indent="-342720" algn="l" rtl="0">
              <a:lnSpc>
                <a:spcPct val="100000"/>
              </a:lnSpc>
              <a:spcBef>
                <a:spcPts val="0"/>
              </a:spcBef>
              <a:spcAft>
                <a:spcPts val="0"/>
              </a:spcAft>
              <a:buClr>
                <a:srgbClr val="40458C"/>
              </a:buClr>
              <a:buSzPts val="1320"/>
              <a:buFont typeface="Noto Sans Symbols"/>
              <a:buChar char="❑"/>
            </a:pPr>
            <a:r>
              <a:rPr lang="en-US" sz="2000" b="1" i="0" u="none" strike="noStrike" cap="none" dirty="0">
                <a:solidFill>
                  <a:srgbClr val="40458C"/>
                </a:solidFill>
                <a:latin typeface="Tahoma"/>
                <a:ea typeface="Tahoma"/>
                <a:cs typeface="Tahoma"/>
                <a:sym typeface="Tahoma"/>
              </a:rPr>
              <a:t>Wedding (subclass of Event):</a:t>
            </a:r>
          </a:p>
          <a:p>
            <a:pPr marL="630238"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A subclass that represents a wedding event.</a:t>
            </a:r>
          </a:p>
          <a:p>
            <a:pPr marL="630238"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Inherits the description and date variables from the base class.</a:t>
            </a:r>
          </a:p>
          <a:p>
            <a:pPr marL="630238"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Overrides the display () method to display date in “MM/dd/YYYY” format</a:t>
            </a:r>
          </a:p>
          <a:p>
            <a:pPr marL="343080" marR="0" lvl="0" indent="-342720" algn="l" rtl="0">
              <a:lnSpc>
                <a:spcPct val="100000"/>
              </a:lnSpc>
              <a:spcBef>
                <a:spcPts val="0"/>
              </a:spcBef>
              <a:spcAft>
                <a:spcPts val="0"/>
              </a:spcAft>
              <a:buClr>
                <a:srgbClr val="40458C"/>
              </a:buClr>
              <a:buSzPts val="1320"/>
              <a:buFont typeface="Noto Sans Symbols"/>
              <a:buChar char="❑"/>
            </a:pPr>
            <a:r>
              <a:rPr lang="en-US" sz="2000" b="1" i="0" u="none" strike="noStrike" cap="none" dirty="0">
                <a:solidFill>
                  <a:srgbClr val="40458C"/>
                </a:solidFill>
                <a:latin typeface="Tahoma"/>
                <a:ea typeface="Tahoma"/>
                <a:cs typeface="Tahoma"/>
                <a:sym typeface="Tahoma"/>
              </a:rPr>
              <a:t>Birthday (subclass of Event):</a:t>
            </a:r>
          </a:p>
          <a:p>
            <a:pPr marL="630238"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A subclass that represents an birthday event.</a:t>
            </a:r>
          </a:p>
          <a:p>
            <a:pPr marL="630238"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Inherits the description and date variables from the base class.</a:t>
            </a:r>
          </a:p>
          <a:p>
            <a:pPr marL="630238"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Overrides the display () method to display date in “September 15, 2023” format</a:t>
            </a:r>
          </a:p>
          <a:p>
            <a:pPr marL="357188"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Create an array of type Event, adding instances of Wedding and Birthday to it, and then calling the display () method for each event in the array.</a:t>
            </a:r>
            <a:endParaRPr sz="1600" b="0" i="0" u="none" strike="noStrike" cap="none" dirty="0"/>
          </a:p>
        </p:txBody>
      </p:sp>
      <p:sp>
        <p:nvSpPr>
          <p:cNvPr id="297" name="Google Shape;297;p41"/>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98" name="Google Shape;298;p41"/>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29</a:t>
            </a:fld>
            <a:endParaRPr sz="1800" b="0" i="0" u="none" strike="noStrike" cap="none"/>
          </a:p>
        </p:txBody>
      </p:sp>
    </p:spTree>
    <p:extLst>
      <p:ext uri="{BB962C8B-B14F-4D97-AF65-F5344CB8AC3E}">
        <p14:creationId xmlns:p14="http://schemas.microsoft.com/office/powerpoint/2010/main" val="114672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Goals</a:t>
            </a:r>
            <a:endParaRPr sz="1800" b="0" i="0" u="none" strike="noStrike" cap="none"/>
          </a:p>
        </p:txBody>
      </p:sp>
      <p:sp>
        <p:nvSpPr>
          <p:cNvPr id="93" name="Google Shape;93;p16"/>
          <p:cNvSpPr txBox="1"/>
          <p:nvPr/>
        </p:nvSpPr>
        <p:spPr>
          <a:xfrm>
            <a:off x="1117440" y="1523880"/>
            <a:ext cx="10362900" cy="4800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Robustness</a:t>
            </a:r>
            <a:endParaRPr sz="1800" b="0" i="0" u="none" strike="noStrike" cap="none"/>
          </a:p>
          <a:p>
            <a:pPr marL="743040" marR="0" lvl="1" indent="-28548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We want software to be capable of handling unexpected inputs that are not explicitly defined for its application.</a:t>
            </a:r>
            <a:endParaRPr sz="1800" b="0" i="0" u="none" strike="noStrike" cap="none"/>
          </a:p>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Adaptability</a:t>
            </a:r>
            <a:endParaRPr sz="1800" b="0" i="0" u="none" strike="noStrike" cap="none"/>
          </a:p>
          <a:p>
            <a:pPr marL="743040" marR="0" lvl="1" indent="-28548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Software needs to be able to evolve over time in response to changing conditions in its environment.</a:t>
            </a:r>
            <a:endParaRPr sz="1800" b="0" i="0" u="none" strike="noStrike" cap="none"/>
          </a:p>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Reusability</a:t>
            </a:r>
            <a:endParaRPr sz="1800" b="0" i="0" u="none" strike="noStrike" cap="none"/>
          </a:p>
          <a:p>
            <a:pPr marL="743040" marR="0" lvl="1" indent="-28548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same code should be usable as a component of different systems in various applications.</a:t>
            </a:r>
            <a:endParaRPr sz="1800" b="0" i="0" u="none" strike="noStrike" cap="none"/>
          </a:p>
        </p:txBody>
      </p:sp>
      <p:sp>
        <p:nvSpPr>
          <p:cNvPr id="94" name="Google Shape;94;p16"/>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95" name="Google Shape;95;p16"/>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a:t>
            </a:fld>
            <a:endParaRPr sz="1800" b="0" i="0" u="none" strike="noStrike" cap="non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p:nvPr/>
        </p:nvSpPr>
        <p:spPr>
          <a:xfrm>
            <a:off x="812640" y="304920"/>
            <a:ext cx="10362900" cy="71920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dirty="0">
                <a:solidFill>
                  <a:srgbClr val="BE2D00"/>
                </a:solidFill>
                <a:latin typeface="Tahoma"/>
                <a:ea typeface="Tahoma"/>
                <a:cs typeface="Tahoma"/>
                <a:sym typeface="Tahoma"/>
              </a:rPr>
              <a:t>Exercise 2</a:t>
            </a:r>
            <a:endParaRPr sz="1800" b="0" i="0" u="none" strike="noStrike" cap="none" dirty="0"/>
          </a:p>
        </p:txBody>
      </p:sp>
      <p:sp>
        <p:nvSpPr>
          <p:cNvPr id="296" name="Google Shape;296;p41"/>
          <p:cNvSpPr txBox="1"/>
          <p:nvPr/>
        </p:nvSpPr>
        <p:spPr>
          <a:xfrm>
            <a:off x="812640" y="941832"/>
            <a:ext cx="11074560" cy="5077788"/>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You are required to create an interface Series and two classes Ones and Twos that implement this interface. Your are required to complete the following tasks:</a:t>
            </a:r>
          </a:p>
          <a:p>
            <a:pPr marL="343080" marR="0" lvl="0" indent="-342720" algn="l" rtl="0">
              <a:lnSpc>
                <a:spcPct val="100000"/>
              </a:lnSpc>
              <a:spcBef>
                <a:spcPts val="0"/>
              </a:spcBef>
              <a:spcAft>
                <a:spcPts val="0"/>
              </a:spcAft>
              <a:buClr>
                <a:srgbClr val="40458C"/>
              </a:buClr>
              <a:buSzPts val="1320"/>
              <a:buFont typeface="Noto Sans Symbols"/>
              <a:buChar char="❑"/>
            </a:pPr>
            <a:r>
              <a:rPr lang="en-US" sz="2000" b="1" dirty="0">
                <a:solidFill>
                  <a:srgbClr val="40458C"/>
                </a:solidFill>
                <a:latin typeface="Tahoma"/>
                <a:ea typeface="Tahoma"/>
                <a:cs typeface="Tahoma"/>
                <a:sym typeface="Tahoma"/>
              </a:rPr>
              <a:t>Series</a:t>
            </a:r>
          </a:p>
          <a:p>
            <a:pPr marL="712788" lvl="1" indent="-341313">
              <a:buClr>
                <a:srgbClr val="40458C"/>
              </a:buClr>
              <a:buSzPts val="1320"/>
              <a:buFont typeface="Noto Sans Symbols"/>
              <a:buChar char="❑"/>
            </a:pPr>
            <a:r>
              <a:rPr lang="en-US" sz="2000" dirty="0">
                <a:solidFill>
                  <a:srgbClr val="40458C"/>
                </a:solidFill>
                <a:latin typeface="Tahoma"/>
                <a:ea typeface="Tahoma"/>
                <a:cs typeface="Tahoma"/>
                <a:sym typeface="Tahoma"/>
              </a:rPr>
              <a:t>int </a:t>
            </a:r>
            <a:r>
              <a:rPr lang="en-US" sz="2000" dirty="0" err="1">
                <a:solidFill>
                  <a:srgbClr val="40458C"/>
                </a:solidFill>
                <a:latin typeface="Tahoma"/>
                <a:ea typeface="Tahoma"/>
                <a:cs typeface="Tahoma"/>
                <a:sym typeface="Tahoma"/>
              </a:rPr>
              <a:t>getNext</a:t>
            </a:r>
            <a:r>
              <a:rPr lang="en-US" sz="2000" dirty="0">
                <a:solidFill>
                  <a:srgbClr val="40458C"/>
                </a:solidFill>
                <a:latin typeface="Tahoma"/>
                <a:ea typeface="Tahoma"/>
                <a:cs typeface="Tahoma"/>
                <a:sym typeface="Tahoma"/>
              </a:rPr>
              <a:t>(); // increment to the next value</a:t>
            </a:r>
          </a:p>
          <a:p>
            <a:pPr marL="712788" lvl="1" indent="-341313">
              <a:buClr>
                <a:srgbClr val="40458C"/>
              </a:buClr>
              <a:buSzPts val="1320"/>
              <a:buFont typeface="Noto Sans Symbols"/>
              <a:buChar char="❑"/>
            </a:pPr>
            <a:r>
              <a:rPr lang="en-US" sz="2000" dirty="0">
                <a:solidFill>
                  <a:srgbClr val="40458C"/>
                </a:solidFill>
                <a:latin typeface="Tahoma"/>
                <a:ea typeface="Tahoma"/>
                <a:cs typeface="Tahoma"/>
                <a:sym typeface="Tahoma"/>
              </a:rPr>
              <a:t>void reset(); // reset the value to start from 0</a:t>
            </a:r>
          </a:p>
          <a:p>
            <a:pPr marL="712788" lvl="1" indent="-341313">
              <a:buClr>
                <a:srgbClr val="40458C"/>
              </a:buClr>
              <a:buSzPts val="1320"/>
              <a:buFont typeface="Noto Sans Symbols"/>
              <a:buChar char="❑"/>
            </a:pPr>
            <a:r>
              <a:rPr lang="en-US" sz="2000" dirty="0">
                <a:solidFill>
                  <a:srgbClr val="40458C"/>
                </a:solidFill>
                <a:latin typeface="Tahoma"/>
                <a:ea typeface="Tahoma"/>
                <a:cs typeface="Tahoma"/>
                <a:sym typeface="Tahoma"/>
              </a:rPr>
              <a:t>void </a:t>
            </a:r>
            <a:r>
              <a:rPr lang="en-US" sz="2000" dirty="0" err="1">
                <a:solidFill>
                  <a:srgbClr val="40458C"/>
                </a:solidFill>
                <a:latin typeface="Tahoma"/>
                <a:ea typeface="Tahoma"/>
                <a:cs typeface="Tahoma"/>
                <a:sym typeface="Tahoma"/>
              </a:rPr>
              <a:t>setStart</a:t>
            </a:r>
            <a:r>
              <a:rPr lang="en-US" sz="2000" dirty="0">
                <a:solidFill>
                  <a:srgbClr val="40458C"/>
                </a:solidFill>
                <a:latin typeface="Tahoma"/>
                <a:ea typeface="Tahoma"/>
                <a:cs typeface="Tahoma"/>
                <a:sym typeface="Tahoma"/>
              </a:rPr>
              <a:t>(int x); // set the starting value to x</a:t>
            </a:r>
          </a:p>
          <a:p>
            <a:pPr marL="343080" marR="0" lvl="0" indent="-342720" algn="l" rtl="0">
              <a:lnSpc>
                <a:spcPct val="100000"/>
              </a:lnSpc>
              <a:spcBef>
                <a:spcPts val="0"/>
              </a:spcBef>
              <a:spcAft>
                <a:spcPts val="0"/>
              </a:spcAft>
              <a:buClr>
                <a:srgbClr val="40458C"/>
              </a:buClr>
              <a:buSzPts val="1320"/>
              <a:buFont typeface="Noto Sans Symbols"/>
              <a:buChar char="❑"/>
            </a:pPr>
            <a:r>
              <a:rPr lang="en-US" sz="2000" b="1" dirty="0">
                <a:solidFill>
                  <a:srgbClr val="40458C"/>
                </a:solidFill>
                <a:latin typeface="Tahoma"/>
                <a:ea typeface="Tahoma"/>
                <a:cs typeface="Tahoma"/>
                <a:sym typeface="Tahoma"/>
              </a:rPr>
              <a:t>Ones</a:t>
            </a:r>
          </a:p>
          <a:p>
            <a:pPr marL="539750" marR="0" lvl="0" indent="-341313" algn="l" rtl="0">
              <a:lnSpc>
                <a:spcPct val="100000"/>
              </a:lnSpc>
              <a:spcBef>
                <a:spcPts val="0"/>
              </a:spcBef>
              <a:spcAft>
                <a:spcPts val="0"/>
              </a:spcAft>
              <a:buClr>
                <a:srgbClr val="40458C"/>
              </a:buClr>
              <a:buSzPts val="1320"/>
              <a:buFont typeface="Noto Sans Symbols"/>
              <a:buChar char="❑"/>
            </a:pPr>
            <a:r>
              <a:rPr lang="en-US" sz="2000" dirty="0">
                <a:solidFill>
                  <a:srgbClr val="40458C"/>
                </a:solidFill>
                <a:latin typeface="Tahoma"/>
                <a:ea typeface="Tahoma"/>
                <a:cs typeface="Tahoma"/>
                <a:sym typeface="Tahoma"/>
              </a:rPr>
              <a:t>int start and int value should be used as data members</a:t>
            </a:r>
          </a:p>
          <a:p>
            <a:pPr marL="539750" indent="-341313">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The Ones class should increment the value by 1 each time </a:t>
            </a:r>
            <a:r>
              <a:rPr lang="en-US" sz="2000" b="0" i="0" u="none" strike="noStrike" cap="none" dirty="0" err="1">
                <a:solidFill>
                  <a:srgbClr val="40458C"/>
                </a:solidFill>
                <a:latin typeface="Tahoma"/>
                <a:ea typeface="Tahoma"/>
                <a:cs typeface="Tahoma"/>
                <a:sym typeface="Tahoma"/>
              </a:rPr>
              <a:t>getNext</a:t>
            </a:r>
            <a:r>
              <a:rPr lang="en-US" sz="2000" b="0" i="0" u="none" strike="noStrike" cap="none" dirty="0">
                <a:solidFill>
                  <a:srgbClr val="40458C"/>
                </a:solidFill>
                <a:latin typeface="Tahoma"/>
                <a:ea typeface="Tahoma"/>
                <a:cs typeface="Tahoma"/>
                <a:sym typeface="Tahoma"/>
              </a:rPr>
              <a:t>() is called. </a:t>
            </a:r>
          </a:p>
          <a:p>
            <a:pPr marL="539750" indent="-341313">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You need to ensure that it can also be reset 0 and that the starting value can be set.</a:t>
            </a:r>
            <a:endParaRPr lang="en-US" sz="2000" b="1" dirty="0">
              <a:solidFill>
                <a:srgbClr val="40458C"/>
              </a:solidFill>
              <a:latin typeface="Tahoma"/>
              <a:ea typeface="Tahoma"/>
              <a:cs typeface="Tahoma"/>
              <a:sym typeface="Tahoma"/>
            </a:endParaRPr>
          </a:p>
          <a:p>
            <a:pPr marL="343080" marR="0" lvl="0" indent="-342720" algn="l" rtl="0">
              <a:lnSpc>
                <a:spcPct val="100000"/>
              </a:lnSpc>
              <a:spcBef>
                <a:spcPts val="0"/>
              </a:spcBef>
              <a:spcAft>
                <a:spcPts val="0"/>
              </a:spcAft>
              <a:buClr>
                <a:srgbClr val="40458C"/>
              </a:buClr>
              <a:buSzPts val="1320"/>
              <a:buFont typeface="Noto Sans Symbols"/>
              <a:buChar char="❑"/>
            </a:pPr>
            <a:r>
              <a:rPr lang="en-US" sz="2000" b="1" dirty="0">
                <a:solidFill>
                  <a:srgbClr val="40458C"/>
                </a:solidFill>
                <a:latin typeface="Tahoma"/>
                <a:ea typeface="Tahoma"/>
                <a:cs typeface="Tahoma"/>
                <a:sym typeface="Tahoma"/>
              </a:rPr>
              <a:t>Twos</a:t>
            </a:r>
          </a:p>
          <a:p>
            <a:pPr marL="539750" indent="-341313">
              <a:buClr>
                <a:srgbClr val="40458C"/>
              </a:buClr>
              <a:buSzPts val="1320"/>
              <a:buFont typeface="Noto Sans Symbols"/>
              <a:buChar char="❑"/>
            </a:pPr>
            <a:r>
              <a:rPr lang="en-US" sz="2000" dirty="0">
                <a:solidFill>
                  <a:srgbClr val="40458C"/>
                </a:solidFill>
                <a:latin typeface="Tahoma"/>
                <a:ea typeface="Tahoma"/>
                <a:cs typeface="Tahoma"/>
                <a:sym typeface="Tahoma"/>
              </a:rPr>
              <a:t>int start and int value should be used as data members</a:t>
            </a:r>
          </a:p>
          <a:p>
            <a:pPr marL="539750"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The Twos class should increment the value by 2 each time </a:t>
            </a:r>
            <a:r>
              <a:rPr lang="en-US" sz="2000" b="0" i="0" u="none" strike="noStrike" cap="none" dirty="0" err="1">
                <a:solidFill>
                  <a:srgbClr val="40458C"/>
                </a:solidFill>
                <a:latin typeface="Tahoma"/>
                <a:ea typeface="Tahoma"/>
                <a:cs typeface="Tahoma"/>
                <a:sym typeface="Tahoma"/>
              </a:rPr>
              <a:t>getNext</a:t>
            </a:r>
            <a:r>
              <a:rPr lang="en-US" sz="2000" b="0" i="0" u="none" strike="noStrike" cap="none" dirty="0">
                <a:solidFill>
                  <a:srgbClr val="40458C"/>
                </a:solidFill>
                <a:latin typeface="Tahoma"/>
                <a:ea typeface="Tahoma"/>
                <a:cs typeface="Tahoma"/>
                <a:sym typeface="Tahoma"/>
              </a:rPr>
              <a:t>() is called. </a:t>
            </a:r>
          </a:p>
          <a:p>
            <a:pPr marL="539750" marR="0" lvl="0" indent="-341313" algn="l" rtl="0">
              <a:lnSpc>
                <a:spcPct val="100000"/>
              </a:lnSpc>
              <a:spcBef>
                <a:spcPts val="0"/>
              </a:spcBef>
              <a:spcAft>
                <a:spcPts val="0"/>
              </a:spcAft>
              <a:buClr>
                <a:srgbClr val="40458C"/>
              </a:buClr>
              <a:buSzPts val="1320"/>
              <a:buFont typeface="Noto Sans Symbols"/>
              <a:buChar char="❑"/>
            </a:pPr>
            <a:r>
              <a:rPr lang="en-US" sz="2000" b="0" i="0" u="none" strike="noStrike" cap="none" dirty="0">
                <a:solidFill>
                  <a:srgbClr val="40458C"/>
                </a:solidFill>
                <a:latin typeface="Tahoma"/>
                <a:ea typeface="Tahoma"/>
                <a:cs typeface="Tahoma"/>
                <a:sym typeface="Tahoma"/>
              </a:rPr>
              <a:t>Like Ones, it should also support resetting and setting the starting value.</a:t>
            </a:r>
          </a:p>
          <a:p>
            <a:pPr marL="357188" marR="0" lvl="0" indent="-341313" algn="l" rtl="0">
              <a:lnSpc>
                <a:spcPct val="100000"/>
              </a:lnSpc>
              <a:spcBef>
                <a:spcPts val="0"/>
              </a:spcBef>
              <a:spcAft>
                <a:spcPts val="0"/>
              </a:spcAft>
              <a:buClr>
                <a:srgbClr val="40458C"/>
              </a:buClr>
              <a:buSzPts val="1320"/>
              <a:buFont typeface="Noto Sans Symbols"/>
              <a:buChar char="❑"/>
            </a:pPr>
            <a:endParaRPr lang="en-US" sz="2000" dirty="0">
              <a:solidFill>
                <a:srgbClr val="40458C"/>
              </a:solidFill>
              <a:latin typeface="Tahoma"/>
              <a:ea typeface="Tahoma"/>
              <a:cs typeface="Tahoma"/>
              <a:sym typeface="Tahoma"/>
            </a:endParaRPr>
          </a:p>
          <a:p>
            <a:pPr marL="357188" marR="0" lvl="0" indent="-341313" algn="l" rtl="0">
              <a:lnSpc>
                <a:spcPct val="100000"/>
              </a:lnSpc>
              <a:spcBef>
                <a:spcPts val="0"/>
              </a:spcBef>
              <a:spcAft>
                <a:spcPts val="0"/>
              </a:spcAft>
              <a:buClr>
                <a:srgbClr val="40458C"/>
              </a:buClr>
              <a:buSzPts val="1320"/>
              <a:buFont typeface="Noto Sans Symbols"/>
              <a:buChar char="❑"/>
            </a:pPr>
            <a:r>
              <a:rPr lang="en-US" sz="2000" dirty="0">
                <a:solidFill>
                  <a:srgbClr val="40458C"/>
                </a:solidFill>
                <a:latin typeface="Tahoma"/>
                <a:ea typeface="Tahoma"/>
                <a:cs typeface="Tahoma"/>
                <a:sym typeface="Tahoma"/>
              </a:rPr>
              <a:t>Demonstrate the usage of Ones and Twos in Driver class</a:t>
            </a:r>
            <a:endParaRPr lang="en-US" sz="2000" b="0" i="0" u="none" strike="noStrike" cap="none" dirty="0">
              <a:solidFill>
                <a:srgbClr val="40458C"/>
              </a:solidFill>
              <a:latin typeface="Tahoma"/>
              <a:ea typeface="Tahoma"/>
              <a:cs typeface="Tahoma"/>
              <a:sym typeface="Tahoma"/>
            </a:endParaRPr>
          </a:p>
        </p:txBody>
      </p:sp>
      <p:sp>
        <p:nvSpPr>
          <p:cNvPr id="297" name="Google Shape;297;p41"/>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98" name="Google Shape;298;p41"/>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30</a:t>
            </a:fld>
            <a:endParaRPr sz="1800" b="0" i="0" u="none" strike="noStrike" cap="none"/>
          </a:p>
        </p:txBody>
      </p:sp>
    </p:spTree>
    <p:extLst>
      <p:ext uri="{BB962C8B-B14F-4D97-AF65-F5344CB8AC3E}">
        <p14:creationId xmlns:p14="http://schemas.microsoft.com/office/powerpoint/2010/main" val="362337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Abstract Data Types</a:t>
            </a:r>
            <a:endParaRPr sz="1800" b="0" i="0" u="none" strike="noStrike" cap="none"/>
          </a:p>
        </p:txBody>
      </p:sp>
      <p:sp>
        <p:nvSpPr>
          <p:cNvPr id="101" name="Google Shape;101;p17"/>
          <p:cNvSpPr txBox="1"/>
          <p:nvPr/>
        </p:nvSpPr>
        <p:spPr>
          <a:xfrm>
            <a:off x="914400" y="1600200"/>
            <a:ext cx="10870500" cy="4800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1" i="0" u="none" strike="noStrike" cap="none">
                <a:solidFill>
                  <a:srgbClr val="40458C"/>
                </a:solidFill>
                <a:latin typeface="Tahoma"/>
                <a:ea typeface="Tahoma"/>
                <a:cs typeface="Tahoma"/>
                <a:sym typeface="Tahoma"/>
              </a:rPr>
              <a:t>Abstraction</a:t>
            </a:r>
            <a:r>
              <a:rPr lang="en-CA" sz="2200" b="0" i="0" u="none" strike="noStrike" cap="none">
                <a:solidFill>
                  <a:srgbClr val="40458C"/>
                </a:solidFill>
                <a:latin typeface="Tahoma"/>
                <a:ea typeface="Tahoma"/>
                <a:cs typeface="Tahoma"/>
                <a:sym typeface="Tahoma"/>
              </a:rPr>
              <a:t> is to distill a system to its most fundamental parts.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Applying the abstraction paradigm to the design of data structures gives rise to </a:t>
            </a:r>
            <a:r>
              <a:rPr lang="en-CA" sz="2200" b="1" i="0" u="none" strike="noStrike" cap="none">
                <a:solidFill>
                  <a:srgbClr val="40458C"/>
                </a:solidFill>
                <a:latin typeface="Tahoma"/>
                <a:ea typeface="Tahoma"/>
                <a:cs typeface="Tahoma"/>
                <a:sym typeface="Tahoma"/>
              </a:rPr>
              <a:t>abstract data types </a:t>
            </a:r>
            <a:r>
              <a:rPr lang="en-CA" sz="2200" b="0" i="0" u="none" strike="noStrike" cap="none">
                <a:solidFill>
                  <a:srgbClr val="40458C"/>
                </a:solidFill>
                <a:latin typeface="Tahoma"/>
                <a:ea typeface="Tahoma"/>
                <a:cs typeface="Tahoma"/>
                <a:sym typeface="Tahoma"/>
              </a:rPr>
              <a:t>(ADTs).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An ADT is a model of a data structure that specifies the </a:t>
            </a:r>
            <a:r>
              <a:rPr lang="en-CA" sz="2200" b="1" i="0" u="none" strike="noStrike" cap="none">
                <a:solidFill>
                  <a:srgbClr val="40458C"/>
                </a:solidFill>
                <a:latin typeface="Tahoma"/>
                <a:ea typeface="Tahoma"/>
                <a:cs typeface="Tahoma"/>
                <a:sym typeface="Tahoma"/>
              </a:rPr>
              <a:t>type</a:t>
            </a:r>
            <a:r>
              <a:rPr lang="en-CA" sz="2200" b="0" i="0" u="none" strike="noStrike" cap="none">
                <a:solidFill>
                  <a:srgbClr val="40458C"/>
                </a:solidFill>
                <a:latin typeface="Tahoma"/>
                <a:ea typeface="Tahoma"/>
                <a:cs typeface="Tahoma"/>
                <a:sym typeface="Tahoma"/>
              </a:rPr>
              <a:t> of data stored, the </a:t>
            </a:r>
            <a:r>
              <a:rPr lang="en-CA" sz="2200" b="1" i="0" u="none" strike="noStrike" cap="none">
                <a:solidFill>
                  <a:srgbClr val="40458C"/>
                </a:solidFill>
                <a:latin typeface="Tahoma"/>
                <a:ea typeface="Tahoma"/>
                <a:cs typeface="Tahoma"/>
                <a:sym typeface="Tahoma"/>
              </a:rPr>
              <a:t>operations</a:t>
            </a:r>
            <a:r>
              <a:rPr lang="en-CA" sz="2200" b="0" i="0" u="none" strike="noStrike" cap="none">
                <a:solidFill>
                  <a:srgbClr val="40458C"/>
                </a:solidFill>
                <a:latin typeface="Tahoma"/>
                <a:ea typeface="Tahoma"/>
                <a:cs typeface="Tahoma"/>
                <a:sym typeface="Tahoma"/>
              </a:rPr>
              <a:t> supported on them, and the types of parameters of the operations.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An ADT specifies what each operation does, but not how it does it.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collective set of behaviors supported by an ADT is its </a:t>
            </a:r>
            <a:r>
              <a:rPr lang="en-CA" sz="2200" b="1" i="0" u="none" strike="noStrike" cap="none">
                <a:solidFill>
                  <a:srgbClr val="40458C"/>
                </a:solidFill>
                <a:latin typeface="Tahoma"/>
                <a:ea typeface="Tahoma"/>
                <a:cs typeface="Tahoma"/>
                <a:sym typeface="Tahoma"/>
              </a:rPr>
              <a:t>public interface</a:t>
            </a:r>
            <a:r>
              <a:rPr lang="en-CA" sz="2200" b="0" i="0" u="none" strike="noStrike" cap="none">
                <a:solidFill>
                  <a:srgbClr val="40458C"/>
                </a:solidFill>
                <a:latin typeface="Tahoma"/>
                <a:ea typeface="Tahoma"/>
                <a:cs typeface="Tahoma"/>
                <a:sym typeface="Tahoma"/>
              </a:rPr>
              <a:t>.</a:t>
            </a:r>
            <a:endParaRPr sz="1800" b="0" i="0" u="none" strike="noStrike" cap="none"/>
          </a:p>
        </p:txBody>
      </p:sp>
      <p:sp>
        <p:nvSpPr>
          <p:cNvPr id="102" name="Google Shape;102;p17"/>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4</a:t>
            </a:fld>
            <a:endParaRPr sz="1800" b="0" i="0" u="none" strike="noStrike" cap="none"/>
          </a:p>
        </p:txBody>
      </p:sp>
      <p:sp>
        <p:nvSpPr>
          <p:cNvPr id="103" name="Google Shape;103;p17"/>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p:nvPr/>
        </p:nvSpPr>
        <p:spPr>
          <a:xfrm>
            <a:off x="812640" y="304920"/>
            <a:ext cx="11073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Object-Oriented Design Principles</a:t>
            </a:r>
            <a:endParaRPr sz="1800" b="0" i="0" u="none" strike="noStrike" cap="none"/>
          </a:p>
        </p:txBody>
      </p:sp>
      <p:sp>
        <p:nvSpPr>
          <p:cNvPr id="109" name="Google Shape;109;p18"/>
          <p:cNvSpPr txBox="1"/>
          <p:nvPr/>
        </p:nvSpPr>
        <p:spPr>
          <a:xfrm>
            <a:off x="1117440" y="1600200"/>
            <a:ext cx="10362900" cy="19806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920"/>
              <a:buFont typeface="Noto Sans Symbols"/>
              <a:buChar char="❑"/>
            </a:pPr>
            <a:r>
              <a:rPr lang="en-CA" sz="3200" b="0" i="0" u="none" strike="noStrike" cap="none">
                <a:solidFill>
                  <a:srgbClr val="40458C"/>
                </a:solidFill>
                <a:latin typeface="Tahoma"/>
                <a:ea typeface="Tahoma"/>
                <a:cs typeface="Tahoma"/>
                <a:sym typeface="Tahoma"/>
              </a:rPr>
              <a:t>Modularity</a:t>
            </a:r>
            <a:endParaRPr sz="1800" b="0" i="0" u="none" strike="noStrike" cap="none"/>
          </a:p>
          <a:p>
            <a:pPr marL="343080" marR="0" lvl="0" indent="-342720" algn="l" rtl="0">
              <a:lnSpc>
                <a:spcPct val="100000"/>
              </a:lnSpc>
              <a:spcBef>
                <a:spcPts val="0"/>
              </a:spcBef>
              <a:spcAft>
                <a:spcPts val="0"/>
              </a:spcAft>
              <a:buClr>
                <a:srgbClr val="40458C"/>
              </a:buClr>
              <a:buSzPts val="1920"/>
              <a:buFont typeface="Noto Sans Symbols"/>
              <a:buChar char="❑"/>
            </a:pPr>
            <a:r>
              <a:rPr lang="en-CA" sz="3200" b="0" i="0" u="none" strike="noStrike" cap="none">
                <a:solidFill>
                  <a:srgbClr val="40458C"/>
                </a:solidFill>
                <a:latin typeface="Tahoma"/>
                <a:ea typeface="Tahoma"/>
                <a:cs typeface="Tahoma"/>
                <a:sym typeface="Tahoma"/>
              </a:rPr>
              <a:t>Abstraction</a:t>
            </a:r>
            <a:endParaRPr sz="1800" b="0" i="0" u="none" strike="noStrike" cap="none"/>
          </a:p>
          <a:p>
            <a:pPr marL="343080" marR="0" lvl="0" indent="-342720" algn="l" rtl="0">
              <a:lnSpc>
                <a:spcPct val="100000"/>
              </a:lnSpc>
              <a:spcBef>
                <a:spcPts val="0"/>
              </a:spcBef>
              <a:spcAft>
                <a:spcPts val="0"/>
              </a:spcAft>
              <a:buClr>
                <a:srgbClr val="40458C"/>
              </a:buClr>
              <a:buSzPts val="1920"/>
              <a:buFont typeface="Noto Sans Symbols"/>
              <a:buChar char="❑"/>
            </a:pPr>
            <a:r>
              <a:rPr lang="en-CA" sz="3200" b="0" i="0" u="none" strike="noStrike" cap="none">
                <a:solidFill>
                  <a:srgbClr val="40458C"/>
                </a:solidFill>
                <a:latin typeface="Tahoma"/>
                <a:ea typeface="Tahoma"/>
                <a:cs typeface="Tahoma"/>
                <a:sym typeface="Tahoma"/>
              </a:rPr>
              <a:t>Encapsulation</a:t>
            </a:r>
            <a:endParaRPr sz="1800" b="0" i="0" u="none" strike="noStrike" cap="none"/>
          </a:p>
        </p:txBody>
      </p:sp>
      <p:sp>
        <p:nvSpPr>
          <p:cNvPr id="110" name="Google Shape;110;p18"/>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11" name="Google Shape;111;p18"/>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5</a:t>
            </a:fld>
            <a:endParaRPr sz="1800" b="0" i="0" u="none" strike="noStrike" cap="none"/>
          </a:p>
        </p:txBody>
      </p:sp>
      <p:pic>
        <p:nvPicPr>
          <p:cNvPr id="112" name="Google Shape;112;p18"/>
          <p:cNvPicPr preferRelativeResize="0"/>
          <p:nvPr/>
        </p:nvPicPr>
        <p:blipFill rotWithShape="1">
          <a:blip r:embed="rId3">
            <a:alphaModFix/>
          </a:blip>
          <a:srcRect/>
          <a:stretch/>
        </p:blipFill>
        <p:spPr>
          <a:xfrm>
            <a:off x="1016160" y="3205655"/>
            <a:ext cx="8152920" cy="26776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p:nvPr/>
        </p:nvSpPr>
        <p:spPr>
          <a:xfrm>
            <a:off x="812640" y="304920"/>
            <a:ext cx="11073900" cy="8376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000" b="0" i="0" u="none" strike="noStrike" cap="none">
                <a:solidFill>
                  <a:srgbClr val="BE2D00"/>
                </a:solidFill>
                <a:latin typeface="Tahoma"/>
                <a:ea typeface="Tahoma"/>
                <a:cs typeface="Tahoma"/>
                <a:sym typeface="Tahoma"/>
              </a:rPr>
              <a:t>Interfaces and Abstract Classes</a:t>
            </a:r>
            <a:endParaRPr sz="1800" b="0" i="0" u="none" strike="noStrike" cap="none"/>
          </a:p>
        </p:txBody>
      </p:sp>
      <p:sp>
        <p:nvSpPr>
          <p:cNvPr id="118" name="Google Shape;118;p19"/>
          <p:cNvSpPr txBox="1"/>
          <p:nvPr/>
        </p:nvSpPr>
        <p:spPr>
          <a:xfrm>
            <a:off x="812640" y="1523880"/>
            <a:ext cx="10972500" cy="48765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The main structural element in Java that enforces an application programming interface (API) is an </a:t>
            </a:r>
            <a:r>
              <a:rPr lang="en-CA" sz="2400" b="1" i="0" u="none" strike="noStrike" cap="none">
                <a:solidFill>
                  <a:srgbClr val="40458C"/>
                </a:solidFill>
                <a:latin typeface="Tahoma"/>
                <a:ea typeface="Tahoma"/>
                <a:cs typeface="Tahoma"/>
                <a:sym typeface="Tahoma"/>
              </a:rPr>
              <a:t>interface</a:t>
            </a:r>
            <a:r>
              <a:rPr lang="en-CA" sz="2400" b="0" i="0" u="none" strike="noStrike" cap="none">
                <a:solidFill>
                  <a:srgbClr val="40458C"/>
                </a:solidFill>
                <a:latin typeface="Tahoma"/>
                <a:ea typeface="Tahoma"/>
                <a:cs typeface="Tahoma"/>
                <a:sym typeface="Tahoma"/>
              </a:rPr>
              <a:t>.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An interface is a collection of method declarations with no data and no bodies.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Interfaces do not have constructors and they cannot be directly instantiated. </a:t>
            </a:r>
            <a:endParaRPr sz="1800" b="0" i="0" u="none" strike="noStrike" cap="none"/>
          </a:p>
          <a:p>
            <a:pPr marL="743040" marR="0" lvl="1" indent="-28548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When a class </a:t>
            </a:r>
            <a:r>
              <a:rPr lang="en-CA" sz="2000" b="1" i="0" u="none" strike="noStrike" cap="none">
                <a:solidFill>
                  <a:srgbClr val="40458C"/>
                </a:solidFill>
                <a:latin typeface="Tahoma"/>
                <a:ea typeface="Tahoma"/>
                <a:cs typeface="Tahoma"/>
                <a:sym typeface="Tahoma"/>
              </a:rPr>
              <a:t>implements</a:t>
            </a:r>
            <a:r>
              <a:rPr lang="en-CA" sz="2000" b="0" i="0" u="none" strike="noStrike" cap="none">
                <a:solidFill>
                  <a:srgbClr val="40458C"/>
                </a:solidFill>
                <a:latin typeface="Tahoma"/>
                <a:ea typeface="Tahoma"/>
                <a:cs typeface="Tahoma"/>
                <a:sym typeface="Tahoma"/>
              </a:rPr>
              <a:t> an interface, it must implement all of the methods declared in the interface.</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An abstract class also cannot be instantiated, but it can define one or more common methods that all implementations of the abstraction will have.</a:t>
            </a:r>
            <a:endParaRPr sz="1800" b="0" i="0" u="none" strike="noStrike" cap="none"/>
          </a:p>
        </p:txBody>
      </p:sp>
      <p:sp>
        <p:nvSpPr>
          <p:cNvPr id="119" name="Google Shape;119;p19"/>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6</a:t>
            </a:fld>
            <a:endParaRPr sz="1800" b="0" i="0" u="none" strike="noStrike" cap="none"/>
          </a:p>
        </p:txBody>
      </p:sp>
      <p:sp>
        <p:nvSpPr>
          <p:cNvPr id="120" name="Google Shape;120;p19"/>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Design Patterns</a:t>
            </a:r>
            <a:endParaRPr sz="1800" b="0" i="0" u="none" strike="noStrike" cap="none"/>
          </a:p>
        </p:txBody>
      </p:sp>
      <p:sp>
        <p:nvSpPr>
          <p:cNvPr id="126" name="Google Shape;126;p20"/>
          <p:cNvSpPr txBox="1"/>
          <p:nvPr/>
        </p:nvSpPr>
        <p:spPr>
          <a:xfrm>
            <a:off x="1117440" y="1523880"/>
            <a:ext cx="5079300" cy="44952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1" i="0" u="none" strike="noStrike" cap="none">
                <a:solidFill>
                  <a:srgbClr val="40458C"/>
                </a:solidFill>
                <a:latin typeface="Tahoma"/>
                <a:ea typeface="Tahoma"/>
                <a:cs typeface="Tahoma"/>
                <a:sym typeface="Tahoma"/>
              </a:rPr>
              <a:t>Algorithmic patterns:</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Recursion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Amortization</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Divide-and-conquer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Prune-and-search</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Brute force</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Dynamic programming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The greedy method</a:t>
            </a:r>
            <a:endParaRPr sz="1800" b="0" i="0" u="none" strike="noStrike" cap="none"/>
          </a:p>
        </p:txBody>
      </p:sp>
      <p:sp>
        <p:nvSpPr>
          <p:cNvPr id="127" name="Google Shape;127;p20"/>
          <p:cNvSpPr txBox="1"/>
          <p:nvPr/>
        </p:nvSpPr>
        <p:spPr>
          <a:xfrm>
            <a:off x="6400800" y="1523880"/>
            <a:ext cx="5079300" cy="44952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1" i="0" u="none" strike="noStrike" cap="none">
                <a:solidFill>
                  <a:srgbClr val="40458C"/>
                </a:solidFill>
                <a:latin typeface="Tahoma"/>
                <a:ea typeface="Tahoma"/>
                <a:cs typeface="Tahoma"/>
                <a:sym typeface="Tahoma"/>
              </a:rPr>
              <a:t>Software design patterns:</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Iterator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Adapter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Position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Composition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Template method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Locator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Factory method</a:t>
            </a:r>
            <a:endParaRPr sz="1800" b="0" i="0" u="none" strike="noStrike" cap="none"/>
          </a:p>
        </p:txBody>
      </p:sp>
      <p:sp>
        <p:nvSpPr>
          <p:cNvPr id="128" name="Google Shape;128;p20"/>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29" name="Google Shape;129;p20"/>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7</a:t>
            </a:fld>
            <a:endParaRPr sz="1800" b="0" i="0" u="none" strike="noStrike" cap="none"/>
          </a:p>
        </p:txBody>
      </p:sp>
      <p:pic>
        <p:nvPicPr>
          <p:cNvPr id="130" name="Google Shape;130;p20"/>
          <p:cNvPicPr preferRelativeResize="0"/>
          <p:nvPr/>
        </p:nvPicPr>
        <p:blipFill rotWithShape="1">
          <a:blip r:embed="rId3">
            <a:alphaModFix/>
          </a:blip>
          <a:srcRect/>
          <a:stretch/>
        </p:blipFill>
        <p:spPr>
          <a:xfrm>
            <a:off x="8331360" y="76320"/>
            <a:ext cx="2265121" cy="154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Object-Oriented Software Design</a:t>
            </a:r>
            <a:endParaRPr sz="1800" b="0" i="0" u="none" strike="noStrike" cap="none"/>
          </a:p>
        </p:txBody>
      </p:sp>
      <p:sp>
        <p:nvSpPr>
          <p:cNvPr id="136" name="Google Shape;136;p21"/>
          <p:cNvSpPr txBox="1"/>
          <p:nvPr/>
        </p:nvSpPr>
        <p:spPr>
          <a:xfrm>
            <a:off x="812640" y="1828800"/>
            <a:ext cx="11073900" cy="41907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1" i="0" u="none" strike="noStrike" cap="none">
                <a:solidFill>
                  <a:srgbClr val="40458C"/>
                </a:solidFill>
                <a:latin typeface="Tahoma"/>
                <a:ea typeface="Tahoma"/>
                <a:cs typeface="Tahoma"/>
                <a:sym typeface="Tahoma"/>
              </a:rPr>
              <a:t>Responsibilities</a:t>
            </a:r>
            <a:r>
              <a:rPr lang="en-CA" sz="2400" b="0" i="0" u="none" strike="noStrike" cap="none">
                <a:solidFill>
                  <a:srgbClr val="40458C"/>
                </a:solidFill>
                <a:latin typeface="Tahoma"/>
                <a:ea typeface="Tahoma"/>
                <a:cs typeface="Tahoma"/>
                <a:sym typeface="Tahoma"/>
              </a:rPr>
              <a:t>: Divide the work into different actors, each with a different responsibility.</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1" i="0" u="none" strike="noStrike" cap="none">
                <a:solidFill>
                  <a:srgbClr val="40458C"/>
                </a:solidFill>
                <a:latin typeface="Tahoma"/>
                <a:ea typeface="Tahoma"/>
                <a:cs typeface="Tahoma"/>
                <a:sym typeface="Tahoma"/>
              </a:rPr>
              <a:t>Independence</a:t>
            </a:r>
            <a:r>
              <a:rPr lang="en-CA" sz="2400" b="0" i="0" u="none" strike="noStrike" cap="none">
                <a:solidFill>
                  <a:srgbClr val="40458C"/>
                </a:solidFill>
                <a:latin typeface="Tahoma"/>
                <a:ea typeface="Tahoma"/>
                <a:cs typeface="Tahoma"/>
                <a:sym typeface="Tahoma"/>
              </a:rPr>
              <a:t>: Define the work for each class to be as independent from other classes as possible.</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1" i="0" u="none" strike="noStrike" cap="none">
                <a:solidFill>
                  <a:srgbClr val="40458C"/>
                </a:solidFill>
                <a:latin typeface="Tahoma"/>
                <a:ea typeface="Tahoma"/>
                <a:cs typeface="Tahoma"/>
                <a:sym typeface="Tahoma"/>
              </a:rPr>
              <a:t>Behaviors</a:t>
            </a:r>
            <a:r>
              <a:rPr lang="en-CA" sz="2400" b="0" i="0" u="none" strike="noStrike" cap="none">
                <a:solidFill>
                  <a:srgbClr val="40458C"/>
                </a:solidFill>
                <a:latin typeface="Tahoma"/>
                <a:ea typeface="Tahoma"/>
                <a:cs typeface="Tahoma"/>
                <a:sym typeface="Tahoma"/>
              </a:rPr>
              <a:t>: Define the behaviors for each class carefully and precisely, so that the consequences of each action performed by a class will be well understood by other classes that interact with it.</a:t>
            </a:r>
            <a:endParaRPr sz="1800" b="0" i="0" u="none" strike="noStrike" cap="none"/>
          </a:p>
        </p:txBody>
      </p:sp>
      <p:sp>
        <p:nvSpPr>
          <p:cNvPr id="137" name="Google Shape;137;p21"/>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38" name="Google Shape;138;p21"/>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8</a:t>
            </a:fld>
            <a:endParaRPr sz="1800" b="0" i="0" u="none" strike="noStrike" cap="non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2"/>
          <p:cNvPicPr preferRelativeResize="0"/>
          <p:nvPr/>
        </p:nvPicPr>
        <p:blipFill rotWithShape="1">
          <a:blip r:embed="rId3">
            <a:alphaModFix/>
          </a:blip>
          <a:srcRect/>
          <a:stretch/>
        </p:blipFill>
        <p:spPr>
          <a:xfrm>
            <a:off x="1534576" y="3124200"/>
            <a:ext cx="8005301" cy="2648650"/>
          </a:xfrm>
          <a:prstGeom prst="rect">
            <a:avLst/>
          </a:prstGeom>
          <a:noFill/>
          <a:ln>
            <a:noFill/>
          </a:ln>
        </p:spPr>
      </p:pic>
      <p:sp>
        <p:nvSpPr>
          <p:cNvPr id="144" name="Google Shape;144;p22"/>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Unified Modeling Language (UML)</a:t>
            </a:r>
            <a:endParaRPr sz="1800" b="0" i="0" u="none" strike="noStrike" cap="none"/>
          </a:p>
        </p:txBody>
      </p:sp>
      <p:sp>
        <p:nvSpPr>
          <p:cNvPr id="145" name="Google Shape;145;p22"/>
          <p:cNvSpPr txBox="1"/>
          <p:nvPr/>
        </p:nvSpPr>
        <p:spPr>
          <a:xfrm>
            <a:off x="914400" y="1523880"/>
            <a:ext cx="10870500" cy="4495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CA" sz="2400" b="0" i="0" u="none" strike="noStrike" cap="none">
                <a:solidFill>
                  <a:srgbClr val="40458C"/>
                </a:solidFill>
                <a:latin typeface="Tahoma"/>
                <a:ea typeface="Tahoma"/>
                <a:cs typeface="Tahoma"/>
                <a:sym typeface="Tahoma"/>
              </a:rPr>
              <a:t>A </a:t>
            </a:r>
            <a:r>
              <a:rPr lang="en-CA" sz="2400" b="1" i="0" u="none" strike="noStrike" cap="none">
                <a:solidFill>
                  <a:srgbClr val="40458C"/>
                </a:solidFill>
                <a:latin typeface="Tahoma"/>
                <a:ea typeface="Tahoma"/>
                <a:cs typeface="Tahoma"/>
                <a:sym typeface="Tahoma"/>
              </a:rPr>
              <a:t>class diagram</a:t>
            </a:r>
            <a:r>
              <a:rPr lang="en-CA" sz="2400" b="0" i="0" u="none" strike="noStrike" cap="none">
                <a:solidFill>
                  <a:srgbClr val="40458C"/>
                </a:solidFill>
                <a:latin typeface="Tahoma"/>
                <a:ea typeface="Tahoma"/>
                <a:cs typeface="Tahoma"/>
                <a:sym typeface="Tahoma"/>
              </a:rPr>
              <a:t> has three portions.</a:t>
            </a:r>
            <a:endParaRPr sz="1800" b="0" i="0" u="none" strike="noStrike" cap="none"/>
          </a:p>
          <a:p>
            <a:pPr marL="514440" marR="0" lvl="0" indent="-514080" algn="l" rtl="0">
              <a:lnSpc>
                <a:spcPct val="100000"/>
              </a:lnSpc>
              <a:spcBef>
                <a:spcPts val="0"/>
              </a:spcBef>
              <a:spcAft>
                <a:spcPts val="0"/>
              </a:spcAft>
              <a:buClr>
                <a:srgbClr val="40458C"/>
              </a:buClr>
              <a:buSzPts val="1440"/>
              <a:buFont typeface="Tahoma"/>
              <a:buAutoNum type="arabicPeriod"/>
            </a:pPr>
            <a:r>
              <a:rPr lang="en-CA" sz="2400" b="0" i="0" u="none" strike="noStrike" cap="none">
                <a:solidFill>
                  <a:srgbClr val="40458C"/>
                </a:solidFill>
                <a:latin typeface="Tahoma"/>
                <a:ea typeface="Tahoma"/>
                <a:cs typeface="Tahoma"/>
                <a:sym typeface="Tahoma"/>
              </a:rPr>
              <a:t>The name of the class</a:t>
            </a:r>
            <a:endParaRPr sz="1800" b="0" i="0" u="none" strike="noStrike" cap="none"/>
          </a:p>
          <a:p>
            <a:pPr marL="514440" marR="0" lvl="0" indent="-514080" algn="l" rtl="0">
              <a:lnSpc>
                <a:spcPct val="100000"/>
              </a:lnSpc>
              <a:spcBef>
                <a:spcPts val="0"/>
              </a:spcBef>
              <a:spcAft>
                <a:spcPts val="0"/>
              </a:spcAft>
              <a:buClr>
                <a:srgbClr val="40458C"/>
              </a:buClr>
              <a:buSzPts val="1440"/>
              <a:buFont typeface="Tahoma"/>
              <a:buAutoNum type="arabicPeriod"/>
            </a:pPr>
            <a:r>
              <a:rPr lang="en-CA" sz="2400" b="0" i="0" u="none" strike="noStrike" cap="none">
                <a:solidFill>
                  <a:srgbClr val="40458C"/>
                </a:solidFill>
                <a:latin typeface="Tahoma"/>
                <a:ea typeface="Tahoma"/>
                <a:cs typeface="Tahoma"/>
                <a:sym typeface="Tahoma"/>
              </a:rPr>
              <a:t>The recommended instance variables</a:t>
            </a:r>
            <a:endParaRPr sz="1800" b="0" i="0" u="none" strike="noStrike" cap="none"/>
          </a:p>
          <a:p>
            <a:pPr marL="514440" marR="0" lvl="0" indent="-514080" algn="l" rtl="0">
              <a:lnSpc>
                <a:spcPct val="100000"/>
              </a:lnSpc>
              <a:spcBef>
                <a:spcPts val="0"/>
              </a:spcBef>
              <a:spcAft>
                <a:spcPts val="0"/>
              </a:spcAft>
              <a:buClr>
                <a:srgbClr val="40458C"/>
              </a:buClr>
              <a:buSzPts val="1440"/>
              <a:buFont typeface="Tahoma"/>
              <a:buAutoNum type="arabicPeriod"/>
            </a:pPr>
            <a:r>
              <a:rPr lang="en-CA" sz="2400" b="0" i="0" u="none" strike="noStrike" cap="none">
                <a:solidFill>
                  <a:srgbClr val="40458C"/>
                </a:solidFill>
                <a:latin typeface="Tahoma"/>
                <a:ea typeface="Tahoma"/>
                <a:cs typeface="Tahoma"/>
                <a:sym typeface="Tahoma"/>
              </a:rPr>
              <a:t>The recommended methods of the class.</a:t>
            </a:r>
            <a:endParaRPr sz="1800" b="0" i="0" u="none" strike="noStrike" cap="none"/>
          </a:p>
        </p:txBody>
      </p:sp>
      <p:sp>
        <p:nvSpPr>
          <p:cNvPr id="146" name="Google Shape;146;p22"/>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47" name="Google Shape;147;p22"/>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9</a:t>
            </a:fld>
            <a:endParaRPr sz="1800" b="0" i="0" u="none" strike="noStrike" cap="none"/>
          </a:p>
        </p:txBody>
      </p:sp>
    </p:spTree>
  </p:cSld>
  <p:clrMapOvr>
    <a:masterClrMapping/>
  </p:clrMapOvr>
</p:sld>
</file>

<file path=ppt/theme/theme1.xml><?xml version="1.0" encoding="utf-8"?>
<a:theme xmlns:a="http://schemas.openxmlformats.org/drawingml/2006/main"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2130</Words>
  <Application>Microsoft Office PowerPoint</Application>
  <PresentationFormat>Widescreen</PresentationFormat>
  <Paragraphs>232</Paragraphs>
  <Slides>30</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Tahoma</vt:lpstr>
      <vt:lpstr>Calibri</vt:lpstr>
      <vt:lpstr>Noto Sans Symbols</vt:lpstr>
      <vt:lpstr>Ubuntu</vt:lpstr>
      <vt:lpstr>3_Custom Design</vt:lpstr>
      <vt:lpstr>8_Custom Design</vt:lpstr>
      <vt:lpstr>Java Reference - Part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Reference - Part II</dc:title>
  <cp:lastModifiedBy>Razi Iqbal</cp:lastModifiedBy>
  <cp:revision>6</cp:revision>
  <dcterms:modified xsi:type="dcterms:W3CDTF">2023-09-14T14:18:26Z</dcterms:modified>
</cp:coreProperties>
</file>