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Tahoma" panose="020B0604030504040204" pitchFamily="34" charset="0"/>
      <p:regular r:id="rId35"/>
      <p:bold r:id="rId36"/>
    </p:embeddedFont>
    <p:embeddedFont>
      <p:font typeface="Ubuntu" panose="020B0504030602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017AF6-D783-4451-B54F-E551254C2CEF}">
  <a:tblStyle styleId="{E3017AF6-D783-4451-B54F-E551254C2C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1809001f0_0_1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51809001f0_0_1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b49344e24_0_76: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Using these two steps, we can prove that the robot can climb to any finite step.  To prove the robot can get to the 100th step, instead of having the robot climb 100 steps, we test if it can climb just one.</a:t>
            </a:r>
            <a:endParaRPr/>
          </a:p>
          <a:p>
            <a:pPr marL="0" lvl="0" indent="0" algn="l" rtl="0">
              <a:spcBef>
                <a:spcPts val="0"/>
              </a:spcBef>
              <a:spcAft>
                <a:spcPts val="0"/>
              </a:spcAft>
              <a:buNone/>
            </a:pPr>
            <a:endParaRPr/>
          </a:p>
          <a:p>
            <a:pPr marL="0" lvl="0" indent="0" algn="l" rtl="0">
              <a:spcBef>
                <a:spcPts val="0"/>
              </a:spcBef>
              <a:spcAft>
                <a:spcPts val="0"/>
              </a:spcAft>
              <a:buNone/>
            </a:pPr>
            <a:r>
              <a:rPr lang="en-CA"/>
              <a:t>For infinite proofs, this is especially useful.</a:t>
            </a:r>
            <a:endParaRPr/>
          </a:p>
        </p:txBody>
      </p:sp>
      <p:sp>
        <p:nvSpPr>
          <p:cNvPr id="146" name="Google Shape;146;g8b49344e24_0_76: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b49344e24_0_9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8b49344e2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b49344e24_0_8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8b49344e2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b49344e24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8b49344e24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b49344e24_0_10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As you may have guessed from the lecture title, our goal is the analytic approach, but first we'll need to build some foundations.  We'll start with the empirical approach, which isn't perfect.</a:t>
            </a:r>
            <a:endParaRPr/>
          </a:p>
        </p:txBody>
      </p:sp>
      <p:sp>
        <p:nvSpPr>
          <p:cNvPr id="177" name="Google Shape;177;g8b49344e24_0_104: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b49344e24_0_15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As you may have guessed from the lecture title, our goal is the analytic approach, but first we'll need to build some foundations.  We'll start with the empirical approach, which isn't perfect.</a:t>
            </a:r>
            <a:endParaRPr/>
          </a:p>
        </p:txBody>
      </p:sp>
      <p:sp>
        <p:nvSpPr>
          <p:cNvPr id="185" name="Google Shape;185;g8b49344e24_0_15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b49344e24_0_11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8b49344e24_0_11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1809001f0_0_3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51809001f0_0_33: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b49344e24_0_14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8b49344e24_0_14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0f6b2592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Average case analysis involves an amortized analysis (similar to expected value in probability).</a:t>
            </a:r>
            <a:endParaRPr/>
          </a:p>
          <a:p>
            <a:pPr marL="0" lvl="0" indent="0" algn="l" rtl="0">
              <a:spcBef>
                <a:spcPts val="0"/>
              </a:spcBef>
              <a:spcAft>
                <a:spcPts val="0"/>
              </a:spcAft>
              <a:buNone/>
            </a:pPr>
            <a:endParaRPr/>
          </a:p>
          <a:p>
            <a:pPr marL="0" lvl="0" indent="0" algn="l" rtl="0">
              <a:spcBef>
                <a:spcPts val="0"/>
              </a:spcBef>
              <a:spcAft>
                <a:spcPts val="0"/>
              </a:spcAft>
              <a:buNone/>
            </a:pPr>
            <a:r>
              <a:rPr lang="en-CA"/>
              <a:t>Often ignored is the best case complexity.</a:t>
            </a:r>
            <a:endParaRPr/>
          </a:p>
        </p:txBody>
      </p:sp>
      <p:sp>
        <p:nvSpPr>
          <p:cNvPr id="218" name="Google Shape;218;g8c0f6b25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1809001f0_0_112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51809001f0_0_112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c0f6b2592_0_67: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The trend does not seem to be the same for best case.</a:t>
            </a:r>
            <a:endParaRPr/>
          </a:p>
          <a:p>
            <a:pPr marL="0" lvl="0" indent="0" algn="l" rtl="0">
              <a:spcBef>
                <a:spcPts val="0"/>
              </a:spcBef>
              <a:spcAft>
                <a:spcPts val="0"/>
              </a:spcAft>
              <a:buNone/>
            </a:pPr>
            <a:endParaRPr/>
          </a:p>
          <a:p>
            <a:pPr marL="0" lvl="0" indent="0" algn="l" rtl="0">
              <a:spcBef>
                <a:spcPts val="0"/>
              </a:spcBef>
              <a:spcAft>
                <a:spcPts val="0"/>
              </a:spcAft>
              <a:buNone/>
            </a:pPr>
            <a:r>
              <a:rPr lang="en-CA"/>
              <a:t>This is where linear search gets its name.  The time it takes increases linearly with the input size.</a:t>
            </a:r>
            <a:endParaRPr/>
          </a:p>
        </p:txBody>
      </p:sp>
      <p:sp>
        <p:nvSpPr>
          <p:cNvPr id="227" name="Google Shape;227;g8c0f6b259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c0f6b2592_0_9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8c0f6b2592_0_9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0f6b2592_0_8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8c0f6b2592_0_8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c0f6b2592_0_8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8c0f6b259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c0f6b2592_0_10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Notice the y-axis in these graphs.  Binary search uses far fewer operations for the same input size, especially so as n increases.</a:t>
            </a:r>
            <a:endParaRPr/>
          </a:p>
        </p:txBody>
      </p:sp>
      <p:sp>
        <p:nvSpPr>
          <p:cNvPr id="264" name="Google Shape;264;g8c0f6b2592_0_10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b49344e24_0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8b49344e24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b49344e24_0_12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One aspect of RAM that is often forgotten is the space required to call a function, particularly in recursive algorithms with high recursion depth.</a:t>
            </a:r>
            <a:endParaRPr/>
          </a:p>
        </p:txBody>
      </p:sp>
      <p:sp>
        <p:nvSpPr>
          <p:cNvPr id="278" name="Google Shape;278;g8b49344e24_0_12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b49344e24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8b49344e24_0_0: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49344e24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49344e24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b49344e24_0_7: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b49344e24_0_7: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b49344e24_0_4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8b49344e24_0_4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b49344e24_0_1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8b49344e24_0_1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b49344e24_0_26: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8b49344e24_0_26: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b49344e24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8b49344e24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b49344e24_0_62: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8b49344e24_0_62: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sz="3500" b="1" i="0">
                <a:solidFill>
                  <a:srgbClr val="0077CA"/>
                </a:solidFill>
                <a:latin typeface="Ubuntu"/>
                <a:ea typeface="Ubuntu"/>
                <a:cs typeface="Ubuntu"/>
                <a:sym typeface="Ubuntu"/>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a:solidFill>
                  <a:srgbClr val="003C71"/>
                </a:solidFill>
              </a:defRPr>
            </a:lvl1pPr>
            <a:lvl2pPr marL="914400" lvl="1" indent="-406400" algn="l">
              <a:spcBef>
                <a:spcPts val="560"/>
              </a:spcBef>
              <a:spcAft>
                <a:spcPts val="0"/>
              </a:spcAft>
              <a:buClr>
                <a:srgbClr val="003C71"/>
              </a:buClr>
              <a:buSzPts val="2800"/>
              <a:buChar char="–"/>
              <a:defRPr>
                <a:solidFill>
                  <a:srgbClr val="003C71"/>
                </a:solidFill>
              </a:defRPr>
            </a:lvl2pPr>
            <a:lvl3pPr marL="1371600" lvl="2" indent="-381000" algn="l">
              <a:spcBef>
                <a:spcPts val="480"/>
              </a:spcBef>
              <a:spcAft>
                <a:spcPts val="0"/>
              </a:spcAft>
              <a:buClr>
                <a:srgbClr val="003C71"/>
              </a:buClr>
              <a:buSzPts val="2400"/>
              <a:buChar char="•"/>
              <a:defRPr>
                <a:solidFill>
                  <a:srgbClr val="003C71"/>
                </a:solidFill>
              </a:defRPr>
            </a:lvl3pPr>
            <a:lvl4pPr marL="1828800" lvl="3" indent="-355600" algn="l">
              <a:spcBef>
                <a:spcPts val="400"/>
              </a:spcBef>
              <a:spcAft>
                <a:spcPts val="0"/>
              </a:spcAft>
              <a:buClr>
                <a:srgbClr val="003C71"/>
              </a:buClr>
              <a:buSzPts val="2000"/>
              <a:buChar char="–"/>
              <a:defRPr>
                <a:solidFill>
                  <a:srgbClr val="003C71"/>
                </a:solidFill>
              </a:defRPr>
            </a:lvl4pPr>
            <a:lvl5pPr marL="2286000" lvl="4" indent="-355600" algn="l">
              <a:spcBef>
                <a:spcPts val="400"/>
              </a:spcBef>
              <a:spcAft>
                <a:spcPts val="0"/>
              </a:spcAft>
              <a:buClr>
                <a:srgbClr val="003C71"/>
              </a:buClr>
              <a:buSzPts val="2000"/>
              <a:buChar char="»"/>
              <a:defRPr>
                <a:solidFill>
                  <a:srgbClr val="003C7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1" name="Google Shape;21;p2"/>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12640" y="304920"/>
            <a:ext cx="10362900" cy="1142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35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1"/>
          <p:cNvSpPr txBox="1">
            <a:spLocks noGrp="1"/>
          </p:cNvSpPr>
          <p:nvPr>
            <p:ph type="subTitle" idx="1"/>
          </p:nvPr>
        </p:nvSpPr>
        <p:spPr>
          <a:xfrm>
            <a:off x="1117440" y="1905120"/>
            <a:ext cx="10362900" cy="4114500"/>
          </a:xfrm>
          <a:prstGeom prst="rect">
            <a:avLst/>
          </a:prstGeom>
          <a:noFill/>
          <a:ln>
            <a:noFill/>
          </a:ln>
        </p:spPr>
        <p:txBody>
          <a:bodyPr spcFirstLastPara="1" wrap="square" lIns="0" tIns="0" rIns="0" bIns="0" anchor="ctr" anchorCtr="0">
            <a:noAutofit/>
          </a:bodyPr>
          <a:lstStyle>
            <a:lvl1pPr lvl="0" algn="l" rtl="0">
              <a:spcBef>
                <a:spcPts val="640"/>
              </a:spcBef>
              <a:spcAft>
                <a:spcPts val="0"/>
              </a:spcAft>
              <a:buSzPts val="3200"/>
              <a:buNone/>
              <a:defRPr/>
            </a:lvl1pPr>
            <a:lvl2pPr lvl="1" algn="l" rtl="0">
              <a:spcBef>
                <a:spcPts val="560"/>
              </a:spcBef>
              <a:spcAft>
                <a:spcPts val="0"/>
              </a:spcAft>
              <a:buSzPts val="2800"/>
              <a:buNone/>
              <a:defRPr/>
            </a:lvl2pPr>
            <a:lvl3pPr lvl="2" algn="l" rtl="0">
              <a:spcBef>
                <a:spcPts val="480"/>
              </a:spcBef>
              <a:spcAft>
                <a:spcPts val="0"/>
              </a:spcAft>
              <a:buSzPts val="2400"/>
              <a:buNone/>
              <a:defRPr/>
            </a:lvl3pPr>
            <a:lvl4pPr lvl="3" algn="l" rtl="0">
              <a:spcBef>
                <a:spcPts val="400"/>
              </a:spcBef>
              <a:spcAft>
                <a:spcPts val="0"/>
              </a:spcAft>
              <a:buSzPts val="2000"/>
              <a:buNone/>
              <a:defRPr/>
            </a:lvl4pPr>
            <a:lvl5pPr lvl="4" algn="l" rtl="0">
              <a:spcBef>
                <a:spcPts val="400"/>
              </a:spcBef>
              <a:spcAft>
                <a:spcPts val="0"/>
              </a:spcAft>
              <a:buSzPts val="2000"/>
              <a:buNone/>
              <a:defRPr/>
            </a:lvl5pPr>
            <a:lvl6pPr lvl="5" algn="l" rtl="0">
              <a:spcBef>
                <a:spcPts val="400"/>
              </a:spcBef>
              <a:spcAft>
                <a:spcPts val="0"/>
              </a:spcAft>
              <a:buSzPts val="2000"/>
              <a:buNone/>
              <a:defRPr/>
            </a:lvl6pPr>
            <a:lvl7pPr lvl="6" algn="l" rtl="0">
              <a:spcBef>
                <a:spcPts val="400"/>
              </a:spcBef>
              <a:spcAft>
                <a:spcPts val="0"/>
              </a:spcAft>
              <a:buSzPts val="2000"/>
              <a:buNone/>
              <a:defRPr/>
            </a:lvl7pPr>
            <a:lvl8pPr lvl="7" algn="l" rtl="0">
              <a:spcBef>
                <a:spcPts val="400"/>
              </a:spcBef>
              <a:spcAft>
                <a:spcPts val="0"/>
              </a:spcAft>
              <a:buSzPts val="2000"/>
              <a:buNone/>
              <a:defRPr/>
            </a:lvl8pPr>
            <a:lvl9pPr lvl="8" algn="l" rtl="0">
              <a:spcBef>
                <a:spcPts val="400"/>
              </a:spcBef>
              <a:spcAft>
                <a:spcPts val="0"/>
              </a:spcAft>
              <a:buSzPts val="2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3" name="Google Shape;73;p13"/>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solidFill>
                  <a:srgbClr val="0077C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09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3"/>
          <p:cNvSpPr txBox="1">
            <a:spLocks noGrp="1"/>
          </p:cNvSpPr>
          <p:nvPr>
            <p:ph type="body" idx="2"/>
          </p:nvPr>
        </p:nvSpPr>
        <p:spPr>
          <a:xfrm>
            <a:off x="6197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3"/>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7" name="Google Shape;27;p3"/>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4"/>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4"/>
          <p:cNvSpPr>
            <a:spLocks noGrp="1"/>
          </p:cNvSpPr>
          <p:nvPr>
            <p:ph type="pic" idx="3"/>
          </p:nvPr>
        </p:nvSpPr>
        <p:spPr>
          <a:xfrm>
            <a:off x="6041813" y="1600200"/>
            <a:ext cx="5540587" cy="396748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34" name="Google Shape;34;p4"/>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8" name="Google Shape;38;p5"/>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9" name="Google Shape;39;p5"/>
          <p:cNvSpPr txBox="1">
            <a:spLocks noGrp="1"/>
          </p:cNvSpPr>
          <p:nvPr>
            <p:ph type="body" idx="3"/>
          </p:nvPr>
        </p:nvSpPr>
        <p:spPr>
          <a:xfrm>
            <a:off x="6193368" y="160623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0" name="Google Shape;40;p5"/>
          <p:cNvSpPr txBox="1">
            <a:spLocks noGrp="1"/>
          </p:cNvSpPr>
          <p:nvPr>
            <p:ph type="body" idx="4"/>
          </p:nvPr>
        </p:nvSpPr>
        <p:spPr>
          <a:xfrm>
            <a:off x="6193368" y="2448560"/>
            <a:ext cx="5389033"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5"/>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2" name="Google Shape;42;p5"/>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6" name="Google Shape;46;p6"/>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9" name="Google Shape;49;p7"/>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2389717" y="4597400"/>
            <a:ext cx="7315200" cy="3708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a:spLocks noGrp="1"/>
          </p:cNvSpPr>
          <p:nvPr>
            <p:ph type="pic" idx="2"/>
          </p:nvPr>
        </p:nvSpPr>
        <p:spPr>
          <a:xfrm>
            <a:off x="2389717" y="4095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1"/>
          </p:nvPr>
        </p:nvSpPr>
        <p:spPr>
          <a:xfrm>
            <a:off x="2389717" y="4981258"/>
            <a:ext cx="7315200" cy="5254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8"/>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55" name="Google Shape;55;p8"/>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766733" y="273051"/>
            <a:ext cx="6815667" cy="528447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sz="3200"/>
            </a:lvl1pPr>
            <a:lvl2pPr marL="914400" lvl="1" indent="-406400" algn="l">
              <a:spcBef>
                <a:spcPts val="560"/>
              </a:spcBef>
              <a:spcAft>
                <a:spcPts val="0"/>
              </a:spcAft>
              <a:buClr>
                <a:srgbClr val="003C71"/>
              </a:buClr>
              <a:buSzPts val="2800"/>
              <a:buChar char="–"/>
              <a:defRPr sz="2800"/>
            </a:lvl2pPr>
            <a:lvl3pPr marL="1371600" lvl="2" indent="-381000" algn="l">
              <a:spcBef>
                <a:spcPts val="480"/>
              </a:spcBef>
              <a:spcAft>
                <a:spcPts val="0"/>
              </a:spcAft>
              <a:buClr>
                <a:srgbClr val="003C71"/>
              </a:buClr>
              <a:buSzPts val="2400"/>
              <a:buChar char="•"/>
              <a:defRPr sz="2400"/>
            </a:lvl3pPr>
            <a:lvl4pPr marL="1828800" lvl="3" indent="-355600" algn="l">
              <a:spcBef>
                <a:spcPts val="400"/>
              </a:spcBef>
              <a:spcAft>
                <a:spcPts val="0"/>
              </a:spcAft>
              <a:buClr>
                <a:srgbClr val="003C71"/>
              </a:buClr>
              <a:buSzPts val="2000"/>
              <a:buChar char="–"/>
              <a:defRPr sz="2000"/>
            </a:lvl4pPr>
            <a:lvl5pPr marL="2286000" lvl="4" indent="-355600" algn="l">
              <a:spcBef>
                <a:spcPts val="400"/>
              </a:spcBef>
              <a:spcAft>
                <a:spcPts val="0"/>
              </a:spcAft>
              <a:buClr>
                <a:srgbClr val="003C7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609601" y="1435101"/>
            <a:ext cx="4011084" cy="412242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9"/>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61" name="Google Shape;61;p9"/>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62"/>
        <p:cNvGrpSpPr/>
        <p:nvPr/>
      </p:nvGrpSpPr>
      <p:grpSpPr>
        <a:xfrm>
          <a:off x="0" y="0"/>
          <a:ext cx="0" cy="0"/>
          <a:chOff x="0" y="0"/>
          <a:chExt cx="0" cy="0"/>
        </a:xfrm>
      </p:grpSpPr>
      <p:sp>
        <p:nvSpPr>
          <p:cNvPr id="63" name="Google Shape;63;p10"/>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4" name="Google Shape;64;p10"/>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933662"/>
            <a:ext cx="12192000" cy="924339"/>
          </a:xfrm>
          <a:prstGeom prst="rect">
            <a:avLst/>
          </a:prstGeom>
          <a:solidFill>
            <a:srgbClr val="0039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77CA"/>
              </a:buClr>
              <a:buSzPts val="3500"/>
              <a:buFont typeface="Ubuntu"/>
              <a:buNone/>
              <a:defRPr sz="3500" b="1" i="0" u="none" strike="noStrike" cap="none">
                <a:solidFill>
                  <a:srgbClr val="0077CA"/>
                </a:solidFill>
                <a:latin typeface="Ubuntu"/>
                <a:ea typeface="Ubuntu"/>
                <a:cs typeface="Ubuntu"/>
                <a:sym typeface="Ubuntu"/>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3C71"/>
              </a:buClr>
              <a:buSzPts val="3200"/>
              <a:buFont typeface="Arial"/>
              <a:buChar char="•"/>
              <a:defRPr sz="3200" b="0" i="0" u="none" strike="noStrike" cap="none">
                <a:solidFill>
                  <a:srgbClr val="003C71"/>
                </a:solidFill>
                <a:latin typeface="Arial"/>
                <a:ea typeface="Arial"/>
                <a:cs typeface="Arial"/>
                <a:sym typeface="Arial"/>
              </a:defRPr>
            </a:lvl1pPr>
            <a:lvl2pPr marL="914400" marR="0" lvl="1" indent="-406400" algn="l" rtl="0">
              <a:spcBef>
                <a:spcPts val="560"/>
              </a:spcBef>
              <a:spcAft>
                <a:spcPts val="0"/>
              </a:spcAft>
              <a:buClr>
                <a:srgbClr val="003C71"/>
              </a:buClr>
              <a:buSzPts val="2800"/>
              <a:buFont typeface="Arial"/>
              <a:buChar char="–"/>
              <a:defRPr sz="2800" b="0" i="0" u="none" strike="noStrike" cap="none">
                <a:solidFill>
                  <a:srgbClr val="003C71"/>
                </a:solidFill>
                <a:latin typeface="Arial"/>
                <a:ea typeface="Arial"/>
                <a:cs typeface="Arial"/>
                <a:sym typeface="Arial"/>
              </a:defRPr>
            </a:lvl2pPr>
            <a:lvl3pPr marL="1371600" marR="0" lvl="2" indent="-381000" algn="l" rtl="0">
              <a:spcBef>
                <a:spcPts val="480"/>
              </a:spcBef>
              <a:spcAft>
                <a:spcPts val="0"/>
              </a:spcAft>
              <a:buClr>
                <a:srgbClr val="003C71"/>
              </a:buClr>
              <a:buSzPts val="2400"/>
              <a:buFont typeface="Arial"/>
              <a:buChar char="•"/>
              <a:defRPr sz="2400" b="0" i="0" u="none" strike="noStrike" cap="none">
                <a:solidFill>
                  <a:srgbClr val="003C71"/>
                </a:solidFill>
                <a:latin typeface="Arial"/>
                <a:ea typeface="Arial"/>
                <a:cs typeface="Arial"/>
                <a:sym typeface="Arial"/>
              </a:defRPr>
            </a:lvl3pPr>
            <a:lvl4pPr marL="1828800" marR="0" lvl="3"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4pPr>
            <a:lvl5pPr marL="2286000" marR="0" lvl="4"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 name="Google Shape;13;p1"/>
          <p:cNvPicPr preferRelativeResize="0"/>
          <p:nvPr/>
        </p:nvPicPr>
        <p:blipFill rotWithShape="1">
          <a:blip r:embed="rId12">
            <a:alphaModFix/>
          </a:blip>
          <a:srcRect/>
          <a:stretch/>
        </p:blipFill>
        <p:spPr>
          <a:xfrm>
            <a:off x="609600" y="6197276"/>
            <a:ext cx="1848678" cy="407048"/>
          </a:xfrm>
          <a:prstGeom prst="rect">
            <a:avLst/>
          </a:prstGeom>
          <a:noFill/>
          <a:ln>
            <a:noFill/>
          </a:ln>
        </p:spPr>
      </p:pic>
      <p:pic>
        <p:nvPicPr>
          <p:cNvPr id="14" name="Google Shape;14;p1"/>
          <p:cNvPicPr preferRelativeResize="0"/>
          <p:nvPr/>
        </p:nvPicPr>
        <p:blipFill rotWithShape="1">
          <a:blip r:embed="rId13">
            <a:alphaModFix/>
          </a:blip>
          <a:srcRect/>
          <a:stretch/>
        </p:blipFill>
        <p:spPr>
          <a:xfrm>
            <a:off x="11446738" y="6197276"/>
            <a:ext cx="135662" cy="135662"/>
          </a:xfrm>
          <a:prstGeom prst="rect">
            <a:avLst/>
          </a:prstGeom>
          <a:noFill/>
          <a:ln>
            <a:noFill/>
          </a:ln>
        </p:spPr>
      </p:pic>
      <p:sp>
        <p:nvSpPr>
          <p:cNvPr id="15" name="Google Shape;15;p1"/>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16" name="Google Shape;16;p1"/>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1" i="0" u="none" strike="noStrike" cap="none">
                <a:solidFill>
                  <a:schemeClr val="lt1"/>
                </a:solidFill>
                <a:latin typeface="Ubuntu"/>
                <a:ea typeface="Ubuntu"/>
                <a:cs typeface="Ubuntu"/>
                <a:sym typeface="Ubuntu"/>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pic>
        <p:nvPicPr>
          <p:cNvPr id="69" name="Google Shape;69;p12"/>
          <p:cNvPicPr preferRelativeResize="0"/>
          <p:nvPr/>
        </p:nvPicPr>
        <p:blipFill rotWithShape="1">
          <a:blip r:embed="rId3">
            <a:alphaModFix/>
          </a:blip>
          <a:srcRect l="6757" t="14096" r="6722" b="17339"/>
          <a:stretch/>
        </p:blipFill>
        <p:spPr>
          <a:xfrm>
            <a:off x="8703126" y="5540412"/>
            <a:ext cx="2927426" cy="818420"/>
          </a:xfrm>
          <a:prstGeom prst="rect">
            <a:avLst/>
          </a:prstGeom>
          <a:noFill/>
          <a:ln>
            <a:noFill/>
          </a:ln>
        </p:spPr>
      </p:pic>
      <p:pic>
        <p:nvPicPr>
          <p:cNvPr id="70" name="Google Shape;70;p12"/>
          <p:cNvPicPr preferRelativeResize="0"/>
          <p:nvPr/>
        </p:nvPicPr>
        <p:blipFill rotWithShape="1">
          <a:blip r:embed="rId4">
            <a:alphaModFix amt="5000"/>
          </a:blip>
          <a:srcRect l="23570" b="20854"/>
          <a:stretch/>
        </p:blipFill>
        <p:spPr>
          <a:xfrm>
            <a:off x="0" y="0"/>
            <a:ext cx="5265182" cy="68580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a:t>Algorithm Analysis I</a:t>
            </a:r>
            <a:endParaRPr/>
          </a:p>
        </p:txBody>
      </p:sp>
      <p:sp>
        <p:nvSpPr>
          <p:cNvPr id="79" name="Google Shape;79;p14"/>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None/>
            </a:pPr>
            <a:r>
              <a:rPr lang="en-CA">
                <a:solidFill>
                  <a:srgbClr val="40458C"/>
                </a:solidFill>
                <a:latin typeface="Tahoma"/>
                <a:ea typeface="Tahoma"/>
                <a:cs typeface="Tahoma"/>
                <a:sym typeface="Tahoma"/>
              </a:rPr>
              <a:t>CSCI 2010U - Data Structures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Induction</a:t>
            </a:r>
            <a:endParaRPr sz="1800" b="0" i="0" u="none" strike="noStrike" cap="none"/>
          </a:p>
        </p:txBody>
      </p:sp>
      <p:sp>
        <p:nvSpPr>
          <p:cNvPr id="149" name="Google Shape;149;p23"/>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The intuition for this inductive proof is that:</a:t>
            </a:r>
            <a:endParaRPr sz="2400">
              <a:solidFill>
                <a:srgbClr val="40458C"/>
              </a:solidFill>
              <a:latin typeface="Tahoma"/>
              <a:ea typeface="Tahoma"/>
              <a:cs typeface="Tahoma"/>
              <a:sym typeface="Tahoma"/>
            </a:endParaRPr>
          </a:p>
          <a:p>
            <a:pPr marL="0" marR="0" lvl="0" indent="0" algn="l" rtl="0">
              <a:lnSpc>
                <a:spcPct val="100000"/>
              </a:lnSpc>
              <a:spcBef>
                <a:spcPts val="0"/>
              </a:spcBef>
              <a:spcAft>
                <a:spcPts val="0"/>
              </a:spcAft>
              <a:buNone/>
            </a:pPr>
            <a:endParaRPr sz="2400">
              <a:solidFill>
                <a:srgbClr val="40458C"/>
              </a:solidFill>
              <a:latin typeface="Tahoma"/>
              <a:ea typeface="Tahoma"/>
              <a:cs typeface="Tahoma"/>
              <a:sym typeface="Tahoma"/>
            </a:endParaRPr>
          </a:p>
          <a:p>
            <a:pPr marL="457200" marR="0" lvl="0" indent="-368300" algn="l" rtl="0">
              <a:lnSpc>
                <a:spcPct val="100000"/>
              </a:lnSpc>
              <a:spcBef>
                <a:spcPts val="0"/>
              </a:spcBef>
              <a:spcAft>
                <a:spcPts val="0"/>
              </a:spcAft>
              <a:buClr>
                <a:srgbClr val="40458C"/>
              </a:buClr>
              <a:buSzPts val="2200"/>
              <a:buFont typeface="Tahoma"/>
              <a:buAutoNum type="arabicPeriod"/>
            </a:pPr>
            <a:r>
              <a:rPr lang="en-CA" sz="2200">
                <a:solidFill>
                  <a:srgbClr val="40458C"/>
                </a:solidFill>
                <a:latin typeface="Tahoma"/>
                <a:ea typeface="Tahoma"/>
                <a:cs typeface="Tahoma"/>
                <a:sym typeface="Tahoma"/>
              </a:rPr>
              <a:t>Your robot can make it to the first step, step 0 (base step)</a:t>
            </a:r>
            <a:endParaRPr sz="2200">
              <a:solidFill>
                <a:srgbClr val="40458C"/>
              </a:solidFill>
              <a:latin typeface="Tahoma"/>
              <a:ea typeface="Tahoma"/>
              <a:cs typeface="Tahoma"/>
              <a:sym typeface="Tahoma"/>
            </a:endParaRPr>
          </a:p>
          <a:p>
            <a:pPr marL="457200" marR="0" lvl="0" indent="-368300" algn="l" rtl="0">
              <a:lnSpc>
                <a:spcPct val="100000"/>
              </a:lnSpc>
              <a:spcBef>
                <a:spcPts val="0"/>
              </a:spcBef>
              <a:spcAft>
                <a:spcPts val="0"/>
              </a:spcAft>
              <a:buClr>
                <a:srgbClr val="40458C"/>
              </a:buClr>
              <a:buSzPts val="2200"/>
              <a:buFont typeface="Tahoma"/>
              <a:buAutoNum type="arabicPeriod"/>
            </a:pPr>
            <a:r>
              <a:rPr lang="en-CA" sz="2200">
                <a:solidFill>
                  <a:srgbClr val="40458C"/>
                </a:solidFill>
                <a:latin typeface="Tahoma"/>
                <a:ea typeface="Tahoma"/>
                <a:cs typeface="Tahoma"/>
                <a:sym typeface="Tahoma"/>
              </a:rPr>
              <a:t>Your robot is on step 0, and thus can make it to step 1 (inductive step)</a:t>
            </a:r>
            <a:endParaRPr sz="2200">
              <a:solidFill>
                <a:srgbClr val="40458C"/>
              </a:solidFill>
              <a:latin typeface="Tahoma"/>
              <a:ea typeface="Tahoma"/>
              <a:cs typeface="Tahoma"/>
              <a:sym typeface="Tahoma"/>
            </a:endParaRPr>
          </a:p>
          <a:p>
            <a:pPr marL="457200" lvl="0" indent="-368300" algn="l" rtl="0">
              <a:spcBef>
                <a:spcPts val="0"/>
              </a:spcBef>
              <a:spcAft>
                <a:spcPts val="0"/>
              </a:spcAft>
              <a:buClr>
                <a:srgbClr val="40458C"/>
              </a:buClr>
              <a:buSzPts val="2200"/>
              <a:buFont typeface="Tahoma"/>
              <a:buAutoNum type="arabicPeriod"/>
            </a:pPr>
            <a:r>
              <a:rPr lang="en-CA" sz="2200">
                <a:solidFill>
                  <a:srgbClr val="40458C"/>
                </a:solidFill>
                <a:latin typeface="Tahoma"/>
                <a:ea typeface="Tahoma"/>
                <a:cs typeface="Tahoma"/>
                <a:sym typeface="Tahoma"/>
              </a:rPr>
              <a:t>Your robot is on step 1, and thus can make it to step 2 (inductive step again)</a:t>
            </a:r>
            <a:endParaRPr sz="2200">
              <a:solidFill>
                <a:srgbClr val="40458C"/>
              </a:solidFill>
              <a:latin typeface="Tahoma"/>
              <a:ea typeface="Tahoma"/>
              <a:cs typeface="Tahoma"/>
              <a:sym typeface="Tahoma"/>
            </a:endParaRPr>
          </a:p>
          <a:p>
            <a:pPr marL="457200" lvl="0" indent="-368300" algn="l" rtl="0">
              <a:spcBef>
                <a:spcPts val="0"/>
              </a:spcBef>
              <a:spcAft>
                <a:spcPts val="0"/>
              </a:spcAft>
              <a:buClr>
                <a:srgbClr val="40458C"/>
              </a:buClr>
              <a:buSzPts val="2200"/>
              <a:buFont typeface="Tahoma"/>
              <a:buAutoNum type="arabicPeriod"/>
            </a:pPr>
            <a:r>
              <a:rPr lang="en-CA" sz="2200">
                <a:solidFill>
                  <a:srgbClr val="40458C"/>
                </a:solidFill>
                <a:latin typeface="Tahoma"/>
                <a:ea typeface="Tahoma"/>
                <a:cs typeface="Tahoma"/>
                <a:sym typeface="Tahoma"/>
              </a:rPr>
              <a:t>Your robot is on step 2, and thus can make it to step 3 (inductive step again)</a:t>
            </a:r>
            <a:endParaRPr sz="2200">
              <a:solidFill>
                <a:srgbClr val="40458C"/>
              </a:solidFill>
              <a:latin typeface="Tahoma"/>
              <a:ea typeface="Tahoma"/>
              <a:cs typeface="Tahoma"/>
              <a:sym typeface="Tahoma"/>
            </a:endParaRPr>
          </a:p>
          <a:p>
            <a:pPr marL="457200" lvl="0" indent="-368300" algn="l" rtl="0">
              <a:spcBef>
                <a:spcPts val="0"/>
              </a:spcBef>
              <a:spcAft>
                <a:spcPts val="0"/>
              </a:spcAft>
              <a:buClr>
                <a:srgbClr val="40458C"/>
              </a:buClr>
              <a:buSzPts val="2200"/>
              <a:buFont typeface="Tahoma"/>
              <a:buAutoNum type="arabicPeriod"/>
            </a:pPr>
            <a:r>
              <a:rPr lang="en-CA" sz="2200">
                <a:solidFill>
                  <a:srgbClr val="40458C"/>
                </a:solidFill>
                <a:latin typeface="Tahoma"/>
                <a:ea typeface="Tahoma"/>
                <a:cs typeface="Tahoma"/>
                <a:sym typeface="Tahoma"/>
              </a:rPr>
              <a:t>Your robot is on step 3, and thus can make it to step 4 (inductive step again)</a:t>
            </a:r>
            <a:endParaRPr sz="2200">
              <a:solidFill>
                <a:srgbClr val="40458C"/>
              </a:solidFill>
              <a:latin typeface="Tahoma"/>
              <a:ea typeface="Tahoma"/>
              <a:cs typeface="Tahoma"/>
              <a:sym typeface="Tahoma"/>
            </a:endParaRPr>
          </a:p>
          <a:p>
            <a:pPr marL="457200" marR="0" lvl="0" indent="-368300" algn="l" rtl="0">
              <a:lnSpc>
                <a:spcPct val="100000"/>
              </a:lnSpc>
              <a:spcBef>
                <a:spcPts val="0"/>
              </a:spcBef>
              <a:spcAft>
                <a:spcPts val="0"/>
              </a:spcAft>
              <a:buClr>
                <a:srgbClr val="40458C"/>
              </a:buClr>
              <a:buSzPts val="2200"/>
              <a:buFont typeface="Tahoma"/>
              <a:buAutoNum type="arabicPeriod"/>
            </a:pPr>
            <a:r>
              <a:rPr lang="en-CA" sz="2200">
                <a:solidFill>
                  <a:srgbClr val="40458C"/>
                </a:solidFill>
                <a:latin typeface="Tahoma"/>
                <a:ea typeface="Tahoma"/>
                <a:cs typeface="Tahoma"/>
                <a:sym typeface="Tahoma"/>
              </a:rPr>
              <a:t>etc. </a:t>
            </a:r>
            <a:endParaRPr sz="2200">
              <a:solidFill>
                <a:srgbClr val="40458C"/>
              </a:solidFill>
              <a:latin typeface="Tahoma"/>
              <a:ea typeface="Tahoma"/>
              <a:cs typeface="Tahoma"/>
              <a:sym typeface="Tahoma"/>
            </a:endParaRPr>
          </a:p>
        </p:txBody>
      </p:sp>
      <p:sp>
        <p:nvSpPr>
          <p:cNvPr id="150" name="Google Shape;150;p23"/>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51" name="Google Shape;151;p23"/>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10</a:t>
            </a:fld>
            <a:endParaRPr sz="1800" b="0" i="0" u="none" strike="noStrike" cap="non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Activity</a:t>
            </a:r>
            <a:endParaRPr sz="1800" b="0" i="0" u="none" strike="noStrike" cap="none"/>
          </a:p>
        </p:txBody>
      </p:sp>
      <p:sp>
        <p:nvSpPr>
          <p:cNvPr id="166" name="Google Shape;166;p25"/>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Use induction to prove the following summation rule:</a:t>
            </a:r>
            <a:endParaRPr sz="24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400">
              <a:solidFill>
                <a:srgbClr val="40458C"/>
              </a:solidFill>
              <a:latin typeface="Tahoma"/>
              <a:ea typeface="Tahoma"/>
              <a:cs typeface="Tahoma"/>
              <a:sym typeface="Tahoma"/>
            </a:endParaRPr>
          </a:p>
        </p:txBody>
      </p:sp>
      <p:sp>
        <p:nvSpPr>
          <p:cNvPr id="167" name="Google Shape;167;p2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68" name="Google Shape;168;p2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11</a:t>
            </a:fld>
            <a:endParaRPr sz="1800" b="0" i="0" u="none" strike="noStrike" cap="none"/>
          </a:p>
        </p:txBody>
      </p:sp>
      <p:pic>
        <p:nvPicPr>
          <p:cNvPr id="169" name="Google Shape;169;p25"/>
          <p:cNvPicPr preferRelativeResize="0"/>
          <p:nvPr/>
        </p:nvPicPr>
        <p:blipFill>
          <a:blip r:embed="rId3">
            <a:alphaModFix/>
          </a:blip>
          <a:stretch>
            <a:fillRect/>
          </a:stretch>
        </p:blipFill>
        <p:spPr>
          <a:xfrm>
            <a:off x="4860425" y="2915700"/>
            <a:ext cx="2471150" cy="133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Activity</a:t>
            </a:r>
            <a:endParaRPr sz="1800" b="0" i="0" u="none" strike="noStrike" cap="none"/>
          </a:p>
        </p:txBody>
      </p:sp>
      <p:sp>
        <p:nvSpPr>
          <p:cNvPr id="157" name="Google Shape;157;p24"/>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Let's use induction to prove the following summation rule:</a:t>
            </a:r>
            <a:endParaRPr sz="24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400">
              <a:solidFill>
                <a:srgbClr val="40458C"/>
              </a:solidFill>
              <a:latin typeface="Tahoma"/>
              <a:ea typeface="Tahoma"/>
              <a:cs typeface="Tahoma"/>
              <a:sym typeface="Tahoma"/>
            </a:endParaRPr>
          </a:p>
        </p:txBody>
      </p:sp>
      <p:sp>
        <p:nvSpPr>
          <p:cNvPr id="158" name="Google Shape;158;p24"/>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59" name="Google Shape;159;p24"/>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12</a:t>
            </a:fld>
            <a:endParaRPr sz="1800" b="0" i="0" u="none" strike="noStrike" cap="none"/>
          </a:p>
        </p:txBody>
      </p:sp>
      <p:pic>
        <p:nvPicPr>
          <p:cNvPr id="160" name="Google Shape;160;p24"/>
          <p:cNvPicPr preferRelativeResize="0"/>
          <p:nvPr/>
        </p:nvPicPr>
        <p:blipFill>
          <a:blip r:embed="rId3">
            <a:alphaModFix/>
          </a:blip>
          <a:stretch>
            <a:fillRect/>
          </a:stretch>
        </p:blipFill>
        <p:spPr>
          <a:xfrm>
            <a:off x="4619625" y="2074988"/>
            <a:ext cx="2952750" cy="111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a:t>Running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Running Time</a:t>
            </a:r>
            <a:endParaRPr sz="1800" b="0" i="0" u="none" strike="noStrike" cap="none"/>
          </a:p>
        </p:txBody>
      </p:sp>
      <p:sp>
        <p:nvSpPr>
          <p:cNvPr id="180" name="Google Shape;180;p27"/>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Running time is a general term that describes how much time an algorithm takes to execute</a:t>
            </a:r>
            <a:endParaRPr sz="2400">
              <a:solidFill>
                <a:srgbClr val="40458C"/>
              </a:solidFill>
              <a:latin typeface="Tahoma"/>
              <a:ea typeface="Tahoma"/>
              <a:cs typeface="Tahoma"/>
              <a:sym typeface="Tahoma"/>
            </a:endParaRPr>
          </a:p>
          <a:p>
            <a:pPr marL="457200" lvl="0" indent="-381000" algn="l" rtl="0">
              <a:lnSpc>
                <a:spcPct val="110000"/>
              </a:lnSpc>
              <a:spcBef>
                <a:spcPts val="0"/>
              </a:spcBef>
              <a:spcAft>
                <a:spcPts val="0"/>
              </a:spcAft>
              <a:buClr>
                <a:srgbClr val="40458C"/>
              </a:buClr>
              <a:buSzPts val="2400"/>
              <a:buFont typeface="Tahoma"/>
              <a:buChar char="●"/>
            </a:pPr>
            <a:r>
              <a:rPr lang="en-CA" sz="2200">
                <a:solidFill>
                  <a:srgbClr val="40458C"/>
                </a:solidFill>
                <a:latin typeface="Tahoma"/>
                <a:ea typeface="Tahoma"/>
                <a:cs typeface="Tahoma"/>
                <a:sym typeface="Tahoma"/>
              </a:rPr>
              <a:t>Running time is usually represented with </a:t>
            </a:r>
            <a:r>
              <a:rPr lang="en-CA" sz="2200">
                <a:solidFill>
                  <a:srgbClr val="40458C"/>
                </a:solidFill>
                <a:latin typeface="Courier New"/>
                <a:ea typeface="Courier New"/>
                <a:cs typeface="Courier New"/>
                <a:sym typeface="Courier New"/>
              </a:rPr>
              <a:t>T(n)</a:t>
            </a:r>
            <a:endParaRPr sz="2200">
              <a:solidFill>
                <a:srgbClr val="40458C"/>
              </a:solidFill>
              <a:latin typeface="Courier New"/>
              <a:ea typeface="Courier New"/>
              <a:cs typeface="Courier New"/>
              <a:sym typeface="Courier New"/>
            </a:endParaRPr>
          </a:p>
          <a:p>
            <a:pPr marL="914400" lvl="1" indent="-355600" algn="l" rtl="0">
              <a:lnSpc>
                <a:spcPct val="110000"/>
              </a:lnSpc>
              <a:spcBef>
                <a:spcPts val="0"/>
              </a:spcBef>
              <a:spcAft>
                <a:spcPts val="0"/>
              </a:spcAft>
              <a:buClr>
                <a:srgbClr val="40458C"/>
              </a:buClr>
              <a:buSzPts val="2000"/>
              <a:buFont typeface="Tahoma"/>
              <a:buChar char="○"/>
            </a:pPr>
            <a:r>
              <a:rPr lang="en-CA" sz="2000">
                <a:solidFill>
                  <a:srgbClr val="40458C"/>
                </a:solidFill>
                <a:latin typeface="Courier New"/>
                <a:ea typeface="Courier New"/>
                <a:cs typeface="Courier New"/>
                <a:sym typeface="Courier New"/>
              </a:rPr>
              <a:t>n</a:t>
            </a:r>
            <a:r>
              <a:rPr lang="en-CA" sz="2000">
                <a:solidFill>
                  <a:srgbClr val="40458C"/>
                </a:solidFill>
                <a:latin typeface="Tahoma"/>
                <a:ea typeface="Tahoma"/>
                <a:cs typeface="Tahoma"/>
                <a:sym typeface="Tahoma"/>
              </a:rPr>
              <a:t> - the size of the input (e.g. list length, fibonacci index)</a:t>
            </a:r>
            <a:endParaRPr sz="2000">
              <a:solidFill>
                <a:srgbClr val="40458C"/>
              </a:solidFill>
              <a:latin typeface="Tahoma"/>
              <a:ea typeface="Tahoma"/>
              <a:cs typeface="Tahoma"/>
              <a:sym typeface="Tahoma"/>
            </a:endParaRPr>
          </a:p>
          <a:p>
            <a:pPr marL="914400" lvl="1" indent="-355600" algn="l" rtl="0">
              <a:lnSpc>
                <a:spcPct val="110000"/>
              </a:lnSpc>
              <a:spcBef>
                <a:spcPts val="0"/>
              </a:spcBef>
              <a:spcAft>
                <a:spcPts val="0"/>
              </a:spcAft>
              <a:buClr>
                <a:srgbClr val="40458C"/>
              </a:buClr>
              <a:buSzPts val="2000"/>
              <a:buFont typeface="Tahoma"/>
              <a:buChar char="○"/>
            </a:pPr>
            <a:r>
              <a:rPr lang="en-CA" sz="2000">
                <a:solidFill>
                  <a:srgbClr val="40458C"/>
                </a:solidFill>
                <a:latin typeface="Tahoma"/>
                <a:ea typeface="Tahoma"/>
                <a:cs typeface="Tahoma"/>
                <a:sym typeface="Tahoma"/>
              </a:rPr>
              <a:t>Some algorithms have multiple input types (e.g. matrix length and width)</a:t>
            </a:r>
            <a:endParaRPr sz="2000">
              <a:solidFill>
                <a:srgbClr val="40458C"/>
              </a:solidFill>
              <a:latin typeface="Tahoma"/>
              <a:ea typeface="Tahoma"/>
              <a:cs typeface="Tahoma"/>
              <a:sym typeface="Tahoma"/>
            </a:endParaRPr>
          </a:p>
          <a:p>
            <a:pPr marL="1371600" lvl="2" indent="-342900" algn="l" rtl="0">
              <a:lnSpc>
                <a:spcPct val="110000"/>
              </a:lnSpc>
              <a:spcBef>
                <a:spcPts val="0"/>
              </a:spcBef>
              <a:spcAft>
                <a:spcPts val="0"/>
              </a:spcAft>
              <a:buClr>
                <a:srgbClr val="40458C"/>
              </a:buClr>
              <a:buSzPts val="1800"/>
              <a:buFont typeface="Tahoma"/>
              <a:buChar char="■"/>
            </a:pPr>
            <a:r>
              <a:rPr lang="en-CA" sz="1800">
                <a:solidFill>
                  <a:srgbClr val="40458C"/>
                </a:solidFill>
                <a:latin typeface="Tahoma"/>
                <a:ea typeface="Tahoma"/>
                <a:cs typeface="Tahoma"/>
                <a:sym typeface="Tahoma"/>
              </a:rPr>
              <a:t>e.g. </a:t>
            </a:r>
            <a:r>
              <a:rPr lang="en-CA" sz="1800">
                <a:solidFill>
                  <a:srgbClr val="40458C"/>
                </a:solidFill>
                <a:latin typeface="Courier New"/>
                <a:ea typeface="Courier New"/>
                <a:cs typeface="Courier New"/>
                <a:sym typeface="Courier New"/>
              </a:rPr>
              <a:t>T(n,m)</a:t>
            </a:r>
            <a:endParaRPr sz="2200">
              <a:solidFill>
                <a:srgbClr val="40458C"/>
              </a:solidFill>
              <a:latin typeface="Courier New"/>
              <a:ea typeface="Courier New"/>
              <a:cs typeface="Courier New"/>
              <a:sym typeface="Courier New"/>
            </a:endParaRPr>
          </a:p>
        </p:txBody>
      </p:sp>
      <p:sp>
        <p:nvSpPr>
          <p:cNvPr id="181" name="Google Shape;181;p2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82" name="Google Shape;182;p2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14</a:t>
            </a:fld>
            <a:endParaRPr sz="1800" b="0" i="0" u="none" strike="noStrike" cap="non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Running Time</a:t>
            </a:r>
            <a:endParaRPr sz="1800" b="0" i="0" u="none" strike="noStrike" cap="none"/>
          </a:p>
        </p:txBody>
      </p:sp>
      <p:sp>
        <p:nvSpPr>
          <p:cNvPr id="188" name="Google Shape;188;p28"/>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lvl="0" indent="-381000" algn="l" rtl="0">
              <a:lnSpc>
                <a:spcPct val="11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Techniques for determining running time:</a:t>
            </a:r>
            <a:endParaRPr sz="24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i="1">
                <a:solidFill>
                  <a:srgbClr val="40458C"/>
                </a:solidFill>
                <a:latin typeface="Tahoma"/>
                <a:ea typeface="Tahoma"/>
                <a:cs typeface="Tahoma"/>
                <a:sym typeface="Tahoma"/>
              </a:rPr>
              <a:t>Empirical</a:t>
            </a:r>
            <a:r>
              <a:rPr lang="en-CA" sz="2200">
                <a:solidFill>
                  <a:srgbClr val="40458C"/>
                </a:solidFill>
                <a:latin typeface="Tahoma"/>
                <a:ea typeface="Tahoma"/>
                <a:cs typeface="Tahoma"/>
                <a:sym typeface="Tahoma"/>
              </a:rPr>
              <a:t>:  measure the time it takes to run</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i="1">
                <a:solidFill>
                  <a:srgbClr val="40458C"/>
                </a:solidFill>
                <a:latin typeface="Tahoma"/>
                <a:ea typeface="Tahoma"/>
                <a:cs typeface="Tahoma"/>
                <a:sym typeface="Tahoma"/>
              </a:rPr>
              <a:t>Analytic</a:t>
            </a:r>
            <a:r>
              <a:rPr lang="en-CA" sz="2200">
                <a:solidFill>
                  <a:srgbClr val="40458C"/>
                </a:solidFill>
                <a:latin typeface="Tahoma"/>
                <a:ea typeface="Tahoma"/>
                <a:cs typeface="Tahoma"/>
                <a:sym typeface="Tahoma"/>
              </a:rPr>
              <a:t>:  find a function that represents its growth as </a:t>
            </a:r>
            <a:r>
              <a:rPr lang="en-CA" sz="2200">
                <a:solidFill>
                  <a:srgbClr val="40458C"/>
                </a:solidFill>
                <a:latin typeface="Courier New"/>
                <a:ea typeface="Courier New"/>
                <a:cs typeface="Courier New"/>
                <a:sym typeface="Courier New"/>
              </a:rPr>
              <a:t>n</a:t>
            </a:r>
            <a:r>
              <a:rPr lang="en-CA" sz="2200">
                <a:solidFill>
                  <a:srgbClr val="40458C"/>
                </a:solidFill>
                <a:latin typeface="Tahoma"/>
                <a:ea typeface="Tahoma"/>
                <a:cs typeface="Tahoma"/>
                <a:sym typeface="Tahoma"/>
              </a:rPr>
              <a:t> increases</a:t>
            </a:r>
            <a:endParaRPr sz="2200">
              <a:solidFill>
                <a:srgbClr val="40458C"/>
              </a:solidFill>
              <a:latin typeface="Tahoma"/>
              <a:ea typeface="Tahoma"/>
              <a:cs typeface="Tahoma"/>
              <a:sym typeface="Tahoma"/>
            </a:endParaRPr>
          </a:p>
        </p:txBody>
      </p:sp>
      <p:sp>
        <p:nvSpPr>
          <p:cNvPr id="189" name="Google Shape;189;p2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90" name="Google Shape;190;p2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15</a:t>
            </a:fld>
            <a:endParaRPr sz="1800" b="0" i="0" u="none" strike="noStrike" cap="non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Running Time</a:t>
            </a:r>
            <a:endParaRPr sz="1800" b="0" i="0" u="none" strike="noStrike" cap="none"/>
          </a:p>
        </p:txBody>
      </p:sp>
      <p:sp>
        <p:nvSpPr>
          <p:cNvPr id="196" name="Google Shape;196;p29"/>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In general, we care about three different running times:</a:t>
            </a:r>
            <a:endParaRPr sz="24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i="1">
                <a:solidFill>
                  <a:srgbClr val="40458C"/>
                </a:solidFill>
                <a:latin typeface="Tahoma"/>
                <a:ea typeface="Tahoma"/>
                <a:cs typeface="Tahoma"/>
                <a:sym typeface="Tahoma"/>
              </a:rPr>
              <a:t>Best case</a:t>
            </a:r>
            <a:r>
              <a:rPr lang="en-CA" sz="2200">
                <a:solidFill>
                  <a:srgbClr val="40458C"/>
                </a:solidFill>
                <a:latin typeface="Tahoma"/>
                <a:ea typeface="Tahoma"/>
                <a:cs typeface="Tahoma"/>
                <a:sym typeface="Tahoma"/>
              </a:rPr>
              <a:t> - circumstances that lead to the fastest execution (not that useful)</a:t>
            </a:r>
            <a:endParaRPr sz="2200">
              <a:solidFill>
                <a:srgbClr val="40458C"/>
              </a:solidFill>
              <a:latin typeface="Tahoma"/>
              <a:ea typeface="Tahoma"/>
              <a:cs typeface="Tahoma"/>
              <a:sym typeface="Tahoma"/>
            </a:endParaRPr>
          </a:p>
          <a:p>
            <a:pPr marL="1371600" marR="0" lvl="2" indent="-355600" algn="l" rtl="0">
              <a:lnSpc>
                <a:spcPct val="100000"/>
              </a:lnSpc>
              <a:spcBef>
                <a:spcPts val="0"/>
              </a:spcBef>
              <a:spcAft>
                <a:spcPts val="0"/>
              </a:spcAft>
              <a:buClr>
                <a:srgbClr val="40458C"/>
              </a:buClr>
              <a:buSzPts val="2000"/>
              <a:buFont typeface="Tahoma"/>
              <a:buChar char="■"/>
            </a:pPr>
            <a:r>
              <a:rPr lang="en-CA" sz="2000">
                <a:solidFill>
                  <a:srgbClr val="40458C"/>
                </a:solidFill>
                <a:latin typeface="Tahoma"/>
                <a:ea typeface="Tahoma"/>
                <a:cs typeface="Tahoma"/>
                <a:sym typeface="Tahoma"/>
              </a:rPr>
              <a:t>e.g. finding the element at the start of the list</a:t>
            </a:r>
            <a:endParaRPr sz="20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i="1">
                <a:solidFill>
                  <a:srgbClr val="40458C"/>
                </a:solidFill>
                <a:latin typeface="Tahoma"/>
                <a:ea typeface="Tahoma"/>
                <a:cs typeface="Tahoma"/>
                <a:sym typeface="Tahoma"/>
              </a:rPr>
              <a:t>Average case</a:t>
            </a:r>
            <a:r>
              <a:rPr lang="en-CA" sz="2200">
                <a:solidFill>
                  <a:srgbClr val="40458C"/>
                </a:solidFill>
                <a:latin typeface="Tahoma"/>
                <a:ea typeface="Tahoma"/>
                <a:cs typeface="Tahoma"/>
                <a:sym typeface="Tahoma"/>
              </a:rPr>
              <a:t> - weighted average of the running time over all possible outcomes (most useful, most difficult to determine)</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i="1">
                <a:solidFill>
                  <a:srgbClr val="40458C"/>
                </a:solidFill>
                <a:latin typeface="Tahoma"/>
                <a:ea typeface="Tahoma"/>
                <a:cs typeface="Tahoma"/>
                <a:sym typeface="Tahoma"/>
              </a:rPr>
              <a:t>Worst case</a:t>
            </a:r>
            <a:r>
              <a:rPr lang="en-CA" sz="2200">
                <a:solidFill>
                  <a:srgbClr val="40458C"/>
                </a:solidFill>
                <a:latin typeface="Tahoma"/>
                <a:ea typeface="Tahoma"/>
                <a:cs typeface="Tahoma"/>
                <a:sym typeface="Tahoma"/>
              </a:rPr>
              <a:t> - circumstances that lead to the slowest execution (useful as an upper bound)</a:t>
            </a:r>
            <a:endParaRPr sz="2200">
              <a:solidFill>
                <a:srgbClr val="40458C"/>
              </a:solidFill>
              <a:latin typeface="Tahoma"/>
              <a:ea typeface="Tahoma"/>
              <a:cs typeface="Tahoma"/>
              <a:sym typeface="Tahoma"/>
            </a:endParaRPr>
          </a:p>
          <a:p>
            <a:pPr marL="1371600" marR="0" lvl="2" indent="-355600" algn="l" rtl="0">
              <a:lnSpc>
                <a:spcPct val="100000"/>
              </a:lnSpc>
              <a:spcBef>
                <a:spcPts val="0"/>
              </a:spcBef>
              <a:spcAft>
                <a:spcPts val="0"/>
              </a:spcAft>
              <a:buClr>
                <a:srgbClr val="40458C"/>
              </a:buClr>
              <a:buSzPts val="2000"/>
              <a:buFont typeface="Tahoma"/>
              <a:buChar char="■"/>
            </a:pPr>
            <a:r>
              <a:rPr lang="en-CA" sz="2000">
                <a:solidFill>
                  <a:srgbClr val="40458C"/>
                </a:solidFill>
                <a:latin typeface="Tahoma"/>
                <a:ea typeface="Tahoma"/>
                <a:cs typeface="Tahoma"/>
                <a:sym typeface="Tahoma"/>
              </a:rPr>
              <a:t>e.g. not finding the element anywhere in the list</a:t>
            </a:r>
            <a:endParaRPr sz="2000">
              <a:solidFill>
                <a:srgbClr val="40458C"/>
              </a:solidFill>
              <a:latin typeface="Tahoma"/>
              <a:ea typeface="Tahoma"/>
              <a:cs typeface="Tahoma"/>
              <a:sym typeface="Tahoma"/>
            </a:endParaRPr>
          </a:p>
        </p:txBody>
      </p:sp>
      <p:sp>
        <p:nvSpPr>
          <p:cNvPr id="197" name="Google Shape;197;p2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98" name="Google Shape;198;p2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16</a:t>
            </a:fld>
            <a:endParaRPr sz="1800" b="0" i="0" u="none" strike="noStrike" cap="non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p:nvPr/>
        </p:nvSpPr>
        <p:spPr>
          <a:xfrm>
            <a:off x="1371600" y="3125400"/>
            <a:ext cx="9595800" cy="2060100"/>
          </a:xfrm>
          <a:prstGeom prst="roundRect">
            <a:avLst>
              <a:gd name="adj" fmla="val 16667"/>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05" name="Google Shape;205;p3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17</a:t>
            </a:fld>
            <a:endParaRPr sz="1800" b="0" i="0" u="none" strike="noStrike" cap="none"/>
          </a:p>
        </p:txBody>
      </p:sp>
      <p:sp>
        <p:nvSpPr>
          <p:cNvPr id="206" name="Google Shape;206;p3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Measuring Running Time</a:t>
            </a:r>
            <a:endParaRPr sz="1800" b="0" i="0" u="none" strike="noStrike" cap="none"/>
          </a:p>
        </p:txBody>
      </p:sp>
      <p:sp>
        <p:nvSpPr>
          <p:cNvPr id="207" name="Google Shape;207;p30"/>
          <p:cNvSpPr txBox="1"/>
          <p:nvPr/>
        </p:nvSpPr>
        <p:spPr>
          <a:xfrm>
            <a:off x="1117440" y="1905120"/>
            <a:ext cx="10769100" cy="41145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Most programming languages have a way to determine the precise time</a:t>
            </a:r>
            <a:endParaRPr sz="2400">
              <a:solidFill>
                <a:srgbClr val="40458C"/>
              </a:solidFill>
              <a:latin typeface="Tahoma"/>
              <a:ea typeface="Tahoma"/>
              <a:cs typeface="Tahoma"/>
              <a:sym typeface="Tahoma"/>
            </a:endParaRPr>
          </a:p>
          <a:p>
            <a:pPr marL="457200" marR="0" lvl="0" indent="-381000" algn="l" rtl="0">
              <a:lnSpc>
                <a:spcPct val="9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Measure the time before and after the operation, and find the difference:</a:t>
            </a:r>
            <a:endParaRPr sz="2400">
              <a:solidFill>
                <a:srgbClr val="40458C"/>
              </a:solidFill>
              <a:latin typeface="Tahoma"/>
              <a:ea typeface="Tahoma"/>
              <a:cs typeface="Tahoma"/>
              <a:sym typeface="Tahoma"/>
            </a:endParaRPr>
          </a:p>
          <a:p>
            <a:pPr marL="457200" marR="0" lvl="0" indent="0" algn="l" rtl="0">
              <a:lnSpc>
                <a:spcPct val="90000"/>
              </a:lnSpc>
              <a:spcBef>
                <a:spcPts val="0"/>
              </a:spcBef>
              <a:spcAft>
                <a:spcPts val="0"/>
              </a:spcAft>
              <a:buNone/>
            </a:pPr>
            <a:endParaRPr sz="1600">
              <a:solidFill>
                <a:srgbClr val="40458C"/>
              </a:solidFill>
              <a:latin typeface="Tahoma"/>
              <a:ea typeface="Tahoma"/>
              <a:cs typeface="Tahoma"/>
              <a:sym typeface="Tahoma"/>
            </a:endParaRPr>
          </a:p>
          <a:p>
            <a:pPr marL="0" lvl="0" indent="0" algn="l" rtl="0">
              <a:lnSpc>
                <a:spcPct val="135714"/>
              </a:lnSpc>
              <a:spcBef>
                <a:spcPts val="0"/>
              </a:spcBef>
              <a:spcAft>
                <a:spcPts val="0"/>
              </a:spcAft>
              <a:buNone/>
            </a:pPr>
            <a:endParaRPr sz="16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D4D4D4"/>
              </a:solidFill>
              <a:highlight>
                <a:srgbClr val="1E1E1E"/>
              </a:highlight>
              <a:latin typeface="Courier New"/>
              <a:ea typeface="Courier New"/>
              <a:cs typeface="Courier New"/>
              <a:sym typeface="Courier New"/>
            </a:endParaRPr>
          </a:p>
          <a:p>
            <a:pPr marL="914400" lvl="0" indent="0" algn="l" rtl="0">
              <a:lnSpc>
                <a:spcPct val="135714"/>
              </a:lnSpc>
              <a:spcBef>
                <a:spcPts val="0"/>
              </a:spcBef>
              <a:spcAft>
                <a:spcPts val="0"/>
              </a:spcAft>
              <a:buClr>
                <a:schemeClr val="dk1"/>
              </a:buClr>
              <a:buSzPts val="1100"/>
              <a:buFont typeface="Arial"/>
              <a:buNone/>
            </a:pPr>
            <a:r>
              <a:rPr lang="en-CA" sz="1600">
                <a:solidFill>
                  <a:srgbClr val="4EC9B0"/>
                </a:solidFill>
                <a:highlight>
                  <a:srgbClr val="1E1E1E"/>
                </a:highlight>
                <a:latin typeface="Courier New"/>
                <a:ea typeface="Courier New"/>
                <a:cs typeface="Courier New"/>
                <a:sym typeface="Courier New"/>
              </a:rPr>
              <a:t>double</a:t>
            </a:r>
            <a:r>
              <a:rPr lang="en-CA" sz="1600">
                <a:solidFill>
                  <a:srgbClr val="D4D4D4"/>
                </a:solidFill>
                <a:highlight>
                  <a:srgbClr val="1E1E1E"/>
                </a:highlight>
                <a:latin typeface="Courier New"/>
                <a:ea typeface="Courier New"/>
                <a:cs typeface="Courier New"/>
                <a:sym typeface="Courier New"/>
              </a:rPr>
              <a:t> </a:t>
            </a:r>
            <a:r>
              <a:rPr lang="en-CA" sz="1600">
                <a:solidFill>
                  <a:srgbClr val="9CDCFE"/>
                </a:solidFill>
                <a:highlight>
                  <a:srgbClr val="1E1E1E"/>
                </a:highlight>
                <a:latin typeface="Courier New"/>
                <a:ea typeface="Courier New"/>
                <a:cs typeface="Courier New"/>
                <a:sym typeface="Courier New"/>
              </a:rPr>
              <a:t>startTime</a:t>
            </a:r>
            <a:r>
              <a:rPr lang="en-CA" sz="1600">
                <a:solidFill>
                  <a:srgbClr val="D4D4D4"/>
                </a:solidFill>
                <a:highlight>
                  <a:srgbClr val="1E1E1E"/>
                </a:highlight>
                <a:latin typeface="Courier New"/>
                <a:ea typeface="Courier New"/>
                <a:cs typeface="Courier New"/>
                <a:sym typeface="Courier New"/>
              </a:rPr>
              <a:t> = (</a:t>
            </a:r>
            <a:r>
              <a:rPr lang="en-CA" sz="1600">
                <a:solidFill>
                  <a:srgbClr val="4EC9B0"/>
                </a:solidFill>
                <a:highlight>
                  <a:srgbClr val="1E1E1E"/>
                </a:highlight>
                <a:latin typeface="Courier New"/>
                <a:ea typeface="Courier New"/>
                <a:cs typeface="Courier New"/>
                <a:sym typeface="Courier New"/>
              </a:rPr>
              <a:t>double</a:t>
            </a:r>
            <a:r>
              <a:rPr lang="en-CA" sz="1600">
                <a:solidFill>
                  <a:srgbClr val="D4D4D4"/>
                </a:solidFill>
                <a:highlight>
                  <a:srgbClr val="1E1E1E"/>
                </a:highlight>
                <a:latin typeface="Courier New"/>
                <a:ea typeface="Courier New"/>
                <a:cs typeface="Courier New"/>
                <a:sym typeface="Courier New"/>
              </a:rPr>
              <a:t>)</a:t>
            </a:r>
            <a:r>
              <a:rPr lang="en-CA" sz="1600">
                <a:solidFill>
                  <a:srgbClr val="4EC9B0"/>
                </a:solidFill>
                <a:highlight>
                  <a:srgbClr val="1E1E1E"/>
                </a:highlight>
                <a:latin typeface="Courier New"/>
                <a:ea typeface="Courier New"/>
                <a:cs typeface="Courier New"/>
                <a:sym typeface="Courier New"/>
              </a:rPr>
              <a:t>System</a:t>
            </a:r>
            <a:r>
              <a:rPr lang="en-CA" sz="1600">
                <a:solidFill>
                  <a:srgbClr val="D4D4D4"/>
                </a:solidFill>
                <a:highlight>
                  <a:srgbClr val="1E1E1E"/>
                </a:highlight>
                <a:latin typeface="Courier New"/>
                <a:ea typeface="Courier New"/>
                <a:cs typeface="Courier New"/>
                <a:sym typeface="Courier New"/>
              </a:rPr>
              <a:t>.</a:t>
            </a:r>
            <a:r>
              <a:rPr lang="en-CA" sz="1600">
                <a:solidFill>
                  <a:srgbClr val="DCDCAA"/>
                </a:solidFill>
                <a:highlight>
                  <a:srgbClr val="1E1E1E"/>
                </a:highlight>
                <a:latin typeface="Courier New"/>
                <a:ea typeface="Courier New"/>
                <a:cs typeface="Courier New"/>
                <a:sym typeface="Courier New"/>
              </a:rPr>
              <a:t>nanoTime</a:t>
            </a:r>
            <a:r>
              <a:rPr lang="en-CA"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marL="914400" lvl="0" indent="0" algn="l" rtl="0">
              <a:lnSpc>
                <a:spcPct val="135714"/>
              </a:lnSpc>
              <a:spcBef>
                <a:spcPts val="0"/>
              </a:spcBef>
              <a:spcAft>
                <a:spcPts val="0"/>
              </a:spcAft>
              <a:buClr>
                <a:schemeClr val="dk1"/>
              </a:buClr>
              <a:buSzPts val="1100"/>
              <a:buFont typeface="Arial"/>
              <a:buNone/>
            </a:pPr>
            <a:r>
              <a:rPr lang="en-CA" sz="1600">
                <a:solidFill>
                  <a:srgbClr val="9CDCFE"/>
                </a:solidFill>
                <a:highlight>
                  <a:srgbClr val="1E1E1E"/>
                </a:highlight>
                <a:latin typeface="Courier New"/>
                <a:ea typeface="Courier New"/>
                <a:cs typeface="Courier New"/>
                <a:sym typeface="Courier New"/>
              </a:rPr>
              <a:t>index</a:t>
            </a:r>
            <a:r>
              <a:rPr lang="en-CA" sz="1600">
                <a:solidFill>
                  <a:srgbClr val="D4D4D4"/>
                </a:solidFill>
                <a:highlight>
                  <a:srgbClr val="1E1E1E"/>
                </a:highlight>
                <a:latin typeface="Courier New"/>
                <a:ea typeface="Courier New"/>
                <a:cs typeface="Courier New"/>
                <a:sym typeface="Courier New"/>
              </a:rPr>
              <a:t> = </a:t>
            </a:r>
            <a:r>
              <a:rPr lang="en-CA" sz="1600">
                <a:solidFill>
                  <a:srgbClr val="DCDCAA"/>
                </a:solidFill>
                <a:highlight>
                  <a:srgbClr val="1E1E1E"/>
                </a:highlight>
                <a:latin typeface="Courier New"/>
                <a:ea typeface="Courier New"/>
                <a:cs typeface="Courier New"/>
                <a:sym typeface="Courier New"/>
              </a:rPr>
              <a:t>linearSearch</a:t>
            </a:r>
            <a:r>
              <a:rPr lang="en-CA" sz="1600">
                <a:solidFill>
                  <a:srgbClr val="D4D4D4"/>
                </a:solidFill>
                <a:highlight>
                  <a:srgbClr val="1E1E1E"/>
                </a:highlight>
                <a:latin typeface="Courier New"/>
                <a:ea typeface="Courier New"/>
                <a:cs typeface="Courier New"/>
                <a:sym typeface="Courier New"/>
              </a:rPr>
              <a:t>(</a:t>
            </a:r>
            <a:r>
              <a:rPr lang="en-CA" sz="1600">
                <a:solidFill>
                  <a:srgbClr val="9CDCFE"/>
                </a:solidFill>
                <a:highlight>
                  <a:srgbClr val="1E1E1E"/>
                </a:highlight>
                <a:latin typeface="Courier New"/>
                <a:ea typeface="Courier New"/>
                <a:cs typeface="Courier New"/>
                <a:sym typeface="Courier New"/>
              </a:rPr>
              <a:t>values</a:t>
            </a:r>
            <a:r>
              <a:rPr lang="en-CA" sz="1600">
                <a:solidFill>
                  <a:srgbClr val="D4D4D4"/>
                </a:solidFill>
                <a:highlight>
                  <a:srgbClr val="1E1E1E"/>
                </a:highlight>
                <a:latin typeface="Courier New"/>
                <a:ea typeface="Courier New"/>
                <a:cs typeface="Courier New"/>
                <a:sym typeface="Courier New"/>
              </a:rPr>
              <a:t>, </a:t>
            </a:r>
            <a:r>
              <a:rPr lang="en-CA" sz="1600">
                <a:solidFill>
                  <a:srgbClr val="9CDCFE"/>
                </a:solidFill>
                <a:highlight>
                  <a:srgbClr val="1E1E1E"/>
                </a:highlight>
                <a:latin typeface="Courier New"/>
                <a:ea typeface="Courier New"/>
                <a:cs typeface="Courier New"/>
                <a:sym typeface="Courier New"/>
              </a:rPr>
              <a:t>toFind</a:t>
            </a:r>
            <a:r>
              <a:rPr lang="en-CA"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marL="914400" lvl="0" indent="0" algn="l" rtl="0">
              <a:lnSpc>
                <a:spcPct val="135714"/>
              </a:lnSpc>
              <a:spcBef>
                <a:spcPts val="0"/>
              </a:spcBef>
              <a:spcAft>
                <a:spcPts val="0"/>
              </a:spcAft>
              <a:buClr>
                <a:schemeClr val="dk1"/>
              </a:buClr>
              <a:buSzPts val="1100"/>
              <a:buFont typeface="Arial"/>
              <a:buNone/>
            </a:pPr>
            <a:r>
              <a:rPr lang="en-CA" sz="1600">
                <a:solidFill>
                  <a:srgbClr val="4EC9B0"/>
                </a:solidFill>
                <a:highlight>
                  <a:srgbClr val="1E1E1E"/>
                </a:highlight>
                <a:latin typeface="Courier New"/>
                <a:ea typeface="Courier New"/>
                <a:cs typeface="Courier New"/>
                <a:sym typeface="Courier New"/>
              </a:rPr>
              <a:t>double</a:t>
            </a:r>
            <a:r>
              <a:rPr lang="en-CA" sz="1600">
                <a:solidFill>
                  <a:srgbClr val="D4D4D4"/>
                </a:solidFill>
                <a:highlight>
                  <a:srgbClr val="1E1E1E"/>
                </a:highlight>
                <a:latin typeface="Courier New"/>
                <a:ea typeface="Courier New"/>
                <a:cs typeface="Courier New"/>
                <a:sym typeface="Courier New"/>
              </a:rPr>
              <a:t> </a:t>
            </a:r>
            <a:r>
              <a:rPr lang="en-CA" sz="1600">
                <a:solidFill>
                  <a:srgbClr val="9CDCFE"/>
                </a:solidFill>
                <a:highlight>
                  <a:srgbClr val="1E1E1E"/>
                </a:highlight>
                <a:latin typeface="Courier New"/>
                <a:ea typeface="Courier New"/>
                <a:cs typeface="Courier New"/>
                <a:sym typeface="Courier New"/>
              </a:rPr>
              <a:t>endTime</a:t>
            </a:r>
            <a:r>
              <a:rPr lang="en-CA" sz="1600">
                <a:solidFill>
                  <a:srgbClr val="D4D4D4"/>
                </a:solidFill>
                <a:highlight>
                  <a:srgbClr val="1E1E1E"/>
                </a:highlight>
                <a:latin typeface="Courier New"/>
                <a:ea typeface="Courier New"/>
                <a:cs typeface="Courier New"/>
                <a:sym typeface="Courier New"/>
              </a:rPr>
              <a:t> = (</a:t>
            </a:r>
            <a:r>
              <a:rPr lang="en-CA" sz="1600">
                <a:solidFill>
                  <a:srgbClr val="4EC9B0"/>
                </a:solidFill>
                <a:highlight>
                  <a:srgbClr val="1E1E1E"/>
                </a:highlight>
                <a:latin typeface="Courier New"/>
                <a:ea typeface="Courier New"/>
                <a:cs typeface="Courier New"/>
                <a:sym typeface="Courier New"/>
              </a:rPr>
              <a:t>double</a:t>
            </a:r>
            <a:r>
              <a:rPr lang="en-CA" sz="1600">
                <a:solidFill>
                  <a:srgbClr val="D4D4D4"/>
                </a:solidFill>
                <a:highlight>
                  <a:srgbClr val="1E1E1E"/>
                </a:highlight>
                <a:latin typeface="Courier New"/>
                <a:ea typeface="Courier New"/>
                <a:cs typeface="Courier New"/>
                <a:sym typeface="Courier New"/>
              </a:rPr>
              <a:t>)</a:t>
            </a:r>
            <a:r>
              <a:rPr lang="en-CA" sz="1600">
                <a:solidFill>
                  <a:srgbClr val="4EC9B0"/>
                </a:solidFill>
                <a:highlight>
                  <a:srgbClr val="1E1E1E"/>
                </a:highlight>
                <a:latin typeface="Courier New"/>
                <a:ea typeface="Courier New"/>
                <a:cs typeface="Courier New"/>
                <a:sym typeface="Courier New"/>
              </a:rPr>
              <a:t>System</a:t>
            </a:r>
            <a:r>
              <a:rPr lang="en-CA" sz="1600">
                <a:solidFill>
                  <a:srgbClr val="D4D4D4"/>
                </a:solidFill>
                <a:highlight>
                  <a:srgbClr val="1E1E1E"/>
                </a:highlight>
                <a:latin typeface="Courier New"/>
                <a:ea typeface="Courier New"/>
                <a:cs typeface="Courier New"/>
                <a:sym typeface="Courier New"/>
              </a:rPr>
              <a:t>.</a:t>
            </a:r>
            <a:r>
              <a:rPr lang="en-CA" sz="1600">
                <a:solidFill>
                  <a:srgbClr val="DCDCAA"/>
                </a:solidFill>
                <a:highlight>
                  <a:srgbClr val="1E1E1E"/>
                </a:highlight>
                <a:latin typeface="Courier New"/>
                <a:ea typeface="Courier New"/>
                <a:cs typeface="Courier New"/>
                <a:sym typeface="Courier New"/>
              </a:rPr>
              <a:t>nanoTime</a:t>
            </a:r>
            <a:r>
              <a:rPr lang="en-CA"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marL="914400" lvl="0" indent="0" algn="l" rtl="0">
              <a:lnSpc>
                <a:spcPct val="135714"/>
              </a:lnSpc>
              <a:spcBef>
                <a:spcPts val="0"/>
              </a:spcBef>
              <a:spcAft>
                <a:spcPts val="0"/>
              </a:spcAft>
              <a:buClr>
                <a:schemeClr val="dk1"/>
              </a:buClr>
              <a:buSzPts val="1100"/>
              <a:buFont typeface="Arial"/>
              <a:buNone/>
            </a:pPr>
            <a:r>
              <a:rPr lang="en-CA" sz="1600">
                <a:solidFill>
                  <a:srgbClr val="4EC9B0"/>
                </a:solidFill>
                <a:highlight>
                  <a:srgbClr val="1E1E1E"/>
                </a:highlight>
                <a:latin typeface="Courier New"/>
                <a:ea typeface="Courier New"/>
                <a:cs typeface="Courier New"/>
                <a:sym typeface="Courier New"/>
              </a:rPr>
              <a:t>double</a:t>
            </a:r>
            <a:r>
              <a:rPr lang="en-CA" sz="1600">
                <a:solidFill>
                  <a:srgbClr val="D4D4D4"/>
                </a:solidFill>
                <a:highlight>
                  <a:srgbClr val="1E1E1E"/>
                </a:highlight>
                <a:latin typeface="Courier New"/>
                <a:ea typeface="Courier New"/>
                <a:cs typeface="Courier New"/>
                <a:sym typeface="Courier New"/>
              </a:rPr>
              <a:t> </a:t>
            </a:r>
            <a:r>
              <a:rPr lang="en-CA" sz="1600">
                <a:solidFill>
                  <a:srgbClr val="9CDCFE"/>
                </a:solidFill>
                <a:highlight>
                  <a:srgbClr val="1E1E1E"/>
                </a:highlight>
                <a:latin typeface="Courier New"/>
                <a:ea typeface="Courier New"/>
                <a:cs typeface="Courier New"/>
                <a:sym typeface="Courier New"/>
              </a:rPr>
              <a:t>duration</a:t>
            </a:r>
            <a:r>
              <a:rPr lang="en-CA" sz="1600">
                <a:solidFill>
                  <a:srgbClr val="D4D4D4"/>
                </a:solidFill>
                <a:highlight>
                  <a:srgbClr val="1E1E1E"/>
                </a:highlight>
                <a:latin typeface="Courier New"/>
                <a:ea typeface="Courier New"/>
                <a:cs typeface="Courier New"/>
                <a:sym typeface="Courier New"/>
              </a:rPr>
              <a:t> = </a:t>
            </a:r>
            <a:r>
              <a:rPr lang="en-CA" sz="1600">
                <a:solidFill>
                  <a:srgbClr val="9CDCFE"/>
                </a:solidFill>
                <a:highlight>
                  <a:srgbClr val="1E1E1E"/>
                </a:highlight>
                <a:latin typeface="Courier New"/>
                <a:ea typeface="Courier New"/>
                <a:cs typeface="Courier New"/>
                <a:sym typeface="Courier New"/>
              </a:rPr>
              <a:t>endTime</a:t>
            </a:r>
            <a:r>
              <a:rPr lang="en-CA" sz="1600">
                <a:solidFill>
                  <a:srgbClr val="D4D4D4"/>
                </a:solidFill>
                <a:highlight>
                  <a:srgbClr val="1E1E1E"/>
                </a:highlight>
                <a:latin typeface="Courier New"/>
                <a:ea typeface="Courier New"/>
                <a:cs typeface="Courier New"/>
                <a:sym typeface="Courier New"/>
              </a:rPr>
              <a:t> - </a:t>
            </a:r>
            <a:r>
              <a:rPr lang="en-CA" sz="1600">
                <a:solidFill>
                  <a:srgbClr val="9CDCFE"/>
                </a:solidFill>
                <a:highlight>
                  <a:srgbClr val="1E1E1E"/>
                </a:highlight>
                <a:latin typeface="Courier New"/>
                <a:ea typeface="Courier New"/>
                <a:cs typeface="Courier New"/>
                <a:sym typeface="Courier New"/>
              </a:rPr>
              <a:t>startTime</a:t>
            </a:r>
            <a:r>
              <a:rPr lang="en-CA"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marL="0" marR="0" lvl="0" indent="0" algn="l" rtl="0">
              <a:lnSpc>
                <a:spcPct val="90000"/>
              </a:lnSpc>
              <a:spcBef>
                <a:spcPts val="0"/>
              </a:spcBef>
              <a:spcAft>
                <a:spcPts val="0"/>
              </a:spcAft>
              <a:buNone/>
            </a:pPr>
            <a:endParaRPr sz="2400">
              <a:solidFill>
                <a:srgbClr val="40458C"/>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13" name="Google Shape;213;p3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18</a:t>
            </a:fld>
            <a:endParaRPr sz="1800" b="0" i="0" u="none" strike="noStrike" cap="none"/>
          </a:p>
        </p:txBody>
      </p:sp>
      <p:sp>
        <p:nvSpPr>
          <p:cNvPr id="214" name="Google Shape;214;p31"/>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Limitations of the Empirical Approach</a:t>
            </a:r>
            <a:endParaRPr sz="1800" b="0" i="0" u="none" strike="noStrike" cap="none"/>
          </a:p>
        </p:txBody>
      </p:sp>
      <p:sp>
        <p:nvSpPr>
          <p:cNvPr id="215" name="Google Shape;215;p31"/>
          <p:cNvSpPr txBox="1"/>
          <p:nvPr/>
        </p:nvSpPr>
        <p:spPr>
          <a:xfrm>
            <a:off x="1117440" y="1905120"/>
            <a:ext cx="10769100" cy="41145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0"/>
              </a:spcBef>
              <a:spcAft>
                <a:spcPts val="0"/>
              </a:spcAft>
              <a:buClr>
                <a:srgbClr val="40458C"/>
              </a:buClr>
              <a:buSzPts val="2400"/>
              <a:buFont typeface="Tahoma"/>
              <a:buChar char="●"/>
            </a:pPr>
            <a:r>
              <a:rPr lang="en-CA" sz="2400" b="0" i="0" u="none" strike="noStrike" cap="none">
                <a:solidFill>
                  <a:srgbClr val="40458C"/>
                </a:solidFill>
                <a:latin typeface="Tahoma"/>
                <a:ea typeface="Tahoma"/>
                <a:cs typeface="Tahoma"/>
                <a:sym typeface="Tahoma"/>
              </a:rPr>
              <a:t>Results may not be indicative of the running time on other inputs not included in the experiment</a:t>
            </a:r>
            <a:endParaRPr sz="2400" b="0" i="0" u="none" strike="noStrike" cap="none"/>
          </a:p>
          <a:p>
            <a:pPr marL="457200" marR="0" lvl="0" indent="-381000" algn="l" rtl="0">
              <a:lnSpc>
                <a:spcPct val="90000"/>
              </a:lnSpc>
              <a:spcBef>
                <a:spcPts val="0"/>
              </a:spcBef>
              <a:spcAft>
                <a:spcPts val="0"/>
              </a:spcAft>
              <a:buClr>
                <a:srgbClr val="40458C"/>
              </a:buClr>
              <a:buSzPts val="2400"/>
              <a:buFont typeface="Tahoma"/>
              <a:buChar char="●"/>
            </a:pPr>
            <a:r>
              <a:rPr lang="en-CA" sz="2400" b="0" i="0" u="none" strike="noStrike" cap="none">
                <a:solidFill>
                  <a:srgbClr val="40458C"/>
                </a:solidFill>
                <a:latin typeface="Tahoma"/>
                <a:ea typeface="Tahoma"/>
                <a:cs typeface="Tahoma"/>
                <a:sym typeface="Tahoma"/>
              </a:rPr>
              <a:t>In order to compare two algorithms, the same hardware and software environments must be used</a:t>
            </a:r>
            <a:endParaRPr sz="2400" b="0" i="0" u="none" strike="noStrike" cap="none">
              <a:solidFill>
                <a:srgbClr val="40458C"/>
              </a:solidFill>
              <a:latin typeface="Tahoma"/>
              <a:ea typeface="Tahoma"/>
              <a:cs typeface="Tahoma"/>
              <a:sym typeface="Tahoma"/>
            </a:endParaRPr>
          </a:p>
          <a:p>
            <a:pPr marL="457200" marR="0" lvl="0" indent="-381000" algn="l" rtl="0">
              <a:lnSpc>
                <a:spcPct val="9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Even on the same hardware, with multi-tasking operating systems, your computer could be interrupted (e.g. updates)</a:t>
            </a:r>
            <a:endParaRPr sz="2400">
              <a:solidFill>
                <a:srgbClr val="40458C"/>
              </a:solidFill>
              <a:latin typeface="Tahoma"/>
              <a:ea typeface="Tahoma"/>
              <a:cs typeface="Tahoma"/>
              <a:sym typeface="Tahoma"/>
            </a:endParaRPr>
          </a:p>
          <a:p>
            <a:pPr marL="457200" marR="0" lvl="0" indent="0" algn="l" rtl="0">
              <a:lnSpc>
                <a:spcPct val="90000"/>
              </a:lnSpc>
              <a:spcBef>
                <a:spcPts val="0"/>
              </a:spcBef>
              <a:spcAft>
                <a:spcPts val="0"/>
              </a:spcAft>
              <a:buNone/>
            </a:pPr>
            <a:endParaRPr sz="2400">
              <a:solidFill>
                <a:srgbClr val="40458C"/>
              </a:solidFill>
              <a:latin typeface="Tahoma"/>
              <a:ea typeface="Tahoma"/>
              <a:cs typeface="Tahoma"/>
              <a:sym typeface="Tahoma"/>
            </a:endParaRPr>
          </a:p>
          <a:p>
            <a:pPr marL="457200" marR="0" lvl="0" indent="-381000" algn="l" rtl="0">
              <a:lnSpc>
                <a:spcPct val="9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An analysis should be independent of any hardware or software environment</a:t>
            </a:r>
            <a:endParaRPr sz="2400">
              <a:solidFill>
                <a:srgbClr val="40458C"/>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21" name="Google Shape;221;p32"/>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19</a:t>
            </a:fld>
            <a:endParaRPr sz="1800" b="0" i="0" u="none" strike="noStrike" cap="none"/>
          </a:p>
        </p:txBody>
      </p:sp>
      <p:sp>
        <p:nvSpPr>
          <p:cNvPr id="222" name="Google Shape;222;p3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Measuring </a:t>
            </a:r>
            <a:r>
              <a:rPr lang="en-CA" sz="4400" b="0" i="0" u="none" strike="noStrike" cap="none">
                <a:solidFill>
                  <a:srgbClr val="BE2D00"/>
                </a:solidFill>
                <a:latin typeface="Tahoma"/>
                <a:ea typeface="Tahoma"/>
                <a:cs typeface="Tahoma"/>
                <a:sym typeface="Tahoma"/>
              </a:rPr>
              <a:t>Running Time - Linear Search</a:t>
            </a:r>
            <a:endParaRPr sz="1800" b="0" i="0" u="none" strike="noStrike" cap="none"/>
          </a:p>
        </p:txBody>
      </p:sp>
      <p:sp>
        <p:nvSpPr>
          <p:cNvPr id="223" name="Google Shape;223;p32"/>
          <p:cNvSpPr/>
          <p:nvPr/>
        </p:nvSpPr>
        <p:spPr>
          <a:xfrm>
            <a:off x="758850" y="2465900"/>
            <a:ext cx="10565700" cy="3120600"/>
          </a:xfrm>
          <a:prstGeom prst="roundRect">
            <a:avLst>
              <a:gd name="adj" fmla="val 16667"/>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p:nvPr/>
        </p:nvSpPr>
        <p:spPr>
          <a:xfrm>
            <a:off x="812650" y="1523850"/>
            <a:ext cx="10667400" cy="10593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0000"/>
              </a:lnSpc>
              <a:spcBef>
                <a:spcPts val="0"/>
              </a:spcBef>
              <a:spcAft>
                <a:spcPts val="0"/>
              </a:spcAft>
              <a:buClr>
                <a:srgbClr val="40458C"/>
              </a:buClr>
              <a:buSzPts val="2200"/>
              <a:buFont typeface="Tahoma"/>
              <a:buChar char="●"/>
            </a:pPr>
            <a:r>
              <a:rPr lang="en-CA" sz="2200" dirty="0">
                <a:solidFill>
                  <a:srgbClr val="40458C"/>
                </a:solidFill>
                <a:latin typeface="Tahoma"/>
                <a:ea typeface="Tahoma"/>
                <a:cs typeface="Tahoma"/>
                <a:sym typeface="Tahoma"/>
              </a:rPr>
              <a:t>Let's use this technique to measure the best, worst, and average case performance of linear search</a:t>
            </a:r>
            <a:endParaRPr sz="2200" strike="noStrike" dirty="0">
              <a:solidFill>
                <a:srgbClr val="40458C"/>
              </a:solidFill>
              <a:latin typeface="Tahoma"/>
              <a:ea typeface="Tahoma"/>
              <a:cs typeface="Tahoma"/>
              <a:sym typeface="Tahoma"/>
            </a:endParaRPr>
          </a:p>
          <a:p>
            <a:pPr marL="0" marR="0" lvl="0" indent="0" algn="l" rtl="0">
              <a:lnSpc>
                <a:spcPct val="110000"/>
              </a:lnSpc>
              <a:spcBef>
                <a:spcPts val="0"/>
              </a:spcBef>
              <a:spcAft>
                <a:spcPts val="0"/>
              </a:spcAft>
              <a:buNone/>
            </a:pPr>
            <a:endParaRPr sz="2200" dirty="0">
              <a:solidFill>
                <a:srgbClr val="40458C"/>
              </a:solidFill>
              <a:latin typeface="Tahoma"/>
              <a:ea typeface="Tahoma"/>
              <a:cs typeface="Tahoma"/>
              <a:sym typeface="Tahoma"/>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569CD6"/>
                </a:solidFill>
                <a:highlight>
                  <a:srgbClr val="1E1E1E"/>
                </a:highlight>
                <a:latin typeface="Courier New"/>
                <a:ea typeface="Courier New"/>
                <a:cs typeface="Courier New"/>
                <a:sym typeface="Courier New"/>
              </a:rPr>
              <a:t>public</a:t>
            </a: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569CD6"/>
                </a:solidFill>
                <a:highlight>
                  <a:srgbClr val="1E1E1E"/>
                </a:highlight>
                <a:latin typeface="Courier New"/>
                <a:ea typeface="Courier New"/>
                <a:cs typeface="Courier New"/>
                <a:sym typeface="Courier New"/>
              </a:rPr>
              <a:t>static</a:t>
            </a: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4EC9B0"/>
                </a:solidFill>
                <a:highlight>
                  <a:srgbClr val="1E1E1E"/>
                </a:highlight>
                <a:latin typeface="Courier New"/>
                <a:ea typeface="Courier New"/>
                <a:cs typeface="Courier New"/>
                <a:sym typeface="Courier New"/>
              </a:rPr>
              <a:t>int</a:t>
            </a:r>
            <a:r>
              <a:rPr lang="en-CA" sz="1600" dirty="0">
                <a:solidFill>
                  <a:srgbClr val="D4D4D4"/>
                </a:solidFill>
                <a:highlight>
                  <a:srgbClr val="1E1E1E"/>
                </a:highlight>
                <a:latin typeface="Courier New"/>
                <a:ea typeface="Courier New"/>
                <a:cs typeface="Courier New"/>
                <a:sym typeface="Courier New"/>
              </a:rPr>
              <a:t> </a:t>
            </a:r>
            <a:r>
              <a:rPr lang="en-CA" sz="1600" dirty="0" err="1">
                <a:solidFill>
                  <a:srgbClr val="DCDCAA"/>
                </a:solidFill>
                <a:highlight>
                  <a:srgbClr val="1E1E1E"/>
                </a:highlight>
                <a:latin typeface="Courier New"/>
                <a:ea typeface="Courier New"/>
                <a:cs typeface="Courier New"/>
                <a:sym typeface="Courier New"/>
              </a:rPr>
              <a:t>linearSearch</a:t>
            </a:r>
            <a:r>
              <a:rPr lang="en-CA" sz="1600" dirty="0">
                <a:solidFill>
                  <a:srgbClr val="D4D4D4"/>
                </a:solidFill>
                <a:highlight>
                  <a:srgbClr val="1E1E1E"/>
                </a:highlight>
                <a:latin typeface="Courier New"/>
                <a:ea typeface="Courier New"/>
                <a:cs typeface="Courier New"/>
                <a:sym typeface="Courier New"/>
              </a:rPr>
              <a:t>(</a:t>
            </a:r>
            <a:r>
              <a:rPr lang="en-CA" sz="1600" dirty="0">
                <a:solidFill>
                  <a:srgbClr val="4EC9B0"/>
                </a:solidFill>
                <a:highlight>
                  <a:srgbClr val="1E1E1E"/>
                </a:highlight>
                <a:latin typeface="Courier New"/>
                <a:ea typeface="Courier New"/>
                <a:cs typeface="Courier New"/>
                <a:sym typeface="Courier New"/>
              </a:rPr>
              <a:t>int</a:t>
            </a: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9CDCFE"/>
                </a:solidFill>
                <a:highlight>
                  <a:srgbClr val="1E1E1E"/>
                </a:highlight>
                <a:latin typeface="Courier New"/>
                <a:ea typeface="Courier New"/>
                <a:cs typeface="Courier New"/>
                <a:sym typeface="Courier New"/>
              </a:rPr>
              <a:t>values</a:t>
            </a: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4EC9B0"/>
                </a:solidFill>
                <a:highlight>
                  <a:srgbClr val="1E1E1E"/>
                </a:highlight>
                <a:latin typeface="Courier New"/>
                <a:ea typeface="Courier New"/>
                <a:cs typeface="Courier New"/>
                <a:sym typeface="Courier New"/>
              </a:rPr>
              <a:t>int</a:t>
            </a:r>
            <a:r>
              <a:rPr lang="en-CA" sz="1600" dirty="0">
                <a:solidFill>
                  <a:srgbClr val="D4D4D4"/>
                </a:solidFill>
                <a:highlight>
                  <a:srgbClr val="1E1E1E"/>
                </a:highlight>
                <a:latin typeface="Courier New"/>
                <a:ea typeface="Courier New"/>
                <a:cs typeface="Courier New"/>
                <a:sym typeface="Courier New"/>
              </a:rPr>
              <a:t> </a:t>
            </a:r>
            <a:r>
              <a:rPr lang="en-CA" sz="1600" dirty="0" err="1">
                <a:solidFill>
                  <a:srgbClr val="9CDCFE"/>
                </a:solidFill>
                <a:highlight>
                  <a:srgbClr val="1E1E1E"/>
                </a:highlight>
                <a:latin typeface="Courier New"/>
                <a:ea typeface="Courier New"/>
                <a:cs typeface="Courier New"/>
                <a:sym typeface="Courier New"/>
              </a:rPr>
              <a:t>toFind</a:t>
            </a:r>
            <a:r>
              <a:rPr lang="en-CA" sz="1600" dirty="0">
                <a:solidFill>
                  <a:srgbClr val="D4D4D4"/>
                </a:solidFill>
                <a:highlight>
                  <a:srgbClr val="1E1E1E"/>
                </a:highlight>
                <a:latin typeface="Courier New"/>
                <a:ea typeface="Courier New"/>
                <a:cs typeface="Courier New"/>
                <a:sym typeface="Courier New"/>
              </a:rPr>
              <a:t>) {</a:t>
            </a:r>
            <a:endParaRPr sz="1600" dirty="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C586C0"/>
                </a:solidFill>
                <a:highlight>
                  <a:srgbClr val="1E1E1E"/>
                </a:highlight>
                <a:latin typeface="Courier New"/>
                <a:ea typeface="Courier New"/>
                <a:cs typeface="Courier New"/>
                <a:sym typeface="Courier New"/>
              </a:rPr>
              <a:t>for</a:t>
            </a: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4EC9B0"/>
                </a:solidFill>
                <a:highlight>
                  <a:srgbClr val="1E1E1E"/>
                </a:highlight>
                <a:latin typeface="Courier New"/>
                <a:ea typeface="Courier New"/>
                <a:cs typeface="Courier New"/>
                <a:sym typeface="Courier New"/>
              </a:rPr>
              <a:t>int</a:t>
            </a:r>
            <a:r>
              <a:rPr lang="en-CA" sz="1600" dirty="0">
                <a:solidFill>
                  <a:srgbClr val="D4D4D4"/>
                </a:solidFill>
                <a:highlight>
                  <a:srgbClr val="1E1E1E"/>
                </a:highlight>
                <a:latin typeface="Courier New"/>
                <a:ea typeface="Courier New"/>
                <a:cs typeface="Courier New"/>
                <a:sym typeface="Courier New"/>
              </a:rPr>
              <a:t> </a:t>
            </a:r>
            <a:r>
              <a:rPr lang="en-CA" sz="1600" dirty="0" err="1">
                <a:solidFill>
                  <a:srgbClr val="9CDCFE"/>
                </a:solidFill>
                <a:highlight>
                  <a:srgbClr val="1E1E1E"/>
                </a:highlight>
                <a:latin typeface="Courier New"/>
                <a:ea typeface="Courier New"/>
                <a:cs typeface="Courier New"/>
                <a:sym typeface="Courier New"/>
              </a:rPr>
              <a:t>i</a:t>
            </a:r>
            <a:r>
              <a:rPr lang="en-CA" sz="1600" dirty="0">
                <a:solidFill>
                  <a:srgbClr val="D4D4D4"/>
                </a:solidFill>
                <a:highlight>
                  <a:srgbClr val="1E1E1E"/>
                </a:highlight>
                <a:latin typeface="Courier New"/>
                <a:ea typeface="Courier New"/>
                <a:cs typeface="Courier New"/>
                <a:sym typeface="Courier New"/>
              </a:rPr>
              <a:t> = </a:t>
            </a:r>
            <a:r>
              <a:rPr lang="en-CA" sz="1600" dirty="0">
                <a:solidFill>
                  <a:srgbClr val="B5CEA8"/>
                </a:solidFill>
                <a:highlight>
                  <a:srgbClr val="1E1E1E"/>
                </a:highlight>
                <a:latin typeface="Courier New"/>
                <a:ea typeface="Courier New"/>
                <a:cs typeface="Courier New"/>
                <a:sym typeface="Courier New"/>
              </a:rPr>
              <a:t>0</a:t>
            </a:r>
            <a:r>
              <a:rPr lang="en-CA" sz="1600" dirty="0">
                <a:solidFill>
                  <a:srgbClr val="D4D4D4"/>
                </a:solidFill>
                <a:highlight>
                  <a:srgbClr val="1E1E1E"/>
                </a:highlight>
                <a:latin typeface="Courier New"/>
                <a:ea typeface="Courier New"/>
                <a:cs typeface="Courier New"/>
                <a:sym typeface="Courier New"/>
              </a:rPr>
              <a:t>; </a:t>
            </a:r>
            <a:r>
              <a:rPr lang="en-CA" sz="1600" dirty="0" err="1">
                <a:solidFill>
                  <a:srgbClr val="9CDCFE"/>
                </a:solidFill>
                <a:highlight>
                  <a:srgbClr val="1E1E1E"/>
                </a:highlight>
                <a:latin typeface="Courier New"/>
                <a:ea typeface="Courier New"/>
                <a:cs typeface="Courier New"/>
                <a:sym typeface="Courier New"/>
              </a:rPr>
              <a:t>i</a:t>
            </a:r>
            <a:r>
              <a:rPr lang="en-CA" sz="1600" dirty="0">
                <a:solidFill>
                  <a:srgbClr val="D4D4D4"/>
                </a:solidFill>
                <a:highlight>
                  <a:srgbClr val="1E1E1E"/>
                </a:highlight>
                <a:latin typeface="Courier New"/>
                <a:ea typeface="Courier New"/>
                <a:cs typeface="Courier New"/>
                <a:sym typeface="Courier New"/>
              </a:rPr>
              <a:t> &lt; </a:t>
            </a:r>
            <a:r>
              <a:rPr lang="en-CA" sz="1600" dirty="0" err="1">
                <a:solidFill>
                  <a:srgbClr val="9CDCFE"/>
                </a:solidFill>
                <a:highlight>
                  <a:srgbClr val="1E1E1E"/>
                </a:highlight>
                <a:latin typeface="Courier New"/>
                <a:ea typeface="Courier New"/>
                <a:cs typeface="Courier New"/>
                <a:sym typeface="Courier New"/>
              </a:rPr>
              <a:t>values</a:t>
            </a:r>
            <a:r>
              <a:rPr lang="en-CA" sz="1600" dirty="0" err="1">
                <a:solidFill>
                  <a:srgbClr val="D4D4D4"/>
                </a:solidFill>
                <a:highlight>
                  <a:srgbClr val="1E1E1E"/>
                </a:highlight>
                <a:latin typeface="Courier New"/>
                <a:ea typeface="Courier New"/>
                <a:cs typeface="Courier New"/>
                <a:sym typeface="Courier New"/>
              </a:rPr>
              <a:t>.</a:t>
            </a:r>
            <a:r>
              <a:rPr lang="en-CA" sz="1600" dirty="0" err="1">
                <a:solidFill>
                  <a:srgbClr val="4FC1FF"/>
                </a:solidFill>
                <a:highlight>
                  <a:srgbClr val="1E1E1E"/>
                </a:highlight>
                <a:latin typeface="Courier New"/>
                <a:ea typeface="Courier New"/>
                <a:cs typeface="Courier New"/>
                <a:sym typeface="Courier New"/>
              </a:rPr>
              <a:t>length</a:t>
            </a:r>
            <a:r>
              <a:rPr lang="en-CA" sz="1600" dirty="0">
                <a:solidFill>
                  <a:srgbClr val="D4D4D4"/>
                </a:solidFill>
                <a:highlight>
                  <a:srgbClr val="1E1E1E"/>
                </a:highlight>
                <a:latin typeface="Courier New"/>
                <a:ea typeface="Courier New"/>
                <a:cs typeface="Courier New"/>
                <a:sym typeface="Courier New"/>
              </a:rPr>
              <a:t>; </a:t>
            </a:r>
            <a:r>
              <a:rPr lang="en-CA" sz="1600" dirty="0" err="1">
                <a:solidFill>
                  <a:srgbClr val="9CDCFE"/>
                </a:solidFill>
                <a:highlight>
                  <a:srgbClr val="1E1E1E"/>
                </a:highlight>
                <a:latin typeface="Courier New"/>
                <a:ea typeface="Courier New"/>
                <a:cs typeface="Courier New"/>
                <a:sym typeface="Courier New"/>
              </a:rPr>
              <a:t>i</a:t>
            </a:r>
            <a:r>
              <a:rPr lang="en-CA" sz="1600" dirty="0">
                <a:solidFill>
                  <a:srgbClr val="D4D4D4"/>
                </a:solidFill>
                <a:highlight>
                  <a:srgbClr val="1E1E1E"/>
                </a:highlight>
                <a:latin typeface="Courier New"/>
                <a:ea typeface="Courier New"/>
                <a:cs typeface="Courier New"/>
                <a:sym typeface="Courier New"/>
              </a:rPr>
              <a:t>++) {		# How many iterations?</a:t>
            </a:r>
            <a:endParaRPr sz="1600" dirty="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C586C0"/>
                </a:solidFill>
                <a:highlight>
                  <a:srgbClr val="1E1E1E"/>
                </a:highlight>
                <a:latin typeface="Courier New"/>
                <a:ea typeface="Courier New"/>
                <a:cs typeface="Courier New"/>
                <a:sym typeface="Courier New"/>
              </a:rPr>
              <a:t>if</a:t>
            </a: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9CDCFE"/>
                </a:solidFill>
                <a:highlight>
                  <a:srgbClr val="1E1E1E"/>
                </a:highlight>
                <a:latin typeface="Courier New"/>
                <a:ea typeface="Courier New"/>
                <a:cs typeface="Courier New"/>
                <a:sym typeface="Courier New"/>
              </a:rPr>
              <a:t>values</a:t>
            </a:r>
            <a:r>
              <a:rPr lang="en-CA" sz="1600" dirty="0">
                <a:solidFill>
                  <a:srgbClr val="D4D4D4"/>
                </a:solidFill>
                <a:highlight>
                  <a:srgbClr val="1E1E1E"/>
                </a:highlight>
                <a:latin typeface="Courier New"/>
                <a:ea typeface="Courier New"/>
                <a:cs typeface="Courier New"/>
                <a:sym typeface="Courier New"/>
              </a:rPr>
              <a:t>[</a:t>
            </a:r>
            <a:r>
              <a:rPr lang="en-CA" sz="1600" dirty="0" err="1">
                <a:solidFill>
                  <a:srgbClr val="9CDCFE"/>
                </a:solidFill>
                <a:highlight>
                  <a:srgbClr val="1E1E1E"/>
                </a:highlight>
                <a:latin typeface="Courier New"/>
                <a:ea typeface="Courier New"/>
                <a:cs typeface="Courier New"/>
                <a:sym typeface="Courier New"/>
              </a:rPr>
              <a:t>i</a:t>
            </a:r>
            <a:r>
              <a:rPr lang="en-CA" sz="1600" dirty="0">
                <a:solidFill>
                  <a:srgbClr val="D4D4D4"/>
                </a:solidFill>
                <a:highlight>
                  <a:srgbClr val="1E1E1E"/>
                </a:highlight>
                <a:latin typeface="Courier New"/>
                <a:ea typeface="Courier New"/>
                <a:cs typeface="Courier New"/>
                <a:sym typeface="Courier New"/>
              </a:rPr>
              <a:t>] == </a:t>
            </a:r>
            <a:r>
              <a:rPr lang="en-CA" sz="1600" dirty="0" err="1">
                <a:solidFill>
                  <a:srgbClr val="9CDCFE"/>
                </a:solidFill>
                <a:highlight>
                  <a:srgbClr val="1E1E1E"/>
                </a:highlight>
                <a:latin typeface="Courier New"/>
                <a:ea typeface="Courier New"/>
                <a:cs typeface="Courier New"/>
                <a:sym typeface="Courier New"/>
              </a:rPr>
              <a:t>toFind</a:t>
            </a:r>
            <a:r>
              <a:rPr lang="en-CA" sz="1600" dirty="0">
                <a:solidFill>
                  <a:srgbClr val="D4D4D4"/>
                </a:solidFill>
                <a:highlight>
                  <a:srgbClr val="1E1E1E"/>
                </a:highlight>
                <a:latin typeface="Courier New"/>
                <a:ea typeface="Courier New"/>
                <a:cs typeface="Courier New"/>
                <a:sym typeface="Courier New"/>
              </a:rPr>
              <a:t>) {							</a:t>
            </a:r>
            <a:endParaRPr sz="1600" dirty="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C586C0"/>
                </a:solidFill>
                <a:highlight>
                  <a:srgbClr val="1E1E1E"/>
                </a:highlight>
                <a:latin typeface="Courier New"/>
                <a:ea typeface="Courier New"/>
                <a:cs typeface="Courier New"/>
                <a:sym typeface="Courier New"/>
              </a:rPr>
              <a:t>return</a:t>
            </a:r>
            <a:r>
              <a:rPr lang="en-CA" sz="1600" dirty="0">
                <a:solidFill>
                  <a:srgbClr val="D4D4D4"/>
                </a:solidFill>
                <a:highlight>
                  <a:srgbClr val="1E1E1E"/>
                </a:highlight>
                <a:latin typeface="Courier New"/>
                <a:ea typeface="Courier New"/>
                <a:cs typeface="Courier New"/>
                <a:sym typeface="Courier New"/>
              </a:rPr>
              <a:t> </a:t>
            </a:r>
            <a:r>
              <a:rPr lang="en-CA" sz="1600" dirty="0" err="1">
                <a:solidFill>
                  <a:srgbClr val="9CDCFE"/>
                </a:solidFill>
                <a:highlight>
                  <a:srgbClr val="1E1E1E"/>
                </a:highlight>
                <a:latin typeface="Courier New"/>
                <a:ea typeface="Courier New"/>
                <a:cs typeface="Courier New"/>
                <a:sym typeface="Courier New"/>
              </a:rPr>
              <a:t>i</a:t>
            </a:r>
            <a:r>
              <a:rPr lang="en-CA" sz="1600" dirty="0">
                <a:solidFill>
                  <a:srgbClr val="D4D4D4"/>
                </a:solidFill>
                <a:highlight>
                  <a:srgbClr val="1E1E1E"/>
                </a:highlight>
                <a:latin typeface="Courier New"/>
                <a:ea typeface="Courier New"/>
                <a:cs typeface="Courier New"/>
                <a:sym typeface="Courier New"/>
              </a:rPr>
              <a:t>;									</a:t>
            </a:r>
            <a:endParaRPr sz="1600" dirty="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endParaRPr sz="1600" dirty="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endParaRPr sz="1600" dirty="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C586C0"/>
                </a:solidFill>
                <a:highlight>
                  <a:srgbClr val="1E1E1E"/>
                </a:highlight>
                <a:latin typeface="Courier New"/>
                <a:ea typeface="Courier New"/>
                <a:cs typeface="Courier New"/>
                <a:sym typeface="Courier New"/>
              </a:rPr>
              <a:t>return</a:t>
            </a:r>
            <a:r>
              <a:rPr lang="en-CA" sz="1600" dirty="0">
                <a:solidFill>
                  <a:srgbClr val="D4D4D4"/>
                </a:solidFill>
                <a:highlight>
                  <a:srgbClr val="1E1E1E"/>
                </a:highlight>
                <a:latin typeface="Courier New"/>
                <a:ea typeface="Courier New"/>
                <a:cs typeface="Courier New"/>
                <a:sym typeface="Courier New"/>
              </a:rPr>
              <a:t> -</a:t>
            </a:r>
            <a:r>
              <a:rPr lang="en-CA" sz="1600" dirty="0">
                <a:solidFill>
                  <a:srgbClr val="B5CEA8"/>
                </a:solidFill>
                <a:highlight>
                  <a:srgbClr val="1E1E1E"/>
                </a:highlight>
                <a:latin typeface="Courier New"/>
                <a:ea typeface="Courier New"/>
                <a:cs typeface="Courier New"/>
                <a:sym typeface="Courier New"/>
              </a:rPr>
              <a:t>1</a:t>
            </a:r>
            <a:r>
              <a:rPr lang="en-CA" sz="1600" dirty="0">
                <a:solidFill>
                  <a:srgbClr val="D4D4D4"/>
                </a:solidFill>
                <a:highlight>
                  <a:srgbClr val="1E1E1E"/>
                </a:highlight>
                <a:latin typeface="Courier New"/>
                <a:ea typeface="Courier New"/>
                <a:cs typeface="Courier New"/>
                <a:sym typeface="Courier New"/>
              </a:rPr>
              <a:t>;									</a:t>
            </a:r>
            <a:endParaRPr sz="1600" dirty="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r>
              <a:rPr lang="en-CA" sz="1600" dirty="0">
                <a:solidFill>
                  <a:srgbClr val="D4D4D4"/>
                </a:solidFill>
                <a:highlight>
                  <a:srgbClr val="1E1E1E"/>
                </a:highlight>
                <a:latin typeface="Courier New"/>
                <a:ea typeface="Courier New"/>
                <a:cs typeface="Courier New"/>
                <a:sym typeface="Courier New"/>
              </a:rPr>
              <a:t>  }</a:t>
            </a:r>
            <a:endParaRPr sz="1600" dirty="0">
              <a:solidFill>
                <a:srgbClr val="D4D4D4"/>
              </a:solidFill>
              <a:highlight>
                <a:srgbClr val="1E1E1E"/>
              </a:highlight>
              <a:latin typeface="Courier New"/>
              <a:ea typeface="Courier New"/>
              <a:cs typeface="Courier New"/>
              <a:sym typeface="Courier New"/>
            </a:endParaRPr>
          </a:p>
          <a:p>
            <a:pPr marL="0" marR="0" lvl="0" indent="0" algn="l" rtl="0">
              <a:lnSpc>
                <a:spcPct val="110000"/>
              </a:lnSpc>
              <a:spcBef>
                <a:spcPts val="0"/>
              </a:spcBef>
              <a:spcAft>
                <a:spcPts val="0"/>
              </a:spcAft>
              <a:buNone/>
            </a:pPr>
            <a:endParaRPr sz="2200" dirty="0">
              <a:solidFill>
                <a:srgbClr val="40458C"/>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Outline</a:t>
            </a:r>
            <a:endParaRPr sz="1800" b="0" i="0" u="none" strike="noStrike" cap="none"/>
          </a:p>
        </p:txBody>
      </p:sp>
      <p:sp>
        <p:nvSpPr>
          <p:cNvPr id="85" name="Google Shape;85;p15"/>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Math review</a:t>
            </a:r>
            <a:endParaRPr sz="24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Summation</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Exponents</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Logarithms</a:t>
            </a:r>
            <a:endParaRPr sz="22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Induction</a:t>
            </a:r>
            <a:endParaRPr sz="24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Running time</a:t>
            </a:r>
            <a:endParaRPr sz="24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Best, average, and worst case</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Measured running time</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Number of primitive operations</a:t>
            </a:r>
            <a:endParaRPr sz="22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Space requirements</a:t>
            </a:r>
            <a:endParaRPr sz="2400">
              <a:solidFill>
                <a:srgbClr val="40458C"/>
              </a:solidFill>
              <a:latin typeface="Tahoma"/>
              <a:ea typeface="Tahoma"/>
              <a:cs typeface="Tahoma"/>
              <a:sym typeface="Tahoma"/>
            </a:endParaRPr>
          </a:p>
        </p:txBody>
      </p:sp>
      <p:sp>
        <p:nvSpPr>
          <p:cNvPr id="86" name="Google Shape;86;p1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87" name="Google Shape;87;p1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a:t>
            </a:fld>
            <a:endParaRPr sz="1800" b="0" i="0" u="none" strike="noStrike" cap="non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30" name="Google Shape;230;p33"/>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20</a:t>
            </a:fld>
            <a:endParaRPr sz="1800" b="0" i="0" u="none" strike="noStrike" cap="none"/>
          </a:p>
        </p:txBody>
      </p:sp>
      <p:sp>
        <p:nvSpPr>
          <p:cNvPr id="231" name="Google Shape;231;p33"/>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Measuring </a:t>
            </a:r>
            <a:r>
              <a:rPr lang="en-CA" sz="4400" b="0" i="0" u="none" strike="noStrike" cap="none">
                <a:solidFill>
                  <a:srgbClr val="BE2D00"/>
                </a:solidFill>
                <a:latin typeface="Tahoma"/>
                <a:ea typeface="Tahoma"/>
                <a:cs typeface="Tahoma"/>
                <a:sym typeface="Tahoma"/>
              </a:rPr>
              <a:t>Running Time - Linear Search</a:t>
            </a:r>
            <a:endParaRPr sz="1800" b="0" i="0" u="none" strike="noStrike" cap="none"/>
          </a:p>
        </p:txBody>
      </p:sp>
      <p:sp>
        <p:nvSpPr>
          <p:cNvPr id="232" name="Google Shape;232;p33"/>
          <p:cNvSpPr txBox="1"/>
          <p:nvPr/>
        </p:nvSpPr>
        <p:spPr>
          <a:xfrm>
            <a:off x="812650" y="1523850"/>
            <a:ext cx="10667400" cy="10593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As the number of elements in the list, n, increases by a factor of 10, so does the time it takes to perform a linear search (for average and worst case)</a:t>
            </a:r>
            <a:endParaRPr sz="1600">
              <a:solidFill>
                <a:srgbClr val="D4D4D4"/>
              </a:solidFill>
              <a:highlight>
                <a:srgbClr val="1E1E1E"/>
              </a:highlight>
              <a:latin typeface="Courier New"/>
              <a:ea typeface="Courier New"/>
              <a:cs typeface="Courier New"/>
              <a:sym typeface="Courier New"/>
            </a:endParaRPr>
          </a:p>
          <a:p>
            <a:pPr marL="0" marR="0" lvl="0" indent="0" algn="l" rtl="0">
              <a:lnSpc>
                <a:spcPct val="110000"/>
              </a:lnSpc>
              <a:spcBef>
                <a:spcPts val="0"/>
              </a:spcBef>
              <a:spcAft>
                <a:spcPts val="0"/>
              </a:spcAft>
              <a:buNone/>
            </a:pPr>
            <a:endParaRPr sz="2200">
              <a:solidFill>
                <a:srgbClr val="40458C"/>
              </a:solidFill>
              <a:latin typeface="Tahoma"/>
              <a:ea typeface="Tahoma"/>
              <a:cs typeface="Tahoma"/>
              <a:sym typeface="Tahoma"/>
            </a:endParaRPr>
          </a:p>
        </p:txBody>
      </p:sp>
      <p:pic>
        <p:nvPicPr>
          <p:cNvPr id="233" name="Google Shape;233;p33"/>
          <p:cNvPicPr preferRelativeResize="0"/>
          <p:nvPr/>
        </p:nvPicPr>
        <p:blipFill>
          <a:blip r:embed="rId3">
            <a:alphaModFix/>
          </a:blip>
          <a:stretch>
            <a:fillRect/>
          </a:stretch>
        </p:blipFill>
        <p:spPr>
          <a:xfrm>
            <a:off x="6481225" y="2583175"/>
            <a:ext cx="5050276" cy="3030175"/>
          </a:xfrm>
          <a:prstGeom prst="rect">
            <a:avLst/>
          </a:prstGeom>
          <a:noFill/>
          <a:ln>
            <a:noFill/>
          </a:ln>
        </p:spPr>
      </p:pic>
      <p:graphicFrame>
        <p:nvGraphicFramePr>
          <p:cNvPr id="234" name="Google Shape;234;p33"/>
          <p:cNvGraphicFramePr/>
          <p:nvPr/>
        </p:nvGraphicFramePr>
        <p:xfrm>
          <a:off x="745875" y="3088225"/>
          <a:ext cx="5322400" cy="1981050"/>
        </p:xfrm>
        <a:graphic>
          <a:graphicData uri="http://schemas.openxmlformats.org/drawingml/2006/table">
            <a:tbl>
              <a:tblPr>
                <a:noFill/>
                <a:tableStyleId>{E3017AF6-D783-4451-B54F-E551254C2CEF}</a:tableStyleId>
              </a:tblPr>
              <a:tblGrid>
                <a:gridCol w="1330600">
                  <a:extLst>
                    <a:ext uri="{9D8B030D-6E8A-4147-A177-3AD203B41FA5}">
                      <a16:colId xmlns:a16="http://schemas.microsoft.com/office/drawing/2014/main" val="20000"/>
                    </a:ext>
                  </a:extLst>
                </a:gridCol>
                <a:gridCol w="1330600">
                  <a:extLst>
                    <a:ext uri="{9D8B030D-6E8A-4147-A177-3AD203B41FA5}">
                      <a16:colId xmlns:a16="http://schemas.microsoft.com/office/drawing/2014/main" val="20001"/>
                    </a:ext>
                  </a:extLst>
                </a:gridCol>
                <a:gridCol w="1330600">
                  <a:extLst>
                    <a:ext uri="{9D8B030D-6E8A-4147-A177-3AD203B41FA5}">
                      <a16:colId xmlns:a16="http://schemas.microsoft.com/office/drawing/2014/main" val="20002"/>
                    </a:ext>
                  </a:extLst>
                </a:gridCol>
                <a:gridCol w="13306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CA" b="1" i="1"/>
                        <a:t>n</a:t>
                      </a:r>
                      <a:endParaRPr b="1" i="1"/>
                    </a:p>
                  </a:txBody>
                  <a:tcPr marL="91425" marR="91425" marT="91425" marB="91425">
                    <a:solidFill>
                      <a:srgbClr val="CFE2F3"/>
                    </a:solidFill>
                  </a:tcPr>
                </a:tc>
                <a:tc>
                  <a:txBody>
                    <a:bodyPr/>
                    <a:lstStyle/>
                    <a:p>
                      <a:pPr marL="0" lvl="0" indent="0" algn="l" rtl="0">
                        <a:spcBef>
                          <a:spcPts val="0"/>
                        </a:spcBef>
                        <a:spcAft>
                          <a:spcPts val="0"/>
                        </a:spcAft>
                        <a:buNone/>
                      </a:pPr>
                      <a:r>
                        <a:rPr lang="en-CA" b="1" i="1"/>
                        <a:t>Best</a:t>
                      </a:r>
                      <a:endParaRPr b="1" i="1"/>
                    </a:p>
                  </a:txBody>
                  <a:tcPr marL="91425" marR="91425" marT="91425" marB="91425">
                    <a:solidFill>
                      <a:srgbClr val="CFE2F3"/>
                    </a:solidFill>
                  </a:tcPr>
                </a:tc>
                <a:tc>
                  <a:txBody>
                    <a:bodyPr/>
                    <a:lstStyle/>
                    <a:p>
                      <a:pPr marL="0" lvl="0" indent="0" algn="l" rtl="0">
                        <a:spcBef>
                          <a:spcPts val="0"/>
                        </a:spcBef>
                        <a:spcAft>
                          <a:spcPts val="0"/>
                        </a:spcAft>
                        <a:buNone/>
                      </a:pPr>
                      <a:r>
                        <a:rPr lang="en-CA" b="1" i="1"/>
                        <a:t>Average</a:t>
                      </a:r>
                      <a:endParaRPr b="1" i="1"/>
                    </a:p>
                  </a:txBody>
                  <a:tcPr marL="91425" marR="91425" marT="91425" marB="91425">
                    <a:solidFill>
                      <a:srgbClr val="CFE2F3"/>
                    </a:solidFill>
                  </a:tcPr>
                </a:tc>
                <a:tc>
                  <a:txBody>
                    <a:bodyPr/>
                    <a:lstStyle/>
                    <a:p>
                      <a:pPr marL="0" lvl="0" indent="0" algn="l" rtl="0">
                        <a:spcBef>
                          <a:spcPts val="0"/>
                        </a:spcBef>
                        <a:spcAft>
                          <a:spcPts val="0"/>
                        </a:spcAft>
                        <a:buNone/>
                      </a:pPr>
                      <a:r>
                        <a:rPr lang="en-CA" b="1" i="1"/>
                        <a:t>Worst</a:t>
                      </a:r>
                      <a:endParaRPr b="1" i="1"/>
                    </a:p>
                  </a:txBody>
                  <a:tcPr marL="91425" marR="91425" marT="91425" marB="91425">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CA">
                          <a:latin typeface="Courier New"/>
                          <a:ea typeface="Courier New"/>
                          <a:cs typeface="Courier New"/>
                          <a:sym typeface="Courier New"/>
                        </a:rPr>
                        <a:t>10</a:t>
                      </a:r>
                      <a:r>
                        <a:rPr lang="en-CA" baseline="30000">
                          <a:latin typeface="Courier New"/>
                          <a:ea typeface="Courier New"/>
                          <a:cs typeface="Courier New"/>
                          <a:sym typeface="Courier New"/>
                        </a:rPr>
                        <a:t>6</a:t>
                      </a:r>
                      <a:endParaRPr baseline="300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0.001694</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0.162575</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0.242308</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CA">
                          <a:solidFill>
                            <a:schemeClr val="dk1"/>
                          </a:solidFill>
                          <a:latin typeface="Courier New"/>
                          <a:ea typeface="Courier New"/>
                          <a:cs typeface="Courier New"/>
                          <a:sym typeface="Courier New"/>
                        </a:rPr>
                        <a:t>10</a:t>
                      </a:r>
                      <a:r>
                        <a:rPr lang="en-CA" baseline="30000">
                          <a:solidFill>
                            <a:schemeClr val="dk1"/>
                          </a:solidFill>
                          <a:latin typeface="Courier New"/>
                          <a:ea typeface="Courier New"/>
                          <a:cs typeface="Courier New"/>
                          <a:sym typeface="Courier New"/>
                        </a:rPr>
                        <a:t>7</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0.000031</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2.024319</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3.311671</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CA">
                          <a:solidFill>
                            <a:schemeClr val="dk1"/>
                          </a:solidFill>
                          <a:latin typeface="Courier New"/>
                          <a:ea typeface="Courier New"/>
                          <a:cs typeface="Courier New"/>
                          <a:sym typeface="Courier New"/>
                        </a:rPr>
                        <a:t>10</a:t>
                      </a:r>
                      <a:r>
                        <a:rPr lang="en-CA" baseline="30000">
                          <a:solidFill>
                            <a:schemeClr val="dk1"/>
                          </a:solidFill>
                          <a:latin typeface="Courier New"/>
                          <a:ea typeface="Courier New"/>
                          <a:cs typeface="Courier New"/>
                          <a:sym typeface="Courier New"/>
                        </a:rPr>
                        <a:t>8</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0.000036</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21.060701</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33.226955</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CA">
                          <a:solidFill>
                            <a:schemeClr val="dk1"/>
                          </a:solidFill>
                          <a:latin typeface="Courier New"/>
                          <a:ea typeface="Courier New"/>
                          <a:cs typeface="Courier New"/>
                          <a:sym typeface="Courier New"/>
                        </a:rPr>
                        <a:t>10</a:t>
                      </a:r>
                      <a:r>
                        <a:rPr lang="en-CA" baseline="30000">
                          <a:solidFill>
                            <a:schemeClr val="dk1"/>
                          </a:solidFill>
                          <a:latin typeface="Courier New"/>
                          <a:ea typeface="Courier New"/>
                          <a:cs typeface="Courier New"/>
                          <a:sym typeface="Courier New"/>
                        </a:rPr>
                        <a:t>9</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0.000033</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208.743678</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330.672545</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40" name="Google Shape;240;p34"/>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21</a:t>
            </a:fld>
            <a:endParaRPr sz="1800" b="0" i="0" u="none" strike="noStrike" cap="none"/>
          </a:p>
        </p:txBody>
      </p:sp>
      <p:sp>
        <p:nvSpPr>
          <p:cNvPr id="241" name="Google Shape;241;p3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Measuring </a:t>
            </a:r>
            <a:r>
              <a:rPr lang="en-CA" sz="4400" b="0" i="0" u="none" strike="noStrike" cap="none">
                <a:solidFill>
                  <a:srgbClr val="BE2D00"/>
                </a:solidFill>
                <a:latin typeface="Tahoma"/>
                <a:ea typeface="Tahoma"/>
                <a:cs typeface="Tahoma"/>
                <a:sym typeface="Tahoma"/>
              </a:rPr>
              <a:t>Running Time - Linear Search</a:t>
            </a:r>
            <a:endParaRPr sz="1800" b="0" i="0" u="none" strike="noStrike" cap="none"/>
          </a:p>
        </p:txBody>
      </p:sp>
      <p:sp>
        <p:nvSpPr>
          <p:cNvPr id="242" name="Google Shape;242;p34"/>
          <p:cNvSpPr txBox="1"/>
          <p:nvPr/>
        </p:nvSpPr>
        <p:spPr>
          <a:xfrm>
            <a:off x="812650" y="1523850"/>
            <a:ext cx="10667400" cy="32550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The case where the worst-case performance and the average case performance have roughly the same growth pattern is quite common</a:t>
            </a:r>
            <a:endParaRPr sz="2200">
              <a:solidFill>
                <a:srgbClr val="40458C"/>
              </a:solidFill>
              <a:latin typeface="Tahoma"/>
              <a:ea typeface="Tahoma"/>
              <a:cs typeface="Tahoma"/>
              <a:sym typeface="Tahoma"/>
            </a:endParaRPr>
          </a:p>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Average case analysis can be quite challenging to do (on typical algorithms, not simple ones like linear search)</a:t>
            </a:r>
            <a:endParaRPr sz="2200">
              <a:solidFill>
                <a:srgbClr val="40458C"/>
              </a:solidFill>
              <a:latin typeface="Tahoma"/>
              <a:ea typeface="Tahoma"/>
              <a:cs typeface="Tahoma"/>
              <a:sym typeface="Tahoma"/>
            </a:endParaRPr>
          </a:p>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It may be sufficient to know the worst case performance</a:t>
            </a:r>
            <a:endParaRPr sz="2200">
              <a:solidFill>
                <a:srgbClr val="40458C"/>
              </a:solidFill>
              <a:latin typeface="Tahoma"/>
              <a:ea typeface="Tahoma"/>
              <a:cs typeface="Tahoma"/>
              <a:sym typeface="Tahoma"/>
            </a:endParaRPr>
          </a:p>
          <a:p>
            <a:pPr marL="0" marR="0" lvl="0" indent="0" algn="l" rtl="0">
              <a:lnSpc>
                <a:spcPct val="110000"/>
              </a:lnSpc>
              <a:spcBef>
                <a:spcPts val="0"/>
              </a:spcBef>
              <a:spcAft>
                <a:spcPts val="0"/>
              </a:spcAft>
              <a:buNone/>
            </a:pPr>
            <a:endParaRPr sz="2200">
              <a:solidFill>
                <a:srgbClr val="40458C"/>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48" name="Google Shape;248;p3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22</a:t>
            </a:fld>
            <a:endParaRPr sz="1800" b="0" i="0" u="none" strike="noStrike" cap="none"/>
          </a:p>
        </p:txBody>
      </p:sp>
      <p:sp>
        <p:nvSpPr>
          <p:cNvPr id="249" name="Google Shape;249;p3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Measuring </a:t>
            </a:r>
            <a:r>
              <a:rPr lang="en-CA" sz="4400" b="0" i="0" u="none" strike="noStrike" cap="none">
                <a:solidFill>
                  <a:srgbClr val="BE2D00"/>
                </a:solidFill>
                <a:latin typeface="Tahoma"/>
                <a:ea typeface="Tahoma"/>
                <a:cs typeface="Tahoma"/>
                <a:sym typeface="Tahoma"/>
              </a:rPr>
              <a:t>Running Time - </a:t>
            </a:r>
            <a:r>
              <a:rPr lang="en-CA" sz="4400">
                <a:solidFill>
                  <a:srgbClr val="BE2D00"/>
                </a:solidFill>
                <a:latin typeface="Tahoma"/>
                <a:ea typeface="Tahoma"/>
                <a:cs typeface="Tahoma"/>
                <a:sym typeface="Tahoma"/>
              </a:rPr>
              <a:t>Binary </a:t>
            </a:r>
            <a:r>
              <a:rPr lang="en-CA" sz="4400" b="0" i="0" u="none" strike="noStrike" cap="none">
                <a:solidFill>
                  <a:srgbClr val="BE2D00"/>
                </a:solidFill>
                <a:latin typeface="Tahoma"/>
                <a:ea typeface="Tahoma"/>
                <a:cs typeface="Tahoma"/>
                <a:sym typeface="Tahoma"/>
              </a:rPr>
              <a:t>Search</a:t>
            </a:r>
            <a:endParaRPr sz="1800" b="0" i="0" u="none" strike="noStrike" cap="none"/>
          </a:p>
        </p:txBody>
      </p:sp>
      <p:sp>
        <p:nvSpPr>
          <p:cNvPr id="250" name="Google Shape;250;p35"/>
          <p:cNvSpPr/>
          <p:nvPr/>
        </p:nvSpPr>
        <p:spPr>
          <a:xfrm>
            <a:off x="682650" y="2084900"/>
            <a:ext cx="10565700" cy="3587100"/>
          </a:xfrm>
          <a:prstGeom prst="roundRect">
            <a:avLst>
              <a:gd name="adj" fmla="val 16667"/>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txBox="1"/>
          <p:nvPr/>
        </p:nvSpPr>
        <p:spPr>
          <a:xfrm>
            <a:off x="812650" y="1523850"/>
            <a:ext cx="10667400" cy="10593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Let's use this technique to measure the running time of binary search</a:t>
            </a:r>
            <a:endParaRPr sz="2200" strike="noStrike">
              <a:solidFill>
                <a:srgbClr val="40458C"/>
              </a:solidFill>
              <a:latin typeface="Tahoma"/>
              <a:ea typeface="Tahoma"/>
              <a:cs typeface="Tahoma"/>
              <a:sym typeface="Tahoma"/>
            </a:endParaRPr>
          </a:p>
          <a:p>
            <a:pPr marL="0" marR="0" lvl="0" indent="0" algn="l" rtl="0">
              <a:lnSpc>
                <a:spcPct val="110000"/>
              </a:lnSpc>
              <a:spcBef>
                <a:spcPts val="0"/>
              </a:spcBef>
              <a:spcAft>
                <a:spcPts val="0"/>
              </a:spcAft>
              <a:buNone/>
            </a:pPr>
            <a:endParaRPr sz="1700">
              <a:solidFill>
                <a:srgbClr val="40458C"/>
              </a:solidFill>
              <a:latin typeface="Tahoma"/>
              <a:ea typeface="Tahoma"/>
              <a:cs typeface="Tahoma"/>
              <a:sym typeface="Tahoma"/>
            </a:endParaRPr>
          </a:p>
          <a:p>
            <a:pPr marL="0" lvl="0" indent="0" algn="l" rtl="0">
              <a:lnSpc>
                <a:spcPct val="100000"/>
              </a:lnSpc>
              <a:spcBef>
                <a:spcPts val="0"/>
              </a:spcBef>
              <a:spcAft>
                <a:spcPts val="0"/>
              </a:spcAft>
              <a:buClr>
                <a:srgbClr val="000000"/>
              </a:buClr>
              <a:buSzPts val="1100"/>
              <a:buFont typeface="Arial"/>
              <a:buNone/>
            </a:pPr>
            <a:r>
              <a:rPr lang="en-CA" sz="2000">
                <a:solidFill>
                  <a:srgbClr val="D4D4D4"/>
                </a:solidFill>
                <a:highlight>
                  <a:srgbClr val="1E1E1E"/>
                </a:highlight>
                <a:latin typeface="Courier New"/>
                <a:ea typeface="Courier New"/>
                <a:cs typeface="Courier New"/>
                <a:sym typeface="Courier New"/>
              </a:rPr>
              <a:t>  </a:t>
            </a:r>
            <a:r>
              <a:rPr lang="en-CA" sz="1450">
                <a:solidFill>
                  <a:srgbClr val="D4D4D4"/>
                </a:solidFill>
                <a:highlight>
                  <a:srgbClr val="1E1E1E"/>
                </a:highlight>
                <a:latin typeface="Courier New"/>
                <a:ea typeface="Courier New"/>
                <a:cs typeface="Courier New"/>
                <a:sym typeface="Courier New"/>
              </a:rPr>
              <a:t> </a:t>
            </a:r>
            <a:r>
              <a:rPr lang="en-CA" sz="1450">
                <a:solidFill>
                  <a:srgbClr val="569CD6"/>
                </a:solidFill>
                <a:highlight>
                  <a:srgbClr val="1E1E1E"/>
                </a:highlight>
                <a:latin typeface="Courier New"/>
                <a:ea typeface="Courier New"/>
                <a:cs typeface="Courier New"/>
                <a:sym typeface="Courier New"/>
              </a:rPr>
              <a:t>public</a:t>
            </a:r>
            <a:r>
              <a:rPr lang="en-CA" sz="1450">
                <a:solidFill>
                  <a:srgbClr val="D4D4D4"/>
                </a:solidFill>
                <a:highlight>
                  <a:srgbClr val="1E1E1E"/>
                </a:highlight>
                <a:latin typeface="Courier New"/>
                <a:ea typeface="Courier New"/>
                <a:cs typeface="Courier New"/>
                <a:sym typeface="Courier New"/>
              </a:rPr>
              <a:t> </a:t>
            </a:r>
            <a:r>
              <a:rPr lang="en-CA" sz="1450">
                <a:solidFill>
                  <a:srgbClr val="569CD6"/>
                </a:solidFill>
                <a:highlight>
                  <a:srgbClr val="1E1E1E"/>
                </a:highlight>
                <a:latin typeface="Courier New"/>
                <a:ea typeface="Courier New"/>
                <a:cs typeface="Courier New"/>
                <a:sym typeface="Courier New"/>
              </a:rPr>
              <a:t>static</a:t>
            </a:r>
            <a:r>
              <a:rPr lang="en-CA" sz="1450">
                <a:solidFill>
                  <a:srgbClr val="D4D4D4"/>
                </a:solidFill>
                <a:highlight>
                  <a:srgbClr val="1E1E1E"/>
                </a:highlight>
                <a:latin typeface="Courier New"/>
                <a:ea typeface="Courier New"/>
                <a:cs typeface="Courier New"/>
                <a:sym typeface="Courier New"/>
              </a:rPr>
              <a:t> </a:t>
            </a:r>
            <a:r>
              <a:rPr lang="en-CA" sz="1450">
                <a:solidFill>
                  <a:srgbClr val="4EC9B0"/>
                </a:solidFill>
                <a:highlight>
                  <a:srgbClr val="1E1E1E"/>
                </a:highlight>
                <a:latin typeface="Courier New"/>
                <a:ea typeface="Courier New"/>
                <a:cs typeface="Courier New"/>
                <a:sym typeface="Courier New"/>
              </a:rPr>
              <a:t>int</a:t>
            </a:r>
            <a:r>
              <a:rPr lang="en-CA" sz="1450">
                <a:solidFill>
                  <a:srgbClr val="D4D4D4"/>
                </a:solidFill>
                <a:highlight>
                  <a:srgbClr val="1E1E1E"/>
                </a:highlight>
                <a:latin typeface="Courier New"/>
                <a:ea typeface="Courier New"/>
                <a:cs typeface="Courier New"/>
                <a:sym typeface="Courier New"/>
              </a:rPr>
              <a:t> </a:t>
            </a:r>
            <a:r>
              <a:rPr lang="en-CA" sz="1450">
                <a:solidFill>
                  <a:srgbClr val="DCDCAA"/>
                </a:solidFill>
                <a:highlight>
                  <a:srgbClr val="1E1E1E"/>
                </a:highlight>
                <a:latin typeface="Courier New"/>
                <a:ea typeface="Courier New"/>
                <a:cs typeface="Courier New"/>
                <a:sym typeface="Courier New"/>
              </a:rPr>
              <a:t>binarySearch</a:t>
            </a:r>
            <a:r>
              <a:rPr lang="en-CA" sz="1450">
                <a:solidFill>
                  <a:srgbClr val="D4D4D4"/>
                </a:solidFill>
                <a:highlight>
                  <a:srgbClr val="1E1E1E"/>
                </a:highlight>
                <a:latin typeface="Courier New"/>
                <a:ea typeface="Courier New"/>
                <a:cs typeface="Courier New"/>
                <a:sym typeface="Courier New"/>
              </a:rPr>
              <a:t>(</a:t>
            </a:r>
            <a:r>
              <a:rPr lang="en-CA" sz="1450">
                <a:solidFill>
                  <a:srgbClr val="4EC9B0"/>
                </a:solidFill>
                <a:highlight>
                  <a:srgbClr val="1E1E1E"/>
                </a:highlight>
                <a:latin typeface="Courier New"/>
                <a:ea typeface="Courier New"/>
                <a:cs typeface="Courier New"/>
                <a:sym typeface="Courier New"/>
              </a:rPr>
              <a:t>int</a:t>
            </a:r>
            <a:r>
              <a:rPr lang="en-CA" sz="1450">
                <a:solidFill>
                  <a:srgbClr val="D4D4D4"/>
                </a:solidFill>
                <a:highlight>
                  <a:srgbClr val="1E1E1E"/>
                </a:highlight>
                <a:latin typeface="Courier New"/>
                <a:ea typeface="Courier New"/>
                <a:cs typeface="Courier New"/>
                <a:sym typeface="Courier New"/>
              </a:rPr>
              <a:t>[] </a:t>
            </a:r>
            <a:r>
              <a:rPr lang="en-CA" sz="1450">
                <a:solidFill>
                  <a:srgbClr val="9CDCFE"/>
                </a:solidFill>
                <a:highlight>
                  <a:srgbClr val="1E1E1E"/>
                </a:highlight>
                <a:latin typeface="Courier New"/>
                <a:ea typeface="Courier New"/>
                <a:cs typeface="Courier New"/>
                <a:sym typeface="Courier New"/>
              </a:rPr>
              <a:t>values</a:t>
            </a:r>
            <a:r>
              <a:rPr lang="en-CA" sz="1450">
                <a:solidFill>
                  <a:srgbClr val="D4D4D4"/>
                </a:solidFill>
                <a:highlight>
                  <a:srgbClr val="1E1E1E"/>
                </a:highlight>
                <a:latin typeface="Courier New"/>
                <a:ea typeface="Courier New"/>
                <a:cs typeface="Courier New"/>
                <a:sym typeface="Courier New"/>
              </a:rPr>
              <a:t>, </a:t>
            </a:r>
            <a:r>
              <a:rPr lang="en-CA" sz="1450">
                <a:solidFill>
                  <a:srgbClr val="4EC9B0"/>
                </a:solidFill>
                <a:highlight>
                  <a:srgbClr val="1E1E1E"/>
                </a:highlight>
                <a:latin typeface="Courier New"/>
                <a:ea typeface="Courier New"/>
                <a:cs typeface="Courier New"/>
                <a:sym typeface="Courier New"/>
              </a:rPr>
              <a:t>int</a:t>
            </a:r>
            <a:r>
              <a:rPr lang="en-CA" sz="1450">
                <a:solidFill>
                  <a:srgbClr val="D4D4D4"/>
                </a:solidFill>
                <a:highlight>
                  <a:srgbClr val="1E1E1E"/>
                </a:highlight>
                <a:latin typeface="Courier New"/>
                <a:ea typeface="Courier New"/>
                <a:cs typeface="Courier New"/>
                <a:sym typeface="Courier New"/>
              </a:rPr>
              <a:t> </a:t>
            </a:r>
            <a:r>
              <a:rPr lang="en-CA" sz="1450">
                <a:solidFill>
                  <a:srgbClr val="9CDCFE"/>
                </a:solidFill>
                <a:highlight>
                  <a:srgbClr val="1E1E1E"/>
                </a:highlight>
                <a:latin typeface="Courier New"/>
                <a:ea typeface="Courier New"/>
                <a:cs typeface="Courier New"/>
                <a:sym typeface="Courier New"/>
              </a:rPr>
              <a:t>toFind</a:t>
            </a:r>
            <a:r>
              <a:rPr lang="en-CA" sz="1450">
                <a:solidFill>
                  <a:srgbClr val="D4D4D4"/>
                </a:solidFill>
                <a:highlight>
                  <a:srgbClr val="1E1E1E"/>
                </a:highlight>
                <a:latin typeface="Courier New"/>
                <a:ea typeface="Courier New"/>
                <a:cs typeface="Courier New"/>
                <a:sym typeface="Courier New"/>
              </a:rPr>
              <a:t>, </a:t>
            </a:r>
            <a:r>
              <a:rPr lang="en-CA" sz="1450">
                <a:solidFill>
                  <a:srgbClr val="4EC9B0"/>
                </a:solidFill>
                <a:highlight>
                  <a:srgbClr val="1E1E1E"/>
                </a:highlight>
                <a:latin typeface="Courier New"/>
                <a:ea typeface="Courier New"/>
                <a:cs typeface="Courier New"/>
                <a:sym typeface="Courier New"/>
              </a:rPr>
              <a:t>int</a:t>
            </a:r>
            <a:r>
              <a:rPr lang="en-CA" sz="1450">
                <a:solidFill>
                  <a:srgbClr val="D4D4D4"/>
                </a:solidFill>
                <a:highlight>
                  <a:srgbClr val="1E1E1E"/>
                </a:highlight>
                <a:latin typeface="Courier New"/>
                <a:ea typeface="Courier New"/>
                <a:cs typeface="Courier New"/>
                <a:sym typeface="Courier New"/>
              </a:rPr>
              <a:t> </a:t>
            </a:r>
            <a:r>
              <a:rPr lang="en-CA" sz="1450">
                <a:solidFill>
                  <a:srgbClr val="9CDCFE"/>
                </a:solidFill>
                <a:highlight>
                  <a:srgbClr val="1E1E1E"/>
                </a:highlight>
                <a:latin typeface="Courier New"/>
                <a:ea typeface="Courier New"/>
                <a:cs typeface="Courier New"/>
                <a:sym typeface="Courier New"/>
              </a:rPr>
              <a:t>startIndex</a:t>
            </a:r>
            <a:r>
              <a:rPr lang="en-CA" sz="1450">
                <a:solidFill>
                  <a:srgbClr val="D4D4D4"/>
                </a:solidFill>
                <a:highlight>
                  <a:srgbClr val="1E1E1E"/>
                </a:highlight>
                <a:latin typeface="Courier New"/>
                <a:ea typeface="Courier New"/>
                <a:cs typeface="Courier New"/>
                <a:sym typeface="Courier New"/>
              </a:rPr>
              <a:t>, </a:t>
            </a:r>
            <a:r>
              <a:rPr lang="en-CA" sz="1450">
                <a:solidFill>
                  <a:srgbClr val="4EC9B0"/>
                </a:solidFill>
                <a:highlight>
                  <a:srgbClr val="1E1E1E"/>
                </a:highlight>
                <a:latin typeface="Courier New"/>
                <a:ea typeface="Courier New"/>
                <a:cs typeface="Courier New"/>
                <a:sym typeface="Courier New"/>
              </a:rPr>
              <a:t>int</a:t>
            </a:r>
            <a:r>
              <a:rPr lang="en-CA" sz="1450">
                <a:solidFill>
                  <a:srgbClr val="D4D4D4"/>
                </a:solidFill>
                <a:highlight>
                  <a:srgbClr val="1E1E1E"/>
                </a:highlight>
                <a:latin typeface="Courier New"/>
                <a:ea typeface="Courier New"/>
                <a:cs typeface="Courier New"/>
                <a:sym typeface="Courier New"/>
              </a:rPr>
              <a:t> </a:t>
            </a:r>
            <a:r>
              <a:rPr lang="en-CA" sz="1450">
                <a:solidFill>
                  <a:srgbClr val="9CDCFE"/>
                </a:solidFill>
                <a:highlight>
                  <a:srgbClr val="1E1E1E"/>
                </a:highlight>
                <a:latin typeface="Courier New"/>
                <a:ea typeface="Courier New"/>
                <a:cs typeface="Courier New"/>
                <a:sym typeface="Courier New"/>
              </a:rPr>
              <a:t>endIndex</a:t>
            </a:r>
            <a:r>
              <a:rPr lang="en-CA"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r>
              <a:rPr lang="en-CA" sz="1450">
                <a:solidFill>
                  <a:srgbClr val="C586C0"/>
                </a:solidFill>
                <a:highlight>
                  <a:srgbClr val="1E1E1E"/>
                </a:highlight>
                <a:latin typeface="Courier New"/>
                <a:ea typeface="Courier New"/>
                <a:cs typeface="Courier New"/>
                <a:sym typeface="Courier New"/>
              </a:rPr>
              <a:t>if</a:t>
            </a:r>
            <a:r>
              <a:rPr lang="en-CA" sz="1450">
                <a:solidFill>
                  <a:srgbClr val="D4D4D4"/>
                </a:solidFill>
                <a:highlight>
                  <a:srgbClr val="1E1E1E"/>
                </a:highlight>
                <a:latin typeface="Courier New"/>
                <a:ea typeface="Courier New"/>
                <a:cs typeface="Courier New"/>
                <a:sym typeface="Courier New"/>
              </a:rPr>
              <a:t> (endIndex &lt; startIndex)</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r>
              <a:rPr lang="en-CA" sz="1450">
                <a:solidFill>
                  <a:srgbClr val="C586C0"/>
                </a:solidFill>
                <a:highlight>
                  <a:srgbClr val="1E1E1E"/>
                </a:highlight>
                <a:latin typeface="Courier New"/>
                <a:ea typeface="Courier New"/>
                <a:cs typeface="Courier New"/>
                <a:sym typeface="Courier New"/>
              </a:rPr>
              <a:t>return</a:t>
            </a:r>
            <a:r>
              <a:rPr lang="en-CA" sz="1450">
                <a:solidFill>
                  <a:srgbClr val="D4D4D4"/>
                </a:solidFill>
                <a:highlight>
                  <a:srgbClr val="1E1E1E"/>
                </a:highlight>
                <a:latin typeface="Courier New"/>
                <a:ea typeface="Courier New"/>
                <a:cs typeface="Courier New"/>
                <a:sym typeface="Courier New"/>
              </a:rPr>
              <a:t> -</a:t>
            </a:r>
            <a:r>
              <a:rPr lang="en-CA" sz="1450">
                <a:solidFill>
                  <a:srgbClr val="B5CEA8"/>
                </a:solidFill>
                <a:highlight>
                  <a:srgbClr val="1E1E1E"/>
                </a:highlight>
                <a:latin typeface="Courier New"/>
                <a:ea typeface="Courier New"/>
                <a:cs typeface="Courier New"/>
                <a:sym typeface="Courier New"/>
              </a:rPr>
              <a:t>1</a:t>
            </a:r>
            <a:r>
              <a:rPr lang="en-CA" sz="1450">
                <a:solidFill>
                  <a:srgbClr val="D4D4D4"/>
                </a:solidFill>
                <a:highlight>
                  <a:srgbClr val="1E1E1E"/>
                </a:highlight>
                <a:latin typeface="Courier New"/>
                <a:ea typeface="Courier New"/>
                <a:cs typeface="Courier New"/>
                <a:sym typeface="Courier New"/>
              </a:rPr>
              <a:t>; </a:t>
            </a:r>
            <a:r>
              <a:rPr lang="en-CA" sz="1450">
                <a:solidFill>
                  <a:srgbClr val="6A9955"/>
                </a:solidFill>
                <a:highlight>
                  <a:srgbClr val="1E1E1E"/>
                </a:highlight>
                <a:latin typeface="Courier New"/>
                <a:ea typeface="Courier New"/>
                <a:cs typeface="Courier New"/>
                <a:sym typeface="Courier New"/>
              </a:rPr>
              <a:t>// not found</a:t>
            </a:r>
            <a:endParaRPr sz="1450">
              <a:solidFill>
                <a:srgbClr val="6A9955"/>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r>
              <a:rPr lang="en-CA" sz="1450">
                <a:solidFill>
                  <a:srgbClr val="4EC9B0"/>
                </a:solidFill>
                <a:highlight>
                  <a:srgbClr val="1E1E1E"/>
                </a:highlight>
                <a:latin typeface="Courier New"/>
                <a:ea typeface="Courier New"/>
                <a:cs typeface="Courier New"/>
                <a:sym typeface="Courier New"/>
              </a:rPr>
              <a:t>int</a:t>
            </a:r>
            <a:r>
              <a:rPr lang="en-CA" sz="1450">
                <a:solidFill>
                  <a:srgbClr val="D4D4D4"/>
                </a:solidFill>
                <a:highlight>
                  <a:srgbClr val="1E1E1E"/>
                </a:highlight>
                <a:latin typeface="Courier New"/>
                <a:ea typeface="Courier New"/>
                <a:cs typeface="Courier New"/>
                <a:sym typeface="Courier New"/>
              </a:rPr>
              <a:t> </a:t>
            </a:r>
            <a:r>
              <a:rPr lang="en-CA" sz="1450">
                <a:solidFill>
                  <a:srgbClr val="9CDCFE"/>
                </a:solidFill>
                <a:highlight>
                  <a:srgbClr val="1E1E1E"/>
                </a:highlight>
                <a:latin typeface="Courier New"/>
                <a:ea typeface="Courier New"/>
                <a:cs typeface="Courier New"/>
                <a:sym typeface="Courier New"/>
              </a:rPr>
              <a:t>mid</a:t>
            </a:r>
            <a:r>
              <a:rPr lang="en-CA" sz="1450">
                <a:solidFill>
                  <a:srgbClr val="D4D4D4"/>
                </a:solidFill>
                <a:highlight>
                  <a:srgbClr val="1E1E1E"/>
                </a:highlight>
                <a:latin typeface="Courier New"/>
                <a:ea typeface="Courier New"/>
                <a:cs typeface="Courier New"/>
                <a:sym typeface="Courier New"/>
              </a:rPr>
              <a:t> = (startIndex + endIndex) / </a:t>
            </a:r>
            <a:r>
              <a:rPr lang="en-CA" sz="1450">
                <a:solidFill>
                  <a:srgbClr val="B5CEA8"/>
                </a:solidFill>
                <a:highlight>
                  <a:srgbClr val="1E1E1E"/>
                </a:highlight>
                <a:latin typeface="Courier New"/>
                <a:ea typeface="Courier New"/>
                <a:cs typeface="Courier New"/>
                <a:sym typeface="Courier New"/>
              </a:rPr>
              <a:t>2</a:t>
            </a:r>
            <a:r>
              <a:rPr lang="en-CA"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r>
              <a:rPr lang="en-CA" sz="1450">
                <a:solidFill>
                  <a:srgbClr val="C586C0"/>
                </a:solidFill>
                <a:highlight>
                  <a:srgbClr val="1E1E1E"/>
                </a:highlight>
                <a:latin typeface="Courier New"/>
                <a:ea typeface="Courier New"/>
                <a:cs typeface="Courier New"/>
                <a:sym typeface="Courier New"/>
              </a:rPr>
              <a:t>if</a:t>
            </a:r>
            <a:r>
              <a:rPr lang="en-CA" sz="1450">
                <a:solidFill>
                  <a:srgbClr val="D4D4D4"/>
                </a:solidFill>
                <a:highlight>
                  <a:srgbClr val="1E1E1E"/>
                </a:highlight>
                <a:latin typeface="Courier New"/>
                <a:ea typeface="Courier New"/>
                <a:cs typeface="Courier New"/>
                <a:sym typeface="Courier New"/>
              </a:rPr>
              <a:t> (toFind == values[mid])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r>
              <a:rPr lang="en-CA" sz="1450">
                <a:solidFill>
                  <a:srgbClr val="C586C0"/>
                </a:solidFill>
                <a:highlight>
                  <a:srgbClr val="1E1E1E"/>
                </a:highlight>
                <a:latin typeface="Courier New"/>
                <a:ea typeface="Courier New"/>
                <a:cs typeface="Courier New"/>
                <a:sym typeface="Courier New"/>
              </a:rPr>
              <a:t>return</a:t>
            </a:r>
            <a:r>
              <a:rPr lang="en-CA" sz="1450">
                <a:solidFill>
                  <a:srgbClr val="D4D4D4"/>
                </a:solidFill>
                <a:highlight>
                  <a:srgbClr val="1E1E1E"/>
                </a:highlight>
                <a:latin typeface="Courier New"/>
                <a:ea typeface="Courier New"/>
                <a:cs typeface="Courier New"/>
                <a:sym typeface="Courier New"/>
              </a:rPr>
              <a:t> mid;</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 </a:t>
            </a:r>
            <a:r>
              <a:rPr lang="en-CA" sz="1450">
                <a:solidFill>
                  <a:srgbClr val="C586C0"/>
                </a:solidFill>
                <a:highlight>
                  <a:srgbClr val="1E1E1E"/>
                </a:highlight>
                <a:latin typeface="Courier New"/>
                <a:ea typeface="Courier New"/>
                <a:cs typeface="Courier New"/>
                <a:sym typeface="Courier New"/>
              </a:rPr>
              <a:t>else</a:t>
            </a:r>
            <a:r>
              <a:rPr lang="en-CA" sz="1450">
                <a:solidFill>
                  <a:srgbClr val="D4D4D4"/>
                </a:solidFill>
                <a:highlight>
                  <a:srgbClr val="1E1E1E"/>
                </a:highlight>
                <a:latin typeface="Courier New"/>
                <a:ea typeface="Courier New"/>
                <a:cs typeface="Courier New"/>
                <a:sym typeface="Courier New"/>
              </a:rPr>
              <a:t> </a:t>
            </a:r>
            <a:r>
              <a:rPr lang="en-CA" sz="1450">
                <a:solidFill>
                  <a:srgbClr val="C586C0"/>
                </a:solidFill>
                <a:highlight>
                  <a:srgbClr val="1E1E1E"/>
                </a:highlight>
                <a:latin typeface="Courier New"/>
                <a:ea typeface="Courier New"/>
                <a:cs typeface="Courier New"/>
                <a:sym typeface="Courier New"/>
              </a:rPr>
              <a:t>if</a:t>
            </a:r>
            <a:r>
              <a:rPr lang="en-CA" sz="1450">
                <a:solidFill>
                  <a:srgbClr val="D4D4D4"/>
                </a:solidFill>
                <a:highlight>
                  <a:srgbClr val="1E1E1E"/>
                </a:highlight>
                <a:latin typeface="Courier New"/>
                <a:ea typeface="Courier New"/>
                <a:cs typeface="Courier New"/>
                <a:sym typeface="Courier New"/>
              </a:rPr>
              <a:t> (toFind &lt; values[mid])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r>
              <a:rPr lang="en-CA" sz="1450">
                <a:solidFill>
                  <a:srgbClr val="C586C0"/>
                </a:solidFill>
                <a:highlight>
                  <a:srgbClr val="1E1E1E"/>
                </a:highlight>
                <a:latin typeface="Courier New"/>
                <a:ea typeface="Courier New"/>
                <a:cs typeface="Courier New"/>
                <a:sym typeface="Courier New"/>
              </a:rPr>
              <a:t>return</a:t>
            </a:r>
            <a:r>
              <a:rPr lang="en-CA" sz="1450">
                <a:solidFill>
                  <a:srgbClr val="D4D4D4"/>
                </a:solidFill>
                <a:highlight>
                  <a:srgbClr val="1E1E1E"/>
                </a:highlight>
                <a:latin typeface="Courier New"/>
                <a:ea typeface="Courier New"/>
                <a:cs typeface="Courier New"/>
                <a:sym typeface="Courier New"/>
              </a:rPr>
              <a:t> </a:t>
            </a:r>
            <a:r>
              <a:rPr lang="en-CA" sz="1450">
                <a:solidFill>
                  <a:srgbClr val="DCDCAA"/>
                </a:solidFill>
                <a:highlight>
                  <a:srgbClr val="1E1E1E"/>
                </a:highlight>
                <a:latin typeface="Courier New"/>
                <a:ea typeface="Courier New"/>
                <a:cs typeface="Courier New"/>
                <a:sym typeface="Courier New"/>
              </a:rPr>
              <a:t>binarySearch</a:t>
            </a:r>
            <a:r>
              <a:rPr lang="en-CA" sz="1450">
                <a:solidFill>
                  <a:srgbClr val="D4D4D4"/>
                </a:solidFill>
                <a:highlight>
                  <a:srgbClr val="1E1E1E"/>
                </a:highlight>
                <a:latin typeface="Courier New"/>
                <a:ea typeface="Courier New"/>
                <a:cs typeface="Courier New"/>
                <a:sym typeface="Courier New"/>
              </a:rPr>
              <a:t>(values, toFind, startIndex, mid - </a:t>
            </a:r>
            <a:r>
              <a:rPr lang="en-CA" sz="1450">
                <a:solidFill>
                  <a:srgbClr val="B5CEA8"/>
                </a:solidFill>
                <a:highlight>
                  <a:srgbClr val="1E1E1E"/>
                </a:highlight>
                <a:latin typeface="Courier New"/>
                <a:ea typeface="Courier New"/>
                <a:cs typeface="Courier New"/>
                <a:sym typeface="Courier New"/>
              </a:rPr>
              <a:t>1</a:t>
            </a:r>
            <a:r>
              <a:rPr lang="en-CA"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 </a:t>
            </a:r>
            <a:r>
              <a:rPr lang="en-CA" sz="1450">
                <a:solidFill>
                  <a:srgbClr val="C586C0"/>
                </a:solidFill>
                <a:highlight>
                  <a:srgbClr val="1E1E1E"/>
                </a:highlight>
                <a:latin typeface="Courier New"/>
                <a:ea typeface="Courier New"/>
                <a:cs typeface="Courier New"/>
                <a:sym typeface="Courier New"/>
              </a:rPr>
              <a:t>else</a:t>
            </a:r>
            <a:r>
              <a:rPr lang="en-CA"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r>
              <a:rPr lang="en-CA" sz="1450">
                <a:solidFill>
                  <a:srgbClr val="C586C0"/>
                </a:solidFill>
                <a:highlight>
                  <a:srgbClr val="1E1E1E"/>
                </a:highlight>
                <a:latin typeface="Courier New"/>
                <a:ea typeface="Courier New"/>
                <a:cs typeface="Courier New"/>
                <a:sym typeface="Courier New"/>
              </a:rPr>
              <a:t>return</a:t>
            </a:r>
            <a:r>
              <a:rPr lang="en-CA" sz="1450">
                <a:solidFill>
                  <a:srgbClr val="D4D4D4"/>
                </a:solidFill>
                <a:highlight>
                  <a:srgbClr val="1E1E1E"/>
                </a:highlight>
                <a:latin typeface="Courier New"/>
                <a:ea typeface="Courier New"/>
                <a:cs typeface="Courier New"/>
                <a:sym typeface="Courier New"/>
              </a:rPr>
              <a:t> </a:t>
            </a:r>
            <a:r>
              <a:rPr lang="en-CA" sz="1450">
                <a:solidFill>
                  <a:srgbClr val="DCDCAA"/>
                </a:solidFill>
                <a:highlight>
                  <a:srgbClr val="1E1E1E"/>
                </a:highlight>
                <a:latin typeface="Courier New"/>
                <a:ea typeface="Courier New"/>
                <a:cs typeface="Courier New"/>
                <a:sym typeface="Courier New"/>
              </a:rPr>
              <a:t>binarySearch</a:t>
            </a:r>
            <a:r>
              <a:rPr lang="en-CA" sz="1450">
                <a:solidFill>
                  <a:srgbClr val="D4D4D4"/>
                </a:solidFill>
                <a:highlight>
                  <a:srgbClr val="1E1E1E"/>
                </a:highlight>
                <a:latin typeface="Courier New"/>
                <a:ea typeface="Courier New"/>
                <a:cs typeface="Courier New"/>
                <a:sym typeface="Courier New"/>
              </a:rPr>
              <a:t>(values, toFind, mid + </a:t>
            </a:r>
            <a:r>
              <a:rPr lang="en-CA" sz="1450">
                <a:solidFill>
                  <a:srgbClr val="B5CEA8"/>
                </a:solidFill>
                <a:highlight>
                  <a:srgbClr val="1E1E1E"/>
                </a:highlight>
                <a:latin typeface="Courier New"/>
                <a:ea typeface="Courier New"/>
                <a:cs typeface="Courier New"/>
                <a:sym typeface="Courier New"/>
              </a:rPr>
              <a:t>1</a:t>
            </a:r>
            <a:r>
              <a:rPr lang="en-CA" sz="1450">
                <a:solidFill>
                  <a:srgbClr val="D4D4D4"/>
                </a:solidFill>
                <a:highlight>
                  <a:srgbClr val="1E1E1E"/>
                </a:highlight>
                <a:latin typeface="Courier New"/>
                <a:ea typeface="Courier New"/>
                <a:cs typeface="Courier New"/>
                <a:sym typeface="Courier New"/>
              </a:rPr>
              <a:t>, endIndex);</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CA"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rgbClr val="000000"/>
              </a:buClr>
              <a:buSzPts val="1100"/>
              <a:buFont typeface="Arial"/>
              <a:buNone/>
            </a:pPr>
            <a:endParaRPr sz="16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6"/>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57" name="Google Shape;257;p36"/>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23</a:t>
            </a:fld>
            <a:endParaRPr sz="1800" b="0" i="0" u="none" strike="noStrike" cap="none"/>
          </a:p>
        </p:txBody>
      </p:sp>
      <p:sp>
        <p:nvSpPr>
          <p:cNvPr id="258" name="Google Shape;258;p36"/>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Measuring </a:t>
            </a:r>
            <a:r>
              <a:rPr lang="en-CA" sz="4400" b="0" i="0" u="none" strike="noStrike" cap="none">
                <a:solidFill>
                  <a:srgbClr val="BE2D00"/>
                </a:solidFill>
                <a:latin typeface="Tahoma"/>
                <a:ea typeface="Tahoma"/>
                <a:cs typeface="Tahoma"/>
                <a:sym typeface="Tahoma"/>
              </a:rPr>
              <a:t>Running Time - </a:t>
            </a:r>
            <a:r>
              <a:rPr lang="en-CA" sz="4400">
                <a:solidFill>
                  <a:srgbClr val="BE2D00"/>
                </a:solidFill>
                <a:latin typeface="Tahoma"/>
                <a:ea typeface="Tahoma"/>
                <a:cs typeface="Tahoma"/>
                <a:sym typeface="Tahoma"/>
              </a:rPr>
              <a:t>Binary </a:t>
            </a:r>
            <a:r>
              <a:rPr lang="en-CA" sz="4400" b="0" i="0" u="none" strike="noStrike" cap="none">
                <a:solidFill>
                  <a:srgbClr val="BE2D00"/>
                </a:solidFill>
                <a:latin typeface="Tahoma"/>
                <a:ea typeface="Tahoma"/>
                <a:cs typeface="Tahoma"/>
                <a:sym typeface="Tahoma"/>
              </a:rPr>
              <a:t>Search</a:t>
            </a:r>
            <a:endParaRPr sz="1800" b="0" i="0" u="none" strike="noStrike" cap="none"/>
          </a:p>
        </p:txBody>
      </p:sp>
      <p:sp>
        <p:nvSpPr>
          <p:cNvPr id="259" name="Google Shape;259;p36"/>
          <p:cNvSpPr txBox="1"/>
          <p:nvPr/>
        </p:nvSpPr>
        <p:spPr>
          <a:xfrm>
            <a:off x="812650" y="1523850"/>
            <a:ext cx="10667400" cy="10593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As the number of elements in the list, n, increases by a factor of 10, the time it takes to perform a binary search increases linearly</a:t>
            </a:r>
            <a:endParaRPr sz="1600">
              <a:solidFill>
                <a:srgbClr val="D4D4D4"/>
              </a:solidFill>
              <a:highlight>
                <a:srgbClr val="1E1E1E"/>
              </a:highlight>
              <a:latin typeface="Courier New"/>
              <a:ea typeface="Courier New"/>
              <a:cs typeface="Courier New"/>
              <a:sym typeface="Courier New"/>
            </a:endParaRPr>
          </a:p>
          <a:p>
            <a:pPr marL="0" marR="0" lvl="0" indent="0" algn="l" rtl="0">
              <a:lnSpc>
                <a:spcPct val="110000"/>
              </a:lnSpc>
              <a:spcBef>
                <a:spcPts val="0"/>
              </a:spcBef>
              <a:spcAft>
                <a:spcPts val="0"/>
              </a:spcAft>
              <a:buNone/>
            </a:pPr>
            <a:endParaRPr sz="2200">
              <a:solidFill>
                <a:srgbClr val="40458C"/>
              </a:solidFill>
              <a:latin typeface="Tahoma"/>
              <a:ea typeface="Tahoma"/>
              <a:cs typeface="Tahoma"/>
              <a:sym typeface="Tahoma"/>
            </a:endParaRPr>
          </a:p>
        </p:txBody>
      </p:sp>
      <p:graphicFrame>
        <p:nvGraphicFramePr>
          <p:cNvPr id="260" name="Google Shape;260;p36"/>
          <p:cNvGraphicFramePr/>
          <p:nvPr/>
        </p:nvGraphicFramePr>
        <p:xfrm>
          <a:off x="1584075" y="3088225"/>
          <a:ext cx="2661200" cy="1981050"/>
        </p:xfrm>
        <a:graphic>
          <a:graphicData uri="http://schemas.openxmlformats.org/drawingml/2006/table">
            <a:tbl>
              <a:tblPr>
                <a:noFill/>
                <a:tableStyleId>{E3017AF6-D783-4451-B54F-E551254C2CEF}</a:tableStyleId>
              </a:tblPr>
              <a:tblGrid>
                <a:gridCol w="1330600">
                  <a:extLst>
                    <a:ext uri="{9D8B030D-6E8A-4147-A177-3AD203B41FA5}">
                      <a16:colId xmlns:a16="http://schemas.microsoft.com/office/drawing/2014/main" val="20000"/>
                    </a:ext>
                  </a:extLst>
                </a:gridCol>
                <a:gridCol w="1330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CA" b="1" i="1"/>
                        <a:t>n</a:t>
                      </a:r>
                      <a:endParaRPr b="1" i="1"/>
                    </a:p>
                  </a:txBody>
                  <a:tcPr marL="91425" marR="91425" marT="91425" marB="91425">
                    <a:solidFill>
                      <a:srgbClr val="CFE2F3"/>
                    </a:solidFill>
                  </a:tcPr>
                </a:tc>
                <a:tc>
                  <a:txBody>
                    <a:bodyPr/>
                    <a:lstStyle/>
                    <a:p>
                      <a:pPr marL="0" lvl="0" indent="0" algn="l" rtl="0">
                        <a:spcBef>
                          <a:spcPts val="0"/>
                        </a:spcBef>
                        <a:spcAft>
                          <a:spcPts val="0"/>
                        </a:spcAft>
                        <a:buNone/>
                      </a:pPr>
                      <a:r>
                        <a:rPr lang="en-CA" b="1" i="1"/>
                        <a:t>Average</a:t>
                      </a:r>
                      <a:endParaRPr b="1" i="1"/>
                    </a:p>
                  </a:txBody>
                  <a:tcPr marL="91425" marR="91425" marT="91425" marB="91425">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CA">
                          <a:latin typeface="Courier New"/>
                          <a:ea typeface="Courier New"/>
                          <a:cs typeface="Courier New"/>
                          <a:sym typeface="Courier New"/>
                        </a:rPr>
                        <a:t>10</a:t>
                      </a:r>
                      <a:r>
                        <a:rPr lang="en-CA" baseline="30000">
                          <a:latin typeface="Courier New"/>
                          <a:ea typeface="Courier New"/>
                          <a:cs typeface="Courier New"/>
                          <a:sym typeface="Courier New"/>
                        </a:rPr>
                        <a:t>6</a:t>
                      </a:r>
                      <a:endParaRPr baseline="300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0.00023</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CA">
                          <a:solidFill>
                            <a:schemeClr val="dk1"/>
                          </a:solidFill>
                          <a:latin typeface="Courier New"/>
                          <a:ea typeface="Courier New"/>
                          <a:cs typeface="Courier New"/>
                          <a:sym typeface="Courier New"/>
                        </a:rPr>
                        <a:t>10</a:t>
                      </a:r>
                      <a:r>
                        <a:rPr lang="en-CA" baseline="30000">
                          <a:solidFill>
                            <a:schemeClr val="dk1"/>
                          </a:solidFill>
                          <a:latin typeface="Courier New"/>
                          <a:ea typeface="Courier New"/>
                          <a:cs typeface="Courier New"/>
                          <a:sym typeface="Courier New"/>
                        </a:rPr>
                        <a:t>7</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0.000459</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CA">
                          <a:solidFill>
                            <a:schemeClr val="dk1"/>
                          </a:solidFill>
                          <a:latin typeface="Courier New"/>
                          <a:ea typeface="Courier New"/>
                          <a:cs typeface="Courier New"/>
                          <a:sym typeface="Courier New"/>
                        </a:rPr>
                        <a:t>10</a:t>
                      </a:r>
                      <a:r>
                        <a:rPr lang="en-CA" baseline="30000">
                          <a:solidFill>
                            <a:schemeClr val="dk1"/>
                          </a:solidFill>
                          <a:latin typeface="Courier New"/>
                          <a:ea typeface="Courier New"/>
                          <a:cs typeface="Courier New"/>
                          <a:sym typeface="Courier New"/>
                        </a:rPr>
                        <a:t>8</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0.000722</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CA">
                          <a:solidFill>
                            <a:schemeClr val="dk1"/>
                          </a:solidFill>
                          <a:latin typeface="Courier New"/>
                          <a:ea typeface="Courier New"/>
                          <a:cs typeface="Courier New"/>
                          <a:sym typeface="Courier New"/>
                        </a:rPr>
                        <a:t>10</a:t>
                      </a:r>
                      <a:r>
                        <a:rPr lang="en-CA" baseline="30000">
                          <a:solidFill>
                            <a:schemeClr val="dk1"/>
                          </a:solidFill>
                          <a:latin typeface="Courier New"/>
                          <a:ea typeface="Courier New"/>
                          <a:cs typeface="Courier New"/>
                          <a:sym typeface="Courier New"/>
                        </a:rPr>
                        <a:t>9</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CA">
                          <a:latin typeface="Courier New"/>
                          <a:ea typeface="Courier New"/>
                          <a:cs typeface="Courier New"/>
                          <a:sym typeface="Courier New"/>
                        </a:rPr>
                        <a:t>0.001128</a:t>
                      </a: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bl>
          </a:graphicData>
        </a:graphic>
      </p:graphicFrame>
      <p:pic>
        <p:nvPicPr>
          <p:cNvPr id="261" name="Google Shape;261;p36"/>
          <p:cNvPicPr preferRelativeResize="0"/>
          <p:nvPr/>
        </p:nvPicPr>
        <p:blipFill>
          <a:blip r:embed="rId3">
            <a:alphaModFix/>
          </a:blip>
          <a:stretch>
            <a:fillRect/>
          </a:stretch>
        </p:blipFill>
        <p:spPr>
          <a:xfrm>
            <a:off x="5418650" y="2483327"/>
            <a:ext cx="5375900" cy="3191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Analysis of Algorithms</a:t>
            </a:r>
            <a:endParaRPr sz="1800" b="0" i="0" u="none" strike="noStrike" cap="none"/>
          </a:p>
        </p:txBody>
      </p:sp>
      <p:sp>
        <p:nvSpPr>
          <p:cNvPr id="267" name="Google Shape;267;p3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24</a:t>
            </a:fld>
            <a:endParaRPr sz="1800" b="0" i="0" u="none" strike="noStrike" cap="none"/>
          </a:p>
        </p:txBody>
      </p:sp>
      <p:sp>
        <p:nvSpPr>
          <p:cNvPr id="268" name="Google Shape;268;p3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Linear Search vs.</a:t>
            </a:r>
            <a:r>
              <a:rPr lang="en-CA" sz="4400" b="0" i="0" u="none" strike="noStrike" cap="none">
                <a:solidFill>
                  <a:srgbClr val="BE2D00"/>
                </a:solidFill>
                <a:latin typeface="Tahoma"/>
                <a:ea typeface="Tahoma"/>
                <a:cs typeface="Tahoma"/>
                <a:sym typeface="Tahoma"/>
              </a:rPr>
              <a:t> </a:t>
            </a:r>
            <a:r>
              <a:rPr lang="en-CA" sz="4400">
                <a:solidFill>
                  <a:srgbClr val="BE2D00"/>
                </a:solidFill>
                <a:latin typeface="Tahoma"/>
                <a:ea typeface="Tahoma"/>
                <a:cs typeface="Tahoma"/>
                <a:sym typeface="Tahoma"/>
              </a:rPr>
              <a:t>Binary </a:t>
            </a:r>
            <a:r>
              <a:rPr lang="en-CA" sz="4400" b="0" i="0" u="none" strike="noStrike" cap="none">
                <a:solidFill>
                  <a:srgbClr val="BE2D00"/>
                </a:solidFill>
                <a:latin typeface="Tahoma"/>
                <a:ea typeface="Tahoma"/>
                <a:cs typeface="Tahoma"/>
                <a:sym typeface="Tahoma"/>
              </a:rPr>
              <a:t>Search</a:t>
            </a:r>
            <a:endParaRPr sz="1800" b="0" i="0" u="none" strike="noStrike" cap="none"/>
          </a:p>
        </p:txBody>
      </p:sp>
      <p:pic>
        <p:nvPicPr>
          <p:cNvPr id="269" name="Google Shape;269;p37"/>
          <p:cNvPicPr preferRelativeResize="0"/>
          <p:nvPr/>
        </p:nvPicPr>
        <p:blipFill>
          <a:blip r:embed="rId3">
            <a:alphaModFix/>
          </a:blip>
          <a:stretch>
            <a:fillRect/>
          </a:stretch>
        </p:blipFill>
        <p:spPr>
          <a:xfrm>
            <a:off x="6276511" y="2178525"/>
            <a:ext cx="5239688" cy="3111050"/>
          </a:xfrm>
          <a:prstGeom prst="rect">
            <a:avLst/>
          </a:prstGeom>
          <a:noFill/>
          <a:ln>
            <a:noFill/>
          </a:ln>
        </p:spPr>
      </p:pic>
      <p:pic>
        <p:nvPicPr>
          <p:cNvPr id="270" name="Google Shape;270;p37"/>
          <p:cNvPicPr preferRelativeResize="0"/>
          <p:nvPr/>
        </p:nvPicPr>
        <p:blipFill>
          <a:blip r:embed="rId4">
            <a:alphaModFix/>
          </a:blip>
          <a:stretch>
            <a:fillRect/>
          </a:stretch>
        </p:blipFill>
        <p:spPr>
          <a:xfrm>
            <a:off x="816225" y="2185949"/>
            <a:ext cx="5239700" cy="31110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a:t>Space Requirements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strike="noStrike">
                <a:solidFill>
                  <a:srgbClr val="40458C"/>
                </a:solidFill>
                <a:latin typeface="Tahoma"/>
                <a:ea typeface="Tahoma"/>
                <a:cs typeface="Tahoma"/>
                <a:sym typeface="Tahoma"/>
              </a:rPr>
              <a:t>Analysis of Algorithms</a:t>
            </a:r>
            <a:endParaRPr sz="1800"/>
          </a:p>
        </p:txBody>
      </p:sp>
      <p:sp>
        <p:nvSpPr>
          <p:cNvPr id="281" name="Google Shape;281;p3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strike="noStrike">
                <a:solidFill>
                  <a:srgbClr val="40458C"/>
                </a:solidFill>
                <a:latin typeface="Tahoma"/>
                <a:ea typeface="Tahoma"/>
                <a:cs typeface="Tahoma"/>
                <a:sym typeface="Tahoma"/>
              </a:rPr>
              <a:t>26</a:t>
            </a:fld>
            <a:endParaRPr sz="1800"/>
          </a:p>
        </p:txBody>
      </p:sp>
      <p:sp>
        <p:nvSpPr>
          <p:cNvPr id="282" name="Google Shape;282;p39"/>
          <p:cNvSpPr txBox="1"/>
          <p:nvPr/>
        </p:nvSpPr>
        <p:spPr>
          <a:xfrm>
            <a:off x="914400" y="38088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000">
                <a:solidFill>
                  <a:srgbClr val="BE2D00"/>
                </a:solidFill>
                <a:latin typeface="Tahoma"/>
                <a:ea typeface="Tahoma"/>
                <a:cs typeface="Tahoma"/>
                <a:sym typeface="Tahoma"/>
              </a:rPr>
              <a:t>Space Requirements</a:t>
            </a:r>
            <a:endParaRPr sz="1800"/>
          </a:p>
        </p:txBody>
      </p:sp>
      <p:sp>
        <p:nvSpPr>
          <p:cNvPr id="283" name="Google Shape;283;p39"/>
          <p:cNvSpPr txBox="1"/>
          <p:nvPr/>
        </p:nvSpPr>
        <p:spPr>
          <a:xfrm>
            <a:off x="812650" y="1523860"/>
            <a:ext cx="10870500" cy="40347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Much like running time, we might also care about how much space (e.g. in RAM) an algorithm requires while executing</a:t>
            </a:r>
            <a:endParaRPr sz="2200">
              <a:solidFill>
                <a:srgbClr val="40458C"/>
              </a:solidFill>
              <a:latin typeface="Tahoma"/>
              <a:ea typeface="Tahoma"/>
              <a:cs typeface="Tahoma"/>
              <a:sym typeface="Tahoma"/>
            </a:endParaRPr>
          </a:p>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Space requirements are usually represented with</a:t>
            </a:r>
            <a:r>
              <a:rPr lang="en-CA" sz="2200">
                <a:solidFill>
                  <a:srgbClr val="40458C"/>
                </a:solidFill>
                <a:latin typeface="Courier New"/>
                <a:ea typeface="Courier New"/>
                <a:cs typeface="Courier New"/>
                <a:sym typeface="Courier New"/>
              </a:rPr>
              <a:t> S(n)</a:t>
            </a:r>
            <a:endParaRPr sz="2200">
              <a:solidFill>
                <a:srgbClr val="40458C"/>
              </a:solidFill>
              <a:latin typeface="Courier New"/>
              <a:ea typeface="Courier New"/>
              <a:cs typeface="Courier New"/>
              <a:sym typeface="Courier New"/>
            </a:endParaRPr>
          </a:p>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We may care about the best, average, and worst case space requirements</a:t>
            </a:r>
            <a:endParaRPr sz="2200">
              <a:solidFill>
                <a:srgbClr val="40458C"/>
              </a:solidFill>
              <a:latin typeface="Tahoma"/>
              <a:ea typeface="Tahoma"/>
              <a:cs typeface="Tahoma"/>
              <a:sym typeface="Tahoma"/>
            </a:endParaRPr>
          </a:p>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We may count address spaces, much like we count primitive operations</a:t>
            </a:r>
            <a:endParaRPr sz="2200">
              <a:solidFill>
                <a:srgbClr val="40458C"/>
              </a:solidFill>
              <a:latin typeface="Tahoma"/>
              <a:ea typeface="Tahoma"/>
              <a:cs typeface="Tahoma"/>
              <a:sym typeface="Tahoma"/>
            </a:endParaRPr>
          </a:p>
          <a:p>
            <a:pPr marL="457200" marR="0" lvl="0" indent="0" algn="l" rtl="0">
              <a:lnSpc>
                <a:spcPct val="110000"/>
              </a:lnSpc>
              <a:spcBef>
                <a:spcPts val="0"/>
              </a:spcBef>
              <a:spcAft>
                <a:spcPts val="0"/>
              </a:spcAft>
              <a:buNone/>
            </a:pPr>
            <a:endParaRPr sz="2200">
              <a:solidFill>
                <a:srgbClr val="40458C"/>
              </a:solidFill>
              <a:latin typeface="Tahoma"/>
              <a:ea typeface="Tahoma"/>
              <a:cs typeface="Tahoma"/>
              <a:sym typeface="Tahoma"/>
            </a:endParaRPr>
          </a:p>
          <a:p>
            <a:pPr marL="457200" marR="0" lvl="0" indent="-368300" algn="l" rtl="0">
              <a:lnSpc>
                <a:spcPct val="11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What good is a high-performance algorithm if we can't run it because it uses too much RAM?</a:t>
            </a:r>
            <a:endParaRPr sz="2200">
              <a:solidFill>
                <a:srgbClr val="40458C"/>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Wrap-up</a:t>
            </a:r>
            <a:endParaRPr sz="1800" b="0" i="0" u="none" strike="noStrike" cap="none"/>
          </a:p>
        </p:txBody>
      </p:sp>
      <p:sp>
        <p:nvSpPr>
          <p:cNvPr id="289" name="Google Shape;289;p40"/>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Math review</a:t>
            </a:r>
            <a:endParaRPr sz="24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Summation</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Exponents</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Logarithms</a:t>
            </a:r>
            <a:endParaRPr sz="22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Induction</a:t>
            </a:r>
            <a:endParaRPr sz="24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Running time</a:t>
            </a:r>
            <a:endParaRPr sz="24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Best, average, and worst case</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Measured running time</a:t>
            </a:r>
            <a:endParaRPr sz="22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Number of primitive operations</a:t>
            </a:r>
            <a:endParaRPr sz="22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Space requirements</a:t>
            </a:r>
            <a:endParaRPr sz="2400">
              <a:solidFill>
                <a:srgbClr val="40458C"/>
              </a:solidFill>
              <a:latin typeface="Tahoma"/>
              <a:ea typeface="Tahoma"/>
              <a:cs typeface="Tahoma"/>
              <a:sym typeface="Tahoma"/>
            </a:endParaRPr>
          </a:p>
        </p:txBody>
      </p:sp>
      <p:sp>
        <p:nvSpPr>
          <p:cNvPr id="290" name="Google Shape;290;p4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291" name="Google Shape;291;p4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27</a:t>
            </a:fld>
            <a:endParaRPr sz="1800" b="0" i="0" u="none" strike="noStrike"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a:t>Math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Summation</a:t>
            </a:r>
            <a:endParaRPr sz="1800" b="0" i="0" u="none" strike="noStrike" cap="none"/>
          </a:p>
        </p:txBody>
      </p:sp>
      <p:sp>
        <p:nvSpPr>
          <p:cNvPr id="98" name="Google Shape;98;p17"/>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Summation rules</a:t>
            </a:r>
            <a:br>
              <a:rPr lang="en-CA" sz="2400">
                <a:solidFill>
                  <a:srgbClr val="40458C"/>
                </a:solidFill>
                <a:latin typeface="Tahoma"/>
                <a:ea typeface="Tahoma"/>
                <a:cs typeface="Tahoma"/>
                <a:sym typeface="Tahoma"/>
              </a:rPr>
            </a:br>
            <a:endParaRPr sz="1100">
              <a:solidFill>
                <a:srgbClr val="40458C"/>
              </a:solidFill>
              <a:latin typeface="Tahoma"/>
              <a:ea typeface="Tahoma"/>
              <a:cs typeface="Tahoma"/>
              <a:sym typeface="Tahoma"/>
            </a:endParaRPr>
          </a:p>
          <a:p>
            <a:pPr marL="914400" marR="0" lvl="1" indent="-381000" algn="l" rtl="0">
              <a:lnSpc>
                <a:spcPct val="100000"/>
              </a:lnSpc>
              <a:spcBef>
                <a:spcPts val="0"/>
              </a:spcBef>
              <a:spcAft>
                <a:spcPts val="0"/>
              </a:spcAft>
              <a:buClr>
                <a:srgbClr val="40458C"/>
              </a:buClr>
              <a:buSzPts val="2400"/>
              <a:buFont typeface="Tahoma"/>
              <a:buChar char="○"/>
            </a:pPr>
            <a:br>
              <a:rPr lang="en-CA" sz="2400">
                <a:solidFill>
                  <a:srgbClr val="40458C"/>
                </a:solidFill>
                <a:latin typeface="Tahoma"/>
                <a:ea typeface="Tahoma"/>
                <a:cs typeface="Tahoma"/>
                <a:sym typeface="Tahoma"/>
              </a:rPr>
            </a:br>
            <a:endParaRPr sz="2400">
              <a:solidFill>
                <a:srgbClr val="40458C"/>
              </a:solidFill>
              <a:latin typeface="Tahoma"/>
              <a:ea typeface="Tahoma"/>
              <a:cs typeface="Tahoma"/>
              <a:sym typeface="Tahoma"/>
            </a:endParaRPr>
          </a:p>
          <a:p>
            <a:pPr marL="914400" marR="0" lvl="1" indent="-381000" algn="l" rtl="0">
              <a:lnSpc>
                <a:spcPct val="100000"/>
              </a:lnSpc>
              <a:spcBef>
                <a:spcPts val="0"/>
              </a:spcBef>
              <a:spcAft>
                <a:spcPts val="0"/>
              </a:spcAft>
              <a:buClr>
                <a:srgbClr val="40458C"/>
              </a:buClr>
              <a:buSzPts val="2400"/>
              <a:buFont typeface="Tahoma"/>
              <a:buChar char="○"/>
            </a:pPr>
            <a:br>
              <a:rPr lang="en-CA" sz="2400">
                <a:solidFill>
                  <a:srgbClr val="40458C"/>
                </a:solidFill>
                <a:latin typeface="Tahoma"/>
                <a:ea typeface="Tahoma"/>
                <a:cs typeface="Tahoma"/>
                <a:sym typeface="Tahoma"/>
              </a:rPr>
            </a:br>
            <a:endParaRPr sz="2400">
              <a:solidFill>
                <a:srgbClr val="40458C"/>
              </a:solidFill>
              <a:latin typeface="Tahoma"/>
              <a:ea typeface="Tahoma"/>
              <a:cs typeface="Tahoma"/>
              <a:sym typeface="Tahoma"/>
            </a:endParaRPr>
          </a:p>
          <a:p>
            <a:pPr marL="914400" marR="0" lvl="1" indent="-381000" algn="l" rtl="0">
              <a:lnSpc>
                <a:spcPct val="100000"/>
              </a:lnSpc>
              <a:spcBef>
                <a:spcPts val="0"/>
              </a:spcBef>
              <a:spcAft>
                <a:spcPts val="0"/>
              </a:spcAft>
              <a:buClr>
                <a:srgbClr val="40458C"/>
              </a:buClr>
              <a:buSzPts val="2400"/>
              <a:buFont typeface="Tahoma"/>
              <a:buChar char="○"/>
            </a:pPr>
            <a:br>
              <a:rPr lang="en-CA" sz="2400">
                <a:solidFill>
                  <a:srgbClr val="40458C"/>
                </a:solidFill>
                <a:latin typeface="Tahoma"/>
                <a:ea typeface="Tahoma"/>
                <a:cs typeface="Tahoma"/>
                <a:sym typeface="Tahoma"/>
              </a:rPr>
            </a:br>
            <a:endParaRPr sz="2400">
              <a:solidFill>
                <a:srgbClr val="40458C"/>
              </a:solidFill>
              <a:latin typeface="Tahoma"/>
              <a:ea typeface="Tahoma"/>
              <a:cs typeface="Tahoma"/>
              <a:sym typeface="Tahoma"/>
            </a:endParaRPr>
          </a:p>
          <a:p>
            <a:pPr marL="914400" marR="0" lvl="1" indent="-381000" algn="l" rtl="0">
              <a:lnSpc>
                <a:spcPct val="100000"/>
              </a:lnSpc>
              <a:spcBef>
                <a:spcPts val="0"/>
              </a:spcBef>
              <a:spcAft>
                <a:spcPts val="0"/>
              </a:spcAft>
              <a:buClr>
                <a:srgbClr val="40458C"/>
              </a:buClr>
              <a:buSzPts val="2400"/>
              <a:buFont typeface="Tahoma"/>
              <a:buChar char="○"/>
            </a:pPr>
            <a:br>
              <a:rPr lang="en-CA" sz="2400">
                <a:solidFill>
                  <a:srgbClr val="40458C"/>
                </a:solidFill>
                <a:latin typeface="Tahoma"/>
                <a:ea typeface="Tahoma"/>
                <a:cs typeface="Tahoma"/>
                <a:sym typeface="Tahoma"/>
              </a:rPr>
            </a:br>
            <a:endParaRPr sz="2400">
              <a:solidFill>
                <a:srgbClr val="40458C"/>
              </a:solidFill>
              <a:latin typeface="Tahoma"/>
              <a:ea typeface="Tahoma"/>
              <a:cs typeface="Tahoma"/>
              <a:sym typeface="Tahoma"/>
            </a:endParaRPr>
          </a:p>
        </p:txBody>
      </p:sp>
      <p:sp>
        <p:nvSpPr>
          <p:cNvPr id="99" name="Google Shape;99;p1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00" name="Google Shape;100;p1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4</a:t>
            </a:fld>
            <a:endParaRPr sz="1800" b="0" i="0" u="none" strike="noStrike" cap="none"/>
          </a:p>
        </p:txBody>
      </p:sp>
      <p:pic>
        <p:nvPicPr>
          <p:cNvPr id="101" name="Google Shape;101;p17"/>
          <p:cNvPicPr preferRelativeResize="0"/>
          <p:nvPr/>
        </p:nvPicPr>
        <p:blipFill>
          <a:blip r:embed="rId3">
            <a:alphaModFix/>
          </a:blip>
          <a:stretch>
            <a:fillRect/>
          </a:stretch>
        </p:blipFill>
        <p:spPr>
          <a:xfrm>
            <a:off x="2096925" y="1978880"/>
            <a:ext cx="824913" cy="610020"/>
          </a:xfrm>
          <a:prstGeom prst="rect">
            <a:avLst/>
          </a:prstGeom>
          <a:noFill/>
          <a:ln>
            <a:noFill/>
          </a:ln>
        </p:spPr>
      </p:pic>
      <p:pic>
        <p:nvPicPr>
          <p:cNvPr id="102" name="Google Shape;102;p17"/>
          <p:cNvPicPr preferRelativeResize="0"/>
          <p:nvPr/>
        </p:nvPicPr>
        <p:blipFill>
          <a:blip r:embed="rId4">
            <a:alphaModFix/>
          </a:blip>
          <a:stretch>
            <a:fillRect/>
          </a:stretch>
        </p:blipFill>
        <p:spPr>
          <a:xfrm>
            <a:off x="2096925" y="2758142"/>
            <a:ext cx="1508291" cy="610020"/>
          </a:xfrm>
          <a:prstGeom prst="rect">
            <a:avLst/>
          </a:prstGeom>
          <a:noFill/>
          <a:ln>
            <a:noFill/>
          </a:ln>
        </p:spPr>
      </p:pic>
      <p:pic>
        <p:nvPicPr>
          <p:cNvPr id="103" name="Google Shape;103;p17"/>
          <p:cNvPicPr preferRelativeResize="0"/>
          <p:nvPr/>
        </p:nvPicPr>
        <p:blipFill>
          <a:blip r:embed="rId5">
            <a:alphaModFix/>
          </a:blip>
          <a:stretch>
            <a:fillRect/>
          </a:stretch>
        </p:blipFill>
        <p:spPr>
          <a:xfrm>
            <a:off x="2096925" y="3537430"/>
            <a:ext cx="2128439" cy="610020"/>
          </a:xfrm>
          <a:prstGeom prst="rect">
            <a:avLst/>
          </a:prstGeom>
          <a:noFill/>
          <a:ln>
            <a:noFill/>
          </a:ln>
        </p:spPr>
      </p:pic>
      <p:pic>
        <p:nvPicPr>
          <p:cNvPr id="104" name="Google Shape;104;p17"/>
          <p:cNvPicPr preferRelativeResize="0"/>
          <p:nvPr/>
        </p:nvPicPr>
        <p:blipFill>
          <a:blip r:embed="rId6">
            <a:alphaModFix/>
          </a:blip>
          <a:stretch>
            <a:fillRect/>
          </a:stretch>
        </p:blipFill>
        <p:spPr>
          <a:xfrm>
            <a:off x="2096925" y="4236430"/>
            <a:ext cx="2162182" cy="6100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Summation</a:t>
            </a:r>
            <a:endParaRPr sz="1800" b="0" i="0" u="none" strike="noStrike" cap="none"/>
          </a:p>
        </p:txBody>
      </p:sp>
      <p:sp>
        <p:nvSpPr>
          <p:cNvPr id="110" name="Google Shape;110;p18"/>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Some well-known sums:</a:t>
            </a:r>
            <a:br>
              <a:rPr lang="en-CA" sz="2400">
                <a:solidFill>
                  <a:srgbClr val="40458C"/>
                </a:solidFill>
                <a:latin typeface="Tahoma"/>
                <a:ea typeface="Tahoma"/>
                <a:cs typeface="Tahoma"/>
                <a:sym typeface="Tahoma"/>
              </a:rPr>
            </a:br>
            <a:br>
              <a:rPr lang="en-CA" sz="2400">
                <a:solidFill>
                  <a:srgbClr val="40458C"/>
                </a:solidFill>
                <a:latin typeface="Tahoma"/>
                <a:ea typeface="Tahoma"/>
                <a:cs typeface="Tahoma"/>
                <a:sym typeface="Tahoma"/>
              </a:rPr>
            </a:br>
            <a:endParaRPr sz="1100">
              <a:solidFill>
                <a:srgbClr val="40458C"/>
              </a:solidFill>
              <a:latin typeface="Tahoma"/>
              <a:ea typeface="Tahoma"/>
              <a:cs typeface="Tahoma"/>
              <a:sym typeface="Tahoma"/>
            </a:endParaRPr>
          </a:p>
          <a:p>
            <a:pPr marL="914400" marR="0" lvl="1" indent="-381000" algn="l" rtl="0">
              <a:lnSpc>
                <a:spcPct val="100000"/>
              </a:lnSpc>
              <a:spcBef>
                <a:spcPts val="0"/>
              </a:spcBef>
              <a:spcAft>
                <a:spcPts val="0"/>
              </a:spcAft>
              <a:buClr>
                <a:srgbClr val="40458C"/>
              </a:buClr>
              <a:buSzPts val="2400"/>
              <a:buFont typeface="Tahoma"/>
              <a:buChar char="○"/>
            </a:pPr>
            <a:br>
              <a:rPr lang="en-CA" sz="2400">
                <a:solidFill>
                  <a:srgbClr val="40458C"/>
                </a:solidFill>
                <a:latin typeface="Tahoma"/>
                <a:ea typeface="Tahoma"/>
                <a:cs typeface="Tahoma"/>
                <a:sym typeface="Tahoma"/>
              </a:rPr>
            </a:br>
            <a:endParaRPr sz="2400">
              <a:solidFill>
                <a:srgbClr val="40458C"/>
              </a:solidFill>
              <a:latin typeface="Tahoma"/>
              <a:ea typeface="Tahoma"/>
              <a:cs typeface="Tahoma"/>
              <a:sym typeface="Tahoma"/>
            </a:endParaRPr>
          </a:p>
          <a:p>
            <a:pPr marL="914400" marR="0" lvl="0" indent="0" algn="l" rtl="0">
              <a:lnSpc>
                <a:spcPct val="100000"/>
              </a:lnSpc>
              <a:spcBef>
                <a:spcPts val="0"/>
              </a:spcBef>
              <a:spcAft>
                <a:spcPts val="0"/>
              </a:spcAft>
              <a:buNone/>
            </a:pPr>
            <a:br>
              <a:rPr lang="en-CA" sz="2400">
                <a:solidFill>
                  <a:srgbClr val="40458C"/>
                </a:solidFill>
                <a:latin typeface="Tahoma"/>
                <a:ea typeface="Tahoma"/>
                <a:cs typeface="Tahoma"/>
                <a:sym typeface="Tahoma"/>
              </a:rPr>
            </a:br>
            <a:endParaRPr sz="2400">
              <a:solidFill>
                <a:srgbClr val="40458C"/>
              </a:solidFill>
              <a:latin typeface="Tahoma"/>
              <a:ea typeface="Tahoma"/>
              <a:cs typeface="Tahoma"/>
              <a:sym typeface="Tahoma"/>
            </a:endParaRPr>
          </a:p>
          <a:p>
            <a:pPr marL="914400" marR="0" lvl="1" indent="-381000" algn="l" rtl="0">
              <a:lnSpc>
                <a:spcPct val="100000"/>
              </a:lnSpc>
              <a:spcBef>
                <a:spcPts val="0"/>
              </a:spcBef>
              <a:spcAft>
                <a:spcPts val="0"/>
              </a:spcAft>
              <a:buClr>
                <a:srgbClr val="40458C"/>
              </a:buClr>
              <a:buSzPts val="2400"/>
              <a:buFont typeface="Tahoma"/>
              <a:buChar char="○"/>
            </a:pPr>
            <a:br>
              <a:rPr lang="en-CA" sz="2400">
                <a:solidFill>
                  <a:srgbClr val="40458C"/>
                </a:solidFill>
                <a:latin typeface="Tahoma"/>
                <a:ea typeface="Tahoma"/>
                <a:cs typeface="Tahoma"/>
                <a:sym typeface="Tahoma"/>
              </a:rPr>
            </a:br>
            <a:endParaRPr sz="2400">
              <a:solidFill>
                <a:srgbClr val="40458C"/>
              </a:solidFill>
              <a:latin typeface="Tahoma"/>
              <a:ea typeface="Tahoma"/>
              <a:cs typeface="Tahoma"/>
              <a:sym typeface="Tahoma"/>
            </a:endParaRPr>
          </a:p>
          <a:p>
            <a:pPr marL="914400" marR="0" lvl="0" indent="0" algn="l" rtl="0">
              <a:lnSpc>
                <a:spcPct val="100000"/>
              </a:lnSpc>
              <a:spcBef>
                <a:spcPts val="0"/>
              </a:spcBef>
              <a:spcAft>
                <a:spcPts val="0"/>
              </a:spcAft>
              <a:buNone/>
            </a:pPr>
            <a:endParaRPr sz="2400">
              <a:solidFill>
                <a:srgbClr val="40458C"/>
              </a:solidFill>
              <a:latin typeface="Tahoma"/>
              <a:ea typeface="Tahoma"/>
              <a:cs typeface="Tahoma"/>
              <a:sym typeface="Tahoma"/>
            </a:endParaRPr>
          </a:p>
        </p:txBody>
      </p:sp>
      <p:sp>
        <p:nvSpPr>
          <p:cNvPr id="111" name="Google Shape;111;p1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12" name="Google Shape;112;p1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5</a:t>
            </a:fld>
            <a:endParaRPr sz="1800" b="0" i="0" u="none" strike="noStrike" cap="none"/>
          </a:p>
        </p:txBody>
      </p:sp>
      <p:pic>
        <p:nvPicPr>
          <p:cNvPr id="113" name="Google Shape;113;p18"/>
          <p:cNvPicPr preferRelativeResize="0"/>
          <p:nvPr/>
        </p:nvPicPr>
        <p:blipFill>
          <a:blip r:embed="rId3">
            <a:alphaModFix/>
          </a:blip>
          <a:stretch>
            <a:fillRect/>
          </a:stretch>
        </p:blipFill>
        <p:spPr>
          <a:xfrm>
            <a:off x="2074350" y="3537488"/>
            <a:ext cx="2952750" cy="1114425"/>
          </a:xfrm>
          <a:prstGeom prst="rect">
            <a:avLst/>
          </a:prstGeom>
          <a:noFill/>
          <a:ln>
            <a:noFill/>
          </a:ln>
        </p:spPr>
      </p:pic>
      <p:pic>
        <p:nvPicPr>
          <p:cNvPr id="114" name="Google Shape;114;p18"/>
          <p:cNvPicPr preferRelativeResize="0"/>
          <p:nvPr/>
        </p:nvPicPr>
        <p:blipFill>
          <a:blip r:embed="rId4">
            <a:alphaModFix/>
          </a:blip>
          <a:stretch>
            <a:fillRect/>
          </a:stretch>
        </p:blipFill>
        <p:spPr>
          <a:xfrm>
            <a:off x="1990625" y="2007625"/>
            <a:ext cx="2471150" cy="133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Exponents</a:t>
            </a:r>
            <a:endParaRPr sz="1800" b="0" i="0" u="none" strike="noStrike" cap="none"/>
          </a:p>
        </p:txBody>
      </p:sp>
      <p:sp>
        <p:nvSpPr>
          <p:cNvPr id="120" name="Google Shape;120;p19"/>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Exponent rules:</a:t>
            </a:r>
            <a:endParaRPr sz="2400">
              <a:solidFill>
                <a:srgbClr val="40458C"/>
              </a:solidFill>
              <a:latin typeface="Tahoma"/>
              <a:ea typeface="Tahoma"/>
              <a:cs typeface="Tahoma"/>
              <a:sym typeface="Tahoma"/>
            </a:endParaRPr>
          </a:p>
          <a:p>
            <a:pPr marL="914400" lvl="1" indent="-368300" algn="l" rtl="0">
              <a:spcBef>
                <a:spcPts val="0"/>
              </a:spcBef>
              <a:spcAft>
                <a:spcPts val="0"/>
              </a:spcAft>
              <a:buClr>
                <a:srgbClr val="40458C"/>
              </a:buClr>
              <a:buSzPts val="2200"/>
              <a:buFont typeface="Tahoma"/>
              <a:buChar char="○"/>
            </a:pPr>
            <a:r>
              <a:rPr lang="en-CA" sz="2200">
                <a:solidFill>
                  <a:srgbClr val="40458C"/>
                </a:solidFill>
                <a:latin typeface="Courier New"/>
                <a:ea typeface="Courier New"/>
                <a:cs typeface="Courier New"/>
                <a:sym typeface="Courier New"/>
              </a:rPr>
              <a:t>a</a:t>
            </a:r>
            <a:r>
              <a:rPr lang="en-CA" sz="2200" baseline="30000">
                <a:solidFill>
                  <a:srgbClr val="40458C"/>
                </a:solidFill>
                <a:latin typeface="Courier New"/>
                <a:ea typeface="Courier New"/>
                <a:cs typeface="Courier New"/>
                <a:sym typeface="Courier New"/>
              </a:rPr>
              <a:t>(b+c)</a:t>
            </a:r>
            <a:r>
              <a:rPr lang="en-CA" sz="2200">
                <a:solidFill>
                  <a:srgbClr val="40458C"/>
                </a:solidFill>
                <a:latin typeface="Courier New"/>
                <a:ea typeface="Courier New"/>
                <a:cs typeface="Courier New"/>
                <a:sym typeface="Courier New"/>
              </a:rPr>
              <a:t> = a</a:t>
            </a:r>
            <a:r>
              <a:rPr lang="en-CA" sz="2200" baseline="30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a </a:t>
            </a:r>
            <a:r>
              <a:rPr lang="en-CA" sz="2200" baseline="30000">
                <a:solidFill>
                  <a:srgbClr val="40458C"/>
                </a:solidFill>
                <a:latin typeface="Courier New"/>
                <a:ea typeface="Courier New"/>
                <a:cs typeface="Courier New"/>
                <a:sym typeface="Courier New"/>
              </a:rPr>
              <a:t>c</a:t>
            </a:r>
            <a:endParaRPr sz="1600">
              <a:solidFill>
                <a:schemeClr val="dk1"/>
              </a:solidFill>
              <a:latin typeface="Courier New"/>
              <a:ea typeface="Courier New"/>
              <a:cs typeface="Courier New"/>
              <a:sym typeface="Courier New"/>
            </a:endParaRPr>
          </a:p>
          <a:p>
            <a:pPr marL="914400" lvl="1" indent="-368300" algn="l" rtl="0">
              <a:spcBef>
                <a:spcPts val="0"/>
              </a:spcBef>
              <a:spcAft>
                <a:spcPts val="0"/>
              </a:spcAft>
              <a:buClr>
                <a:srgbClr val="40458C"/>
              </a:buClr>
              <a:buSzPts val="2200"/>
              <a:buFont typeface="Tahoma"/>
              <a:buChar char="○"/>
            </a:pPr>
            <a:r>
              <a:rPr lang="en-CA" sz="2200">
                <a:solidFill>
                  <a:srgbClr val="40458C"/>
                </a:solidFill>
                <a:latin typeface="Courier New"/>
                <a:ea typeface="Courier New"/>
                <a:cs typeface="Courier New"/>
                <a:sym typeface="Courier New"/>
              </a:rPr>
              <a:t>a</a:t>
            </a:r>
            <a:r>
              <a:rPr lang="en-CA" sz="2200" baseline="30000">
                <a:solidFill>
                  <a:srgbClr val="40458C"/>
                </a:solidFill>
                <a:latin typeface="Courier New"/>
                <a:ea typeface="Courier New"/>
                <a:cs typeface="Courier New"/>
                <a:sym typeface="Courier New"/>
              </a:rPr>
              <a:t>(b-c)</a:t>
            </a:r>
            <a:r>
              <a:rPr lang="en-CA" sz="2200">
                <a:solidFill>
                  <a:srgbClr val="40458C"/>
                </a:solidFill>
                <a:latin typeface="Courier New"/>
                <a:ea typeface="Courier New"/>
                <a:cs typeface="Courier New"/>
                <a:sym typeface="Courier New"/>
              </a:rPr>
              <a:t> = a</a:t>
            </a:r>
            <a:r>
              <a:rPr lang="en-CA" sz="2200" baseline="30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 /a</a:t>
            </a:r>
            <a:r>
              <a:rPr lang="en-CA" sz="2200" baseline="30000">
                <a:solidFill>
                  <a:srgbClr val="40458C"/>
                </a:solidFill>
                <a:latin typeface="Courier New"/>
                <a:ea typeface="Courier New"/>
                <a:cs typeface="Courier New"/>
                <a:sym typeface="Courier New"/>
              </a:rPr>
              <a:t>c</a:t>
            </a:r>
            <a:endParaRPr sz="2200" baseline="30000">
              <a:solidFill>
                <a:srgbClr val="40458C"/>
              </a:solidFill>
              <a:latin typeface="Courier New"/>
              <a:ea typeface="Courier New"/>
              <a:cs typeface="Courier New"/>
              <a:sym typeface="Courier New"/>
            </a:endParaRPr>
          </a:p>
          <a:p>
            <a:pPr marL="914400" lvl="1" indent="-368300" algn="l" rtl="0">
              <a:spcBef>
                <a:spcPts val="0"/>
              </a:spcBef>
              <a:spcAft>
                <a:spcPts val="0"/>
              </a:spcAft>
              <a:buClr>
                <a:srgbClr val="40458C"/>
              </a:buClr>
              <a:buSzPts val="2200"/>
              <a:buFont typeface="Tahoma"/>
              <a:buChar char="○"/>
            </a:pPr>
            <a:r>
              <a:rPr lang="en-CA" sz="2200">
                <a:solidFill>
                  <a:srgbClr val="40458C"/>
                </a:solidFill>
                <a:latin typeface="Courier New"/>
                <a:ea typeface="Courier New"/>
                <a:cs typeface="Courier New"/>
                <a:sym typeface="Courier New"/>
              </a:rPr>
              <a:t>a</a:t>
            </a:r>
            <a:r>
              <a:rPr lang="en-CA" sz="2200" baseline="30000">
                <a:solidFill>
                  <a:srgbClr val="40458C"/>
                </a:solidFill>
                <a:latin typeface="Courier New"/>
                <a:ea typeface="Courier New"/>
                <a:cs typeface="Courier New"/>
                <a:sym typeface="Courier New"/>
              </a:rPr>
              <a:t>bc</a:t>
            </a:r>
            <a:r>
              <a:rPr lang="en-CA" sz="2200">
                <a:solidFill>
                  <a:srgbClr val="40458C"/>
                </a:solidFill>
                <a:latin typeface="Courier New"/>
                <a:ea typeface="Courier New"/>
                <a:cs typeface="Courier New"/>
                <a:sym typeface="Courier New"/>
              </a:rPr>
              <a:t> = (a</a:t>
            </a:r>
            <a:r>
              <a:rPr lang="en-CA" sz="2200" baseline="30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a:t>
            </a:r>
            <a:r>
              <a:rPr lang="en-CA" sz="2200" baseline="30000">
                <a:solidFill>
                  <a:srgbClr val="40458C"/>
                </a:solidFill>
                <a:latin typeface="Courier New"/>
                <a:ea typeface="Courier New"/>
                <a:cs typeface="Courier New"/>
                <a:sym typeface="Courier New"/>
              </a:rPr>
              <a:t>c</a:t>
            </a:r>
            <a:endParaRPr sz="16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2400">
              <a:solidFill>
                <a:srgbClr val="40458C"/>
              </a:solidFill>
              <a:latin typeface="Tahoma"/>
              <a:ea typeface="Tahoma"/>
              <a:cs typeface="Tahoma"/>
              <a:sym typeface="Tahoma"/>
            </a:endParaRPr>
          </a:p>
        </p:txBody>
      </p:sp>
      <p:sp>
        <p:nvSpPr>
          <p:cNvPr id="121" name="Google Shape;121;p1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22" name="Google Shape;122;p1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6</a:t>
            </a:fld>
            <a:endParaRPr sz="1800" b="0" i="0" u="none" strike="noStrike" cap="non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Logarithms</a:t>
            </a:r>
            <a:endParaRPr sz="1800" b="0" i="0" u="none" strike="noStrike" cap="none"/>
          </a:p>
        </p:txBody>
      </p:sp>
      <p:sp>
        <p:nvSpPr>
          <p:cNvPr id="128" name="Google Shape;128;p20"/>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Logarithm rules:</a:t>
            </a:r>
            <a:endParaRPr sz="2400">
              <a:solidFill>
                <a:srgbClr val="40458C"/>
              </a:solidFill>
              <a:latin typeface="Tahoma"/>
              <a:ea typeface="Tahoma"/>
              <a:cs typeface="Tahoma"/>
              <a:sym typeface="Tahoma"/>
            </a:endParaRPr>
          </a:p>
          <a:p>
            <a:pPr marL="914400" lvl="1" indent="-355600" algn="l" rtl="0">
              <a:spcBef>
                <a:spcPts val="0"/>
              </a:spcBef>
              <a:spcAft>
                <a:spcPts val="0"/>
              </a:spcAft>
              <a:buClr>
                <a:srgbClr val="40458C"/>
              </a:buClr>
              <a:buSzPts val="2000"/>
              <a:buFont typeface="Tahoma"/>
              <a:buChar char="○"/>
            </a:pPr>
            <a:r>
              <a:rPr lang="en-CA" sz="2200">
                <a:solidFill>
                  <a:srgbClr val="40458C"/>
                </a:solidFill>
                <a:latin typeface="Courier New"/>
                <a:ea typeface="Courier New"/>
                <a:cs typeface="Courier New"/>
                <a:sym typeface="Courier New"/>
              </a:rPr>
              <a:t>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(xy)  = 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x + 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y</a:t>
            </a:r>
            <a:endParaRPr sz="1600">
              <a:solidFill>
                <a:schemeClr val="dk1"/>
              </a:solidFill>
              <a:latin typeface="Courier New"/>
              <a:ea typeface="Courier New"/>
              <a:cs typeface="Courier New"/>
              <a:sym typeface="Courier New"/>
            </a:endParaRPr>
          </a:p>
          <a:p>
            <a:pPr marL="914400" lvl="1" indent="-355600" algn="l" rtl="0">
              <a:spcBef>
                <a:spcPts val="0"/>
              </a:spcBef>
              <a:spcAft>
                <a:spcPts val="0"/>
              </a:spcAft>
              <a:buClr>
                <a:srgbClr val="40458C"/>
              </a:buClr>
              <a:buSzPts val="2000"/>
              <a:buFont typeface="Tahoma"/>
              <a:buChar char="○"/>
            </a:pPr>
            <a:r>
              <a:rPr lang="en-CA" sz="2200">
                <a:solidFill>
                  <a:srgbClr val="40458C"/>
                </a:solidFill>
                <a:latin typeface="Courier New"/>
                <a:ea typeface="Courier New"/>
                <a:cs typeface="Courier New"/>
                <a:sym typeface="Courier New"/>
              </a:rPr>
              <a:t>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(x/y) = 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x - 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y</a:t>
            </a:r>
            <a:endParaRPr sz="1600">
              <a:solidFill>
                <a:schemeClr val="dk1"/>
              </a:solidFill>
              <a:latin typeface="Courier New"/>
              <a:ea typeface="Courier New"/>
              <a:cs typeface="Courier New"/>
              <a:sym typeface="Courier New"/>
            </a:endParaRPr>
          </a:p>
          <a:p>
            <a:pPr marL="914400" lvl="1" indent="-368300" algn="l" rtl="0">
              <a:spcBef>
                <a:spcPts val="0"/>
              </a:spcBef>
              <a:spcAft>
                <a:spcPts val="0"/>
              </a:spcAft>
              <a:buClr>
                <a:srgbClr val="40458C"/>
              </a:buClr>
              <a:buSzPts val="2200"/>
              <a:buFont typeface="Tahoma"/>
              <a:buChar char="○"/>
            </a:pPr>
            <a:r>
              <a:rPr lang="en-CA" sz="2200">
                <a:solidFill>
                  <a:srgbClr val="40458C"/>
                </a:solidFill>
                <a:latin typeface="Courier New"/>
                <a:ea typeface="Courier New"/>
                <a:cs typeface="Courier New"/>
                <a:sym typeface="Courier New"/>
              </a:rPr>
              <a:t>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(x</a:t>
            </a:r>
            <a:r>
              <a:rPr lang="en-CA" sz="2200" baseline="30000">
                <a:solidFill>
                  <a:srgbClr val="40458C"/>
                </a:solidFill>
                <a:latin typeface="Courier New"/>
                <a:ea typeface="Courier New"/>
                <a:cs typeface="Courier New"/>
                <a:sym typeface="Courier New"/>
              </a:rPr>
              <a:t>a</a:t>
            </a:r>
            <a:r>
              <a:rPr lang="en-CA" sz="2200">
                <a:solidFill>
                  <a:srgbClr val="40458C"/>
                </a:solidFill>
                <a:latin typeface="Courier New"/>
                <a:ea typeface="Courier New"/>
                <a:cs typeface="Courier New"/>
                <a:sym typeface="Courier New"/>
              </a:rPr>
              <a:t>)  </a:t>
            </a:r>
            <a:r>
              <a:rPr lang="en-CA" sz="900">
                <a:solidFill>
                  <a:srgbClr val="40458C"/>
                </a:solidFill>
                <a:latin typeface="Courier New"/>
                <a:ea typeface="Courier New"/>
                <a:cs typeface="Courier New"/>
                <a:sym typeface="Courier New"/>
              </a:rPr>
              <a:t> </a:t>
            </a:r>
            <a:r>
              <a:rPr lang="en-CA" sz="2200">
                <a:solidFill>
                  <a:srgbClr val="40458C"/>
                </a:solidFill>
                <a:latin typeface="Courier New"/>
                <a:ea typeface="Courier New"/>
                <a:cs typeface="Courier New"/>
                <a:sym typeface="Courier New"/>
              </a:rPr>
              <a:t>= alog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x</a:t>
            </a:r>
            <a:endParaRPr sz="1600">
              <a:solidFill>
                <a:schemeClr val="dk1"/>
              </a:solidFill>
              <a:latin typeface="Courier New"/>
              <a:ea typeface="Courier New"/>
              <a:cs typeface="Courier New"/>
              <a:sym typeface="Courier New"/>
            </a:endParaRPr>
          </a:p>
          <a:p>
            <a:pPr marL="914400" lvl="1" indent="-355600" algn="l" rtl="0">
              <a:spcBef>
                <a:spcPts val="0"/>
              </a:spcBef>
              <a:spcAft>
                <a:spcPts val="0"/>
              </a:spcAft>
              <a:buClr>
                <a:srgbClr val="40458C"/>
              </a:buClr>
              <a:buSzPts val="2000"/>
              <a:buFont typeface="Tahoma"/>
              <a:buChar char="○"/>
            </a:pPr>
            <a:r>
              <a:rPr lang="en-CA" sz="2200">
                <a:solidFill>
                  <a:srgbClr val="40458C"/>
                </a:solidFill>
                <a:latin typeface="Courier New"/>
                <a:ea typeface="Courier New"/>
                <a:cs typeface="Courier New"/>
                <a:sym typeface="Courier New"/>
              </a:rPr>
              <a:t>log</a:t>
            </a:r>
            <a:r>
              <a:rPr lang="en-CA" sz="2200" baseline="-25000">
                <a:solidFill>
                  <a:srgbClr val="40458C"/>
                </a:solidFill>
                <a:latin typeface="Courier New"/>
                <a:ea typeface="Courier New"/>
                <a:cs typeface="Courier New"/>
                <a:sym typeface="Courier New"/>
              </a:rPr>
              <a:t>b</a:t>
            </a:r>
            <a:r>
              <a:rPr lang="en-CA" sz="2200">
                <a:solidFill>
                  <a:srgbClr val="40458C"/>
                </a:solidFill>
                <a:latin typeface="Courier New"/>
                <a:ea typeface="Courier New"/>
                <a:cs typeface="Courier New"/>
                <a:sym typeface="Courier New"/>
              </a:rPr>
              <a:t>a     = log</a:t>
            </a:r>
            <a:r>
              <a:rPr lang="en-CA" sz="2200" baseline="-25000">
                <a:solidFill>
                  <a:srgbClr val="40458C"/>
                </a:solidFill>
                <a:latin typeface="Courier New"/>
                <a:ea typeface="Courier New"/>
                <a:cs typeface="Courier New"/>
                <a:sym typeface="Courier New"/>
              </a:rPr>
              <a:t>x</a:t>
            </a:r>
            <a:r>
              <a:rPr lang="en-CA" sz="2200">
                <a:solidFill>
                  <a:srgbClr val="40458C"/>
                </a:solidFill>
                <a:latin typeface="Courier New"/>
                <a:ea typeface="Courier New"/>
                <a:cs typeface="Courier New"/>
                <a:sym typeface="Courier New"/>
              </a:rPr>
              <a:t>a/log</a:t>
            </a:r>
            <a:r>
              <a:rPr lang="en-CA" sz="2200" baseline="-25000">
                <a:solidFill>
                  <a:srgbClr val="40458C"/>
                </a:solidFill>
                <a:latin typeface="Courier New"/>
                <a:ea typeface="Courier New"/>
                <a:cs typeface="Courier New"/>
                <a:sym typeface="Courier New"/>
              </a:rPr>
              <a:t>x</a:t>
            </a:r>
            <a:r>
              <a:rPr lang="en-CA" sz="2200">
                <a:solidFill>
                  <a:srgbClr val="40458C"/>
                </a:solidFill>
                <a:latin typeface="Courier New"/>
                <a:ea typeface="Courier New"/>
                <a:cs typeface="Courier New"/>
                <a:sym typeface="Courier New"/>
              </a:rPr>
              <a:t>b</a:t>
            </a:r>
            <a:endParaRPr sz="2200">
              <a:solidFill>
                <a:srgbClr val="40458C"/>
              </a:solidFill>
              <a:latin typeface="Tahoma"/>
              <a:ea typeface="Tahoma"/>
              <a:cs typeface="Tahoma"/>
              <a:sym typeface="Tahoma"/>
            </a:endParaRPr>
          </a:p>
        </p:txBody>
      </p:sp>
      <p:sp>
        <p:nvSpPr>
          <p:cNvPr id="129" name="Google Shape;129;p2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30" name="Google Shape;130;p2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7</a:t>
            </a:fld>
            <a:endParaRPr sz="1800" b="0" i="0" u="none" strike="noStrike" cap="non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a:t>Induction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Induction</a:t>
            </a:r>
            <a:endParaRPr sz="1800" b="0" i="0" u="none" strike="noStrike" cap="none"/>
          </a:p>
        </p:txBody>
      </p:sp>
      <p:sp>
        <p:nvSpPr>
          <p:cNvPr id="141" name="Google Shape;141;p22"/>
          <p:cNvSpPr txBox="1"/>
          <p:nvPr/>
        </p:nvSpPr>
        <p:spPr>
          <a:xfrm>
            <a:off x="1117440" y="1523880"/>
            <a:ext cx="10362900" cy="441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Induction is a proof technique commonly used in Computer Science</a:t>
            </a:r>
            <a:endParaRPr sz="24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Consider this example:</a:t>
            </a:r>
            <a:endParaRPr sz="24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You have an ideal robot</a:t>
            </a:r>
            <a:endParaRPr sz="2200">
              <a:solidFill>
                <a:srgbClr val="40458C"/>
              </a:solidFill>
              <a:latin typeface="Tahoma"/>
              <a:ea typeface="Tahoma"/>
              <a:cs typeface="Tahoma"/>
              <a:sym typeface="Tahoma"/>
            </a:endParaRPr>
          </a:p>
          <a:p>
            <a:pPr marL="1371600" marR="0" lvl="2" indent="-355600" algn="l" rtl="0">
              <a:lnSpc>
                <a:spcPct val="100000"/>
              </a:lnSpc>
              <a:spcBef>
                <a:spcPts val="0"/>
              </a:spcBef>
              <a:spcAft>
                <a:spcPts val="0"/>
              </a:spcAft>
              <a:buClr>
                <a:srgbClr val="40458C"/>
              </a:buClr>
              <a:buSzPts val="2000"/>
              <a:buFont typeface="Tahoma"/>
              <a:buChar char="■"/>
            </a:pPr>
            <a:r>
              <a:rPr lang="en-CA" sz="2000">
                <a:solidFill>
                  <a:srgbClr val="40458C"/>
                </a:solidFill>
                <a:latin typeface="Tahoma"/>
                <a:ea typeface="Tahoma"/>
                <a:cs typeface="Tahoma"/>
                <a:sym typeface="Tahoma"/>
              </a:rPr>
              <a:t>A basically unlimited power source, no faults, etc.</a:t>
            </a:r>
            <a:endParaRPr sz="2000">
              <a:solidFill>
                <a:srgbClr val="40458C"/>
              </a:solidFill>
              <a:latin typeface="Tahoma"/>
              <a:ea typeface="Tahoma"/>
              <a:cs typeface="Tahoma"/>
              <a:sym typeface="Tahoma"/>
            </a:endParaRPr>
          </a:p>
          <a:p>
            <a:pPr marL="914400" marR="0" lvl="1" indent="-368300" algn="l" rtl="0">
              <a:lnSpc>
                <a:spcPct val="100000"/>
              </a:lnSpc>
              <a:spcBef>
                <a:spcPts val="0"/>
              </a:spcBef>
              <a:spcAft>
                <a:spcPts val="0"/>
              </a:spcAft>
              <a:buClr>
                <a:srgbClr val="40458C"/>
              </a:buClr>
              <a:buSzPts val="2200"/>
              <a:buFont typeface="Tahoma"/>
              <a:buChar char="○"/>
            </a:pPr>
            <a:r>
              <a:rPr lang="en-CA" sz="2200">
                <a:solidFill>
                  <a:srgbClr val="40458C"/>
                </a:solidFill>
                <a:latin typeface="Tahoma"/>
                <a:ea typeface="Tahoma"/>
                <a:cs typeface="Tahoma"/>
                <a:sym typeface="Tahoma"/>
              </a:rPr>
              <a:t>You want to prove that the robot can make it to the top of a pyramid</a:t>
            </a:r>
            <a:endParaRPr sz="2200">
              <a:solidFill>
                <a:srgbClr val="40458C"/>
              </a:solidFill>
              <a:latin typeface="Tahoma"/>
              <a:ea typeface="Tahoma"/>
              <a:cs typeface="Tahoma"/>
              <a:sym typeface="Tahoma"/>
            </a:endParaRPr>
          </a:p>
          <a:p>
            <a:pPr marL="1371600" marR="0" lvl="2" indent="-355600" algn="l" rtl="0">
              <a:lnSpc>
                <a:spcPct val="100000"/>
              </a:lnSpc>
              <a:spcBef>
                <a:spcPts val="0"/>
              </a:spcBef>
              <a:spcAft>
                <a:spcPts val="0"/>
              </a:spcAft>
              <a:buClr>
                <a:srgbClr val="40458C"/>
              </a:buClr>
              <a:buSzPts val="2000"/>
              <a:buFont typeface="Tahoma"/>
              <a:buChar char="■"/>
            </a:pPr>
            <a:r>
              <a:rPr lang="en-CA" sz="2000">
                <a:solidFill>
                  <a:srgbClr val="40458C"/>
                </a:solidFill>
                <a:latin typeface="Tahoma"/>
                <a:ea typeface="Tahoma"/>
                <a:cs typeface="Tahoma"/>
                <a:sym typeface="Tahoma"/>
              </a:rPr>
              <a:t>The steps of the pyramid are very consistent height and shape</a:t>
            </a:r>
            <a:endParaRPr sz="2000">
              <a:solidFill>
                <a:srgbClr val="40458C"/>
              </a:solidFill>
              <a:latin typeface="Tahoma"/>
              <a:ea typeface="Tahoma"/>
              <a:cs typeface="Tahoma"/>
              <a:sym typeface="Tahoma"/>
            </a:endParaRPr>
          </a:p>
          <a:p>
            <a:pPr marL="457200" marR="0" lvl="0" indent="0" algn="l" rtl="0">
              <a:lnSpc>
                <a:spcPct val="100000"/>
              </a:lnSpc>
              <a:spcBef>
                <a:spcPts val="0"/>
              </a:spcBef>
              <a:spcAft>
                <a:spcPts val="0"/>
              </a:spcAft>
              <a:buNone/>
            </a:pPr>
            <a:endParaRPr sz="2400">
              <a:solidFill>
                <a:srgbClr val="40458C"/>
              </a:solidFill>
              <a:latin typeface="Tahoma"/>
              <a:ea typeface="Tahoma"/>
              <a:cs typeface="Tahoma"/>
              <a:sym typeface="Tahoma"/>
            </a:endParaRPr>
          </a:p>
          <a:p>
            <a:pPr marL="457200" marR="0" lvl="0" indent="-381000" algn="l" rtl="0">
              <a:lnSpc>
                <a:spcPct val="100000"/>
              </a:lnSpc>
              <a:spcBef>
                <a:spcPts val="0"/>
              </a:spcBef>
              <a:spcAft>
                <a:spcPts val="0"/>
              </a:spcAft>
              <a:buClr>
                <a:srgbClr val="40458C"/>
              </a:buClr>
              <a:buSzPts val="2400"/>
              <a:buFont typeface="Tahoma"/>
              <a:buChar char="●"/>
            </a:pPr>
            <a:r>
              <a:rPr lang="en-CA" sz="2400">
                <a:solidFill>
                  <a:srgbClr val="40458C"/>
                </a:solidFill>
                <a:latin typeface="Tahoma"/>
                <a:ea typeface="Tahoma"/>
                <a:cs typeface="Tahoma"/>
                <a:sym typeface="Tahoma"/>
              </a:rPr>
              <a:t>Your proof would look like this:</a:t>
            </a:r>
            <a:endParaRPr sz="2400">
              <a:solidFill>
                <a:srgbClr val="40458C"/>
              </a:solidFill>
              <a:latin typeface="Tahoma"/>
              <a:ea typeface="Tahoma"/>
              <a:cs typeface="Tahoma"/>
              <a:sym typeface="Tahoma"/>
            </a:endParaRPr>
          </a:p>
          <a:p>
            <a:pPr marL="1371600" marR="0" lvl="2" indent="-368300" algn="l" rtl="0">
              <a:lnSpc>
                <a:spcPct val="100000"/>
              </a:lnSpc>
              <a:spcBef>
                <a:spcPts val="0"/>
              </a:spcBef>
              <a:spcAft>
                <a:spcPts val="0"/>
              </a:spcAft>
              <a:buClr>
                <a:srgbClr val="40458C"/>
              </a:buClr>
              <a:buSzPts val="2200"/>
              <a:buFont typeface="Tahoma"/>
              <a:buAutoNum type="romanLcParenR"/>
            </a:pPr>
            <a:r>
              <a:rPr lang="en-CA" sz="2200">
                <a:solidFill>
                  <a:srgbClr val="40458C"/>
                </a:solidFill>
                <a:latin typeface="Tahoma"/>
                <a:ea typeface="Tahoma"/>
                <a:cs typeface="Tahoma"/>
                <a:sym typeface="Tahoma"/>
              </a:rPr>
              <a:t>Prove that the robot can make it to the bottom step (base step)</a:t>
            </a:r>
            <a:endParaRPr sz="2200">
              <a:solidFill>
                <a:srgbClr val="40458C"/>
              </a:solidFill>
              <a:latin typeface="Tahoma"/>
              <a:ea typeface="Tahoma"/>
              <a:cs typeface="Tahoma"/>
              <a:sym typeface="Tahoma"/>
            </a:endParaRPr>
          </a:p>
          <a:p>
            <a:pPr marL="1371600" marR="0" lvl="2" indent="-368300" algn="l" rtl="0">
              <a:lnSpc>
                <a:spcPct val="100000"/>
              </a:lnSpc>
              <a:spcBef>
                <a:spcPts val="0"/>
              </a:spcBef>
              <a:spcAft>
                <a:spcPts val="0"/>
              </a:spcAft>
              <a:buClr>
                <a:srgbClr val="40458C"/>
              </a:buClr>
              <a:buSzPts val="2200"/>
              <a:buFont typeface="Tahoma"/>
              <a:buAutoNum type="romanLcParenR"/>
            </a:pPr>
            <a:r>
              <a:rPr lang="en-CA" sz="2200">
                <a:solidFill>
                  <a:srgbClr val="40458C"/>
                </a:solidFill>
                <a:latin typeface="Tahoma"/>
                <a:ea typeface="Tahoma"/>
                <a:cs typeface="Tahoma"/>
                <a:sym typeface="Tahoma"/>
              </a:rPr>
              <a:t>Prove that, assuming the robot can somehow make it to step k, than it can make it up to step k + 1 (inductive step)</a:t>
            </a:r>
            <a:br>
              <a:rPr lang="en-CA" sz="2200">
                <a:solidFill>
                  <a:srgbClr val="40458C"/>
                </a:solidFill>
                <a:latin typeface="Tahoma"/>
                <a:ea typeface="Tahoma"/>
                <a:cs typeface="Tahoma"/>
                <a:sym typeface="Tahoma"/>
              </a:rPr>
            </a:br>
            <a:endParaRPr sz="2200">
              <a:solidFill>
                <a:srgbClr val="40458C"/>
              </a:solidFill>
              <a:latin typeface="Tahoma"/>
              <a:ea typeface="Tahoma"/>
              <a:cs typeface="Tahoma"/>
              <a:sym typeface="Tahoma"/>
            </a:endParaRPr>
          </a:p>
        </p:txBody>
      </p:sp>
      <p:sp>
        <p:nvSpPr>
          <p:cNvPr id="142" name="Google Shape;142;p22"/>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Object-Oriented Programming</a:t>
            </a:r>
            <a:endParaRPr sz="1800" b="0" i="0" u="none" strike="noStrike" cap="none"/>
          </a:p>
        </p:txBody>
      </p:sp>
      <p:sp>
        <p:nvSpPr>
          <p:cNvPr id="143" name="Google Shape;143;p22"/>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9</a:t>
            </a:fld>
            <a:endParaRPr sz="1800" b="0" i="0" u="none" strike="noStrike" cap="none"/>
          </a:p>
        </p:txBody>
      </p:sp>
    </p:spTree>
  </p:cSld>
  <p:clrMapOvr>
    <a:masterClrMapping/>
  </p:clrMapOvr>
</p:sld>
</file>

<file path=ppt/theme/theme1.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1513</Words>
  <Application>Microsoft Office PowerPoint</Application>
  <PresentationFormat>Widescreen</PresentationFormat>
  <Paragraphs>238</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Ubuntu</vt:lpstr>
      <vt:lpstr>Courier New</vt:lpstr>
      <vt:lpstr>Calibri</vt:lpstr>
      <vt:lpstr>Tahoma</vt:lpstr>
      <vt:lpstr>3_Custom Design</vt:lpstr>
      <vt:lpstr>8_Custom Design</vt:lpstr>
      <vt:lpstr>Algorithm Analysis I</vt:lpstr>
      <vt:lpstr>PowerPoint Presentation</vt:lpstr>
      <vt:lpstr>Math Review</vt:lpstr>
      <vt:lpstr>PowerPoint Presentation</vt:lpstr>
      <vt:lpstr>PowerPoint Presentation</vt:lpstr>
      <vt:lpstr>PowerPoint Presentation</vt:lpstr>
      <vt:lpstr>PowerPoint Presentation</vt:lpstr>
      <vt:lpstr>Induction</vt:lpstr>
      <vt:lpstr>PowerPoint Presentation</vt:lpstr>
      <vt:lpstr>PowerPoint Presentation</vt:lpstr>
      <vt:lpstr>PowerPoint Presentation</vt:lpstr>
      <vt:lpstr>PowerPoint Presentation</vt:lpstr>
      <vt:lpstr>Running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Space Requirements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 I</dc:title>
  <cp:lastModifiedBy>Razi Iqbal</cp:lastModifiedBy>
  <cp:revision>2</cp:revision>
  <dcterms:modified xsi:type="dcterms:W3CDTF">2022-08-22T19:09:14Z</dcterms:modified>
</cp:coreProperties>
</file>