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23"/>
  </p:notesMasterIdLst>
  <p:sldIdLst>
    <p:sldId id="256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3" r:id="rId13"/>
    <p:sldId id="276" r:id="rId14"/>
    <p:sldId id="285" r:id="rId15"/>
    <p:sldId id="277" r:id="rId16"/>
    <p:sldId id="286" r:id="rId17"/>
    <p:sldId id="287" r:id="rId18"/>
    <p:sldId id="288" r:id="rId19"/>
    <p:sldId id="289" r:id="rId20"/>
    <p:sldId id="290" r:id="rId21"/>
    <p:sldId id="283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mbria Math" panose="02040503050406030204" pitchFamily="18" charset="0"/>
      <p:regular r:id="rId28"/>
    </p:embeddedFont>
    <p:embeddedFont>
      <p:font typeface="Tahoma" panose="020B0604030504040204" pitchFamily="34" charset="0"/>
      <p:regular r:id="rId29"/>
      <p:bold r:id="rId30"/>
    </p:embeddedFont>
    <p:embeddedFont>
      <p:font typeface="Ubuntu" panose="020B050403060203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AABB13-AB97-4DCD-A9A2-29CB5B6ECDF4}">
  <a:tblStyle styleId="{AAAABB13-AB97-4DCD-A9A2-29CB5B6ECD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1809001f0_0_1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51809001f0_0_1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c090687b6_0_154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8c090687b6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1809001f0_0_201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51809001f0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1809001f0_0_228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51809001f0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1809001f0_0_228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51809001f0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8464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1809001f0_0_236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Let's try a few examples.</a:t>
            </a:r>
            <a:endParaRPr/>
          </a:p>
        </p:txBody>
      </p:sp>
      <p:sp>
        <p:nvSpPr>
          <p:cNvPr id="274" name="Google Shape;274;g51809001f0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1809001f0_0_236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Let's try a few examples.</a:t>
            </a:r>
            <a:endParaRPr/>
          </a:p>
        </p:txBody>
      </p:sp>
      <p:sp>
        <p:nvSpPr>
          <p:cNvPr id="274" name="Google Shape;274;g51809001f0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5051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1809001f0_0_236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Let's try a few examples.</a:t>
            </a:r>
            <a:endParaRPr/>
          </a:p>
        </p:txBody>
      </p:sp>
      <p:sp>
        <p:nvSpPr>
          <p:cNvPr id="274" name="Google Shape;274;g51809001f0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4415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1809001f0_0_236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Let's try a few examples.</a:t>
            </a:r>
            <a:endParaRPr/>
          </a:p>
        </p:txBody>
      </p:sp>
      <p:sp>
        <p:nvSpPr>
          <p:cNvPr id="274" name="Google Shape;274;g51809001f0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5649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1809001f0_0_236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Let's try a few examples.</a:t>
            </a:r>
            <a:endParaRPr/>
          </a:p>
        </p:txBody>
      </p:sp>
      <p:sp>
        <p:nvSpPr>
          <p:cNvPr id="274" name="Google Shape;274;g51809001f0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10512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1809001f0_0_236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Let's try a few examples.</a:t>
            </a:r>
            <a:endParaRPr/>
          </a:p>
        </p:txBody>
      </p:sp>
      <p:sp>
        <p:nvSpPr>
          <p:cNvPr id="274" name="Google Shape;274;g51809001f0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3458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1809001f0_0_1128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51809001f0_0_1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1809001f0_0_1204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51809001f0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c090687b6_0_10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The following operations are not primitive:  loops, execution of a function (including recursion)</a:t>
            </a:r>
            <a:endParaRPr/>
          </a:p>
        </p:txBody>
      </p:sp>
      <p:sp>
        <p:nvSpPr>
          <p:cNvPr id="90" name="Google Shape;90;g8c090687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1809001f0_0_138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51809001f0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c090687b6_0_104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8c090687b6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c090687b6_0_112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8c090687b6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c090687b6_0_121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8c090687b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c090687b6_0_131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8c090687b6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c090687b6_0_142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8c090687b6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 sz="3500" b="1" i="0">
                <a:solidFill>
                  <a:srgbClr val="0077CA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3977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Char char="•"/>
              <a:defRPr>
                <a:solidFill>
                  <a:srgbClr val="003C7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–"/>
              <a:defRPr>
                <a:solidFill>
                  <a:srgbClr val="003C7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>
                <a:solidFill>
                  <a:srgbClr val="003C7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>
                <a:solidFill>
                  <a:srgbClr val="003C7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»"/>
              <a:defRPr>
                <a:solidFill>
                  <a:srgbClr val="003C7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Slide">
  <p:cSld name="11_Title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609601" y="1957033"/>
            <a:ext cx="84708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  <a:defRPr sz="4500" b="1" i="0" u="none" strike="noStrike" cap="none">
                <a:solidFill>
                  <a:srgbClr val="00396E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609599" y="3661862"/>
            <a:ext cx="8470800" cy="1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609600" y="160623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None/>
              <a:defRPr sz="28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2"/>
          </p:nvPr>
        </p:nvSpPr>
        <p:spPr>
          <a:xfrm>
            <a:off x="609600" y="2448560"/>
            <a:ext cx="5386917" cy="311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2" name="Google Shape;32;p4"/>
          <p:cNvSpPr>
            <a:spLocks noGrp="1"/>
          </p:cNvSpPr>
          <p:nvPr>
            <p:ph type="pic" idx="3"/>
          </p:nvPr>
        </p:nvSpPr>
        <p:spPr>
          <a:xfrm>
            <a:off x="6041813" y="1600200"/>
            <a:ext cx="5540587" cy="396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609600" y="160623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None/>
              <a:defRPr sz="28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09600" y="2448560"/>
            <a:ext cx="5386917" cy="311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3"/>
          </p:nvPr>
        </p:nvSpPr>
        <p:spPr>
          <a:xfrm>
            <a:off x="6193368" y="160623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None/>
              <a:defRPr sz="28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4"/>
          </p:nvPr>
        </p:nvSpPr>
        <p:spPr>
          <a:xfrm>
            <a:off x="6193368" y="2448560"/>
            <a:ext cx="5389033" cy="311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2389717" y="4597400"/>
            <a:ext cx="7315200" cy="37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Ubuntu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>
            <a:spLocks noGrp="1"/>
          </p:cNvSpPr>
          <p:nvPr>
            <p:ph type="pic" idx="2"/>
          </p:nvPr>
        </p:nvSpPr>
        <p:spPr>
          <a:xfrm>
            <a:off x="2389717" y="4095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2389717" y="4981258"/>
            <a:ext cx="7315200" cy="525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3C7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3C7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3C7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Ubuntu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28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122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3C7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3C7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3C7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Slide">
  <p:cSld name="11_Title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ctrTitle"/>
          </p:nvPr>
        </p:nvSpPr>
        <p:spPr>
          <a:xfrm>
            <a:off x="609601" y="1957033"/>
            <a:ext cx="84708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  <a:defRPr sz="4500" b="1" i="0" u="none" strike="noStrike" cap="none">
                <a:solidFill>
                  <a:srgbClr val="00396E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ubTitle" idx="1"/>
          </p:nvPr>
        </p:nvSpPr>
        <p:spPr>
          <a:xfrm>
            <a:off x="609599" y="3661862"/>
            <a:ext cx="8470800" cy="1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117440" y="1905120"/>
            <a:ext cx="103629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5933662"/>
            <a:ext cx="12192000" cy="924339"/>
          </a:xfrm>
          <a:prstGeom prst="rect">
            <a:avLst/>
          </a:prstGeom>
          <a:solidFill>
            <a:srgbClr val="0039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 sz="3500" b="1" i="0" u="none" strike="noStrike" cap="none">
                <a:solidFill>
                  <a:srgbClr val="0077CA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3977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09600" y="6197276"/>
            <a:ext cx="1848678" cy="407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1446738" y="6197276"/>
            <a:ext cx="135662" cy="13566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2"/>
          <p:cNvPicPr preferRelativeResize="0"/>
          <p:nvPr/>
        </p:nvPicPr>
        <p:blipFill rotWithShape="1">
          <a:blip r:embed="rId3">
            <a:alphaModFix/>
          </a:blip>
          <a:srcRect l="6757" t="14096" r="6722" b="17339"/>
          <a:stretch/>
        </p:blipFill>
        <p:spPr>
          <a:xfrm>
            <a:off x="8703126" y="5540412"/>
            <a:ext cx="2927426" cy="818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2"/>
          <p:cNvPicPr preferRelativeResize="0"/>
          <p:nvPr/>
        </p:nvPicPr>
        <p:blipFill rotWithShape="1">
          <a:blip r:embed="rId4">
            <a:alphaModFix amt="5000"/>
          </a:blip>
          <a:srcRect l="23570" b="20854"/>
          <a:stretch/>
        </p:blipFill>
        <p:spPr>
          <a:xfrm>
            <a:off x="0" y="0"/>
            <a:ext cx="5265182" cy="68580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ctrTitle"/>
          </p:nvPr>
        </p:nvSpPr>
        <p:spPr>
          <a:xfrm>
            <a:off x="609600" y="1957025"/>
            <a:ext cx="106839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</a:pPr>
            <a:r>
              <a:rPr lang="en-CA"/>
              <a:t>Analysis of Algorithms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609599" y="3661862"/>
            <a:ext cx="8470800" cy="1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lang="en-CA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CSCI 2010U - Data Structures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7 Important Functions</a:t>
            </a:r>
            <a:endParaRPr sz="1800"/>
          </a:p>
        </p:txBody>
      </p:sp>
      <p:sp>
        <p:nvSpPr>
          <p:cNvPr id="191" name="Google Shape;191;p26"/>
          <p:cNvSpPr txBox="1"/>
          <p:nvPr/>
        </p:nvSpPr>
        <p:spPr>
          <a:xfrm>
            <a:off x="894096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strike="noStrik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 sz="1800"/>
          </a:p>
        </p:txBody>
      </p:sp>
      <p:sp>
        <p:nvSpPr>
          <p:cNvPr id="192" name="Google Shape;192;p26"/>
          <p:cNvSpPr txBox="1"/>
          <p:nvPr/>
        </p:nvSpPr>
        <p:spPr>
          <a:xfrm>
            <a:off x="47750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strike="noStrik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Analysis of Algorithms</a:t>
            </a:r>
            <a:endParaRPr sz="1800"/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00" y="1572920"/>
            <a:ext cx="4581525" cy="27717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4" name="Google Shape;19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800" y="2047870"/>
            <a:ext cx="4591050" cy="27622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5" name="Google Shape;19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3365" y="2524970"/>
            <a:ext cx="4610100" cy="27622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6" name="Google Shape;19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0115" y="2968895"/>
            <a:ext cx="4591050" cy="27527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7" name="Google Shape;197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97365" y="1577682"/>
            <a:ext cx="4600575" cy="27622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8" name="Google Shape;198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29332" y="2056420"/>
            <a:ext cx="4581525" cy="274516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9" name="Google Shape;199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10400" y="2543150"/>
            <a:ext cx="4600575" cy="27622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CA" sz="4000" strike="noStrike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CA" sz="4000" strike="noStrike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Comparison of Two Algorithms</a:t>
            </a:r>
            <a:endParaRPr sz="1800"/>
          </a:p>
        </p:txBody>
      </p:sp>
      <p:sp>
        <p:nvSpPr>
          <p:cNvPr id="239" name="Google Shape;239;p31"/>
          <p:cNvSpPr txBox="1"/>
          <p:nvPr/>
        </p:nvSpPr>
        <p:spPr>
          <a:xfrm>
            <a:off x="894096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strike="noStrik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 sz="1800"/>
          </a:p>
        </p:txBody>
      </p:sp>
      <p:sp>
        <p:nvSpPr>
          <p:cNvPr id="240" name="Google Shape;240;p31"/>
          <p:cNvSpPr txBox="1"/>
          <p:nvPr/>
        </p:nvSpPr>
        <p:spPr>
          <a:xfrm>
            <a:off x="47750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strike="noStrik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Analysis of Algorithms</a:t>
            </a:r>
            <a:endParaRPr sz="1800"/>
          </a:p>
        </p:txBody>
      </p:sp>
      <p:pic>
        <p:nvPicPr>
          <p:cNvPr id="241" name="Google Shape;24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720" y="1752480"/>
            <a:ext cx="4155839" cy="4114442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1"/>
          <p:cNvSpPr/>
          <p:nvPr/>
        </p:nvSpPr>
        <p:spPr>
          <a:xfrm>
            <a:off x="6502560" y="1752480"/>
            <a:ext cx="39621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trike="noStrik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insertion sort is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trike="noStrik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n</a:t>
            </a:r>
            <a:r>
              <a:rPr lang="en-CA" sz="2000" strike="noStrike" baseline="300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CA" sz="2000" strike="noStrik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 / 4</a:t>
            </a:r>
            <a:endParaRPr sz="1800"/>
          </a:p>
        </p:txBody>
      </p:sp>
      <p:sp>
        <p:nvSpPr>
          <p:cNvPr id="243" name="Google Shape;243;p31"/>
          <p:cNvSpPr/>
          <p:nvPr/>
        </p:nvSpPr>
        <p:spPr>
          <a:xfrm>
            <a:off x="6502560" y="2467080"/>
            <a:ext cx="30351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trike="noStrik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merge sort is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trike="noStrik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2 n lg n</a:t>
            </a:r>
            <a:endParaRPr sz="1800"/>
          </a:p>
        </p:txBody>
      </p:sp>
      <p:sp>
        <p:nvSpPr>
          <p:cNvPr id="244" name="Google Shape;244;p31"/>
          <p:cNvSpPr/>
          <p:nvPr/>
        </p:nvSpPr>
        <p:spPr>
          <a:xfrm>
            <a:off x="6515040" y="3152880"/>
            <a:ext cx="4368300" cy="20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strike="noStrik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sort a million items?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strike="noStrik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CA" sz="2000" strike="noStrik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insertion sort takes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trike="noStrik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 	roughly </a:t>
            </a:r>
            <a:r>
              <a:rPr lang="en-CA" sz="2000" strike="noStrik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70 hours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trike="noStrik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while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trike="noStrik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merge sort takes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trike="noStrik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roughly </a:t>
            </a:r>
            <a:r>
              <a:rPr lang="en-CA" sz="2000" strike="noStrik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40 seconds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/>
        </p:nvSpPr>
        <p:spPr>
          <a:xfrm>
            <a:off x="47750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strike="noStrik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Analysis of Algorithms</a:t>
            </a:r>
            <a:endParaRPr sz="1800"/>
          </a:p>
        </p:txBody>
      </p:sp>
      <p:sp>
        <p:nvSpPr>
          <p:cNvPr id="268" name="Google Shape;268;p34"/>
          <p:cNvSpPr txBox="1"/>
          <p:nvPr/>
        </p:nvSpPr>
        <p:spPr>
          <a:xfrm>
            <a:off x="894096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strike="noStrik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 sz="1800"/>
          </a:p>
        </p:txBody>
      </p:sp>
      <p:sp>
        <p:nvSpPr>
          <p:cNvPr id="269" name="Google Shape;269;p34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strike="noStrik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Big-Oh</a:t>
            </a:r>
            <a:endParaRPr sz="1800" dirty="0"/>
          </a:p>
        </p:txBody>
      </p:sp>
      <p:sp>
        <p:nvSpPr>
          <p:cNvPr id="270" name="Google Shape;270;p34"/>
          <p:cNvSpPr txBox="1"/>
          <p:nvPr/>
        </p:nvSpPr>
        <p:spPr>
          <a:xfrm>
            <a:off x="584050" y="1905125"/>
            <a:ext cx="11092838" cy="3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440"/>
              <a:buFont typeface="Noto Sans Symbols"/>
              <a:buChar char="❑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lang="en-US" sz="2400" strike="noStrik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ig O describes an upper bound on the time</a:t>
            </a:r>
          </a:p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440"/>
              <a:buFont typeface="Noto Sans Symbols"/>
              <a:buChar char="❑"/>
            </a:pPr>
            <a:r>
              <a:rPr lang="en-US" sz="2400" strike="noStrik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Big O just describes the rate of increase.</a:t>
            </a:r>
          </a:p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440"/>
              <a:buFont typeface="Noto Sans Symbols"/>
              <a:buChar char="❑"/>
            </a:pPr>
            <a:r>
              <a:rPr lang="en-US" sz="2400" strike="noStrik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For this reason, we drop the constants in runtime. </a:t>
            </a:r>
          </a:p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440"/>
              <a:buFont typeface="Noto Sans Symbols"/>
              <a:buChar char="❑"/>
            </a:pPr>
            <a:r>
              <a:rPr lang="en-US" sz="2400" strike="noStrik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An algorithm that one might have described as 0(2N) is actually O(N).</a:t>
            </a:r>
          </a:p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440"/>
              <a:buFont typeface="Noto Sans Symbols"/>
              <a:buChar char="❑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Big O helps in answering “How does the runtime of a program grows with increasing input?”</a:t>
            </a:r>
            <a:endParaRPr lang="en-US" sz="2400" strike="noStrike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440"/>
              <a:buFont typeface="Noto Sans Symbols"/>
              <a:buChar char="❑"/>
            </a:pPr>
            <a:endParaRPr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/>
        </p:nvSpPr>
        <p:spPr>
          <a:xfrm>
            <a:off x="47750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strike="noStrik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Analysis of Algorithms</a:t>
            </a:r>
            <a:endParaRPr sz="1800"/>
          </a:p>
        </p:txBody>
      </p:sp>
      <p:sp>
        <p:nvSpPr>
          <p:cNvPr id="268" name="Google Shape;268;p34"/>
          <p:cNvSpPr txBox="1"/>
          <p:nvPr/>
        </p:nvSpPr>
        <p:spPr>
          <a:xfrm>
            <a:off x="894096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strike="noStrik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 sz="1800"/>
          </a:p>
        </p:txBody>
      </p:sp>
      <p:sp>
        <p:nvSpPr>
          <p:cNvPr id="269" name="Google Shape;269;p34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strike="noStrik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Big-Oh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7D2984-C3D5-46B9-BFA3-EDD4D66A6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219" y="1957182"/>
            <a:ext cx="4877481" cy="2943636"/>
          </a:xfrm>
          <a:prstGeom prst="rect">
            <a:avLst/>
          </a:prstGeom>
        </p:spPr>
      </p:pic>
      <p:sp>
        <p:nvSpPr>
          <p:cNvPr id="8" name="Google Shape;270;p34">
            <a:extLst>
              <a:ext uri="{FF2B5EF4-FFF2-40B4-BE49-F238E27FC236}">
                <a16:creationId xmlns:a16="http://schemas.microsoft.com/office/drawing/2014/main" id="{D5C340EB-977C-4D62-B3D6-55FADB0BE063}"/>
              </a:ext>
            </a:extLst>
          </p:cNvPr>
          <p:cNvSpPr txBox="1"/>
          <p:nvPr/>
        </p:nvSpPr>
        <p:spPr>
          <a:xfrm>
            <a:off x="584050" y="1905125"/>
            <a:ext cx="5511950" cy="3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440"/>
              <a:buFont typeface="Noto Sans Symbols"/>
              <a:buChar char="❑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Linear Complexity is when runtime increases with the size</a:t>
            </a:r>
          </a:p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440"/>
              <a:buFont typeface="Noto Sans Symbols"/>
              <a:buChar char="❑"/>
            </a:pPr>
            <a:endParaRPr lang="en-US" sz="2400" strike="noStrike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440"/>
              <a:buFont typeface="Noto Sans Symbols"/>
              <a:buChar char="❑"/>
            </a:pPr>
            <a:endParaRPr lang="en-US"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440"/>
              <a:buFont typeface="Noto Sans Symbols"/>
              <a:buChar char="❑"/>
            </a:pPr>
            <a:endParaRPr lang="en-US" sz="2400" strike="noStrike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440"/>
              <a:buFont typeface="Noto Sans Symbols"/>
              <a:buChar char="❑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We only consider the fastest growing term which is ‘n’ in this case</a:t>
            </a:r>
          </a:p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440"/>
              <a:buFont typeface="Noto Sans Symbols"/>
              <a:buChar char="❑"/>
            </a:pPr>
            <a:r>
              <a:rPr lang="en-US" sz="2400" strike="noStrik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Drop any constants with the </a:t>
            </a: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fastest growing term</a:t>
            </a:r>
            <a:endParaRPr lang="en-US" sz="2400" strike="noStrike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440"/>
              <a:buFont typeface="Noto Sans Symbols"/>
              <a:buChar char="❑"/>
            </a:pPr>
            <a:endParaRPr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9246F9-35C0-4419-AD94-977C334DCCDF}"/>
                  </a:ext>
                </a:extLst>
              </p:cNvPr>
              <p:cNvSpPr txBox="1"/>
              <p:nvPr/>
            </p:nvSpPr>
            <p:spPr>
              <a:xfrm>
                <a:off x="1420622" y="2875002"/>
                <a:ext cx="235090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9246F9-35C0-4419-AD94-977C334DC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622" y="2875002"/>
                <a:ext cx="235090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638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/>
        </p:nvSpPr>
        <p:spPr>
          <a:xfrm>
            <a:off x="47750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strike="noStrik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Analysis of Algorithms</a:t>
            </a:r>
            <a:endParaRPr sz="1800"/>
          </a:p>
        </p:txBody>
      </p:sp>
      <p:sp>
        <p:nvSpPr>
          <p:cNvPr id="277" name="Google Shape;277;p35"/>
          <p:cNvSpPr txBox="1"/>
          <p:nvPr/>
        </p:nvSpPr>
        <p:spPr>
          <a:xfrm>
            <a:off x="894096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strike="noStrik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 sz="1800"/>
          </a:p>
        </p:txBody>
      </p:sp>
      <p:sp>
        <p:nvSpPr>
          <p:cNvPr id="278" name="Google Shape;278;p35"/>
          <p:cNvSpPr/>
          <p:nvPr/>
        </p:nvSpPr>
        <p:spPr>
          <a:xfrm>
            <a:off x="507840" y="533520"/>
            <a:ext cx="8330700" cy="6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 strike="noStrik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Big-Oh Examples</a:t>
            </a:r>
            <a:endParaRPr sz="1800" dirty="0"/>
          </a:p>
        </p:txBody>
      </p:sp>
      <p:sp>
        <p:nvSpPr>
          <p:cNvPr id="279" name="Google Shape;279;p35"/>
          <p:cNvSpPr/>
          <p:nvPr/>
        </p:nvSpPr>
        <p:spPr>
          <a:xfrm>
            <a:off x="934500" y="1457045"/>
            <a:ext cx="104241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CA" sz="2600" strike="noStrik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7n - 2</a:t>
            </a:r>
            <a:endParaRPr sz="1600"/>
          </a:p>
        </p:txBody>
      </p:sp>
      <p:sp>
        <p:nvSpPr>
          <p:cNvPr id="280" name="Google Shape;280;p35"/>
          <p:cNvSpPr/>
          <p:nvPr/>
        </p:nvSpPr>
        <p:spPr>
          <a:xfrm>
            <a:off x="649920" y="1898520"/>
            <a:ext cx="10424100" cy="11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628559" marR="0" lvl="0" indent="-2282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strike="noStrik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7n - 2 is O(n)</a:t>
            </a:r>
            <a:endParaRPr sz="1600" dirty="0"/>
          </a:p>
        </p:txBody>
      </p:sp>
      <p:sp>
        <p:nvSpPr>
          <p:cNvPr id="281" name="Google Shape;281;p35"/>
          <p:cNvSpPr/>
          <p:nvPr/>
        </p:nvSpPr>
        <p:spPr>
          <a:xfrm>
            <a:off x="934500" y="2953205"/>
            <a:ext cx="104241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CA" sz="2600" strike="noStrik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3n</a:t>
            </a:r>
            <a:r>
              <a:rPr lang="en-CA" sz="2600" strike="noStrike" baseline="300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-CA" sz="2600" strike="noStrik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 + 20n</a:t>
            </a:r>
            <a:r>
              <a:rPr lang="en-CA" sz="2600" strike="noStrike" baseline="300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CA" sz="2600" strike="noStrik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 + 5</a:t>
            </a:r>
            <a:endParaRPr sz="1600"/>
          </a:p>
        </p:txBody>
      </p:sp>
      <p:sp>
        <p:nvSpPr>
          <p:cNvPr id="282" name="Google Shape;282;p35"/>
          <p:cNvSpPr/>
          <p:nvPr/>
        </p:nvSpPr>
        <p:spPr>
          <a:xfrm>
            <a:off x="609600" y="3405480"/>
            <a:ext cx="11073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628559" marR="0" lvl="0" indent="-2282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strike="noStrik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3n</a:t>
            </a:r>
            <a:r>
              <a:rPr lang="en-CA" sz="1800" strike="noStrike" baseline="300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-CA" sz="1800" strike="noStrik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 + 20n</a:t>
            </a:r>
            <a:r>
              <a:rPr lang="en-CA" sz="1800" strike="noStrike" baseline="300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CA" sz="1800" strike="noStrik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 + 5 is O(n</a:t>
            </a:r>
            <a:r>
              <a:rPr lang="en-CA" sz="1800" strike="noStrike" baseline="300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-CA" sz="1800" strike="noStrik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600" dirty="0"/>
          </a:p>
        </p:txBody>
      </p:sp>
      <p:sp>
        <p:nvSpPr>
          <p:cNvPr id="283" name="Google Shape;283;p35"/>
          <p:cNvSpPr/>
          <p:nvPr/>
        </p:nvSpPr>
        <p:spPr>
          <a:xfrm>
            <a:off x="934500" y="4420205"/>
            <a:ext cx="104241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CA" sz="2600" strike="noStrik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3 log n + 5</a:t>
            </a:r>
            <a:endParaRPr sz="1600"/>
          </a:p>
        </p:txBody>
      </p:sp>
      <p:sp>
        <p:nvSpPr>
          <p:cNvPr id="284" name="Google Shape;284;p35"/>
          <p:cNvSpPr/>
          <p:nvPr/>
        </p:nvSpPr>
        <p:spPr>
          <a:xfrm>
            <a:off x="711360" y="4876800"/>
            <a:ext cx="11480100" cy="12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628559" marR="0" lvl="0" indent="-2282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strike="noStrik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3 log n + 5 is O(log n)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/>
        </p:nvSpPr>
        <p:spPr>
          <a:xfrm>
            <a:off x="47750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strike="noStrik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Analysis of Algorithms</a:t>
            </a:r>
            <a:endParaRPr sz="1800"/>
          </a:p>
        </p:txBody>
      </p:sp>
      <p:sp>
        <p:nvSpPr>
          <p:cNvPr id="277" name="Google Shape;277;p35"/>
          <p:cNvSpPr txBox="1"/>
          <p:nvPr/>
        </p:nvSpPr>
        <p:spPr>
          <a:xfrm>
            <a:off x="894096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strike="noStrik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 sz="1800"/>
          </a:p>
        </p:txBody>
      </p:sp>
      <p:sp>
        <p:nvSpPr>
          <p:cNvPr id="278" name="Google Shape;278;p35"/>
          <p:cNvSpPr/>
          <p:nvPr/>
        </p:nvSpPr>
        <p:spPr>
          <a:xfrm>
            <a:off x="507840" y="533520"/>
            <a:ext cx="8330700" cy="6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 strike="noStrik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Constant Time O(1)</a:t>
            </a:r>
            <a:endParaRPr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8E8D7-16F8-45D8-93B2-F2C685B9CA00}"/>
              </a:ext>
            </a:extLst>
          </p:cNvPr>
          <p:cNvSpPr txBox="1"/>
          <p:nvPr/>
        </p:nvSpPr>
        <p:spPr>
          <a:xfrm>
            <a:off x="989838" y="1443841"/>
            <a:ext cx="969035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package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Big_O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Driver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static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constant_function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[])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number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O(1)</a:t>
            </a: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number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4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O(1)</a:t>
            </a: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total time = O(1) + O(1) = O(2) which is constant</a:t>
            </a: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static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constant_function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38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/>
        </p:nvSpPr>
        <p:spPr>
          <a:xfrm>
            <a:off x="47750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strike="noStrik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Analysis of Algorithms</a:t>
            </a:r>
            <a:endParaRPr sz="1800"/>
          </a:p>
        </p:txBody>
      </p:sp>
      <p:sp>
        <p:nvSpPr>
          <p:cNvPr id="277" name="Google Shape;277;p35"/>
          <p:cNvSpPr txBox="1"/>
          <p:nvPr/>
        </p:nvSpPr>
        <p:spPr>
          <a:xfrm>
            <a:off x="894096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strike="noStrik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 sz="1800"/>
          </a:p>
        </p:txBody>
      </p:sp>
      <p:sp>
        <p:nvSpPr>
          <p:cNvPr id="278" name="Google Shape;278;p35"/>
          <p:cNvSpPr/>
          <p:nvPr/>
        </p:nvSpPr>
        <p:spPr>
          <a:xfrm>
            <a:off x="507840" y="533520"/>
            <a:ext cx="8330700" cy="6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 strike="noStrik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Linear Time O(n)</a:t>
            </a:r>
            <a:endParaRPr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0E822B-9E83-4BEC-BEDA-9E48ED11B07D}"/>
              </a:ext>
            </a:extLst>
          </p:cNvPr>
          <p:cNvSpPr txBox="1"/>
          <p:nvPr/>
        </p:nvSpPr>
        <p:spPr>
          <a:xfrm>
            <a:off x="706374" y="1514100"/>
            <a:ext cx="1022070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linear_function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[])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pt-BR" sz="14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sum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pt-BR" sz="14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O(1)</a:t>
            </a: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++)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4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this runs n times</a:t>
            </a: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sum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+=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4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O(1)</a:t>
            </a: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sum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4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O(1)</a:t>
            </a:r>
          </a:p>
          <a:p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pt-BR" sz="14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total time = O(1) + n x O(1) + O(1) = O(n)</a:t>
            </a: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198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/>
        </p:nvSpPr>
        <p:spPr>
          <a:xfrm>
            <a:off x="47750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strike="noStrik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Analysis of Algorithms</a:t>
            </a:r>
            <a:endParaRPr sz="1800"/>
          </a:p>
        </p:txBody>
      </p:sp>
      <p:sp>
        <p:nvSpPr>
          <p:cNvPr id="277" name="Google Shape;277;p35"/>
          <p:cNvSpPr txBox="1"/>
          <p:nvPr/>
        </p:nvSpPr>
        <p:spPr>
          <a:xfrm>
            <a:off x="894096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strike="noStrik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 sz="1800"/>
          </a:p>
        </p:txBody>
      </p:sp>
      <p:sp>
        <p:nvSpPr>
          <p:cNvPr id="278" name="Google Shape;278;p35"/>
          <p:cNvSpPr/>
          <p:nvPr/>
        </p:nvSpPr>
        <p:spPr>
          <a:xfrm>
            <a:off x="507840" y="533520"/>
            <a:ext cx="8330700" cy="6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 strike="noStrik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Linear Time O(n)</a:t>
            </a:r>
            <a:endParaRPr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37DBC4-CCBC-4583-8CF5-C44A94DDEDAF}"/>
              </a:ext>
            </a:extLst>
          </p:cNvPr>
          <p:cNvSpPr txBox="1"/>
          <p:nvPr/>
        </p:nvSpPr>
        <p:spPr>
          <a:xfrm>
            <a:off x="665954" y="1406146"/>
            <a:ext cx="1070918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sum_product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[])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pt-BR" sz="14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sum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pt-BR" sz="14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O(1)</a:t>
            </a: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++)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4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this runs n times</a:t>
            </a: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sum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+=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4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O(1)</a:t>
            </a: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"Sum: "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sum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4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O(1)</a:t>
            </a: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product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O(1)</a:t>
            </a: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++)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4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this runs n times</a:t>
            </a: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product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*=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4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O(1)</a:t>
            </a: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"Product: "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product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O(1)</a:t>
            </a:r>
          </a:p>
          <a:p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pt-BR" sz="14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total time = O(1) + n x O(1) + O(1) + O(1) + n x O(1) + O(1) = O(2n) = O(n)</a:t>
            </a: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39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/>
        </p:nvSpPr>
        <p:spPr>
          <a:xfrm>
            <a:off x="47750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strike="noStrik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Analysis of Algorithms</a:t>
            </a:r>
            <a:endParaRPr sz="1800"/>
          </a:p>
        </p:txBody>
      </p:sp>
      <p:sp>
        <p:nvSpPr>
          <p:cNvPr id="277" name="Google Shape;277;p35"/>
          <p:cNvSpPr txBox="1"/>
          <p:nvPr/>
        </p:nvSpPr>
        <p:spPr>
          <a:xfrm>
            <a:off x="894096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strike="noStrik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 sz="1800"/>
          </a:p>
        </p:txBody>
      </p:sp>
      <p:sp>
        <p:nvSpPr>
          <p:cNvPr id="278" name="Google Shape;278;p35"/>
          <p:cNvSpPr/>
          <p:nvPr/>
        </p:nvSpPr>
        <p:spPr>
          <a:xfrm>
            <a:off x="507840" y="533520"/>
            <a:ext cx="8330700" cy="6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 strike="noStrik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Quadratic Time O(n)</a:t>
            </a:r>
            <a:endParaRPr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97DA11-1201-46C3-BF8A-38B6BDF5A5DA}"/>
              </a:ext>
            </a:extLst>
          </p:cNvPr>
          <p:cNvSpPr txBox="1"/>
          <p:nvPr/>
        </p:nvSpPr>
        <p:spPr>
          <a:xfrm>
            <a:off x="816102" y="1435817"/>
            <a:ext cx="953490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pairs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[])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++)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this runs n times</a:t>
            </a: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j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j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this runs n times</a:t>
            </a: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"(%</a:t>
            </a:r>
            <a:r>
              <a:rPr lang="en-US" sz="14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d,%d</a:t>
            </a:r>
            <a:r>
              <a:rPr lang="en-US" sz="14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O(1)</a:t>
            </a: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pt-BR" sz="14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total time = O(n) x O(n) + O(1) = O(n^2)</a:t>
            </a: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3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/>
        </p:nvSpPr>
        <p:spPr>
          <a:xfrm>
            <a:off x="47750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strike="noStrik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Analysis of Algorithms</a:t>
            </a:r>
            <a:endParaRPr sz="1800"/>
          </a:p>
        </p:txBody>
      </p:sp>
      <p:sp>
        <p:nvSpPr>
          <p:cNvPr id="277" name="Google Shape;277;p35"/>
          <p:cNvSpPr txBox="1"/>
          <p:nvPr/>
        </p:nvSpPr>
        <p:spPr>
          <a:xfrm>
            <a:off x="894096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strike="noStrik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 sz="1800"/>
          </a:p>
        </p:txBody>
      </p:sp>
      <p:sp>
        <p:nvSpPr>
          <p:cNvPr id="278" name="Google Shape;278;p35"/>
          <p:cNvSpPr/>
          <p:nvPr/>
        </p:nvSpPr>
        <p:spPr>
          <a:xfrm>
            <a:off x="507840" y="533520"/>
            <a:ext cx="8330700" cy="6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 strike="noStrik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O(n x m)</a:t>
            </a:r>
            <a:endParaRPr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368C8B-9D4A-4B3F-8811-CB9D61C7C95B}"/>
              </a:ext>
            </a:extLst>
          </p:cNvPr>
          <p:cNvSpPr txBox="1"/>
          <p:nvPr/>
        </p:nvSpPr>
        <p:spPr>
          <a:xfrm>
            <a:off x="742950" y="1444961"/>
            <a:ext cx="958062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two_arrays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arr1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arr2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[])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++)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this runs n times</a:t>
            </a: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j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j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this runs m times</a:t>
            </a: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"(%</a:t>
            </a:r>
            <a:r>
              <a:rPr lang="en-US" sz="14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d,%d</a:t>
            </a:r>
            <a:r>
              <a:rPr lang="en-US" sz="14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arr1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arr2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//O(1)</a:t>
            </a: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pt-BR" sz="14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total time = O(n) x O(m) x O(1) = O(n x m)</a:t>
            </a: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Outline</a:t>
            </a:r>
            <a:endParaRPr sz="1800" b="0" i="0" u="none" strike="noStrike" cap="none"/>
          </a:p>
        </p:txBody>
      </p:sp>
      <p:sp>
        <p:nvSpPr>
          <p:cNvPr id="85" name="Google Shape;85;p15"/>
          <p:cNvSpPr txBox="1"/>
          <p:nvPr/>
        </p:nvSpPr>
        <p:spPr>
          <a:xfrm>
            <a:off x="1117440" y="1523880"/>
            <a:ext cx="10362900" cy="44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CA" sz="26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Counting primitive operations</a:t>
            </a:r>
            <a:endParaRPr sz="26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CA" sz="26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Analysis</a:t>
            </a:r>
            <a:endParaRPr sz="26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○"/>
            </a:pPr>
            <a:r>
              <a:rPr lang="en-CA" sz="24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Growth rate</a:t>
            </a:r>
            <a:endParaRPr sz="24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○"/>
            </a:pPr>
            <a:r>
              <a:rPr lang="en-CA" sz="24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7 important functions</a:t>
            </a:r>
            <a:endParaRPr sz="24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○"/>
            </a:pPr>
            <a:r>
              <a:rPr lang="en-CA" sz="24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Big-oh notation</a:t>
            </a:r>
            <a:endParaRPr sz="24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47750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Object-Oriented Programming</a:t>
            </a:r>
            <a:endParaRPr sz="1800" b="0" i="0" u="none" strike="noStrike" cap="none"/>
          </a:p>
        </p:txBody>
      </p:sp>
      <p:sp>
        <p:nvSpPr>
          <p:cNvPr id="87" name="Google Shape;87;p15"/>
          <p:cNvSpPr txBox="1"/>
          <p:nvPr/>
        </p:nvSpPr>
        <p:spPr>
          <a:xfrm>
            <a:off x="894096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sz="1800" b="0" i="0" u="none" strike="noStrike" cap="non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Wrap-up</a:t>
            </a:r>
            <a:endParaRPr sz="1800" b="0" i="0" u="none" strike="noStrike" cap="none"/>
          </a:p>
        </p:txBody>
      </p:sp>
      <p:sp>
        <p:nvSpPr>
          <p:cNvPr id="332" name="Google Shape;332;p41"/>
          <p:cNvSpPr txBox="1"/>
          <p:nvPr/>
        </p:nvSpPr>
        <p:spPr>
          <a:xfrm>
            <a:off x="1117440" y="1523880"/>
            <a:ext cx="10362900" cy="44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CA" sz="26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Counting primitive operations</a:t>
            </a:r>
            <a:endParaRPr sz="26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CA" sz="26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Analysis</a:t>
            </a:r>
            <a:endParaRPr sz="26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○"/>
            </a:pPr>
            <a:r>
              <a:rPr lang="en-CA" sz="24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Growth rate</a:t>
            </a:r>
            <a:endParaRPr sz="24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○"/>
            </a:pPr>
            <a:r>
              <a:rPr lang="en-CA" sz="24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7 important functions</a:t>
            </a:r>
            <a:endParaRPr sz="24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○"/>
            </a:pPr>
            <a:r>
              <a:rPr lang="en-CA" sz="24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Big-oh notation</a:t>
            </a:r>
            <a:endParaRPr sz="24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3" name="Google Shape;333;p41"/>
          <p:cNvSpPr txBox="1"/>
          <p:nvPr/>
        </p:nvSpPr>
        <p:spPr>
          <a:xfrm>
            <a:off x="47750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Object-Oriented Programming</a:t>
            </a:r>
            <a:endParaRPr sz="1800" b="0" i="0" u="none" strike="noStrike" cap="none"/>
          </a:p>
        </p:txBody>
      </p:sp>
      <p:sp>
        <p:nvSpPr>
          <p:cNvPr id="334" name="Google Shape;334;p41"/>
          <p:cNvSpPr txBox="1"/>
          <p:nvPr/>
        </p:nvSpPr>
        <p:spPr>
          <a:xfrm>
            <a:off x="894096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endParaRPr sz="1800" b="0" i="0" u="none" strike="noStrike" cap="non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Counting Primitive Operations</a:t>
            </a:r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1117440" y="1523880"/>
            <a:ext cx="10362900" cy="44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CA" sz="24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Counting primitive operations:</a:t>
            </a:r>
            <a:endParaRPr sz="24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200"/>
              <a:buFont typeface="Tahoma"/>
              <a:buChar char="○"/>
            </a:pPr>
            <a:r>
              <a:rPr lang="en-CA" sz="22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With algorithm analysis, we want a formula that describes how many primitive operations our algorithm will perform</a:t>
            </a:r>
            <a:endParaRPr sz="22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200"/>
              <a:buFont typeface="Tahoma"/>
              <a:buChar char="○"/>
            </a:pPr>
            <a:r>
              <a:rPr lang="en-CA" sz="22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Primitive operations including anything that takes a constant amount of time to execute</a:t>
            </a:r>
            <a:endParaRPr sz="22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CA" sz="24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Some example primitive operations:</a:t>
            </a:r>
            <a:endParaRPr sz="24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200"/>
              <a:buFont typeface="Tahoma"/>
              <a:buChar char="○"/>
            </a:pPr>
            <a:r>
              <a:rPr lang="en-CA" sz="22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Assigning a value to a variable</a:t>
            </a:r>
            <a:endParaRPr sz="22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200"/>
              <a:buFont typeface="Tahoma"/>
              <a:buChar char="○"/>
            </a:pPr>
            <a:r>
              <a:rPr lang="en-CA" sz="22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Any arithmetic (or other) operator (e.g. +, -, *, /, &amp;&amp;, ||)</a:t>
            </a:r>
            <a:endParaRPr sz="22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200"/>
              <a:buFont typeface="Tahoma"/>
              <a:buChar char="○"/>
            </a:pPr>
            <a:r>
              <a:rPr lang="en-CA" sz="22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Array indexing, dereferencing a pointer</a:t>
            </a:r>
            <a:endParaRPr sz="22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200"/>
              <a:buFont typeface="Tahoma"/>
              <a:buChar char="○"/>
            </a:pPr>
            <a:r>
              <a:rPr lang="en-CA" sz="22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Calling a function, returning from a function (</a:t>
            </a:r>
            <a:r>
              <a:rPr lang="en-CA" sz="2200" i="1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but not the code of the function itself, necessarily</a:t>
            </a:r>
            <a:r>
              <a:rPr lang="en-CA" sz="22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22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200"/>
              <a:buFont typeface="Tahoma"/>
              <a:buChar char="○"/>
            </a:pPr>
            <a:r>
              <a:rPr lang="en-CA" sz="22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etc.</a:t>
            </a:r>
            <a:endParaRPr sz="22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47750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Object-Oriented Programming</a:t>
            </a:r>
            <a:endParaRPr sz="1800" b="0" i="0" u="none" strike="noStrike" cap="none"/>
          </a:p>
        </p:txBody>
      </p:sp>
      <p:sp>
        <p:nvSpPr>
          <p:cNvPr id="95" name="Google Shape;95;p16"/>
          <p:cNvSpPr txBox="1"/>
          <p:nvPr/>
        </p:nvSpPr>
        <p:spPr>
          <a:xfrm>
            <a:off x="894096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 sz="1800" b="0" i="0" u="none" strike="noStrike" cap="non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7 Important Functions</a:t>
            </a:r>
            <a:endParaRPr sz="1800"/>
          </a:p>
        </p:txBody>
      </p:sp>
      <p:sp>
        <p:nvSpPr>
          <p:cNvPr id="128" name="Google Shape;128;p20"/>
          <p:cNvSpPr txBox="1"/>
          <p:nvPr/>
        </p:nvSpPr>
        <p:spPr>
          <a:xfrm>
            <a:off x="894096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strike="noStrik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 sz="1800"/>
          </a:p>
        </p:txBody>
      </p:sp>
      <p:sp>
        <p:nvSpPr>
          <p:cNvPr id="129" name="Google Shape;129;p20"/>
          <p:cNvSpPr txBox="1"/>
          <p:nvPr/>
        </p:nvSpPr>
        <p:spPr>
          <a:xfrm>
            <a:off x="47750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strike="noStrik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Analysis of Algorithms</a:t>
            </a:r>
            <a:endParaRPr sz="1800"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00" y="1572920"/>
            <a:ext cx="4581525" cy="27717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7 Important Functions</a:t>
            </a:r>
            <a:endParaRPr sz="1800"/>
          </a:p>
        </p:txBody>
      </p:sp>
      <p:sp>
        <p:nvSpPr>
          <p:cNvPr id="136" name="Google Shape;136;p21"/>
          <p:cNvSpPr txBox="1"/>
          <p:nvPr/>
        </p:nvSpPr>
        <p:spPr>
          <a:xfrm>
            <a:off x="894096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strike="noStrik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 sz="1800"/>
          </a:p>
        </p:txBody>
      </p:sp>
      <p:sp>
        <p:nvSpPr>
          <p:cNvPr id="137" name="Google Shape;137;p21"/>
          <p:cNvSpPr txBox="1"/>
          <p:nvPr/>
        </p:nvSpPr>
        <p:spPr>
          <a:xfrm>
            <a:off x="47750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strike="noStrik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Analysis of Algorithms</a:t>
            </a:r>
            <a:endParaRPr sz="1800"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00" y="1572920"/>
            <a:ext cx="4581525" cy="27717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800" y="2047870"/>
            <a:ext cx="4591050" cy="27622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7 Important Functions</a:t>
            </a:r>
            <a:endParaRPr sz="1800"/>
          </a:p>
        </p:txBody>
      </p:sp>
      <p:sp>
        <p:nvSpPr>
          <p:cNvPr id="145" name="Google Shape;145;p22"/>
          <p:cNvSpPr txBox="1"/>
          <p:nvPr/>
        </p:nvSpPr>
        <p:spPr>
          <a:xfrm>
            <a:off x="894096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strike="noStrik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 sz="1800"/>
          </a:p>
        </p:txBody>
      </p:sp>
      <p:sp>
        <p:nvSpPr>
          <p:cNvPr id="146" name="Google Shape;146;p22"/>
          <p:cNvSpPr txBox="1"/>
          <p:nvPr/>
        </p:nvSpPr>
        <p:spPr>
          <a:xfrm>
            <a:off x="47750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strike="noStrik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Analysis of Algorithms</a:t>
            </a:r>
            <a:endParaRPr sz="1800"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00" y="1572920"/>
            <a:ext cx="4581525" cy="27717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800" y="2047870"/>
            <a:ext cx="4591050" cy="27622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3365" y="2524970"/>
            <a:ext cx="4610100" cy="27622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7 Important Functions</a:t>
            </a:r>
            <a:endParaRPr sz="1800"/>
          </a:p>
        </p:txBody>
      </p:sp>
      <p:sp>
        <p:nvSpPr>
          <p:cNvPr id="155" name="Google Shape;155;p23"/>
          <p:cNvSpPr txBox="1"/>
          <p:nvPr/>
        </p:nvSpPr>
        <p:spPr>
          <a:xfrm>
            <a:off x="894096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strike="noStrik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 sz="1800"/>
          </a:p>
        </p:txBody>
      </p:sp>
      <p:sp>
        <p:nvSpPr>
          <p:cNvPr id="156" name="Google Shape;156;p23"/>
          <p:cNvSpPr txBox="1"/>
          <p:nvPr/>
        </p:nvSpPr>
        <p:spPr>
          <a:xfrm>
            <a:off x="47750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strike="noStrik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Analysis of Algorithms</a:t>
            </a:r>
            <a:endParaRPr sz="1800"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00" y="1572920"/>
            <a:ext cx="4581525" cy="27717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800" y="2047870"/>
            <a:ext cx="4591050" cy="27622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3365" y="2524970"/>
            <a:ext cx="4610100" cy="27622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0115" y="2968895"/>
            <a:ext cx="4591050" cy="27527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7 Important Functions</a:t>
            </a:r>
            <a:endParaRPr sz="1800"/>
          </a:p>
        </p:txBody>
      </p:sp>
      <p:sp>
        <p:nvSpPr>
          <p:cNvPr id="166" name="Google Shape;166;p24"/>
          <p:cNvSpPr txBox="1"/>
          <p:nvPr/>
        </p:nvSpPr>
        <p:spPr>
          <a:xfrm>
            <a:off x="894096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strike="noStrik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 sz="1800"/>
          </a:p>
        </p:txBody>
      </p:sp>
      <p:sp>
        <p:nvSpPr>
          <p:cNvPr id="167" name="Google Shape;167;p24"/>
          <p:cNvSpPr txBox="1"/>
          <p:nvPr/>
        </p:nvSpPr>
        <p:spPr>
          <a:xfrm>
            <a:off x="47750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strike="noStrik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Analysis of Algorithms</a:t>
            </a:r>
            <a:endParaRPr sz="1800"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00" y="1572920"/>
            <a:ext cx="4581525" cy="27717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800" y="2047870"/>
            <a:ext cx="4591050" cy="27622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3365" y="2524970"/>
            <a:ext cx="4610100" cy="27622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1" name="Google Shape;17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0115" y="2968895"/>
            <a:ext cx="4591050" cy="27527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97365" y="1577682"/>
            <a:ext cx="4600575" cy="27622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7 Important Functions</a:t>
            </a:r>
            <a:endParaRPr sz="1800"/>
          </a:p>
        </p:txBody>
      </p:sp>
      <p:sp>
        <p:nvSpPr>
          <p:cNvPr id="178" name="Google Shape;178;p25"/>
          <p:cNvSpPr txBox="1"/>
          <p:nvPr/>
        </p:nvSpPr>
        <p:spPr>
          <a:xfrm>
            <a:off x="894096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strike="noStrik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 sz="1800"/>
          </a:p>
        </p:txBody>
      </p:sp>
      <p:sp>
        <p:nvSpPr>
          <p:cNvPr id="179" name="Google Shape;179;p25"/>
          <p:cNvSpPr txBox="1"/>
          <p:nvPr/>
        </p:nvSpPr>
        <p:spPr>
          <a:xfrm>
            <a:off x="47750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strike="noStrik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Analysis of Algorithms</a:t>
            </a:r>
            <a:endParaRPr sz="1800"/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00" y="1572920"/>
            <a:ext cx="4581525" cy="27717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800" y="2047870"/>
            <a:ext cx="4591050" cy="27622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3365" y="2524970"/>
            <a:ext cx="4610100" cy="27622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0115" y="2968895"/>
            <a:ext cx="4591050" cy="27527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4" name="Google Shape;184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97365" y="1577682"/>
            <a:ext cx="4600575" cy="27622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5" name="Google Shape;185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29332" y="2056420"/>
            <a:ext cx="4581525" cy="274516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8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1109</Words>
  <Application>Microsoft Office PowerPoint</Application>
  <PresentationFormat>Widescreen</PresentationFormat>
  <Paragraphs>181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Cambria Math</vt:lpstr>
      <vt:lpstr>Arial</vt:lpstr>
      <vt:lpstr>Noto Sans Symbols</vt:lpstr>
      <vt:lpstr>Ubuntu</vt:lpstr>
      <vt:lpstr>Courier New</vt:lpstr>
      <vt:lpstr>Calibri</vt:lpstr>
      <vt:lpstr>Tahoma</vt:lpstr>
      <vt:lpstr>3_Custom Design</vt:lpstr>
      <vt:lpstr>8_Custom Design</vt:lpstr>
      <vt:lpstr>Analysis of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cp:lastModifiedBy>Razi Iqbal</cp:lastModifiedBy>
  <cp:revision>15</cp:revision>
  <dcterms:modified xsi:type="dcterms:W3CDTF">2022-09-22T21:06:46Z</dcterms:modified>
</cp:coreProperties>
</file>