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  <p:embeddedFont>
      <p:font typeface="Ubuntu" panose="020B0504030602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B6DB96-C4B0-4DF1-808C-2F36C0D295C3}">
  <a:tblStyle styleId="{52B6DB96-C4B0-4DF1-808C-2F36C0D295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808ffac1_0_4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51808ffac1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31a077b6_0_58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8b31a077b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31a077b6_0_82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8b31a077b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b31a077b6_0_9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8b31a077b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31a077b6_0_97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8b31a077b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b31a077b6_0_139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8b31a077b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31a077b6_0_111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8b31a077b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31a077b6_0_118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8b31a077b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31a077b6_0_125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8b31a077b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b31a077b6_0_132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8b31a077b6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31a077b6_0_7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8b31a077b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808ffac1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51808ffa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0" y="685788"/>
            <a:ext cx="6096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31a077b6_0_23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b31a077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31a077b6_0_31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actual search time will vary for different lists and values to find.  We could find the element at the start (examining just 1 element), or at the end (examining all n elements).  How many elements will we examine on average?</a:t>
            </a:r>
            <a:endParaRPr/>
          </a:p>
        </p:txBody>
      </p:sp>
      <p:sp>
        <p:nvSpPr>
          <p:cNvPr id="116" name="Google Shape;116;g8b31a077b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31a077b6_0_66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 this example, representative of the worst case, we have to examine all elements to determine that the value is not in our array.</a:t>
            </a:r>
            <a:endParaRPr/>
          </a:p>
        </p:txBody>
      </p:sp>
      <p:sp>
        <p:nvSpPr>
          <p:cNvPr id="124" name="Google Shape;124;g8b31a077b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b31a077b6_0_39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8b31a077b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31a077b6_0_47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We could also insert at the beginning, or somewhere in the middle of the array.  What would the consequences be for choosing either of those options?</a:t>
            </a:r>
            <a:endParaRPr/>
          </a:p>
        </p:txBody>
      </p:sp>
      <p:sp>
        <p:nvSpPr>
          <p:cNvPr id="140" name="Google Shape;140;g8b31a077b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31a077b6_0_74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8b31a077b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117440" y="1905120"/>
            <a:ext cx="103629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6197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3"/>
          </p:nvPr>
        </p:nvSpPr>
        <p:spPr>
          <a:xfrm>
            <a:off x="6041813" y="1600200"/>
            <a:ext cx="5540587" cy="396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193368" y="160623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193368" y="2448560"/>
            <a:ext cx="5389033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9717" y="4597400"/>
            <a:ext cx="73152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2389717" y="4095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389717" y="4981258"/>
            <a:ext cx="731520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2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1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933662"/>
            <a:ext cx="12192000" cy="924339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197276"/>
            <a:ext cx="1848678" cy="4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446738" y="6197276"/>
            <a:ext cx="135662" cy="1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l="6757" t="14096" r="6722" b="17339"/>
          <a:stretch/>
        </p:blipFill>
        <p:spPr>
          <a:xfrm>
            <a:off x="8703126" y="5540412"/>
            <a:ext cx="2927426" cy="8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526518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NZ5futG_xBWVIBqDyPtfkRD3kpIjQssn/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q5XYrbLFgZJY94gvhUKPzrzR92sPt7wf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gsHk0gquyIJduUk9vLW0K71l5pGxB8aN/vie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EeZWAKIB3pg5sjhB3rVB0j8Lqsctp2jy/view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WRwdGykZNJgACS5PIiYWrKNsFC923o4q/vie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tlsmxIVm8iW9W5MVHKR41KtDyyiQNMmw/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osqfsoVWWVx9yuOslE5UlWfP7LN2AmXg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FHBxiQ-7u_OFZu0jayOT0bHt9j9z1lK8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609600" y="1957025"/>
            <a:ext cx="1068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CA"/>
              <a:t>Arrays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CA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2010U - Data Structures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59" name="Google Shape;159;p24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800" b="0" i="0" u="none" strike="noStrike" cap="none"/>
          </a:p>
        </p:txBody>
      </p:sp>
      <p:sp>
        <p:nvSpPr>
          <p:cNvPr id="160" name="Google Shape;160;p24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Unsorted Arrays - Deletion</a:t>
            </a:r>
            <a:endParaRPr sz="1800" b="0" i="0" u="none" strike="noStrike" cap="none"/>
          </a:p>
        </p:txBody>
      </p:sp>
      <p:sp>
        <p:nvSpPr>
          <p:cNvPr id="161" name="Google Shape;161;p24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Deletion from unsorted arrays requires removal of the empty space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Finding the element to be deleted takes time proportional to n - O(n)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■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Linear search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Deleting and removing the empty space takes time proportional to n - O(n)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■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Move all of the larger elements to the left by 1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67" name="Google Shape;167;p25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800" b="0" i="0" u="none" strike="noStrike" cap="none"/>
          </a:p>
        </p:txBody>
      </p:sp>
      <p:sp>
        <p:nvSpPr>
          <p:cNvPr id="168" name="Google Shape;168;p25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Unsorted Arrays - Deletion</a:t>
            </a:r>
            <a:endParaRPr sz="1800" b="0" i="0" u="none" strike="noStrike" cap="none"/>
          </a:p>
        </p:txBody>
      </p:sp>
      <p:pic>
        <p:nvPicPr>
          <p:cNvPr id="169" name="Google Shape;169;p25" title="UnsortedArrayDelet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463" y="1752421"/>
            <a:ext cx="7218273" cy="3560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75" name="Google Shape;175;p2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800" b="0" i="0" u="none" strike="noStrike" cap="none"/>
          </a:p>
        </p:txBody>
      </p:sp>
      <p:sp>
        <p:nvSpPr>
          <p:cNvPr id="176" name="Google Shape;176;p2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Sorted Arrays - Searching</a:t>
            </a:r>
            <a:endParaRPr sz="1800" b="0" i="0" u="none" strike="noStrike" cap="none"/>
          </a:p>
        </p:txBody>
      </p:sp>
      <p:sp>
        <p:nvSpPr>
          <p:cNvPr id="177" name="Google Shape;177;p26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Searching in a sorted array can use binary search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Binary search takes proportional to log</a:t>
            </a:r>
            <a:r>
              <a:rPr lang="en-CA" sz="2200" baseline="-250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n time - O(log n)</a:t>
            </a: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Check the middle element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000"/>
              <a:buFont typeface="Tahoma"/>
              <a:buChar char="■"/>
            </a:pPr>
            <a:r>
              <a:rPr lang="en-CA" sz="20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If the value to find is equal to this middle element, success</a:t>
            </a:r>
            <a:endParaRPr sz="20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000"/>
              <a:buFont typeface="Tahoma"/>
              <a:buChar char="■"/>
            </a:pPr>
            <a:r>
              <a:rPr lang="en-CA" sz="20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If the value to find is less than this middle element, search the left half of the list</a:t>
            </a:r>
            <a:endParaRPr sz="20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000"/>
              <a:buFont typeface="Tahoma"/>
              <a:buChar char="■"/>
            </a:pPr>
            <a:r>
              <a:rPr lang="en-CA" sz="20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If the value to find is greater than this middle element, search the right half of the list</a:t>
            </a:r>
            <a:endParaRPr sz="20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83" name="Google Shape;183;p2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800" b="0" i="0" u="none" strike="noStrike" cap="none"/>
          </a:p>
        </p:txBody>
      </p:sp>
      <p:sp>
        <p:nvSpPr>
          <p:cNvPr id="184" name="Google Shape;184;p27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Sorted Arrays - Searching</a:t>
            </a:r>
            <a:endParaRPr sz="1800" b="0" i="0" u="none" strike="noStrike" cap="none"/>
          </a:p>
        </p:txBody>
      </p:sp>
      <p:pic>
        <p:nvPicPr>
          <p:cNvPr id="185" name="Google Shape;185;p27" title="SortedArraySearchNotFoun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963" y="1752421"/>
            <a:ext cx="7310213" cy="374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91" name="Google Shape;191;p2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800" b="0" i="0" u="none" strike="noStrike" cap="none"/>
          </a:p>
        </p:txBody>
      </p:sp>
      <p:sp>
        <p:nvSpPr>
          <p:cNvPr id="192" name="Google Shape;192;p2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Sorted Arrays - Searching</a:t>
            </a:r>
            <a:endParaRPr sz="1800" b="0" i="0" u="none" strike="noStrike" cap="none"/>
          </a:p>
        </p:txBody>
      </p:sp>
      <p:pic>
        <p:nvPicPr>
          <p:cNvPr id="193" name="Google Shape;193;p28" title="SortedArraySearchFoun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463" y="1752421"/>
            <a:ext cx="7117689" cy="370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99" name="Google Shape;199;p29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800" b="0" i="0" u="none" strike="noStrike" cap="none"/>
          </a:p>
        </p:txBody>
      </p:sp>
      <p:sp>
        <p:nvSpPr>
          <p:cNvPr id="200" name="Google Shape;200;p29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Sorted Arrays - Insertion</a:t>
            </a:r>
            <a:endParaRPr sz="1800" b="0" i="0" u="none" strike="noStrike" cap="none"/>
          </a:p>
        </p:txBody>
      </p:sp>
      <p:sp>
        <p:nvSpPr>
          <p:cNvPr id="201" name="Google Shape;201;p29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Inserting into sorted arrays must be in the proper position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Use binary search to find the insertion index - O(log n)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Move all larger elements to the right to make space - O(n)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Move the new element into the newly emptied space - O(1)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Insertion in sorted order takes proportional to n time - O(n)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207" name="Google Shape;207;p30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800" b="0" i="0" u="none" strike="noStrike" cap="none"/>
          </a:p>
        </p:txBody>
      </p:sp>
      <p:sp>
        <p:nvSpPr>
          <p:cNvPr id="208" name="Google Shape;208;p30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Sorted Arrays - Insertion</a:t>
            </a:r>
            <a:endParaRPr sz="1800" b="0" i="0" u="none" strike="noStrike" cap="none"/>
          </a:p>
        </p:txBody>
      </p:sp>
      <p:pic>
        <p:nvPicPr>
          <p:cNvPr id="209" name="Google Shape;209;p30" title="SortedArrayInser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963" y="1752421"/>
            <a:ext cx="6880445" cy="375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215" name="Google Shape;215;p31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800" b="0" i="0" u="none" strike="noStrike" cap="none"/>
          </a:p>
        </p:txBody>
      </p:sp>
      <p:sp>
        <p:nvSpPr>
          <p:cNvPr id="216" name="Google Shape;216;p31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Sorted Arrays - Deletion</a:t>
            </a:r>
            <a:endParaRPr sz="1800" b="0" i="0" u="none" strike="noStrike" cap="none"/>
          </a:p>
        </p:txBody>
      </p:sp>
      <p:sp>
        <p:nvSpPr>
          <p:cNvPr id="217" name="Google Shape;217;p31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Deletion from sorted arrays is similar, but not identical, to unsorted arrays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Use binary search to find the element to be deleted, takes time proportional to log</a:t>
            </a:r>
            <a:r>
              <a:rPr lang="en-CA" sz="2200" baseline="-250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n - O(log n)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Shifting all larger elements to the left takes time proportional to n - O(n)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223" name="Google Shape;223;p32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1800" b="0" i="0" u="none" strike="noStrike" cap="none"/>
          </a:p>
        </p:txBody>
      </p:sp>
      <p:sp>
        <p:nvSpPr>
          <p:cNvPr id="224" name="Google Shape;224;p32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Sorted Arrays - Deletion</a:t>
            </a:r>
            <a:endParaRPr sz="1800" b="0" i="0" u="none" strike="noStrike" cap="none"/>
          </a:p>
        </p:txBody>
      </p:sp>
      <p:pic>
        <p:nvPicPr>
          <p:cNvPr id="225" name="Google Shape;225;p32" title="SortedArrayDelet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463" y="1752421"/>
            <a:ext cx="7026249" cy="3596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231" name="Google Shape;231;p33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1800" b="0" i="0" u="none" strike="noStrike" cap="none"/>
          </a:p>
        </p:txBody>
      </p:sp>
      <p:sp>
        <p:nvSpPr>
          <p:cNvPr id="232" name="Google Shape;232;p33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1800" b="0" i="0" u="none" strike="noStrike" cap="none"/>
          </a:p>
        </p:txBody>
      </p:sp>
      <p:sp>
        <p:nvSpPr>
          <p:cNvPr id="233" name="Google Shape;233;p33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26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○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Memory structure</a:t>
            </a:r>
            <a:endParaRPr sz="26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○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Length vs. capacity</a:t>
            </a:r>
            <a:endParaRPr sz="26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○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Unsorted arrays</a:t>
            </a:r>
            <a:endParaRPr sz="26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■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Searching, insertion, and deletion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○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Sorted arrays</a:t>
            </a:r>
            <a:endParaRPr sz="26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■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Searching, insertion, and deletion</a:t>
            </a:r>
            <a:endParaRPr sz="1600" b="0" i="0" u="none" strike="noStrike" cap="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85" name="Google Shape;85;p15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/>
          </a:p>
        </p:txBody>
      </p:sp>
      <p:sp>
        <p:nvSpPr>
          <p:cNvPr id="86" name="Google Shape;86;p15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/>
          </a:p>
        </p:txBody>
      </p:sp>
      <p:sp>
        <p:nvSpPr>
          <p:cNvPr id="87" name="Google Shape;87;p15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26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○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Memory structure</a:t>
            </a:r>
            <a:endParaRPr sz="26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○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Length vs. capacity</a:t>
            </a:r>
            <a:endParaRPr sz="26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○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Unsorted arrays</a:t>
            </a:r>
            <a:endParaRPr sz="26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■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Searching, insertion, and deletion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○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Sorted arrays</a:t>
            </a:r>
            <a:endParaRPr sz="26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■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Searching, insertion, and deletion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800" b="0" i="0" u="none" strike="noStrike" cap="none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Memory Structure</a:t>
            </a:r>
            <a:endParaRPr sz="1800" b="0" i="0" u="none" strike="noStrike" cap="none"/>
          </a:p>
        </p:txBody>
      </p:sp>
      <p:sp>
        <p:nvSpPr>
          <p:cNvPr id="95" name="Google Shape;95;p16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 are normally implemented using adjacent memory spaces</a:t>
            </a:r>
            <a:endParaRPr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96" name="Google Shape;96;p16"/>
          <p:cNvGraphicFramePr/>
          <p:nvPr>
            <p:extLst>
              <p:ext uri="{D42A27DB-BD31-4B8C-83A1-F6EECF244321}">
                <p14:modId xmlns:p14="http://schemas.microsoft.com/office/powerpoint/2010/main" val="2986837356"/>
              </p:ext>
            </p:extLst>
          </p:nvPr>
        </p:nvGraphicFramePr>
        <p:xfrm>
          <a:off x="951990" y="3390480"/>
          <a:ext cx="10287000" cy="655290"/>
        </p:xfrm>
        <a:graphic>
          <a:graphicData uri="http://schemas.openxmlformats.org/drawingml/2006/table">
            <a:tbl>
              <a:tblPr>
                <a:noFill/>
                <a:tableStyleId>{52B6DB96-C4B0-4DF1-808C-2F36C0D295C3}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100"/>
                        <a:t>3</a:t>
                      </a:r>
                      <a:endParaRPr sz="3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100"/>
                        <a:t>7</a:t>
                      </a:r>
                      <a:endParaRPr sz="3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100"/>
                        <a:t>11</a:t>
                      </a:r>
                      <a:endParaRPr sz="3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100" dirty="0"/>
                        <a:t>19</a:t>
                      </a:r>
                      <a:endParaRPr sz="3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100"/>
                        <a:t>23</a:t>
                      </a:r>
                      <a:endParaRPr sz="3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100"/>
                        <a:t>27</a:t>
                      </a:r>
                      <a:endParaRPr sz="3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100"/>
                        <a:t>31</a:t>
                      </a:r>
                      <a:endParaRPr sz="3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3100" dirty="0"/>
                        <a:t>34</a:t>
                      </a:r>
                      <a:endParaRPr sz="3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11" name="Google Shape;111;p18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800" b="0" i="0" u="none" strike="noStrike" cap="none"/>
          </a:p>
        </p:txBody>
      </p:sp>
      <p:sp>
        <p:nvSpPr>
          <p:cNvPr id="112" name="Google Shape;112;p18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Unsorted and Sorted Arrays</a:t>
            </a:r>
            <a:endParaRPr sz="1800" b="0" i="0" u="none" strike="noStrike" cap="none"/>
          </a:p>
        </p:txBody>
      </p:sp>
      <p:sp>
        <p:nvSpPr>
          <p:cNvPr id="113" name="Google Shape;113;p18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Depending on the situation, you may wish to keep your array elements sorted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This will impact the performance of various operations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19" name="Google Shape;119;p19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800" b="0" i="0" u="none" strike="noStrike" cap="none"/>
          </a:p>
        </p:txBody>
      </p:sp>
      <p:sp>
        <p:nvSpPr>
          <p:cNvPr id="120" name="Google Shape;120;p19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Unsorted Arrays - Searching</a:t>
            </a:r>
            <a:endParaRPr sz="1800" b="0" i="0" u="none" strike="noStrike" cap="none"/>
          </a:p>
        </p:txBody>
      </p:sp>
      <p:sp>
        <p:nvSpPr>
          <p:cNvPr id="121" name="Google Shape;121;p19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Searching in an unsorted array must use linear search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Linear search takes proportional to n time (n - array length) - O(n)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Search every space until found or the </a:t>
            </a:r>
            <a:r>
              <a:rPr lang="en-CA" sz="2200">
                <a:solidFill>
                  <a:srgbClr val="40458C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 is reached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27" name="Google Shape;127;p20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800" b="0" i="0" u="none" strike="noStrike" cap="none"/>
          </a:p>
        </p:txBody>
      </p:sp>
      <p:sp>
        <p:nvSpPr>
          <p:cNvPr id="128" name="Google Shape;128;p20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Unsorted Arrays - Searching</a:t>
            </a:r>
            <a:endParaRPr sz="1800" b="0" i="0" u="none" strike="noStrike" cap="none"/>
          </a:p>
        </p:txBody>
      </p:sp>
      <p:pic>
        <p:nvPicPr>
          <p:cNvPr id="129" name="Google Shape;129;p20" title="UnsortedArraySearchNotFoun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213" y="1831669"/>
            <a:ext cx="7344411" cy="3810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35" name="Google Shape;135;p21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800" b="0" i="0" u="none" strike="noStrike" cap="none"/>
          </a:p>
        </p:txBody>
      </p:sp>
      <p:sp>
        <p:nvSpPr>
          <p:cNvPr id="136" name="Google Shape;136;p21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Unsorted Arrays - Searching</a:t>
            </a:r>
            <a:endParaRPr sz="1800" b="0" i="0" u="none" strike="noStrike" cap="none"/>
          </a:p>
        </p:txBody>
      </p:sp>
      <p:pic>
        <p:nvPicPr>
          <p:cNvPr id="137" name="Google Shape;137;p21" title="UnsortedArraySearchFoun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379" y="1920061"/>
            <a:ext cx="7255355" cy="3602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43" name="Google Shape;143;p22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800" b="0" i="0" u="none" strike="noStrike" cap="none"/>
          </a:p>
        </p:txBody>
      </p:sp>
      <p:sp>
        <p:nvSpPr>
          <p:cNvPr id="144" name="Google Shape;144;p22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Unsorted Arrays - Insertion</a:t>
            </a:r>
            <a:endParaRPr sz="1800" b="0" i="0" u="none" strike="noStrike" cap="none"/>
          </a:p>
        </p:txBody>
      </p:sp>
      <p:sp>
        <p:nvSpPr>
          <p:cNvPr id="145" name="Google Shape;145;p22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Inserting into unsorted arrays can be anywhere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e.g. insert at the end (at index </a:t>
            </a:r>
            <a:r>
              <a:rPr lang="en-CA" sz="2400">
                <a:solidFill>
                  <a:srgbClr val="40458C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CA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2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200"/>
              <a:buFont typeface="Tahoma"/>
              <a:buChar char="○"/>
            </a:pPr>
            <a:r>
              <a:rPr lang="en-CA" sz="22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Insertion at the end takes constant time - O(1)</a:t>
            </a:r>
            <a:endParaRPr sz="22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51" name="Google Shape;151;p23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800" b="0" i="0" u="none" strike="noStrike" cap="none"/>
          </a:p>
        </p:txBody>
      </p:sp>
      <p:sp>
        <p:nvSpPr>
          <p:cNvPr id="152" name="Google Shape;152;p23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Unsorted Arrays - Insertion</a:t>
            </a:r>
            <a:endParaRPr sz="1800" b="0" i="0" u="none" strike="noStrike" cap="none"/>
          </a:p>
        </p:txBody>
      </p:sp>
      <p:pic>
        <p:nvPicPr>
          <p:cNvPr id="153" name="Google Shape;153;p23" title="UnsortedArrayInser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463" y="1752421"/>
            <a:ext cx="7538313" cy="3962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614</Words>
  <Application>Microsoft Office PowerPoint</Application>
  <PresentationFormat>Widescreen</PresentationFormat>
  <Paragraphs>109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Ubuntu</vt:lpstr>
      <vt:lpstr>Arial</vt:lpstr>
      <vt:lpstr>Courier New</vt:lpstr>
      <vt:lpstr>Calibri</vt:lpstr>
      <vt:lpstr>Tahoma</vt:lpstr>
      <vt:lpstr>3_Custom Design</vt:lpstr>
      <vt:lpstr>8_Custom Design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lastModifiedBy>Razi Iqbal</cp:lastModifiedBy>
  <cp:revision>5</cp:revision>
  <dcterms:modified xsi:type="dcterms:W3CDTF">2022-09-26T16:03:06Z</dcterms:modified>
</cp:coreProperties>
</file>