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76" r:id="rId6"/>
    <p:sldId id="260" r:id="rId7"/>
    <p:sldId id="261" r:id="rId8"/>
    <p:sldId id="266" r:id="rId9"/>
    <p:sldId id="271" r:id="rId10"/>
    <p:sldId id="27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ahoma" panose="020B0604030504040204" pitchFamily="34" charset="0"/>
      <p:regular r:id="rId17"/>
      <p:bold r:id="rId18"/>
    </p:embeddedFont>
    <p:embeddedFont>
      <p:font typeface="Ubuntu" panose="020B0504030602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B6DB96-C4B0-4DF1-808C-2F36C0D295C3}">
  <a:tblStyle styleId="{52B6DB96-C4B0-4DF1-808C-2F36C0D295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808ffac1_0_4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51808ffac1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808ffac1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51808ffa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940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31a077b6_0_31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actual search time will vary for different lists and values to find.  We could find the element at the start (examining just 1 element), or at the end (examining all n elements).  How many elements will we examine on average?</a:t>
            </a:r>
            <a:endParaRPr/>
          </a:p>
        </p:txBody>
      </p:sp>
      <p:sp>
        <p:nvSpPr>
          <p:cNvPr id="116" name="Google Shape;116;g8b31a077b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31a077b6_0_58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8b31a077b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31a077b6_0_111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8b31a077b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31a077b6_0_7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8b31a077b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117440" y="1905120"/>
            <a:ext cx="103629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6197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3"/>
          </p:nvPr>
        </p:nvSpPr>
        <p:spPr>
          <a:xfrm>
            <a:off x="6041813" y="1600200"/>
            <a:ext cx="5540587" cy="396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193368" y="160623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193368" y="2448560"/>
            <a:ext cx="5389033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9717" y="4597400"/>
            <a:ext cx="73152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2389717" y="4095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389717" y="4981258"/>
            <a:ext cx="731520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2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1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933662"/>
            <a:ext cx="12192000" cy="924339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197276"/>
            <a:ext cx="1848678" cy="4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446738" y="6197276"/>
            <a:ext cx="135662" cy="1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l="6757" t="14096" r="6722" b="17339"/>
          <a:stretch/>
        </p:blipFill>
        <p:spPr>
          <a:xfrm>
            <a:off x="8703126" y="5540412"/>
            <a:ext cx="2927426" cy="8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526518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609600" y="1957025"/>
            <a:ext cx="1068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CA" dirty="0"/>
              <a:t>Collections and Array Optimization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CA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2010U - Data Structures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85" name="Google Shape;85;p15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/>
          </a:p>
        </p:txBody>
      </p:sp>
      <p:sp>
        <p:nvSpPr>
          <p:cNvPr id="86" name="Google Shape;86;p15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/>
          </a:p>
        </p:txBody>
      </p:sp>
      <p:sp>
        <p:nvSpPr>
          <p:cNvPr id="87" name="Google Shape;87;p15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Multidimensional Arrays</a:t>
            </a: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Collections</a:t>
            </a:r>
            <a:endParaRPr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○"/>
            </a:pPr>
            <a:r>
              <a:rPr lang="en-CA" sz="26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ArrayList</a:t>
            </a: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○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List</a:t>
            </a: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○"/>
            </a:pP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 Optimization</a:t>
            </a:r>
          </a:p>
          <a:p>
            <a:pPr marL="520700" lvl="1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endParaRPr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Multidimensional Array</a:t>
            </a:r>
            <a:endParaRPr sz="1800" b="0" i="0" u="none" strike="noStrike" cap="none" dirty="0"/>
          </a:p>
        </p:txBody>
      </p:sp>
      <p:sp>
        <p:nvSpPr>
          <p:cNvPr id="95" name="Google Shape;95;p16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multidimensional array is an array of arrays.</a:t>
            </a:r>
            <a:endParaRPr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2BCE9-DC11-4B60-9987-C1C5D992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66" y="2396683"/>
            <a:ext cx="7049484" cy="2686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2E4FD5-C61B-4B3E-B117-062DFE1324E8}"/>
              </a:ext>
            </a:extLst>
          </p:cNvPr>
          <p:cNvSpPr txBox="1"/>
          <p:nvPr/>
        </p:nvSpPr>
        <p:spPr>
          <a:xfrm>
            <a:off x="5525262" y="599685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https://www.geeksforgeeks.org/multidimensional-arrays-in-java/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Multidimensional Array</a:t>
            </a:r>
            <a:endParaRPr sz="1800" b="0" i="0" u="none" strike="noStrike" cap="none" dirty="0"/>
          </a:p>
        </p:txBody>
      </p:sp>
      <p:sp>
        <p:nvSpPr>
          <p:cNvPr id="95" name="Google Shape;95;p16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To create a two-dimensional array, add each array within its own set of curly braces:</a:t>
            </a:r>
            <a:endParaRPr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9F2F5-4C46-4EA2-8215-FB169614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284" y="3061854"/>
            <a:ext cx="7157955" cy="13089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B169-A724-44FB-96BF-BA2C5B349444}"/>
              </a:ext>
            </a:extLst>
          </p:cNvPr>
          <p:cNvSpPr txBox="1"/>
          <p:nvPr/>
        </p:nvSpPr>
        <p:spPr>
          <a:xfrm>
            <a:off x="4766310" y="6009168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https://www.w3schools.com/java/java_arrays_multi.asp</a:t>
            </a:r>
          </a:p>
        </p:txBody>
      </p:sp>
    </p:spTree>
    <p:extLst>
      <p:ext uri="{BB962C8B-B14F-4D97-AF65-F5344CB8AC3E}">
        <p14:creationId xmlns:p14="http://schemas.microsoft.com/office/powerpoint/2010/main" val="22539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Collections in Java</a:t>
            </a:r>
            <a:endParaRPr sz="1800" b="0" i="0" u="none" strike="noStrike" cap="none" dirty="0"/>
          </a:p>
        </p:txBody>
      </p:sp>
      <p:sp>
        <p:nvSpPr>
          <p:cNvPr id="113" name="Google Shape;113;p18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Collection is a group of individual objects represented as a single unit. Java provides Collection Framework which defines several classes and interfaces to represent a group of objects as a single unit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This framework consists of the List Interface as well as the </a:t>
            </a:r>
            <a:r>
              <a:rPr lang="en-US" sz="24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ArrayList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 sz="22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19" name="Google Shape;119;p19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800" b="0" i="0" u="none" strike="noStrike" cap="none"/>
          </a:p>
        </p:txBody>
      </p:sp>
      <p:sp>
        <p:nvSpPr>
          <p:cNvPr id="120" name="Google Shape;120;p19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 err="1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ArrayList</a:t>
            </a:r>
            <a:endParaRPr sz="1800" b="0" i="0" u="none" strike="noStrike" cap="none" dirty="0"/>
          </a:p>
        </p:txBody>
      </p:sp>
      <p:sp>
        <p:nvSpPr>
          <p:cNvPr id="121" name="Google Shape;121;p19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 are nice, but they have some serious limitations of size. Once size is assigned, it cannot be modified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One of the most versatile of Java’s collection classes is the </a:t>
            </a:r>
            <a:r>
              <a:rPr lang="en-US" sz="24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ArrayList</a:t>
            </a: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 </a:t>
            </a:r>
            <a:r>
              <a:rPr lang="en-US" sz="24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ArrayList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, the size of an array is automatically taken care of.</a:t>
            </a:r>
            <a:endParaRPr sz="22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9165F-2369-486C-8E8F-0D4BE1B27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56" y="4317425"/>
            <a:ext cx="9489984" cy="1142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59" name="Google Shape;159;p24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800" b="0" i="0" u="none" strike="noStrike" cap="none"/>
          </a:p>
        </p:txBody>
      </p:sp>
      <p:sp>
        <p:nvSpPr>
          <p:cNvPr id="160" name="Google Shape;160;p24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 err="1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ArrrayList</a:t>
            </a: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 vs. List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0B6FC1-FA22-42FA-AE34-EBC8B4402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75563"/>
              </p:ext>
            </p:extLst>
          </p:nvPr>
        </p:nvGraphicFramePr>
        <p:xfrm>
          <a:off x="1017016" y="1954106"/>
          <a:ext cx="10463084" cy="3613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1542">
                  <a:extLst>
                    <a:ext uri="{9D8B030D-6E8A-4147-A177-3AD203B41FA5}">
                      <a16:colId xmlns:a16="http://schemas.microsoft.com/office/drawing/2014/main" val="3699569339"/>
                    </a:ext>
                  </a:extLst>
                </a:gridCol>
                <a:gridCol w="5231542">
                  <a:extLst>
                    <a:ext uri="{9D8B030D-6E8A-4147-A177-3AD203B41FA5}">
                      <a16:colId xmlns:a16="http://schemas.microsoft.com/office/drawing/2014/main" val="3151703877"/>
                    </a:ext>
                  </a:extLst>
                </a:gridCol>
              </a:tblGrid>
              <a:tr h="595038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bg1"/>
                          </a:solidFill>
                        </a:rPr>
                        <a:t>List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 err="1">
                          <a:solidFill>
                            <a:schemeClr val="bg1"/>
                          </a:solidFill>
                        </a:rPr>
                        <a:t>ArrayList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48334"/>
                  </a:ext>
                </a:extLst>
              </a:tr>
              <a:tr h="595038">
                <a:tc>
                  <a:txBody>
                    <a:bodyPr/>
                    <a:lstStyle/>
                    <a:p>
                      <a:r>
                        <a:rPr lang="en-US" sz="1800" dirty="0"/>
                        <a:t>List is an interface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ArrayList</a:t>
                      </a:r>
                      <a:r>
                        <a:rPr lang="en-US" sz="1800" dirty="0"/>
                        <a:t> is a class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05190"/>
                  </a:ext>
                </a:extLst>
              </a:tr>
              <a:tr h="595038">
                <a:tc>
                  <a:txBody>
                    <a:bodyPr/>
                    <a:lstStyle/>
                    <a:p>
                      <a:r>
                        <a:rPr lang="en-US" sz="1800" dirty="0"/>
                        <a:t>List cannot be instantiated.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ArrayList</a:t>
                      </a:r>
                      <a:r>
                        <a:rPr lang="en-US" sz="1800" dirty="0"/>
                        <a:t> can be instantiated.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17752"/>
                  </a:ext>
                </a:extLst>
              </a:tr>
              <a:tr h="595038">
                <a:tc>
                  <a:txBody>
                    <a:bodyPr/>
                    <a:lstStyle/>
                    <a:p>
                      <a:r>
                        <a:rPr lang="en-US" sz="1800" dirty="0"/>
                        <a:t>List interface is used to create a list of elements(objects) that are associated with their index numbers.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ArrayList</a:t>
                      </a:r>
                      <a:r>
                        <a:rPr lang="en-US" sz="1800" dirty="0"/>
                        <a:t> class is used to create a dynamic array that contains objects.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82871"/>
                  </a:ext>
                </a:extLst>
              </a:tr>
              <a:tr h="595038">
                <a:tc>
                  <a:txBody>
                    <a:bodyPr/>
                    <a:lstStyle/>
                    <a:p>
                      <a:r>
                        <a:rPr lang="en-US" sz="1800" dirty="0"/>
                        <a:t>List interface creates a collection of elements that are stored in a sequence and they are identified and accessed using the index.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ArrayList</a:t>
                      </a:r>
                      <a:r>
                        <a:rPr lang="en-US" sz="1800" dirty="0"/>
                        <a:t> creates an array of objects where the array can grow dynamically.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286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99" name="Google Shape;199;p29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800" b="0" i="0" u="none" strike="noStrike" cap="none"/>
          </a:p>
        </p:txBody>
      </p:sp>
      <p:sp>
        <p:nvSpPr>
          <p:cNvPr id="200" name="Google Shape;200;p29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Array Optimization</a:t>
            </a:r>
            <a:endParaRPr sz="1800" b="0" i="0" u="none" strike="noStrike" cap="none" dirty="0"/>
          </a:p>
        </p:txBody>
      </p:sp>
      <p:sp>
        <p:nvSpPr>
          <p:cNvPr id="201" name="Google Shape;201;p29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It is important to optimize the runtime and space in programming.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good program is the one which uses less time and space.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 order to measure runtime and space complexity, we use Big-Oh</a:t>
            </a:r>
            <a:endParaRPr sz="22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231" name="Google Shape;231;p33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800" b="0" i="0" u="none" strike="noStrike" cap="none"/>
          </a:p>
        </p:txBody>
      </p:sp>
      <p:sp>
        <p:nvSpPr>
          <p:cNvPr id="232" name="Google Shape;232;p33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1800" b="0" i="0" u="none" strike="noStrike" cap="none"/>
          </a:p>
        </p:txBody>
      </p:sp>
      <p:sp>
        <p:nvSpPr>
          <p:cNvPr id="233" name="Google Shape;233;p33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Multidimensional Arrays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Collections</a:t>
            </a: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○"/>
            </a:pPr>
            <a:r>
              <a:rPr lang="en-CA" sz="26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ArrayList</a:t>
            </a: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○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List</a:t>
            </a:r>
          </a:p>
          <a:p>
            <a:pPr marL="457200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 </a:t>
            </a: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378</Words>
  <Application>Microsoft Office PowerPoint</Application>
  <PresentationFormat>Widescreen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Ubuntu</vt:lpstr>
      <vt:lpstr>Tahoma</vt:lpstr>
      <vt:lpstr>Arial</vt:lpstr>
      <vt:lpstr>Calibri</vt:lpstr>
      <vt:lpstr>3_Custom Design</vt:lpstr>
      <vt:lpstr>8_Custom Design</vt:lpstr>
      <vt:lpstr>Collections and Array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Razi</dc:creator>
  <cp:lastModifiedBy>Razi Iqbal</cp:lastModifiedBy>
  <cp:revision>15</cp:revision>
  <dcterms:modified xsi:type="dcterms:W3CDTF">2022-08-24T18:55:02Z</dcterms:modified>
</cp:coreProperties>
</file>