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20"/>
  </p:notesMasterIdLst>
  <p:sldIdLst>
    <p:sldId id="256" r:id="rId3"/>
    <p:sldId id="257" r:id="rId4"/>
    <p:sldId id="258" r:id="rId5"/>
    <p:sldId id="277" r:id="rId6"/>
    <p:sldId id="278" r:id="rId7"/>
    <p:sldId id="276" r:id="rId8"/>
    <p:sldId id="260" r:id="rId9"/>
    <p:sldId id="261" r:id="rId10"/>
    <p:sldId id="279" r:id="rId11"/>
    <p:sldId id="280" r:id="rId12"/>
    <p:sldId id="281" r:id="rId13"/>
    <p:sldId id="282" r:id="rId14"/>
    <p:sldId id="283" r:id="rId15"/>
    <p:sldId id="275" r:id="rId16"/>
    <p:sldId id="284" r:id="rId17"/>
    <p:sldId id="285" r:id="rId18"/>
    <p:sldId id="286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Tahoma" panose="020B0604030504040204" pitchFamily="34" charset="0"/>
      <p:regular r:id="rId29"/>
      <p:bold r:id="rId30"/>
    </p:embeddedFont>
    <p:embeddedFont>
      <p:font typeface="Ubuntu" panose="020B050403060203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B6DB96-C4B0-4DF1-808C-2F36C0D295C3}">
  <a:tblStyle styleId="{52B6DB96-C4B0-4DF1-808C-2F36C0D295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1808ffac1_0_4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51808ffac1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31a077b6_0_0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8b31a077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9630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31a077b6_0_0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8b31a077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630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31a077b6_0_23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8b31a077b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b31a077b6_0_31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The actual search time will vary for different lists and values to find.  We could find the element at the start (examining just 1 element), or at the end (examining all n elements).  How many elements will we examine on average?</a:t>
            </a:r>
            <a:endParaRPr/>
          </a:p>
        </p:txBody>
      </p:sp>
      <p:sp>
        <p:nvSpPr>
          <p:cNvPr id="116" name="Google Shape;116;g8b31a077b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b31a077b6_0_7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8b31a077b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b31a077b6_0_7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8b31a077b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8266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b31a077b6_0_7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8b31a077b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4457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b31a077b6_0_7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8b31a077b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1532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1808ffac1_0_0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51808ffa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31a077b6_0_0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8b31a077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31a077b6_0_0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8b31a077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9630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31a077b6_0_0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8b31a077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630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31a077b6_0_0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8b31a077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1940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31a077b6_0_23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8b31a077b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b31a077b6_0_31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The actual search time will vary for different lists and values to find.  We could find the element at the start (examining just 1 element), or at the end (examining all n elements).  How many elements will we examine on average?</a:t>
            </a:r>
            <a:endParaRPr/>
          </a:p>
        </p:txBody>
      </p:sp>
      <p:sp>
        <p:nvSpPr>
          <p:cNvPr id="116" name="Google Shape;116;g8b31a077b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31a077b6_0_0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8b31a077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 sz="3500" b="1" i="0">
                <a:solidFill>
                  <a:srgbClr val="0077CA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3977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Char char="•"/>
              <a:defRPr>
                <a:solidFill>
                  <a:srgbClr val="003C7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–"/>
              <a:defRPr>
                <a:solidFill>
                  <a:srgbClr val="003C7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>
                <a:solidFill>
                  <a:srgbClr val="003C7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>
                <a:solidFill>
                  <a:srgbClr val="003C7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»"/>
              <a:defRPr>
                <a:solidFill>
                  <a:srgbClr val="003C7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117440" y="1905120"/>
            <a:ext cx="103629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609601" y="1957033"/>
            <a:ext cx="84708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  <a:defRPr sz="4500" b="1" i="0" u="none" strike="noStrike" cap="none">
                <a:solidFill>
                  <a:srgbClr val="00396E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609599" y="3661862"/>
            <a:ext cx="8470800" cy="1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>
                <a:solidFill>
                  <a:srgbClr val="0077C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5384800" cy="396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2"/>
          </p:nvPr>
        </p:nvSpPr>
        <p:spPr>
          <a:xfrm>
            <a:off x="6197600" y="1600202"/>
            <a:ext cx="5384800" cy="396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609600" y="160623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None/>
              <a:defRPr sz="28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2"/>
          </p:nvPr>
        </p:nvSpPr>
        <p:spPr>
          <a:xfrm>
            <a:off x="609600" y="2448560"/>
            <a:ext cx="5386917" cy="311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2" name="Google Shape;32;p4"/>
          <p:cNvSpPr>
            <a:spLocks noGrp="1"/>
          </p:cNvSpPr>
          <p:nvPr>
            <p:ph type="pic" idx="3"/>
          </p:nvPr>
        </p:nvSpPr>
        <p:spPr>
          <a:xfrm>
            <a:off x="6041813" y="1600200"/>
            <a:ext cx="5540587" cy="396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609600" y="160623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None/>
              <a:defRPr sz="28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09600" y="2448560"/>
            <a:ext cx="5386917" cy="311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3"/>
          </p:nvPr>
        </p:nvSpPr>
        <p:spPr>
          <a:xfrm>
            <a:off x="6193368" y="160623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None/>
              <a:defRPr sz="28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4"/>
          </p:nvPr>
        </p:nvSpPr>
        <p:spPr>
          <a:xfrm>
            <a:off x="6193368" y="2448560"/>
            <a:ext cx="5389033" cy="311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2389717" y="4597400"/>
            <a:ext cx="7315200" cy="37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Ubuntu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>
            <a:spLocks noGrp="1"/>
          </p:cNvSpPr>
          <p:nvPr>
            <p:ph type="pic" idx="2"/>
          </p:nvPr>
        </p:nvSpPr>
        <p:spPr>
          <a:xfrm>
            <a:off x="2389717" y="4095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2389717" y="4981258"/>
            <a:ext cx="7315200" cy="525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3C7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3C7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3C7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Ubuntu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28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122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3C7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3C7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3C7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ctrTitle"/>
          </p:nvPr>
        </p:nvSpPr>
        <p:spPr>
          <a:xfrm>
            <a:off x="609601" y="1957033"/>
            <a:ext cx="84708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  <a:defRPr sz="4500" b="1" i="0" u="none" strike="noStrike" cap="none">
                <a:solidFill>
                  <a:srgbClr val="00396E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ubTitle" idx="1"/>
          </p:nvPr>
        </p:nvSpPr>
        <p:spPr>
          <a:xfrm>
            <a:off x="609599" y="3661862"/>
            <a:ext cx="8470800" cy="1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5933662"/>
            <a:ext cx="12192000" cy="924339"/>
          </a:xfrm>
          <a:prstGeom prst="rect">
            <a:avLst/>
          </a:prstGeom>
          <a:solidFill>
            <a:srgbClr val="0039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 sz="3500" b="1" i="0" u="none" strike="noStrike" cap="none">
                <a:solidFill>
                  <a:srgbClr val="0077CA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3977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09600" y="6197276"/>
            <a:ext cx="1848678" cy="407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446738" y="6197276"/>
            <a:ext cx="135662" cy="13566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2"/>
          <p:cNvPicPr preferRelativeResize="0"/>
          <p:nvPr/>
        </p:nvPicPr>
        <p:blipFill rotWithShape="1">
          <a:blip r:embed="rId3">
            <a:alphaModFix/>
          </a:blip>
          <a:srcRect l="6757" t="14096" r="6722" b="17339"/>
          <a:stretch/>
        </p:blipFill>
        <p:spPr>
          <a:xfrm>
            <a:off x="8703126" y="5540412"/>
            <a:ext cx="2927426" cy="818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2"/>
          <p:cNvPicPr preferRelativeResize="0"/>
          <p:nvPr/>
        </p:nvPicPr>
        <p:blipFill rotWithShape="1">
          <a:blip r:embed="rId4">
            <a:alphaModFix amt="5000"/>
          </a:blip>
          <a:srcRect l="23570" b="20854"/>
          <a:stretch/>
        </p:blipFill>
        <p:spPr>
          <a:xfrm>
            <a:off x="0" y="0"/>
            <a:ext cx="5265182" cy="68580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ctrTitle"/>
          </p:nvPr>
        </p:nvSpPr>
        <p:spPr>
          <a:xfrm>
            <a:off x="609600" y="1957025"/>
            <a:ext cx="106839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</a:pPr>
            <a:r>
              <a:rPr lang="en-CA" dirty="0"/>
              <a:t>Stack and Queue in Java</a:t>
            </a:r>
            <a:endParaRPr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609599" y="3661862"/>
            <a:ext cx="8470800" cy="1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lang="en-CA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CSCI 2010U - Data Structures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 sz="1800" b="0" i="0" u="none" strike="noStrike" cap="none" dirty="0"/>
          </a:p>
        </p:txBody>
      </p:sp>
      <p:sp>
        <p:nvSpPr>
          <p:cNvPr id="94" name="Google Shape;94;p16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Queue</a:t>
            </a:r>
            <a:endParaRPr lang="en-CA" sz="1800" b="0" i="0" u="none" strike="noStrike" cap="non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941EFC-FB83-43AB-B76B-1860967E5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915" y="2659642"/>
            <a:ext cx="6131859" cy="214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68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 sz="1800" b="0" i="0" u="none" strike="noStrike" cap="none" dirty="0"/>
          </a:p>
        </p:txBody>
      </p:sp>
      <p:sp>
        <p:nvSpPr>
          <p:cNvPr id="94" name="Google Shape;94;p16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Queue</a:t>
            </a:r>
            <a:endParaRPr lang="en-CA" sz="1800" b="0" i="0" u="none" strike="noStrike" cap="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2D72C9-EDDF-476F-95FA-E891AEBC4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122" y="2982286"/>
            <a:ext cx="6168394" cy="176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78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Arrays</a:t>
            </a:r>
            <a:endParaRPr sz="1800" b="0" i="0" u="none" strike="noStrike" cap="none"/>
          </a:p>
        </p:txBody>
      </p:sp>
      <p:sp>
        <p:nvSpPr>
          <p:cNvPr id="111" name="Google Shape;111;p18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 sz="1800" b="0" i="0" u="none" strike="noStrike" cap="none"/>
          </a:p>
        </p:txBody>
      </p:sp>
      <p:sp>
        <p:nvSpPr>
          <p:cNvPr id="112" name="Google Shape;112;p18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Queue classes in Java</a:t>
            </a:r>
            <a:endParaRPr sz="1800" b="0" i="0" u="none" strike="noStrike" cap="none" dirty="0"/>
          </a:p>
        </p:txBody>
      </p:sp>
      <p:sp>
        <p:nvSpPr>
          <p:cNvPr id="113" name="Google Shape;113;p18"/>
          <p:cNvSpPr txBox="1"/>
          <p:nvPr/>
        </p:nvSpPr>
        <p:spPr>
          <a:xfrm>
            <a:off x="1117440" y="1600080"/>
            <a:ext cx="10058100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</a:pPr>
            <a:endParaRPr lang="en-CA" sz="22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">
              <a:buClr>
                <a:srgbClr val="40458C"/>
              </a:buClr>
              <a:buSzPts val="2600"/>
            </a:pPr>
            <a:r>
              <a:rPr lang="en-US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Java</a:t>
            </a:r>
            <a:r>
              <a:rPr lang="en-US" sz="2400" dirty="0">
                <a:solidFill>
                  <a:srgbClr val="40458C"/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rPr>
              <a:t> </a:t>
            </a:r>
            <a:r>
              <a:rPr lang="en-US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has some built-in classes for Queue</a:t>
            </a:r>
          </a:p>
          <a:p>
            <a:pPr marL="457200" lvl="8" indent="-393700"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US" sz="2600" dirty="0" err="1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ArrayDeque</a:t>
            </a:r>
            <a:endParaRPr lang="en-US" sz="26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8" indent="-393700"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US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LinkedList</a:t>
            </a:r>
          </a:p>
          <a:p>
            <a:pPr marL="457200" lvl="8" indent="-393700"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US" sz="2600" dirty="0" err="1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PriorityQueue</a:t>
            </a:r>
            <a:endParaRPr lang="en-US" sz="26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indent="-393700">
              <a:buClr>
                <a:srgbClr val="40458C"/>
              </a:buClr>
              <a:buSzPts val="2600"/>
              <a:buFont typeface="Tahoma"/>
              <a:buChar char="●"/>
            </a:pPr>
            <a:endParaRPr lang="en-US" sz="26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4" indent="-393700">
              <a:buClr>
                <a:srgbClr val="40458C"/>
              </a:buClr>
              <a:buSzPts val="2600"/>
              <a:buFont typeface="Tahoma"/>
              <a:buChar char="●"/>
            </a:pPr>
            <a:endParaRPr lang="en-US" sz="26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endParaRPr lang="en-US" sz="26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Arrays</a:t>
            </a:r>
            <a:endParaRPr sz="1800" b="0" i="0" u="none" strike="noStrike" cap="none"/>
          </a:p>
        </p:txBody>
      </p:sp>
      <p:sp>
        <p:nvSpPr>
          <p:cNvPr id="119" name="Google Shape;119;p19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 sz="1800" b="0" i="0" u="none" strike="noStrike" cap="none"/>
          </a:p>
        </p:txBody>
      </p:sp>
      <p:sp>
        <p:nvSpPr>
          <p:cNvPr id="120" name="Google Shape;120;p19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Queue Applications</a:t>
            </a:r>
            <a:endParaRPr sz="1800" b="0" i="0" u="none" strike="noStrike" cap="none" dirty="0"/>
          </a:p>
        </p:txBody>
      </p:sp>
      <p:sp>
        <p:nvSpPr>
          <p:cNvPr id="121" name="Google Shape;121;p19"/>
          <p:cNvSpPr txBox="1"/>
          <p:nvPr/>
        </p:nvSpPr>
        <p:spPr>
          <a:xfrm>
            <a:off x="1117440" y="1600080"/>
            <a:ext cx="10058100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Buffers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Printing Queues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Mail Queue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Playlists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Scheduling Algorithms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Keyboard press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Arrays</a:t>
            </a:r>
            <a:endParaRPr sz="1800" b="0" i="0" u="none" strike="noStrike" cap="none"/>
          </a:p>
        </p:txBody>
      </p:sp>
      <p:sp>
        <p:nvSpPr>
          <p:cNvPr id="231" name="Google Shape;231;p33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 sz="1800" b="0" i="0" u="none" strike="noStrike" cap="none"/>
          </a:p>
        </p:txBody>
      </p:sp>
      <p:sp>
        <p:nvSpPr>
          <p:cNvPr id="232" name="Google Shape;232;p33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Wrap-up</a:t>
            </a:r>
            <a:endParaRPr sz="1800" b="0" i="0" u="none" strike="noStrike" cap="none"/>
          </a:p>
        </p:txBody>
      </p:sp>
      <p:sp>
        <p:nvSpPr>
          <p:cNvPr id="233" name="Google Shape;233;p33"/>
          <p:cNvSpPr txBox="1"/>
          <p:nvPr/>
        </p:nvSpPr>
        <p:spPr>
          <a:xfrm>
            <a:off x="1117440" y="1600080"/>
            <a:ext cx="10058100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US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Stack and Queue Classes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US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Coding Examples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US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Stack </a:t>
            </a:r>
            <a:r>
              <a:rPr lang="en-US" sz="26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and Queue Applications</a:t>
            </a:r>
            <a:endParaRPr lang="en-US" sz="26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Arrays</a:t>
            </a:r>
            <a:endParaRPr sz="1800" b="0" i="0" u="none" strike="noStrike" cap="none"/>
          </a:p>
        </p:txBody>
      </p:sp>
      <p:sp>
        <p:nvSpPr>
          <p:cNvPr id="231" name="Google Shape;231;p33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 sz="1800" b="0" i="0" u="none" strike="noStrike" cap="none"/>
          </a:p>
        </p:txBody>
      </p:sp>
      <p:sp>
        <p:nvSpPr>
          <p:cNvPr id="232" name="Google Shape;232;p33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Exercise 1</a:t>
            </a:r>
            <a:endParaRPr sz="1800" b="0" i="0" u="none" strike="noStrike" cap="none" dirty="0"/>
          </a:p>
        </p:txBody>
      </p:sp>
      <p:sp>
        <p:nvSpPr>
          <p:cNvPr id="233" name="Google Shape;233;p33"/>
          <p:cNvSpPr txBox="1"/>
          <p:nvPr/>
        </p:nvSpPr>
        <p:spPr>
          <a:xfrm>
            <a:off x="914400" y="1600080"/>
            <a:ext cx="10981944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" lvl="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</a:pPr>
            <a:r>
              <a:rPr lang="en-US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Given a string s containing just the characters '(', ')', '{', '}', '[' and ']', determine if the input string is valid.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endParaRPr lang="en-US" sz="26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" lvl="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</a:pPr>
            <a:r>
              <a:rPr lang="en-US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An input string is valid if:</a:t>
            </a:r>
          </a:p>
          <a:p>
            <a:pPr marL="63500" lvl="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</a:pPr>
            <a:endParaRPr lang="en-US" sz="26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804863" lvl="1" indent="-393700"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US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Open brackets must be closed by the same type of brackets.</a:t>
            </a:r>
          </a:p>
          <a:p>
            <a:pPr marL="804863" lvl="1" indent="-393700"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US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Open brackets must be closed in the correct order.</a:t>
            </a:r>
          </a:p>
          <a:p>
            <a:pPr marL="804863" lvl="1" indent="-393700"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US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Every close bracket has a corresponding open bracket of the same type.</a:t>
            </a:r>
          </a:p>
        </p:txBody>
      </p:sp>
    </p:spTree>
    <p:extLst>
      <p:ext uri="{BB962C8B-B14F-4D97-AF65-F5344CB8AC3E}">
        <p14:creationId xmlns:p14="http://schemas.microsoft.com/office/powerpoint/2010/main" val="698441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Arrays</a:t>
            </a:r>
            <a:endParaRPr sz="1800" b="0" i="0" u="none" strike="noStrike" cap="none"/>
          </a:p>
        </p:txBody>
      </p:sp>
      <p:sp>
        <p:nvSpPr>
          <p:cNvPr id="231" name="Google Shape;231;p33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 sz="1800" b="0" i="0" u="none" strike="noStrike" cap="none"/>
          </a:p>
        </p:txBody>
      </p:sp>
      <p:sp>
        <p:nvSpPr>
          <p:cNvPr id="232" name="Google Shape;232;p33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Exercise 2</a:t>
            </a:r>
            <a:endParaRPr sz="1800" b="0" i="0" u="none" strike="noStrike" cap="none" dirty="0"/>
          </a:p>
        </p:txBody>
      </p:sp>
      <p:sp>
        <p:nvSpPr>
          <p:cNvPr id="233" name="Google Shape;233;p33"/>
          <p:cNvSpPr txBox="1"/>
          <p:nvPr/>
        </p:nvSpPr>
        <p:spPr>
          <a:xfrm>
            <a:off x="914400" y="1600080"/>
            <a:ext cx="10981944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" lvl="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</a:pPr>
            <a:r>
              <a:rPr lang="en-US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You are given a string s consisting of lowercase English letters. A duplicate removal consists of choosing two adjacent and equal letters and removing them. We repeatedly make duplicate removals on s until we no longer can.</a:t>
            </a:r>
          </a:p>
          <a:p>
            <a:pPr marL="63500" lvl="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</a:pPr>
            <a:endParaRPr lang="en-US" sz="26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" lvl="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</a:pPr>
            <a:r>
              <a:rPr lang="en-US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Return the final string after all such duplicate removals have been made. It can be proven that the answer is unique.</a:t>
            </a:r>
          </a:p>
          <a:p>
            <a:pPr marL="63500" lvl="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</a:pPr>
            <a:endParaRPr lang="en-US" sz="26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" lvl="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</a:pPr>
            <a:r>
              <a:rPr lang="en-US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Input: s = "</a:t>
            </a:r>
            <a:r>
              <a:rPr lang="en-US" sz="2600" dirty="0" err="1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abbaca</a:t>
            </a:r>
            <a:r>
              <a:rPr lang="en-US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"</a:t>
            </a:r>
          </a:p>
          <a:p>
            <a:pPr marL="63500" lvl="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</a:pPr>
            <a:r>
              <a:rPr lang="en-US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Output: "ca"</a:t>
            </a:r>
          </a:p>
        </p:txBody>
      </p:sp>
    </p:spTree>
    <p:extLst>
      <p:ext uri="{BB962C8B-B14F-4D97-AF65-F5344CB8AC3E}">
        <p14:creationId xmlns:p14="http://schemas.microsoft.com/office/powerpoint/2010/main" val="3198642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Arrays</a:t>
            </a:r>
            <a:endParaRPr sz="1800" b="0" i="0" u="none" strike="noStrike" cap="none"/>
          </a:p>
        </p:txBody>
      </p:sp>
      <p:sp>
        <p:nvSpPr>
          <p:cNvPr id="231" name="Google Shape;231;p33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 sz="1800" b="0" i="0" u="none" strike="noStrike" cap="none"/>
          </a:p>
        </p:txBody>
      </p:sp>
      <p:sp>
        <p:nvSpPr>
          <p:cNvPr id="232" name="Google Shape;232;p33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Exercise 3</a:t>
            </a:r>
            <a:endParaRPr sz="1800" b="0" i="0" u="none" strike="noStrike" cap="none" dirty="0"/>
          </a:p>
        </p:txBody>
      </p:sp>
      <p:sp>
        <p:nvSpPr>
          <p:cNvPr id="233" name="Google Shape;233;p33"/>
          <p:cNvSpPr txBox="1"/>
          <p:nvPr/>
        </p:nvSpPr>
        <p:spPr>
          <a:xfrm>
            <a:off x="914400" y="1600080"/>
            <a:ext cx="10981944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" lvl="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</a:pPr>
            <a:r>
              <a:rPr lang="en-US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You are given an array of integers and you are required to write a function that returns the maximum product of two numbers from the elements of this array.</a:t>
            </a:r>
          </a:p>
          <a:p>
            <a:pPr marL="63500" lvl="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</a:pPr>
            <a:endParaRPr lang="en-US" sz="26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" lvl="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</a:pPr>
            <a:r>
              <a:rPr lang="en-US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Input: s = [5, 2, 10, 8, 1]</a:t>
            </a:r>
          </a:p>
          <a:p>
            <a:pPr marL="63500" lvl="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</a:pPr>
            <a:r>
              <a:rPr lang="en-US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r>
              <a:rPr lang="en-US" sz="26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: 80 </a:t>
            </a:r>
            <a:endParaRPr lang="en-US" sz="26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0738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Arrays</a:t>
            </a:r>
            <a:endParaRPr sz="1800" b="0" i="0" u="none" strike="noStrike" cap="none"/>
          </a:p>
        </p:txBody>
      </p:sp>
      <p:sp>
        <p:nvSpPr>
          <p:cNvPr id="85" name="Google Shape;85;p15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sz="1800" b="0" i="0" u="none" strike="noStrike" cap="none"/>
          </a:p>
        </p:txBody>
      </p:sp>
      <p:sp>
        <p:nvSpPr>
          <p:cNvPr id="86" name="Google Shape;86;p15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Outline</a:t>
            </a:r>
            <a:endParaRPr sz="1800" b="0" i="0" u="none" strike="noStrike" cap="none"/>
          </a:p>
        </p:txBody>
      </p:sp>
      <p:sp>
        <p:nvSpPr>
          <p:cNvPr id="87" name="Google Shape;87;p15"/>
          <p:cNvSpPr txBox="1"/>
          <p:nvPr/>
        </p:nvSpPr>
        <p:spPr>
          <a:xfrm>
            <a:off x="1117440" y="1600080"/>
            <a:ext cx="10058100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CA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Stack and Queue Classes</a:t>
            </a: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○"/>
            </a:pPr>
            <a:endParaRPr lang="en-CA" sz="26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indent="-393700"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CA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Stack and Queue Applications</a:t>
            </a:r>
          </a:p>
          <a:p>
            <a:pPr marL="520700" lvl="1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</a:pPr>
            <a:endParaRPr sz="26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 sz="1800" b="0" i="0" u="none" strike="noStrike" cap="none" dirty="0"/>
          </a:p>
        </p:txBody>
      </p:sp>
      <p:sp>
        <p:nvSpPr>
          <p:cNvPr id="94" name="Google Shape;94;p16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Stack</a:t>
            </a:r>
            <a:endParaRPr lang="en-CA" sz="1800" b="0" i="0" u="none" strike="noStrike" cap="none" dirty="0"/>
          </a:p>
        </p:txBody>
      </p:sp>
      <p:sp>
        <p:nvSpPr>
          <p:cNvPr id="95" name="Google Shape;95;p16"/>
          <p:cNvSpPr txBox="1"/>
          <p:nvPr/>
        </p:nvSpPr>
        <p:spPr>
          <a:xfrm>
            <a:off x="1117440" y="1600080"/>
            <a:ext cx="10058100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US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Stack is collection of items</a:t>
            </a:r>
          </a:p>
          <a:p>
            <a:pPr marL="635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</a:pPr>
            <a:endParaRPr lang="en-US" sz="26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US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It has a limitation that insertion and deletion can be done only in one direction, e.g., end of stack / top of the stack</a:t>
            </a:r>
          </a:p>
          <a:p>
            <a:pPr marL="635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</a:pPr>
            <a:endParaRPr lang="en-US" sz="26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US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End of Stack is normally called, Top.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2E4FD5-C61B-4B3E-B117-062DFE1324E8}"/>
              </a:ext>
            </a:extLst>
          </p:cNvPr>
          <p:cNvSpPr txBox="1"/>
          <p:nvPr/>
        </p:nvSpPr>
        <p:spPr>
          <a:xfrm>
            <a:off x="5525262" y="5996859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https://www.geeksforgeeks.org/multidimensional-arrays-in-java/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 sz="1800" b="0" i="0" u="none" strike="noStrike" cap="none" dirty="0"/>
          </a:p>
        </p:txBody>
      </p:sp>
      <p:sp>
        <p:nvSpPr>
          <p:cNvPr id="94" name="Google Shape;94;p16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Stack</a:t>
            </a:r>
            <a:endParaRPr lang="en-CA" sz="1800" b="0" i="0" u="none" strike="noStrike" cap="non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2E4FD5-C61B-4B3E-B117-062DFE1324E8}"/>
              </a:ext>
            </a:extLst>
          </p:cNvPr>
          <p:cNvSpPr txBox="1"/>
          <p:nvPr/>
        </p:nvSpPr>
        <p:spPr>
          <a:xfrm>
            <a:off x="5525262" y="5996859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https://www.geeksforgeeks.org/multidimensional-arrays-in-java/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B1D16A-4A07-4F52-ADA3-33D6BC081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044" y="1894605"/>
            <a:ext cx="8293445" cy="271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8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 sz="1800" b="0" i="0" u="none" strike="noStrike" cap="none" dirty="0"/>
          </a:p>
        </p:txBody>
      </p:sp>
      <p:sp>
        <p:nvSpPr>
          <p:cNvPr id="94" name="Google Shape;94;p16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Stack</a:t>
            </a:r>
            <a:endParaRPr lang="en-CA" sz="1800" b="0" i="0" u="none" strike="noStrike" cap="non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2E4FD5-C61B-4B3E-B117-062DFE1324E8}"/>
              </a:ext>
            </a:extLst>
          </p:cNvPr>
          <p:cNvSpPr txBox="1"/>
          <p:nvPr/>
        </p:nvSpPr>
        <p:spPr>
          <a:xfrm>
            <a:off x="5525262" y="5996859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https://www.geeksforgeeks.org/multidimensional-arrays-in-java/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D720D5-230D-424B-92B9-B3FA52D8A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257" y="1973960"/>
            <a:ext cx="4800009" cy="349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33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 sz="1800" b="0" i="0" u="none" strike="noStrike" cap="none" dirty="0"/>
          </a:p>
        </p:txBody>
      </p:sp>
      <p:sp>
        <p:nvSpPr>
          <p:cNvPr id="94" name="Google Shape;94;p16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Stack</a:t>
            </a:r>
            <a:endParaRPr sz="1800" b="0" i="0" u="none" strike="noStrike" cap="none" dirty="0"/>
          </a:p>
        </p:txBody>
      </p:sp>
      <p:sp>
        <p:nvSpPr>
          <p:cNvPr id="95" name="Google Shape;95;p16"/>
          <p:cNvSpPr txBox="1"/>
          <p:nvPr/>
        </p:nvSpPr>
        <p:spPr>
          <a:xfrm>
            <a:off x="1117440" y="1600080"/>
            <a:ext cx="10058100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US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Stack is also called LIFO (Last In First Out)</a:t>
            </a:r>
          </a:p>
          <a:p>
            <a:pPr marL="635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</a:pPr>
            <a:endParaRPr lang="en-US" sz="26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US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It means the element which enters the stack in the last will be at the top of the stack.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CCB169-A724-44FB-96BF-BA2C5B349444}"/>
              </a:ext>
            </a:extLst>
          </p:cNvPr>
          <p:cNvSpPr txBox="1"/>
          <p:nvPr/>
        </p:nvSpPr>
        <p:spPr>
          <a:xfrm>
            <a:off x="4766310" y="6009168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https://www.w3schools.com/java/java_arrays_multi.asp</a:t>
            </a:r>
          </a:p>
        </p:txBody>
      </p:sp>
    </p:spTree>
    <p:extLst>
      <p:ext uri="{BB962C8B-B14F-4D97-AF65-F5344CB8AC3E}">
        <p14:creationId xmlns:p14="http://schemas.microsoft.com/office/powerpoint/2010/main" val="225397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Arrays</a:t>
            </a:r>
            <a:endParaRPr sz="1800" b="0" i="0" u="none" strike="noStrike" cap="none"/>
          </a:p>
        </p:txBody>
      </p:sp>
      <p:sp>
        <p:nvSpPr>
          <p:cNvPr id="111" name="Google Shape;111;p18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 sz="1800" b="0" i="0" u="none" strike="noStrike" cap="none"/>
          </a:p>
        </p:txBody>
      </p:sp>
      <p:sp>
        <p:nvSpPr>
          <p:cNvPr id="112" name="Google Shape;112;p18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Stack class in Java</a:t>
            </a:r>
            <a:endParaRPr sz="1800" b="0" i="0" u="none" strike="noStrike" cap="none" dirty="0"/>
          </a:p>
        </p:txBody>
      </p:sp>
      <p:sp>
        <p:nvSpPr>
          <p:cNvPr id="113" name="Google Shape;113;p18"/>
          <p:cNvSpPr txBox="1"/>
          <p:nvPr/>
        </p:nvSpPr>
        <p:spPr>
          <a:xfrm>
            <a:off x="1117440" y="1600080"/>
            <a:ext cx="10058100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</a:pPr>
            <a:endParaRPr lang="en-CA" sz="22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indent="-393700"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US" sz="2400" dirty="0">
                <a:solidFill>
                  <a:srgbClr val="40458C"/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rPr>
              <a:t>public Stack() </a:t>
            </a:r>
            <a:r>
              <a:rPr lang="en-US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creates an empty stack</a:t>
            </a:r>
          </a:p>
          <a:p>
            <a:pPr marL="457200" indent="-393700">
              <a:buClr>
                <a:srgbClr val="40458C"/>
              </a:buClr>
              <a:buSzPts val="2600"/>
              <a:buFont typeface="Tahoma"/>
              <a:buChar char="●"/>
            </a:pPr>
            <a:endParaRPr lang="en-US" sz="26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US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Some popular functions include:</a:t>
            </a:r>
          </a:p>
          <a:p>
            <a:pPr marL="457200" lvl="4" indent="-393700"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US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push()</a:t>
            </a:r>
          </a:p>
          <a:p>
            <a:pPr marL="457200" lvl="4" indent="-393700"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US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pop()</a:t>
            </a:r>
          </a:p>
          <a:p>
            <a:pPr marL="457200" lvl="4" indent="-393700"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US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peek()</a:t>
            </a:r>
          </a:p>
          <a:p>
            <a:pPr marL="457200" lvl="4" indent="-393700"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US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empty()</a:t>
            </a:r>
          </a:p>
          <a:p>
            <a:pPr marL="457200" lvl="4" indent="-393700"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US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search()</a:t>
            </a:r>
          </a:p>
          <a:p>
            <a:pPr marL="457200" lvl="4" indent="-393700">
              <a:buClr>
                <a:srgbClr val="40458C"/>
              </a:buClr>
              <a:buSzPts val="2600"/>
              <a:buFont typeface="Tahoma"/>
              <a:buChar char="●"/>
            </a:pPr>
            <a:endParaRPr lang="en-US" sz="26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endParaRPr lang="en-US" sz="26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Arrays</a:t>
            </a:r>
            <a:endParaRPr sz="1800" b="0" i="0" u="none" strike="noStrike" cap="none"/>
          </a:p>
        </p:txBody>
      </p:sp>
      <p:sp>
        <p:nvSpPr>
          <p:cNvPr id="119" name="Google Shape;119;p19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 sz="1800" b="0" i="0" u="none" strike="noStrike" cap="none"/>
          </a:p>
        </p:txBody>
      </p:sp>
      <p:sp>
        <p:nvSpPr>
          <p:cNvPr id="120" name="Google Shape;120;p19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Stack Applications</a:t>
            </a:r>
            <a:endParaRPr sz="1800" b="0" i="0" u="none" strike="noStrike" cap="none" dirty="0"/>
          </a:p>
        </p:txBody>
      </p:sp>
      <p:sp>
        <p:nvSpPr>
          <p:cNvPr id="121" name="Google Shape;121;p19"/>
          <p:cNvSpPr txBox="1"/>
          <p:nvPr/>
        </p:nvSpPr>
        <p:spPr>
          <a:xfrm>
            <a:off x="1117440" y="1600080"/>
            <a:ext cx="10058100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Browser Operations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Undo / Redo in Word Processors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Stack in Application Memory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Recursion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Scheduling Algorithms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Mobile Apps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 sz="1800" b="0" i="0" u="none" strike="noStrike" cap="none" dirty="0"/>
          </a:p>
        </p:txBody>
      </p:sp>
      <p:sp>
        <p:nvSpPr>
          <p:cNvPr id="94" name="Google Shape;94;p16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Queue</a:t>
            </a:r>
            <a:endParaRPr lang="en-CA" sz="1800" b="0" i="0" u="none" strike="noStrike" cap="none" dirty="0"/>
          </a:p>
        </p:txBody>
      </p:sp>
      <p:sp>
        <p:nvSpPr>
          <p:cNvPr id="95" name="Google Shape;95;p16"/>
          <p:cNvSpPr txBox="1"/>
          <p:nvPr/>
        </p:nvSpPr>
        <p:spPr>
          <a:xfrm>
            <a:off x="1117440" y="1600080"/>
            <a:ext cx="10058100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US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Queue is also a collection like Stack.</a:t>
            </a: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endParaRPr lang="en-US" sz="26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US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Queue is First in First Out (FIFO)</a:t>
            </a: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endParaRPr lang="en-US" sz="26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US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In Queue element is inserted at the end of the list</a:t>
            </a: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endParaRPr lang="en-US" sz="26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US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In Queue element is deleted from the start of the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2E4FD5-C61B-4B3E-B117-062DFE1324E8}"/>
              </a:ext>
            </a:extLst>
          </p:cNvPr>
          <p:cNvSpPr txBox="1"/>
          <p:nvPr/>
        </p:nvSpPr>
        <p:spPr>
          <a:xfrm>
            <a:off x="5525262" y="5996859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https://www.geeksforgeeks.org/multidimensional-arrays-in-java/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8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590</Words>
  <Application>Microsoft Office PowerPoint</Application>
  <PresentationFormat>Widescreen</PresentationFormat>
  <Paragraphs>115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Consolas</vt:lpstr>
      <vt:lpstr>Ubuntu</vt:lpstr>
      <vt:lpstr>Tahoma</vt:lpstr>
      <vt:lpstr>Arial</vt:lpstr>
      <vt:lpstr>3_Custom Design</vt:lpstr>
      <vt:lpstr>8_Custom Design</vt:lpstr>
      <vt:lpstr>Stack and Queue in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Razi</dc:creator>
  <cp:lastModifiedBy>Razi Iqbal</cp:lastModifiedBy>
  <cp:revision>29</cp:revision>
  <dcterms:modified xsi:type="dcterms:W3CDTF">2023-10-02T16:45:17Z</dcterms:modified>
</cp:coreProperties>
</file>