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76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9" r:id="rId16"/>
    <p:sldId id="275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Ubuntu" panose="020B0504030602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B6DB96-C4B0-4DF1-808C-2F36C0D295C3}">
  <a:tblStyle styleId="{52B6DB96-C4B0-4DF1-808C-2F36C0D295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808ffac1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51808ffac1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361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7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0992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502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b31a077b6_0_31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 actual search time will vary for different lists and values to find.  We could find the element at the start (examining just 1 element), or at the end (examining all n elements).  How many elements will we examine on average?</a:t>
            </a:r>
            <a:endParaRPr/>
          </a:p>
        </p:txBody>
      </p:sp>
      <p:sp>
        <p:nvSpPr>
          <p:cNvPr id="116" name="Google Shape;116;g8b31a077b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709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b31a077b6_0_7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8b31a077b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808ffac1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51808ff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194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63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6228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34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2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1a077b6_0_0:notes"/>
          <p:cNvSpPr txBox="1">
            <a:spLocks noGrp="1"/>
          </p:cNvSpPr>
          <p:nvPr>
            <p:ph type="body" idx="1"/>
          </p:nvPr>
        </p:nvSpPr>
        <p:spPr>
          <a:xfrm>
            <a:off x="685800" y="4343388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8b31a077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8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>
                <a:solidFill>
                  <a:srgbClr val="003C7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>
                <a:solidFill>
                  <a:srgbClr val="003C7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>
                <a:solidFill>
                  <a:srgbClr val="003C7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>
                <a:solidFill>
                  <a:srgbClr val="003C7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>
                <a:solidFill>
                  <a:srgbClr val="003C7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12640" y="304920"/>
            <a:ext cx="103629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117440" y="1905120"/>
            <a:ext cx="103629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>
                <a:solidFill>
                  <a:srgbClr val="0077C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6197600" y="1600202"/>
            <a:ext cx="5384800" cy="396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3"/>
          </p:nvPr>
        </p:nvSpPr>
        <p:spPr>
          <a:xfrm>
            <a:off x="6041813" y="1600200"/>
            <a:ext cx="5540587" cy="396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600" y="160623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09600" y="2448560"/>
            <a:ext cx="5386917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193368" y="160623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None/>
              <a:defRPr sz="28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193368" y="2448560"/>
            <a:ext cx="5389033" cy="311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3C7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003C7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2389717" y="4597400"/>
            <a:ext cx="7315200" cy="37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>
            <a:spLocks noGrp="1"/>
          </p:cNvSpPr>
          <p:nvPr>
            <p:ph type="pic" idx="2"/>
          </p:nvPr>
        </p:nvSpPr>
        <p:spPr>
          <a:xfrm>
            <a:off x="2389717" y="4095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2389717" y="4981258"/>
            <a:ext cx="7315200" cy="525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Ubuntu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28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122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3C7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3C7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3C7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003C7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ctrTitle"/>
          </p:nvPr>
        </p:nvSpPr>
        <p:spPr>
          <a:xfrm>
            <a:off x="609601" y="1957033"/>
            <a:ext cx="84708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  <a:defRPr sz="4500" b="1" i="0" u="none" strike="noStrike" cap="none">
                <a:solidFill>
                  <a:srgbClr val="00396E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360"/>
              </a:spcBef>
              <a:spcAft>
                <a:spcPts val="0"/>
              </a:spcAft>
              <a:buClr>
                <a:srgbClr val="0077C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77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5933662"/>
            <a:ext cx="12192000" cy="924339"/>
          </a:xfrm>
          <a:prstGeom prst="rect">
            <a:avLst/>
          </a:prstGeom>
          <a:solidFill>
            <a:srgbClr val="0039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7CA"/>
              </a:buClr>
              <a:buSzPts val="3500"/>
              <a:buFont typeface="Ubuntu"/>
              <a:buNone/>
              <a:defRPr sz="3500" b="1" i="0" u="none" strike="noStrike" cap="none">
                <a:solidFill>
                  <a:srgbClr val="0077CA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97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3C7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3C7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3C7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09600" y="6197276"/>
            <a:ext cx="1848678" cy="407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446738" y="6197276"/>
            <a:ext cx="135662" cy="135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96251" y="6420678"/>
            <a:ext cx="350487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6895365" y="6420678"/>
            <a:ext cx="4150360" cy="17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 l="6757" t="14096" r="6722" b="17339"/>
          <a:stretch/>
        </p:blipFill>
        <p:spPr>
          <a:xfrm>
            <a:off x="8703126" y="5540412"/>
            <a:ext cx="2927426" cy="81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 amt="5000"/>
          </a:blip>
          <a:srcRect l="23570" b="20854"/>
          <a:stretch/>
        </p:blipFill>
        <p:spPr>
          <a:xfrm>
            <a:off x="0" y="0"/>
            <a:ext cx="5265182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609600" y="1957025"/>
            <a:ext cx="10683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96E"/>
              </a:buClr>
              <a:buSzPts val="4500"/>
              <a:buFont typeface="Ubuntu"/>
              <a:buNone/>
            </a:pPr>
            <a:r>
              <a:rPr lang="en-CA" dirty="0"/>
              <a:t>Linked List in Java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609599" y="3661862"/>
            <a:ext cx="8470800" cy="1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CA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CSCI 2010U - Data Structures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/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EC47A-A7B8-6F4F-9CA4-15CD0D4BE047}"/>
              </a:ext>
            </a:extLst>
          </p:cNvPr>
          <p:cNvSpPr txBox="1"/>
          <p:nvPr/>
        </p:nvSpPr>
        <p:spPr>
          <a:xfrm>
            <a:off x="1834503" y="54677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29814-2B94-F874-F754-DAB21FF1CA2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074312" y="4886542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2274BA-43E9-8830-A04E-B92B28025BCD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537765-3546-51B6-CEE3-FCF4CAF1EF36}"/>
              </a:ext>
            </a:extLst>
          </p:cNvPr>
          <p:cNvGraphicFramePr>
            <a:graphicFrameLocks noGrp="1"/>
          </p:cNvGraphicFramePr>
          <p:nvPr/>
        </p:nvGraphicFramePr>
        <p:xfrm>
          <a:off x="6572816" y="1766020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2F9CF6-291D-DA27-35B7-955CA2523BCE}"/>
              </a:ext>
            </a:extLst>
          </p:cNvPr>
          <p:cNvSpPr txBox="1"/>
          <p:nvPr/>
        </p:nvSpPr>
        <p:spPr>
          <a:xfrm>
            <a:off x="9852307" y="17581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E852E-E993-7CEC-E384-6C4DFF4B7BFC}"/>
              </a:ext>
            </a:extLst>
          </p:cNvPr>
          <p:cNvSpPr txBox="1"/>
          <p:nvPr/>
        </p:nvSpPr>
        <p:spPr>
          <a:xfrm>
            <a:off x="7287276" y="21678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B6DA-B9BC-B4B2-9C95-04B09A11872F}"/>
              </a:ext>
            </a:extLst>
          </p:cNvPr>
          <p:cNvSpPr txBox="1"/>
          <p:nvPr/>
        </p:nvSpPr>
        <p:spPr>
          <a:xfrm>
            <a:off x="8014564" y="21678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50AC-BEC2-6F2C-D9B9-A08FA0135FDB}"/>
              </a:ext>
            </a:extLst>
          </p:cNvPr>
          <p:cNvSpPr txBox="1"/>
          <p:nvPr/>
        </p:nvSpPr>
        <p:spPr>
          <a:xfrm>
            <a:off x="7319337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F4102-384A-A1FC-058B-0E58A1640F36}"/>
              </a:ext>
            </a:extLst>
          </p:cNvPr>
          <p:cNvSpPr txBox="1"/>
          <p:nvPr/>
        </p:nvSpPr>
        <p:spPr>
          <a:xfrm>
            <a:off x="6619702" y="216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A36E3-CFA2-38C2-D36A-B25CE8E1CFFF}"/>
              </a:ext>
            </a:extLst>
          </p:cNvPr>
          <p:cNvSpPr txBox="1"/>
          <p:nvPr/>
        </p:nvSpPr>
        <p:spPr>
          <a:xfrm>
            <a:off x="2421166" y="54583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4085C-F7DF-AFE5-E0BC-406570E971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12272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441A8B-2D84-C572-C723-8C12F5185C77}"/>
              </a:ext>
            </a:extLst>
          </p:cNvPr>
          <p:cNvSpPr txBox="1"/>
          <p:nvPr/>
        </p:nvSpPr>
        <p:spPr>
          <a:xfrm>
            <a:off x="4789714" y="347283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 </a:t>
            </a:r>
            <a:r>
              <a:rPr lang="en-US" dirty="0" err="1"/>
              <a:t>curr.next</a:t>
            </a:r>
            <a:r>
              <a:rPr lang="en-US" dirty="0"/>
              <a:t> != null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E7E1-902C-81B2-3F20-AEE1E2D9FB78}"/>
              </a:ext>
            </a:extLst>
          </p:cNvPr>
          <p:cNvSpPr txBox="1"/>
          <p:nvPr/>
        </p:nvSpPr>
        <p:spPr>
          <a:xfrm>
            <a:off x="7763274" y="3467691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looking for an empty slot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29285-F50D-187E-DA9B-FB425EF1159D}"/>
              </a:ext>
            </a:extLst>
          </p:cNvPr>
          <p:cNvCxnSpPr/>
          <p:nvPr/>
        </p:nvCxnSpPr>
        <p:spPr>
          <a:xfrm>
            <a:off x="6976872" y="3636152"/>
            <a:ext cx="70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/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EC47A-A7B8-6F4F-9CA4-15CD0D4BE047}"/>
              </a:ext>
            </a:extLst>
          </p:cNvPr>
          <p:cNvSpPr txBox="1"/>
          <p:nvPr/>
        </p:nvSpPr>
        <p:spPr>
          <a:xfrm>
            <a:off x="1834503" y="54677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29814-2B94-F874-F754-DAB21FF1CA23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2074312" y="1688897"/>
            <a:ext cx="5529719" cy="377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2274BA-43E9-8830-A04E-B92B28025BCD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537765-3546-51B6-CEE3-FCF4CAF1EF36}"/>
              </a:ext>
            </a:extLst>
          </p:cNvPr>
          <p:cNvGraphicFramePr>
            <a:graphicFrameLocks noGrp="1"/>
          </p:cNvGraphicFramePr>
          <p:nvPr/>
        </p:nvGraphicFramePr>
        <p:xfrm>
          <a:off x="6572816" y="1766020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2F9CF6-291D-DA27-35B7-955CA2523BCE}"/>
              </a:ext>
            </a:extLst>
          </p:cNvPr>
          <p:cNvSpPr txBox="1"/>
          <p:nvPr/>
        </p:nvSpPr>
        <p:spPr>
          <a:xfrm>
            <a:off x="9852307" y="17581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E852E-E993-7CEC-E384-6C4DFF4B7BFC}"/>
              </a:ext>
            </a:extLst>
          </p:cNvPr>
          <p:cNvSpPr txBox="1"/>
          <p:nvPr/>
        </p:nvSpPr>
        <p:spPr>
          <a:xfrm>
            <a:off x="7287276" y="21678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B6DA-B9BC-B4B2-9C95-04B09A11872F}"/>
              </a:ext>
            </a:extLst>
          </p:cNvPr>
          <p:cNvSpPr txBox="1"/>
          <p:nvPr/>
        </p:nvSpPr>
        <p:spPr>
          <a:xfrm>
            <a:off x="8014564" y="21678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50AC-BEC2-6F2C-D9B9-A08FA0135FDB}"/>
              </a:ext>
            </a:extLst>
          </p:cNvPr>
          <p:cNvSpPr txBox="1"/>
          <p:nvPr/>
        </p:nvSpPr>
        <p:spPr>
          <a:xfrm>
            <a:off x="7319337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F4102-384A-A1FC-058B-0E58A1640F36}"/>
              </a:ext>
            </a:extLst>
          </p:cNvPr>
          <p:cNvSpPr txBox="1"/>
          <p:nvPr/>
        </p:nvSpPr>
        <p:spPr>
          <a:xfrm>
            <a:off x="6619702" y="216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A36E3-CFA2-38C2-D36A-B25CE8E1CFFF}"/>
              </a:ext>
            </a:extLst>
          </p:cNvPr>
          <p:cNvSpPr txBox="1"/>
          <p:nvPr/>
        </p:nvSpPr>
        <p:spPr>
          <a:xfrm>
            <a:off x="2421166" y="54583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4085C-F7DF-AFE5-E0BC-406570E971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12272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441A8B-2D84-C572-C723-8C12F5185C77}"/>
              </a:ext>
            </a:extLst>
          </p:cNvPr>
          <p:cNvSpPr txBox="1"/>
          <p:nvPr/>
        </p:nvSpPr>
        <p:spPr>
          <a:xfrm>
            <a:off x="4789714" y="347283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 </a:t>
            </a:r>
            <a:r>
              <a:rPr lang="en-US" dirty="0" err="1"/>
              <a:t>curr.next</a:t>
            </a:r>
            <a:r>
              <a:rPr lang="en-US" dirty="0"/>
              <a:t> != null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E7E1-902C-81B2-3F20-AEE1E2D9FB78}"/>
              </a:ext>
            </a:extLst>
          </p:cNvPr>
          <p:cNvSpPr txBox="1"/>
          <p:nvPr/>
        </p:nvSpPr>
        <p:spPr>
          <a:xfrm>
            <a:off x="7763274" y="3467691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looking for an empty slot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29285-F50D-187E-DA9B-FB425EF1159D}"/>
              </a:ext>
            </a:extLst>
          </p:cNvPr>
          <p:cNvCxnSpPr/>
          <p:nvPr/>
        </p:nvCxnSpPr>
        <p:spPr>
          <a:xfrm>
            <a:off x="6976872" y="3636152"/>
            <a:ext cx="70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95526"/>
              </p:ext>
            </p:extLst>
          </p:nvPr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2274BA-43E9-8830-A04E-B92B28025BCD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537765-3546-51B6-CEE3-FCF4CAF1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63255"/>
              </p:ext>
            </p:extLst>
          </p:nvPr>
        </p:nvGraphicFramePr>
        <p:xfrm>
          <a:off x="3207824" y="4490524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0750AC-BEC2-6F2C-D9B9-A08FA0135FDB}"/>
              </a:ext>
            </a:extLst>
          </p:cNvPr>
          <p:cNvSpPr txBox="1"/>
          <p:nvPr/>
        </p:nvSpPr>
        <p:spPr>
          <a:xfrm>
            <a:off x="3954345" y="40440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A36E3-CFA2-38C2-D36A-B25CE8E1CFFF}"/>
              </a:ext>
            </a:extLst>
          </p:cNvPr>
          <p:cNvSpPr txBox="1"/>
          <p:nvPr/>
        </p:nvSpPr>
        <p:spPr>
          <a:xfrm>
            <a:off x="2421166" y="54583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4085C-F7DF-AFE5-E0BC-406570E971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12272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441A8B-2D84-C572-C723-8C12F5185C77}"/>
              </a:ext>
            </a:extLst>
          </p:cNvPr>
          <p:cNvSpPr txBox="1"/>
          <p:nvPr/>
        </p:nvSpPr>
        <p:spPr>
          <a:xfrm>
            <a:off x="4789714" y="347283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 </a:t>
            </a:r>
            <a:r>
              <a:rPr lang="en-US" dirty="0" err="1"/>
              <a:t>curr.next</a:t>
            </a:r>
            <a:r>
              <a:rPr lang="en-US" dirty="0"/>
              <a:t> != null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E7E1-902C-81B2-3F20-AEE1E2D9FB78}"/>
              </a:ext>
            </a:extLst>
          </p:cNvPr>
          <p:cNvSpPr txBox="1"/>
          <p:nvPr/>
        </p:nvSpPr>
        <p:spPr>
          <a:xfrm>
            <a:off x="7763274" y="3467691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looking for an empty slot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29285-F50D-187E-DA9B-FB425EF1159D}"/>
              </a:ext>
            </a:extLst>
          </p:cNvPr>
          <p:cNvCxnSpPr/>
          <p:nvPr/>
        </p:nvCxnSpPr>
        <p:spPr>
          <a:xfrm>
            <a:off x="6976872" y="3636152"/>
            <a:ext cx="70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B18F7B-CE2E-DBB3-80C0-94F649D8D23F}"/>
              </a:ext>
            </a:extLst>
          </p:cNvPr>
          <p:cNvSpPr txBox="1"/>
          <p:nvPr/>
        </p:nvSpPr>
        <p:spPr>
          <a:xfrm>
            <a:off x="3988485" y="54583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99550-929E-A67A-F21A-38D5EAF5150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228294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7CF80-9500-BD73-7D5A-8213C90ACA3D}"/>
              </a:ext>
            </a:extLst>
          </p:cNvPr>
          <p:cNvCxnSpPr>
            <a:cxnSpLocks/>
          </p:cNvCxnSpPr>
          <p:nvPr/>
        </p:nvCxnSpPr>
        <p:spPr>
          <a:xfrm>
            <a:off x="2883671" y="4619760"/>
            <a:ext cx="280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0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/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2274BA-43E9-8830-A04E-B92B28025BCD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537765-3546-51B6-CEE3-FCF4CAF1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83683"/>
              </p:ext>
            </p:extLst>
          </p:nvPr>
        </p:nvGraphicFramePr>
        <p:xfrm>
          <a:off x="3207824" y="4490524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0750AC-BEC2-6F2C-D9B9-A08FA0135FDB}"/>
              </a:ext>
            </a:extLst>
          </p:cNvPr>
          <p:cNvSpPr txBox="1"/>
          <p:nvPr/>
        </p:nvSpPr>
        <p:spPr>
          <a:xfrm>
            <a:off x="3954345" y="404406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A36E3-CFA2-38C2-D36A-B25CE8E1CFFF}"/>
              </a:ext>
            </a:extLst>
          </p:cNvPr>
          <p:cNvSpPr txBox="1"/>
          <p:nvPr/>
        </p:nvSpPr>
        <p:spPr>
          <a:xfrm>
            <a:off x="2421166" y="54583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4085C-F7DF-AFE5-E0BC-406570E971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12272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441A8B-2D84-C572-C723-8C12F5185C77}"/>
              </a:ext>
            </a:extLst>
          </p:cNvPr>
          <p:cNvSpPr txBox="1"/>
          <p:nvPr/>
        </p:nvSpPr>
        <p:spPr>
          <a:xfrm>
            <a:off x="4789714" y="3472839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( </a:t>
            </a:r>
            <a:r>
              <a:rPr lang="en-US" dirty="0" err="1"/>
              <a:t>curr.next</a:t>
            </a:r>
            <a:r>
              <a:rPr lang="en-US" dirty="0"/>
              <a:t> != null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E7E1-902C-81B2-3F20-AEE1E2D9FB78}"/>
              </a:ext>
            </a:extLst>
          </p:cNvPr>
          <p:cNvSpPr txBox="1"/>
          <p:nvPr/>
        </p:nvSpPr>
        <p:spPr>
          <a:xfrm>
            <a:off x="7763274" y="3467691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keep looking for an empty slot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29285-F50D-187E-DA9B-FB425EF1159D}"/>
              </a:ext>
            </a:extLst>
          </p:cNvPr>
          <p:cNvCxnSpPr/>
          <p:nvPr/>
        </p:nvCxnSpPr>
        <p:spPr>
          <a:xfrm>
            <a:off x="6976872" y="3636152"/>
            <a:ext cx="70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B18F7B-CE2E-DBB3-80C0-94F649D8D23F}"/>
              </a:ext>
            </a:extLst>
          </p:cNvPr>
          <p:cNvSpPr txBox="1"/>
          <p:nvPr/>
        </p:nvSpPr>
        <p:spPr>
          <a:xfrm>
            <a:off x="3988485" y="54583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D99550-929E-A67A-F21A-38D5EAF5150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228294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C7CF80-9500-BD73-7D5A-8213C90ACA3D}"/>
              </a:ext>
            </a:extLst>
          </p:cNvPr>
          <p:cNvCxnSpPr>
            <a:cxnSpLocks/>
          </p:cNvCxnSpPr>
          <p:nvPr/>
        </p:nvCxnSpPr>
        <p:spPr>
          <a:xfrm>
            <a:off x="2883671" y="4619760"/>
            <a:ext cx="280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384B2-D53D-E1ED-A2FF-C5897B3871BF}"/>
              </a:ext>
            </a:extLst>
          </p:cNvPr>
          <p:cNvCxnSpPr>
            <a:cxnSpLocks/>
          </p:cNvCxnSpPr>
          <p:nvPr/>
        </p:nvCxnSpPr>
        <p:spPr>
          <a:xfrm flipH="1">
            <a:off x="2840025" y="4744728"/>
            <a:ext cx="32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5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119" name="Google Shape;119;p19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 sz="1800" b="0" i="0" u="none" strike="noStrike" cap="none"/>
          </a:p>
        </p:txBody>
      </p:sp>
      <p:sp>
        <p:nvSpPr>
          <p:cNvPr id="120" name="Google Shape;120;p19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LinkedList Class</a:t>
            </a:r>
            <a:endParaRPr sz="1800" b="0" i="0" u="none" strike="noStrike" cap="none" dirty="0"/>
          </a:p>
        </p:txBody>
      </p:sp>
      <p:sp>
        <p:nvSpPr>
          <p:cNvPr id="121" name="Google Shape;121;p19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Java offers a LinkedList Class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The LinkedList class is a collection which can contain many objects of the same type, just like the </a:t>
            </a:r>
            <a:r>
              <a:rPr lang="en-US" sz="2400" dirty="0" err="1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ArrayList</a:t>
            </a: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400"/>
              <a:buFont typeface="Tahoma"/>
              <a:buChar char="●"/>
            </a:pPr>
            <a:r>
              <a:rPr lang="en-US" sz="24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This means that you can add items, change items, remove items and clear the list in the same way.</a:t>
            </a:r>
            <a:endParaRPr lang="en-US" sz="24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0753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231" name="Google Shape;231;p33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800" b="0" i="0" u="none" strike="noStrike" cap="none"/>
          </a:p>
        </p:txBody>
      </p:sp>
      <p:sp>
        <p:nvSpPr>
          <p:cNvPr id="232" name="Google Shape;232;p33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Wrap-up</a:t>
            </a:r>
            <a:endParaRPr sz="1800" b="0" i="0" u="none" strike="noStrike" cap="none"/>
          </a:p>
        </p:txBody>
      </p:sp>
      <p:sp>
        <p:nvSpPr>
          <p:cNvPr id="233" name="Google Shape;233;p33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Circular Linked List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Class</a:t>
            </a: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4165440" y="6248520"/>
            <a:ext cx="3860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Arrays</a:t>
            </a:r>
            <a:endParaRPr sz="1800" b="0" i="0" u="none" strike="noStrike" cap="none"/>
          </a:p>
        </p:txBody>
      </p:sp>
      <p:sp>
        <p:nvSpPr>
          <p:cNvPr id="85" name="Google Shape;85;p15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 sz="1800" b="0" i="0" u="none" strike="noStrike" cap="none"/>
          </a:p>
        </p:txBody>
      </p:sp>
      <p:sp>
        <p:nvSpPr>
          <p:cNvPr id="86" name="Google Shape;86;p15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Outline</a:t>
            </a:r>
            <a:endParaRPr sz="1800" b="0" i="0" u="none" strike="noStrike" cap="none"/>
          </a:p>
        </p:txBody>
      </p:sp>
      <p:sp>
        <p:nvSpPr>
          <p:cNvPr id="87" name="Google Shape;87;p15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Circular Linked List</a:t>
            </a: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</a:p>
          <a:p>
            <a:pPr marL="63500" lvl="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CA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LinkedList Class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○"/>
            </a:pPr>
            <a:endParaRPr lang="en-CA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20700" lvl="1" algn="l" rtl="0"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</a:pPr>
            <a:endParaRPr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Circular LinkedList</a:t>
            </a:r>
            <a:endParaRPr lang="en-CA"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17440" y="160008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A Link List in which last element of the list is connected to the first element of the linked list.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5975B-BA41-4DD6-8508-FC3C347E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38" y="2960802"/>
            <a:ext cx="6490447" cy="16136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95" name="Google Shape;95;p16"/>
          <p:cNvSpPr txBox="1"/>
          <p:nvPr/>
        </p:nvSpPr>
        <p:spPr>
          <a:xfrm>
            <a:off x="1144872" y="1638600"/>
            <a:ext cx="10058100" cy="3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is a special type of linked list</a:t>
            </a: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endParaRPr lang="en-US" sz="2600" dirty="0">
              <a:solidFill>
                <a:srgbClr val="40458C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It contains two pointers</a:t>
            </a:r>
          </a:p>
          <a:p>
            <a:pPr marL="804863" lvl="4" indent="-393700"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Next</a:t>
            </a:r>
          </a:p>
          <a:p>
            <a:pPr marL="804863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58C"/>
              </a:buClr>
              <a:buSzPts val="2600"/>
              <a:buFont typeface="Tahoma"/>
              <a:buChar char="●"/>
            </a:pPr>
            <a:r>
              <a:rPr lang="en-US" sz="2600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Previous</a:t>
            </a:r>
          </a:p>
        </p:txBody>
      </p:sp>
    </p:spTree>
    <p:extLst>
      <p:ext uri="{BB962C8B-B14F-4D97-AF65-F5344CB8AC3E}">
        <p14:creationId xmlns:p14="http://schemas.microsoft.com/office/powerpoint/2010/main" val="2253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30A02-B8C9-41B2-89D1-1EF3EFB45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019" y="1795092"/>
            <a:ext cx="6085421" cy="37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7FB69-218E-9079-D6D1-C60A29FB534C}"/>
              </a:ext>
            </a:extLst>
          </p:cNvPr>
          <p:cNvSpPr txBox="1"/>
          <p:nvPr/>
        </p:nvSpPr>
        <p:spPr>
          <a:xfrm>
            <a:off x="1069848" y="386791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=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B51F7-1CEF-3F80-6E0C-40DE3EE0A8DC}"/>
              </a:ext>
            </a:extLst>
          </p:cNvPr>
          <p:cNvSpPr txBox="1"/>
          <p:nvPr/>
        </p:nvSpPr>
        <p:spPr>
          <a:xfrm>
            <a:off x="5036526" y="24294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Currently List is empty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591CB-9D56-3541-557D-9691238F2017}"/>
              </a:ext>
            </a:extLst>
          </p:cNvPr>
          <p:cNvSpPr txBox="1"/>
          <p:nvPr/>
        </p:nvSpPr>
        <p:spPr>
          <a:xfrm>
            <a:off x="1029831" y="172060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LinkedList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list = </a:t>
            </a:r>
            <a:r>
              <a:rPr lang="en-US" sz="1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1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LinkedList();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786EA-FF1A-BFF0-2F53-20B51E025F1E}"/>
              </a:ext>
            </a:extLst>
          </p:cNvPr>
          <p:cNvSpPr txBox="1"/>
          <p:nvPr/>
        </p:nvSpPr>
        <p:spPr>
          <a:xfrm>
            <a:off x="2560320" y="3867912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 = null</a:t>
            </a:r>
          </a:p>
        </p:txBody>
      </p:sp>
    </p:spTree>
    <p:extLst>
      <p:ext uri="{BB962C8B-B14F-4D97-AF65-F5344CB8AC3E}">
        <p14:creationId xmlns:p14="http://schemas.microsoft.com/office/powerpoint/2010/main" val="13915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7FB69-218E-9079-D6D1-C60A29FB534C}"/>
              </a:ext>
            </a:extLst>
          </p:cNvPr>
          <p:cNvSpPr txBox="1"/>
          <p:nvPr/>
        </p:nvSpPr>
        <p:spPr>
          <a:xfrm>
            <a:off x="1069848" y="386791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= null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B9F56-E612-CBDB-46B0-289C0C4E9E5B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(2);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180955"/>
              </p:ext>
            </p:extLst>
          </p:nvPr>
        </p:nvGraphicFramePr>
        <p:xfrm>
          <a:off x="6572816" y="1766020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F5A1E-77FB-2CDD-20AC-6EEDD1195A3A}"/>
              </a:ext>
            </a:extLst>
          </p:cNvPr>
          <p:cNvSpPr txBox="1"/>
          <p:nvPr/>
        </p:nvSpPr>
        <p:spPr>
          <a:xfrm>
            <a:off x="9852307" y="17581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83A89-FC77-91EE-21D1-1AA12FEEA98E}"/>
              </a:ext>
            </a:extLst>
          </p:cNvPr>
          <p:cNvSpPr txBox="1"/>
          <p:nvPr/>
        </p:nvSpPr>
        <p:spPr>
          <a:xfrm>
            <a:off x="7287276" y="21678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C445A-E376-41C4-A187-FCC0FA88E56D}"/>
              </a:ext>
            </a:extLst>
          </p:cNvPr>
          <p:cNvSpPr txBox="1"/>
          <p:nvPr/>
        </p:nvSpPr>
        <p:spPr>
          <a:xfrm>
            <a:off x="8014564" y="21678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7319337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7DB3A-DE99-ABA8-1C39-60F5670356FD}"/>
              </a:ext>
            </a:extLst>
          </p:cNvPr>
          <p:cNvSpPr txBox="1"/>
          <p:nvPr/>
        </p:nvSpPr>
        <p:spPr>
          <a:xfrm>
            <a:off x="6619702" y="216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423D9-0256-82A4-6DCA-FD8C62588196}"/>
              </a:ext>
            </a:extLst>
          </p:cNvPr>
          <p:cNvSpPr txBox="1"/>
          <p:nvPr/>
        </p:nvSpPr>
        <p:spPr>
          <a:xfrm>
            <a:off x="2560320" y="3867912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 =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F5E16-7DCA-8379-24D6-5056341586E6}"/>
              </a:ext>
            </a:extLst>
          </p:cNvPr>
          <p:cNvSpPr txBox="1"/>
          <p:nvPr/>
        </p:nvSpPr>
        <p:spPr>
          <a:xfrm>
            <a:off x="5038306" y="3121223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head == null</a:t>
            </a:r>
          </a:p>
        </p:txBody>
      </p:sp>
    </p:spTree>
    <p:extLst>
      <p:ext uri="{BB962C8B-B14F-4D97-AF65-F5344CB8AC3E}">
        <p14:creationId xmlns:p14="http://schemas.microsoft.com/office/powerpoint/2010/main" val="44649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B9F56-E612-CBDB-46B0-289C0C4E9E5B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(2);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9708"/>
              </p:ext>
            </p:extLst>
          </p:nvPr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EC47A-A7B8-6F4F-9CA4-15CD0D4BE047}"/>
              </a:ext>
            </a:extLst>
          </p:cNvPr>
          <p:cNvSpPr txBox="1"/>
          <p:nvPr/>
        </p:nvSpPr>
        <p:spPr>
          <a:xfrm>
            <a:off x="1834503" y="54677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29814-2B94-F874-F754-DAB21FF1CA2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074312" y="4886542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46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8737440" y="6248520"/>
            <a:ext cx="2539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 b="0" i="0" u="none" strike="noStrike" cap="none" dirty="0">
                <a:solidFill>
                  <a:srgbClr val="40458C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 sz="1800" b="0" i="0" u="none" strike="noStrike" cap="none"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914400" y="304920"/>
            <a:ext cx="10565700" cy="11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>
                <a:solidFill>
                  <a:srgbClr val="BE2D00"/>
                </a:solidFill>
                <a:latin typeface="Tahoma"/>
                <a:ea typeface="Tahoma"/>
                <a:cs typeface="Tahoma"/>
                <a:sym typeface="Tahoma"/>
              </a:rPr>
              <a:t>Doubly Linked List</a:t>
            </a:r>
            <a:endParaRPr sz="1800" b="0" i="0" u="none" strike="noStrike" cap="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50D7A4-ADFD-D96F-7318-DE365C71F866}"/>
              </a:ext>
            </a:extLst>
          </p:cNvPr>
          <p:cNvSpPr/>
          <p:nvPr/>
        </p:nvSpPr>
        <p:spPr>
          <a:xfrm>
            <a:off x="640080" y="4315968"/>
            <a:ext cx="11192256" cy="740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74DD7D9-F1C5-0426-613A-D933AEF4D398}"/>
              </a:ext>
            </a:extLst>
          </p:cNvPr>
          <p:cNvGraphicFramePr>
            <a:graphicFrameLocks noGrp="1"/>
          </p:cNvGraphicFramePr>
          <p:nvPr/>
        </p:nvGraphicFramePr>
        <p:xfrm>
          <a:off x="793808" y="4490308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F8D9DC6-BC91-B52A-2234-E39DCC156F37}"/>
              </a:ext>
            </a:extLst>
          </p:cNvPr>
          <p:cNvSpPr txBox="1"/>
          <p:nvPr/>
        </p:nvSpPr>
        <p:spPr>
          <a:xfrm>
            <a:off x="1540329" y="40438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100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F1869-F9B6-50CE-9EE3-C5E60F12EB17}"/>
              </a:ext>
            </a:extLst>
          </p:cNvPr>
          <p:cNvSpPr txBox="1"/>
          <p:nvPr/>
        </p:nvSpPr>
        <p:spPr>
          <a:xfrm>
            <a:off x="1029831" y="54679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head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7E070-E7BA-11C0-BF00-BF4BEB8DE629}"/>
              </a:ext>
            </a:extLst>
          </p:cNvPr>
          <p:cNvCxnSpPr>
            <a:stCxn id="5" idx="0"/>
          </p:cNvCxnSpPr>
          <p:nvPr/>
        </p:nvCxnSpPr>
        <p:spPr>
          <a:xfrm flipV="1">
            <a:off x="1378645" y="4886744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EC47A-A7B8-6F4F-9CA4-15CD0D4BE047}"/>
              </a:ext>
            </a:extLst>
          </p:cNvPr>
          <p:cNvSpPr txBox="1"/>
          <p:nvPr/>
        </p:nvSpPr>
        <p:spPr>
          <a:xfrm>
            <a:off x="1834503" y="54677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tail</a:t>
            </a:r>
            <a:endParaRPr lang="en-US" sz="1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29814-2B94-F874-F754-DAB21FF1CA23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074312" y="4886542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2274BA-43E9-8830-A04E-B92B28025BCD}"/>
              </a:ext>
            </a:extLst>
          </p:cNvPr>
          <p:cNvSpPr txBox="1"/>
          <p:nvPr/>
        </p:nvSpPr>
        <p:spPr>
          <a:xfrm>
            <a:off x="1029831" y="1720608"/>
            <a:ext cx="6097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list.insertNode</a:t>
            </a:r>
            <a:r>
              <a:rPr lang="en-US" sz="2400" b="0" dirty="0">
                <a:solidFill>
                  <a:schemeClr val="accent1"/>
                </a:solidFill>
                <a:effectLst/>
                <a:latin typeface="Fira Code" panose="020B0809050000020004" pitchFamily="49" charset="0"/>
              </a:rPr>
              <a:t>(5);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F537765-3546-51B6-CEE3-FCF4CAF1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51643"/>
              </p:ext>
            </p:extLst>
          </p:nvPr>
        </p:nvGraphicFramePr>
        <p:xfrm>
          <a:off x="6572816" y="1766020"/>
          <a:ext cx="2062431" cy="370840"/>
        </p:xfrm>
        <a:graphic>
          <a:graphicData uri="http://schemas.openxmlformats.org/drawingml/2006/table">
            <a:tbl>
              <a:tblPr firstRow="1" bandRow="1">
                <a:tableStyleId>{52B6DB96-C4B0-4DF1-808C-2F36C0D295C3}</a:tableStyleId>
              </a:tblPr>
              <a:tblGrid>
                <a:gridCol w="687477">
                  <a:extLst>
                    <a:ext uri="{9D8B030D-6E8A-4147-A177-3AD203B41FA5}">
                      <a16:colId xmlns:a16="http://schemas.microsoft.com/office/drawing/2014/main" val="15665567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1413244215"/>
                    </a:ext>
                  </a:extLst>
                </a:gridCol>
                <a:gridCol w="687477">
                  <a:extLst>
                    <a:ext uri="{9D8B030D-6E8A-4147-A177-3AD203B41FA5}">
                      <a16:colId xmlns:a16="http://schemas.microsoft.com/office/drawing/2014/main" val="415936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CA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5</a:t>
                      </a:r>
                      <a:endParaRPr lang="en-US"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6767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2F9CF6-291D-DA27-35B7-955CA2523BCE}"/>
              </a:ext>
            </a:extLst>
          </p:cNvPr>
          <p:cNvSpPr txBox="1"/>
          <p:nvPr/>
        </p:nvSpPr>
        <p:spPr>
          <a:xfrm>
            <a:off x="9852307" y="175810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A node is created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1E852E-E993-7CEC-E384-6C4DFF4B7BFC}"/>
              </a:ext>
            </a:extLst>
          </p:cNvPr>
          <p:cNvSpPr txBox="1"/>
          <p:nvPr/>
        </p:nvSpPr>
        <p:spPr>
          <a:xfrm>
            <a:off x="7287276" y="216784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data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5B6DA-B9BC-B4B2-9C95-04B09A11872F}"/>
              </a:ext>
            </a:extLst>
          </p:cNvPr>
          <p:cNvSpPr txBox="1"/>
          <p:nvPr/>
        </p:nvSpPr>
        <p:spPr>
          <a:xfrm>
            <a:off x="8014564" y="216784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next</a:t>
            </a:r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0750AC-BEC2-6F2C-D9B9-A08FA0135FDB}"/>
              </a:ext>
            </a:extLst>
          </p:cNvPr>
          <p:cNvSpPr txBox="1"/>
          <p:nvPr/>
        </p:nvSpPr>
        <p:spPr>
          <a:xfrm>
            <a:off x="7319337" y="131956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200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F4102-384A-A1FC-058B-0E58A1640F36}"/>
              </a:ext>
            </a:extLst>
          </p:cNvPr>
          <p:cNvSpPr txBox="1"/>
          <p:nvPr/>
        </p:nvSpPr>
        <p:spPr>
          <a:xfrm>
            <a:off x="6619702" y="216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/>
              <a:t>pre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A36E3-CFA2-38C2-D36A-B25CE8E1CFFF}"/>
              </a:ext>
            </a:extLst>
          </p:cNvPr>
          <p:cNvSpPr txBox="1"/>
          <p:nvPr/>
        </p:nvSpPr>
        <p:spPr>
          <a:xfrm>
            <a:off x="2421166" y="545836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 err="1"/>
              <a:t>curr</a:t>
            </a:r>
            <a:endParaRPr lang="en-US" sz="1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4085C-F7DF-AFE5-E0BC-406570E971B4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12272" y="4877196"/>
            <a:ext cx="0" cy="58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789023"/>
      </p:ext>
    </p:extLst>
  </p:cSld>
  <p:clrMapOvr>
    <a:masterClrMapping/>
  </p:clrMapOvr>
</p:sld>
</file>

<file path=ppt/theme/theme1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424</Words>
  <Application>Microsoft Office PowerPoint</Application>
  <PresentationFormat>Widescreen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Tahoma</vt:lpstr>
      <vt:lpstr>Arial</vt:lpstr>
      <vt:lpstr>Calibri</vt:lpstr>
      <vt:lpstr>Fira Code</vt:lpstr>
      <vt:lpstr>Ubuntu</vt:lpstr>
      <vt:lpstr>3_Custom Design</vt:lpstr>
      <vt:lpstr>8_Custom Design</vt:lpstr>
      <vt:lpstr>Linked List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Razi</dc:creator>
  <cp:lastModifiedBy>Razi Iqbal</cp:lastModifiedBy>
  <cp:revision>43</cp:revision>
  <dcterms:modified xsi:type="dcterms:W3CDTF">2023-10-19T14:12:27Z</dcterms:modified>
</cp:coreProperties>
</file>