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6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Tahoma" panose="020B0604030504040204" pitchFamily="34" charset="0"/>
      <p:regular r:id="rId29"/>
      <p:bold r:id="rId30"/>
    </p:embeddedFont>
    <p:embeddedFont>
      <p:font typeface="Ubuntu" panose="020B0504030602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B6DB96-C4B0-4DF1-808C-2F36C0D295C3}">
  <a:tblStyle styleId="{52B6DB96-C4B0-4DF1-808C-2F36C0D295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808ffac1_0_4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51808ffac1_0_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99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802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13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67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03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682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04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31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351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06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1808ffac1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51808ffa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97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62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18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2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68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69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72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31a077b6_0_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8b31a077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22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sz="3500" b="1" i="0">
                <a:solidFill>
                  <a:srgbClr val="0077CA"/>
                </a:solidFill>
                <a:latin typeface="Ubuntu"/>
                <a:ea typeface="Ubuntu"/>
                <a:cs typeface="Ubuntu"/>
                <a:sym typeface="Ubuntu"/>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a:solidFill>
                  <a:srgbClr val="003C71"/>
                </a:solidFill>
              </a:defRPr>
            </a:lvl1pPr>
            <a:lvl2pPr marL="914400" lvl="1" indent="-406400" algn="l">
              <a:spcBef>
                <a:spcPts val="560"/>
              </a:spcBef>
              <a:spcAft>
                <a:spcPts val="0"/>
              </a:spcAft>
              <a:buClr>
                <a:srgbClr val="003C71"/>
              </a:buClr>
              <a:buSzPts val="2800"/>
              <a:buChar char="–"/>
              <a:defRPr>
                <a:solidFill>
                  <a:srgbClr val="003C71"/>
                </a:solidFill>
              </a:defRPr>
            </a:lvl2pPr>
            <a:lvl3pPr marL="1371600" lvl="2" indent="-381000" algn="l">
              <a:spcBef>
                <a:spcPts val="480"/>
              </a:spcBef>
              <a:spcAft>
                <a:spcPts val="0"/>
              </a:spcAft>
              <a:buClr>
                <a:srgbClr val="003C71"/>
              </a:buClr>
              <a:buSzPts val="2400"/>
              <a:buChar char="•"/>
              <a:defRPr>
                <a:solidFill>
                  <a:srgbClr val="003C71"/>
                </a:solidFill>
              </a:defRPr>
            </a:lvl3pPr>
            <a:lvl4pPr marL="1828800" lvl="3" indent="-355600" algn="l">
              <a:spcBef>
                <a:spcPts val="400"/>
              </a:spcBef>
              <a:spcAft>
                <a:spcPts val="0"/>
              </a:spcAft>
              <a:buClr>
                <a:srgbClr val="003C71"/>
              </a:buClr>
              <a:buSzPts val="2000"/>
              <a:buChar char="–"/>
              <a:defRPr>
                <a:solidFill>
                  <a:srgbClr val="003C71"/>
                </a:solidFill>
              </a:defRPr>
            </a:lvl4pPr>
            <a:lvl5pPr marL="2286000" lvl="4" indent="-355600" algn="l">
              <a:spcBef>
                <a:spcPts val="400"/>
              </a:spcBef>
              <a:spcAft>
                <a:spcPts val="0"/>
              </a:spcAft>
              <a:buClr>
                <a:srgbClr val="003C71"/>
              </a:buClr>
              <a:buSzPts val="2000"/>
              <a:buChar char="»"/>
              <a:defRPr>
                <a:solidFill>
                  <a:srgbClr val="003C7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1" name="Google Shape;21;p2"/>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12640" y="304920"/>
            <a:ext cx="10362900" cy="1142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5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1"/>
          <p:cNvSpPr txBox="1">
            <a:spLocks noGrp="1"/>
          </p:cNvSpPr>
          <p:nvPr>
            <p:ph type="subTitle" idx="1"/>
          </p:nvPr>
        </p:nvSpPr>
        <p:spPr>
          <a:xfrm>
            <a:off x="1117440" y="1905120"/>
            <a:ext cx="10362900" cy="4114500"/>
          </a:xfrm>
          <a:prstGeom prst="rect">
            <a:avLst/>
          </a:prstGeom>
          <a:noFill/>
          <a:ln>
            <a:noFill/>
          </a:ln>
        </p:spPr>
        <p:txBody>
          <a:bodyPr spcFirstLastPara="1" wrap="square" lIns="0" tIns="0" rIns="0" bIns="0" anchor="ctr" anchorCtr="0">
            <a:noAutofit/>
          </a:bodyPr>
          <a:lstStyle>
            <a:lvl1pPr lvl="0" algn="l" rtl="0">
              <a:spcBef>
                <a:spcPts val="640"/>
              </a:spcBef>
              <a:spcAft>
                <a:spcPts val="0"/>
              </a:spcAft>
              <a:buSzPts val="3200"/>
              <a:buNone/>
              <a:defRPr/>
            </a:lvl1pPr>
            <a:lvl2pPr lvl="1" algn="l" rtl="0">
              <a:spcBef>
                <a:spcPts val="560"/>
              </a:spcBef>
              <a:spcAft>
                <a:spcPts val="0"/>
              </a:spcAft>
              <a:buSzPts val="2800"/>
              <a:buNone/>
              <a:defRPr/>
            </a:lvl2pPr>
            <a:lvl3pPr lvl="2" algn="l" rtl="0">
              <a:spcBef>
                <a:spcPts val="480"/>
              </a:spcBef>
              <a:spcAft>
                <a:spcPts val="0"/>
              </a:spcAft>
              <a:buSzPts val="2400"/>
              <a:buNone/>
              <a:defRPr/>
            </a:lvl3pPr>
            <a:lvl4pPr lvl="3" algn="l" rtl="0">
              <a:spcBef>
                <a:spcPts val="400"/>
              </a:spcBef>
              <a:spcAft>
                <a:spcPts val="0"/>
              </a:spcAft>
              <a:buSzPts val="2000"/>
              <a:buNone/>
              <a:defRPr/>
            </a:lvl4pPr>
            <a:lvl5pPr lvl="4" algn="l" rtl="0">
              <a:spcBef>
                <a:spcPts val="400"/>
              </a:spcBef>
              <a:spcAft>
                <a:spcPts val="0"/>
              </a:spcAft>
              <a:buSzPts val="2000"/>
              <a:buNone/>
              <a:defRPr/>
            </a:lvl5pPr>
            <a:lvl6pPr lvl="5" algn="l" rtl="0">
              <a:spcBef>
                <a:spcPts val="400"/>
              </a:spcBef>
              <a:spcAft>
                <a:spcPts val="0"/>
              </a:spcAft>
              <a:buSzPts val="2000"/>
              <a:buNone/>
              <a:defRPr/>
            </a:lvl6pPr>
            <a:lvl7pPr lvl="6" algn="l" rtl="0">
              <a:spcBef>
                <a:spcPts val="400"/>
              </a:spcBef>
              <a:spcAft>
                <a:spcPts val="0"/>
              </a:spcAft>
              <a:buSzPts val="2000"/>
              <a:buNone/>
              <a:defRPr/>
            </a:lvl7pPr>
            <a:lvl8pPr lvl="7" algn="l" rtl="0">
              <a:spcBef>
                <a:spcPts val="400"/>
              </a:spcBef>
              <a:spcAft>
                <a:spcPts val="0"/>
              </a:spcAft>
              <a:buSzPts val="2000"/>
              <a:buNone/>
              <a:defRPr/>
            </a:lvl8pPr>
            <a:lvl9pPr lvl="8" algn="l" rtl="0">
              <a:spcBef>
                <a:spcPts val="400"/>
              </a:spcBef>
              <a:spcAft>
                <a:spcPts val="0"/>
              </a:spcAft>
              <a:buSzPts val="2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3" name="Google Shape;73;p13"/>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solidFill>
                  <a:srgbClr val="0077C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09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body" idx="2"/>
          </p:nvPr>
        </p:nvSpPr>
        <p:spPr>
          <a:xfrm>
            <a:off x="6197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3"/>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7" name="Google Shape;27;p3"/>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4"/>
          <p:cNvSpPr>
            <a:spLocks noGrp="1"/>
          </p:cNvSpPr>
          <p:nvPr>
            <p:ph type="pic" idx="3"/>
          </p:nvPr>
        </p:nvSpPr>
        <p:spPr>
          <a:xfrm>
            <a:off x="6041813" y="1600200"/>
            <a:ext cx="5540587" cy="396748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34" name="Google Shape;34;p4"/>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5"/>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5"/>
          <p:cNvSpPr txBox="1">
            <a:spLocks noGrp="1"/>
          </p:cNvSpPr>
          <p:nvPr>
            <p:ph type="body" idx="3"/>
          </p:nvPr>
        </p:nvSpPr>
        <p:spPr>
          <a:xfrm>
            <a:off x="6193368" y="160623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5"/>
          <p:cNvSpPr txBox="1">
            <a:spLocks noGrp="1"/>
          </p:cNvSpPr>
          <p:nvPr>
            <p:ph type="body" idx="4"/>
          </p:nvPr>
        </p:nvSpPr>
        <p:spPr>
          <a:xfrm>
            <a:off x="6193368" y="2448560"/>
            <a:ext cx="5389033"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5"/>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2" name="Google Shape;42;p5"/>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6" name="Google Shape;46;p6"/>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9" name="Google Shape;49;p7"/>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389717" y="4597400"/>
            <a:ext cx="7315200" cy="3708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a:spLocks noGrp="1"/>
          </p:cNvSpPr>
          <p:nvPr>
            <p:ph type="pic" idx="2"/>
          </p:nvPr>
        </p:nvSpPr>
        <p:spPr>
          <a:xfrm>
            <a:off x="2389717" y="4095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1"/>
          </p:nvPr>
        </p:nvSpPr>
        <p:spPr>
          <a:xfrm>
            <a:off x="2389717" y="4981258"/>
            <a:ext cx="7315200" cy="5254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55" name="Google Shape;55;p8"/>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766733" y="273051"/>
            <a:ext cx="6815667" cy="528447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sz="3200"/>
            </a:lvl1pPr>
            <a:lvl2pPr marL="914400" lvl="1" indent="-406400" algn="l">
              <a:spcBef>
                <a:spcPts val="560"/>
              </a:spcBef>
              <a:spcAft>
                <a:spcPts val="0"/>
              </a:spcAft>
              <a:buClr>
                <a:srgbClr val="003C71"/>
              </a:buClr>
              <a:buSzPts val="2800"/>
              <a:buChar char="–"/>
              <a:defRPr sz="2800"/>
            </a:lvl2pPr>
            <a:lvl3pPr marL="1371600" lvl="2" indent="-381000" algn="l">
              <a:spcBef>
                <a:spcPts val="480"/>
              </a:spcBef>
              <a:spcAft>
                <a:spcPts val="0"/>
              </a:spcAft>
              <a:buClr>
                <a:srgbClr val="003C71"/>
              </a:buClr>
              <a:buSzPts val="2400"/>
              <a:buChar char="•"/>
              <a:defRPr sz="2400"/>
            </a:lvl3pPr>
            <a:lvl4pPr marL="1828800" lvl="3" indent="-355600" algn="l">
              <a:spcBef>
                <a:spcPts val="400"/>
              </a:spcBef>
              <a:spcAft>
                <a:spcPts val="0"/>
              </a:spcAft>
              <a:buClr>
                <a:srgbClr val="003C71"/>
              </a:buClr>
              <a:buSzPts val="2000"/>
              <a:buChar char="–"/>
              <a:defRPr sz="2000"/>
            </a:lvl4pPr>
            <a:lvl5pPr marL="2286000" lvl="4" indent="-355600" algn="l">
              <a:spcBef>
                <a:spcPts val="400"/>
              </a:spcBef>
              <a:spcAft>
                <a:spcPts val="0"/>
              </a:spcAft>
              <a:buClr>
                <a:srgbClr val="003C7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609601" y="1435101"/>
            <a:ext cx="4011084" cy="412242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9"/>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61" name="Google Shape;61;p9"/>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2"/>
        <p:cNvGrpSpPr/>
        <p:nvPr/>
      </p:nvGrpSpPr>
      <p:grpSpPr>
        <a:xfrm>
          <a:off x="0" y="0"/>
          <a:ext cx="0" cy="0"/>
          <a:chOff x="0" y="0"/>
          <a:chExt cx="0" cy="0"/>
        </a:xfrm>
      </p:grpSpPr>
      <p:sp>
        <p:nvSpPr>
          <p:cNvPr id="63" name="Google Shape;63;p10"/>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0"/>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933662"/>
            <a:ext cx="12192000" cy="924339"/>
          </a:xfrm>
          <a:prstGeom prst="rect">
            <a:avLst/>
          </a:prstGeom>
          <a:solidFill>
            <a:srgbClr val="0039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77CA"/>
              </a:buClr>
              <a:buSzPts val="3500"/>
              <a:buFont typeface="Ubuntu"/>
              <a:buNone/>
              <a:defRPr sz="3500" b="1" i="0" u="none" strike="noStrike" cap="none">
                <a:solidFill>
                  <a:srgbClr val="0077CA"/>
                </a:solidFill>
                <a:latin typeface="Ubuntu"/>
                <a:ea typeface="Ubuntu"/>
                <a:cs typeface="Ubuntu"/>
                <a:sym typeface="Ubuntu"/>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3C71"/>
              </a:buClr>
              <a:buSzPts val="3200"/>
              <a:buFont typeface="Arial"/>
              <a:buChar char="•"/>
              <a:defRPr sz="3200" b="0" i="0" u="none" strike="noStrike" cap="none">
                <a:solidFill>
                  <a:srgbClr val="003C71"/>
                </a:solidFill>
                <a:latin typeface="Arial"/>
                <a:ea typeface="Arial"/>
                <a:cs typeface="Arial"/>
                <a:sym typeface="Arial"/>
              </a:defRPr>
            </a:lvl1pPr>
            <a:lvl2pPr marL="914400" marR="0" lvl="1" indent="-406400" algn="l" rtl="0">
              <a:spcBef>
                <a:spcPts val="560"/>
              </a:spcBef>
              <a:spcAft>
                <a:spcPts val="0"/>
              </a:spcAft>
              <a:buClr>
                <a:srgbClr val="003C71"/>
              </a:buClr>
              <a:buSzPts val="2800"/>
              <a:buFont typeface="Arial"/>
              <a:buChar char="–"/>
              <a:defRPr sz="2800" b="0" i="0" u="none" strike="noStrike" cap="none">
                <a:solidFill>
                  <a:srgbClr val="003C71"/>
                </a:solidFill>
                <a:latin typeface="Arial"/>
                <a:ea typeface="Arial"/>
                <a:cs typeface="Arial"/>
                <a:sym typeface="Arial"/>
              </a:defRPr>
            </a:lvl2pPr>
            <a:lvl3pPr marL="1371600" marR="0" lvl="2" indent="-381000" algn="l" rtl="0">
              <a:spcBef>
                <a:spcPts val="480"/>
              </a:spcBef>
              <a:spcAft>
                <a:spcPts val="0"/>
              </a:spcAft>
              <a:buClr>
                <a:srgbClr val="003C71"/>
              </a:buClr>
              <a:buSzPts val="2400"/>
              <a:buFont typeface="Arial"/>
              <a:buChar char="•"/>
              <a:defRPr sz="2400" b="0" i="0" u="none" strike="noStrike" cap="none">
                <a:solidFill>
                  <a:srgbClr val="003C71"/>
                </a:solidFill>
                <a:latin typeface="Arial"/>
                <a:ea typeface="Arial"/>
                <a:cs typeface="Arial"/>
                <a:sym typeface="Arial"/>
              </a:defRPr>
            </a:lvl3pPr>
            <a:lvl4pPr marL="1828800" marR="0" lvl="3"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4pPr>
            <a:lvl5pPr marL="2286000" marR="0" lvl="4"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12">
            <a:alphaModFix/>
          </a:blip>
          <a:srcRect/>
          <a:stretch/>
        </p:blipFill>
        <p:spPr>
          <a:xfrm>
            <a:off x="609600" y="6197276"/>
            <a:ext cx="1848678" cy="407048"/>
          </a:xfrm>
          <a:prstGeom prst="rect">
            <a:avLst/>
          </a:prstGeom>
          <a:noFill/>
          <a:ln>
            <a:noFill/>
          </a:ln>
        </p:spPr>
      </p:pic>
      <p:pic>
        <p:nvPicPr>
          <p:cNvPr id="14" name="Google Shape;14;p1"/>
          <p:cNvPicPr preferRelativeResize="0"/>
          <p:nvPr/>
        </p:nvPicPr>
        <p:blipFill rotWithShape="1">
          <a:blip r:embed="rId13">
            <a:alphaModFix/>
          </a:blip>
          <a:srcRect/>
          <a:stretch/>
        </p:blipFill>
        <p:spPr>
          <a:xfrm>
            <a:off x="11446738" y="6197276"/>
            <a:ext cx="135662" cy="135662"/>
          </a:xfrm>
          <a:prstGeom prst="rect">
            <a:avLst/>
          </a:prstGeom>
          <a:noFill/>
          <a:ln>
            <a:noFill/>
          </a:ln>
        </p:spPr>
      </p:pic>
      <p:sp>
        <p:nvSpPr>
          <p:cNvPr id="15" name="Google Shape;15;p1"/>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16" name="Google Shape;16;p1"/>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1" i="0" u="none" strike="noStrike" cap="none">
                <a:solidFill>
                  <a:schemeClr val="lt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pic>
        <p:nvPicPr>
          <p:cNvPr id="69" name="Google Shape;69;p12"/>
          <p:cNvPicPr preferRelativeResize="0"/>
          <p:nvPr/>
        </p:nvPicPr>
        <p:blipFill rotWithShape="1">
          <a:blip r:embed="rId3">
            <a:alphaModFix/>
          </a:blip>
          <a:srcRect l="6757" t="14096" r="6722" b="17339"/>
          <a:stretch/>
        </p:blipFill>
        <p:spPr>
          <a:xfrm>
            <a:off x="8703126" y="5540412"/>
            <a:ext cx="2927426" cy="818420"/>
          </a:xfrm>
          <a:prstGeom prst="rect">
            <a:avLst/>
          </a:prstGeom>
          <a:noFill/>
          <a:ln>
            <a:noFill/>
          </a:ln>
        </p:spPr>
      </p:pic>
      <p:pic>
        <p:nvPicPr>
          <p:cNvPr id="70" name="Google Shape;70;p12"/>
          <p:cNvPicPr preferRelativeResize="0"/>
          <p:nvPr/>
        </p:nvPicPr>
        <p:blipFill rotWithShape="1">
          <a:blip r:embed="rId4">
            <a:alphaModFix amt="5000"/>
          </a:blip>
          <a:srcRect l="23570" b="20854"/>
          <a:stretch/>
        </p:blipFill>
        <p:spPr>
          <a:xfrm>
            <a:off x="0" y="0"/>
            <a:ext cx="5265182" cy="68580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dirty="0"/>
              <a:t>Recursion in Java</a:t>
            </a:r>
            <a:endParaRPr dirty="0"/>
          </a:p>
        </p:txBody>
      </p:sp>
      <p:sp>
        <p:nvSpPr>
          <p:cNvPr id="79" name="Google Shape;79;p14"/>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None/>
            </a:pPr>
            <a:r>
              <a:rPr lang="en-CA">
                <a:solidFill>
                  <a:srgbClr val="40458C"/>
                </a:solidFill>
                <a:latin typeface="Tahoma"/>
                <a:ea typeface="Tahoma"/>
                <a:cs typeface="Tahoma"/>
                <a:sym typeface="Tahoma"/>
              </a:rPr>
              <a:t>CSCI 2010U - Data Structures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extLst>
              <p:ext uri="{D42A27DB-BD31-4B8C-83A1-F6EECF244321}">
                <p14:modId xmlns:p14="http://schemas.microsoft.com/office/powerpoint/2010/main" val="27799266"/>
              </p:ext>
            </p:extLst>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6" name="TextBox 5">
            <a:extLst>
              <a:ext uri="{FF2B5EF4-FFF2-40B4-BE49-F238E27FC236}">
                <a16:creationId xmlns:a16="http://schemas.microsoft.com/office/drawing/2014/main" id="{1ECADB1D-446C-FA6C-E432-4D64B8FDF62C}"/>
              </a:ext>
            </a:extLst>
          </p:cNvPr>
          <p:cNvSpPr txBox="1"/>
          <p:nvPr/>
        </p:nvSpPr>
        <p:spPr>
          <a:xfrm>
            <a:off x="1623783" y="4644716"/>
            <a:ext cx="582211" cy="307777"/>
          </a:xfrm>
          <a:prstGeom prst="rect">
            <a:avLst/>
          </a:prstGeom>
          <a:noFill/>
        </p:spPr>
        <p:txBody>
          <a:bodyPr wrap="none" rtlCol="0">
            <a:spAutoFit/>
          </a:bodyPr>
          <a:lstStyle/>
          <a:p>
            <a:r>
              <a:rPr lang="en-CA" dirty="0"/>
              <a:t>head</a:t>
            </a:r>
            <a:endParaRPr lang="en-US" dirty="0"/>
          </a:p>
        </p:txBody>
      </p:sp>
      <p:cxnSp>
        <p:nvCxnSpPr>
          <p:cNvPr id="8" name="Connector: Curved 7">
            <a:extLst>
              <a:ext uri="{FF2B5EF4-FFF2-40B4-BE49-F238E27FC236}">
                <a16:creationId xmlns:a16="http://schemas.microsoft.com/office/drawing/2014/main" id="{1B0F9AA9-A815-A181-9446-186F779417C3}"/>
              </a:ext>
            </a:extLst>
          </p:cNvPr>
          <p:cNvCxnSpPr>
            <a:cxnSpLocks/>
            <a:stCxn id="6" idx="0"/>
            <a:endCxn id="12" idx="1"/>
          </p:cNvCxnSpPr>
          <p:nvPr/>
        </p:nvCxnSpPr>
        <p:spPr>
          <a:xfrm rot="5400000" flipH="1" flipV="1">
            <a:off x="2698179" y="3633592"/>
            <a:ext cx="227834" cy="17944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16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extLst>
              <p:ext uri="{D42A27DB-BD31-4B8C-83A1-F6EECF244321}">
                <p14:modId xmlns:p14="http://schemas.microsoft.com/office/powerpoint/2010/main" val="3904076102"/>
              </p:ext>
            </p:extLst>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Tree>
    <p:extLst>
      <p:ext uri="{BB962C8B-B14F-4D97-AF65-F5344CB8AC3E}">
        <p14:creationId xmlns:p14="http://schemas.microsoft.com/office/powerpoint/2010/main" val="400491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extLst>
              <p:ext uri="{D42A27DB-BD31-4B8C-83A1-F6EECF244321}">
                <p14:modId xmlns:p14="http://schemas.microsoft.com/office/powerpoint/2010/main" val="2287306247"/>
              </p:ext>
            </p:extLst>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Tree>
    <p:extLst>
      <p:ext uri="{BB962C8B-B14F-4D97-AF65-F5344CB8AC3E}">
        <p14:creationId xmlns:p14="http://schemas.microsoft.com/office/powerpoint/2010/main" val="83675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extLst>
              <p:ext uri="{D42A27DB-BD31-4B8C-83A1-F6EECF244321}">
                <p14:modId xmlns:p14="http://schemas.microsoft.com/office/powerpoint/2010/main" val="3429542468"/>
              </p:ext>
            </p:extLst>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Tree>
    <p:extLst>
      <p:ext uri="{BB962C8B-B14F-4D97-AF65-F5344CB8AC3E}">
        <p14:creationId xmlns:p14="http://schemas.microsoft.com/office/powerpoint/2010/main" val="253079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extLst>
              <p:ext uri="{D42A27DB-BD31-4B8C-83A1-F6EECF244321}">
                <p14:modId xmlns:p14="http://schemas.microsoft.com/office/powerpoint/2010/main" val="4186835080"/>
              </p:ext>
            </p:extLst>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spTree>
    <p:extLst>
      <p:ext uri="{BB962C8B-B14F-4D97-AF65-F5344CB8AC3E}">
        <p14:creationId xmlns:p14="http://schemas.microsoft.com/office/powerpoint/2010/main" val="110432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772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3F6503-FA02-25C6-0FB7-6FBF65893034}"/>
              </a:ext>
            </a:extLst>
          </p:cNvPr>
          <p:cNvCxnSpPr/>
          <p:nvPr/>
        </p:nvCxnSpPr>
        <p:spPr>
          <a:xfrm flipH="1">
            <a:off x="5218064" y="3941064"/>
            <a:ext cx="1049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CDD264CA-FC09-4678-3D63-A741D4DDBF9E}"/>
              </a:ext>
            </a:extLst>
          </p:cNvPr>
          <p:cNvSpPr txBox="1"/>
          <p:nvPr/>
        </p:nvSpPr>
        <p:spPr>
          <a:xfrm>
            <a:off x="6405880" y="3822524"/>
            <a:ext cx="1148071" cy="307777"/>
          </a:xfrm>
          <a:prstGeom prst="rect">
            <a:avLst/>
          </a:prstGeom>
          <a:noFill/>
        </p:spPr>
        <p:txBody>
          <a:bodyPr wrap="none" rtlCol="0">
            <a:spAutoFit/>
          </a:bodyPr>
          <a:lstStyle/>
          <a:p>
            <a:r>
              <a:rPr lang="en-CA" dirty="0">
                <a:solidFill>
                  <a:srgbClr val="FF0000"/>
                </a:solidFill>
              </a:rPr>
              <a:t>returns here</a:t>
            </a:r>
            <a:endParaRPr lang="en-US" dirty="0">
              <a:solidFill>
                <a:srgbClr val="FF0000"/>
              </a:solidFill>
            </a:endParaRPr>
          </a:p>
        </p:txBody>
      </p:sp>
      <p:sp>
        <p:nvSpPr>
          <p:cNvPr id="29" name="Rectangle 28">
            <a:extLst>
              <a:ext uri="{FF2B5EF4-FFF2-40B4-BE49-F238E27FC236}">
                <a16:creationId xmlns:a16="http://schemas.microsoft.com/office/drawing/2014/main" id="{4F597C35-5DA4-9123-6359-E75E03A10F9F}"/>
              </a:ext>
            </a:extLst>
          </p:cNvPr>
          <p:cNvSpPr/>
          <p:nvPr/>
        </p:nvSpPr>
        <p:spPr>
          <a:xfrm>
            <a:off x="7984766" y="5194669"/>
            <a:ext cx="1452252" cy="74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9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3F6503-FA02-25C6-0FB7-6FBF65893034}"/>
              </a:ext>
            </a:extLst>
          </p:cNvPr>
          <p:cNvCxnSpPr/>
          <p:nvPr/>
        </p:nvCxnSpPr>
        <p:spPr>
          <a:xfrm flipH="1">
            <a:off x="5218064" y="3941064"/>
            <a:ext cx="1049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CDD264CA-FC09-4678-3D63-A741D4DDBF9E}"/>
              </a:ext>
            </a:extLst>
          </p:cNvPr>
          <p:cNvSpPr txBox="1"/>
          <p:nvPr/>
        </p:nvSpPr>
        <p:spPr>
          <a:xfrm>
            <a:off x="6405880" y="3822524"/>
            <a:ext cx="1148071" cy="307777"/>
          </a:xfrm>
          <a:prstGeom prst="rect">
            <a:avLst/>
          </a:prstGeom>
          <a:noFill/>
        </p:spPr>
        <p:txBody>
          <a:bodyPr wrap="none" rtlCol="0">
            <a:spAutoFit/>
          </a:bodyPr>
          <a:lstStyle/>
          <a:p>
            <a:r>
              <a:rPr lang="en-CA" dirty="0">
                <a:solidFill>
                  <a:srgbClr val="FF0000"/>
                </a:solidFill>
              </a:rPr>
              <a:t>returns here</a:t>
            </a:r>
            <a:endParaRPr lang="en-US" dirty="0">
              <a:solidFill>
                <a:srgbClr val="FF0000"/>
              </a:solidFill>
            </a:endParaRPr>
          </a:p>
        </p:txBody>
      </p:sp>
      <p:cxnSp>
        <p:nvCxnSpPr>
          <p:cNvPr id="25" name="Straight Connector 24">
            <a:extLst>
              <a:ext uri="{FF2B5EF4-FFF2-40B4-BE49-F238E27FC236}">
                <a16:creationId xmlns:a16="http://schemas.microsoft.com/office/drawing/2014/main" id="{0CB8F3A5-0A77-723B-96B0-10044883D909}"/>
              </a:ext>
            </a:extLst>
          </p:cNvPr>
          <p:cNvCxnSpPr/>
          <p:nvPr/>
        </p:nvCxnSpPr>
        <p:spPr>
          <a:xfrm flipH="1">
            <a:off x="8544134"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sp>
        <p:nvSpPr>
          <p:cNvPr id="30" name="Rectangle 29">
            <a:extLst>
              <a:ext uri="{FF2B5EF4-FFF2-40B4-BE49-F238E27FC236}">
                <a16:creationId xmlns:a16="http://schemas.microsoft.com/office/drawing/2014/main" id="{EB29DB2A-9E89-17EA-599B-CC22E677D451}"/>
              </a:ext>
            </a:extLst>
          </p:cNvPr>
          <p:cNvSpPr/>
          <p:nvPr/>
        </p:nvSpPr>
        <p:spPr>
          <a:xfrm>
            <a:off x="6354380" y="5180460"/>
            <a:ext cx="1452252" cy="74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09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3F6503-FA02-25C6-0FB7-6FBF65893034}"/>
              </a:ext>
            </a:extLst>
          </p:cNvPr>
          <p:cNvCxnSpPr/>
          <p:nvPr/>
        </p:nvCxnSpPr>
        <p:spPr>
          <a:xfrm flipH="1">
            <a:off x="5218064" y="3941064"/>
            <a:ext cx="1049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CDD264CA-FC09-4678-3D63-A741D4DDBF9E}"/>
              </a:ext>
            </a:extLst>
          </p:cNvPr>
          <p:cNvSpPr txBox="1"/>
          <p:nvPr/>
        </p:nvSpPr>
        <p:spPr>
          <a:xfrm>
            <a:off x="6405880" y="3822524"/>
            <a:ext cx="1148071" cy="307777"/>
          </a:xfrm>
          <a:prstGeom prst="rect">
            <a:avLst/>
          </a:prstGeom>
          <a:noFill/>
        </p:spPr>
        <p:txBody>
          <a:bodyPr wrap="none" rtlCol="0">
            <a:spAutoFit/>
          </a:bodyPr>
          <a:lstStyle/>
          <a:p>
            <a:r>
              <a:rPr lang="en-CA" dirty="0">
                <a:solidFill>
                  <a:srgbClr val="FF0000"/>
                </a:solidFill>
              </a:rPr>
              <a:t>returns here</a:t>
            </a:r>
            <a:endParaRPr lang="en-US" dirty="0">
              <a:solidFill>
                <a:srgbClr val="FF0000"/>
              </a:solidFill>
            </a:endParaRPr>
          </a:p>
        </p:txBody>
      </p:sp>
      <p:cxnSp>
        <p:nvCxnSpPr>
          <p:cNvPr id="25" name="Straight Connector 24">
            <a:extLst>
              <a:ext uri="{FF2B5EF4-FFF2-40B4-BE49-F238E27FC236}">
                <a16:creationId xmlns:a16="http://schemas.microsoft.com/office/drawing/2014/main" id="{0CB8F3A5-0A77-723B-96B0-10044883D909}"/>
              </a:ext>
            </a:extLst>
          </p:cNvPr>
          <p:cNvCxnSpPr/>
          <p:nvPr/>
        </p:nvCxnSpPr>
        <p:spPr>
          <a:xfrm flipH="1">
            <a:off x="8544134"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A420C74-53E4-4604-6569-220751080CBD}"/>
              </a:ext>
            </a:extLst>
          </p:cNvPr>
          <p:cNvSpPr/>
          <p:nvPr/>
        </p:nvSpPr>
        <p:spPr>
          <a:xfrm>
            <a:off x="4690274" y="5180460"/>
            <a:ext cx="1452252" cy="74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95E4E4D-8A22-02E0-1462-7AE0CAB45345}"/>
              </a:ext>
            </a:extLst>
          </p:cNvPr>
          <p:cNvCxnSpPr/>
          <p:nvPr/>
        </p:nvCxnSpPr>
        <p:spPr>
          <a:xfrm flipH="1">
            <a:off x="6878320" y="4979160"/>
            <a:ext cx="1069848" cy="96639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8709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3F6503-FA02-25C6-0FB7-6FBF65893034}"/>
              </a:ext>
            </a:extLst>
          </p:cNvPr>
          <p:cNvCxnSpPr/>
          <p:nvPr/>
        </p:nvCxnSpPr>
        <p:spPr>
          <a:xfrm flipH="1">
            <a:off x="5218064" y="3941064"/>
            <a:ext cx="1049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CDD264CA-FC09-4678-3D63-A741D4DDBF9E}"/>
              </a:ext>
            </a:extLst>
          </p:cNvPr>
          <p:cNvSpPr txBox="1"/>
          <p:nvPr/>
        </p:nvSpPr>
        <p:spPr>
          <a:xfrm>
            <a:off x="6405880" y="3822524"/>
            <a:ext cx="1148071" cy="307777"/>
          </a:xfrm>
          <a:prstGeom prst="rect">
            <a:avLst/>
          </a:prstGeom>
          <a:noFill/>
        </p:spPr>
        <p:txBody>
          <a:bodyPr wrap="none" rtlCol="0">
            <a:spAutoFit/>
          </a:bodyPr>
          <a:lstStyle/>
          <a:p>
            <a:r>
              <a:rPr lang="en-CA" dirty="0">
                <a:solidFill>
                  <a:srgbClr val="FF0000"/>
                </a:solidFill>
              </a:rPr>
              <a:t>returns here</a:t>
            </a:r>
            <a:endParaRPr lang="en-US" dirty="0">
              <a:solidFill>
                <a:srgbClr val="FF0000"/>
              </a:solidFill>
            </a:endParaRPr>
          </a:p>
        </p:txBody>
      </p:sp>
      <p:cxnSp>
        <p:nvCxnSpPr>
          <p:cNvPr id="25" name="Straight Connector 24">
            <a:extLst>
              <a:ext uri="{FF2B5EF4-FFF2-40B4-BE49-F238E27FC236}">
                <a16:creationId xmlns:a16="http://schemas.microsoft.com/office/drawing/2014/main" id="{0CB8F3A5-0A77-723B-96B0-10044883D909}"/>
              </a:ext>
            </a:extLst>
          </p:cNvPr>
          <p:cNvCxnSpPr/>
          <p:nvPr/>
        </p:nvCxnSpPr>
        <p:spPr>
          <a:xfrm flipH="1">
            <a:off x="8544134"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A420C74-53E4-4604-6569-220751080CBD}"/>
              </a:ext>
            </a:extLst>
          </p:cNvPr>
          <p:cNvSpPr/>
          <p:nvPr/>
        </p:nvSpPr>
        <p:spPr>
          <a:xfrm>
            <a:off x="3183562" y="5180460"/>
            <a:ext cx="1452252" cy="74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95E4E4D-8A22-02E0-1462-7AE0CAB45345}"/>
              </a:ext>
            </a:extLst>
          </p:cNvPr>
          <p:cNvCxnSpPr/>
          <p:nvPr/>
        </p:nvCxnSpPr>
        <p:spPr>
          <a:xfrm flipH="1">
            <a:off x="6878320" y="497916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1F046DC9-BA4D-249B-5B85-B07EBC50083B}"/>
              </a:ext>
            </a:extLst>
          </p:cNvPr>
          <p:cNvCxnSpPr/>
          <p:nvPr/>
        </p:nvCxnSpPr>
        <p:spPr>
          <a:xfrm flipH="1">
            <a:off x="5224567"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4474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41654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Arrays</a:t>
            </a:r>
            <a:endParaRPr sz="1800" b="0" i="0" u="none" strike="noStrike" cap="none"/>
          </a:p>
        </p:txBody>
      </p:sp>
      <p:sp>
        <p:nvSpPr>
          <p:cNvPr id="85" name="Google Shape;85;p15"/>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a:t>
            </a:fld>
            <a:endParaRPr sz="1800" b="0" i="0" u="none" strike="noStrike" cap="none"/>
          </a:p>
        </p:txBody>
      </p:sp>
      <p:sp>
        <p:nvSpPr>
          <p:cNvPr id="86" name="Google Shape;86;p15"/>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a:solidFill>
                  <a:srgbClr val="BE2D00"/>
                </a:solidFill>
                <a:latin typeface="Tahoma"/>
                <a:ea typeface="Tahoma"/>
                <a:cs typeface="Tahoma"/>
                <a:sym typeface="Tahoma"/>
              </a:rPr>
              <a:t>Outline</a:t>
            </a:r>
            <a:endParaRPr sz="1800" b="0" i="0" u="none" strike="noStrike" cap="none"/>
          </a:p>
        </p:txBody>
      </p:sp>
      <p:sp>
        <p:nvSpPr>
          <p:cNvPr id="87" name="Google Shape;87;p15"/>
          <p:cNvSpPr txBox="1"/>
          <p:nvPr/>
        </p:nvSpPr>
        <p:spPr>
          <a:xfrm>
            <a:off x="1117440" y="1600080"/>
            <a:ext cx="10058100" cy="3580800"/>
          </a:xfrm>
          <a:prstGeom prst="rect">
            <a:avLst/>
          </a:prstGeom>
          <a:noFill/>
          <a:ln>
            <a:noFill/>
          </a:ln>
        </p:spPr>
        <p:txBody>
          <a:bodyPr spcFirstLastPara="1" wrap="square" lIns="91425" tIns="45700" rIns="91425" bIns="45700" anchor="t" anchorCtr="0">
            <a:noAutofit/>
          </a:bodyPr>
          <a:lstStyle/>
          <a:p>
            <a:pPr marL="457200" lvl="0" indent="-393700" algn="l" rtl="0">
              <a:spcBef>
                <a:spcPts val="0"/>
              </a:spcBef>
              <a:spcAft>
                <a:spcPts val="0"/>
              </a:spcAft>
              <a:buClr>
                <a:srgbClr val="40458C"/>
              </a:buClr>
              <a:buSzPts val="2600"/>
              <a:buFont typeface="Tahoma"/>
              <a:buChar char="●"/>
            </a:pPr>
            <a:r>
              <a:rPr lang="en-CA" sz="2600" dirty="0">
                <a:solidFill>
                  <a:srgbClr val="40458C"/>
                </a:solidFill>
                <a:latin typeface="Tahoma"/>
                <a:ea typeface="Tahoma"/>
                <a:cs typeface="Tahoma"/>
                <a:sym typeface="Tahoma"/>
              </a:rPr>
              <a:t>Recursion</a:t>
            </a:r>
          </a:p>
          <a:p>
            <a:pPr marL="457200" lvl="0" indent="-393700" algn="l" rtl="0">
              <a:spcBef>
                <a:spcPts val="0"/>
              </a:spcBef>
              <a:spcAft>
                <a:spcPts val="0"/>
              </a:spcAft>
              <a:buClr>
                <a:srgbClr val="40458C"/>
              </a:buClr>
              <a:buSzPts val="2600"/>
              <a:buFont typeface="Tahoma"/>
              <a:buChar char="●"/>
            </a:pPr>
            <a:endParaRPr lang="en-CA" sz="2600" dirty="0">
              <a:solidFill>
                <a:srgbClr val="40458C"/>
              </a:solidFill>
              <a:latin typeface="Tahoma"/>
              <a:ea typeface="Tahoma"/>
              <a:cs typeface="Tahoma"/>
              <a:sym typeface="Tahoma"/>
            </a:endParaRPr>
          </a:p>
          <a:p>
            <a:pPr marL="457200" lvl="0" indent="-393700" algn="l" rtl="0">
              <a:spcBef>
                <a:spcPts val="0"/>
              </a:spcBef>
              <a:spcAft>
                <a:spcPts val="0"/>
              </a:spcAft>
              <a:buClr>
                <a:srgbClr val="40458C"/>
              </a:buClr>
              <a:buSzPts val="2600"/>
              <a:buFont typeface="Tahoma"/>
              <a:buChar char="●"/>
            </a:pPr>
            <a:r>
              <a:rPr lang="en-CA" sz="2600" dirty="0">
                <a:solidFill>
                  <a:srgbClr val="40458C"/>
                </a:solidFill>
                <a:latin typeface="Tahoma"/>
                <a:ea typeface="Tahoma"/>
                <a:cs typeface="Tahoma"/>
                <a:sym typeface="Tahoma"/>
              </a:rPr>
              <a:t>Time and Space Complexity</a:t>
            </a:r>
          </a:p>
          <a:p>
            <a:pPr marL="457200" lvl="0" indent="-393700" algn="l" rtl="0">
              <a:spcBef>
                <a:spcPts val="0"/>
              </a:spcBef>
              <a:spcAft>
                <a:spcPts val="0"/>
              </a:spcAft>
              <a:buClr>
                <a:srgbClr val="40458C"/>
              </a:buClr>
              <a:buSzPts val="2600"/>
              <a:buFont typeface="Tahoma"/>
              <a:buChar char="●"/>
            </a:pPr>
            <a:endParaRPr lang="en-CA" sz="2600" dirty="0">
              <a:solidFill>
                <a:srgbClr val="40458C"/>
              </a:solidFill>
              <a:latin typeface="Tahoma"/>
              <a:ea typeface="Tahoma"/>
              <a:cs typeface="Tahoma"/>
              <a:sym typeface="Tahoma"/>
            </a:endParaRPr>
          </a:p>
          <a:p>
            <a:pPr marL="457200" lvl="0" indent="-393700" algn="l" rtl="0">
              <a:spcBef>
                <a:spcPts val="0"/>
              </a:spcBef>
              <a:spcAft>
                <a:spcPts val="0"/>
              </a:spcAft>
              <a:buClr>
                <a:srgbClr val="40458C"/>
              </a:buClr>
              <a:buSzPts val="2600"/>
              <a:buFont typeface="Tahoma"/>
              <a:buChar char="●"/>
            </a:pPr>
            <a:r>
              <a:rPr lang="en-CA" sz="2600" dirty="0">
                <a:solidFill>
                  <a:srgbClr val="40458C"/>
                </a:solidFill>
                <a:latin typeface="Tahoma"/>
                <a:ea typeface="Tahoma"/>
                <a:cs typeface="Tahoma"/>
                <a:sym typeface="Tahoma"/>
              </a:rPr>
              <a:t>Applications</a:t>
            </a:r>
          </a:p>
          <a:p>
            <a:pPr marL="914400" lvl="1" indent="-393700" algn="l" rtl="0">
              <a:spcBef>
                <a:spcPts val="0"/>
              </a:spcBef>
              <a:spcAft>
                <a:spcPts val="0"/>
              </a:spcAft>
              <a:buClr>
                <a:srgbClr val="40458C"/>
              </a:buClr>
              <a:buSzPts val="2600"/>
              <a:buFont typeface="Tahoma"/>
              <a:buChar char="○"/>
            </a:pPr>
            <a:endParaRPr lang="en-CA" sz="2600" dirty="0">
              <a:solidFill>
                <a:srgbClr val="40458C"/>
              </a:solidFill>
              <a:latin typeface="Tahoma"/>
              <a:ea typeface="Tahoma"/>
              <a:cs typeface="Tahoma"/>
              <a:sym typeface="Tahoma"/>
            </a:endParaRPr>
          </a:p>
          <a:p>
            <a:pPr marL="520700" lvl="1" algn="l" rtl="0">
              <a:spcBef>
                <a:spcPts val="0"/>
              </a:spcBef>
              <a:spcAft>
                <a:spcPts val="0"/>
              </a:spcAft>
              <a:buClr>
                <a:srgbClr val="40458C"/>
              </a:buClr>
              <a:buSzPts val="2600"/>
            </a:pPr>
            <a:endParaRPr sz="2600" dirty="0">
              <a:solidFill>
                <a:srgbClr val="40458C"/>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9BB57C83-3583-D09B-245E-C719A344CD32}"/>
              </a:ext>
            </a:extLst>
          </p:cNvPr>
          <p:cNvGraphicFramePr>
            <a:graphicFrameLocks noGrp="1"/>
          </p:cNvGraphicFramePr>
          <p:nvPr/>
        </p:nvGraphicFramePr>
        <p:xfrm>
          <a:off x="3270504" y="5303520"/>
          <a:ext cx="8128000" cy="370840"/>
        </p:xfrm>
        <a:graphic>
          <a:graphicData uri="http://schemas.openxmlformats.org/drawingml/2006/table">
            <a:tbl>
              <a:tblPr firstRow="1" bandRow="1">
                <a:tableStyleId>{52B6DB96-C4B0-4DF1-808C-2F36C0D295C3}</a:tableStyleId>
              </a:tblPr>
              <a:tblGrid>
                <a:gridCol w="1338072">
                  <a:extLst>
                    <a:ext uri="{9D8B030D-6E8A-4147-A177-3AD203B41FA5}">
                      <a16:colId xmlns:a16="http://schemas.microsoft.com/office/drawing/2014/main" val="3970810138"/>
                    </a:ext>
                  </a:extLst>
                </a:gridCol>
                <a:gridCol w="1655064">
                  <a:extLst>
                    <a:ext uri="{9D8B030D-6E8A-4147-A177-3AD203B41FA5}">
                      <a16:colId xmlns:a16="http://schemas.microsoft.com/office/drawing/2014/main" val="4069621175"/>
                    </a:ext>
                  </a:extLst>
                </a:gridCol>
                <a:gridCol w="1627632">
                  <a:extLst>
                    <a:ext uri="{9D8B030D-6E8A-4147-A177-3AD203B41FA5}">
                      <a16:colId xmlns:a16="http://schemas.microsoft.com/office/drawing/2014/main" val="2814813246"/>
                    </a:ext>
                  </a:extLst>
                </a:gridCol>
                <a:gridCol w="1636776">
                  <a:extLst>
                    <a:ext uri="{9D8B030D-6E8A-4147-A177-3AD203B41FA5}">
                      <a16:colId xmlns:a16="http://schemas.microsoft.com/office/drawing/2014/main" val="2028304623"/>
                    </a:ext>
                  </a:extLst>
                </a:gridCol>
                <a:gridCol w="1870456">
                  <a:extLst>
                    <a:ext uri="{9D8B030D-6E8A-4147-A177-3AD203B41FA5}">
                      <a16:colId xmlns:a16="http://schemas.microsoft.com/office/drawing/2014/main" val="1199013530"/>
                    </a:ext>
                  </a:extLst>
                </a:gridCol>
              </a:tblGrid>
              <a:tr h="370840">
                <a:tc>
                  <a:txBody>
                    <a:bodyPr/>
                    <a:lstStyle/>
                    <a:p>
                      <a:pPr algn="ctr"/>
                      <a:r>
                        <a:rPr lang="en-CA" dirty="0"/>
                        <a:t>head = 100</a:t>
                      </a:r>
                      <a:endParaRPr lang="en-US" dirty="0"/>
                    </a:p>
                  </a:txBody>
                  <a:tcPr anchor="ctr"/>
                </a:tc>
                <a:tc>
                  <a:txBody>
                    <a:bodyPr/>
                    <a:lstStyle/>
                    <a:p>
                      <a:pPr algn="ctr"/>
                      <a:r>
                        <a:rPr lang="en-CA" dirty="0"/>
                        <a:t>head = 200</a:t>
                      </a:r>
                      <a:endParaRPr lang="en-US" dirty="0"/>
                    </a:p>
                  </a:txBody>
                  <a:tcPr anchor="ctr"/>
                </a:tc>
                <a:tc>
                  <a:txBody>
                    <a:bodyPr/>
                    <a:lstStyle/>
                    <a:p>
                      <a:pPr algn="ctr"/>
                      <a:r>
                        <a:rPr lang="en-CA" dirty="0"/>
                        <a:t>head = 300</a:t>
                      </a:r>
                      <a:endParaRPr lang="en-US" dirty="0"/>
                    </a:p>
                  </a:txBody>
                  <a:tcPr anchor="ctr"/>
                </a:tc>
                <a:tc>
                  <a:txBody>
                    <a:bodyPr/>
                    <a:lstStyle/>
                    <a:p>
                      <a:pPr algn="ctr"/>
                      <a:r>
                        <a:rPr lang="en-CA" dirty="0"/>
                        <a:t>head = 400</a:t>
                      </a:r>
                      <a:endParaRPr lang="en-US" dirty="0"/>
                    </a:p>
                  </a:txBody>
                  <a:tcPr anchor="ctr"/>
                </a:tc>
                <a:tc>
                  <a:txBody>
                    <a:bodyPr/>
                    <a:lstStyle/>
                    <a:p>
                      <a:pPr algn="ctr"/>
                      <a:r>
                        <a:rPr lang="en-CA" dirty="0"/>
                        <a:t>head = NULL</a:t>
                      </a:r>
                      <a:endParaRPr lang="en-US" dirty="0"/>
                    </a:p>
                  </a:txBody>
                  <a:tcPr anchor="ctr"/>
                </a:tc>
                <a:extLst>
                  <a:ext uri="{0D108BD9-81ED-4DB2-BD59-A6C34878D82A}">
                    <a16:rowId xmlns:a16="http://schemas.microsoft.com/office/drawing/2014/main" val="1946482892"/>
                  </a:ext>
                </a:extLst>
              </a:tr>
            </a:tbl>
          </a:graphicData>
        </a:graphic>
      </p:graphicFrame>
      <p:sp>
        <p:nvSpPr>
          <p:cNvPr id="2" name="TextBox 1">
            <a:extLst>
              <a:ext uri="{FF2B5EF4-FFF2-40B4-BE49-F238E27FC236}">
                <a16:creationId xmlns:a16="http://schemas.microsoft.com/office/drawing/2014/main" id="{5A6544A8-BE53-13EF-0B34-CECD9C10C5B1}"/>
              </a:ext>
            </a:extLst>
          </p:cNvPr>
          <p:cNvSpPr txBox="1"/>
          <p:nvPr/>
        </p:nvSpPr>
        <p:spPr>
          <a:xfrm>
            <a:off x="1240424" y="5333328"/>
            <a:ext cx="1449436" cy="307777"/>
          </a:xfrm>
          <a:prstGeom prst="rect">
            <a:avLst/>
          </a:prstGeom>
          <a:noFill/>
        </p:spPr>
        <p:txBody>
          <a:bodyPr wrap="none" rtlCol="0">
            <a:spAutoFit/>
          </a:bodyPr>
          <a:lstStyle/>
          <a:p>
            <a:r>
              <a:rPr lang="en-CA" dirty="0"/>
              <a:t>Recursive stack</a:t>
            </a:r>
            <a:endParaRPr lang="en-US" dirty="0"/>
          </a:p>
        </p:txBody>
      </p:sp>
      <p:sp>
        <p:nvSpPr>
          <p:cNvPr id="5" name="TextBox 4">
            <a:extLst>
              <a:ext uri="{FF2B5EF4-FFF2-40B4-BE49-F238E27FC236}">
                <a16:creationId xmlns:a16="http://schemas.microsoft.com/office/drawing/2014/main" id="{FCCE995F-629C-738A-B5EC-1C3DECDB3CC8}"/>
              </a:ext>
            </a:extLst>
          </p:cNvPr>
          <p:cNvSpPr txBox="1"/>
          <p:nvPr/>
        </p:nvSpPr>
        <p:spPr>
          <a:xfrm>
            <a:off x="3709304" y="5653662"/>
            <a:ext cx="532518" cy="307777"/>
          </a:xfrm>
          <a:prstGeom prst="rect">
            <a:avLst/>
          </a:prstGeom>
          <a:noFill/>
        </p:spPr>
        <p:txBody>
          <a:bodyPr wrap="none" rtlCol="0">
            <a:spAutoFit/>
          </a:bodyPr>
          <a:lstStyle/>
          <a:p>
            <a:r>
              <a:rPr lang="en-CA" dirty="0"/>
              <a:t>print</a:t>
            </a:r>
            <a:endParaRPr lang="en-US" dirty="0"/>
          </a:p>
        </p:txBody>
      </p:sp>
      <p:sp>
        <p:nvSpPr>
          <p:cNvPr id="16" name="TextBox 15">
            <a:extLst>
              <a:ext uri="{FF2B5EF4-FFF2-40B4-BE49-F238E27FC236}">
                <a16:creationId xmlns:a16="http://schemas.microsoft.com/office/drawing/2014/main" id="{43B04C3E-3EF5-01A0-698B-B092D494B818}"/>
              </a:ext>
            </a:extLst>
          </p:cNvPr>
          <p:cNvSpPr txBox="1"/>
          <p:nvPr/>
        </p:nvSpPr>
        <p:spPr>
          <a:xfrm>
            <a:off x="8042656" y="2340662"/>
            <a:ext cx="356188" cy="461665"/>
          </a:xfrm>
          <a:prstGeom prst="rect">
            <a:avLst/>
          </a:prstGeom>
          <a:noFill/>
        </p:spPr>
        <p:txBody>
          <a:bodyPr wrap="none" rtlCol="0">
            <a:spAutoFit/>
          </a:bodyPr>
          <a:lstStyle/>
          <a:p>
            <a:r>
              <a:rPr lang="en-CA" sz="2400" dirty="0">
                <a:solidFill>
                  <a:srgbClr val="FF0000"/>
                </a:solidFill>
              </a:rPr>
              <a:t>2</a:t>
            </a:r>
            <a:endParaRPr lang="en-US" sz="2400" dirty="0">
              <a:solidFill>
                <a:srgbClr val="FF0000"/>
              </a:solidFill>
            </a:endParaRPr>
          </a:p>
        </p:txBody>
      </p:sp>
      <p:sp>
        <p:nvSpPr>
          <p:cNvPr id="18" name="TextBox 17">
            <a:extLst>
              <a:ext uri="{FF2B5EF4-FFF2-40B4-BE49-F238E27FC236}">
                <a16:creationId xmlns:a16="http://schemas.microsoft.com/office/drawing/2014/main" id="{374A256F-F336-F634-511B-F46DF0A13B72}"/>
              </a:ext>
            </a:extLst>
          </p:cNvPr>
          <p:cNvSpPr txBox="1"/>
          <p:nvPr/>
        </p:nvSpPr>
        <p:spPr>
          <a:xfrm>
            <a:off x="5218064" y="5675063"/>
            <a:ext cx="532518" cy="307777"/>
          </a:xfrm>
          <a:prstGeom prst="rect">
            <a:avLst/>
          </a:prstGeom>
          <a:noFill/>
        </p:spPr>
        <p:txBody>
          <a:bodyPr wrap="none" rtlCol="0">
            <a:spAutoFit/>
          </a:bodyPr>
          <a:lstStyle/>
          <a:p>
            <a:r>
              <a:rPr lang="en-CA" dirty="0"/>
              <a:t>print</a:t>
            </a:r>
            <a:endParaRPr lang="en-US" dirty="0"/>
          </a:p>
        </p:txBody>
      </p:sp>
      <p:sp>
        <p:nvSpPr>
          <p:cNvPr id="7" name="TextBox 6">
            <a:extLst>
              <a:ext uri="{FF2B5EF4-FFF2-40B4-BE49-F238E27FC236}">
                <a16:creationId xmlns:a16="http://schemas.microsoft.com/office/drawing/2014/main" id="{B88043AA-6B51-23D9-5559-88B52D7473EC}"/>
              </a:ext>
            </a:extLst>
          </p:cNvPr>
          <p:cNvSpPr txBox="1"/>
          <p:nvPr/>
        </p:nvSpPr>
        <p:spPr>
          <a:xfrm>
            <a:off x="6799524" y="5675063"/>
            <a:ext cx="532518" cy="307777"/>
          </a:xfrm>
          <a:prstGeom prst="rect">
            <a:avLst/>
          </a:prstGeom>
          <a:noFill/>
        </p:spPr>
        <p:txBody>
          <a:bodyPr wrap="none" rtlCol="0">
            <a:spAutoFit/>
          </a:bodyPr>
          <a:lstStyle/>
          <a:p>
            <a:r>
              <a:rPr lang="en-CA" dirty="0"/>
              <a:t>print</a:t>
            </a:r>
            <a:endParaRPr lang="en-US" dirty="0"/>
          </a:p>
        </p:txBody>
      </p:sp>
      <p:sp>
        <p:nvSpPr>
          <p:cNvPr id="20" name="TextBox 19">
            <a:extLst>
              <a:ext uri="{FF2B5EF4-FFF2-40B4-BE49-F238E27FC236}">
                <a16:creationId xmlns:a16="http://schemas.microsoft.com/office/drawing/2014/main" id="{05C1E035-072A-BE39-267C-C1731DC0B438}"/>
              </a:ext>
            </a:extLst>
          </p:cNvPr>
          <p:cNvSpPr txBox="1"/>
          <p:nvPr/>
        </p:nvSpPr>
        <p:spPr>
          <a:xfrm>
            <a:off x="8682950" y="2340662"/>
            <a:ext cx="356188" cy="461665"/>
          </a:xfrm>
          <a:prstGeom prst="rect">
            <a:avLst/>
          </a:prstGeom>
          <a:noFill/>
        </p:spPr>
        <p:txBody>
          <a:bodyPr wrap="none" rtlCol="0">
            <a:spAutoFit/>
          </a:bodyPr>
          <a:lstStyle/>
          <a:p>
            <a:r>
              <a:rPr lang="en-CA" sz="2400" dirty="0">
                <a:solidFill>
                  <a:srgbClr val="FF0000"/>
                </a:solidFill>
              </a:rPr>
              <a:t>3</a:t>
            </a:r>
            <a:endParaRPr lang="en-US" sz="2400" dirty="0">
              <a:solidFill>
                <a:srgbClr val="FF0000"/>
              </a:solidFill>
            </a:endParaRPr>
          </a:p>
        </p:txBody>
      </p:sp>
      <p:sp>
        <p:nvSpPr>
          <p:cNvPr id="6" name="TextBox 5">
            <a:extLst>
              <a:ext uri="{FF2B5EF4-FFF2-40B4-BE49-F238E27FC236}">
                <a16:creationId xmlns:a16="http://schemas.microsoft.com/office/drawing/2014/main" id="{BC309C15-EA49-0EA6-E954-F3F91E19D3A5}"/>
              </a:ext>
            </a:extLst>
          </p:cNvPr>
          <p:cNvSpPr txBox="1"/>
          <p:nvPr/>
        </p:nvSpPr>
        <p:spPr>
          <a:xfrm>
            <a:off x="9425820" y="2340662"/>
            <a:ext cx="356188" cy="461665"/>
          </a:xfrm>
          <a:prstGeom prst="rect">
            <a:avLst/>
          </a:prstGeom>
          <a:noFill/>
        </p:spPr>
        <p:txBody>
          <a:bodyPr wrap="none" rtlCol="0">
            <a:spAutoFit/>
          </a:bodyPr>
          <a:lstStyle/>
          <a:p>
            <a:r>
              <a:rPr lang="en-CA" sz="2400" dirty="0">
                <a:solidFill>
                  <a:srgbClr val="FF0000"/>
                </a:solidFill>
              </a:rPr>
              <a:t>4</a:t>
            </a:r>
            <a:endParaRPr lang="en-US" sz="2400" dirty="0">
              <a:solidFill>
                <a:srgbClr val="FF0000"/>
              </a:solidFill>
            </a:endParaRPr>
          </a:p>
        </p:txBody>
      </p:sp>
      <p:sp>
        <p:nvSpPr>
          <p:cNvPr id="8" name="TextBox 7">
            <a:extLst>
              <a:ext uri="{FF2B5EF4-FFF2-40B4-BE49-F238E27FC236}">
                <a16:creationId xmlns:a16="http://schemas.microsoft.com/office/drawing/2014/main" id="{41D174FC-F579-E09E-BADE-F9CA3F713158}"/>
              </a:ext>
            </a:extLst>
          </p:cNvPr>
          <p:cNvSpPr txBox="1"/>
          <p:nvPr/>
        </p:nvSpPr>
        <p:spPr>
          <a:xfrm>
            <a:off x="8506620" y="5678573"/>
            <a:ext cx="532518" cy="307777"/>
          </a:xfrm>
          <a:prstGeom prst="rect">
            <a:avLst/>
          </a:prstGeom>
          <a:noFill/>
        </p:spPr>
        <p:txBody>
          <a:bodyPr wrap="none" rtlCol="0">
            <a:spAutoFit/>
          </a:bodyPr>
          <a:lstStyle/>
          <a:p>
            <a:r>
              <a:rPr lang="en-CA" dirty="0"/>
              <a:t>print</a:t>
            </a:r>
            <a:endParaRPr lang="en-US" dirty="0"/>
          </a:p>
        </p:txBody>
      </p:sp>
      <p:sp>
        <p:nvSpPr>
          <p:cNvPr id="23" name="TextBox 22">
            <a:extLst>
              <a:ext uri="{FF2B5EF4-FFF2-40B4-BE49-F238E27FC236}">
                <a16:creationId xmlns:a16="http://schemas.microsoft.com/office/drawing/2014/main" id="{1E8763E5-E627-8F6E-95F5-A685ECD155FD}"/>
              </a:ext>
            </a:extLst>
          </p:cNvPr>
          <p:cNvSpPr txBox="1"/>
          <p:nvPr/>
        </p:nvSpPr>
        <p:spPr>
          <a:xfrm>
            <a:off x="10066114" y="2340662"/>
            <a:ext cx="356188" cy="461665"/>
          </a:xfrm>
          <a:prstGeom prst="rect">
            <a:avLst/>
          </a:prstGeom>
          <a:noFill/>
        </p:spPr>
        <p:txBody>
          <a:bodyPr wrap="none" rtlCol="0">
            <a:spAutoFit/>
          </a:bodyPr>
          <a:lstStyle/>
          <a:p>
            <a:r>
              <a:rPr lang="en-CA" sz="2400" dirty="0">
                <a:solidFill>
                  <a:srgbClr val="FF0000"/>
                </a:solidFill>
              </a:rPr>
              <a:t>5</a:t>
            </a:r>
            <a:endParaRPr lang="en-US" sz="2400" dirty="0">
              <a:solidFill>
                <a:srgbClr val="FF0000"/>
              </a:solidFill>
            </a:endParaRPr>
          </a:p>
        </p:txBody>
      </p:sp>
      <p:sp>
        <p:nvSpPr>
          <p:cNvPr id="24" name="TextBox 23">
            <a:extLst>
              <a:ext uri="{FF2B5EF4-FFF2-40B4-BE49-F238E27FC236}">
                <a16:creationId xmlns:a16="http://schemas.microsoft.com/office/drawing/2014/main" id="{59CBF7CE-F42C-BEFF-2F76-45BAF1643949}"/>
              </a:ext>
            </a:extLst>
          </p:cNvPr>
          <p:cNvSpPr txBox="1"/>
          <p:nvPr/>
        </p:nvSpPr>
        <p:spPr>
          <a:xfrm>
            <a:off x="10156043" y="5675063"/>
            <a:ext cx="532518" cy="307777"/>
          </a:xfrm>
          <a:prstGeom prst="rect">
            <a:avLst/>
          </a:prstGeom>
          <a:noFill/>
        </p:spPr>
        <p:txBody>
          <a:bodyPr wrap="none" rtlCol="0">
            <a:spAutoFit/>
          </a:bodyPr>
          <a:lstStyle/>
          <a:p>
            <a:r>
              <a:rPr lang="en-CA" dirty="0"/>
              <a:t>print</a:t>
            </a:r>
            <a:endParaRPr lang="en-US" dirty="0"/>
          </a:p>
        </p:txBody>
      </p:sp>
      <p:cxnSp>
        <p:nvCxnSpPr>
          <p:cNvPr id="26" name="Straight Connector 25">
            <a:extLst>
              <a:ext uri="{FF2B5EF4-FFF2-40B4-BE49-F238E27FC236}">
                <a16:creationId xmlns:a16="http://schemas.microsoft.com/office/drawing/2014/main" id="{0E3A3D3A-B97F-2D9C-D0C3-1FC4DCD42105}"/>
              </a:ext>
            </a:extLst>
          </p:cNvPr>
          <p:cNvCxnSpPr/>
          <p:nvPr/>
        </p:nvCxnSpPr>
        <p:spPr>
          <a:xfrm flipH="1">
            <a:off x="9848088" y="499504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3F6503-FA02-25C6-0FB7-6FBF65893034}"/>
              </a:ext>
            </a:extLst>
          </p:cNvPr>
          <p:cNvCxnSpPr/>
          <p:nvPr/>
        </p:nvCxnSpPr>
        <p:spPr>
          <a:xfrm flipH="1">
            <a:off x="5218064" y="3941064"/>
            <a:ext cx="1049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CDD264CA-FC09-4678-3D63-A741D4DDBF9E}"/>
              </a:ext>
            </a:extLst>
          </p:cNvPr>
          <p:cNvSpPr txBox="1"/>
          <p:nvPr/>
        </p:nvSpPr>
        <p:spPr>
          <a:xfrm>
            <a:off x="6405880" y="3822524"/>
            <a:ext cx="1148071" cy="307777"/>
          </a:xfrm>
          <a:prstGeom prst="rect">
            <a:avLst/>
          </a:prstGeom>
          <a:noFill/>
        </p:spPr>
        <p:txBody>
          <a:bodyPr wrap="none" rtlCol="0">
            <a:spAutoFit/>
          </a:bodyPr>
          <a:lstStyle/>
          <a:p>
            <a:r>
              <a:rPr lang="en-CA" dirty="0">
                <a:solidFill>
                  <a:srgbClr val="FF0000"/>
                </a:solidFill>
              </a:rPr>
              <a:t>returns here</a:t>
            </a:r>
            <a:endParaRPr lang="en-US" dirty="0">
              <a:solidFill>
                <a:srgbClr val="FF0000"/>
              </a:solidFill>
            </a:endParaRPr>
          </a:p>
        </p:txBody>
      </p:sp>
      <p:cxnSp>
        <p:nvCxnSpPr>
          <p:cNvPr id="25" name="Straight Connector 24">
            <a:extLst>
              <a:ext uri="{FF2B5EF4-FFF2-40B4-BE49-F238E27FC236}">
                <a16:creationId xmlns:a16="http://schemas.microsoft.com/office/drawing/2014/main" id="{0CB8F3A5-0A77-723B-96B0-10044883D909}"/>
              </a:ext>
            </a:extLst>
          </p:cNvPr>
          <p:cNvCxnSpPr/>
          <p:nvPr/>
        </p:nvCxnSpPr>
        <p:spPr>
          <a:xfrm flipH="1">
            <a:off x="8544134"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295E4E4D-8A22-02E0-1462-7AE0CAB45345}"/>
              </a:ext>
            </a:extLst>
          </p:cNvPr>
          <p:cNvCxnSpPr/>
          <p:nvPr/>
        </p:nvCxnSpPr>
        <p:spPr>
          <a:xfrm flipH="1">
            <a:off x="6878320" y="4979160"/>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1F046DC9-BA4D-249B-5B85-B07EBC50083B}"/>
              </a:ext>
            </a:extLst>
          </p:cNvPr>
          <p:cNvCxnSpPr/>
          <p:nvPr/>
        </p:nvCxnSpPr>
        <p:spPr>
          <a:xfrm flipH="1">
            <a:off x="5224567" y="4974208"/>
            <a:ext cx="1069848" cy="966399"/>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7DF3D5A8-840A-48C0-95D7-2FCCDF915146}"/>
              </a:ext>
            </a:extLst>
          </p:cNvPr>
          <p:cNvCxnSpPr/>
          <p:nvPr/>
        </p:nvCxnSpPr>
        <p:spPr>
          <a:xfrm flipH="1">
            <a:off x="3567583" y="4983572"/>
            <a:ext cx="1069848" cy="96639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7518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Remove Duplicates in LinkedList (Recursion)</a:t>
            </a:r>
            <a:endParaRPr lang="en-CA" sz="1800" b="0" i="0" u="none" strike="noStrike" cap="none" dirty="0"/>
          </a:p>
        </p:txBody>
      </p:sp>
      <p:sp>
        <p:nvSpPr>
          <p:cNvPr id="6" name="TextBox 5">
            <a:extLst>
              <a:ext uri="{FF2B5EF4-FFF2-40B4-BE49-F238E27FC236}">
                <a16:creationId xmlns:a16="http://schemas.microsoft.com/office/drawing/2014/main" id="{E347D21A-58FA-4D35-972D-7181450C92B0}"/>
              </a:ext>
            </a:extLst>
          </p:cNvPr>
          <p:cNvSpPr txBox="1"/>
          <p:nvPr/>
        </p:nvSpPr>
        <p:spPr>
          <a:xfrm>
            <a:off x="909636" y="1447620"/>
            <a:ext cx="10995852" cy="4524315"/>
          </a:xfrm>
          <a:prstGeom prst="rect">
            <a:avLst/>
          </a:prstGeom>
          <a:noFill/>
        </p:spPr>
        <p:txBody>
          <a:bodyPr wrap="square">
            <a:spAutoFit/>
          </a:bodyPr>
          <a:lstStyle/>
          <a:p>
            <a:r>
              <a:rPr lang="en-US" sz="1800" dirty="0">
                <a:solidFill>
                  <a:srgbClr val="8000FF"/>
                </a:solidFill>
                <a:highlight>
                  <a:srgbClr val="FFFFFF"/>
                </a:highlight>
                <a:latin typeface="Courier New" panose="02070309020205020404" pitchFamily="49" charset="0"/>
              </a:rPr>
              <a:t>public</a:t>
            </a:r>
            <a:r>
              <a:rPr lang="en-US" sz="1800" dirty="0">
                <a:solidFill>
                  <a:srgbClr val="000000"/>
                </a:solidFill>
                <a:highlight>
                  <a:srgbClr val="FFFFFF"/>
                </a:highlight>
                <a:latin typeface="Courier New" panose="02070309020205020404" pitchFamily="49" charset="0"/>
              </a:rPr>
              <a:t> </a:t>
            </a:r>
            <a:r>
              <a:rPr lang="en-US" sz="1800" dirty="0">
                <a:solidFill>
                  <a:srgbClr val="8000FF"/>
                </a:solidFill>
                <a:highlight>
                  <a:srgbClr val="FFFFFF"/>
                </a:highlight>
                <a:latin typeface="Courier New" panose="02070309020205020404" pitchFamily="49" charset="0"/>
              </a:rPr>
              <a:t>static</a:t>
            </a:r>
            <a:r>
              <a:rPr lang="en-US" sz="1800" dirty="0">
                <a:solidFill>
                  <a:srgbClr val="000000"/>
                </a:solidFill>
                <a:highlight>
                  <a:srgbClr val="FFFFFF"/>
                </a:highlight>
                <a:latin typeface="Courier New" panose="02070309020205020404" pitchFamily="49" charset="0"/>
              </a:rPr>
              <a:t> Node </a:t>
            </a:r>
            <a:r>
              <a:rPr lang="en-US" sz="1800" dirty="0" err="1">
                <a:solidFill>
                  <a:srgbClr val="000000"/>
                </a:solidFill>
                <a:highlight>
                  <a:srgbClr val="FFFFFF"/>
                </a:highlight>
                <a:latin typeface="Courier New" panose="02070309020205020404" pitchFamily="49" charset="0"/>
              </a:rPr>
              <a:t>removeDuplicates</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Node </a:t>
            </a:r>
            <a:r>
              <a:rPr lang="en-US" sz="1800" b="0" dirty="0" err="1">
                <a:solidFill>
                  <a:srgbClr val="000000"/>
                </a:solidFill>
                <a:highlight>
                  <a:srgbClr val="FFFFFF"/>
                </a:highlight>
                <a:latin typeface="Courier New" panose="02070309020205020404" pitchFamily="49" charset="0"/>
              </a:rPr>
              <a:t>node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00FF"/>
                </a:solidFill>
                <a:highlight>
                  <a:srgbClr val="FFFFFF"/>
                </a:highlight>
                <a:latin typeface="Courier New" panose="02070309020205020404" pitchFamily="49" charset="0"/>
              </a:rPr>
              <a:t>int</a:t>
            </a:r>
            <a:r>
              <a:rPr lang="en-US" sz="1800" b="0" dirty="0">
                <a:solidFill>
                  <a:srgbClr val="000000"/>
                </a:solidFill>
                <a:highlight>
                  <a:srgbClr val="FFFFFF"/>
                </a:highlight>
                <a:latin typeface="Courier New" panose="02070309020205020404" pitchFamily="49" charset="0"/>
              </a:rPr>
              <a:t> value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node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null</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null</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node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value</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value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removeDuplicates</a:t>
            </a:r>
            <a:r>
              <a:rPr lang="en-US" sz="1800" b="1" dirty="0">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node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next</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value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node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next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removeDuplicates</a:t>
            </a:r>
            <a:r>
              <a:rPr lang="en-US" sz="1800" b="1" dirty="0">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node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next</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value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rPr>
              <a:t> node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380030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Recursion</a:t>
            </a:r>
            <a:endParaRPr lang="en-CA" sz="1800" b="0" i="0" u="none" strike="noStrike" cap="none" dirty="0"/>
          </a:p>
        </p:txBody>
      </p:sp>
      <p:sp>
        <p:nvSpPr>
          <p:cNvPr id="95" name="Google Shape;95;p16"/>
          <p:cNvSpPr txBox="1"/>
          <p:nvPr/>
        </p:nvSpPr>
        <p:spPr>
          <a:xfrm>
            <a:off x="1117440" y="1600080"/>
            <a:ext cx="10058100" cy="4224648"/>
          </a:xfrm>
          <a:prstGeom prst="rect">
            <a:avLst/>
          </a:prstGeom>
          <a:noFill/>
          <a:ln>
            <a:noFill/>
          </a:ln>
        </p:spPr>
        <p:txBody>
          <a:bodyPr spcFirstLastPara="1" wrap="square" lIns="91425" tIns="45700" rIns="91425" bIns="45700" anchor="t" anchorCtr="0">
            <a:noAutofit/>
          </a:bodyPr>
          <a:lstStyle/>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A recursive function is a function that calls itself, either directly, or indirectly (through another function).</a:t>
            </a:r>
          </a:p>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Recursive problem-solving approaches have a number of elements in common.</a:t>
            </a:r>
          </a:p>
          <a:p>
            <a:pPr marL="895350" lvl="1" indent="-393700">
              <a:buClr>
                <a:srgbClr val="40458C"/>
              </a:buClr>
              <a:buSzPts val="2600"/>
              <a:buFont typeface="Tahoma"/>
              <a:buChar char="●"/>
            </a:pPr>
            <a:r>
              <a:rPr lang="en-US" sz="2000" dirty="0">
                <a:solidFill>
                  <a:srgbClr val="40458C"/>
                </a:solidFill>
                <a:latin typeface="Tahoma"/>
                <a:ea typeface="Tahoma"/>
                <a:cs typeface="Tahoma"/>
                <a:sym typeface="Tahoma"/>
              </a:rPr>
              <a:t>The function actually knows how to solve only the simplest case(s), or base case(s).</a:t>
            </a:r>
          </a:p>
          <a:p>
            <a:pPr marL="895350" lvl="1" indent="-393700">
              <a:buClr>
                <a:srgbClr val="40458C"/>
              </a:buClr>
              <a:buSzPts val="2600"/>
              <a:buFont typeface="Tahoma"/>
              <a:buChar char="●"/>
            </a:pPr>
            <a:r>
              <a:rPr lang="en-US" sz="2000" dirty="0">
                <a:solidFill>
                  <a:srgbClr val="40458C"/>
                </a:solidFill>
                <a:latin typeface="Tahoma"/>
                <a:ea typeface="Tahoma"/>
                <a:cs typeface="Tahoma"/>
                <a:sym typeface="Tahoma"/>
              </a:rPr>
              <a:t>If the function is called with a base case, the function simply returns a result.</a:t>
            </a:r>
          </a:p>
          <a:p>
            <a:pPr marL="895350" lvl="1" indent="-393700">
              <a:buClr>
                <a:srgbClr val="40458C"/>
              </a:buClr>
              <a:buSzPts val="2600"/>
              <a:buFont typeface="Tahoma"/>
              <a:buChar char="●"/>
            </a:pPr>
            <a:r>
              <a:rPr lang="en-US" sz="2000" dirty="0">
                <a:solidFill>
                  <a:srgbClr val="40458C"/>
                </a:solidFill>
                <a:latin typeface="Tahoma"/>
                <a:ea typeface="Tahoma"/>
                <a:cs typeface="Tahoma"/>
                <a:sym typeface="Tahoma"/>
              </a:rPr>
              <a:t>If the function is called with a more complex problem, it typically divides the problem into two conceptual pieces—a piece that the function knows how to do and a piece that it does not know how to do.</a:t>
            </a:r>
          </a:p>
          <a:p>
            <a:pPr marL="895350" lvl="1" indent="-393700">
              <a:buClr>
                <a:srgbClr val="40458C"/>
              </a:buClr>
              <a:buSzPts val="2600"/>
              <a:buFont typeface="Tahoma"/>
              <a:buChar char="●"/>
            </a:pPr>
            <a:r>
              <a:rPr lang="en-US" sz="2000" dirty="0">
                <a:solidFill>
                  <a:srgbClr val="40458C"/>
                </a:solidFill>
                <a:latin typeface="Tahoma"/>
                <a:ea typeface="Tahoma"/>
                <a:cs typeface="Tahoma"/>
                <a:sym typeface="Tahoma"/>
              </a:rPr>
              <a:t>This new problem looks like the original, so the function calls a copy of itself to work on the smaller problem—this is called as a recursive call.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Recursion</a:t>
            </a:r>
            <a:endParaRPr lang="en-CA" sz="1800" b="0" i="0" u="none" strike="noStrike" cap="none" dirty="0"/>
          </a:p>
        </p:txBody>
      </p:sp>
      <p:sp>
        <p:nvSpPr>
          <p:cNvPr id="95" name="Google Shape;95;p16"/>
          <p:cNvSpPr txBox="1"/>
          <p:nvPr/>
        </p:nvSpPr>
        <p:spPr>
          <a:xfrm>
            <a:off x="1117440" y="1600080"/>
            <a:ext cx="10058100" cy="4224648"/>
          </a:xfrm>
          <a:prstGeom prst="rect">
            <a:avLst/>
          </a:prstGeom>
          <a:noFill/>
          <a:ln>
            <a:noFill/>
          </a:ln>
        </p:spPr>
        <p:txBody>
          <a:bodyPr spcFirstLastPara="1" wrap="square" lIns="91425" tIns="45700" rIns="91425" bIns="45700" anchor="t" anchorCtr="0">
            <a:noAutofit/>
          </a:bodyPr>
          <a:lstStyle/>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The recursion step often includes the keyword return, because its result will be combined with the portion of the problem the function knew how to solve to form the result passed back to the original caller, possibly main.</a:t>
            </a:r>
          </a:p>
          <a:p>
            <a:pPr marL="457200" marR="0" lvl="0" indent="-393700" algn="l" rtl="0">
              <a:lnSpc>
                <a:spcPct val="100000"/>
              </a:lnSpc>
              <a:spcBef>
                <a:spcPts val="0"/>
              </a:spcBef>
              <a:spcAft>
                <a:spcPts val="0"/>
              </a:spcAft>
              <a:buClr>
                <a:srgbClr val="40458C"/>
              </a:buClr>
              <a:buSzPts val="2600"/>
              <a:buFont typeface="Tahoma"/>
              <a:buChar char="●"/>
            </a:pPr>
            <a:endParaRPr lang="en-US" sz="2600" dirty="0">
              <a:solidFill>
                <a:srgbClr val="40458C"/>
              </a:solidFill>
              <a:latin typeface="Tahoma"/>
              <a:ea typeface="Tahoma"/>
              <a:cs typeface="Tahoma"/>
              <a:sym typeface="Tahoma"/>
            </a:endParaRPr>
          </a:p>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The recursion step executes while the original call to the function is still “open,” i.e., it has not yet finished executing.</a:t>
            </a:r>
          </a:p>
          <a:p>
            <a:pPr marL="457200" marR="0" lvl="0" indent="-393700" algn="l" rtl="0">
              <a:lnSpc>
                <a:spcPct val="100000"/>
              </a:lnSpc>
              <a:spcBef>
                <a:spcPts val="0"/>
              </a:spcBef>
              <a:spcAft>
                <a:spcPts val="0"/>
              </a:spcAft>
              <a:buClr>
                <a:srgbClr val="40458C"/>
              </a:buClr>
              <a:buSzPts val="2600"/>
              <a:buFont typeface="Tahoma"/>
              <a:buChar char="●"/>
            </a:pPr>
            <a:endParaRPr lang="en-US" sz="2600" dirty="0">
              <a:solidFill>
                <a:srgbClr val="40458C"/>
              </a:solidFill>
              <a:latin typeface="Tahoma"/>
              <a:ea typeface="Tahoma"/>
              <a:cs typeface="Tahoma"/>
              <a:sym typeface="Tahoma"/>
            </a:endParaRPr>
          </a:p>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The recursion step can result in many more such recursive calls.</a:t>
            </a:r>
          </a:p>
        </p:txBody>
      </p:sp>
    </p:spTree>
    <p:extLst>
      <p:ext uri="{BB962C8B-B14F-4D97-AF65-F5344CB8AC3E}">
        <p14:creationId xmlns:p14="http://schemas.microsoft.com/office/powerpoint/2010/main" val="225485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Factorial using Recursion</a:t>
            </a:r>
            <a:endParaRPr lang="en-CA" sz="1800" b="0" i="0" u="none" strike="noStrike" cap="none" dirty="0"/>
          </a:p>
        </p:txBody>
      </p:sp>
      <p:sp>
        <p:nvSpPr>
          <p:cNvPr id="95" name="Google Shape;95;p16"/>
          <p:cNvSpPr txBox="1"/>
          <p:nvPr/>
        </p:nvSpPr>
        <p:spPr>
          <a:xfrm>
            <a:off x="1117440" y="1600080"/>
            <a:ext cx="10058100" cy="4224648"/>
          </a:xfrm>
          <a:prstGeom prst="rect">
            <a:avLst/>
          </a:prstGeom>
          <a:noFill/>
          <a:ln>
            <a:noFill/>
          </a:ln>
        </p:spPr>
        <p:txBody>
          <a:bodyPr spcFirstLastPara="1" wrap="square" lIns="91425" tIns="45700" rIns="91425" bIns="45700" anchor="t" anchorCtr="0">
            <a:noAutofit/>
          </a:bodyPr>
          <a:lstStyle/>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The factorial of a nonnegative integer n, written n! (and pronounced “n factorial”), is the product</a:t>
            </a:r>
          </a:p>
          <a:p>
            <a:pPr marL="63500" marR="0" lvl="0" algn="l" rtl="0">
              <a:lnSpc>
                <a:spcPct val="100000"/>
              </a:lnSpc>
              <a:spcBef>
                <a:spcPts val="0"/>
              </a:spcBef>
              <a:spcAft>
                <a:spcPts val="0"/>
              </a:spcAft>
              <a:buClr>
                <a:srgbClr val="40458C"/>
              </a:buClr>
              <a:buSzPts val="2600"/>
            </a:pPr>
            <a:r>
              <a:rPr lang="en-US" sz="2600" dirty="0">
                <a:solidFill>
                  <a:srgbClr val="40458C"/>
                </a:solidFill>
                <a:latin typeface="Tahoma"/>
                <a:ea typeface="Tahoma"/>
                <a:cs typeface="Tahoma"/>
                <a:sym typeface="Tahoma"/>
              </a:rPr>
              <a:t>		</a:t>
            </a:r>
          </a:p>
          <a:p>
            <a:pPr marL="63500" marR="0" lvl="0" algn="l" rtl="0">
              <a:lnSpc>
                <a:spcPct val="100000"/>
              </a:lnSpc>
              <a:spcBef>
                <a:spcPts val="0"/>
              </a:spcBef>
              <a:spcAft>
                <a:spcPts val="0"/>
              </a:spcAft>
              <a:buClr>
                <a:srgbClr val="40458C"/>
              </a:buClr>
              <a:buSzPts val="2600"/>
            </a:pPr>
            <a:r>
              <a:rPr lang="en-US" sz="2600" dirty="0">
                <a:solidFill>
                  <a:srgbClr val="40458C"/>
                </a:solidFill>
                <a:latin typeface="Tahoma"/>
                <a:ea typeface="Tahoma"/>
                <a:cs typeface="Tahoma"/>
                <a:sym typeface="Tahoma"/>
              </a:rPr>
              <a:t>		n · (n – 1) · (n – 2) · … · 1</a:t>
            </a:r>
          </a:p>
          <a:p>
            <a:pPr marL="457200" marR="0" lvl="0" indent="-393700" algn="l" rtl="0">
              <a:lnSpc>
                <a:spcPct val="100000"/>
              </a:lnSpc>
              <a:spcBef>
                <a:spcPts val="0"/>
              </a:spcBef>
              <a:spcAft>
                <a:spcPts val="0"/>
              </a:spcAft>
              <a:buClr>
                <a:srgbClr val="40458C"/>
              </a:buClr>
              <a:buSzPts val="2600"/>
              <a:buFont typeface="Tahoma"/>
              <a:buChar char="●"/>
            </a:pPr>
            <a:endParaRPr lang="en-US" sz="2600" dirty="0">
              <a:solidFill>
                <a:srgbClr val="40458C"/>
              </a:solidFill>
              <a:latin typeface="Tahoma"/>
              <a:ea typeface="Tahoma"/>
              <a:cs typeface="Tahoma"/>
              <a:sym typeface="Tahoma"/>
            </a:endParaRPr>
          </a:p>
          <a:p>
            <a:pPr marL="457200" marR="0" lvl="0" indent="-393700" algn="l" rtl="0">
              <a:lnSpc>
                <a:spcPct val="100000"/>
              </a:lnSpc>
              <a:spcBef>
                <a:spcPts val="0"/>
              </a:spcBef>
              <a:spcAft>
                <a:spcPts val="0"/>
              </a:spcAft>
              <a:buClr>
                <a:srgbClr val="40458C"/>
              </a:buClr>
              <a:buSzPts val="2600"/>
              <a:buFont typeface="Tahoma"/>
              <a:buChar char="●"/>
            </a:pPr>
            <a:r>
              <a:rPr lang="en-US" sz="2600" dirty="0">
                <a:solidFill>
                  <a:srgbClr val="40458C"/>
                </a:solidFill>
                <a:latin typeface="Tahoma"/>
                <a:ea typeface="Tahoma"/>
                <a:cs typeface="Tahoma"/>
                <a:sym typeface="Tahoma"/>
              </a:rPr>
              <a:t>with 1! equal to 1, and 0! defined to be 1.</a:t>
            </a:r>
          </a:p>
        </p:txBody>
      </p:sp>
    </p:spTree>
    <p:extLst>
      <p:ext uri="{BB962C8B-B14F-4D97-AF65-F5344CB8AC3E}">
        <p14:creationId xmlns:p14="http://schemas.microsoft.com/office/powerpoint/2010/main" val="265498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Factorial using Recursion</a:t>
            </a:r>
            <a:endParaRPr lang="en-CA" sz="1800" b="0" i="0" u="none" strike="noStrike" cap="none" dirty="0"/>
          </a:p>
        </p:txBody>
      </p:sp>
      <p:sp>
        <p:nvSpPr>
          <p:cNvPr id="5" name="TextBox 4">
            <a:extLst>
              <a:ext uri="{FF2B5EF4-FFF2-40B4-BE49-F238E27FC236}">
                <a16:creationId xmlns:a16="http://schemas.microsoft.com/office/drawing/2014/main" id="{94E41F7F-871A-46F0-AE01-630213174CD5}"/>
              </a:ext>
            </a:extLst>
          </p:cNvPr>
          <p:cNvSpPr txBox="1"/>
          <p:nvPr/>
        </p:nvSpPr>
        <p:spPr>
          <a:xfrm>
            <a:off x="1010411" y="1447620"/>
            <a:ext cx="10754984" cy="4524315"/>
          </a:xfrm>
          <a:prstGeom prst="rect">
            <a:avLst/>
          </a:prstGeom>
          <a:noFill/>
        </p:spPr>
        <p:txBody>
          <a:bodyPr wrap="square">
            <a:spAutoFit/>
          </a:bodyPr>
          <a:lstStyle/>
          <a:p>
            <a:r>
              <a:rPr lang="en-US" sz="1600" dirty="0">
                <a:solidFill>
                  <a:srgbClr val="000000"/>
                </a:solidFill>
                <a:highlight>
                  <a:srgbClr val="FFFFFF"/>
                </a:highlight>
                <a:latin typeface="Courier New" panose="02070309020205020404" pitchFamily="49" charset="0"/>
              </a:rPr>
              <a:t> </a:t>
            </a:r>
            <a:r>
              <a:rPr lang="en-US" sz="1600" dirty="0">
                <a:solidFill>
                  <a:srgbClr val="8000FF"/>
                </a:solidFill>
                <a:highlight>
                  <a:srgbClr val="FFFFFF"/>
                </a:highlight>
                <a:latin typeface="Courier New" panose="02070309020205020404" pitchFamily="49" charset="0"/>
              </a:rPr>
              <a:t>public</a:t>
            </a:r>
            <a:r>
              <a:rPr lang="en-US" sz="1600" dirty="0">
                <a:solidFill>
                  <a:srgbClr val="000000"/>
                </a:solidFill>
                <a:highlight>
                  <a:srgbClr val="FFFFFF"/>
                </a:highlight>
                <a:latin typeface="Courier New" panose="02070309020205020404" pitchFamily="49" charset="0"/>
              </a:rPr>
              <a:t> </a:t>
            </a:r>
            <a:r>
              <a:rPr lang="en-US" sz="1600" dirty="0">
                <a:solidFill>
                  <a:srgbClr val="8000FF"/>
                </a:solidFill>
                <a:highlight>
                  <a:srgbClr val="FFFFFF"/>
                </a:highlight>
                <a:latin typeface="Courier New" panose="02070309020205020404" pitchFamily="49" charset="0"/>
              </a:rPr>
              <a:t>static</a:t>
            </a:r>
            <a:r>
              <a:rPr lang="en-US" sz="1600" dirty="0">
                <a:solidFill>
                  <a:srgbClr val="000000"/>
                </a:solidFill>
                <a:highlight>
                  <a:srgbClr val="FFFFFF"/>
                </a:highlight>
                <a:latin typeface="Courier New" panose="02070309020205020404" pitchFamily="49" charset="0"/>
              </a:rPr>
              <a:t> </a:t>
            </a:r>
            <a:r>
              <a:rPr lang="en-US" sz="1600" dirty="0">
                <a:solidFill>
                  <a:srgbClr val="8000FF"/>
                </a:solidFill>
                <a:highlight>
                  <a:srgbClr val="FFFFFF"/>
                </a:highlight>
                <a:latin typeface="Courier New" panose="02070309020205020404" pitchFamily="49" charset="0"/>
              </a:rPr>
              <a:t>int</a:t>
            </a:r>
            <a:r>
              <a:rPr lang="en-US" sz="1600" dirty="0">
                <a:solidFill>
                  <a:srgbClr val="000000"/>
                </a:solidFill>
                <a:highlight>
                  <a:srgbClr val="FFFFFF"/>
                </a:highlight>
                <a:latin typeface="Courier New" panose="02070309020205020404" pitchFamily="49" charset="0"/>
              </a:rPr>
              <a:t> factorial</a:t>
            </a:r>
            <a:r>
              <a:rPr lang="en-US" sz="1600" b="1" dirty="0">
                <a:solidFill>
                  <a:srgbClr val="000080"/>
                </a:solidFill>
                <a:highlight>
                  <a:srgbClr val="FFFFFF"/>
                </a:highlight>
                <a:latin typeface="Courier New" panose="02070309020205020404" pitchFamily="49" charset="0"/>
              </a:rPr>
              <a:t>(</a:t>
            </a:r>
            <a:r>
              <a:rPr lang="en-US" sz="1600" b="0" dirty="0">
                <a:solidFill>
                  <a:srgbClr val="8000FF"/>
                </a:solidFill>
                <a:highlight>
                  <a:srgbClr val="FFFFFF"/>
                </a:highlight>
                <a:latin typeface="Courier New" panose="02070309020205020404" pitchFamily="49" charset="0"/>
              </a:rPr>
              <a:t>int</a:t>
            </a:r>
            <a:r>
              <a:rPr lang="en-US" sz="1600" b="0" dirty="0">
                <a:solidFill>
                  <a:srgbClr val="000000"/>
                </a:solidFill>
                <a:highlight>
                  <a:srgbClr val="FFFFFF"/>
                </a:highlight>
                <a:latin typeface="Courier New" panose="02070309020205020404" pitchFamily="49" charset="0"/>
              </a:rPr>
              <a:t> 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 </a:t>
            </a:r>
            <a:r>
              <a:rPr lang="en-US" sz="1600" b="1" dirty="0">
                <a:solidFill>
                  <a:srgbClr val="000080"/>
                </a:solidFill>
                <a:highlight>
                  <a:srgbClr val="FFFFFF"/>
                </a:highlight>
                <a:latin typeface="Courier New" panose="02070309020205020404" pitchFamily="49" charset="0"/>
              </a:rPr>
              <a:t>&lt;=</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else</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pt-BR" sz="1600" b="0" dirty="0">
                <a:solidFill>
                  <a:srgbClr val="000000"/>
                </a:solidFill>
                <a:highlight>
                  <a:srgbClr val="FFFFFF"/>
                </a:highlight>
                <a:latin typeface="Courier New" panose="02070309020205020404" pitchFamily="49" charset="0"/>
              </a:rPr>
              <a:t>            </a:t>
            </a:r>
            <a:r>
              <a:rPr lang="pt-BR" sz="1600" b="1" dirty="0">
                <a:solidFill>
                  <a:srgbClr val="0000FF"/>
                </a:solidFill>
                <a:highlight>
                  <a:srgbClr val="FFFFFF"/>
                </a:highlight>
                <a:latin typeface="Courier New" panose="02070309020205020404" pitchFamily="49" charset="0"/>
              </a:rPr>
              <a:t>return</a:t>
            </a:r>
            <a:r>
              <a:rPr lang="pt-BR" sz="1600" b="0" dirty="0">
                <a:solidFill>
                  <a:srgbClr val="000000"/>
                </a:solidFill>
                <a:highlight>
                  <a:srgbClr val="FFFFFF"/>
                </a:highlight>
                <a:latin typeface="Courier New" panose="02070309020205020404" pitchFamily="49" charset="0"/>
              </a:rPr>
              <a:t> n </a:t>
            </a:r>
            <a:r>
              <a:rPr lang="pt-BR" sz="1600" b="1" dirty="0">
                <a:solidFill>
                  <a:srgbClr val="000080"/>
                </a:solidFill>
                <a:highlight>
                  <a:srgbClr val="FFFFFF"/>
                </a:highlight>
                <a:latin typeface="Courier New" panose="02070309020205020404" pitchFamily="49" charset="0"/>
              </a:rPr>
              <a:t>*</a:t>
            </a:r>
            <a:r>
              <a:rPr lang="pt-BR" sz="1600" b="0" dirty="0">
                <a:solidFill>
                  <a:srgbClr val="000000"/>
                </a:solidFill>
                <a:highlight>
                  <a:srgbClr val="FFFFFF"/>
                </a:highlight>
                <a:latin typeface="Courier New" panose="02070309020205020404" pitchFamily="49" charset="0"/>
              </a:rPr>
              <a:t> factorial</a:t>
            </a:r>
            <a:r>
              <a:rPr lang="pt-BR" sz="1600" b="1" dirty="0">
                <a:solidFill>
                  <a:srgbClr val="000080"/>
                </a:solidFill>
                <a:highlight>
                  <a:srgbClr val="FFFFFF"/>
                </a:highlight>
                <a:latin typeface="Courier New" panose="02070309020205020404" pitchFamily="49" charset="0"/>
              </a:rPr>
              <a:t>(</a:t>
            </a:r>
            <a:r>
              <a:rPr lang="pt-BR" sz="1600" b="0" dirty="0">
                <a:solidFill>
                  <a:srgbClr val="000000"/>
                </a:solidFill>
                <a:highlight>
                  <a:srgbClr val="FFFFFF"/>
                </a:highlight>
                <a:latin typeface="Courier New" panose="02070309020205020404" pitchFamily="49" charset="0"/>
              </a:rPr>
              <a:t>n </a:t>
            </a:r>
            <a:r>
              <a:rPr lang="pt-BR" sz="1600" b="1" dirty="0">
                <a:solidFill>
                  <a:srgbClr val="000080"/>
                </a:solidFill>
                <a:highlight>
                  <a:srgbClr val="FFFFFF"/>
                </a:highlight>
                <a:latin typeface="Courier New" panose="02070309020205020404" pitchFamily="49" charset="0"/>
              </a:rPr>
              <a:t>-</a:t>
            </a:r>
            <a:r>
              <a:rPr lang="pt-BR" sz="1600" b="0" dirty="0">
                <a:solidFill>
                  <a:srgbClr val="000000"/>
                </a:solidFill>
                <a:highlight>
                  <a:srgbClr val="FFFFFF"/>
                </a:highlight>
                <a:latin typeface="Courier New" panose="02070309020205020404" pitchFamily="49" charset="0"/>
              </a:rPr>
              <a:t> </a:t>
            </a:r>
            <a:r>
              <a:rPr lang="pt-BR" sz="1600" b="0" dirty="0">
                <a:solidFill>
                  <a:srgbClr val="FF8000"/>
                </a:solidFill>
                <a:highlight>
                  <a:srgbClr val="FFFFFF"/>
                </a:highlight>
                <a:latin typeface="Courier New" panose="02070309020205020404" pitchFamily="49" charset="0"/>
              </a:rPr>
              <a:t>1</a:t>
            </a:r>
            <a:r>
              <a:rPr lang="pt-BR" sz="1600" b="1" dirty="0">
                <a:solidFill>
                  <a:srgbClr val="000080"/>
                </a:solidFill>
                <a:highlight>
                  <a:srgbClr val="FFFFFF"/>
                </a:highlight>
                <a:latin typeface="Courier New" panose="02070309020205020404" pitchFamily="49" charset="0"/>
              </a:rPr>
              <a:t>);</a:t>
            </a:r>
            <a:endParaRPr lang="pt-BR"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0" dirty="0">
                <a:solidFill>
                  <a:srgbClr val="008000"/>
                </a:solidFill>
                <a:highlight>
                  <a:srgbClr val="FFFFFF"/>
                </a:highlight>
                <a:latin typeface="Courier New" panose="02070309020205020404" pitchFamily="49" charset="0"/>
              </a:rPr>
              <a:t>// f(4) = 4 x f(3)</a:t>
            </a:r>
          </a:p>
          <a:p>
            <a:r>
              <a:rPr lang="en-US" sz="1600" b="0" dirty="0">
                <a:solidFill>
                  <a:srgbClr val="000000"/>
                </a:solidFill>
                <a:highlight>
                  <a:srgbClr val="FFFFFF"/>
                </a:highlight>
                <a:latin typeface="Courier New" panose="02070309020205020404" pitchFamily="49" charset="0"/>
              </a:rPr>
              <a:t>            </a:t>
            </a:r>
            <a:r>
              <a:rPr lang="en-US" sz="1600" b="0" dirty="0">
                <a:solidFill>
                  <a:srgbClr val="008000"/>
                </a:solidFill>
                <a:highlight>
                  <a:srgbClr val="FFFFFF"/>
                </a:highlight>
                <a:latin typeface="Courier New" panose="02070309020205020404" pitchFamily="49" charset="0"/>
              </a:rPr>
              <a:t>// f(3) = 3 x f(2)</a:t>
            </a:r>
          </a:p>
          <a:p>
            <a:r>
              <a:rPr lang="en-US" sz="1600" b="0" dirty="0">
                <a:solidFill>
                  <a:srgbClr val="000000"/>
                </a:solidFill>
                <a:highlight>
                  <a:srgbClr val="FFFFFF"/>
                </a:highlight>
                <a:latin typeface="Courier New" panose="02070309020205020404" pitchFamily="49" charset="0"/>
              </a:rPr>
              <a:t>            </a:t>
            </a:r>
            <a:r>
              <a:rPr lang="en-US" sz="1600" b="0" dirty="0">
                <a:solidFill>
                  <a:srgbClr val="008000"/>
                </a:solidFill>
                <a:highlight>
                  <a:srgbClr val="FFFFFF"/>
                </a:highlight>
                <a:latin typeface="Courier New" panose="02070309020205020404" pitchFamily="49" charset="0"/>
              </a:rPr>
              <a:t>// f(2) = 2 x f(1)</a:t>
            </a:r>
          </a:p>
          <a:p>
            <a:r>
              <a:rPr lang="en-US" sz="1600" b="0" dirty="0">
                <a:solidFill>
                  <a:srgbClr val="000000"/>
                </a:solidFill>
                <a:highlight>
                  <a:srgbClr val="FFFFFF"/>
                </a:highlight>
                <a:latin typeface="Courier New" panose="02070309020205020404" pitchFamily="49" charset="0"/>
              </a:rPr>
              <a:t>            </a:t>
            </a:r>
            <a:r>
              <a:rPr lang="en-US" sz="1600" b="0" dirty="0">
                <a:solidFill>
                  <a:srgbClr val="008000"/>
                </a:solidFill>
                <a:highlight>
                  <a:srgbClr val="FFFFFF"/>
                </a:highlight>
                <a:latin typeface="Courier New" panose="02070309020205020404" pitchFamily="49" charset="0"/>
              </a:rPr>
              <a:t>// f(1) = 1 x f(0)</a:t>
            </a:r>
          </a:p>
          <a:p>
            <a:r>
              <a:rPr lang="en-US" sz="1600" b="0" dirty="0">
                <a:solidFill>
                  <a:srgbClr val="000000"/>
                </a:solidFill>
                <a:highlight>
                  <a:srgbClr val="FFFFFF"/>
                </a:highlight>
                <a:latin typeface="Courier New" panose="02070309020205020404" pitchFamily="49" charset="0"/>
              </a:rPr>
              <a:t>            </a:t>
            </a:r>
            <a:r>
              <a:rPr lang="en-US" sz="1600" b="0" dirty="0">
                <a:solidFill>
                  <a:srgbClr val="008000"/>
                </a:solidFill>
                <a:highlight>
                  <a:srgbClr val="FFFFFF"/>
                </a:highlight>
                <a:latin typeface="Courier New" panose="02070309020205020404" pitchFamily="49" charset="0"/>
              </a:rPr>
              <a:t>// f(0) = 1</a:t>
            </a:r>
          </a:p>
          <a:p>
            <a:r>
              <a:rPr lang="pt-BR" sz="1600" b="0" dirty="0">
                <a:solidFill>
                  <a:srgbClr val="000000"/>
                </a:solidFill>
                <a:highlight>
                  <a:srgbClr val="FFFFFF"/>
                </a:highlight>
                <a:latin typeface="Courier New" panose="02070309020205020404" pitchFamily="49" charset="0"/>
              </a:rPr>
              <a:t>            </a:t>
            </a:r>
            <a:r>
              <a:rPr lang="pt-BR" sz="1600" b="0" dirty="0">
                <a:solidFill>
                  <a:srgbClr val="008000"/>
                </a:solidFill>
                <a:highlight>
                  <a:srgbClr val="FFFFFF"/>
                </a:highlight>
                <a:latin typeface="Courier New" panose="02070309020205020404" pitchFamily="49" charset="0"/>
              </a:rPr>
              <a:t>// f(4) = O(4 + 1) and for f(n) = O(n + 1) = O(n)</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p>
        </p:txBody>
      </p:sp>
    </p:spTree>
    <p:extLst>
      <p:ext uri="{BB962C8B-B14F-4D97-AF65-F5344CB8AC3E}">
        <p14:creationId xmlns:p14="http://schemas.microsoft.com/office/powerpoint/2010/main" val="150012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Fibonacci using Recursion</a:t>
            </a:r>
            <a:endParaRPr lang="en-CA" sz="1800" b="0" i="0" u="none" strike="noStrike" cap="none" dirty="0"/>
          </a:p>
        </p:txBody>
      </p:sp>
      <p:sp>
        <p:nvSpPr>
          <p:cNvPr id="6" name="TextBox 5">
            <a:extLst>
              <a:ext uri="{FF2B5EF4-FFF2-40B4-BE49-F238E27FC236}">
                <a16:creationId xmlns:a16="http://schemas.microsoft.com/office/drawing/2014/main" id="{E347D21A-58FA-4D35-972D-7181450C92B0}"/>
              </a:ext>
            </a:extLst>
          </p:cNvPr>
          <p:cNvSpPr txBox="1"/>
          <p:nvPr/>
        </p:nvSpPr>
        <p:spPr>
          <a:xfrm>
            <a:off x="909636" y="1447620"/>
            <a:ext cx="10995852" cy="4401205"/>
          </a:xfrm>
          <a:prstGeom prst="rect">
            <a:avLst/>
          </a:prstGeom>
          <a:noFill/>
        </p:spPr>
        <p:txBody>
          <a:bodyPr wrap="square">
            <a:spAutoFit/>
          </a:bodyPr>
          <a:lstStyle/>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static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fibonacci</a:t>
            </a:r>
            <a:r>
              <a:rPr lang="en-US" sz="1400" b="1" dirty="0">
                <a:solidFill>
                  <a:srgbClr val="000080"/>
                </a:solidFill>
                <a:highlight>
                  <a:srgbClr val="FFFFFF"/>
                </a:highlight>
                <a:latin typeface="Courier New" panose="02070309020205020404" pitchFamily="49" charset="0"/>
              </a:rPr>
              <a:t>(</a:t>
            </a:r>
            <a:r>
              <a:rPr lang="en-US" sz="1400" b="0" dirty="0">
                <a:solidFill>
                  <a:srgbClr val="8000FF"/>
                </a:solidFill>
                <a:highlight>
                  <a:srgbClr val="FFFFFF"/>
                </a:highlight>
                <a:latin typeface="Courier New" panose="02070309020205020404" pitchFamily="49" charset="0"/>
              </a:rPr>
              <a:t>int</a:t>
            </a:r>
            <a:r>
              <a:rPr lang="en-US" sz="1400" b="0" dirty="0">
                <a:solidFill>
                  <a:srgbClr val="000000"/>
                </a:solidFill>
                <a:highlight>
                  <a:srgbClr val="FFFFFF"/>
                </a:highlight>
                <a:latin typeface="Courier New" panose="02070309020205020404" pitchFamily="49" charset="0"/>
              </a:rPr>
              <a:t> 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 </a:t>
            </a:r>
            <a:r>
              <a:rPr lang="en-US" sz="1400" b="1" dirty="0">
                <a:solidFill>
                  <a:srgbClr val="000080"/>
                </a:solidFill>
                <a:highlight>
                  <a:srgbClr val="FFFFFF"/>
                </a:highlight>
                <a:latin typeface="Courier New" panose="02070309020205020404" pitchFamily="49" charset="0"/>
              </a:rPr>
              <a:t>&lt;=</a:t>
            </a:r>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1</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else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it-IT" sz="1400" b="0" dirty="0">
                <a:solidFill>
                  <a:srgbClr val="000000"/>
                </a:solidFill>
                <a:highlight>
                  <a:srgbClr val="FFFFFF"/>
                </a:highlight>
                <a:latin typeface="Courier New" panose="02070309020205020404" pitchFamily="49" charset="0"/>
              </a:rPr>
              <a:t>            </a:t>
            </a:r>
            <a:r>
              <a:rPr lang="it-IT" sz="1400" b="1" dirty="0">
                <a:solidFill>
                  <a:srgbClr val="0000FF"/>
                </a:solidFill>
                <a:highlight>
                  <a:srgbClr val="FFFFFF"/>
                </a:highlight>
                <a:latin typeface="Courier New" panose="02070309020205020404" pitchFamily="49" charset="0"/>
              </a:rPr>
              <a:t>return</a:t>
            </a:r>
            <a:r>
              <a:rPr lang="it-IT" sz="1400" b="0" dirty="0">
                <a:solidFill>
                  <a:srgbClr val="000000"/>
                </a:solidFill>
                <a:highlight>
                  <a:srgbClr val="FFFFFF"/>
                </a:highlight>
                <a:latin typeface="Courier New" panose="02070309020205020404" pitchFamily="49" charset="0"/>
              </a:rPr>
              <a:t> fibonacci</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n </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 </a:t>
            </a:r>
            <a:r>
              <a:rPr lang="it-IT" sz="1400" b="0" dirty="0">
                <a:solidFill>
                  <a:srgbClr val="FF8000"/>
                </a:solidFill>
                <a:highlight>
                  <a:srgbClr val="FFFFFF"/>
                </a:highlight>
                <a:latin typeface="Courier New" panose="02070309020205020404" pitchFamily="49" charset="0"/>
              </a:rPr>
              <a:t>1</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 </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 fibonacci</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n </a:t>
            </a:r>
            <a:r>
              <a:rPr lang="it-IT" sz="1400" b="1" dirty="0">
                <a:solidFill>
                  <a:srgbClr val="000080"/>
                </a:solidFill>
                <a:highlight>
                  <a:srgbClr val="FFFFFF"/>
                </a:highlight>
                <a:latin typeface="Courier New" panose="02070309020205020404" pitchFamily="49" charset="0"/>
              </a:rPr>
              <a:t>-</a:t>
            </a:r>
            <a:r>
              <a:rPr lang="it-IT" sz="1400" b="0" dirty="0">
                <a:solidFill>
                  <a:srgbClr val="000000"/>
                </a:solidFill>
                <a:highlight>
                  <a:srgbClr val="FFFFFF"/>
                </a:highlight>
                <a:latin typeface="Courier New" panose="02070309020205020404" pitchFamily="49" charset="0"/>
              </a:rPr>
              <a:t> </a:t>
            </a:r>
            <a:r>
              <a:rPr lang="it-IT" sz="1400" b="0" dirty="0">
                <a:solidFill>
                  <a:srgbClr val="FF8000"/>
                </a:solidFill>
                <a:highlight>
                  <a:srgbClr val="FFFFFF"/>
                </a:highlight>
                <a:latin typeface="Courier New" panose="02070309020205020404" pitchFamily="49" charset="0"/>
              </a:rPr>
              <a:t>2</a:t>
            </a:r>
            <a:r>
              <a:rPr lang="it-IT" sz="1400" b="1" dirty="0">
                <a:solidFill>
                  <a:srgbClr val="000080"/>
                </a:solidFill>
                <a:highlight>
                  <a:srgbClr val="FFFFFF"/>
                </a:highlight>
                <a:latin typeface="Courier New" panose="02070309020205020404" pitchFamily="49" charset="0"/>
              </a:rPr>
              <a:t>);</a:t>
            </a:r>
            <a:endParaRPr lang="it-IT"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nl-NL" sz="1400" b="0" dirty="0">
                <a:solidFill>
                  <a:srgbClr val="000000"/>
                </a:solidFill>
                <a:highlight>
                  <a:srgbClr val="FFFFFF"/>
                </a:highlight>
                <a:latin typeface="Courier New" panose="02070309020205020404" pitchFamily="49" charset="0"/>
              </a:rPr>
              <a:t>                </a:t>
            </a:r>
            <a:r>
              <a:rPr lang="nl-NL" sz="1400" b="0" dirty="0">
                <a:solidFill>
                  <a:srgbClr val="008000"/>
                </a:solidFill>
                <a:highlight>
                  <a:srgbClr val="FFFFFF"/>
                </a:highlight>
                <a:latin typeface="Courier New" panose="02070309020205020404" pitchFamily="49" charset="0"/>
              </a:rPr>
              <a:t>//            f(4)           L1  = 1 node = 2^0</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        \      </a:t>
            </a:r>
          </a:p>
          <a:p>
            <a:r>
              <a:rPr lang="nl-NL" sz="1400" b="0" dirty="0">
                <a:solidFill>
                  <a:srgbClr val="000000"/>
                </a:solidFill>
                <a:highlight>
                  <a:srgbClr val="FFFFFF"/>
                </a:highlight>
                <a:latin typeface="Courier New" panose="02070309020205020404" pitchFamily="49" charset="0"/>
              </a:rPr>
              <a:t>                </a:t>
            </a:r>
            <a:r>
              <a:rPr lang="nl-NL" sz="1400" b="0" dirty="0">
                <a:solidFill>
                  <a:srgbClr val="008000"/>
                </a:solidFill>
                <a:highlight>
                  <a:srgbClr val="FFFFFF"/>
                </a:highlight>
                <a:latin typeface="Courier New" panose="02070309020205020404" pitchFamily="49" charset="0"/>
              </a:rPr>
              <a:t>//     f(3)        f(2)      L2  = 2 nodes = 2^1</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    \       /   \     </a:t>
            </a:r>
          </a:p>
          <a:p>
            <a:r>
              <a:rPr lang="nl-NL" sz="1400" b="0" dirty="0">
                <a:solidFill>
                  <a:srgbClr val="000000"/>
                </a:solidFill>
                <a:highlight>
                  <a:srgbClr val="FFFFFF"/>
                </a:highlight>
                <a:latin typeface="Courier New" panose="02070309020205020404" pitchFamily="49" charset="0"/>
              </a:rPr>
              <a:t>                </a:t>
            </a:r>
            <a:r>
              <a:rPr lang="nl-NL" sz="1400" b="0" dirty="0">
                <a:solidFill>
                  <a:srgbClr val="008000"/>
                </a:solidFill>
                <a:highlight>
                  <a:srgbClr val="FFFFFF"/>
                </a:highlight>
                <a:latin typeface="Courier New" panose="02070309020205020404" pitchFamily="49" charset="0"/>
              </a:rPr>
              <a:t>//  f(2)   f(1)   f(1) f(0)  L3  = 4 nodes = 2^2</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   \   </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f(1) f(0)                  L4  = 2 nodes because it reached base case so </a:t>
            </a:r>
          </a:p>
          <a:p>
            <a:r>
              <a:rPr lang="en-US" sz="1400" dirty="0">
                <a:solidFill>
                  <a:srgbClr val="008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lets ignore this </a:t>
            </a:r>
          </a:p>
          <a:p>
            <a:r>
              <a:rPr lang="pt-BR" sz="1400" b="0" dirty="0">
                <a:solidFill>
                  <a:srgbClr val="000000"/>
                </a:solidFill>
                <a:highlight>
                  <a:srgbClr val="FFFFFF"/>
                </a:highlight>
                <a:latin typeface="Courier New" panose="02070309020205020404" pitchFamily="49" charset="0"/>
              </a:rPr>
              <a:t>               </a:t>
            </a:r>
            <a:r>
              <a:rPr lang="pt-BR" sz="1400" b="0" dirty="0">
                <a:solidFill>
                  <a:srgbClr val="008000"/>
                </a:solidFill>
                <a:highlight>
                  <a:srgbClr val="FFFFFF"/>
                </a:highlight>
                <a:latin typeface="Courier New" panose="02070309020205020404" pitchFamily="49" charset="0"/>
              </a:rPr>
              <a:t>//                            Time Complexity = O(2^n-1) = O(2^n)</a:t>
            </a: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12321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0565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Power using Recursion</a:t>
            </a:r>
            <a:endParaRPr lang="en-CA" sz="1800" b="0" i="0" u="none" strike="noStrike" cap="none" dirty="0"/>
          </a:p>
        </p:txBody>
      </p:sp>
      <p:sp>
        <p:nvSpPr>
          <p:cNvPr id="6" name="TextBox 5">
            <a:extLst>
              <a:ext uri="{FF2B5EF4-FFF2-40B4-BE49-F238E27FC236}">
                <a16:creationId xmlns:a16="http://schemas.microsoft.com/office/drawing/2014/main" id="{E347D21A-58FA-4D35-972D-7181450C92B0}"/>
              </a:ext>
            </a:extLst>
          </p:cNvPr>
          <p:cNvSpPr txBox="1"/>
          <p:nvPr/>
        </p:nvSpPr>
        <p:spPr>
          <a:xfrm>
            <a:off x="909636" y="1447620"/>
            <a:ext cx="10995852" cy="4401205"/>
          </a:xfrm>
          <a:prstGeom prst="rect">
            <a:avLst/>
          </a:prstGeom>
          <a:noFill/>
        </p:spPr>
        <p:txBody>
          <a:bodyPr wrap="square">
            <a:spAutoFit/>
          </a:bodyPr>
          <a:lstStyle/>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static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power</a:t>
            </a:r>
            <a:r>
              <a:rPr lang="en-US" sz="1400" b="1" dirty="0">
                <a:solidFill>
                  <a:srgbClr val="000080"/>
                </a:solidFill>
                <a:highlight>
                  <a:srgbClr val="FFFFFF"/>
                </a:highlight>
                <a:latin typeface="Courier New" panose="02070309020205020404" pitchFamily="49" charset="0"/>
              </a:rPr>
              <a:t>(</a:t>
            </a:r>
            <a:r>
              <a:rPr lang="en-US" sz="1400" b="0" dirty="0">
                <a:solidFill>
                  <a:srgbClr val="8000FF"/>
                </a:solidFill>
                <a:highlight>
                  <a:srgbClr val="FFFFFF"/>
                </a:highlight>
                <a:latin typeface="Courier New" panose="02070309020205020404" pitchFamily="49" charset="0"/>
              </a:rPr>
              <a:t>int</a:t>
            </a:r>
            <a:r>
              <a:rPr lang="en-US" sz="1400" b="0" dirty="0">
                <a:solidFill>
                  <a:srgbClr val="000000"/>
                </a:solidFill>
                <a:highlight>
                  <a:srgbClr val="FFFFFF"/>
                </a:highlight>
                <a:latin typeface="Courier New" panose="02070309020205020404" pitchFamily="49" charset="0"/>
              </a:rPr>
              <a:t> base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00FF"/>
                </a:solidFill>
                <a:highlight>
                  <a:srgbClr val="FFFFFF"/>
                </a:highlight>
                <a:latin typeface="Courier New" panose="02070309020205020404" pitchFamily="49" charset="0"/>
              </a:rPr>
              <a:t>int</a:t>
            </a:r>
            <a:r>
              <a:rPr lang="en-US" sz="1400" b="0" dirty="0">
                <a:solidFill>
                  <a:srgbClr val="000000"/>
                </a:solidFill>
                <a:highlight>
                  <a:srgbClr val="FFFFFF"/>
                </a:highlight>
                <a:latin typeface="Courier New" panose="02070309020205020404" pitchFamily="49" charset="0"/>
              </a:rPr>
              <a:t> exp</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exp </a:t>
            </a:r>
            <a:r>
              <a:rPr lang="en-US" sz="1400" b="1" dirty="0">
                <a:solidFill>
                  <a:srgbClr val="000080"/>
                </a:solidFill>
                <a:highlight>
                  <a:srgbClr val="FFFFFF"/>
                </a:highlight>
                <a:latin typeface="Courier New" panose="02070309020205020404" pitchFamily="49" charset="0"/>
              </a:rPr>
              <a:t>&lt;</a:t>
            </a:r>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0</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0</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else</a:t>
            </a:r>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exp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0</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1</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else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base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power</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base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exp</a:t>
            </a:r>
            <a:r>
              <a:rPr lang="en-US" sz="1400" b="1" dirty="0">
                <a:solidFill>
                  <a:srgbClr val="000080"/>
                </a:solidFill>
                <a:highlight>
                  <a:srgbClr val="FFFFFF"/>
                </a:highlight>
                <a:latin typeface="Courier New" panose="02070309020205020404" pitchFamily="49" charset="0"/>
              </a:rPr>
              <a:t>-</a:t>
            </a:r>
            <a:r>
              <a:rPr lang="en-US" sz="1400" b="0" dirty="0">
                <a:solidFill>
                  <a:srgbClr val="FF8000"/>
                </a:solidFill>
                <a:highlight>
                  <a:srgbClr val="FFFFFF"/>
                </a:highlight>
                <a:latin typeface="Courier New" panose="02070309020205020404" pitchFamily="49" charset="0"/>
              </a:rPr>
              <a:t>1</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p(2^4) = 2 x p(2^3)</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p(2^3) = 2 x p(2^2)</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p(2^2) = 2 x p(2^1)</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p(2^1) = 1</a:t>
            </a: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O(4) = if exp is 4 and hence if exp is n time complexity will be O(n)</a:t>
            </a:r>
          </a:p>
          <a:p>
            <a:r>
              <a:rPr lang="en-US" sz="14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168945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873744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CA" sz="1400" b="0" i="0" u="none" strike="noStrike" cap="none" dirty="0">
                <a:solidFill>
                  <a:srgbClr val="40458C"/>
                </a:solidFill>
                <a:latin typeface="Tahoma"/>
                <a:ea typeface="Tahoma"/>
                <a:cs typeface="Tahoma"/>
                <a:sym typeface="Tahoma"/>
              </a:rPr>
              <a:t>4</a:t>
            </a:r>
            <a:endParaRPr sz="1800" b="0" i="0" u="none" strike="noStrike" cap="none" dirty="0"/>
          </a:p>
        </p:txBody>
      </p:sp>
      <p:sp>
        <p:nvSpPr>
          <p:cNvPr id="94" name="Google Shape;94;p16"/>
          <p:cNvSpPr txBox="1"/>
          <p:nvPr/>
        </p:nvSpPr>
        <p:spPr>
          <a:xfrm>
            <a:off x="914400" y="304920"/>
            <a:ext cx="1115568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dirty="0">
                <a:solidFill>
                  <a:srgbClr val="BE2D00"/>
                </a:solidFill>
                <a:latin typeface="Tahoma"/>
                <a:ea typeface="Tahoma"/>
                <a:cs typeface="Tahoma"/>
                <a:sym typeface="Tahoma"/>
              </a:rPr>
              <a:t>Print LinkedList (Recursion)</a:t>
            </a:r>
            <a:endParaRPr lang="en-CA" sz="1800" b="0" i="0" u="none" strike="noStrike" cap="none" dirty="0"/>
          </a:p>
        </p:txBody>
      </p:sp>
      <p:sp>
        <p:nvSpPr>
          <p:cNvPr id="3" name="TextBox 2">
            <a:extLst>
              <a:ext uri="{FF2B5EF4-FFF2-40B4-BE49-F238E27FC236}">
                <a16:creationId xmlns:a16="http://schemas.microsoft.com/office/drawing/2014/main" id="{72CCAE3B-F2E2-814B-E1CD-DE39433245E6}"/>
              </a:ext>
            </a:extLst>
          </p:cNvPr>
          <p:cNvSpPr txBox="1"/>
          <p:nvPr/>
        </p:nvSpPr>
        <p:spPr>
          <a:xfrm>
            <a:off x="1078992" y="1554480"/>
            <a:ext cx="8062722" cy="3046988"/>
          </a:xfrm>
          <a:prstGeom prst="rect">
            <a:avLst/>
          </a:prstGeom>
          <a:noFill/>
        </p:spPr>
        <p:txBody>
          <a:bodyPr wrap="square">
            <a:spAutoFit/>
          </a:bodyPr>
          <a:lstStyle/>
          <a:p>
            <a:r>
              <a:rPr lang="en-US" sz="1600" dirty="0">
                <a:solidFill>
                  <a:srgbClr val="8000FF"/>
                </a:solidFill>
                <a:effectLst/>
                <a:latin typeface="Courier New" panose="02070309020205020404" pitchFamily="49" charset="0"/>
              </a:rPr>
              <a:t>public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static</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void</a:t>
            </a:r>
            <a:r>
              <a:rPr lang="en-US" sz="1600" dirty="0">
                <a:solidFill>
                  <a:srgbClr val="000000"/>
                </a:solidFill>
                <a:effectLst/>
                <a:latin typeface="Courier New" panose="02070309020205020404" pitchFamily="49" charset="0"/>
              </a:rPr>
              <a:t> print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Node head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if</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head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null</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return</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FF"/>
                </a:solidFill>
                <a:effectLst/>
                <a:latin typeface="Courier New" panose="02070309020205020404" pitchFamily="49" charset="0"/>
              </a:rPr>
              <a:t>else</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err="1">
                <a:solidFill>
                  <a:srgbClr val="000000"/>
                </a:solidFill>
                <a:effectLst/>
                <a:latin typeface="Courier New" panose="02070309020205020404" pitchFamily="49" charset="0"/>
              </a:rPr>
              <a:t>System</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out</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println</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data</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a:latin typeface="Courier New" panose="02070309020205020404" pitchFamily="49" charset="0"/>
              </a:rPr>
              <a:t>		</a:t>
            </a:r>
            <a:r>
              <a:rPr lang="en-US" sz="1600" dirty="0">
                <a:solidFill>
                  <a:srgbClr val="000000"/>
                </a:solidFill>
                <a:effectLst/>
                <a:latin typeface="Courier New" panose="02070309020205020404" pitchFamily="49" charset="0"/>
              </a:rPr>
              <a:t>print</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head</a:t>
            </a:r>
            <a:r>
              <a:rPr lang="en-US" sz="1600" b="1" dirty="0" err="1">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next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b="1" dirty="0">
                <a:solidFill>
                  <a:srgbClr val="000080"/>
                </a:solidFill>
                <a:effectLst/>
                <a:latin typeface="Courier New" panose="02070309020205020404" pitchFamily="49" charset="0"/>
              </a:rPr>
              <a:t>}</a:t>
            </a:r>
            <a:endParaRPr lang="en-US" sz="1600" dirty="0">
              <a:effectLst/>
            </a:endParaRPr>
          </a:p>
        </p:txBody>
      </p:sp>
      <p:graphicFrame>
        <p:nvGraphicFramePr>
          <p:cNvPr id="4" name="Table 4">
            <a:extLst>
              <a:ext uri="{FF2B5EF4-FFF2-40B4-BE49-F238E27FC236}">
                <a16:creationId xmlns:a16="http://schemas.microsoft.com/office/drawing/2014/main" id="{0D22F9DB-2B21-0DBA-B553-D85F55E95DD3}"/>
              </a:ext>
            </a:extLst>
          </p:cNvPr>
          <p:cNvGraphicFramePr>
            <a:graphicFrameLocks noGrp="1"/>
          </p:cNvGraphicFramePr>
          <p:nvPr>
            <p:extLst>
              <p:ext uri="{D42A27DB-BD31-4B8C-83A1-F6EECF244321}">
                <p14:modId xmlns:p14="http://schemas.microsoft.com/office/powerpoint/2010/main" val="2099016996"/>
              </p:ext>
            </p:extLst>
          </p:nvPr>
        </p:nvGraphicFramePr>
        <p:xfrm>
          <a:off x="3270504"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2</a:t>
                      </a:r>
                      <a:endParaRPr lang="en-US" dirty="0"/>
                    </a:p>
                  </a:txBody>
                  <a:tcPr anchor="ctr"/>
                </a:tc>
                <a:tc>
                  <a:txBody>
                    <a:bodyPr/>
                    <a:lstStyle/>
                    <a:p>
                      <a:pPr algn="ctr"/>
                      <a:r>
                        <a:rPr lang="en-CA" dirty="0"/>
                        <a:t>200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9" name="Table 4">
            <a:extLst>
              <a:ext uri="{FF2B5EF4-FFF2-40B4-BE49-F238E27FC236}">
                <a16:creationId xmlns:a16="http://schemas.microsoft.com/office/drawing/2014/main" id="{8D9209E0-B488-2FBC-C82B-4787DB9BF295}"/>
              </a:ext>
            </a:extLst>
          </p:cNvPr>
          <p:cNvGraphicFramePr>
            <a:graphicFrameLocks noGrp="1"/>
          </p:cNvGraphicFramePr>
          <p:nvPr>
            <p:extLst>
              <p:ext uri="{D42A27DB-BD31-4B8C-83A1-F6EECF244321}">
                <p14:modId xmlns:p14="http://schemas.microsoft.com/office/powerpoint/2010/main" val="2673337372"/>
              </p:ext>
            </p:extLst>
          </p:nvPr>
        </p:nvGraphicFramePr>
        <p:xfrm>
          <a:off x="4907280"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3</a:t>
                      </a:r>
                      <a:endParaRPr lang="en-US" dirty="0"/>
                    </a:p>
                  </a:txBody>
                  <a:tcPr anchor="ctr"/>
                </a:tc>
                <a:tc>
                  <a:txBody>
                    <a:bodyPr/>
                    <a:lstStyle/>
                    <a:p>
                      <a:pPr algn="ctr"/>
                      <a:r>
                        <a:rPr lang="en-CA" dirty="0"/>
                        <a:t>300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0" name="Table 4">
            <a:extLst>
              <a:ext uri="{FF2B5EF4-FFF2-40B4-BE49-F238E27FC236}">
                <a16:creationId xmlns:a16="http://schemas.microsoft.com/office/drawing/2014/main" id="{8B46EF5A-72DA-6157-18C6-B798E6D1C259}"/>
              </a:ext>
            </a:extLst>
          </p:cNvPr>
          <p:cNvGraphicFramePr>
            <a:graphicFrameLocks noGrp="1"/>
          </p:cNvGraphicFramePr>
          <p:nvPr>
            <p:extLst>
              <p:ext uri="{D42A27DB-BD31-4B8C-83A1-F6EECF244321}">
                <p14:modId xmlns:p14="http://schemas.microsoft.com/office/powerpoint/2010/main" val="860923119"/>
              </p:ext>
            </p:extLst>
          </p:nvPr>
        </p:nvGraphicFramePr>
        <p:xfrm>
          <a:off x="6544056"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4</a:t>
                      </a:r>
                      <a:endParaRPr lang="en-US" dirty="0"/>
                    </a:p>
                  </a:txBody>
                  <a:tcPr anchor="ctr"/>
                </a:tc>
                <a:tc>
                  <a:txBody>
                    <a:bodyPr/>
                    <a:lstStyle/>
                    <a:p>
                      <a:pPr algn="ctr"/>
                      <a:r>
                        <a:rPr lang="en-CA" dirty="0"/>
                        <a:t>400</a:t>
                      </a:r>
                      <a:endParaRPr lang="en-US" dirty="0"/>
                    </a:p>
                  </a:txBody>
                  <a:tcPr anchor="ctr"/>
                </a:tc>
                <a:extLst>
                  <a:ext uri="{0D108BD9-81ED-4DB2-BD59-A6C34878D82A}">
                    <a16:rowId xmlns:a16="http://schemas.microsoft.com/office/drawing/2014/main" val="3595071755"/>
                  </a:ext>
                </a:extLst>
              </a:tr>
            </a:tbl>
          </a:graphicData>
        </a:graphic>
      </p:graphicFrame>
      <p:graphicFrame>
        <p:nvGraphicFramePr>
          <p:cNvPr id="11" name="Table 4">
            <a:extLst>
              <a:ext uri="{FF2B5EF4-FFF2-40B4-BE49-F238E27FC236}">
                <a16:creationId xmlns:a16="http://schemas.microsoft.com/office/drawing/2014/main" id="{12F3DF2B-CF5A-EB91-8D0D-A5436FFC8B65}"/>
              </a:ext>
            </a:extLst>
          </p:cNvPr>
          <p:cNvGraphicFramePr>
            <a:graphicFrameLocks noGrp="1"/>
          </p:cNvGraphicFramePr>
          <p:nvPr>
            <p:extLst>
              <p:ext uri="{D42A27DB-BD31-4B8C-83A1-F6EECF244321}">
                <p14:modId xmlns:p14="http://schemas.microsoft.com/office/powerpoint/2010/main" val="4116202026"/>
              </p:ext>
            </p:extLst>
          </p:nvPr>
        </p:nvGraphicFramePr>
        <p:xfrm>
          <a:off x="8180832" y="4624200"/>
          <a:ext cx="1360424" cy="370840"/>
        </p:xfrm>
        <a:graphic>
          <a:graphicData uri="http://schemas.openxmlformats.org/drawingml/2006/table">
            <a:tbl>
              <a:tblPr firstRow="1" bandRow="1">
                <a:tableStyleId>{52B6DB96-C4B0-4DF1-808C-2F36C0D295C3}</a:tableStyleId>
              </a:tblPr>
              <a:tblGrid>
                <a:gridCol w="687992">
                  <a:extLst>
                    <a:ext uri="{9D8B030D-6E8A-4147-A177-3AD203B41FA5}">
                      <a16:colId xmlns:a16="http://schemas.microsoft.com/office/drawing/2014/main" val="1774039259"/>
                    </a:ext>
                  </a:extLst>
                </a:gridCol>
                <a:gridCol w="672432">
                  <a:extLst>
                    <a:ext uri="{9D8B030D-6E8A-4147-A177-3AD203B41FA5}">
                      <a16:colId xmlns:a16="http://schemas.microsoft.com/office/drawing/2014/main" val="2046878418"/>
                    </a:ext>
                  </a:extLst>
                </a:gridCol>
              </a:tblGrid>
              <a:tr h="370840">
                <a:tc>
                  <a:txBody>
                    <a:bodyPr/>
                    <a:lstStyle/>
                    <a:p>
                      <a:pPr algn="ctr"/>
                      <a:r>
                        <a:rPr lang="en-CA" dirty="0"/>
                        <a:t>5</a:t>
                      </a:r>
                      <a:endParaRPr lang="en-US" dirty="0"/>
                    </a:p>
                  </a:txBody>
                  <a:tcPr anchor="ctr"/>
                </a:tc>
                <a:tc>
                  <a:txBody>
                    <a:bodyPr/>
                    <a:lstStyle/>
                    <a:p>
                      <a:pPr algn="ctr"/>
                      <a:r>
                        <a:rPr lang="en-CA" dirty="0"/>
                        <a:t>NULL</a:t>
                      </a:r>
                      <a:endParaRPr lang="en-US" dirty="0"/>
                    </a:p>
                  </a:txBody>
                  <a:tcPr anchor="ctr"/>
                </a:tc>
                <a:extLst>
                  <a:ext uri="{0D108BD9-81ED-4DB2-BD59-A6C34878D82A}">
                    <a16:rowId xmlns:a16="http://schemas.microsoft.com/office/drawing/2014/main" val="3595071755"/>
                  </a:ext>
                </a:extLst>
              </a:tr>
            </a:tbl>
          </a:graphicData>
        </a:graphic>
      </p:graphicFrame>
      <p:sp>
        <p:nvSpPr>
          <p:cNvPr id="12" name="TextBox 11">
            <a:extLst>
              <a:ext uri="{FF2B5EF4-FFF2-40B4-BE49-F238E27FC236}">
                <a16:creationId xmlns:a16="http://schemas.microsoft.com/office/drawing/2014/main" id="{AEC6D2B5-E71E-E5B2-5D06-5F315425AA31}"/>
              </a:ext>
            </a:extLst>
          </p:cNvPr>
          <p:cNvSpPr txBox="1"/>
          <p:nvPr/>
        </p:nvSpPr>
        <p:spPr>
          <a:xfrm>
            <a:off x="3709304" y="4262993"/>
            <a:ext cx="482824" cy="307777"/>
          </a:xfrm>
          <a:prstGeom prst="rect">
            <a:avLst/>
          </a:prstGeom>
          <a:noFill/>
        </p:spPr>
        <p:txBody>
          <a:bodyPr wrap="none" rtlCol="0">
            <a:spAutoFit/>
          </a:bodyPr>
          <a:lstStyle/>
          <a:p>
            <a:r>
              <a:rPr lang="en-CA" dirty="0"/>
              <a:t>100</a:t>
            </a:r>
            <a:endParaRPr lang="en-US" dirty="0"/>
          </a:p>
        </p:txBody>
      </p:sp>
      <p:sp>
        <p:nvSpPr>
          <p:cNvPr id="13" name="TextBox 12">
            <a:extLst>
              <a:ext uri="{FF2B5EF4-FFF2-40B4-BE49-F238E27FC236}">
                <a16:creationId xmlns:a16="http://schemas.microsoft.com/office/drawing/2014/main" id="{098FA0E1-F232-CF2F-7257-001BECE2CBA8}"/>
              </a:ext>
            </a:extLst>
          </p:cNvPr>
          <p:cNvSpPr txBox="1"/>
          <p:nvPr/>
        </p:nvSpPr>
        <p:spPr>
          <a:xfrm>
            <a:off x="5346080" y="4209563"/>
            <a:ext cx="482824" cy="307777"/>
          </a:xfrm>
          <a:prstGeom prst="rect">
            <a:avLst/>
          </a:prstGeom>
          <a:noFill/>
        </p:spPr>
        <p:txBody>
          <a:bodyPr wrap="none" rtlCol="0">
            <a:spAutoFit/>
          </a:bodyPr>
          <a:lstStyle/>
          <a:p>
            <a:r>
              <a:rPr lang="en-CA" dirty="0"/>
              <a:t>200</a:t>
            </a:r>
            <a:endParaRPr lang="en-US" dirty="0"/>
          </a:p>
        </p:txBody>
      </p:sp>
      <p:sp>
        <p:nvSpPr>
          <p:cNvPr id="14" name="TextBox 13">
            <a:extLst>
              <a:ext uri="{FF2B5EF4-FFF2-40B4-BE49-F238E27FC236}">
                <a16:creationId xmlns:a16="http://schemas.microsoft.com/office/drawing/2014/main" id="{C3626F3D-1DE8-979E-92AD-1CE310B23519}"/>
              </a:ext>
            </a:extLst>
          </p:cNvPr>
          <p:cNvSpPr txBox="1"/>
          <p:nvPr/>
        </p:nvSpPr>
        <p:spPr>
          <a:xfrm>
            <a:off x="6982856" y="4209562"/>
            <a:ext cx="482824" cy="307777"/>
          </a:xfrm>
          <a:prstGeom prst="rect">
            <a:avLst/>
          </a:prstGeom>
          <a:noFill/>
        </p:spPr>
        <p:txBody>
          <a:bodyPr wrap="none" rtlCol="0">
            <a:spAutoFit/>
          </a:bodyPr>
          <a:lstStyle/>
          <a:p>
            <a:r>
              <a:rPr lang="en-CA" dirty="0"/>
              <a:t>300</a:t>
            </a:r>
            <a:endParaRPr lang="en-US" dirty="0"/>
          </a:p>
        </p:txBody>
      </p:sp>
      <p:sp>
        <p:nvSpPr>
          <p:cNvPr id="15" name="TextBox 14">
            <a:extLst>
              <a:ext uri="{FF2B5EF4-FFF2-40B4-BE49-F238E27FC236}">
                <a16:creationId xmlns:a16="http://schemas.microsoft.com/office/drawing/2014/main" id="{6F5629FB-5994-735A-3563-0B85DDC877B0}"/>
              </a:ext>
            </a:extLst>
          </p:cNvPr>
          <p:cNvSpPr txBox="1"/>
          <p:nvPr/>
        </p:nvSpPr>
        <p:spPr>
          <a:xfrm>
            <a:off x="8619632" y="4209561"/>
            <a:ext cx="482824" cy="307777"/>
          </a:xfrm>
          <a:prstGeom prst="rect">
            <a:avLst/>
          </a:prstGeom>
          <a:noFill/>
        </p:spPr>
        <p:txBody>
          <a:bodyPr wrap="none" rtlCol="0">
            <a:spAutoFit/>
          </a:bodyPr>
          <a:lstStyle/>
          <a:p>
            <a:r>
              <a:rPr lang="en-CA" dirty="0"/>
              <a:t>400</a:t>
            </a:r>
            <a:endParaRPr lang="en-US" dirty="0"/>
          </a:p>
        </p:txBody>
      </p:sp>
      <p:cxnSp>
        <p:nvCxnSpPr>
          <p:cNvPr id="17" name="Straight Arrow Connector 16">
            <a:extLst>
              <a:ext uri="{FF2B5EF4-FFF2-40B4-BE49-F238E27FC236}">
                <a16:creationId xmlns:a16="http://schemas.microsoft.com/office/drawing/2014/main" id="{83808626-6802-BAD8-5822-7004466D0123}"/>
              </a:ext>
            </a:extLst>
          </p:cNvPr>
          <p:cNvCxnSpPr>
            <a:endCxn id="9" idx="1"/>
          </p:cNvCxnSpPr>
          <p:nvPr/>
        </p:nvCxnSpPr>
        <p:spPr>
          <a:xfrm>
            <a:off x="4630928"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B0808E-981E-C715-4911-ADC6FF093208}"/>
              </a:ext>
            </a:extLst>
          </p:cNvPr>
          <p:cNvCxnSpPr>
            <a:endCxn id="10" idx="1"/>
          </p:cNvCxnSpPr>
          <p:nvPr/>
        </p:nvCxnSpPr>
        <p:spPr>
          <a:xfrm>
            <a:off x="6267704"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4A5535-4C57-16B1-4C17-EFCE9CE33250}"/>
              </a:ext>
            </a:extLst>
          </p:cNvPr>
          <p:cNvCxnSpPr>
            <a:endCxn id="11" idx="1"/>
          </p:cNvCxnSpPr>
          <p:nvPr/>
        </p:nvCxnSpPr>
        <p:spPr>
          <a:xfrm>
            <a:off x="7904480" y="4809620"/>
            <a:ext cx="276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209874"/>
      </p:ext>
    </p:extLst>
  </p:cSld>
  <p:clrMapOvr>
    <a:masterClrMapping/>
  </p:clrMapOvr>
</p:sld>
</file>

<file path=ppt/theme/theme1.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1903</Words>
  <Application>Microsoft Office PowerPoint</Application>
  <PresentationFormat>Widescreen</PresentationFormat>
  <Paragraphs>567</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Ubuntu</vt:lpstr>
      <vt:lpstr>Courier New</vt:lpstr>
      <vt:lpstr>Arial</vt:lpstr>
      <vt:lpstr>Tahoma</vt:lpstr>
      <vt:lpstr>Calibri</vt:lpstr>
      <vt:lpstr>3_Custom Design</vt:lpstr>
      <vt:lpstr>8_Custom Design</vt:lpstr>
      <vt:lpstr>Recursion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Razi</dc:creator>
  <cp:lastModifiedBy>Razi Iqbal</cp:lastModifiedBy>
  <cp:revision>54</cp:revision>
  <dcterms:modified xsi:type="dcterms:W3CDTF">2023-10-23T16:25:24Z</dcterms:modified>
</cp:coreProperties>
</file>