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FAD3C-0759-48AE-963B-90CF36C190EF}">
  <a:tblStyle styleId="{283FAD3C-0759-48AE-963B-90CF36C19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3088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3088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2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962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56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65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15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24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50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3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763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66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80903088_0_64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18090308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109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749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39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96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8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3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93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9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/>
              <a:t>Divide and Conquer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97921"/>
              </p:ext>
            </p:extLst>
          </p:nvPr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1293820" y="386829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5023839" y="3851339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DA6D-0D04-4B32-ADA5-FF2AD9E61F79}"/>
              </a:ext>
            </a:extLst>
          </p:cNvPr>
          <p:cNvSpPr txBox="1"/>
          <p:nvPr/>
        </p:nvSpPr>
        <p:spPr>
          <a:xfrm>
            <a:off x="2454373" y="52570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with j</a:t>
            </a:r>
          </a:p>
        </p:txBody>
      </p:sp>
    </p:spTree>
    <p:extLst>
      <p:ext uri="{BB962C8B-B14F-4D97-AF65-F5344CB8AC3E}">
        <p14:creationId xmlns:p14="http://schemas.microsoft.com/office/powerpoint/2010/main" val="86241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96821"/>
              </p:ext>
            </p:extLst>
          </p:nvPr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2362650" y="386829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5023839" y="3851339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DA6D-0D04-4B32-ADA5-FF2AD9E61F79}"/>
              </a:ext>
            </a:extLst>
          </p:cNvPr>
          <p:cNvSpPr txBox="1"/>
          <p:nvPr/>
        </p:nvSpPr>
        <p:spPr>
          <a:xfrm>
            <a:off x="2454373" y="52570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with j</a:t>
            </a:r>
          </a:p>
        </p:txBody>
      </p:sp>
    </p:spTree>
    <p:extLst>
      <p:ext uri="{BB962C8B-B14F-4D97-AF65-F5344CB8AC3E}">
        <p14:creationId xmlns:p14="http://schemas.microsoft.com/office/powerpoint/2010/main" val="274666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1217"/>
              </p:ext>
            </p:extLst>
          </p:nvPr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2362650" y="386829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5023839" y="3851339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DA6D-0D04-4B32-ADA5-FF2AD9E61F79}"/>
              </a:ext>
            </a:extLst>
          </p:cNvPr>
          <p:cNvSpPr txBox="1"/>
          <p:nvPr/>
        </p:nvSpPr>
        <p:spPr>
          <a:xfrm>
            <a:off x="894082" y="5360945"/>
            <a:ext cx="6604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 is the last element remaining, so we put 10 at the end</a:t>
            </a:r>
          </a:p>
        </p:txBody>
      </p:sp>
    </p:spTree>
    <p:extLst>
      <p:ext uri="{BB962C8B-B14F-4D97-AF65-F5344CB8AC3E}">
        <p14:creationId xmlns:p14="http://schemas.microsoft.com/office/powerpoint/2010/main" val="319568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36565"/>
              </p:ext>
            </p:extLst>
          </p:nvPr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6925789" y="3833398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9764816" y="3843142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DA6D-0D04-4B32-ADA5-FF2AD9E61F79}"/>
              </a:ext>
            </a:extLst>
          </p:cNvPr>
          <p:cNvSpPr txBox="1"/>
          <p:nvPr/>
        </p:nvSpPr>
        <p:spPr>
          <a:xfrm>
            <a:off x="894082" y="5360945"/>
            <a:ext cx="581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Same process for other half, e.g., compare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with j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57D4A7C8-265C-4264-827D-275844D02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1470"/>
              </p:ext>
            </p:extLst>
          </p:nvPr>
        </p:nvGraphicFramePr>
        <p:xfrm>
          <a:off x="6803644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8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6384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  <a:p>
            <a:pPr marL="342900" indent="-342900">
              <a:buAutoNum type="arabicPeriod"/>
            </a:pPr>
            <a:r>
              <a:rPr lang="en-US" sz="1600" dirty="0"/>
              <a:t>Merge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/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1927637" y="485694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7296484" y="4847140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57D4A7C8-265C-4264-827D-275844D024C6}"/>
              </a:ext>
            </a:extLst>
          </p:cNvPr>
          <p:cNvGraphicFramePr>
            <a:graphicFrameLocks noGrp="1"/>
          </p:cNvGraphicFramePr>
          <p:nvPr/>
        </p:nvGraphicFramePr>
        <p:xfrm>
          <a:off x="6803644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3D389C73-87E8-4AE8-9AB1-8B98A702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3967"/>
              </p:ext>
            </p:extLst>
          </p:nvPr>
        </p:nvGraphicFramePr>
        <p:xfrm>
          <a:off x="1890912" y="5318543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7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Merge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/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10362919" y="5287737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Sorted!!!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57D4A7C8-265C-4264-827D-275844D024C6}"/>
              </a:ext>
            </a:extLst>
          </p:cNvPr>
          <p:cNvGraphicFramePr>
            <a:graphicFrameLocks noGrp="1"/>
          </p:cNvGraphicFramePr>
          <p:nvPr/>
        </p:nvGraphicFramePr>
        <p:xfrm>
          <a:off x="6803644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3D389C73-87E8-4AE8-9AB1-8B98A702F9C2}"/>
              </a:ext>
            </a:extLst>
          </p:cNvPr>
          <p:cNvGraphicFramePr>
            <a:graphicFrameLocks noGrp="1"/>
          </p:cNvGraphicFramePr>
          <p:nvPr/>
        </p:nvGraphicFramePr>
        <p:xfrm>
          <a:off x="1890912" y="5318543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79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 Algorithm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681E7A8E-DA5D-4BFC-8973-96E93879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96141"/>
              </p:ext>
            </p:extLst>
          </p:nvPr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1CDD4F6D-52D6-438A-B91E-2F651B57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79800"/>
              </p:ext>
            </p:extLst>
          </p:nvPr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925F6CB6-53A1-4268-8CBE-AB1A903C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14844"/>
              </p:ext>
            </p:extLst>
          </p:nvPr>
        </p:nvGraphicFramePr>
        <p:xfrm>
          <a:off x="577088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EFC878AB-5697-4AAB-B0C3-5CF98BA8A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29390"/>
              </p:ext>
            </p:extLst>
          </p:nvPr>
        </p:nvGraphicFramePr>
        <p:xfrm>
          <a:off x="3368896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8D044E43-02F7-49CE-BB25-B8C56A779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86411"/>
              </p:ext>
            </p:extLst>
          </p:nvPr>
        </p:nvGraphicFramePr>
        <p:xfrm>
          <a:off x="6176100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836D9B71-148F-49AA-9FF4-CA8092A40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17109"/>
              </p:ext>
            </p:extLst>
          </p:nvPr>
        </p:nvGraphicFramePr>
        <p:xfrm>
          <a:off x="9014632" y="3874466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EF59E552-53F2-43D8-8A47-EC09550C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98066"/>
              </p:ext>
            </p:extLst>
          </p:nvPr>
        </p:nvGraphicFramePr>
        <p:xfrm>
          <a:off x="403352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1FEA8B-E9C8-4C7D-AA13-BE697F91A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73227"/>
              </p:ext>
            </p:extLst>
          </p:nvPr>
        </p:nvGraphicFramePr>
        <p:xfrm>
          <a:off x="1793240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0DC7587-34F3-40FE-AFD8-9030926F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727"/>
              </p:ext>
            </p:extLst>
          </p:nvPr>
        </p:nvGraphicFramePr>
        <p:xfrm>
          <a:off x="3183128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BA4ABB2-9DD4-4514-95D2-4B88800C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8682"/>
              </p:ext>
            </p:extLst>
          </p:nvPr>
        </p:nvGraphicFramePr>
        <p:xfrm>
          <a:off x="4545584" y="46689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5E62D39D-0E01-4AB8-BFA4-289D3AA0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85546"/>
              </p:ext>
            </p:extLst>
          </p:nvPr>
        </p:nvGraphicFramePr>
        <p:xfrm>
          <a:off x="6027458" y="465539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CD78E7BB-566C-410D-89E7-DE80F0865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82891"/>
              </p:ext>
            </p:extLst>
          </p:nvPr>
        </p:nvGraphicFramePr>
        <p:xfrm>
          <a:off x="7484874" y="466088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7F07AA98-8311-4E0A-AD98-4A99B6D5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04601"/>
              </p:ext>
            </p:extLst>
          </p:nvPr>
        </p:nvGraphicFramePr>
        <p:xfrm>
          <a:off x="8865618" y="466160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F29FFD05-1A29-4814-8BD7-558E6BCA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17530"/>
              </p:ext>
            </p:extLst>
          </p:nvPr>
        </p:nvGraphicFramePr>
        <p:xfrm>
          <a:off x="10209786" y="465073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B27148-53AE-4E21-82CC-022DFEF62F7F}"/>
              </a:ext>
            </a:extLst>
          </p:cNvPr>
          <p:cNvSpPr txBox="1"/>
          <p:nvPr/>
        </p:nvSpPr>
        <p:spPr>
          <a:xfrm>
            <a:off x="5399645" y="284349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C0E278-6EB5-465A-94F8-420CAB52B3F6}"/>
              </a:ext>
            </a:extLst>
          </p:cNvPr>
          <p:cNvCxnSpPr/>
          <p:nvPr/>
        </p:nvCxnSpPr>
        <p:spPr>
          <a:xfrm flipV="1">
            <a:off x="5657087" y="2374645"/>
            <a:ext cx="0" cy="468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9BE36-6792-4A0B-AE9F-5502FAC9522F}"/>
              </a:ext>
            </a:extLst>
          </p:cNvPr>
          <p:cNvCxnSpPr/>
          <p:nvPr/>
        </p:nvCxnSpPr>
        <p:spPr>
          <a:xfrm flipH="1">
            <a:off x="989584" y="2609070"/>
            <a:ext cx="397560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8B7D2-F491-498A-AE2F-7378D247992E}"/>
              </a:ext>
            </a:extLst>
          </p:cNvPr>
          <p:cNvCxnSpPr/>
          <p:nvPr/>
        </p:nvCxnSpPr>
        <p:spPr>
          <a:xfrm flipH="1">
            <a:off x="6705440" y="2609070"/>
            <a:ext cx="397560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4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 Review</a:t>
            </a:r>
            <a:endParaRPr sz="1800" b="0" i="0" u="none" strike="noStrike" cap="none"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1016160" y="1676520"/>
            <a:ext cx="5079300" cy="4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CA" sz="2400" b="0" i="0" u="none" strike="noStrike" cap="none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in an array can also be solved using Divide and Conquer:</a:t>
            </a:r>
            <a:endParaRPr sz="1800" b="0" i="0" u="none" strike="noStrike" cap="none" dirty="0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partition 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into two sequences 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of about 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elements each</a:t>
            </a:r>
            <a:endParaRPr sz="1800" b="0" i="0" u="none" strike="noStrike" cap="none" dirty="0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Conquer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recursively </a:t>
            </a:r>
            <a:r>
              <a:rPr lang="en-US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find min and max</a:t>
            </a:r>
            <a:endParaRPr sz="1800" b="0" i="0" u="none" strike="noStrike" cap="none" dirty="0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Combine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merge </a:t>
            </a:r>
            <a:r>
              <a:rPr lang="en-CA" sz="20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and max</a:t>
            </a:r>
            <a:endParaRPr sz="1800" b="0" i="0" u="none" strike="noStrike" cap="none" dirty="0"/>
          </a:p>
        </p:txBody>
      </p:sp>
      <p:sp>
        <p:nvSpPr>
          <p:cNvPr id="128" name="Google Shape;128;p17"/>
          <p:cNvSpPr/>
          <p:nvPr/>
        </p:nvSpPr>
        <p:spPr>
          <a:xfrm>
            <a:off x="6289896" y="1676520"/>
            <a:ext cx="5384100" cy="39196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minMax</a:t>
            </a:r>
            <a:r>
              <a:rPr lang="en-CA" sz="2000" b="0" i="0" u="none" strike="noStrike" cap="none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Output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CA" sz="2000" b="0" i="0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== end</a:t>
            </a: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577052"/>
                </a:solidFill>
                <a:latin typeface="Times New Roman"/>
                <a:cs typeface="Times New Roman"/>
                <a:sym typeface="Times New Roman"/>
              </a:rPr>
              <a:t>	min = max = S[start]</a:t>
            </a: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 strike="noStrike" cap="none" dirty="0">
                <a:solidFill>
                  <a:srgbClr val="577052"/>
                </a:solidFill>
                <a:latin typeface="Times New Roman"/>
                <a:cs typeface="Times New Roman"/>
                <a:sym typeface="Times New Roman"/>
              </a:rPr>
              <a:t>start + 1 == end</a:t>
            </a: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577052"/>
                </a:solidFill>
                <a:latin typeface="Times New Roman"/>
                <a:cs typeface="Times New Roman"/>
                <a:sym typeface="Times New Roman"/>
              </a:rPr>
              <a:t>	 (min, max) = S[start] || S[end]</a:t>
            </a: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Times New Roman"/>
                <a:cs typeface="Times New Roman"/>
                <a:sym typeface="Times New Roman"/>
              </a:rPr>
              <a:t>else</a:t>
            </a: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 err="1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minMax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 err="1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minMax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1828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8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/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/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5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 and conquer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MergeSort</a:t>
            </a:r>
            <a:endParaRPr lang="en-CA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/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/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A10DCF3-B832-4AA5-A47A-6414E5B395D8}"/>
              </a:ext>
            </a:extLst>
          </p:cNvPr>
          <p:cNvGraphicFramePr>
            <a:graphicFrameLocks noGrp="1"/>
          </p:cNvGraphicFramePr>
          <p:nvPr/>
        </p:nvGraphicFramePr>
        <p:xfrm>
          <a:off x="577088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4F93788-16F8-4F28-B44F-E1C307A3F8EF}"/>
              </a:ext>
            </a:extLst>
          </p:cNvPr>
          <p:cNvGraphicFramePr>
            <a:graphicFrameLocks noGrp="1"/>
          </p:cNvGraphicFramePr>
          <p:nvPr/>
        </p:nvGraphicFramePr>
        <p:xfrm>
          <a:off x="3368896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4473763-9388-47A4-9DF1-2F8773695CF5}"/>
              </a:ext>
            </a:extLst>
          </p:cNvPr>
          <p:cNvGraphicFramePr>
            <a:graphicFrameLocks noGrp="1"/>
          </p:cNvGraphicFramePr>
          <p:nvPr/>
        </p:nvGraphicFramePr>
        <p:xfrm>
          <a:off x="6176100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3AB3BCB-07C1-4C87-99D4-B9EC039EF8EF}"/>
              </a:ext>
            </a:extLst>
          </p:cNvPr>
          <p:cNvGraphicFramePr>
            <a:graphicFrameLocks noGrp="1"/>
          </p:cNvGraphicFramePr>
          <p:nvPr/>
        </p:nvGraphicFramePr>
        <p:xfrm>
          <a:off x="9014632" y="3874466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83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/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/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A10DCF3-B832-4AA5-A47A-6414E5B395D8}"/>
              </a:ext>
            </a:extLst>
          </p:cNvPr>
          <p:cNvGraphicFramePr>
            <a:graphicFrameLocks noGrp="1"/>
          </p:cNvGraphicFramePr>
          <p:nvPr/>
        </p:nvGraphicFramePr>
        <p:xfrm>
          <a:off x="577088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4F93788-16F8-4F28-B44F-E1C307A3F8EF}"/>
              </a:ext>
            </a:extLst>
          </p:cNvPr>
          <p:cNvGraphicFramePr>
            <a:graphicFrameLocks noGrp="1"/>
          </p:cNvGraphicFramePr>
          <p:nvPr/>
        </p:nvGraphicFramePr>
        <p:xfrm>
          <a:off x="3368896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4473763-9388-47A4-9DF1-2F8773695CF5}"/>
              </a:ext>
            </a:extLst>
          </p:cNvPr>
          <p:cNvGraphicFramePr>
            <a:graphicFrameLocks noGrp="1"/>
          </p:cNvGraphicFramePr>
          <p:nvPr/>
        </p:nvGraphicFramePr>
        <p:xfrm>
          <a:off x="6176100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3AB3BCB-07C1-4C87-99D4-B9EC039EF8EF}"/>
              </a:ext>
            </a:extLst>
          </p:cNvPr>
          <p:cNvGraphicFramePr>
            <a:graphicFrameLocks noGrp="1"/>
          </p:cNvGraphicFramePr>
          <p:nvPr/>
        </p:nvGraphicFramePr>
        <p:xfrm>
          <a:off x="9014632" y="3874466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CB8CD9-44FF-42FB-9203-1E5DBF2F14D7}"/>
              </a:ext>
            </a:extLst>
          </p:cNvPr>
          <p:cNvSpPr txBox="1"/>
          <p:nvPr/>
        </p:nvSpPr>
        <p:spPr>
          <a:xfrm>
            <a:off x="914400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49C8-B651-4C0D-8887-8B1D43128C64}"/>
              </a:ext>
            </a:extLst>
          </p:cNvPr>
          <p:cNvSpPr txBox="1"/>
          <p:nvPr/>
        </p:nvSpPr>
        <p:spPr>
          <a:xfrm>
            <a:off x="1837944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D795B-57BA-4417-80DD-97AE958F43F3}"/>
              </a:ext>
            </a:extLst>
          </p:cNvPr>
          <p:cNvSpPr txBox="1"/>
          <p:nvPr/>
        </p:nvSpPr>
        <p:spPr>
          <a:xfrm>
            <a:off x="3675888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4A34D2-2894-4FC6-B4E9-FA962A801503}"/>
              </a:ext>
            </a:extLst>
          </p:cNvPr>
          <p:cNvSpPr txBox="1"/>
          <p:nvPr/>
        </p:nvSpPr>
        <p:spPr>
          <a:xfrm>
            <a:off x="4599432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DB32A-2C05-4DA1-ACDC-F6B0077893C6}"/>
              </a:ext>
            </a:extLst>
          </p:cNvPr>
          <p:cNvSpPr txBox="1"/>
          <p:nvPr/>
        </p:nvSpPr>
        <p:spPr>
          <a:xfrm>
            <a:off x="6528816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51819-F11F-401F-A7D4-1171014ACC47}"/>
              </a:ext>
            </a:extLst>
          </p:cNvPr>
          <p:cNvSpPr txBox="1"/>
          <p:nvPr/>
        </p:nvSpPr>
        <p:spPr>
          <a:xfrm>
            <a:off x="7452360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4FB7A-EA8D-4C36-968A-0ED42D39E4DE}"/>
              </a:ext>
            </a:extLst>
          </p:cNvPr>
          <p:cNvSpPr txBox="1"/>
          <p:nvPr/>
        </p:nvSpPr>
        <p:spPr>
          <a:xfrm>
            <a:off x="9342976" y="44654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047E3-3F81-4F9E-817A-B004DA41440F}"/>
              </a:ext>
            </a:extLst>
          </p:cNvPr>
          <p:cNvSpPr txBox="1"/>
          <p:nvPr/>
        </p:nvSpPr>
        <p:spPr>
          <a:xfrm>
            <a:off x="10266520" y="44654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98131"/>
              </p:ext>
            </p:extLst>
          </p:nvPr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/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A10DCF3-B832-4AA5-A47A-6414E5B395D8}"/>
              </a:ext>
            </a:extLst>
          </p:cNvPr>
          <p:cNvGraphicFramePr>
            <a:graphicFrameLocks noGrp="1"/>
          </p:cNvGraphicFramePr>
          <p:nvPr/>
        </p:nvGraphicFramePr>
        <p:xfrm>
          <a:off x="577088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4F93788-16F8-4F28-B44F-E1C307A3F8EF}"/>
              </a:ext>
            </a:extLst>
          </p:cNvPr>
          <p:cNvGraphicFramePr>
            <a:graphicFrameLocks noGrp="1"/>
          </p:cNvGraphicFramePr>
          <p:nvPr/>
        </p:nvGraphicFramePr>
        <p:xfrm>
          <a:off x="3368896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4473763-9388-47A4-9DF1-2F8773695CF5}"/>
              </a:ext>
            </a:extLst>
          </p:cNvPr>
          <p:cNvGraphicFramePr>
            <a:graphicFrameLocks noGrp="1"/>
          </p:cNvGraphicFramePr>
          <p:nvPr/>
        </p:nvGraphicFramePr>
        <p:xfrm>
          <a:off x="6176100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3AB3BCB-07C1-4C87-99D4-B9EC039EF8EF}"/>
              </a:ext>
            </a:extLst>
          </p:cNvPr>
          <p:cNvGraphicFramePr>
            <a:graphicFrameLocks noGrp="1"/>
          </p:cNvGraphicFramePr>
          <p:nvPr/>
        </p:nvGraphicFramePr>
        <p:xfrm>
          <a:off x="9014632" y="3874466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CB8CD9-44FF-42FB-9203-1E5DBF2F14D7}"/>
              </a:ext>
            </a:extLst>
          </p:cNvPr>
          <p:cNvSpPr txBox="1"/>
          <p:nvPr/>
        </p:nvSpPr>
        <p:spPr>
          <a:xfrm>
            <a:off x="914400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49C8-B651-4C0D-8887-8B1D43128C64}"/>
              </a:ext>
            </a:extLst>
          </p:cNvPr>
          <p:cNvSpPr txBox="1"/>
          <p:nvPr/>
        </p:nvSpPr>
        <p:spPr>
          <a:xfrm>
            <a:off x="1837944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D795B-57BA-4417-80DD-97AE958F43F3}"/>
              </a:ext>
            </a:extLst>
          </p:cNvPr>
          <p:cNvSpPr txBox="1"/>
          <p:nvPr/>
        </p:nvSpPr>
        <p:spPr>
          <a:xfrm>
            <a:off x="3675888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4A34D2-2894-4FC6-B4E9-FA962A801503}"/>
              </a:ext>
            </a:extLst>
          </p:cNvPr>
          <p:cNvSpPr txBox="1"/>
          <p:nvPr/>
        </p:nvSpPr>
        <p:spPr>
          <a:xfrm>
            <a:off x="4599432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DB32A-2C05-4DA1-ACDC-F6B0077893C6}"/>
              </a:ext>
            </a:extLst>
          </p:cNvPr>
          <p:cNvSpPr txBox="1"/>
          <p:nvPr/>
        </p:nvSpPr>
        <p:spPr>
          <a:xfrm>
            <a:off x="6528816" y="447141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51819-F11F-401F-A7D4-1171014ACC47}"/>
              </a:ext>
            </a:extLst>
          </p:cNvPr>
          <p:cNvSpPr txBox="1"/>
          <p:nvPr/>
        </p:nvSpPr>
        <p:spPr>
          <a:xfrm>
            <a:off x="7452360" y="44714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4FB7A-EA8D-4C36-968A-0ED42D39E4DE}"/>
              </a:ext>
            </a:extLst>
          </p:cNvPr>
          <p:cNvSpPr txBox="1"/>
          <p:nvPr/>
        </p:nvSpPr>
        <p:spPr>
          <a:xfrm>
            <a:off x="9342976" y="44654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047E3-3F81-4F9E-817A-B004DA41440F}"/>
              </a:ext>
            </a:extLst>
          </p:cNvPr>
          <p:cNvSpPr txBox="1"/>
          <p:nvPr/>
        </p:nvSpPr>
        <p:spPr>
          <a:xfrm>
            <a:off x="10266520" y="446545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FC7A03-1797-46D3-B29D-DC8230003C5A}"/>
              </a:ext>
            </a:extLst>
          </p:cNvPr>
          <p:cNvCxnSpPr/>
          <p:nvPr/>
        </p:nvCxnSpPr>
        <p:spPr>
          <a:xfrm flipV="1">
            <a:off x="1387606" y="3355848"/>
            <a:ext cx="45033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3E467F-6777-4A49-B35E-312DD8FD9A58}"/>
              </a:ext>
            </a:extLst>
          </p:cNvPr>
          <p:cNvCxnSpPr/>
          <p:nvPr/>
        </p:nvCxnSpPr>
        <p:spPr>
          <a:xfrm flipH="1" flipV="1">
            <a:off x="3950208" y="3364992"/>
            <a:ext cx="502920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50DE10-9F08-4DDB-9212-0C0F6BCDD9DD}"/>
              </a:ext>
            </a:extLst>
          </p:cNvPr>
          <p:cNvSpPr txBox="1"/>
          <p:nvPr/>
        </p:nvSpPr>
        <p:spPr>
          <a:xfrm>
            <a:off x="4362829" y="329381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C062DA-35A6-4C9C-94CB-CE9178A554B2}"/>
              </a:ext>
            </a:extLst>
          </p:cNvPr>
          <p:cNvSpPr txBox="1"/>
          <p:nvPr/>
        </p:nvSpPr>
        <p:spPr>
          <a:xfrm>
            <a:off x="2250565" y="3293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69A74-BD7A-4B36-9926-1099DF3E82D1}"/>
              </a:ext>
            </a:extLst>
          </p:cNvPr>
          <p:cNvCxnSpPr/>
          <p:nvPr/>
        </p:nvCxnSpPr>
        <p:spPr>
          <a:xfrm flipV="1">
            <a:off x="6905629" y="3337973"/>
            <a:ext cx="45033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00FE1C-1B1D-4890-91C0-8E49BD6F9E39}"/>
              </a:ext>
            </a:extLst>
          </p:cNvPr>
          <p:cNvCxnSpPr/>
          <p:nvPr/>
        </p:nvCxnSpPr>
        <p:spPr>
          <a:xfrm flipH="1" flipV="1">
            <a:off x="9614416" y="3335269"/>
            <a:ext cx="502920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CF51A1-4F87-4F4A-839B-17674322FC17}"/>
              </a:ext>
            </a:extLst>
          </p:cNvPr>
          <p:cNvSpPr txBox="1"/>
          <p:nvPr/>
        </p:nvSpPr>
        <p:spPr>
          <a:xfrm>
            <a:off x="8025540" y="331175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2766C3-CCCC-4907-A772-3C0719FACE82}"/>
              </a:ext>
            </a:extLst>
          </p:cNvPr>
          <p:cNvSpPr txBox="1"/>
          <p:nvPr/>
        </p:nvSpPr>
        <p:spPr>
          <a:xfrm>
            <a:off x="6669200" y="32839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4DB1C-7E68-4FF4-8314-EF0C3472CD23}"/>
              </a:ext>
            </a:extLst>
          </p:cNvPr>
          <p:cNvCxnSpPr/>
          <p:nvPr/>
        </p:nvCxnSpPr>
        <p:spPr>
          <a:xfrm flipV="1">
            <a:off x="3225550" y="2412996"/>
            <a:ext cx="45033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026445-2CEA-4D07-A822-A393B66817E3}"/>
              </a:ext>
            </a:extLst>
          </p:cNvPr>
          <p:cNvCxnSpPr/>
          <p:nvPr/>
        </p:nvCxnSpPr>
        <p:spPr>
          <a:xfrm flipH="1" flipV="1">
            <a:off x="7674106" y="2357723"/>
            <a:ext cx="502920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210211-8E17-489B-8603-898A9C543CAF}"/>
              </a:ext>
            </a:extLst>
          </p:cNvPr>
          <p:cNvSpPr txBox="1"/>
          <p:nvPr/>
        </p:nvSpPr>
        <p:spPr>
          <a:xfrm>
            <a:off x="2854294" y="231631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09558A-5222-4BCE-8E6A-F16C15956CCB}"/>
              </a:ext>
            </a:extLst>
          </p:cNvPr>
          <p:cNvSpPr txBox="1"/>
          <p:nvPr/>
        </p:nvSpPr>
        <p:spPr>
          <a:xfrm>
            <a:off x="4918937" y="231434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 and conquer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MergeSort</a:t>
            </a:r>
            <a:endParaRPr lang="en-CA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MinMax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6298500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D00"/>
              </a:buClr>
              <a:buSzPts val="2200"/>
              <a:buFont typeface="Tahoma"/>
              <a:buChar char="•"/>
            </a:pPr>
            <a:r>
              <a:rPr lang="en-CA" sz="22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Divide-and conquer</a:t>
            </a:r>
            <a:r>
              <a:rPr lang="en-CA" sz="22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is a general algorithm design paradigm:</a:t>
            </a:r>
            <a:endParaRPr sz="1800" b="0" i="0" u="none" strike="noStrike" cap="none" dirty="0"/>
          </a:p>
          <a:p>
            <a:pPr marL="743040" marR="0" lvl="1" indent="-2854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80"/>
              <a:buFont typeface="Noto Sans Symbols"/>
              <a:buChar char="■"/>
            </a:pPr>
            <a:r>
              <a:rPr lang="en-CA" sz="18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divide the input data 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in two or more disjoint subsets 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18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lang="en-CA" sz="18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</a:t>
            </a:r>
            <a:endParaRPr sz="1800" b="0" i="0" u="none" strike="noStrike" cap="none" dirty="0"/>
          </a:p>
          <a:p>
            <a:pPr marL="743040" marR="0" lvl="1" indent="-2854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80"/>
              <a:buFont typeface="Noto Sans Symbols"/>
              <a:buChar char="■"/>
            </a:pPr>
            <a:r>
              <a:rPr lang="en-CA" sz="18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Conquer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solve the subproblems recursively</a:t>
            </a:r>
            <a:endParaRPr sz="1800" b="0" i="0" u="none" strike="noStrike" cap="none" dirty="0"/>
          </a:p>
          <a:p>
            <a:pPr marL="743040" marR="0" lvl="1" indent="-2854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80"/>
              <a:buFont typeface="Noto Sans Symbols"/>
              <a:buChar char="■"/>
            </a:pPr>
            <a:r>
              <a:rPr lang="en-CA" sz="18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Combine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combine the solutions for 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18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1800" b="0" i="0" u="none" strike="noStrike" cap="none" baseline="-25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1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, …, into a solution for </a:t>
            </a:r>
            <a:r>
              <a:rPr lang="en-CA" sz="1800" b="1" i="1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/>
          <p:nvPr/>
        </p:nvSpPr>
        <p:spPr>
          <a:xfrm>
            <a:off x="9147360" y="2286000"/>
            <a:ext cx="573300" cy="437400"/>
          </a:xfrm>
          <a:prstGeom prst="ellipse">
            <a:avLst/>
          </a:prstGeom>
          <a:solidFill>
            <a:schemeClr val="accent1"/>
          </a:solidFill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 flipH="1">
            <a:off x="8043840" y="2671578"/>
            <a:ext cx="1187082" cy="3776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6"/>
          <p:cNvSpPr/>
          <p:nvPr/>
        </p:nvSpPr>
        <p:spPr>
          <a:xfrm rot="10800000" flipH="1">
            <a:off x="9416640" y="2735298"/>
            <a:ext cx="18198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6"/>
          <p:cNvSpPr/>
          <p:nvPr/>
        </p:nvSpPr>
        <p:spPr>
          <a:xfrm rot="10800000" flipH="1">
            <a:off x="7836480" y="3448818"/>
            <a:ext cx="4806" cy="186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"/>
          <p:cNvSpPr/>
          <p:nvPr/>
        </p:nvSpPr>
        <p:spPr>
          <a:xfrm rot="10800000" flipH="1">
            <a:off x="7319520" y="3384378"/>
            <a:ext cx="317304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6"/>
          <p:cNvSpPr/>
          <p:nvPr/>
        </p:nvSpPr>
        <p:spPr>
          <a:xfrm>
            <a:off x="7553760" y="2998800"/>
            <a:ext cx="573300" cy="437400"/>
          </a:xfrm>
          <a:prstGeom prst="ellipse">
            <a:avLst/>
          </a:prstGeom>
          <a:solidFill>
            <a:schemeClr val="accent1"/>
          </a:solidFill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62912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11216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14608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 rot="10800000">
            <a:off x="8043864" y="3384378"/>
            <a:ext cx="309096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6"/>
          <p:cNvSpPr/>
          <p:nvPr/>
        </p:nvSpPr>
        <p:spPr>
          <a:xfrm rot="10800000" flipH="1">
            <a:off x="9411360" y="3448818"/>
            <a:ext cx="4806" cy="186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6"/>
          <p:cNvSpPr/>
          <p:nvPr/>
        </p:nvSpPr>
        <p:spPr>
          <a:xfrm rot="10800000" flipH="1">
            <a:off x="8894400" y="3384378"/>
            <a:ext cx="317304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6"/>
          <p:cNvSpPr/>
          <p:nvPr/>
        </p:nvSpPr>
        <p:spPr>
          <a:xfrm>
            <a:off x="9128640" y="2998800"/>
            <a:ext cx="573300" cy="437400"/>
          </a:xfrm>
          <a:prstGeom prst="ellipse">
            <a:avLst/>
          </a:prstGeom>
          <a:solidFill>
            <a:schemeClr val="accent1"/>
          </a:solidFill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20400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68704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72096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10800000">
            <a:off x="9618744" y="3384378"/>
            <a:ext cx="309096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6"/>
          <p:cNvSpPr/>
          <p:nvPr/>
        </p:nvSpPr>
        <p:spPr>
          <a:xfrm rot="10800000" flipH="1">
            <a:off x="10962240" y="3448818"/>
            <a:ext cx="4806" cy="186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6"/>
          <p:cNvSpPr/>
          <p:nvPr/>
        </p:nvSpPr>
        <p:spPr>
          <a:xfrm rot="10800000" flipH="1">
            <a:off x="10445280" y="3384378"/>
            <a:ext cx="317304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6"/>
          <p:cNvSpPr/>
          <p:nvPr/>
        </p:nvSpPr>
        <p:spPr>
          <a:xfrm>
            <a:off x="10679520" y="2998800"/>
            <a:ext cx="573300" cy="437400"/>
          </a:xfrm>
          <a:prstGeom prst="ellipse">
            <a:avLst/>
          </a:prstGeom>
          <a:solidFill>
            <a:schemeClr val="accent1"/>
          </a:solidFill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075488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3792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1271840" y="3648240"/>
            <a:ext cx="411300" cy="313800"/>
          </a:xfrm>
          <a:prstGeom prst="rect">
            <a:avLst/>
          </a:prstGeom>
          <a:solidFill>
            <a:schemeClr val="folHlink"/>
          </a:solidFill>
          <a:ln w="190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>
            <a:off x="11169624" y="3384378"/>
            <a:ext cx="309096" cy="250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6"/>
          <p:cNvSpPr/>
          <p:nvPr/>
        </p:nvSpPr>
        <p:spPr>
          <a:xfrm>
            <a:off x="9637440" y="2672280"/>
            <a:ext cx="1125144" cy="3776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 Review</a:t>
            </a:r>
            <a:endParaRPr sz="1800" b="0" i="0" u="none" strike="noStrike" cap="none"/>
          </a:p>
        </p:txBody>
      </p:sp>
      <p:sp>
        <p:nvSpPr>
          <p:cNvPr id="127" name="Google Shape;127;p17"/>
          <p:cNvSpPr txBox="1"/>
          <p:nvPr/>
        </p:nvSpPr>
        <p:spPr>
          <a:xfrm>
            <a:off x="1016160" y="1676520"/>
            <a:ext cx="5079300" cy="4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CA" sz="2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Merge-sort on an input sequence </a:t>
            </a:r>
            <a:r>
              <a:rPr lang="en-CA" sz="24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with </a:t>
            </a:r>
            <a:r>
              <a:rPr lang="en-CA" sz="24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CA" sz="2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elements consists of three steps:</a:t>
            </a:r>
            <a:endParaRPr sz="1800" b="0" i="0" u="none" strike="noStrike" cap="none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partition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into two sequences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of about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CA" sz="2000" b="0" i="0" u="none" strike="noStrike" cap="none">
                <a:solidFill>
                  <a:srgbClr val="40458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elements each</a:t>
            </a:r>
            <a:endParaRPr sz="1800" b="0" i="0" u="none" strike="noStrike" cap="none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Conquer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recursively sort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/>
          </a:p>
          <a:p>
            <a:pPr marL="743040" marR="0" lvl="1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Noto Sans Symbols"/>
              <a:buChar char="■"/>
            </a:pPr>
            <a:r>
              <a:rPr lang="en-CA" sz="20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Combine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: merge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CA" sz="2000" b="1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CA" sz="20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into a unique sorted sequence</a:t>
            </a:r>
            <a:endParaRPr sz="1800" b="0" i="0" u="none" strike="noStrike" cap="none"/>
          </a:p>
        </p:txBody>
      </p:sp>
      <p:sp>
        <p:nvSpPr>
          <p:cNvPr id="128" name="Google Shape;128;p17"/>
          <p:cNvSpPr/>
          <p:nvPr/>
        </p:nvSpPr>
        <p:spPr>
          <a:xfrm>
            <a:off x="6289896" y="1676520"/>
            <a:ext cx="5384100" cy="339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 dirty="0" err="1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CA" sz="2000" b="0" i="0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Output</a:t>
            </a:r>
            <a:r>
              <a:rPr lang="en-CA" sz="2000" b="0" i="0" u="none" strike="noStrike" cap="none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CA" sz="2000" b="0" i="0" u="none" strike="noStrike" cap="none" dirty="0">
                <a:solidFill>
                  <a:srgbClr val="BE2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 dirty="0" err="1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S.size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CA" sz="2000" b="1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CA" sz="20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 err="1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 err="1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CA" sz="2000" b="1" i="1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CA" sz="2000" b="0" i="0" u="none" strike="noStrike" cap="none" baseline="-25000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000" b="0" i="0" u="none" strike="noStrike" cap="none" dirty="0">
                <a:solidFill>
                  <a:srgbClr val="577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8218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2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2334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16399"/>
              </p:ext>
            </p:extLst>
          </p:nvPr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9331"/>
              </p:ext>
            </p:extLst>
          </p:nvPr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Split into half</a:t>
            </a:r>
          </a:p>
        </p:txBody>
      </p:sp>
    </p:spTree>
    <p:extLst>
      <p:ext uri="{BB962C8B-B14F-4D97-AF65-F5344CB8AC3E}">
        <p14:creationId xmlns:p14="http://schemas.microsoft.com/office/powerpoint/2010/main" val="2170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F48519C-8809-460F-BD82-503CD0DE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35082"/>
              </p:ext>
            </p:extLst>
          </p:nvPr>
        </p:nvGraphicFramePr>
        <p:xfrm>
          <a:off x="989584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123ACB6-E534-47D0-BB7F-A1BDA1D11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03365"/>
              </p:ext>
            </p:extLst>
          </p:nvPr>
        </p:nvGraphicFramePr>
        <p:xfrm>
          <a:off x="6705440" y="2843495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Split into half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A10DCF3-B832-4AA5-A47A-6414E5B39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9382"/>
              </p:ext>
            </p:extLst>
          </p:nvPr>
        </p:nvGraphicFramePr>
        <p:xfrm>
          <a:off x="577088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4F93788-16F8-4F28-B44F-E1C307A3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0467"/>
              </p:ext>
            </p:extLst>
          </p:nvPr>
        </p:nvGraphicFramePr>
        <p:xfrm>
          <a:off x="3368896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4473763-9388-47A4-9DF1-2F877369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4627"/>
              </p:ext>
            </p:extLst>
          </p:nvPr>
        </p:nvGraphicFramePr>
        <p:xfrm>
          <a:off x="6176100" y="3862045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3AB3BCB-07C1-4C87-99D4-B9EC039E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18219"/>
              </p:ext>
            </p:extLst>
          </p:nvPr>
        </p:nvGraphicFramePr>
        <p:xfrm>
          <a:off x="9014632" y="3874466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47245"/>
              </p:ext>
            </p:extLst>
          </p:nvPr>
        </p:nvGraphicFramePr>
        <p:xfrm>
          <a:off x="403352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30417"/>
              </p:ext>
            </p:extLst>
          </p:nvPr>
        </p:nvGraphicFramePr>
        <p:xfrm>
          <a:off x="1793240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59768"/>
              </p:ext>
            </p:extLst>
          </p:nvPr>
        </p:nvGraphicFramePr>
        <p:xfrm>
          <a:off x="3183128" y="4682475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59452"/>
              </p:ext>
            </p:extLst>
          </p:nvPr>
        </p:nvGraphicFramePr>
        <p:xfrm>
          <a:off x="4545584" y="46689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12815"/>
              </p:ext>
            </p:extLst>
          </p:nvPr>
        </p:nvGraphicFramePr>
        <p:xfrm>
          <a:off x="6027458" y="465539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15773"/>
              </p:ext>
            </p:extLst>
          </p:nvPr>
        </p:nvGraphicFramePr>
        <p:xfrm>
          <a:off x="7484874" y="466088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51169"/>
              </p:ext>
            </p:extLst>
          </p:nvPr>
        </p:nvGraphicFramePr>
        <p:xfrm>
          <a:off x="8865618" y="466160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35120"/>
              </p:ext>
            </p:extLst>
          </p:nvPr>
        </p:nvGraphicFramePr>
        <p:xfrm>
          <a:off x="10209786" y="465073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8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68998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93430"/>
              </p:ext>
            </p:extLst>
          </p:nvPr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78141"/>
              </p:ext>
            </p:extLst>
          </p:nvPr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90682"/>
              </p:ext>
            </p:extLst>
          </p:nvPr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0551"/>
              </p:ext>
            </p:extLst>
          </p:nvPr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2450"/>
              </p:ext>
            </p:extLst>
          </p:nvPr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9786"/>
              </p:ext>
            </p:extLst>
          </p:nvPr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9795"/>
              </p:ext>
            </p:extLst>
          </p:nvPr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59531"/>
              </p:ext>
            </p:extLst>
          </p:nvPr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09012"/>
              </p:ext>
            </p:extLst>
          </p:nvPr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56831"/>
              </p:ext>
            </p:extLst>
          </p:nvPr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18852"/>
              </p:ext>
            </p:extLst>
          </p:nvPr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51876"/>
              </p:ext>
            </p:extLst>
          </p:nvPr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Merge-Sort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31663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92960-E6D8-4F3D-AFBC-ED040D0DF322}"/>
              </a:ext>
            </a:extLst>
          </p:cNvPr>
          <p:cNvSpPr txBox="1"/>
          <p:nvPr/>
        </p:nvSpPr>
        <p:spPr>
          <a:xfrm>
            <a:off x="9637776" y="304920"/>
            <a:ext cx="24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Split into half</a:t>
            </a:r>
          </a:p>
          <a:p>
            <a:pPr marL="342900" indent="-342900">
              <a:buAutoNum type="arabicPeriod"/>
            </a:pPr>
            <a:r>
              <a:rPr lang="en-US" sz="1600" dirty="0"/>
              <a:t>Merge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CFBDC-BCB3-46BE-A5C5-6AC1B8DE6E6C}"/>
              </a:ext>
            </a:extLst>
          </p:cNvPr>
          <p:cNvGraphicFramePr>
            <a:graphicFrameLocks noGrp="1"/>
          </p:cNvGraphicFramePr>
          <p:nvPr/>
        </p:nvGraphicFramePr>
        <p:xfrm>
          <a:off x="677672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1D8AD2D-3592-423F-9D94-18E56E7908D5}"/>
              </a:ext>
            </a:extLst>
          </p:cNvPr>
          <p:cNvGraphicFramePr>
            <a:graphicFrameLocks noGrp="1"/>
          </p:cNvGraphicFramePr>
          <p:nvPr/>
        </p:nvGraphicFramePr>
        <p:xfrm>
          <a:off x="2067560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0F064EB-1EB5-4CB9-AB9C-F5890ECA07C5}"/>
              </a:ext>
            </a:extLst>
          </p:cNvPr>
          <p:cNvGraphicFramePr>
            <a:graphicFrameLocks noGrp="1"/>
          </p:cNvGraphicFramePr>
          <p:nvPr/>
        </p:nvGraphicFramePr>
        <p:xfrm>
          <a:off x="3457448" y="2651624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2D099B1-0BC6-4871-9FFF-CA2BE01DE2C4}"/>
              </a:ext>
            </a:extLst>
          </p:cNvPr>
          <p:cNvGraphicFramePr>
            <a:graphicFrameLocks noGrp="1"/>
          </p:cNvGraphicFramePr>
          <p:nvPr/>
        </p:nvGraphicFramePr>
        <p:xfrm>
          <a:off x="4819904" y="263808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29952DD-8D0E-41EB-BFB1-6DE5B889AF3B}"/>
              </a:ext>
            </a:extLst>
          </p:cNvPr>
          <p:cNvGraphicFramePr>
            <a:graphicFrameLocks noGrp="1"/>
          </p:cNvGraphicFramePr>
          <p:nvPr/>
        </p:nvGraphicFramePr>
        <p:xfrm>
          <a:off x="6301778" y="262454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9E66663-00C7-4BD3-B612-2168F3198094}"/>
              </a:ext>
            </a:extLst>
          </p:cNvPr>
          <p:cNvGraphicFramePr>
            <a:graphicFrameLocks noGrp="1"/>
          </p:cNvGraphicFramePr>
          <p:nvPr/>
        </p:nvGraphicFramePr>
        <p:xfrm>
          <a:off x="7759194" y="263003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8C44F2E-D44C-4CEF-A3C0-EB6C5773B63B}"/>
              </a:ext>
            </a:extLst>
          </p:cNvPr>
          <p:cNvGraphicFramePr>
            <a:graphicFrameLocks noGrp="1"/>
          </p:cNvGraphicFramePr>
          <p:nvPr/>
        </p:nvGraphicFramePr>
        <p:xfrm>
          <a:off x="9139938" y="263075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59183179-0A33-48DC-8177-BBCF9E8A0FB3}"/>
              </a:ext>
            </a:extLst>
          </p:cNvPr>
          <p:cNvGraphicFramePr>
            <a:graphicFrameLocks noGrp="1"/>
          </p:cNvGraphicFramePr>
          <p:nvPr/>
        </p:nvGraphicFramePr>
        <p:xfrm>
          <a:off x="10484106" y="261988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063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5661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94EBF971-1BE7-4F9D-946A-CF0F03C8E284}"/>
              </a:ext>
            </a:extLst>
          </p:cNvPr>
          <p:cNvGraphicFramePr>
            <a:graphicFrameLocks noGrp="1"/>
          </p:cNvGraphicFramePr>
          <p:nvPr/>
        </p:nvGraphicFramePr>
        <p:xfrm>
          <a:off x="894082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50502031-6342-4E09-BD36-6E9C5B393209}"/>
              </a:ext>
            </a:extLst>
          </p:cNvPr>
          <p:cNvGraphicFramePr>
            <a:graphicFrameLocks noGrp="1"/>
          </p:cNvGraphicFramePr>
          <p:nvPr/>
        </p:nvGraphicFramePr>
        <p:xfrm>
          <a:off x="3625088" y="3472054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838355B1-2D74-4690-80A8-CBEB651C47A3}"/>
              </a:ext>
            </a:extLst>
          </p:cNvPr>
          <p:cNvGraphicFramePr>
            <a:graphicFrameLocks noGrp="1"/>
          </p:cNvGraphicFramePr>
          <p:nvPr/>
        </p:nvGraphicFramePr>
        <p:xfrm>
          <a:off x="6534914" y="3451830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AEA99EA-64E7-4A1F-A575-7F8CB67E8E8D}"/>
              </a:ext>
            </a:extLst>
          </p:cNvPr>
          <p:cNvGraphicFramePr>
            <a:graphicFrameLocks noGrp="1"/>
          </p:cNvGraphicFramePr>
          <p:nvPr/>
        </p:nvGraphicFramePr>
        <p:xfrm>
          <a:off x="9265920" y="3441248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7FC416E4-C64D-4AAD-A6E9-60A54D41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46908"/>
              </p:ext>
            </p:extLst>
          </p:nvPr>
        </p:nvGraphicFramePr>
        <p:xfrm>
          <a:off x="1425448" y="4477240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00AD-0170-4181-BB1F-6842E6179056}"/>
              </a:ext>
            </a:extLst>
          </p:cNvPr>
          <p:cNvSpPr txBox="1"/>
          <p:nvPr/>
        </p:nvSpPr>
        <p:spPr>
          <a:xfrm>
            <a:off x="1293820" y="386829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87852-F68E-4F37-A92B-2A5206D06A14}"/>
              </a:ext>
            </a:extLst>
          </p:cNvPr>
          <p:cNvSpPr txBox="1"/>
          <p:nvPr/>
        </p:nvSpPr>
        <p:spPr>
          <a:xfrm>
            <a:off x="4044253" y="3851758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DA6D-0D04-4B32-ADA5-FF2AD9E61F79}"/>
              </a:ext>
            </a:extLst>
          </p:cNvPr>
          <p:cNvSpPr txBox="1"/>
          <p:nvPr/>
        </p:nvSpPr>
        <p:spPr>
          <a:xfrm>
            <a:off x="2454373" y="52570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with j</a:t>
            </a:r>
          </a:p>
        </p:txBody>
      </p:sp>
    </p:spTree>
    <p:extLst>
      <p:ext uri="{BB962C8B-B14F-4D97-AF65-F5344CB8AC3E}">
        <p14:creationId xmlns:p14="http://schemas.microsoft.com/office/powerpoint/2010/main" val="4053858980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918</Words>
  <Application>Microsoft Office PowerPoint</Application>
  <PresentationFormat>Widescreen</PresentationFormat>
  <Paragraphs>597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Noto Sans Symbols</vt:lpstr>
      <vt:lpstr>Ubuntu</vt:lpstr>
      <vt:lpstr>Tahoma</vt:lpstr>
      <vt:lpstr>Times New Roman</vt:lpstr>
      <vt:lpstr>Arial</vt:lpstr>
      <vt:lpstr>Calibri</vt:lpstr>
      <vt:lpstr>3_Custom Design</vt:lpstr>
      <vt:lpstr>8_Custom Design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cp:lastModifiedBy>Razi Iqbal</cp:lastModifiedBy>
  <cp:revision>13</cp:revision>
  <dcterms:modified xsi:type="dcterms:W3CDTF">2022-10-30T18:23:34Z</dcterms:modified>
</cp:coreProperties>
</file>