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1"/>
  </p:notesMasterIdLst>
  <p:sldIdLst>
    <p:sldId id="256" r:id="rId3"/>
    <p:sldId id="257" r:id="rId4"/>
    <p:sldId id="258" r:id="rId5"/>
    <p:sldId id="280" r:id="rId6"/>
    <p:sldId id="281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279" r:id="rId37"/>
    <p:sldId id="336" r:id="rId38"/>
    <p:sldId id="337" r:id="rId39"/>
    <p:sldId id="335" r:id="rId40"/>
  </p:sldIdLst>
  <p:sldSz cx="12192000" cy="6858000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Fira Code" panose="020B0809050000020004" pitchFamily="49" charset="0"/>
      <p:regular r:id="rId46"/>
      <p:bold r:id="rId47"/>
    </p:embeddedFont>
    <p:embeddedFont>
      <p:font typeface="Tahoma" panose="020B0604030504040204" pitchFamily="34" charset="0"/>
      <p:regular r:id="rId48"/>
      <p:bold r:id="rId49"/>
    </p:embeddedFont>
    <p:embeddedFont>
      <p:font typeface="Ubuntu" panose="020B0504030602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FAD3C-0759-48AE-963B-90CF36C190EF}">
  <a:tblStyle styleId="{283FAD3C-0759-48AE-963B-90CF36C19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903088_0_7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903088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26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78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024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807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168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78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477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902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72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32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80903088_0_645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5180903088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152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458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595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331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91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686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286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1735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262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34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80903088_0_23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51809030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8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795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628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87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561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443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563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180903088_0_722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5180903088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0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96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8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95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29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52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80903088_0_55:notes"/>
          <p:cNvSpPr txBox="1">
            <a:spLocks noGrp="1"/>
          </p:cNvSpPr>
          <p:nvPr>
            <p:ph type="body" idx="1"/>
          </p:nvPr>
        </p:nvSpPr>
        <p:spPr>
          <a:xfrm>
            <a:off x="685781" y="4343381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518090308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50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Sorting 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9310095" y="307916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9018188" y="38781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32969"/>
              </p:ext>
            </p:extLst>
          </p:nvPr>
        </p:nvGraphicFramePr>
        <p:xfrm>
          <a:off x="5657088" y="2632176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4242228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D5C3C35-7E60-4F83-9EAF-7CEFE2BF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29440"/>
              </p:ext>
            </p:extLst>
          </p:nvPr>
        </p:nvGraphicFramePr>
        <p:xfrm>
          <a:off x="4954188" y="4330691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0A1306B-4420-4E4B-8916-A62C4863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24505"/>
              </p:ext>
            </p:extLst>
          </p:nvPr>
        </p:nvGraphicFramePr>
        <p:xfrm>
          <a:off x="7392588" y="433069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782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7250386" y="3956592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6958479" y="475553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2632176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4242228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D5C3C35-7E60-4F83-9EAF-7CEFE2BF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682688"/>
              </p:ext>
            </p:extLst>
          </p:nvPr>
        </p:nvGraphicFramePr>
        <p:xfrm>
          <a:off x="5233522" y="5031850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7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0A1306B-4420-4E4B-8916-A62C4863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73258"/>
              </p:ext>
            </p:extLst>
          </p:nvPr>
        </p:nvGraphicFramePr>
        <p:xfrm>
          <a:off x="8137545" y="348186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3FFDB93B-4B91-439A-8E9B-4BB64DD5D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40627"/>
              </p:ext>
            </p:extLst>
          </p:nvPr>
        </p:nvGraphicFramePr>
        <p:xfrm>
          <a:off x="5657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0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7250386" y="3956592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6958479" y="475553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2632176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27827"/>
              </p:ext>
            </p:extLst>
          </p:nvPr>
        </p:nvGraphicFramePr>
        <p:xfrm>
          <a:off x="1593088" y="4242228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D5C3C35-7E60-4F83-9EAF-7CEFE2BF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37643"/>
              </p:ext>
            </p:extLst>
          </p:nvPr>
        </p:nvGraphicFramePr>
        <p:xfrm>
          <a:off x="5657088" y="426248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7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0A1306B-4420-4E4B-8916-A62C4863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68618"/>
              </p:ext>
            </p:extLst>
          </p:nvPr>
        </p:nvGraphicFramePr>
        <p:xfrm>
          <a:off x="8405400" y="348186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3FFDB93B-4B91-439A-8E9B-4BB64DD5DD5A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A506F3D-1C71-4B5A-8942-A8A0892BE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04424"/>
              </p:ext>
            </p:extLst>
          </p:nvPr>
        </p:nvGraphicFramePr>
        <p:xfrm>
          <a:off x="4841886" y="2632176"/>
          <a:ext cx="614403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14403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AD97F82C-AC50-421D-AEBE-60CD14A1F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77097"/>
              </p:ext>
            </p:extLst>
          </p:nvPr>
        </p:nvGraphicFramePr>
        <p:xfrm>
          <a:off x="7790842" y="3481862"/>
          <a:ext cx="512803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512803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9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72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912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2632176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4242228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2D5C3C35-7E60-4F83-9EAF-7CEFE2BF9171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4262483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7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70A1306B-4420-4E4B-8916-A62C4863CFDE}"/>
              </a:ext>
            </a:extLst>
          </p:cNvPr>
          <p:cNvGraphicFramePr>
            <a:graphicFrameLocks noGrp="1"/>
          </p:cNvGraphicFramePr>
          <p:nvPr/>
        </p:nvGraphicFramePr>
        <p:xfrm>
          <a:off x="8405400" y="3481862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3FFDB93B-4B91-439A-8E9B-4BB64DD5DD5A}"/>
              </a:ext>
            </a:extLst>
          </p:cNvPr>
          <p:cNvGraphicFramePr>
            <a:graphicFrameLocks noGrp="1"/>
          </p:cNvGraphicFramePr>
          <p:nvPr/>
        </p:nvGraphicFramePr>
        <p:xfrm>
          <a:off x="5657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6A506F3D-1C71-4B5A-8942-A8A0892BE92B}"/>
              </a:ext>
            </a:extLst>
          </p:cNvPr>
          <p:cNvGraphicFramePr>
            <a:graphicFrameLocks noGrp="1"/>
          </p:cNvGraphicFramePr>
          <p:nvPr/>
        </p:nvGraphicFramePr>
        <p:xfrm>
          <a:off x="4841886" y="2632176"/>
          <a:ext cx="614403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614403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AD97F82C-AC50-421D-AEBE-60CD14A1FE0D}"/>
              </a:ext>
            </a:extLst>
          </p:cNvPr>
          <p:cNvGraphicFramePr>
            <a:graphicFrameLocks noGrp="1"/>
          </p:cNvGraphicFramePr>
          <p:nvPr/>
        </p:nvGraphicFramePr>
        <p:xfrm>
          <a:off x="7790842" y="3481862"/>
          <a:ext cx="512803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512803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9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C00C0EB4-D735-4815-A45B-1441BB36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02241"/>
              </p:ext>
            </p:extLst>
          </p:nvPr>
        </p:nvGraphicFramePr>
        <p:xfrm>
          <a:off x="2031490" y="522997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53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9142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8018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21334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20210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4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9142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8018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21334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20210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5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9142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8018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3135332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3022961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9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9142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8018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4165440" y="2386358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4053069" y="318529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9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914241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801870" y="3203824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513525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502288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8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206878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195641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513525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502288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5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4" name="Google Shape;84;p15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Sorting II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Sorting Exercises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206878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195641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513525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502288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E8CBEDD-1369-0293-45D3-7904290D3A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2023" y="2168069"/>
            <a:ext cx="12700" cy="3066471"/>
          </a:xfrm>
          <a:prstGeom prst="curvedConnector3">
            <a:avLst>
              <a:gd name="adj1" fmla="val 34727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DF1B07E-201F-BF3C-4073-7C3A146733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2023" y="1540969"/>
            <a:ext cx="12700" cy="3066471"/>
          </a:xfrm>
          <a:prstGeom prst="curvedConnector3">
            <a:avLst>
              <a:gd name="adj1" fmla="val 369091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6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9386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206878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195641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513525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502288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5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71912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206878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195641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6208371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6096000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53807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206878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195641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7178189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7065818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78386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315867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04630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7178189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7065818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62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15000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315867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04630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7178189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7065818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B677132-A1A5-2C6F-F3D0-F10AC5F122F0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6200000" flipH="1">
            <a:off x="5168433" y="1499063"/>
            <a:ext cx="12700" cy="4019511"/>
          </a:xfrm>
          <a:prstGeom prst="curvedConnector3">
            <a:avLst>
              <a:gd name="adj1" fmla="val 34727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9F8E962-8247-FF37-CCE2-069A9FB4EA6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5168434" y="1191286"/>
            <a:ext cx="12700" cy="4019511"/>
          </a:xfrm>
          <a:prstGeom prst="curvedConnector3">
            <a:avLst>
              <a:gd name="adj1" fmla="val 3618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7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94259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315867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04630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7178189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7065818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4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77724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3158678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046307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7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33157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410094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98857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410094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98857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C5B2E71-8760-BBB8-71F9-60348C0662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1298" y="1593917"/>
            <a:ext cx="12700" cy="4019511"/>
          </a:xfrm>
          <a:prstGeom prst="curvedConnector3">
            <a:avLst>
              <a:gd name="adj1" fmla="val 34727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09107C7-61C5-BDC4-165E-3F62162857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41298" y="1191285"/>
            <a:ext cx="12700" cy="4019511"/>
          </a:xfrm>
          <a:prstGeom prst="curvedConnector3">
            <a:avLst>
              <a:gd name="adj1" fmla="val 3618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8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92" name="Google Shape;92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800" b="0" i="0" u="none" strike="noStrike" cap="none"/>
          </a:p>
        </p:txBody>
      </p:sp>
      <p:sp>
        <p:nvSpPr>
          <p:cNvPr id="93" name="Google Shape;93;p16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1523880"/>
            <a:ext cx="10625328" cy="380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Quick Sort is considered one of the most efficient sorting techniques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Time Complexity of quick Sort is O(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nlogn</a:t>
            </a: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) as it uses Divide and Conquer</a:t>
            </a: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3080" lvl="0" indent="-381000">
              <a:buClr>
                <a:srgbClr val="40458C"/>
              </a:buClr>
              <a:buSzPts val="2400"/>
              <a:buFont typeface="Tahoma"/>
              <a:buChar char="•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Space Complexity is O(n) for recursive stack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37924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4100947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3988576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07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05012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5135420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5023049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4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0944B2-2FCF-FF02-BA42-C1FC77552575}"/>
              </a:ext>
            </a:extLst>
          </p:cNvPr>
          <p:cNvCxnSpPr/>
          <p:nvPr/>
        </p:nvCxnSpPr>
        <p:spPr>
          <a:xfrm flipV="1">
            <a:off x="9236205" y="2404883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1FA5B-2DDA-2DC0-4677-DB4B5163BC4C}"/>
              </a:ext>
            </a:extLst>
          </p:cNvPr>
          <p:cNvSpPr txBox="1"/>
          <p:nvPr/>
        </p:nvSpPr>
        <p:spPr>
          <a:xfrm>
            <a:off x="8944298" y="320382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50077E-C11B-DB4B-9A61-21BADFF23FAB}"/>
              </a:ext>
            </a:extLst>
          </p:cNvPr>
          <p:cNvCxnSpPr/>
          <p:nvPr/>
        </p:nvCxnSpPr>
        <p:spPr>
          <a:xfrm flipV="1">
            <a:off x="5135420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83ABEC-D21D-C0A0-162E-283FEF095E0D}"/>
              </a:ext>
            </a:extLst>
          </p:cNvPr>
          <p:cNvSpPr txBox="1"/>
          <p:nvPr/>
        </p:nvSpPr>
        <p:spPr>
          <a:xfrm>
            <a:off x="5023049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i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33312-5165-7C3C-05B0-A83D595F4FF2}"/>
              </a:ext>
            </a:extLst>
          </p:cNvPr>
          <p:cNvCxnSpPr/>
          <p:nvPr/>
        </p:nvCxnSpPr>
        <p:spPr>
          <a:xfrm flipV="1">
            <a:off x="8203425" y="240210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7B5CD2-5819-F5AA-4220-58F3A581D66D}"/>
              </a:ext>
            </a:extLst>
          </p:cNvPr>
          <p:cNvSpPr txBox="1"/>
          <p:nvPr/>
        </p:nvSpPr>
        <p:spPr>
          <a:xfrm>
            <a:off x="8091054" y="320104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4451767" y="422061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numbers[j] &lt; pivot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B65C560-C131-9AC3-5EEF-AE018B71A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1196" y="1626755"/>
            <a:ext cx="12700" cy="4019511"/>
          </a:xfrm>
          <a:prstGeom prst="curvedConnector3">
            <a:avLst>
              <a:gd name="adj1" fmla="val 347273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7F997CE-0AFC-F533-8E88-81F41906D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51198" y="1184936"/>
            <a:ext cx="12700" cy="4019511"/>
          </a:xfrm>
          <a:prstGeom prst="curvedConnector3">
            <a:avLst>
              <a:gd name="adj1" fmla="val 36181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37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43050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28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Debugging 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01960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A5C307-3F4D-7B2E-896C-D2DE88AD0AF5}"/>
              </a:ext>
            </a:extLst>
          </p:cNvPr>
          <p:cNvSpPr txBox="1"/>
          <p:nvPr/>
        </p:nvSpPr>
        <p:spPr>
          <a:xfrm>
            <a:off x="2954921" y="4073619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</a:rPr>
              <a:t>numbers &lt; 6 on the left and &gt; 6 are on the right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00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Sorting Exercises I</a:t>
            </a:r>
            <a:endParaRPr sz="1800" b="0" i="0" u="none" strike="noStrike" cap="none" dirty="0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You are provided an unsorted String array of cities as  </a:t>
            </a:r>
          </a:p>
          <a:p>
            <a:pPr marL="76200">
              <a:buClr>
                <a:srgbClr val="40458C"/>
              </a:buClr>
              <a:buSzPts val="2400"/>
            </a:pP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	{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"Toronto"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"Ottawa"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"Oshawa"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"Whitby"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"Ajax"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pPr marL="76200">
              <a:buClr>
                <a:srgbClr val="40458C"/>
              </a:buClr>
              <a:buSzPts val="2400"/>
            </a:pPr>
            <a:endParaRPr lang="en-US" sz="1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You are required to sort in ascending order this array using Quick Sort.</a:t>
            </a: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The resultant array would be</a:t>
            </a:r>
          </a:p>
          <a:p>
            <a:pPr marL="76200" lvl="1">
              <a:spcAft>
                <a:spcPts val="1200"/>
              </a:spcAft>
              <a:buClr>
                <a:srgbClr val="40458C"/>
              </a:buClr>
              <a:buSzPts val="2400"/>
            </a:pPr>
            <a:r>
              <a:rPr lang="en-US" sz="1800" dirty="0">
                <a:solidFill>
                  <a:srgbClr val="CE9178"/>
                </a:solidFill>
                <a:latin typeface="Fira Code" panose="020B0809050000020004" pitchFamily="49" charset="0"/>
              </a:rPr>
              <a:t>	[Ajax, Oshawa, Ottawa, Toronto, Whitby]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800" b="0" i="0" u="none" strike="noStrike" cap="non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Sorting Exercises II</a:t>
            </a:r>
            <a:endParaRPr sz="1800" b="0" i="0" u="none" strike="noStrike" cap="none" dirty="0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You are provided an unsorted String array of strings as  </a:t>
            </a:r>
          </a:p>
          <a:p>
            <a:pPr marL="76200">
              <a:buClr>
                <a:srgbClr val="40458C"/>
              </a:buClr>
              <a:buSzPts val="2400"/>
            </a:pP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	{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“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abcd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“ab"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“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abc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“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abcde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“a"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pPr marL="76200">
              <a:buClr>
                <a:srgbClr val="40458C"/>
              </a:buClr>
              <a:buSzPts val="2400"/>
            </a:pPr>
            <a:endParaRPr lang="en-US" sz="1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You are required to sort in ascending order by the length of each element in this array using Quick Sort.</a:t>
            </a: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</a:rPr>
              <a:t>The resultant array would be</a:t>
            </a:r>
          </a:p>
          <a:p>
            <a:pPr marL="76200" lvl="1">
              <a:spcAft>
                <a:spcPts val="1200"/>
              </a:spcAft>
              <a:buClr>
                <a:srgbClr val="40458C"/>
              </a:buClr>
              <a:buSzPts val="2400"/>
            </a:pPr>
            <a:r>
              <a:rPr lang="en-US" sz="1800" dirty="0">
                <a:solidFill>
                  <a:srgbClr val="CE9178"/>
                </a:solidFill>
                <a:latin typeface="Fira Code" panose="020B0809050000020004" pitchFamily="49" charset="0"/>
              </a:rPr>
              <a:t>	[a, ab, </a:t>
            </a:r>
            <a:r>
              <a:rPr lang="en-US" sz="1800" dirty="0" err="1">
                <a:solidFill>
                  <a:srgbClr val="CE9178"/>
                </a:solidFill>
                <a:latin typeface="Fira Code" panose="020B0809050000020004" pitchFamily="49" charset="0"/>
              </a:rPr>
              <a:t>abc</a:t>
            </a:r>
            <a:r>
              <a:rPr lang="en-US" sz="1800" dirty="0">
                <a:solidFill>
                  <a:srgbClr val="CE9178"/>
                </a:solidFill>
                <a:latin typeface="Fira Code" panose="020B0809050000020004" pitchFamily="49" charset="0"/>
              </a:rPr>
              <a:t>, </a:t>
            </a:r>
            <a:r>
              <a:rPr lang="en-US" sz="1800" dirty="0" err="1">
                <a:solidFill>
                  <a:srgbClr val="CE9178"/>
                </a:solidFill>
                <a:latin typeface="Fira Code" panose="020B0809050000020004" pitchFamily="49" charset="0"/>
              </a:rPr>
              <a:t>abcd</a:t>
            </a:r>
            <a:r>
              <a:rPr lang="en-US" sz="1800" dirty="0">
                <a:solidFill>
                  <a:srgbClr val="CE9178"/>
                </a:solidFill>
                <a:latin typeface="Fira Code" panose="020B0809050000020004" pitchFamily="49" charset="0"/>
              </a:rPr>
              <a:t>, </a:t>
            </a:r>
            <a:r>
              <a:rPr lang="en-US" sz="1800" dirty="0" err="1">
                <a:solidFill>
                  <a:srgbClr val="CE9178"/>
                </a:solidFill>
                <a:latin typeface="Fira Code" panose="020B0809050000020004" pitchFamily="49" charset="0"/>
              </a:rPr>
              <a:t>abcde</a:t>
            </a:r>
            <a:r>
              <a:rPr lang="en-US" sz="1800" dirty="0">
                <a:solidFill>
                  <a:srgbClr val="CE9178"/>
                </a:solidFill>
                <a:latin typeface="Fira Code" panose="020B0809050000020004" pitchFamily="49" charset="0"/>
              </a:rPr>
              <a:t>]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</a:pP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3504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Sorting Exercises III</a:t>
            </a:r>
            <a:endParaRPr sz="1800" b="0" i="0" u="none" strike="noStrike" cap="none" dirty="0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sentence is a list of words that are separated by a single space with no leading or trailing spaces. Each word consists of lowercase and uppercase English letters.</a:t>
            </a: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sentence can be shuffled by appending the 1-indexed word position to each word then rearranging the words in the sentence.</a:t>
            </a: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For example, the sentence "This is a sentence" can be shuffled as "sentence4 a3 is2 This1" or "is2 sentence4 This1 a3".</a:t>
            </a:r>
          </a:p>
          <a:p>
            <a:pPr marL="457200" indent="-381000">
              <a:spcAft>
                <a:spcPts val="120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Given a shuffled sentence s containing no more than 9 words, reconstruct and return the original sentence.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5450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375" name="Google Shape;375;p37"/>
          <p:cNvSpPr txBox="1"/>
          <p:nvPr/>
        </p:nvSpPr>
        <p:spPr>
          <a:xfrm>
            <a:off x="1117440" y="1523880"/>
            <a:ext cx="10362900" cy="4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Sorting II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○"/>
            </a:pPr>
            <a:r>
              <a:rPr lang="en-CA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Sorting Exercises</a:t>
            </a:r>
            <a:endParaRPr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47750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 sz="1800" b="0" i="0" u="none" strike="noStrike" cap="none"/>
          </a:p>
        </p:txBody>
      </p:sp>
      <p:sp>
        <p:nvSpPr>
          <p:cNvPr id="377" name="Google Shape;377;p37"/>
          <p:cNvSpPr txBox="1"/>
          <p:nvPr/>
        </p:nvSpPr>
        <p:spPr>
          <a:xfrm>
            <a:off x="894096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389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  <a:endParaRPr lang="en-CA" sz="1800" b="0" i="0" u="none" strike="noStrike" cap="none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1227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2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5110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9251680" y="2330936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8959773" y="312987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245718" y="4258084"/>
            <a:ext cx="7484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Select Pivot </a:t>
            </a:r>
            <a:r>
              <a:rPr lang="en-CA" sz="2000" dirty="0">
                <a:solidFill>
                  <a:srgbClr val="FF0000"/>
                </a:solidFill>
                <a:sym typeface="Wingdings" panose="05000000000000000000" pitchFamily="2" charset="2"/>
              </a:rPr>
              <a:t> Normally the last element but can be first element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09564"/>
              </p:ext>
            </p:extLst>
          </p:nvPr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9251680" y="2330936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8959773" y="312987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396830-087D-4669-87C0-E8741446D6CC}"/>
              </a:ext>
            </a:extLst>
          </p:cNvPr>
          <p:cNvSpPr txBox="1"/>
          <p:nvPr/>
        </p:nvSpPr>
        <p:spPr>
          <a:xfrm>
            <a:off x="2940662" y="4878861"/>
            <a:ext cx="559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Put elements &lt; Pivot on left and &gt; Pivot on right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0982"/>
              </p:ext>
            </p:extLst>
          </p:nvPr>
        </p:nvGraphicFramePr>
        <p:xfrm>
          <a:off x="1593088" y="3724308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45318"/>
              </p:ext>
            </p:extLst>
          </p:nvPr>
        </p:nvGraphicFramePr>
        <p:xfrm>
          <a:off x="6266688" y="3724308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6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4165440" y="3122172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3873533" y="392111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50889"/>
              </p:ext>
            </p:extLst>
          </p:nvPr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/>
        </p:nvGraphicFramePr>
        <p:xfrm>
          <a:off x="6266688" y="3724308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70478"/>
              </p:ext>
            </p:extLst>
          </p:nvPr>
        </p:nvGraphicFramePr>
        <p:xfrm>
          <a:off x="918833" y="4589951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3186386" y="396268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2894479" y="476162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/>
        </p:nvGraphicFramePr>
        <p:xfrm>
          <a:off x="6266688" y="3724308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9868"/>
              </p:ext>
            </p:extLst>
          </p:nvPr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261"/>
              </p:ext>
            </p:extLst>
          </p:nvPr>
        </p:nvGraphicFramePr>
        <p:xfrm>
          <a:off x="1311404" y="5236771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Divide-and-Conquer</a:t>
            </a:r>
            <a:endParaRPr sz="1800" b="0" i="0" u="none" strike="noStrike" cap="none"/>
          </a:p>
        </p:txBody>
      </p:sp>
      <p:sp>
        <p:nvSpPr>
          <p:cNvPr id="125" name="Google Shape;125;p17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800" b="0" i="0" u="none" strike="noStrike" cap="none"/>
          </a:p>
        </p:txBody>
      </p:sp>
      <p:sp>
        <p:nvSpPr>
          <p:cNvPr id="126" name="Google Shape;126;p17"/>
          <p:cNvSpPr txBox="1"/>
          <p:nvPr/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CA" sz="4400" b="0" i="0" u="none" strike="noStrike" cap="none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Quick Sort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BFAFF1-D03C-45AB-B642-575FFDC8A6EA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1871810"/>
          <a:ext cx="812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49781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78960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12141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7461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05A96-6CF7-4668-A353-11AFFC4D8EFA}"/>
              </a:ext>
            </a:extLst>
          </p:cNvPr>
          <p:cNvCxnSpPr/>
          <p:nvPr/>
        </p:nvCxnSpPr>
        <p:spPr>
          <a:xfrm flipV="1">
            <a:off x="9310095" y="3079161"/>
            <a:ext cx="0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B0220B-8848-49FD-BC7C-AF31246F0F34}"/>
              </a:ext>
            </a:extLst>
          </p:cNvPr>
          <p:cNvSpPr txBox="1"/>
          <p:nvPr/>
        </p:nvSpPr>
        <p:spPr>
          <a:xfrm>
            <a:off x="9018188" y="38781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</a:t>
            </a:r>
            <a:endParaRPr lang="en-US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6550A23-E947-4489-95C7-2E65E9E38D56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2632176"/>
          <a:ext cx="3048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2A131401-831D-42B1-9038-E15D0DC32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84619"/>
              </p:ext>
            </p:extLst>
          </p:nvPr>
        </p:nvGraphicFramePr>
        <p:xfrm>
          <a:off x="5657088" y="2632176"/>
          <a:ext cx="4064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955042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302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500D927-BB66-4D71-B806-728DF18B8623}"/>
              </a:ext>
            </a:extLst>
          </p:cNvPr>
          <p:cNvGraphicFramePr>
            <a:graphicFrameLocks noGrp="1"/>
          </p:cNvGraphicFramePr>
          <p:nvPr/>
        </p:nvGraphicFramePr>
        <p:xfrm>
          <a:off x="1593088" y="3481862"/>
          <a:ext cx="2032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6268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F454FFD-543B-4A5F-BBA6-2537B2227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17724"/>
              </p:ext>
            </p:extLst>
          </p:nvPr>
        </p:nvGraphicFramePr>
        <p:xfrm>
          <a:off x="1593088" y="4242228"/>
          <a:ext cx="1016000" cy="396240"/>
        </p:xfrm>
        <a:graphic>
          <a:graphicData uri="http://schemas.openxmlformats.org/drawingml/2006/table">
            <a:tbl>
              <a:tblPr firstRow="1" bandRow="1">
                <a:tableStyleId>{283FAD3C-0759-48AE-963B-90CF36C190EF}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2464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4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78184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1007</Words>
  <Application>Microsoft Office PowerPoint</Application>
  <PresentationFormat>Widescreen</PresentationFormat>
  <Paragraphs>576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Fira Code</vt:lpstr>
      <vt:lpstr>Tahoma</vt:lpstr>
      <vt:lpstr>Arial</vt:lpstr>
      <vt:lpstr>Ubuntu</vt:lpstr>
      <vt:lpstr>Calibri</vt:lpstr>
      <vt:lpstr>3_Custom Design</vt:lpstr>
      <vt:lpstr>8_Custom Design</vt:lpstr>
      <vt:lpstr>Sorting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Razi</dc:creator>
  <cp:lastModifiedBy>Razi Iqbal</cp:lastModifiedBy>
  <cp:revision>34</cp:revision>
  <dcterms:modified xsi:type="dcterms:W3CDTF">2023-11-02T15:37:45Z</dcterms:modified>
</cp:coreProperties>
</file>