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30"/>
  </p:notesMasterIdLst>
  <p:sldIdLst>
    <p:sldId id="256" r:id="rId3"/>
    <p:sldId id="257" r:id="rId4"/>
    <p:sldId id="258" r:id="rId5"/>
    <p:sldId id="289" r:id="rId6"/>
    <p:sldId id="260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88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Ubuntu" panose="020B0504030602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a17de1ba_0_8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7a17de1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60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43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390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84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461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25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38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703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738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70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a17de1ba_0_689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7a17de1ba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220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63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435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978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235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91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7a17de1ba_0_85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g57a17de1ba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a17de1ba_0_8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7a17de1b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a17de1ba_0_8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7a17de1b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87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36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90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56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2c93fcd_0_0:notes"/>
          <p:cNvSpPr txBox="1">
            <a:spLocks noGrp="1"/>
          </p:cNvSpPr>
          <p:nvPr>
            <p:ph type="body" idx="1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2c9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91238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01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-182033" y="0"/>
            <a:ext cx="12272434" cy="6705600"/>
            <a:chOff x="-86" y="0"/>
            <a:chExt cx="5798" cy="4224"/>
          </a:xfrm>
        </p:grpSpPr>
        <p:grpSp>
          <p:nvGrpSpPr>
            <p:cNvPr id="70" name="Google Shape;70;p12"/>
            <p:cNvGrpSpPr/>
            <p:nvPr/>
          </p:nvGrpSpPr>
          <p:grpSpPr>
            <a:xfrm>
              <a:off x="0" y="0"/>
              <a:ext cx="5712" cy="4224"/>
              <a:chOff x="0" y="0"/>
              <a:chExt cx="5712" cy="4224"/>
            </a:xfrm>
          </p:grpSpPr>
          <p:sp>
            <p:nvSpPr>
              <p:cNvPr id="71" name="Google Shape;71;p12"/>
              <p:cNvSpPr/>
              <p:nvPr/>
            </p:nvSpPr>
            <p:spPr>
              <a:xfrm>
                <a:off x="2112" y="0"/>
                <a:ext cx="3600" cy="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2" name="Google Shape;72;p12"/>
              <p:cNvGrpSpPr/>
              <p:nvPr/>
            </p:nvGrpSpPr>
            <p:grpSpPr>
              <a:xfrm>
                <a:off x="0" y="0"/>
                <a:ext cx="5700" cy="4224"/>
                <a:chOff x="0" y="0"/>
                <a:chExt cx="5700" cy="4224"/>
              </a:xfrm>
            </p:grpSpPr>
            <p:cxnSp>
              <p:nvCxnSpPr>
                <p:cNvPr id="73" name="Google Shape;73;p12"/>
                <p:cNvCxnSpPr/>
                <p:nvPr/>
              </p:nvCxnSpPr>
              <p:spPr>
                <a:xfrm>
                  <a:off x="0" y="192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12"/>
                <p:cNvCxnSpPr/>
                <p:nvPr/>
              </p:nvCxnSpPr>
              <p:spPr>
                <a:xfrm>
                  <a:off x="0" y="384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12"/>
                <p:cNvCxnSpPr/>
                <p:nvPr/>
              </p:nvCxnSpPr>
              <p:spPr>
                <a:xfrm>
                  <a:off x="0" y="576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12"/>
                <p:cNvCxnSpPr/>
                <p:nvPr/>
              </p:nvCxnSpPr>
              <p:spPr>
                <a:xfrm>
                  <a:off x="0" y="768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12"/>
                <p:cNvCxnSpPr/>
                <p:nvPr/>
              </p:nvCxnSpPr>
              <p:spPr>
                <a:xfrm>
                  <a:off x="0" y="960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12"/>
                <p:cNvCxnSpPr/>
                <p:nvPr/>
              </p:nvCxnSpPr>
              <p:spPr>
                <a:xfrm>
                  <a:off x="0" y="1152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12"/>
                <p:cNvCxnSpPr/>
                <p:nvPr/>
              </p:nvCxnSpPr>
              <p:spPr>
                <a:xfrm>
                  <a:off x="0" y="1344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12"/>
                <p:cNvCxnSpPr/>
                <p:nvPr/>
              </p:nvCxnSpPr>
              <p:spPr>
                <a:xfrm>
                  <a:off x="0" y="1536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12"/>
                <p:cNvCxnSpPr/>
                <p:nvPr/>
              </p:nvCxnSpPr>
              <p:spPr>
                <a:xfrm>
                  <a:off x="0" y="1728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" name="Google Shape;82;p12"/>
                <p:cNvCxnSpPr/>
                <p:nvPr/>
              </p:nvCxnSpPr>
              <p:spPr>
                <a:xfrm>
                  <a:off x="0" y="1920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12"/>
                <p:cNvCxnSpPr/>
                <p:nvPr/>
              </p:nvCxnSpPr>
              <p:spPr>
                <a:xfrm>
                  <a:off x="0" y="2112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12"/>
                <p:cNvCxnSpPr/>
                <p:nvPr/>
              </p:nvCxnSpPr>
              <p:spPr>
                <a:xfrm>
                  <a:off x="0" y="2304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12"/>
                <p:cNvCxnSpPr/>
                <p:nvPr/>
              </p:nvCxnSpPr>
              <p:spPr>
                <a:xfrm>
                  <a:off x="0" y="2496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12"/>
                <p:cNvCxnSpPr/>
                <p:nvPr/>
              </p:nvCxnSpPr>
              <p:spPr>
                <a:xfrm>
                  <a:off x="0" y="2688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12"/>
                <p:cNvCxnSpPr/>
                <p:nvPr/>
              </p:nvCxnSpPr>
              <p:spPr>
                <a:xfrm>
                  <a:off x="0" y="2880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12"/>
                <p:cNvCxnSpPr/>
                <p:nvPr/>
              </p:nvCxnSpPr>
              <p:spPr>
                <a:xfrm>
                  <a:off x="0" y="3072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12"/>
                <p:cNvCxnSpPr/>
                <p:nvPr/>
              </p:nvCxnSpPr>
              <p:spPr>
                <a:xfrm>
                  <a:off x="0" y="3264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12"/>
                <p:cNvCxnSpPr/>
                <p:nvPr/>
              </p:nvCxnSpPr>
              <p:spPr>
                <a:xfrm>
                  <a:off x="0" y="3456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2"/>
                <p:cNvCxnSpPr/>
                <p:nvPr/>
              </p:nvCxnSpPr>
              <p:spPr>
                <a:xfrm>
                  <a:off x="0" y="3648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2"/>
                <p:cNvCxnSpPr/>
                <p:nvPr/>
              </p:nvCxnSpPr>
              <p:spPr>
                <a:xfrm>
                  <a:off x="0" y="3840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2"/>
                <p:cNvCxnSpPr/>
                <p:nvPr/>
              </p:nvCxnSpPr>
              <p:spPr>
                <a:xfrm>
                  <a:off x="0" y="4032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2"/>
                <p:cNvCxnSpPr/>
                <p:nvPr/>
              </p:nvCxnSpPr>
              <p:spPr>
                <a:xfrm>
                  <a:off x="0" y="4224"/>
                  <a:ext cx="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2"/>
                <p:cNvCxnSpPr/>
                <p:nvPr/>
              </p:nvCxnSpPr>
              <p:spPr>
                <a:xfrm>
                  <a:off x="192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2"/>
                <p:cNvCxnSpPr/>
                <p:nvPr/>
              </p:nvCxnSpPr>
              <p:spPr>
                <a:xfrm>
                  <a:off x="384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2"/>
                <p:cNvCxnSpPr/>
                <p:nvPr/>
              </p:nvCxnSpPr>
              <p:spPr>
                <a:xfrm>
                  <a:off x="576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2"/>
                <p:cNvCxnSpPr/>
                <p:nvPr/>
              </p:nvCxnSpPr>
              <p:spPr>
                <a:xfrm>
                  <a:off x="768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2"/>
                <p:cNvCxnSpPr/>
                <p:nvPr/>
              </p:nvCxnSpPr>
              <p:spPr>
                <a:xfrm>
                  <a:off x="960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2"/>
                <p:cNvCxnSpPr/>
                <p:nvPr/>
              </p:nvCxnSpPr>
              <p:spPr>
                <a:xfrm>
                  <a:off x="1152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2"/>
                <p:cNvCxnSpPr/>
                <p:nvPr/>
              </p:nvCxnSpPr>
              <p:spPr>
                <a:xfrm>
                  <a:off x="1344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2"/>
                <p:cNvCxnSpPr/>
                <p:nvPr/>
              </p:nvCxnSpPr>
              <p:spPr>
                <a:xfrm>
                  <a:off x="1536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2"/>
                <p:cNvCxnSpPr/>
                <p:nvPr/>
              </p:nvCxnSpPr>
              <p:spPr>
                <a:xfrm>
                  <a:off x="1728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2"/>
                <p:cNvCxnSpPr/>
                <p:nvPr/>
              </p:nvCxnSpPr>
              <p:spPr>
                <a:xfrm>
                  <a:off x="1920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2"/>
                <p:cNvCxnSpPr/>
                <p:nvPr/>
              </p:nvCxnSpPr>
              <p:spPr>
                <a:xfrm>
                  <a:off x="2112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2"/>
                <p:cNvCxnSpPr/>
                <p:nvPr/>
              </p:nvCxnSpPr>
              <p:spPr>
                <a:xfrm>
                  <a:off x="2304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2"/>
                <p:cNvCxnSpPr/>
                <p:nvPr/>
              </p:nvCxnSpPr>
              <p:spPr>
                <a:xfrm>
                  <a:off x="2496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2"/>
                <p:cNvCxnSpPr/>
                <p:nvPr/>
              </p:nvCxnSpPr>
              <p:spPr>
                <a:xfrm>
                  <a:off x="2688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2"/>
                <p:cNvCxnSpPr/>
                <p:nvPr/>
              </p:nvCxnSpPr>
              <p:spPr>
                <a:xfrm>
                  <a:off x="2880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2"/>
                <p:cNvCxnSpPr/>
                <p:nvPr/>
              </p:nvCxnSpPr>
              <p:spPr>
                <a:xfrm>
                  <a:off x="3072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2"/>
                <p:cNvCxnSpPr/>
                <p:nvPr/>
              </p:nvCxnSpPr>
              <p:spPr>
                <a:xfrm>
                  <a:off x="3264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12"/>
                <p:cNvCxnSpPr/>
                <p:nvPr/>
              </p:nvCxnSpPr>
              <p:spPr>
                <a:xfrm>
                  <a:off x="3456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12"/>
                <p:cNvCxnSpPr/>
                <p:nvPr/>
              </p:nvCxnSpPr>
              <p:spPr>
                <a:xfrm>
                  <a:off x="3648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2"/>
                <p:cNvCxnSpPr/>
                <p:nvPr/>
              </p:nvCxnSpPr>
              <p:spPr>
                <a:xfrm>
                  <a:off x="3840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2"/>
                <p:cNvCxnSpPr/>
                <p:nvPr/>
              </p:nvCxnSpPr>
              <p:spPr>
                <a:xfrm>
                  <a:off x="4032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2"/>
                <p:cNvCxnSpPr/>
                <p:nvPr/>
              </p:nvCxnSpPr>
              <p:spPr>
                <a:xfrm>
                  <a:off x="4224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2"/>
                <p:cNvCxnSpPr/>
                <p:nvPr/>
              </p:nvCxnSpPr>
              <p:spPr>
                <a:xfrm>
                  <a:off x="4416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2"/>
                <p:cNvCxnSpPr/>
                <p:nvPr/>
              </p:nvCxnSpPr>
              <p:spPr>
                <a:xfrm>
                  <a:off x="4608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2"/>
                <p:cNvCxnSpPr/>
                <p:nvPr/>
              </p:nvCxnSpPr>
              <p:spPr>
                <a:xfrm>
                  <a:off x="4800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2"/>
                <p:cNvCxnSpPr/>
                <p:nvPr/>
              </p:nvCxnSpPr>
              <p:spPr>
                <a:xfrm>
                  <a:off x="4992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2"/>
                <p:cNvCxnSpPr/>
                <p:nvPr/>
              </p:nvCxnSpPr>
              <p:spPr>
                <a:xfrm>
                  <a:off x="5184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2"/>
                <p:cNvCxnSpPr/>
                <p:nvPr/>
              </p:nvCxnSpPr>
              <p:spPr>
                <a:xfrm>
                  <a:off x="5376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2"/>
                <p:cNvCxnSpPr/>
                <p:nvPr/>
              </p:nvCxnSpPr>
              <p:spPr>
                <a:xfrm>
                  <a:off x="5568" y="0"/>
                  <a:ext cx="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4" name="Google Shape;124;p12"/>
              <p:cNvCxnSpPr/>
              <p:nvPr/>
            </p:nvCxnSpPr>
            <p:spPr>
              <a:xfrm>
                <a:off x="5568" y="0"/>
                <a:ext cx="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" name="Google Shape;125;p12"/>
            <p:cNvGrpSpPr/>
            <p:nvPr/>
          </p:nvGrpSpPr>
          <p:grpSpPr>
            <a:xfrm>
              <a:off x="-86" y="559"/>
              <a:ext cx="4281" cy="1800"/>
              <a:chOff x="-86" y="559"/>
              <a:chExt cx="4281" cy="1800"/>
            </a:xfrm>
          </p:grpSpPr>
          <p:cxnSp>
            <p:nvCxnSpPr>
              <p:cNvPr id="126" name="Google Shape;126;p12"/>
              <p:cNvCxnSpPr/>
              <p:nvPr/>
            </p:nvCxnSpPr>
            <p:spPr>
              <a:xfrm>
                <a:off x="506" y="559"/>
                <a:ext cx="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12"/>
              <p:cNvCxnSpPr/>
              <p:nvPr/>
            </p:nvCxnSpPr>
            <p:spPr>
              <a:xfrm rot="10800000">
                <a:off x="-86" y="1925"/>
                <a:ext cx="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12"/>
              <p:cNvCxnSpPr/>
              <p:nvPr/>
            </p:nvCxnSpPr>
            <p:spPr>
              <a:xfrm rot="10800000">
                <a:off x="295" y="939"/>
                <a:ext cx="3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129;p12"/>
              <p:cNvSpPr/>
              <p:nvPr/>
            </p:nvSpPr>
            <p:spPr>
              <a:xfrm rot="-5400000" flipH="1">
                <a:off x="426" y="860"/>
                <a:ext cx="108" cy="108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0" name="Google Shape;130;p12"/>
            <p:cNvGrpSpPr/>
            <p:nvPr/>
          </p:nvGrpSpPr>
          <p:grpSpPr>
            <a:xfrm>
              <a:off x="1480" y="1952"/>
              <a:ext cx="3900" cy="1800"/>
              <a:chOff x="1480" y="1952"/>
              <a:chExt cx="3900" cy="1800"/>
            </a:xfrm>
          </p:grpSpPr>
          <p:cxnSp>
            <p:nvCxnSpPr>
              <p:cNvPr id="131" name="Google Shape;131;p12"/>
              <p:cNvCxnSpPr/>
              <p:nvPr/>
            </p:nvCxnSpPr>
            <p:spPr>
              <a:xfrm>
                <a:off x="1480" y="3442"/>
                <a:ext cx="3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12"/>
              <p:cNvCxnSpPr/>
              <p:nvPr/>
            </p:nvCxnSpPr>
            <p:spPr>
              <a:xfrm>
                <a:off x="5172" y="1952"/>
                <a:ext cx="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12"/>
              <p:cNvSpPr/>
              <p:nvPr/>
            </p:nvSpPr>
            <p:spPr>
              <a:xfrm rot="5400000">
                <a:off x="5146" y="3347"/>
                <a:ext cx="108" cy="108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34" name="Google Shape;134;p12"/>
          <p:cNvSpPr txBox="1"/>
          <p:nvPr/>
        </p:nvSpPr>
        <p:spPr>
          <a:xfrm>
            <a:off x="137584" y="6400800"/>
            <a:ext cx="453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2014 Goodrich, Tamassia, Goldwasser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2"/>
          <p:cNvSpPr txBox="1">
            <a:spLocks noGrp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 rtl="0">
              <a:spcBef>
                <a:spcPts val="360"/>
              </a:spcBef>
              <a:spcAft>
                <a:spcPts val="0"/>
              </a:spcAft>
              <a:buSzPts val="1080"/>
              <a:buChar char="–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SzPts val="1710"/>
              <a:buChar char="•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SzPts val="1170"/>
              <a:buChar char="–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SzPts val="1080"/>
              <a:buChar char="»"/>
              <a:defRPr/>
            </a:lvl5pPr>
            <a:lvl6pPr lvl="5" algn="l" rtl="0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6pPr>
            <a:lvl7pPr lvl="6" algn="l" rtl="0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7pPr>
            <a:lvl8pPr lvl="7" algn="l" rtl="0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8pPr>
            <a:lvl9pPr lvl="8" algn="l" rtl="0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/>
              <a:t>Splay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2)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2)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5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2)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50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275C8-459A-4F37-AE9A-8954B4EA9D52}"/>
              </a:ext>
            </a:extLst>
          </p:cNvPr>
          <p:cNvSpPr txBox="1"/>
          <p:nvPr/>
        </p:nvSpPr>
        <p:spPr>
          <a:xfrm>
            <a:off x="4085851" y="503834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Make 50 as root by making a left rotation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2)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3863538" y="342255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50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275C8-459A-4F37-AE9A-8954B4EA9D52}"/>
              </a:ext>
            </a:extLst>
          </p:cNvPr>
          <p:cNvSpPr txBox="1"/>
          <p:nvPr/>
        </p:nvSpPr>
        <p:spPr>
          <a:xfrm>
            <a:off x="4085851" y="5038344"/>
            <a:ext cx="3525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Make 50 as root by making a right rotation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A50706-22AD-4990-B536-E4124E829D2E}"/>
              </a:ext>
            </a:extLst>
          </p:cNvPr>
          <p:cNvCxnSpPr>
            <a:cxnSpLocks/>
          </p:cNvCxnSpPr>
          <p:nvPr/>
        </p:nvCxnSpPr>
        <p:spPr>
          <a:xfrm flipH="1">
            <a:off x="4388745" y="3200400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E95D129-9B8A-436B-8767-AF8E5D3F8DDE}"/>
              </a:ext>
            </a:extLst>
          </p:cNvPr>
          <p:cNvSpPr/>
          <p:nvPr/>
        </p:nvSpPr>
        <p:spPr>
          <a:xfrm>
            <a:off x="4608931" y="42399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3CAB6B-5841-4565-8FC8-3421F84E8342}"/>
              </a:ext>
            </a:extLst>
          </p:cNvPr>
          <p:cNvSpPr/>
          <p:nvPr/>
        </p:nvSpPr>
        <p:spPr>
          <a:xfrm>
            <a:off x="3142946" y="421220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E0F7D-DB0F-4D55-A866-9624535AA9EA}"/>
              </a:ext>
            </a:extLst>
          </p:cNvPr>
          <p:cNvCxnSpPr>
            <a:cxnSpLocks/>
          </p:cNvCxnSpPr>
          <p:nvPr/>
        </p:nvCxnSpPr>
        <p:spPr>
          <a:xfrm flipH="1">
            <a:off x="3584132" y="3918726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587D81-078B-4779-8292-A0369495D13A}"/>
              </a:ext>
            </a:extLst>
          </p:cNvPr>
          <p:cNvCxnSpPr/>
          <p:nvPr/>
        </p:nvCxnSpPr>
        <p:spPr>
          <a:xfrm>
            <a:off x="4354850" y="3926826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6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2)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3863538" y="342255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50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275C8-459A-4F37-AE9A-8954B4EA9D52}"/>
              </a:ext>
            </a:extLst>
          </p:cNvPr>
          <p:cNvSpPr txBox="1"/>
          <p:nvPr/>
        </p:nvSpPr>
        <p:spPr>
          <a:xfrm>
            <a:off x="3142946" y="5376929"/>
            <a:ext cx="6280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These rotations are also called Zig rotations as we are making only 1 rotation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A50706-22AD-4990-B536-E4124E829D2E}"/>
              </a:ext>
            </a:extLst>
          </p:cNvPr>
          <p:cNvCxnSpPr>
            <a:cxnSpLocks/>
          </p:cNvCxnSpPr>
          <p:nvPr/>
        </p:nvCxnSpPr>
        <p:spPr>
          <a:xfrm flipH="1">
            <a:off x="4388745" y="3200400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E95D129-9B8A-436B-8767-AF8E5D3F8DDE}"/>
              </a:ext>
            </a:extLst>
          </p:cNvPr>
          <p:cNvSpPr/>
          <p:nvPr/>
        </p:nvSpPr>
        <p:spPr>
          <a:xfrm>
            <a:off x="4608931" y="42399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3CAB6B-5841-4565-8FC8-3421F84E8342}"/>
              </a:ext>
            </a:extLst>
          </p:cNvPr>
          <p:cNvSpPr/>
          <p:nvPr/>
        </p:nvSpPr>
        <p:spPr>
          <a:xfrm>
            <a:off x="3142946" y="421220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E0F7D-DB0F-4D55-A866-9624535AA9EA}"/>
              </a:ext>
            </a:extLst>
          </p:cNvPr>
          <p:cNvCxnSpPr>
            <a:cxnSpLocks/>
          </p:cNvCxnSpPr>
          <p:nvPr/>
        </p:nvCxnSpPr>
        <p:spPr>
          <a:xfrm flipH="1">
            <a:off x="3584132" y="3918726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587D81-078B-4779-8292-A0369495D13A}"/>
              </a:ext>
            </a:extLst>
          </p:cNvPr>
          <p:cNvCxnSpPr/>
          <p:nvPr/>
        </p:nvCxnSpPr>
        <p:spPr>
          <a:xfrm>
            <a:off x="4354850" y="3926826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1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3)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5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3)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258F8-CA18-462B-8AFC-3F23E14DBB19}"/>
              </a:ext>
            </a:extLst>
          </p:cNvPr>
          <p:cNvSpPr txBox="1"/>
          <p:nvPr/>
        </p:nvSpPr>
        <p:spPr>
          <a:xfrm>
            <a:off x="3795705" y="5272289"/>
            <a:ext cx="4540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case would require 2 rotations to make 3 as a 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5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3)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6675795" y="258775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5696909" y="190338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4921847" y="258775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824826" y="343238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7680287" y="33375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8530481" y="41242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8187605" y="3844878"/>
            <a:ext cx="429918" cy="36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258F8-CA18-462B-8AFC-3F23E14DBB19}"/>
              </a:ext>
            </a:extLst>
          </p:cNvPr>
          <p:cNvSpPr txBox="1"/>
          <p:nvPr/>
        </p:nvSpPr>
        <p:spPr>
          <a:xfrm>
            <a:off x="4490312" y="5245205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Making first rotation at grand parent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8BA27A-28FB-4C45-B88F-37A3BDF332C1}"/>
              </a:ext>
            </a:extLst>
          </p:cNvPr>
          <p:cNvCxnSpPr/>
          <p:nvPr/>
        </p:nvCxnSpPr>
        <p:spPr>
          <a:xfrm>
            <a:off x="7270155" y="3113358"/>
            <a:ext cx="429918" cy="36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91278D-DC4E-4DAC-99B6-0458054ED56B}"/>
              </a:ext>
            </a:extLst>
          </p:cNvPr>
          <p:cNvCxnSpPr/>
          <p:nvPr/>
        </p:nvCxnSpPr>
        <p:spPr>
          <a:xfrm>
            <a:off x="6291269" y="2367969"/>
            <a:ext cx="429918" cy="36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81F246-492F-44CF-AC51-AD9564D550C2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429165" y="2410704"/>
            <a:ext cx="354786" cy="26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8528BB-1E04-43DA-8CAE-32003B3D7BCF}"/>
              </a:ext>
            </a:extLst>
          </p:cNvPr>
          <p:cNvCxnSpPr>
            <a:stCxn id="4" idx="3"/>
            <a:endCxn id="10" idx="7"/>
          </p:cNvCxnSpPr>
          <p:nvPr/>
        </p:nvCxnSpPr>
        <p:spPr>
          <a:xfrm flipH="1">
            <a:off x="6332144" y="3095070"/>
            <a:ext cx="430693" cy="42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7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3)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6794667" y="345259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6037239" y="276166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5205311" y="198112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6054666" y="427069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7596129" y="421628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8397591" y="497996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258F8-CA18-462B-8AFC-3F23E14DBB19}"/>
              </a:ext>
            </a:extLst>
          </p:cNvPr>
          <p:cNvSpPr txBox="1"/>
          <p:nvPr/>
        </p:nvSpPr>
        <p:spPr>
          <a:xfrm>
            <a:off x="4490312" y="5245205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Making second rotation at the node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8BA27A-28FB-4C45-B88F-37A3BDF332C1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7301985" y="3959913"/>
            <a:ext cx="381186" cy="3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91278D-DC4E-4DAC-99B6-0458054ED56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5712629" y="2488447"/>
            <a:ext cx="411652" cy="36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C97365-F68B-4D62-9257-F3B824963483}"/>
              </a:ext>
            </a:extLst>
          </p:cNvPr>
          <p:cNvCxnSpPr>
            <a:cxnSpLocks/>
            <a:stCxn id="8" idx="5"/>
            <a:endCxn id="4" idx="1"/>
          </p:cNvCxnSpPr>
          <p:nvPr/>
        </p:nvCxnSpPr>
        <p:spPr>
          <a:xfrm>
            <a:off x="6544557" y="3268980"/>
            <a:ext cx="337152" cy="27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D63DF5-DC4F-4AAA-AE66-EAD7EF53A0B2}"/>
              </a:ext>
            </a:extLst>
          </p:cNvPr>
          <p:cNvCxnSpPr>
            <a:cxnSpLocks/>
          </p:cNvCxnSpPr>
          <p:nvPr/>
        </p:nvCxnSpPr>
        <p:spPr>
          <a:xfrm>
            <a:off x="8103447" y="4723599"/>
            <a:ext cx="381186" cy="3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30F6C4-0D26-46B4-8E6F-94DBE25DD9CB}"/>
              </a:ext>
            </a:extLst>
          </p:cNvPr>
          <p:cNvCxnSpPr>
            <a:stCxn id="4" idx="3"/>
            <a:endCxn id="10" idx="7"/>
          </p:cNvCxnSpPr>
          <p:nvPr/>
        </p:nvCxnSpPr>
        <p:spPr>
          <a:xfrm flipH="1">
            <a:off x="6561984" y="3959913"/>
            <a:ext cx="319725" cy="39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3)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6794667" y="345259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6037239" y="276166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5205311" y="198112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6054666" y="427069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7596129" y="421628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8397591" y="497996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258F8-CA18-462B-8AFC-3F23E14DBB19}"/>
              </a:ext>
            </a:extLst>
          </p:cNvPr>
          <p:cNvSpPr txBox="1"/>
          <p:nvPr/>
        </p:nvSpPr>
        <p:spPr>
          <a:xfrm>
            <a:off x="3057751" y="5387811"/>
            <a:ext cx="48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Since there are two rotation, it is also called Zig-Zig rotation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8BA27A-28FB-4C45-B88F-37A3BDF332C1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7301985" y="3959913"/>
            <a:ext cx="381186" cy="3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91278D-DC4E-4DAC-99B6-0458054ED56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5712629" y="2488447"/>
            <a:ext cx="411652" cy="36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C97365-F68B-4D62-9257-F3B824963483}"/>
              </a:ext>
            </a:extLst>
          </p:cNvPr>
          <p:cNvCxnSpPr>
            <a:cxnSpLocks/>
            <a:stCxn id="8" idx="5"/>
            <a:endCxn id="4" idx="1"/>
          </p:cNvCxnSpPr>
          <p:nvPr/>
        </p:nvCxnSpPr>
        <p:spPr>
          <a:xfrm>
            <a:off x="6544557" y="3268980"/>
            <a:ext cx="337152" cy="27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D63DF5-DC4F-4AAA-AE66-EAD7EF53A0B2}"/>
              </a:ext>
            </a:extLst>
          </p:cNvPr>
          <p:cNvCxnSpPr>
            <a:cxnSpLocks/>
          </p:cNvCxnSpPr>
          <p:nvPr/>
        </p:nvCxnSpPr>
        <p:spPr>
          <a:xfrm>
            <a:off x="8103447" y="4723599"/>
            <a:ext cx="381186" cy="3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30F6C4-0D26-46B4-8E6F-94DBE25DD9CB}"/>
              </a:ext>
            </a:extLst>
          </p:cNvPr>
          <p:cNvCxnSpPr>
            <a:stCxn id="4" idx="3"/>
            <a:endCxn id="10" idx="7"/>
          </p:cNvCxnSpPr>
          <p:nvPr/>
        </p:nvCxnSpPr>
        <p:spPr>
          <a:xfrm flipH="1">
            <a:off x="6561984" y="3959913"/>
            <a:ext cx="319725" cy="39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4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161" name="Google Shape;161;p1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Splay trees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Splaying</a:t>
            </a: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Zig</a:t>
            </a:r>
          </a:p>
          <a:p>
            <a:pPr marL="1371600" lvl="2" indent="-381000"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Zig-Zig</a:t>
            </a: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Zig-Zag</a:t>
            </a:r>
            <a:endParaRPr lang="en-CA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163" name="Google Shape;163;p1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4)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2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4)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CC04B-276F-4E05-B0B0-72FE5EE85CF9}"/>
              </a:ext>
            </a:extLst>
          </p:cNvPr>
          <p:cNvSpPr txBox="1"/>
          <p:nvPr/>
        </p:nvSpPr>
        <p:spPr>
          <a:xfrm>
            <a:off x="2940476" y="5245205"/>
            <a:ext cx="656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case would require 2 rotations to make 9 as a root but not the same rotation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4)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CC04B-276F-4E05-B0B0-72FE5EE85CF9}"/>
              </a:ext>
            </a:extLst>
          </p:cNvPr>
          <p:cNvSpPr txBox="1"/>
          <p:nvPr/>
        </p:nvSpPr>
        <p:spPr>
          <a:xfrm>
            <a:off x="4068900" y="5038344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First make a left rotation on parent of 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4)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CC04B-276F-4E05-B0B0-72FE5EE85CF9}"/>
              </a:ext>
            </a:extLst>
          </p:cNvPr>
          <p:cNvSpPr txBox="1"/>
          <p:nvPr/>
        </p:nvSpPr>
        <p:spPr>
          <a:xfrm>
            <a:off x="4068900" y="5038344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First make a left rotation on parent of 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54E501-357B-468B-AD90-8AAED53AF3F4}"/>
              </a:ext>
            </a:extLst>
          </p:cNvPr>
          <p:cNvSpPr/>
          <p:nvPr/>
        </p:nvSpPr>
        <p:spPr>
          <a:xfrm>
            <a:off x="3099888" y="430717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F7C29E-6BAD-4C36-8AF4-7747ACE91CF4}"/>
              </a:ext>
            </a:extLst>
          </p:cNvPr>
          <p:cNvCxnSpPr/>
          <p:nvPr/>
        </p:nvCxnSpPr>
        <p:spPr>
          <a:xfrm flipH="1">
            <a:off x="3604983" y="400050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4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4)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CC04B-276F-4E05-B0B0-72FE5EE85CF9}"/>
              </a:ext>
            </a:extLst>
          </p:cNvPr>
          <p:cNvSpPr txBox="1"/>
          <p:nvPr/>
        </p:nvSpPr>
        <p:spPr>
          <a:xfrm>
            <a:off x="4068900" y="5038344"/>
            <a:ext cx="5246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Second rotation would be on the node. In this case right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54E501-357B-468B-AD90-8AAED53AF3F4}"/>
              </a:ext>
            </a:extLst>
          </p:cNvPr>
          <p:cNvSpPr/>
          <p:nvPr/>
        </p:nvSpPr>
        <p:spPr>
          <a:xfrm>
            <a:off x="3099888" y="430717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F7C29E-6BAD-4C36-8AF4-7747ACE91CF4}"/>
              </a:ext>
            </a:extLst>
          </p:cNvPr>
          <p:cNvCxnSpPr/>
          <p:nvPr/>
        </p:nvCxnSpPr>
        <p:spPr>
          <a:xfrm flipH="1">
            <a:off x="3604983" y="400050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76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4)</a:t>
            </a:r>
            <a:endParaRPr lang="en-US" sz="1800" b="0" i="0" u="none" strike="noStrike" cap="non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7618476" y="42062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30464" y="393597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CC04B-276F-4E05-B0B0-72FE5EE85CF9}"/>
              </a:ext>
            </a:extLst>
          </p:cNvPr>
          <p:cNvSpPr txBox="1"/>
          <p:nvPr/>
        </p:nvSpPr>
        <p:spPr>
          <a:xfrm>
            <a:off x="4068900" y="5038344"/>
            <a:ext cx="5246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Second rotation would be on the node. In this case right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202CFD-689D-47AF-95D5-899A3BF30C40}"/>
              </a:ext>
            </a:extLst>
          </p:cNvPr>
          <p:cNvSpPr/>
          <p:nvPr/>
        </p:nvSpPr>
        <p:spPr>
          <a:xfrm>
            <a:off x="5079690" y="186788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921B74-5784-4F3A-AB43-EDC2BA11DE4C}"/>
              </a:ext>
            </a:extLst>
          </p:cNvPr>
          <p:cNvSpPr/>
          <p:nvPr/>
        </p:nvSpPr>
        <p:spPr>
          <a:xfrm>
            <a:off x="4311594" y="26350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96B356-CEB6-46E6-B864-F5A455BB9151}"/>
              </a:ext>
            </a:extLst>
          </p:cNvPr>
          <p:cNvSpPr/>
          <p:nvPr/>
        </p:nvSpPr>
        <p:spPr>
          <a:xfrm>
            <a:off x="3587299" y="341071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FFA67-44FD-4093-BCCC-4A76E8502AF4}"/>
              </a:ext>
            </a:extLst>
          </p:cNvPr>
          <p:cNvSpPr/>
          <p:nvPr/>
        </p:nvSpPr>
        <p:spPr>
          <a:xfrm>
            <a:off x="5994090" y="26621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8B05D3-3580-4506-9617-BBB5762C011B}"/>
              </a:ext>
            </a:extLst>
          </p:cNvPr>
          <p:cNvSpPr/>
          <p:nvPr/>
        </p:nvSpPr>
        <p:spPr>
          <a:xfrm>
            <a:off x="6821670" y="345074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9E8A7-5DAB-4A92-9E3A-9AC8D5B1221F}"/>
              </a:ext>
            </a:extLst>
          </p:cNvPr>
          <p:cNvCxnSpPr>
            <a:cxnSpLocks/>
          </p:cNvCxnSpPr>
          <p:nvPr/>
        </p:nvCxnSpPr>
        <p:spPr>
          <a:xfrm>
            <a:off x="6532182" y="319276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A2D246-8B0B-4426-9C19-A839C3191487}"/>
              </a:ext>
            </a:extLst>
          </p:cNvPr>
          <p:cNvCxnSpPr>
            <a:cxnSpLocks/>
          </p:cNvCxnSpPr>
          <p:nvPr/>
        </p:nvCxnSpPr>
        <p:spPr>
          <a:xfrm>
            <a:off x="5635738" y="2378357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8FEF29-C0F2-4E05-A7AC-7A03548CC732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4818912" y="2375204"/>
            <a:ext cx="347820" cy="34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F9BB914-6B9B-4B53-884F-4EF0E7CE414D}"/>
              </a:ext>
            </a:extLst>
          </p:cNvPr>
          <p:cNvCxnSpPr>
            <a:stCxn id="23" idx="3"/>
            <a:endCxn id="24" idx="7"/>
          </p:cNvCxnSpPr>
          <p:nvPr/>
        </p:nvCxnSpPr>
        <p:spPr>
          <a:xfrm flipH="1">
            <a:off x="4094617" y="3142398"/>
            <a:ext cx="304019" cy="3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4)</a:t>
            </a:r>
            <a:endParaRPr lang="en-US" sz="1800" b="0" i="0" u="none" strike="noStrike" cap="non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7618476" y="42062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30464" y="393597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CC04B-276F-4E05-B0B0-72FE5EE85CF9}"/>
              </a:ext>
            </a:extLst>
          </p:cNvPr>
          <p:cNvSpPr txBox="1"/>
          <p:nvPr/>
        </p:nvSpPr>
        <p:spPr>
          <a:xfrm>
            <a:off x="3012263" y="5306957"/>
            <a:ext cx="6203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Since these are two different rotations that why this is called zig-zag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202CFD-689D-47AF-95D5-899A3BF30C40}"/>
              </a:ext>
            </a:extLst>
          </p:cNvPr>
          <p:cNvSpPr/>
          <p:nvPr/>
        </p:nvSpPr>
        <p:spPr>
          <a:xfrm>
            <a:off x="5079690" y="186788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921B74-5784-4F3A-AB43-EDC2BA11DE4C}"/>
              </a:ext>
            </a:extLst>
          </p:cNvPr>
          <p:cNvSpPr/>
          <p:nvPr/>
        </p:nvSpPr>
        <p:spPr>
          <a:xfrm>
            <a:off x="4311594" y="26350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96B356-CEB6-46E6-B864-F5A455BB9151}"/>
              </a:ext>
            </a:extLst>
          </p:cNvPr>
          <p:cNvSpPr/>
          <p:nvPr/>
        </p:nvSpPr>
        <p:spPr>
          <a:xfrm>
            <a:off x="3587299" y="341071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FFA67-44FD-4093-BCCC-4A76E8502AF4}"/>
              </a:ext>
            </a:extLst>
          </p:cNvPr>
          <p:cNvSpPr/>
          <p:nvPr/>
        </p:nvSpPr>
        <p:spPr>
          <a:xfrm>
            <a:off x="5994090" y="26621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8B05D3-3580-4506-9617-BBB5762C011B}"/>
              </a:ext>
            </a:extLst>
          </p:cNvPr>
          <p:cNvSpPr/>
          <p:nvPr/>
        </p:nvSpPr>
        <p:spPr>
          <a:xfrm>
            <a:off x="6821670" y="345074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9E8A7-5DAB-4A92-9E3A-9AC8D5B1221F}"/>
              </a:ext>
            </a:extLst>
          </p:cNvPr>
          <p:cNvCxnSpPr>
            <a:cxnSpLocks/>
          </p:cNvCxnSpPr>
          <p:nvPr/>
        </p:nvCxnSpPr>
        <p:spPr>
          <a:xfrm>
            <a:off x="6532182" y="319276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A2D246-8B0B-4426-9C19-A839C3191487}"/>
              </a:ext>
            </a:extLst>
          </p:cNvPr>
          <p:cNvCxnSpPr>
            <a:cxnSpLocks/>
          </p:cNvCxnSpPr>
          <p:nvPr/>
        </p:nvCxnSpPr>
        <p:spPr>
          <a:xfrm>
            <a:off x="5635738" y="2378357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8FEF29-C0F2-4E05-A7AC-7A03548CC732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4818912" y="2375204"/>
            <a:ext cx="347820" cy="34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F9BB914-6B9B-4B53-884F-4EF0E7CE414D}"/>
              </a:ext>
            </a:extLst>
          </p:cNvPr>
          <p:cNvCxnSpPr>
            <a:stCxn id="23" idx="3"/>
            <a:endCxn id="24" idx="7"/>
          </p:cNvCxnSpPr>
          <p:nvPr/>
        </p:nvCxnSpPr>
        <p:spPr>
          <a:xfrm flipH="1">
            <a:off x="4094617" y="3142398"/>
            <a:ext cx="304019" cy="3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8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8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773" name="Google Shape;773;p48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Splay trees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Splaying</a:t>
            </a: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Zig</a:t>
            </a:r>
          </a:p>
          <a:p>
            <a:pPr marL="1371600" lvl="2" indent="-381000"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Zig-Zig</a:t>
            </a: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Zig-Zag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16000" y="1676400"/>
            <a:ext cx="104649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CA" sz="2400">
                <a:latin typeface="Tahoma"/>
                <a:ea typeface="Tahoma"/>
                <a:cs typeface="Tahoma"/>
                <a:sym typeface="Tahoma"/>
              </a:rPr>
              <a:t>A splay tree is really just a binary search tree where, after each operation, a splay is performed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</a:pPr>
            <a:r>
              <a:rPr lang="en-CA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Splay:  Move the element to the root of the tree</a:t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</a:pPr>
            <a:r>
              <a:rPr lang="en-CA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This has benefits for things like caches</a:t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Splay Trees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16000" y="1676400"/>
            <a:ext cx="104649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CA" sz="2400">
                <a:latin typeface="Tahoma"/>
                <a:ea typeface="Tahoma"/>
                <a:cs typeface="Tahoma"/>
                <a:sym typeface="Tahoma"/>
              </a:rPr>
              <a:t>A splay tree is really just a binary search tree where, after each operation, a splay is performed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–"/>
            </a:pPr>
            <a:r>
              <a:rPr lang="en-CA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Splay:  Move the element to the root of the tree</a:t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Char char="–"/>
            </a:pPr>
            <a:r>
              <a:rPr lang="en-CA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This has benefits for things like caches</a:t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Splay Trees</a:t>
            </a: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1428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117600" y="16764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CA" sz="2400" dirty="0">
                <a:latin typeface="Tahoma"/>
                <a:ea typeface="Tahoma"/>
                <a:cs typeface="Tahoma"/>
                <a:sym typeface="Tahoma"/>
              </a:rPr>
              <a:t>Walk to the key (the same way as in a BST)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 sz="2400" dirty="0">
                <a:latin typeface="Tahoma"/>
                <a:ea typeface="Tahoma"/>
                <a:cs typeface="Tahoma"/>
                <a:sym typeface="Tahoma"/>
              </a:rPr>
              <a:t>If the node is found, splay it to the root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 sz="2400" dirty="0">
                <a:latin typeface="Tahoma"/>
                <a:ea typeface="Tahoma"/>
                <a:cs typeface="Tahoma"/>
                <a:sym typeface="Tahoma"/>
              </a:rPr>
              <a:t>If the node is not found, splay the last node encountered</a:t>
            </a:r>
            <a:endParaRPr sz="2400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1)</a:t>
            </a:r>
            <a:endParaRPr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6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1)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1)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C2AE1-8048-4826-9302-AD3336C93DE4}"/>
              </a:ext>
            </a:extLst>
          </p:cNvPr>
          <p:cNvSpPr/>
          <p:nvPr/>
        </p:nvSpPr>
        <p:spPr>
          <a:xfrm>
            <a:off x="3872682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501640" y="348386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26324-58B2-4BEC-8235-44965CC01E8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380000" y="3186510"/>
            <a:ext cx="356964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05D5D-9809-48D0-879B-26BC4D2B3A79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157240" y="3186510"/>
            <a:ext cx="431442" cy="3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8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275C8-459A-4F37-AE9A-8954B4EA9D52}"/>
              </a:ext>
            </a:extLst>
          </p:cNvPr>
          <p:cNvSpPr txBox="1"/>
          <p:nvPr/>
        </p:nvSpPr>
        <p:spPr>
          <a:xfrm>
            <a:off x="4085851" y="5038344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Make 8 as root by making a right rotation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5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Searching a Splay Tree (Example 1)</a:t>
            </a:r>
            <a:endParaRPr lang="en-US" sz="1800" b="0" i="0" u="none" strike="noStrike" cap="non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4C2EF-612B-4CB3-AF94-343D836D13CD}"/>
              </a:ext>
            </a:extLst>
          </p:cNvPr>
          <p:cNvSpPr/>
          <p:nvPr/>
        </p:nvSpPr>
        <p:spPr>
          <a:xfrm>
            <a:off x="5399730" y="1929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67C79-D438-4037-9F75-32A46939F190}"/>
              </a:ext>
            </a:extLst>
          </p:cNvPr>
          <p:cNvSpPr/>
          <p:nvPr/>
        </p:nvSpPr>
        <p:spPr>
          <a:xfrm>
            <a:off x="4649922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1A264-5F55-4613-A09C-2D46ED01762E}"/>
              </a:ext>
            </a:extLst>
          </p:cNvPr>
          <p:cNvSpPr/>
          <p:nvPr/>
        </p:nvSpPr>
        <p:spPr>
          <a:xfrm>
            <a:off x="5399730" y="351094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AF2600-1521-4FF0-8C8C-4CF5B2C9C435}"/>
              </a:ext>
            </a:extLst>
          </p:cNvPr>
          <p:cNvSpPr/>
          <p:nvPr/>
        </p:nvSpPr>
        <p:spPr>
          <a:xfrm>
            <a:off x="6137346" y="267919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76784-15F7-4581-B7C9-E2C322ABBFA7}"/>
              </a:ext>
            </a:extLst>
          </p:cNvPr>
          <p:cNvSpPr/>
          <p:nvPr/>
        </p:nvSpPr>
        <p:spPr>
          <a:xfrm>
            <a:off x="6932676" y="345678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B2477-C42A-45B2-8FC7-641F2CD8CB0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157240" y="2436702"/>
            <a:ext cx="329532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1481E-98D8-4684-8854-92AE8649B339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907048" y="2436702"/>
            <a:ext cx="317340" cy="32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61A9F-81E8-439F-B60F-1E87D9BBE4C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644664" y="3186510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4E8CE-43A9-4BD5-B429-31F877A0332F}"/>
              </a:ext>
            </a:extLst>
          </p:cNvPr>
          <p:cNvSpPr txBox="1"/>
          <p:nvPr/>
        </p:nvSpPr>
        <p:spPr>
          <a:xfrm>
            <a:off x="9491472" y="1673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Search : 8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275C8-459A-4F37-AE9A-8954B4EA9D52}"/>
              </a:ext>
            </a:extLst>
          </p:cNvPr>
          <p:cNvSpPr txBox="1"/>
          <p:nvPr/>
        </p:nvSpPr>
        <p:spPr>
          <a:xfrm>
            <a:off x="4085851" y="5038344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Make 8 as root by making a right rotation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01B140-8771-4197-BB96-0E154F2FBD67}"/>
              </a:ext>
            </a:extLst>
          </p:cNvPr>
          <p:cNvCxnSpPr>
            <a:stCxn id="11" idx="3"/>
            <a:endCxn id="10" idx="7"/>
          </p:cNvCxnSpPr>
          <p:nvPr/>
        </p:nvCxnSpPr>
        <p:spPr>
          <a:xfrm flipH="1">
            <a:off x="5907048" y="3186510"/>
            <a:ext cx="31734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6A1A00C-04EE-491B-9DE9-983E847D1BDB}"/>
              </a:ext>
            </a:extLst>
          </p:cNvPr>
          <p:cNvSpPr/>
          <p:nvPr/>
        </p:nvSpPr>
        <p:spPr>
          <a:xfrm>
            <a:off x="7728006" y="423436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4687E3-CCBC-4963-ADD5-7F775DB8E7C8}"/>
              </a:ext>
            </a:extLst>
          </p:cNvPr>
          <p:cNvCxnSpPr/>
          <p:nvPr/>
        </p:nvCxnSpPr>
        <p:spPr>
          <a:xfrm>
            <a:off x="7439994" y="3964098"/>
            <a:ext cx="375054" cy="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65292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685</Words>
  <Application>Microsoft Office PowerPoint</Application>
  <PresentationFormat>Widescreen</PresentationFormat>
  <Paragraphs>239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Ubuntu</vt:lpstr>
      <vt:lpstr>Noto Sans Symbols</vt:lpstr>
      <vt:lpstr>Tahoma</vt:lpstr>
      <vt:lpstr>3_Custom Design</vt:lpstr>
      <vt:lpstr>8_Custom Design</vt:lpstr>
      <vt:lpstr>Splay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Razi</dc:creator>
  <cp:lastModifiedBy>Razi Iqbal</cp:lastModifiedBy>
  <cp:revision>13</cp:revision>
  <dcterms:modified xsi:type="dcterms:W3CDTF">2022-11-18T15:05:49Z</dcterms:modified>
</cp:coreProperties>
</file>