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  <p:sldMasterId id="2147483660" r:id="rId2"/>
  </p:sldMasterIdLst>
  <p:notesMasterIdLst>
    <p:notesMasterId r:id="rId59"/>
  </p:notesMasterIdLst>
  <p:sldIdLst>
    <p:sldId id="256" r:id="rId3"/>
    <p:sldId id="257" r:id="rId4"/>
    <p:sldId id="277" r:id="rId5"/>
    <p:sldId id="336" r:id="rId6"/>
    <p:sldId id="337" r:id="rId7"/>
    <p:sldId id="338" r:id="rId8"/>
    <p:sldId id="339" r:id="rId9"/>
    <p:sldId id="340" r:id="rId10"/>
    <p:sldId id="341" r:id="rId11"/>
    <p:sldId id="342" r:id="rId12"/>
    <p:sldId id="343" r:id="rId13"/>
    <p:sldId id="344" r:id="rId14"/>
    <p:sldId id="345" r:id="rId15"/>
    <p:sldId id="346" r:id="rId16"/>
    <p:sldId id="347" r:id="rId17"/>
    <p:sldId id="348" r:id="rId18"/>
    <p:sldId id="349" r:id="rId19"/>
    <p:sldId id="350" r:id="rId20"/>
    <p:sldId id="351" r:id="rId21"/>
    <p:sldId id="352" r:id="rId22"/>
    <p:sldId id="353" r:id="rId23"/>
    <p:sldId id="354" r:id="rId24"/>
    <p:sldId id="355" r:id="rId25"/>
    <p:sldId id="356" r:id="rId26"/>
    <p:sldId id="357" r:id="rId27"/>
    <p:sldId id="358" r:id="rId28"/>
    <p:sldId id="359" r:id="rId29"/>
    <p:sldId id="360" r:id="rId30"/>
    <p:sldId id="361" r:id="rId31"/>
    <p:sldId id="278" r:id="rId32"/>
    <p:sldId id="362" r:id="rId33"/>
    <p:sldId id="363" r:id="rId34"/>
    <p:sldId id="364" r:id="rId35"/>
    <p:sldId id="365" r:id="rId36"/>
    <p:sldId id="366" r:id="rId37"/>
    <p:sldId id="367" r:id="rId38"/>
    <p:sldId id="368" r:id="rId39"/>
    <p:sldId id="369" r:id="rId40"/>
    <p:sldId id="370" r:id="rId41"/>
    <p:sldId id="371" r:id="rId42"/>
    <p:sldId id="372" r:id="rId43"/>
    <p:sldId id="373" r:id="rId44"/>
    <p:sldId id="374" r:id="rId45"/>
    <p:sldId id="375" r:id="rId46"/>
    <p:sldId id="376" r:id="rId47"/>
    <p:sldId id="377" r:id="rId48"/>
    <p:sldId id="378" r:id="rId49"/>
    <p:sldId id="379" r:id="rId50"/>
    <p:sldId id="388" r:id="rId51"/>
    <p:sldId id="389" r:id="rId52"/>
    <p:sldId id="390" r:id="rId53"/>
    <p:sldId id="391" r:id="rId54"/>
    <p:sldId id="392" r:id="rId55"/>
    <p:sldId id="276" r:id="rId56"/>
    <p:sldId id="393" r:id="rId57"/>
    <p:sldId id="394" r:id="rId58"/>
  </p:sldIdLst>
  <p:sldSz cx="12192000" cy="6858000"/>
  <p:notesSz cx="6858000" cy="9144000"/>
  <p:embeddedFontLst>
    <p:embeddedFont>
      <p:font typeface="Calibri" panose="020F0502020204030204" pitchFamily="34" charset="0"/>
      <p:regular r:id="rId60"/>
      <p:bold r:id="rId61"/>
      <p:italic r:id="rId62"/>
      <p:boldItalic r:id="rId63"/>
    </p:embeddedFont>
    <p:embeddedFont>
      <p:font typeface="Tahoma" panose="020B0604030504040204" pitchFamily="34" charset="0"/>
      <p:regular r:id="rId64"/>
      <p:bold r:id="rId65"/>
    </p:embeddedFont>
    <p:embeddedFont>
      <p:font typeface="Ubuntu" panose="020B0504030602030204" pitchFamily="34" charset="0"/>
      <p:regular r:id="rId66"/>
      <p:bold r:id="rId67"/>
      <p:italic r:id="rId68"/>
      <p:boldItalic r:id="rId6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1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font" Target="fonts/font4.fntdata"/><Relationship Id="rId68" Type="http://schemas.openxmlformats.org/officeDocument/2006/relationships/font" Target="fonts/font9.fntdata"/><Relationship Id="rId7" Type="http://schemas.openxmlformats.org/officeDocument/2006/relationships/slide" Target="slides/slide5.xml"/><Relationship Id="rId71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font" Target="fonts/font7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font" Target="fonts/font2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font" Target="fonts/font1.fntdata"/><Relationship Id="rId65" Type="http://schemas.openxmlformats.org/officeDocument/2006/relationships/font" Target="fonts/font6.fntdata"/><Relationship Id="rId73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font" Target="fonts/font5.fntdata"/><Relationship Id="rId69" Type="http://schemas.openxmlformats.org/officeDocument/2006/relationships/font" Target="fonts/font10.fntdata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notesMaster" Target="notesMasters/notesMaster1.xml"/><Relationship Id="rId67" Type="http://schemas.openxmlformats.org/officeDocument/2006/relationships/font" Target="fonts/font8.fntdata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font" Target="fonts/font3.fntdata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7a17de0c3_0_106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g57a17de0c3_0_1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7a17de0c3_0_29:notes"/>
          <p:cNvSpPr txBox="1">
            <a:spLocks noGrp="1"/>
          </p:cNvSpPr>
          <p:nvPr>
            <p:ph type="body" idx="1"/>
          </p:nvPr>
        </p:nvSpPr>
        <p:spPr>
          <a:xfrm>
            <a:off x="685781" y="4343381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g57a17de0c3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568010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7a17de0c3_0_29:notes"/>
          <p:cNvSpPr txBox="1">
            <a:spLocks noGrp="1"/>
          </p:cNvSpPr>
          <p:nvPr>
            <p:ph type="body" idx="1"/>
          </p:nvPr>
        </p:nvSpPr>
        <p:spPr>
          <a:xfrm>
            <a:off x="685781" y="4343381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g57a17de0c3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024335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7a17de0c3_0_29:notes"/>
          <p:cNvSpPr txBox="1">
            <a:spLocks noGrp="1"/>
          </p:cNvSpPr>
          <p:nvPr>
            <p:ph type="body" idx="1"/>
          </p:nvPr>
        </p:nvSpPr>
        <p:spPr>
          <a:xfrm>
            <a:off x="685781" y="4343381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g57a17de0c3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333585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7a17de0c3_0_29:notes"/>
          <p:cNvSpPr txBox="1">
            <a:spLocks noGrp="1"/>
          </p:cNvSpPr>
          <p:nvPr>
            <p:ph type="body" idx="1"/>
          </p:nvPr>
        </p:nvSpPr>
        <p:spPr>
          <a:xfrm>
            <a:off x="685781" y="4343381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g57a17de0c3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76636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7a17de0c3_0_29:notes"/>
          <p:cNvSpPr txBox="1">
            <a:spLocks noGrp="1"/>
          </p:cNvSpPr>
          <p:nvPr>
            <p:ph type="body" idx="1"/>
          </p:nvPr>
        </p:nvSpPr>
        <p:spPr>
          <a:xfrm>
            <a:off x="685781" y="4343381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g57a17de0c3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18911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7a17de0c3_0_29:notes"/>
          <p:cNvSpPr txBox="1">
            <a:spLocks noGrp="1"/>
          </p:cNvSpPr>
          <p:nvPr>
            <p:ph type="body" idx="1"/>
          </p:nvPr>
        </p:nvSpPr>
        <p:spPr>
          <a:xfrm>
            <a:off x="685781" y="4343381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g57a17de0c3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064234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7a17de0c3_0_29:notes"/>
          <p:cNvSpPr txBox="1">
            <a:spLocks noGrp="1"/>
          </p:cNvSpPr>
          <p:nvPr>
            <p:ph type="body" idx="1"/>
          </p:nvPr>
        </p:nvSpPr>
        <p:spPr>
          <a:xfrm>
            <a:off x="685781" y="4343381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g57a17de0c3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320115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7a17de0c3_0_29:notes"/>
          <p:cNvSpPr txBox="1">
            <a:spLocks noGrp="1"/>
          </p:cNvSpPr>
          <p:nvPr>
            <p:ph type="body" idx="1"/>
          </p:nvPr>
        </p:nvSpPr>
        <p:spPr>
          <a:xfrm>
            <a:off x="685781" y="4343381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g57a17de0c3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461551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7a17de0c3_0_29:notes"/>
          <p:cNvSpPr txBox="1">
            <a:spLocks noGrp="1"/>
          </p:cNvSpPr>
          <p:nvPr>
            <p:ph type="body" idx="1"/>
          </p:nvPr>
        </p:nvSpPr>
        <p:spPr>
          <a:xfrm>
            <a:off x="685781" y="4343381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g57a17de0c3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358263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7a17de0c3_0_29:notes"/>
          <p:cNvSpPr txBox="1">
            <a:spLocks noGrp="1"/>
          </p:cNvSpPr>
          <p:nvPr>
            <p:ph type="body" idx="1"/>
          </p:nvPr>
        </p:nvSpPr>
        <p:spPr>
          <a:xfrm>
            <a:off x="685781" y="4343381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g57a17de0c3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98574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57a17de0c3_0_999:notes"/>
          <p:cNvSpPr txBox="1">
            <a:spLocks noGrp="1"/>
          </p:cNvSpPr>
          <p:nvPr>
            <p:ph type="body" idx="1"/>
          </p:nvPr>
        </p:nvSpPr>
        <p:spPr>
          <a:xfrm>
            <a:off x="685800" y="4343388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g57a17de0c3_0_9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7a17de0c3_0_29:notes"/>
          <p:cNvSpPr txBox="1">
            <a:spLocks noGrp="1"/>
          </p:cNvSpPr>
          <p:nvPr>
            <p:ph type="body" idx="1"/>
          </p:nvPr>
        </p:nvSpPr>
        <p:spPr>
          <a:xfrm>
            <a:off x="685781" y="4343381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g57a17de0c3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256769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7a17de0c3_0_29:notes"/>
          <p:cNvSpPr txBox="1">
            <a:spLocks noGrp="1"/>
          </p:cNvSpPr>
          <p:nvPr>
            <p:ph type="body" idx="1"/>
          </p:nvPr>
        </p:nvSpPr>
        <p:spPr>
          <a:xfrm>
            <a:off x="685781" y="4343381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g57a17de0c3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570953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7a17de0c3_0_29:notes"/>
          <p:cNvSpPr txBox="1">
            <a:spLocks noGrp="1"/>
          </p:cNvSpPr>
          <p:nvPr>
            <p:ph type="body" idx="1"/>
          </p:nvPr>
        </p:nvSpPr>
        <p:spPr>
          <a:xfrm>
            <a:off x="685781" y="4343381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g57a17de0c3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1298645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7a17de0c3_0_29:notes"/>
          <p:cNvSpPr txBox="1">
            <a:spLocks noGrp="1"/>
          </p:cNvSpPr>
          <p:nvPr>
            <p:ph type="body" idx="1"/>
          </p:nvPr>
        </p:nvSpPr>
        <p:spPr>
          <a:xfrm>
            <a:off x="685781" y="4343381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g57a17de0c3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791180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7a17de0c3_0_29:notes"/>
          <p:cNvSpPr txBox="1">
            <a:spLocks noGrp="1"/>
          </p:cNvSpPr>
          <p:nvPr>
            <p:ph type="body" idx="1"/>
          </p:nvPr>
        </p:nvSpPr>
        <p:spPr>
          <a:xfrm>
            <a:off x="685781" y="4343381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g57a17de0c3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355182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7a17de0c3_0_29:notes"/>
          <p:cNvSpPr txBox="1">
            <a:spLocks noGrp="1"/>
          </p:cNvSpPr>
          <p:nvPr>
            <p:ph type="body" idx="1"/>
          </p:nvPr>
        </p:nvSpPr>
        <p:spPr>
          <a:xfrm>
            <a:off x="685781" y="4343381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g57a17de0c3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1353288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7a17de0c3_0_29:notes"/>
          <p:cNvSpPr txBox="1">
            <a:spLocks noGrp="1"/>
          </p:cNvSpPr>
          <p:nvPr>
            <p:ph type="body" idx="1"/>
          </p:nvPr>
        </p:nvSpPr>
        <p:spPr>
          <a:xfrm>
            <a:off x="685781" y="4343381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g57a17de0c3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9589499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7a17de0c3_0_29:notes"/>
          <p:cNvSpPr txBox="1">
            <a:spLocks noGrp="1"/>
          </p:cNvSpPr>
          <p:nvPr>
            <p:ph type="body" idx="1"/>
          </p:nvPr>
        </p:nvSpPr>
        <p:spPr>
          <a:xfrm>
            <a:off x="685781" y="4343381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g57a17de0c3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4543646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7a17de0c3_0_29:notes"/>
          <p:cNvSpPr txBox="1">
            <a:spLocks noGrp="1"/>
          </p:cNvSpPr>
          <p:nvPr>
            <p:ph type="body" idx="1"/>
          </p:nvPr>
        </p:nvSpPr>
        <p:spPr>
          <a:xfrm>
            <a:off x="685781" y="4343381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g57a17de0c3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0900535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7a17de0c3_0_29:notes"/>
          <p:cNvSpPr txBox="1">
            <a:spLocks noGrp="1"/>
          </p:cNvSpPr>
          <p:nvPr>
            <p:ph type="body" idx="1"/>
          </p:nvPr>
        </p:nvSpPr>
        <p:spPr>
          <a:xfrm>
            <a:off x="685781" y="4343381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g57a17de0c3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743086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7a17de0c3_0_29:notes"/>
          <p:cNvSpPr txBox="1">
            <a:spLocks noGrp="1"/>
          </p:cNvSpPr>
          <p:nvPr>
            <p:ph type="body" idx="1"/>
          </p:nvPr>
        </p:nvSpPr>
        <p:spPr>
          <a:xfrm>
            <a:off x="685781" y="4343381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g57a17de0c3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7020825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7a17de0c3_0_29:notes"/>
          <p:cNvSpPr txBox="1">
            <a:spLocks noGrp="1"/>
          </p:cNvSpPr>
          <p:nvPr>
            <p:ph type="body" idx="1"/>
          </p:nvPr>
        </p:nvSpPr>
        <p:spPr>
          <a:xfrm>
            <a:off x="685781" y="4343381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g57a17de0c3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6356345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7a17de0c3_0_29:notes"/>
          <p:cNvSpPr txBox="1">
            <a:spLocks noGrp="1"/>
          </p:cNvSpPr>
          <p:nvPr>
            <p:ph type="body" idx="1"/>
          </p:nvPr>
        </p:nvSpPr>
        <p:spPr>
          <a:xfrm>
            <a:off x="685781" y="4343381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g57a17de0c3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7550597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7a17de0c3_0_29:notes"/>
          <p:cNvSpPr txBox="1">
            <a:spLocks noGrp="1"/>
          </p:cNvSpPr>
          <p:nvPr>
            <p:ph type="body" idx="1"/>
          </p:nvPr>
        </p:nvSpPr>
        <p:spPr>
          <a:xfrm>
            <a:off x="685781" y="4343381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g57a17de0c3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406270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7a17de0c3_0_29:notes"/>
          <p:cNvSpPr txBox="1">
            <a:spLocks noGrp="1"/>
          </p:cNvSpPr>
          <p:nvPr>
            <p:ph type="body" idx="1"/>
          </p:nvPr>
        </p:nvSpPr>
        <p:spPr>
          <a:xfrm>
            <a:off x="685781" y="4343381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g57a17de0c3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9022544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7a17de0c3_0_29:notes"/>
          <p:cNvSpPr txBox="1">
            <a:spLocks noGrp="1"/>
          </p:cNvSpPr>
          <p:nvPr>
            <p:ph type="body" idx="1"/>
          </p:nvPr>
        </p:nvSpPr>
        <p:spPr>
          <a:xfrm>
            <a:off x="685781" y="4343381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g57a17de0c3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0083552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7a17de0c3_0_29:notes"/>
          <p:cNvSpPr txBox="1">
            <a:spLocks noGrp="1"/>
          </p:cNvSpPr>
          <p:nvPr>
            <p:ph type="body" idx="1"/>
          </p:nvPr>
        </p:nvSpPr>
        <p:spPr>
          <a:xfrm>
            <a:off x="685781" y="4343381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g57a17de0c3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7090863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7a17de0c3_0_29:notes"/>
          <p:cNvSpPr txBox="1">
            <a:spLocks noGrp="1"/>
          </p:cNvSpPr>
          <p:nvPr>
            <p:ph type="body" idx="1"/>
          </p:nvPr>
        </p:nvSpPr>
        <p:spPr>
          <a:xfrm>
            <a:off x="685781" y="4343381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g57a17de0c3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595854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7a17de0c3_0_29:notes"/>
          <p:cNvSpPr txBox="1">
            <a:spLocks noGrp="1"/>
          </p:cNvSpPr>
          <p:nvPr>
            <p:ph type="body" idx="1"/>
          </p:nvPr>
        </p:nvSpPr>
        <p:spPr>
          <a:xfrm>
            <a:off x="685781" y="4343381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g57a17de0c3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5769920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7a17de0c3_0_29:notes"/>
          <p:cNvSpPr txBox="1">
            <a:spLocks noGrp="1"/>
          </p:cNvSpPr>
          <p:nvPr>
            <p:ph type="body" idx="1"/>
          </p:nvPr>
        </p:nvSpPr>
        <p:spPr>
          <a:xfrm>
            <a:off x="685781" y="4343381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g57a17de0c3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6100851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7a17de0c3_0_29:notes"/>
          <p:cNvSpPr txBox="1">
            <a:spLocks noGrp="1"/>
          </p:cNvSpPr>
          <p:nvPr>
            <p:ph type="body" idx="1"/>
          </p:nvPr>
        </p:nvSpPr>
        <p:spPr>
          <a:xfrm>
            <a:off x="685781" y="4343381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g57a17de0c3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372245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7a17de0c3_0_29:notes"/>
          <p:cNvSpPr txBox="1">
            <a:spLocks noGrp="1"/>
          </p:cNvSpPr>
          <p:nvPr>
            <p:ph type="body" idx="1"/>
          </p:nvPr>
        </p:nvSpPr>
        <p:spPr>
          <a:xfrm>
            <a:off x="685781" y="4343381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g57a17de0c3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9265150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7a17de0c3_0_29:notes"/>
          <p:cNvSpPr txBox="1">
            <a:spLocks noGrp="1"/>
          </p:cNvSpPr>
          <p:nvPr>
            <p:ph type="body" idx="1"/>
          </p:nvPr>
        </p:nvSpPr>
        <p:spPr>
          <a:xfrm>
            <a:off x="685781" y="4343381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g57a17de0c3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4041279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7a17de0c3_0_29:notes"/>
          <p:cNvSpPr txBox="1">
            <a:spLocks noGrp="1"/>
          </p:cNvSpPr>
          <p:nvPr>
            <p:ph type="body" idx="1"/>
          </p:nvPr>
        </p:nvSpPr>
        <p:spPr>
          <a:xfrm>
            <a:off x="685781" y="4343381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g57a17de0c3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3784965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7a17de0c3_0_29:notes"/>
          <p:cNvSpPr txBox="1">
            <a:spLocks noGrp="1"/>
          </p:cNvSpPr>
          <p:nvPr>
            <p:ph type="body" idx="1"/>
          </p:nvPr>
        </p:nvSpPr>
        <p:spPr>
          <a:xfrm>
            <a:off x="685781" y="4343381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g57a17de0c3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8031211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7a17de0c3_0_29:notes"/>
          <p:cNvSpPr txBox="1">
            <a:spLocks noGrp="1"/>
          </p:cNvSpPr>
          <p:nvPr>
            <p:ph type="body" idx="1"/>
          </p:nvPr>
        </p:nvSpPr>
        <p:spPr>
          <a:xfrm>
            <a:off x="685781" y="4343381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g57a17de0c3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6479623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7a17de0c3_0_29:notes"/>
          <p:cNvSpPr txBox="1">
            <a:spLocks noGrp="1"/>
          </p:cNvSpPr>
          <p:nvPr>
            <p:ph type="body" idx="1"/>
          </p:nvPr>
        </p:nvSpPr>
        <p:spPr>
          <a:xfrm>
            <a:off x="685781" y="4343381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g57a17de0c3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433788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7a17de0c3_0_29:notes"/>
          <p:cNvSpPr txBox="1">
            <a:spLocks noGrp="1"/>
          </p:cNvSpPr>
          <p:nvPr>
            <p:ph type="body" idx="1"/>
          </p:nvPr>
        </p:nvSpPr>
        <p:spPr>
          <a:xfrm>
            <a:off x="685781" y="4343381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g57a17de0c3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5451820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7a17de0c3_0_29:notes"/>
          <p:cNvSpPr txBox="1">
            <a:spLocks noGrp="1"/>
          </p:cNvSpPr>
          <p:nvPr>
            <p:ph type="body" idx="1"/>
          </p:nvPr>
        </p:nvSpPr>
        <p:spPr>
          <a:xfrm>
            <a:off x="685781" y="4343381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g57a17de0c3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4933330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7a17de0c3_0_29:notes"/>
          <p:cNvSpPr txBox="1">
            <a:spLocks noGrp="1"/>
          </p:cNvSpPr>
          <p:nvPr>
            <p:ph type="body" idx="1"/>
          </p:nvPr>
        </p:nvSpPr>
        <p:spPr>
          <a:xfrm>
            <a:off x="685781" y="4343381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g57a17de0c3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4690597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7a17de0c3_0_29:notes"/>
          <p:cNvSpPr txBox="1">
            <a:spLocks noGrp="1"/>
          </p:cNvSpPr>
          <p:nvPr>
            <p:ph type="body" idx="1"/>
          </p:nvPr>
        </p:nvSpPr>
        <p:spPr>
          <a:xfrm>
            <a:off x="685781" y="4343381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g57a17de0c3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6785430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7a17de0c3_0_29:notes"/>
          <p:cNvSpPr txBox="1">
            <a:spLocks noGrp="1"/>
          </p:cNvSpPr>
          <p:nvPr>
            <p:ph type="body" idx="1"/>
          </p:nvPr>
        </p:nvSpPr>
        <p:spPr>
          <a:xfrm>
            <a:off x="685781" y="4343381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g57a17de0c3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551142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7a17de0c3_0_29:notes"/>
          <p:cNvSpPr txBox="1">
            <a:spLocks noGrp="1"/>
          </p:cNvSpPr>
          <p:nvPr>
            <p:ph type="body" idx="1"/>
          </p:nvPr>
        </p:nvSpPr>
        <p:spPr>
          <a:xfrm>
            <a:off x="685781" y="4343381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g57a17de0c3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6020042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7a17de0c3_0_29:notes"/>
          <p:cNvSpPr txBox="1">
            <a:spLocks noGrp="1"/>
          </p:cNvSpPr>
          <p:nvPr>
            <p:ph type="body" idx="1"/>
          </p:nvPr>
        </p:nvSpPr>
        <p:spPr>
          <a:xfrm>
            <a:off x="685781" y="4343381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g57a17de0c3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6215653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7a17de0c3_0_29:notes"/>
          <p:cNvSpPr txBox="1">
            <a:spLocks noGrp="1"/>
          </p:cNvSpPr>
          <p:nvPr>
            <p:ph type="body" idx="1"/>
          </p:nvPr>
        </p:nvSpPr>
        <p:spPr>
          <a:xfrm>
            <a:off x="685781" y="4343381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g57a17de0c3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7103968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7a17de0c3_0_29:notes"/>
          <p:cNvSpPr txBox="1">
            <a:spLocks noGrp="1"/>
          </p:cNvSpPr>
          <p:nvPr>
            <p:ph type="body" idx="1"/>
          </p:nvPr>
        </p:nvSpPr>
        <p:spPr>
          <a:xfrm>
            <a:off x="685781" y="4343381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g57a17de0c3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9263288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7a17de0c3_0_29:notes"/>
          <p:cNvSpPr txBox="1">
            <a:spLocks noGrp="1"/>
          </p:cNvSpPr>
          <p:nvPr>
            <p:ph type="body" idx="1"/>
          </p:nvPr>
        </p:nvSpPr>
        <p:spPr>
          <a:xfrm>
            <a:off x="685781" y="4343381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g57a17de0c3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778919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g57a17de0c3_0_1276:notes"/>
          <p:cNvSpPr txBox="1">
            <a:spLocks noGrp="1"/>
          </p:cNvSpPr>
          <p:nvPr>
            <p:ph type="body" idx="1"/>
          </p:nvPr>
        </p:nvSpPr>
        <p:spPr>
          <a:xfrm>
            <a:off x="685800" y="4343388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3" name="Google Shape;723;g57a17de0c3_0_1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g57a17de0c3_0_1276:notes"/>
          <p:cNvSpPr txBox="1">
            <a:spLocks noGrp="1"/>
          </p:cNvSpPr>
          <p:nvPr>
            <p:ph type="body" idx="1"/>
          </p:nvPr>
        </p:nvSpPr>
        <p:spPr>
          <a:xfrm>
            <a:off x="685800" y="4343388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3" name="Google Shape;723;g57a17de0c3_0_1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0300471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g57a17de0c3_0_1276:notes"/>
          <p:cNvSpPr txBox="1">
            <a:spLocks noGrp="1"/>
          </p:cNvSpPr>
          <p:nvPr>
            <p:ph type="body" idx="1"/>
          </p:nvPr>
        </p:nvSpPr>
        <p:spPr>
          <a:xfrm>
            <a:off x="685800" y="4343388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3" name="Google Shape;723;g57a17de0c3_0_1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082056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7a17de0c3_0_29:notes"/>
          <p:cNvSpPr txBox="1">
            <a:spLocks noGrp="1"/>
          </p:cNvSpPr>
          <p:nvPr>
            <p:ph type="body" idx="1"/>
          </p:nvPr>
        </p:nvSpPr>
        <p:spPr>
          <a:xfrm>
            <a:off x="685781" y="4343381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g57a17de0c3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039005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7a17de0c3_0_29:notes"/>
          <p:cNvSpPr txBox="1">
            <a:spLocks noGrp="1"/>
          </p:cNvSpPr>
          <p:nvPr>
            <p:ph type="body" idx="1"/>
          </p:nvPr>
        </p:nvSpPr>
        <p:spPr>
          <a:xfrm>
            <a:off x="685781" y="4343381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g57a17de0c3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774845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7a17de0c3_0_29:notes"/>
          <p:cNvSpPr txBox="1">
            <a:spLocks noGrp="1"/>
          </p:cNvSpPr>
          <p:nvPr>
            <p:ph type="body" idx="1"/>
          </p:nvPr>
        </p:nvSpPr>
        <p:spPr>
          <a:xfrm>
            <a:off x="685781" y="4343381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g57a17de0c3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257764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7a17de0c3_0_29:notes"/>
          <p:cNvSpPr txBox="1">
            <a:spLocks noGrp="1"/>
          </p:cNvSpPr>
          <p:nvPr>
            <p:ph type="body" idx="1"/>
          </p:nvPr>
        </p:nvSpPr>
        <p:spPr>
          <a:xfrm>
            <a:off x="685781" y="4343381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g57a17de0c3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82420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77CA"/>
              </a:buClr>
              <a:buSzPts val="3500"/>
              <a:buFont typeface="Ubuntu"/>
              <a:buNone/>
              <a:defRPr sz="3500" b="1" i="0">
                <a:solidFill>
                  <a:srgbClr val="0077CA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body" idx="1"/>
          </p:nvPr>
        </p:nvSpPr>
        <p:spPr>
          <a:xfrm>
            <a:off x="609600" y="1600202"/>
            <a:ext cx="10972800" cy="39776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rgbClr val="003C71"/>
              </a:buClr>
              <a:buSzPts val="3200"/>
              <a:buChar char="•"/>
              <a:defRPr>
                <a:solidFill>
                  <a:srgbClr val="003C71"/>
                </a:solidFill>
              </a:defRPr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rgbClr val="003C71"/>
              </a:buClr>
              <a:buSzPts val="2800"/>
              <a:buChar char="–"/>
              <a:defRPr>
                <a:solidFill>
                  <a:srgbClr val="003C71"/>
                </a:solidFill>
              </a:defRPr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rgbClr val="003C71"/>
              </a:buClr>
              <a:buSzPts val="2400"/>
              <a:buChar char="•"/>
              <a:defRPr>
                <a:solidFill>
                  <a:srgbClr val="003C71"/>
                </a:solidFill>
              </a:defRPr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rgbClr val="003C71"/>
              </a:buClr>
              <a:buSzPts val="2000"/>
              <a:buChar char="–"/>
              <a:defRPr>
                <a:solidFill>
                  <a:srgbClr val="003C71"/>
                </a:solidFill>
              </a:defRPr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rgbClr val="003C71"/>
              </a:buClr>
              <a:buSzPts val="2000"/>
              <a:buChar char="»"/>
              <a:defRPr>
                <a:solidFill>
                  <a:srgbClr val="003C71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11096251" y="6420678"/>
            <a:ext cx="350487" cy="178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ftr" idx="11"/>
          </p:nvPr>
        </p:nvSpPr>
        <p:spPr>
          <a:xfrm>
            <a:off x="6895365" y="6420678"/>
            <a:ext cx="4150360" cy="178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 b="1" i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title"/>
          </p:nvPr>
        </p:nvSpPr>
        <p:spPr>
          <a:xfrm>
            <a:off x="812640" y="304920"/>
            <a:ext cx="103629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subTitle" idx="1"/>
          </p:nvPr>
        </p:nvSpPr>
        <p:spPr>
          <a:xfrm>
            <a:off x="1117440" y="1905120"/>
            <a:ext cx="10362900" cy="41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640"/>
              </a:spcBef>
              <a:spcAft>
                <a:spcPts val="0"/>
              </a:spcAft>
              <a:buSzPts val="3200"/>
              <a:buNone/>
              <a:defRPr/>
            </a:lvl1pPr>
            <a:lvl2pPr lvl="1" algn="l" rtl="0">
              <a:spcBef>
                <a:spcPts val="56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spcBef>
                <a:spcPts val="480"/>
              </a:spcBef>
              <a:spcAft>
                <a:spcPts val="0"/>
              </a:spcAft>
              <a:buSzPts val="2400"/>
              <a:buNone/>
              <a:defRPr/>
            </a:lvl3pPr>
            <a:lvl4pPr lvl="3" algn="l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4pPr>
            <a:lvl5pPr lvl="4" algn="l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5pPr>
            <a:lvl6pPr lvl="5" algn="l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6pPr>
            <a:lvl7pPr lvl="6" algn="l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7pPr>
            <a:lvl8pPr lvl="7" algn="l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8pPr>
            <a:lvl9pPr lvl="8" algn="l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_Title Slide">
  <p:cSld name="11_Title Slide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ctrTitle"/>
          </p:nvPr>
        </p:nvSpPr>
        <p:spPr>
          <a:xfrm>
            <a:off x="609601" y="1957033"/>
            <a:ext cx="84708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00396E"/>
              </a:buClr>
              <a:buSzPts val="4500"/>
              <a:buFont typeface="Ubuntu"/>
              <a:buNone/>
              <a:defRPr sz="4500" b="1" i="0" u="none" strike="noStrike" cap="none">
                <a:solidFill>
                  <a:srgbClr val="00396E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"/>
          </p:nvPr>
        </p:nvSpPr>
        <p:spPr>
          <a:xfrm>
            <a:off x="609599" y="3661862"/>
            <a:ext cx="8470800" cy="15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360"/>
              </a:spcBef>
              <a:spcAft>
                <a:spcPts val="0"/>
              </a:spcAft>
              <a:buClr>
                <a:srgbClr val="0077CA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77C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77CA"/>
              </a:buClr>
              <a:buSzPts val="3500"/>
              <a:buFont typeface="Ubuntu"/>
              <a:buNone/>
              <a:defRPr>
                <a:solidFill>
                  <a:srgbClr val="0077C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body" idx="1"/>
          </p:nvPr>
        </p:nvSpPr>
        <p:spPr>
          <a:xfrm>
            <a:off x="609600" y="1600202"/>
            <a:ext cx="5384800" cy="3967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rgbClr val="003C7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rgbClr val="003C7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rgbClr val="003C7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003C7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003C7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body" idx="2"/>
          </p:nvPr>
        </p:nvSpPr>
        <p:spPr>
          <a:xfrm>
            <a:off x="6197600" y="1600202"/>
            <a:ext cx="5384800" cy="3967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rgbClr val="003C7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rgbClr val="003C7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rgbClr val="003C7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003C7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003C7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11096251" y="6420678"/>
            <a:ext cx="350487" cy="178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ftr" idx="11"/>
          </p:nvPr>
        </p:nvSpPr>
        <p:spPr>
          <a:xfrm>
            <a:off x="6895365" y="6420678"/>
            <a:ext cx="4150360" cy="178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 b="1" i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77CA"/>
              </a:buClr>
              <a:buSzPts val="3500"/>
              <a:buFont typeface="Ubuntu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body" idx="1"/>
          </p:nvPr>
        </p:nvSpPr>
        <p:spPr>
          <a:xfrm>
            <a:off x="609600" y="160623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Clr>
                <a:srgbClr val="003C71"/>
              </a:buClr>
              <a:buSzPts val="2800"/>
              <a:buNone/>
              <a:defRPr sz="2800" b="0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rgbClr val="003C7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rgbClr val="003C7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rgbClr val="003C7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rgbClr val="003C7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body" idx="2"/>
          </p:nvPr>
        </p:nvSpPr>
        <p:spPr>
          <a:xfrm>
            <a:off x="609600" y="2448560"/>
            <a:ext cx="5386917" cy="311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rgbClr val="003C7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rgbClr val="003C7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003C7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rgbClr val="003C7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rgbClr val="003C7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32" name="Google Shape;32;p4"/>
          <p:cNvSpPr>
            <a:spLocks noGrp="1"/>
          </p:cNvSpPr>
          <p:nvPr>
            <p:ph type="pic" idx="3"/>
          </p:nvPr>
        </p:nvSpPr>
        <p:spPr>
          <a:xfrm>
            <a:off x="6041813" y="1600200"/>
            <a:ext cx="5540587" cy="3967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rgbClr val="003C71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rgbClr val="003C71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rgbClr val="003C71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rgbClr val="003C71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003C71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ldNum" idx="12"/>
          </p:nvPr>
        </p:nvSpPr>
        <p:spPr>
          <a:xfrm>
            <a:off x="11096251" y="6420678"/>
            <a:ext cx="350487" cy="178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ftr" idx="11"/>
          </p:nvPr>
        </p:nvSpPr>
        <p:spPr>
          <a:xfrm>
            <a:off x="6895365" y="6420678"/>
            <a:ext cx="4150360" cy="178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 b="1" i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mparison" type="twoTxTwoObj">
  <p:cSld name="TWO_OBJECTS_WITH_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77CA"/>
              </a:buClr>
              <a:buSzPts val="3500"/>
              <a:buFont typeface="Ubuntu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609600" y="160623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Clr>
                <a:srgbClr val="003C71"/>
              </a:buClr>
              <a:buSzPts val="2800"/>
              <a:buNone/>
              <a:defRPr sz="2800" b="0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rgbClr val="003C7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rgbClr val="003C7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rgbClr val="003C7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rgbClr val="003C7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609600" y="2448560"/>
            <a:ext cx="5386917" cy="311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rgbClr val="003C7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rgbClr val="003C7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003C7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rgbClr val="003C7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rgbClr val="003C7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body" idx="3"/>
          </p:nvPr>
        </p:nvSpPr>
        <p:spPr>
          <a:xfrm>
            <a:off x="6193368" y="160623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Clr>
                <a:srgbClr val="003C71"/>
              </a:buClr>
              <a:buSzPts val="2800"/>
              <a:buNone/>
              <a:defRPr sz="2800" b="0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rgbClr val="003C7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rgbClr val="003C7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rgbClr val="003C7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rgbClr val="003C7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4"/>
          </p:nvPr>
        </p:nvSpPr>
        <p:spPr>
          <a:xfrm>
            <a:off x="6193368" y="2448560"/>
            <a:ext cx="5389033" cy="311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rgbClr val="003C7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rgbClr val="003C7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003C7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rgbClr val="003C7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rgbClr val="003C7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ldNum" idx="12"/>
          </p:nvPr>
        </p:nvSpPr>
        <p:spPr>
          <a:xfrm>
            <a:off x="11096251" y="6420678"/>
            <a:ext cx="350487" cy="178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ftr" idx="11"/>
          </p:nvPr>
        </p:nvSpPr>
        <p:spPr>
          <a:xfrm>
            <a:off x="6895365" y="6420678"/>
            <a:ext cx="4150360" cy="178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 b="1" i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77CA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11096251" y="6420678"/>
            <a:ext cx="350487" cy="178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ftr" idx="11"/>
          </p:nvPr>
        </p:nvSpPr>
        <p:spPr>
          <a:xfrm>
            <a:off x="6895365" y="6420678"/>
            <a:ext cx="4150360" cy="178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 b="1" i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11096251" y="6420678"/>
            <a:ext cx="350487" cy="178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ftr" idx="11"/>
          </p:nvPr>
        </p:nvSpPr>
        <p:spPr>
          <a:xfrm>
            <a:off x="6895365" y="6420678"/>
            <a:ext cx="4150360" cy="178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 b="1" i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title"/>
          </p:nvPr>
        </p:nvSpPr>
        <p:spPr>
          <a:xfrm>
            <a:off x="2389717" y="4597400"/>
            <a:ext cx="7315200" cy="370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77CA"/>
              </a:buClr>
              <a:buSzPts val="1800"/>
              <a:buFont typeface="Ubuntu"/>
              <a:buNone/>
              <a:defRPr sz="18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>
            <a:spLocks noGrp="1"/>
          </p:cNvSpPr>
          <p:nvPr>
            <p:ph type="pic" idx="2"/>
          </p:nvPr>
        </p:nvSpPr>
        <p:spPr>
          <a:xfrm>
            <a:off x="2389717" y="409575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rgbClr val="003C71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rgbClr val="003C71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rgbClr val="003C71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rgbClr val="003C71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003C71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body" idx="1"/>
          </p:nvPr>
        </p:nvSpPr>
        <p:spPr>
          <a:xfrm>
            <a:off x="2389717" y="4981258"/>
            <a:ext cx="7315200" cy="525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rgbClr val="003C7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rgbClr val="003C7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rgbClr val="003C7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rgbClr val="003C7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rgbClr val="003C7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sldNum" idx="12"/>
          </p:nvPr>
        </p:nvSpPr>
        <p:spPr>
          <a:xfrm>
            <a:off x="11096251" y="6420678"/>
            <a:ext cx="350487" cy="178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ftr" idx="11"/>
          </p:nvPr>
        </p:nvSpPr>
        <p:spPr>
          <a:xfrm>
            <a:off x="6895365" y="6420678"/>
            <a:ext cx="4150360" cy="178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 b="1" i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77CA"/>
              </a:buClr>
              <a:buSzPts val="1800"/>
              <a:buFont typeface="Ubuntu"/>
              <a:buNone/>
              <a:defRPr sz="18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body" idx="1"/>
          </p:nvPr>
        </p:nvSpPr>
        <p:spPr>
          <a:xfrm>
            <a:off x="4766733" y="273051"/>
            <a:ext cx="6815667" cy="5284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rgbClr val="003C7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rgbClr val="003C7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rgbClr val="003C7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rgbClr val="003C7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rgbClr val="003C7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2"/>
          </p:nvPr>
        </p:nvSpPr>
        <p:spPr>
          <a:xfrm>
            <a:off x="609601" y="1435101"/>
            <a:ext cx="4011084" cy="4122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rgbClr val="003C7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rgbClr val="003C7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rgbClr val="003C7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rgbClr val="003C7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rgbClr val="003C7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11096251" y="6420678"/>
            <a:ext cx="350487" cy="178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ftr" idx="11"/>
          </p:nvPr>
        </p:nvSpPr>
        <p:spPr>
          <a:xfrm>
            <a:off x="6895365" y="6420678"/>
            <a:ext cx="4150360" cy="178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 b="1" i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_Title Slide">
  <p:cSld name="11_Title Slid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>
            <a:spLocks noGrp="1"/>
          </p:cNvSpPr>
          <p:nvPr>
            <p:ph type="ctrTitle"/>
          </p:nvPr>
        </p:nvSpPr>
        <p:spPr>
          <a:xfrm>
            <a:off x="609601" y="1957033"/>
            <a:ext cx="84708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00396E"/>
              </a:buClr>
              <a:buSzPts val="4500"/>
              <a:buFont typeface="Ubuntu"/>
              <a:buNone/>
              <a:defRPr sz="4500" b="1" i="0" u="none" strike="noStrike" cap="none">
                <a:solidFill>
                  <a:srgbClr val="00396E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subTitle" idx="1"/>
          </p:nvPr>
        </p:nvSpPr>
        <p:spPr>
          <a:xfrm>
            <a:off x="609599" y="3661862"/>
            <a:ext cx="8470800" cy="15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360"/>
              </a:spcBef>
              <a:spcAft>
                <a:spcPts val="0"/>
              </a:spcAft>
              <a:buClr>
                <a:srgbClr val="0077CA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77C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5933662"/>
            <a:ext cx="12192000" cy="924339"/>
          </a:xfrm>
          <a:prstGeom prst="rect">
            <a:avLst/>
          </a:prstGeom>
          <a:solidFill>
            <a:srgbClr val="00396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0077CA"/>
              </a:buClr>
              <a:buSzPts val="3500"/>
              <a:buFont typeface="Ubuntu"/>
              <a:buNone/>
              <a:defRPr sz="3500" b="1" i="0" u="none" strike="noStrike" cap="none">
                <a:solidFill>
                  <a:srgbClr val="0077CA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body" idx="1"/>
          </p:nvPr>
        </p:nvSpPr>
        <p:spPr>
          <a:xfrm>
            <a:off x="609600" y="1600202"/>
            <a:ext cx="10972800" cy="39776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rgbClr val="003C7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rgbClr val="003C7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rgbClr val="003C7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rgbClr val="003C7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rgbClr val="003C7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609600" y="6197276"/>
            <a:ext cx="1848678" cy="4070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1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1446738" y="6197276"/>
            <a:ext cx="135662" cy="135662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"/>
          <p:cNvSpPr txBox="1">
            <a:spLocks noGrp="1"/>
          </p:cNvSpPr>
          <p:nvPr>
            <p:ph type="sldNum" idx="12"/>
          </p:nvPr>
        </p:nvSpPr>
        <p:spPr>
          <a:xfrm>
            <a:off x="11096251" y="6420678"/>
            <a:ext cx="350487" cy="178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16" name="Google Shape;16;p1"/>
          <p:cNvSpPr txBox="1">
            <a:spLocks noGrp="1"/>
          </p:cNvSpPr>
          <p:nvPr>
            <p:ph type="ftr" idx="11"/>
          </p:nvPr>
        </p:nvSpPr>
        <p:spPr>
          <a:xfrm>
            <a:off x="6895365" y="6420678"/>
            <a:ext cx="4150360" cy="178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1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2"/>
          <p:cNvPicPr preferRelativeResize="0"/>
          <p:nvPr/>
        </p:nvPicPr>
        <p:blipFill rotWithShape="1">
          <a:blip r:embed="rId3">
            <a:alphaModFix/>
          </a:blip>
          <a:srcRect l="6757" t="14096" r="6722" b="17339"/>
          <a:stretch/>
        </p:blipFill>
        <p:spPr>
          <a:xfrm>
            <a:off x="8703126" y="5540412"/>
            <a:ext cx="2927426" cy="81842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2"/>
          <p:cNvPicPr preferRelativeResize="0"/>
          <p:nvPr/>
        </p:nvPicPr>
        <p:blipFill rotWithShape="1">
          <a:blip r:embed="rId4">
            <a:alphaModFix amt="5000"/>
          </a:blip>
          <a:srcRect l="23570" b="20854"/>
          <a:stretch/>
        </p:blipFill>
        <p:spPr>
          <a:xfrm>
            <a:off x="0" y="0"/>
            <a:ext cx="5265182" cy="6858001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8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ctrTitle"/>
          </p:nvPr>
        </p:nvSpPr>
        <p:spPr>
          <a:xfrm>
            <a:off x="609600" y="1957025"/>
            <a:ext cx="106839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396E"/>
              </a:buClr>
              <a:buSzPts val="4500"/>
              <a:buFont typeface="Ubuntu"/>
              <a:buNone/>
            </a:pPr>
            <a:r>
              <a:rPr lang="en-CA" dirty="0"/>
              <a:t>Hashing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/>
        </p:nvSpPr>
        <p:spPr>
          <a:xfrm>
            <a:off x="8737440" y="6248520"/>
            <a:ext cx="25395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10</a:t>
            </a:fld>
            <a:endParaRPr sz="1800" b="0" i="0" u="none" strike="noStrike" cap="none"/>
          </a:p>
        </p:txBody>
      </p:sp>
      <p:sp>
        <p:nvSpPr>
          <p:cNvPr id="93" name="Google Shape;93;p16"/>
          <p:cNvSpPr txBox="1"/>
          <p:nvPr/>
        </p:nvSpPr>
        <p:spPr>
          <a:xfrm>
            <a:off x="812640" y="304920"/>
            <a:ext cx="103629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400" b="0" i="0" u="none" strike="noStrike" cap="none" dirty="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Example</a:t>
            </a:r>
            <a:endParaRPr sz="1800" b="0" i="0" u="none" strike="noStrike" cap="none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5D979A30-476A-4417-99B6-2FFC9F7AC39C}"/>
              </a:ext>
            </a:extLst>
          </p:cNvPr>
          <p:cNvGraphicFramePr>
            <a:graphicFrameLocks noGrp="1"/>
          </p:cNvGraphicFramePr>
          <p:nvPr/>
        </p:nvGraphicFramePr>
        <p:xfrm>
          <a:off x="8353142" y="2109554"/>
          <a:ext cx="3308096" cy="370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7122">
                  <a:extLst>
                    <a:ext uri="{9D8B030D-6E8A-4147-A177-3AD203B41FA5}">
                      <a16:colId xmlns:a16="http://schemas.microsoft.com/office/drawing/2014/main" val="2209325107"/>
                    </a:ext>
                  </a:extLst>
                </a:gridCol>
                <a:gridCol w="2690974">
                  <a:extLst>
                    <a:ext uri="{9D8B030D-6E8A-4147-A177-3AD203B41FA5}">
                      <a16:colId xmlns:a16="http://schemas.microsoft.com/office/drawing/2014/main" val="42538976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483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8065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7831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7908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6748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7232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7673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5133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5855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480580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550DE0D-61D0-4A78-8D01-121CCD98CF82}"/>
              </a:ext>
            </a:extLst>
          </p:cNvPr>
          <p:cNvSpPr txBox="1"/>
          <p:nvPr/>
        </p:nvSpPr>
        <p:spPr>
          <a:xfrm>
            <a:off x="885792" y="1621764"/>
            <a:ext cx="60944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i="0" u="none" strike="noStrike" baseline="0" dirty="0">
                <a:solidFill>
                  <a:srgbClr val="0D57C4"/>
                </a:solidFill>
                <a:latin typeface="Calibri" panose="020F0502020204030204" pitchFamily="34" charset="0"/>
              </a:rPr>
              <a:t>12	55	18	56	39	37	13</a:t>
            </a:r>
            <a:endParaRPr 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FCD1C1-F9F0-44E4-888F-D6F6C4BCD078}"/>
              </a:ext>
            </a:extLst>
          </p:cNvPr>
          <p:cNvSpPr txBox="1"/>
          <p:nvPr/>
        </p:nvSpPr>
        <p:spPr>
          <a:xfrm>
            <a:off x="9457199" y="1678988"/>
            <a:ext cx="10999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Hash Table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DA88DD-14F1-4202-8C9D-24A657FB8EF7}"/>
              </a:ext>
            </a:extLst>
          </p:cNvPr>
          <p:cNvSpPr txBox="1"/>
          <p:nvPr/>
        </p:nvSpPr>
        <p:spPr>
          <a:xfrm>
            <a:off x="885792" y="2801340"/>
            <a:ext cx="60944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</a:rPr>
              <a:t>Hash Function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10182B-3402-47CE-B44C-E4ED0418007F}"/>
              </a:ext>
            </a:extLst>
          </p:cNvPr>
          <p:cNvSpPr txBox="1"/>
          <p:nvPr/>
        </p:nvSpPr>
        <p:spPr>
          <a:xfrm>
            <a:off x="2798412" y="3848360"/>
            <a:ext cx="25965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i="0" u="none" strike="noStrike" baseline="0" dirty="0">
                <a:solidFill>
                  <a:srgbClr val="FF0000"/>
                </a:solidFill>
                <a:latin typeface="Calibri" panose="020F0502020204030204" pitchFamily="34" charset="0"/>
              </a:rPr>
              <a:t>H(x) = x mod 10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43588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/>
        </p:nvSpPr>
        <p:spPr>
          <a:xfrm>
            <a:off x="8737440" y="6248520"/>
            <a:ext cx="25395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11</a:t>
            </a:fld>
            <a:endParaRPr sz="1800" b="0" i="0" u="none" strike="noStrike" cap="none"/>
          </a:p>
        </p:txBody>
      </p:sp>
      <p:sp>
        <p:nvSpPr>
          <p:cNvPr id="93" name="Google Shape;93;p16"/>
          <p:cNvSpPr txBox="1"/>
          <p:nvPr/>
        </p:nvSpPr>
        <p:spPr>
          <a:xfrm>
            <a:off x="812640" y="304920"/>
            <a:ext cx="103629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400" b="0" i="0" u="none" strike="noStrike" cap="none" dirty="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Example</a:t>
            </a:r>
            <a:endParaRPr sz="1800" b="0" i="0" u="none" strike="noStrike" cap="none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5D979A30-476A-4417-99B6-2FFC9F7AC39C}"/>
              </a:ext>
            </a:extLst>
          </p:cNvPr>
          <p:cNvGraphicFramePr>
            <a:graphicFrameLocks noGrp="1"/>
          </p:cNvGraphicFramePr>
          <p:nvPr/>
        </p:nvGraphicFramePr>
        <p:xfrm>
          <a:off x="8353142" y="2109554"/>
          <a:ext cx="3308096" cy="370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7122">
                  <a:extLst>
                    <a:ext uri="{9D8B030D-6E8A-4147-A177-3AD203B41FA5}">
                      <a16:colId xmlns:a16="http://schemas.microsoft.com/office/drawing/2014/main" val="2209325107"/>
                    </a:ext>
                  </a:extLst>
                </a:gridCol>
                <a:gridCol w="2690974">
                  <a:extLst>
                    <a:ext uri="{9D8B030D-6E8A-4147-A177-3AD203B41FA5}">
                      <a16:colId xmlns:a16="http://schemas.microsoft.com/office/drawing/2014/main" val="42538976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483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8065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7831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7908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6748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7232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7673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5133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5855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480580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550DE0D-61D0-4A78-8D01-121CCD98CF82}"/>
              </a:ext>
            </a:extLst>
          </p:cNvPr>
          <p:cNvSpPr txBox="1"/>
          <p:nvPr/>
        </p:nvSpPr>
        <p:spPr>
          <a:xfrm>
            <a:off x="885792" y="1621764"/>
            <a:ext cx="60944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i="0" u="none" strike="noStrike" baseline="0" dirty="0">
                <a:solidFill>
                  <a:srgbClr val="FF0000"/>
                </a:solidFill>
                <a:latin typeface="Calibri" panose="020F0502020204030204" pitchFamily="34" charset="0"/>
              </a:rPr>
              <a:t>12</a:t>
            </a:r>
            <a:r>
              <a:rPr lang="en-US" sz="2800" b="0" i="0" u="none" strike="noStrike" baseline="0" dirty="0">
                <a:solidFill>
                  <a:srgbClr val="0D57C4"/>
                </a:solidFill>
                <a:latin typeface="Calibri" panose="020F0502020204030204" pitchFamily="34" charset="0"/>
              </a:rPr>
              <a:t>	55	18	56	39	37	13</a:t>
            </a:r>
            <a:endParaRPr 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FCD1C1-F9F0-44E4-888F-D6F6C4BCD078}"/>
              </a:ext>
            </a:extLst>
          </p:cNvPr>
          <p:cNvSpPr txBox="1"/>
          <p:nvPr/>
        </p:nvSpPr>
        <p:spPr>
          <a:xfrm>
            <a:off x="9457199" y="1678988"/>
            <a:ext cx="10999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Hash Table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DA88DD-14F1-4202-8C9D-24A657FB8EF7}"/>
              </a:ext>
            </a:extLst>
          </p:cNvPr>
          <p:cNvSpPr txBox="1"/>
          <p:nvPr/>
        </p:nvSpPr>
        <p:spPr>
          <a:xfrm>
            <a:off x="885792" y="2801340"/>
            <a:ext cx="60944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</a:rPr>
              <a:t>Hash Function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10182B-3402-47CE-B44C-E4ED0418007F}"/>
              </a:ext>
            </a:extLst>
          </p:cNvPr>
          <p:cNvSpPr txBox="1"/>
          <p:nvPr/>
        </p:nvSpPr>
        <p:spPr>
          <a:xfrm>
            <a:off x="2798412" y="3848360"/>
            <a:ext cx="25965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i="0" u="none" strike="noStrike" baseline="0" dirty="0">
                <a:solidFill>
                  <a:srgbClr val="FF0000"/>
                </a:solidFill>
                <a:latin typeface="Calibri" panose="020F0502020204030204" pitchFamily="34" charset="0"/>
              </a:rPr>
              <a:t>H(x) = x mod 10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B877A2-10FC-4971-BFE5-FEACF89796CD}"/>
              </a:ext>
            </a:extLst>
          </p:cNvPr>
          <p:cNvSpPr txBox="1"/>
          <p:nvPr/>
        </p:nvSpPr>
        <p:spPr>
          <a:xfrm>
            <a:off x="2496295" y="4678280"/>
            <a:ext cx="34469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i="0" u="none" strike="noStrike" baseline="0" dirty="0">
                <a:solidFill>
                  <a:srgbClr val="FF0000"/>
                </a:solidFill>
                <a:latin typeface="Calibri" panose="020F0502020204030204" pitchFamily="34" charset="0"/>
              </a:rPr>
              <a:t>H(x) = 12 mod 10 = 2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027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/>
        </p:nvSpPr>
        <p:spPr>
          <a:xfrm>
            <a:off x="8737440" y="6248520"/>
            <a:ext cx="25395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12</a:t>
            </a:fld>
            <a:endParaRPr sz="1800" b="0" i="0" u="none" strike="noStrike" cap="none"/>
          </a:p>
        </p:txBody>
      </p:sp>
      <p:sp>
        <p:nvSpPr>
          <p:cNvPr id="93" name="Google Shape;93;p16"/>
          <p:cNvSpPr txBox="1"/>
          <p:nvPr/>
        </p:nvSpPr>
        <p:spPr>
          <a:xfrm>
            <a:off x="812640" y="304920"/>
            <a:ext cx="103629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400" b="0" i="0" u="none" strike="noStrike" cap="none" dirty="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Example</a:t>
            </a:r>
            <a:endParaRPr sz="1800" b="0" i="0" u="none" strike="noStrike" cap="none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5D979A30-476A-4417-99B6-2FFC9F7AC3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6797456"/>
              </p:ext>
            </p:extLst>
          </p:nvPr>
        </p:nvGraphicFramePr>
        <p:xfrm>
          <a:off x="8353142" y="2109554"/>
          <a:ext cx="3308096" cy="370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7122">
                  <a:extLst>
                    <a:ext uri="{9D8B030D-6E8A-4147-A177-3AD203B41FA5}">
                      <a16:colId xmlns:a16="http://schemas.microsoft.com/office/drawing/2014/main" val="2209325107"/>
                    </a:ext>
                  </a:extLst>
                </a:gridCol>
                <a:gridCol w="2690974">
                  <a:extLst>
                    <a:ext uri="{9D8B030D-6E8A-4147-A177-3AD203B41FA5}">
                      <a16:colId xmlns:a16="http://schemas.microsoft.com/office/drawing/2014/main" val="42538976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483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8065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12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7831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7908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6748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7232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7673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5133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5855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480580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550DE0D-61D0-4A78-8D01-121CCD98CF82}"/>
              </a:ext>
            </a:extLst>
          </p:cNvPr>
          <p:cNvSpPr txBox="1"/>
          <p:nvPr/>
        </p:nvSpPr>
        <p:spPr>
          <a:xfrm>
            <a:off x="885792" y="1621764"/>
            <a:ext cx="60944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i="0" u="none" strike="noStrike" baseline="0" dirty="0">
                <a:solidFill>
                  <a:srgbClr val="FF0000"/>
                </a:solidFill>
                <a:latin typeface="Calibri" panose="020F0502020204030204" pitchFamily="34" charset="0"/>
              </a:rPr>
              <a:t>12</a:t>
            </a:r>
            <a:r>
              <a:rPr lang="en-US" sz="2800" b="0" i="0" u="none" strike="noStrike" baseline="0" dirty="0">
                <a:solidFill>
                  <a:srgbClr val="0D57C4"/>
                </a:solidFill>
                <a:latin typeface="Calibri" panose="020F0502020204030204" pitchFamily="34" charset="0"/>
              </a:rPr>
              <a:t>	55	18	56	39	37	13</a:t>
            </a:r>
            <a:endParaRPr 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FCD1C1-F9F0-44E4-888F-D6F6C4BCD078}"/>
              </a:ext>
            </a:extLst>
          </p:cNvPr>
          <p:cNvSpPr txBox="1"/>
          <p:nvPr/>
        </p:nvSpPr>
        <p:spPr>
          <a:xfrm>
            <a:off x="9457199" y="1678988"/>
            <a:ext cx="10999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Hash Table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DA88DD-14F1-4202-8C9D-24A657FB8EF7}"/>
              </a:ext>
            </a:extLst>
          </p:cNvPr>
          <p:cNvSpPr txBox="1"/>
          <p:nvPr/>
        </p:nvSpPr>
        <p:spPr>
          <a:xfrm>
            <a:off x="885792" y="2801340"/>
            <a:ext cx="60944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</a:rPr>
              <a:t>Hash Function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10182B-3402-47CE-B44C-E4ED0418007F}"/>
              </a:ext>
            </a:extLst>
          </p:cNvPr>
          <p:cNvSpPr txBox="1"/>
          <p:nvPr/>
        </p:nvSpPr>
        <p:spPr>
          <a:xfrm>
            <a:off x="2798412" y="3848360"/>
            <a:ext cx="25965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i="0" u="none" strike="noStrike" baseline="0" dirty="0">
                <a:solidFill>
                  <a:srgbClr val="FF0000"/>
                </a:solidFill>
                <a:latin typeface="Calibri" panose="020F0502020204030204" pitchFamily="34" charset="0"/>
              </a:rPr>
              <a:t>H(x) = x mod 10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B877A2-10FC-4971-BFE5-FEACF89796CD}"/>
              </a:ext>
            </a:extLst>
          </p:cNvPr>
          <p:cNvSpPr txBox="1"/>
          <p:nvPr/>
        </p:nvSpPr>
        <p:spPr>
          <a:xfrm>
            <a:off x="2496295" y="4678280"/>
            <a:ext cx="34469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i="0" u="none" strike="noStrike" baseline="0" dirty="0">
                <a:solidFill>
                  <a:srgbClr val="FF0000"/>
                </a:solidFill>
                <a:latin typeface="Calibri" panose="020F0502020204030204" pitchFamily="34" charset="0"/>
              </a:rPr>
              <a:t>H(x) = 12 mod 10 = 2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33972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/>
        </p:nvSpPr>
        <p:spPr>
          <a:xfrm>
            <a:off x="8737440" y="6248520"/>
            <a:ext cx="25395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13</a:t>
            </a:fld>
            <a:endParaRPr sz="1800" b="0" i="0" u="none" strike="noStrike" cap="none"/>
          </a:p>
        </p:txBody>
      </p:sp>
      <p:sp>
        <p:nvSpPr>
          <p:cNvPr id="93" name="Google Shape;93;p16"/>
          <p:cNvSpPr txBox="1"/>
          <p:nvPr/>
        </p:nvSpPr>
        <p:spPr>
          <a:xfrm>
            <a:off x="812640" y="304920"/>
            <a:ext cx="103629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400" b="0" i="0" u="none" strike="noStrike" cap="none" dirty="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Example</a:t>
            </a:r>
            <a:endParaRPr sz="1800" b="0" i="0" u="none" strike="noStrike" cap="none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5D979A30-476A-4417-99B6-2FFC9F7AC39C}"/>
              </a:ext>
            </a:extLst>
          </p:cNvPr>
          <p:cNvGraphicFramePr>
            <a:graphicFrameLocks noGrp="1"/>
          </p:cNvGraphicFramePr>
          <p:nvPr/>
        </p:nvGraphicFramePr>
        <p:xfrm>
          <a:off x="8353142" y="2109554"/>
          <a:ext cx="3308096" cy="370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7122">
                  <a:extLst>
                    <a:ext uri="{9D8B030D-6E8A-4147-A177-3AD203B41FA5}">
                      <a16:colId xmlns:a16="http://schemas.microsoft.com/office/drawing/2014/main" val="2209325107"/>
                    </a:ext>
                  </a:extLst>
                </a:gridCol>
                <a:gridCol w="2690974">
                  <a:extLst>
                    <a:ext uri="{9D8B030D-6E8A-4147-A177-3AD203B41FA5}">
                      <a16:colId xmlns:a16="http://schemas.microsoft.com/office/drawing/2014/main" val="42538976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483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8065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12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7831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7908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6748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7232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7673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5133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5855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480580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550DE0D-61D0-4A78-8D01-121CCD98CF82}"/>
              </a:ext>
            </a:extLst>
          </p:cNvPr>
          <p:cNvSpPr txBox="1"/>
          <p:nvPr/>
        </p:nvSpPr>
        <p:spPr>
          <a:xfrm>
            <a:off x="885792" y="1621764"/>
            <a:ext cx="60944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D57C4"/>
                </a:solidFill>
                <a:latin typeface="Calibri" panose="020F0502020204030204" pitchFamily="34" charset="0"/>
              </a:rPr>
              <a:t>12</a:t>
            </a:r>
            <a:r>
              <a:rPr lang="en-US" sz="2800" b="0" i="0" u="none" strike="noStrike" baseline="0" dirty="0">
                <a:solidFill>
                  <a:srgbClr val="0D57C4"/>
                </a:solidFill>
                <a:latin typeface="Calibri" panose="020F0502020204030204" pitchFamily="34" charset="0"/>
              </a:rPr>
              <a:t>	</a:t>
            </a:r>
            <a:r>
              <a:rPr lang="en-US" sz="2800" b="0" i="0" u="none" strike="noStrike" baseline="0" dirty="0">
                <a:solidFill>
                  <a:srgbClr val="FF0000"/>
                </a:solidFill>
                <a:latin typeface="Calibri" panose="020F0502020204030204" pitchFamily="34" charset="0"/>
              </a:rPr>
              <a:t>55</a:t>
            </a:r>
            <a:r>
              <a:rPr lang="en-US" sz="2800" b="0" i="0" u="none" strike="noStrike" baseline="0" dirty="0">
                <a:solidFill>
                  <a:srgbClr val="0D57C4"/>
                </a:solidFill>
                <a:latin typeface="Calibri" panose="020F0502020204030204" pitchFamily="34" charset="0"/>
              </a:rPr>
              <a:t>	18	56	39	37	13</a:t>
            </a:r>
            <a:endParaRPr 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FCD1C1-F9F0-44E4-888F-D6F6C4BCD078}"/>
              </a:ext>
            </a:extLst>
          </p:cNvPr>
          <p:cNvSpPr txBox="1"/>
          <p:nvPr/>
        </p:nvSpPr>
        <p:spPr>
          <a:xfrm>
            <a:off x="9457199" y="1678988"/>
            <a:ext cx="10999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Hash Table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DA88DD-14F1-4202-8C9D-24A657FB8EF7}"/>
              </a:ext>
            </a:extLst>
          </p:cNvPr>
          <p:cNvSpPr txBox="1"/>
          <p:nvPr/>
        </p:nvSpPr>
        <p:spPr>
          <a:xfrm>
            <a:off x="885792" y="2801340"/>
            <a:ext cx="60944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</a:rPr>
              <a:t>Hash Function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10182B-3402-47CE-B44C-E4ED0418007F}"/>
              </a:ext>
            </a:extLst>
          </p:cNvPr>
          <p:cNvSpPr txBox="1"/>
          <p:nvPr/>
        </p:nvSpPr>
        <p:spPr>
          <a:xfrm>
            <a:off x="2798412" y="3848360"/>
            <a:ext cx="25965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i="0" u="none" strike="noStrike" baseline="0" dirty="0">
                <a:solidFill>
                  <a:srgbClr val="FF0000"/>
                </a:solidFill>
                <a:latin typeface="Calibri" panose="020F0502020204030204" pitchFamily="34" charset="0"/>
              </a:rPr>
              <a:t>H(x) = x mod 10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30241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/>
        </p:nvSpPr>
        <p:spPr>
          <a:xfrm>
            <a:off x="8737440" y="6248520"/>
            <a:ext cx="25395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14</a:t>
            </a:fld>
            <a:endParaRPr sz="1800" b="0" i="0" u="none" strike="noStrike" cap="none"/>
          </a:p>
        </p:txBody>
      </p:sp>
      <p:sp>
        <p:nvSpPr>
          <p:cNvPr id="93" name="Google Shape;93;p16"/>
          <p:cNvSpPr txBox="1"/>
          <p:nvPr/>
        </p:nvSpPr>
        <p:spPr>
          <a:xfrm>
            <a:off x="812640" y="304920"/>
            <a:ext cx="103629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400" b="0" i="0" u="none" strike="noStrike" cap="none" dirty="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Example</a:t>
            </a:r>
            <a:endParaRPr sz="1800" b="0" i="0" u="none" strike="noStrike" cap="none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5D979A30-476A-4417-99B6-2FFC9F7AC3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8791974"/>
              </p:ext>
            </p:extLst>
          </p:nvPr>
        </p:nvGraphicFramePr>
        <p:xfrm>
          <a:off x="8353142" y="2109554"/>
          <a:ext cx="3308096" cy="370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7122">
                  <a:extLst>
                    <a:ext uri="{9D8B030D-6E8A-4147-A177-3AD203B41FA5}">
                      <a16:colId xmlns:a16="http://schemas.microsoft.com/office/drawing/2014/main" val="2209325107"/>
                    </a:ext>
                  </a:extLst>
                </a:gridCol>
                <a:gridCol w="2690974">
                  <a:extLst>
                    <a:ext uri="{9D8B030D-6E8A-4147-A177-3AD203B41FA5}">
                      <a16:colId xmlns:a16="http://schemas.microsoft.com/office/drawing/2014/main" val="42538976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483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8065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12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7831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7908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6748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55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7232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7673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5133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5855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480580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550DE0D-61D0-4A78-8D01-121CCD98CF82}"/>
              </a:ext>
            </a:extLst>
          </p:cNvPr>
          <p:cNvSpPr txBox="1"/>
          <p:nvPr/>
        </p:nvSpPr>
        <p:spPr>
          <a:xfrm>
            <a:off x="885792" y="1621764"/>
            <a:ext cx="60944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D57C4"/>
                </a:solidFill>
                <a:latin typeface="Calibri" panose="020F0502020204030204" pitchFamily="34" charset="0"/>
              </a:rPr>
              <a:t>12</a:t>
            </a:r>
            <a:r>
              <a:rPr lang="en-US" sz="2800" b="0" i="0" u="none" strike="noStrike" baseline="0" dirty="0">
                <a:solidFill>
                  <a:srgbClr val="0D57C4"/>
                </a:solidFill>
                <a:latin typeface="Calibri" panose="020F0502020204030204" pitchFamily="34" charset="0"/>
              </a:rPr>
              <a:t>	</a:t>
            </a:r>
            <a:r>
              <a:rPr lang="en-US" sz="2800" b="0" i="0" u="none" strike="noStrike" baseline="0" dirty="0">
                <a:solidFill>
                  <a:srgbClr val="FF0000"/>
                </a:solidFill>
                <a:latin typeface="Calibri" panose="020F0502020204030204" pitchFamily="34" charset="0"/>
              </a:rPr>
              <a:t>55</a:t>
            </a:r>
            <a:r>
              <a:rPr lang="en-US" sz="2800" b="0" i="0" u="none" strike="noStrike" baseline="0" dirty="0">
                <a:solidFill>
                  <a:srgbClr val="0D57C4"/>
                </a:solidFill>
                <a:latin typeface="Calibri" panose="020F0502020204030204" pitchFamily="34" charset="0"/>
              </a:rPr>
              <a:t>	18	56	39	37	13</a:t>
            </a:r>
            <a:endParaRPr 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FCD1C1-F9F0-44E4-888F-D6F6C4BCD078}"/>
              </a:ext>
            </a:extLst>
          </p:cNvPr>
          <p:cNvSpPr txBox="1"/>
          <p:nvPr/>
        </p:nvSpPr>
        <p:spPr>
          <a:xfrm>
            <a:off x="9457199" y="1678988"/>
            <a:ext cx="10999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Hash Table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DA88DD-14F1-4202-8C9D-24A657FB8EF7}"/>
              </a:ext>
            </a:extLst>
          </p:cNvPr>
          <p:cNvSpPr txBox="1"/>
          <p:nvPr/>
        </p:nvSpPr>
        <p:spPr>
          <a:xfrm>
            <a:off x="885792" y="2801340"/>
            <a:ext cx="60944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</a:rPr>
              <a:t>Hash Function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10182B-3402-47CE-B44C-E4ED0418007F}"/>
              </a:ext>
            </a:extLst>
          </p:cNvPr>
          <p:cNvSpPr txBox="1"/>
          <p:nvPr/>
        </p:nvSpPr>
        <p:spPr>
          <a:xfrm>
            <a:off x="2798412" y="3848360"/>
            <a:ext cx="25965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i="0" u="none" strike="noStrike" baseline="0" dirty="0">
                <a:solidFill>
                  <a:srgbClr val="FF0000"/>
                </a:solidFill>
                <a:latin typeface="Calibri" panose="020F0502020204030204" pitchFamily="34" charset="0"/>
              </a:rPr>
              <a:t>H(x) = x mod 10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65742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/>
        </p:nvSpPr>
        <p:spPr>
          <a:xfrm>
            <a:off x="8737440" y="6248520"/>
            <a:ext cx="25395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15</a:t>
            </a:fld>
            <a:endParaRPr sz="1800" b="0" i="0" u="none" strike="noStrike" cap="none"/>
          </a:p>
        </p:txBody>
      </p:sp>
      <p:sp>
        <p:nvSpPr>
          <p:cNvPr id="93" name="Google Shape;93;p16"/>
          <p:cNvSpPr txBox="1"/>
          <p:nvPr/>
        </p:nvSpPr>
        <p:spPr>
          <a:xfrm>
            <a:off x="812640" y="304920"/>
            <a:ext cx="103629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400" b="0" i="0" u="none" strike="noStrike" cap="none" dirty="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Example</a:t>
            </a:r>
            <a:endParaRPr sz="1800" b="0" i="0" u="none" strike="noStrike" cap="none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5D979A30-476A-4417-99B6-2FFC9F7AC3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1929585"/>
              </p:ext>
            </p:extLst>
          </p:nvPr>
        </p:nvGraphicFramePr>
        <p:xfrm>
          <a:off x="8353142" y="2109554"/>
          <a:ext cx="3308096" cy="370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7122">
                  <a:extLst>
                    <a:ext uri="{9D8B030D-6E8A-4147-A177-3AD203B41FA5}">
                      <a16:colId xmlns:a16="http://schemas.microsoft.com/office/drawing/2014/main" val="2209325107"/>
                    </a:ext>
                  </a:extLst>
                </a:gridCol>
                <a:gridCol w="2690974">
                  <a:extLst>
                    <a:ext uri="{9D8B030D-6E8A-4147-A177-3AD203B41FA5}">
                      <a16:colId xmlns:a16="http://schemas.microsoft.com/office/drawing/2014/main" val="42538976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483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8065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12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7831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7908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6748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55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7232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7673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5133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18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5855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480580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550DE0D-61D0-4A78-8D01-121CCD98CF82}"/>
              </a:ext>
            </a:extLst>
          </p:cNvPr>
          <p:cNvSpPr txBox="1"/>
          <p:nvPr/>
        </p:nvSpPr>
        <p:spPr>
          <a:xfrm>
            <a:off x="885792" y="1621764"/>
            <a:ext cx="60944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D57C4"/>
                </a:solidFill>
                <a:latin typeface="Calibri" panose="020F0502020204030204" pitchFamily="34" charset="0"/>
              </a:rPr>
              <a:t>12</a:t>
            </a:r>
            <a:r>
              <a:rPr lang="en-US" sz="2800" b="0" i="0" u="none" strike="noStrike" baseline="0" dirty="0">
                <a:solidFill>
                  <a:srgbClr val="0D57C4"/>
                </a:solidFill>
                <a:latin typeface="Calibri" panose="020F0502020204030204" pitchFamily="34" charset="0"/>
              </a:rPr>
              <a:t>	</a:t>
            </a:r>
            <a:r>
              <a:rPr lang="en-US" sz="2800" dirty="0">
                <a:solidFill>
                  <a:srgbClr val="0D57C4"/>
                </a:solidFill>
                <a:latin typeface="Calibri" panose="020F0502020204030204" pitchFamily="34" charset="0"/>
              </a:rPr>
              <a:t>55</a:t>
            </a:r>
            <a:r>
              <a:rPr lang="en-US" sz="2800" b="0" i="0" u="none" strike="noStrike" baseline="0" dirty="0">
                <a:solidFill>
                  <a:srgbClr val="0D57C4"/>
                </a:solidFill>
                <a:latin typeface="Calibri" panose="020F0502020204030204" pitchFamily="34" charset="0"/>
              </a:rPr>
              <a:t>	</a:t>
            </a:r>
            <a:r>
              <a:rPr lang="en-US" sz="2800" b="0" i="0" u="none" strike="noStrike" baseline="0" dirty="0">
                <a:solidFill>
                  <a:srgbClr val="FF0000"/>
                </a:solidFill>
                <a:latin typeface="Calibri" panose="020F0502020204030204" pitchFamily="34" charset="0"/>
              </a:rPr>
              <a:t>18</a:t>
            </a:r>
            <a:r>
              <a:rPr lang="en-US" sz="2800" b="0" i="0" u="none" strike="noStrike" baseline="0" dirty="0">
                <a:solidFill>
                  <a:srgbClr val="0D57C4"/>
                </a:solidFill>
                <a:latin typeface="Calibri" panose="020F0502020204030204" pitchFamily="34" charset="0"/>
              </a:rPr>
              <a:t>	56	39	37	13</a:t>
            </a:r>
            <a:endParaRPr 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FCD1C1-F9F0-44E4-888F-D6F6C4BCD078}"/>
              </a:ext>
            </a:extLst>
          </p:cNvPr>
          <p:cNvSpPr txBox="1"/>
          <p:nvPr/>
        </p:nvSpPr>
        <p:spPr>
          <a:xfrm>
            <a:off x="9457199" y="1678988"/>
            <a:ext cx="10999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Hash Table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DA88DD-14F1-4202-8C9D-24A657FB8EF7}"/>
              </a:ext>
            </a:extLst>
          </p:cNvPr>
          <p:cNvSpPr txBox="1"/>
          <p:nvPr/>
        </p:nvSpPr>
        <p:spPr>
          <a:xfrm>
            <a:off x="885792" y="2801340"/>
            <a:ext cx="60944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</a:rPr>
              <a:t>Hash Function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10182B-3402-47CE-B44C-E4ED0418007F}"/>
              </a:ext>
            </a:extLst>
          </p:cNvPr>
          <p:cNvSpPr txBox="1"/>
          <p:nvPr/>
        </p:nvSpPr>
        <p:spPr>
          <a:xfrm>
            <a:off x="2798412" y="3848360"/>
            <a:ext cx="25965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i="0" u="none" strike="noStrike" baseline="0" dirty="0">
                <a:solidFill>
                  <a:srgbClr val="FF0000"/>
                </a:solidFill>
                <a:latin typeface="Calibri" panose="020F0502020204030204" pitchFamily="34" charset="0"/>
              </a:rPr>
              <a:t>H(x) = x mod 10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0765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/>
        </p:nvSpPr>
        <p:spPr>
          <a:xfrm>
            <a:off x="8737440" y="6248520"/>
            <a:ext cx="25395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16</a:t>
            </a:fld>
            <a:endParaRPr sz="1800" b="0" i="0" u="none" strike="noStrike" cap="none"/>
          </a:p>
        </p:txBody>
      </p:sp>
      <p:sp>
        <p:nvSpPr>
          <p:cNvPr id="93" name="Google Shape;93;p16"/>
          <p:cNvSpPr txBox="1"/>
          <p:nvPr/>
        </p:nvSpPr>
        <p:spPr>
          <a:xfrm>
            <a:off x="812640" y="304920"/>
            <a:ext cx="103629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400" b="0" i="0" u="none" strike="noStrike" cap="none" dirty="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Example</a:t>
            </a:r>
            <a:endParaRPr sz="1800" b="0" i="0" u="none" strike="noStrike" cap="none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5D979A30-476A-4417-99B6-2FFC9F7AC3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6872118"/>
              </p:ext>
            </p:extLst>
          </p:nvPr>
        </p:nvGraphicFramePr>
        <p:xfrm>
          <a:off x="8353142" y="2109554"/>
          <a:ext cx="3308096" cy="370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7122">
                  <a:extLst>
                    <a:ext uri="{9D8B030D-6E8A-4147-A177-3AD203B41FA5}">
                      <a16:colId xmlns:a16="http://schemas.microsoft.com/office/drawing/2014/main" val="2209325107"/>
                    </a:ext>
                  </a:extLst>
                </a:gridCol>
                <a:gridCol w="2690974">
                  <a:extLst>
                    <a:ext uri="{9D8B030D-6E8A-4147-A177-3AD203B41FA5}">
                      <a16:colId xmlns:a16="http://schemas.microsoft.com/office/drawing/2014/main" val="42538976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483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8065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12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7831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7908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6748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55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7232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56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7673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5133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18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5855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480580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550DE0D-61D0-4A78-8D01-121CCD98CF82}"/>
              </a:ext>
            </a:extLst>
          </p:cNvPr>
          <p:cNvSpPr txBox="1"/>
          <p:nvPr/>
        </p:nvSpPr>
        <p:spPr>
          <a:xfrm>
            <a:off x="885792" y="1621764"/>
            <a:ext cx="60944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D57C4"/>
                </a:solidFill>
                <a:latin typeface="Calibri" panose="020F0502020204030204" pitchFamily="34" charset="0"/>
              </a:rPr>
              <a:t>12</a:t>
            </a:r>
            <a:r>
              <a:rPr lang="en-US" sz="2800" b="0" i="0" u="none" strike="noStrike" baseline="0" dirty="0">
                <a:solidFill>
                  <a:srgbClr val="0D57C4"/>
                </a:solidFill>
                <a:latin typeface="Calibri" panose="020F0502020204030204" pitchFamily="34" charset="0"/>
              </a:rPr>
              <a:t>	</a:t>
            </a:r>
            <a:r>
              <a:rPr lang="en-US" sz="2800" dirty="0">
                <a:solidFill>
                  <a:srgbClr val="0D57C4"/>
                </a:solidFill>
                <a:latin typeface="Calibri" panose="020F0502020204030204" pitchFamily="34" charset="0"/>
              </a:rPr>
              <a:t>55</a:t>
            </a:r>
            <a:r>
              <a:rPr lang="en-US" sz="2800" b="0" i="0" u="none" strike="noStrike" baseline="0" dirty="0">
                <a:solidFill>
                  <a:srgbClr val="0D57C4"/>
                </a:solidFill>
                <a:latin typeface="Calibri" panose="020F0502020204030204" pitchFamily="34" charset="0"/>
              </a:rPr>
              <a:t>	</a:t>
            </a:r>
            <a:r>
              <a:rPr lang="en-US" sz="2800" dirty="0">
                <a:solidFill>
                  <a:srgbClr val="0D57C4"/>
                </a:solidFill>
                <a:latin typeface="Calibri" panose="020F0502020204030204" pitchFamily="34" charset="0"/>
              </a:rPr>
              <a:t>18</a:t>
            </a:r>
            <a:r>
              <a:rPr lang="en-US" sz="2800" b="0" i="0" u="none" strike="noStrike" baseline="0" dirty="0">
                <a:solidFill>
                  <a:srgbClr val="0D57C4"/>
                </a:solidFill>
                <a:latin typeface="Calibri" panose="020F0502020204030204" pitchFamily="34" charset="0"/>
              </a:rPr>
              <a:t>	</a:t>
            </a:r>
            <a:r>
              <a:rPr lang="en-US" sz="2800" b="0" i="0" u="none" strike="noStrike" baseline="0" dirty="0">
                <a:solidFill>
                  <a:srgbClr val="FF0000"/>
                </a:solidFill>
                <a:latin typeface="Calibri" panose="020F0502020204030204" pitchFamily="34" charset="0"/>
              </a:rPr>
              <a:t>56</a:t>
            </a:r>
            <a:r>
              <a:rPr lang="en-US" sz="2800" b="0" i="0" u="none" strike="noStrike" baseline="0" dirty="0">
                <a:solidFill>
                  <a:srgbClr val="0D57C4"/>
                </a:solidFill>
                <a:latin typeface="Calibri" panose="020F0502020204030204" pitchFamily="34" charset="0"/>
              </a:rPr>
              <a:t>	39	37	13</a:t>
            </a:r>
            <a:endParaRPr 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FCD1C1-F9F0-44E4-888F-D6F6C4BCD078}"/>
              </a:ext>
            </a:extLst>
          </p:cNvPr>
          <p:cNvSpPr txBox="1"/>
          <p:nvPr/>
        </p:nvSpPr>
        <p:spPr>
          <a:xfrm>
            <a:off x="9457199" y="1678988"/>
            <a:ext cx="10999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Hash Table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DA88DD-14F1-4202-8C9D-24A657FB8EF7}"/>
              </a:ext>
            </a:extLst>
          </p:cNvPr>
          <p:cNvSpPr txBox="1"/>
          <p:nvPr/>
        </p:nvSpPr>
        <p:spPr>
          <a:xfrm>
            <a:off x="885792" y="2801340"/>
            <a:ext cx="60944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</a:rPr>
              <a:t>Hash Function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10182B-3402-47CE-B44C-E4ED0418007F}"/>
              </a:ext>
            </a:extLst>
          </p:cNvPr>
          <p:cNvSpPr txBox="1"/>
          <p:nvPr/>
        </p:nvSpPr>
        <p:spPr>
          <a:xfrm>
            <a:off x="2798412" y="3848360"/>
            <a:ext cx="25965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i="0" u="none" strike="noStrike" baseline="0" dirty="0">
                <a:solidFill>
                  <a:srgbClr val="FF0000"/>
                </a:solidFill>
                <a:latin typeface="Calibri" panose="020F0502020204030204" pitchFamily="34" charset="0"/>
              </a:rPr>
              <a:t>H(x) = x mod 10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4634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/>
        </p:nvSpPr>
        <p:spPr>
          <a:xfrm>
            <a:off x="8737440" y="6248520"/>
            <a:ext cx="25395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17</a:t>
            </a:fld>
            <a:endParaRPr sz="1800" b="0" i="0" u="none" strike="noStrike" cap="none"/>
          </a:p>
        </p:txBody>
      </p:sp>
      <p:sp>
        <p:nvSpPr>
          <p:cNvPr id="93" name="Google Shape;93;p16"/>
          <p:cNvSpPr txBox="1"/>
          <p:nvPr/>
        </p:nvSpPr>
        <p:spPr>
          <a:xfrm>
            <a:off x="812640" y="304920"/>
            <a:ext cx="103629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400" b="0" i="0" u="none" strike="noStrike" cap="none" dirty="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Example</a:t>
            </a:r>
            <a:endParaRPr sz="1800" b="0" i="0" u="none" strike="noStrike" cap="none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5D979A30-476A-4417-99B6-2FFC9F7AC3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1352405"/>
              </p:ext>
            </p:extLst>
          </p:nvPr>
        </p:nvGraphicFramePr>
        <p:xfrm>
          <a:off x="8353142" y="2109554"/>
          <a:ext cx="3308096" cy="370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7122">
                  <a:extLst>
                    <a:ext uri="{9D8B030D-6E8A-4147-A177-3AD203B41FA5}">
                      <a16:colId xmlns:a16="http://schemas.microsoft.com/office/drawing/2014/main" val="2209325107"/>
                    </a:ext>
                  </a:extLst>
                </a:gridCol>
                <a:gridCol w="2690974">
                  <a:extLst>
                    <a:ext uri="{9D8B030D-6E8A-4147-A177-3AD203B41FA5}">
                      <a16:colId xmlns:a16="http://schemas.microsoft.com/office/drawing/2014/main" val="42538976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483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8065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12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7831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7908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6748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55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7232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56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7673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5133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18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5855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39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480580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550DE0D-61D0-4A78-8D01-121CCD98CF82}"/>
              </a:ext>
            </a:extLst>
          </p:cNvPr>
          <p:cNvSpPr txBox="1"/>
          <p:nvPr/>
        </p:nvSpPr>
        <p:spPr>
          <a:xfrm>
            <a:off x="885792" y="1621764"/>
            <a:ext cx="60944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D57C4"/>
                </a:solidFill>
                <a:latin typeface="Calibri" panose="020F0502020204030204" pitchFamily="34" charset="0"/>
              </a:rPr>
              <a:t>12</a:t>
            </a:r>
            <a:r>
              <a:rPr lang="en-US" sz="2800" b="0" i="0" u="none" strike="noStrike" baseline="0" dirty="0">
                <a:solidFill>
                  <a:srgbClr val="0D57C4"/>
                </a:solidFill>
                <a:latin typeface="Calibri" panose="020F0502020204030204" pitchFamily="34" charset="0"/>
              </a:rPr>
              <a:t>	</a:t>
            </a:r>
            <a:r>
              <a:rPr lang="en-US" sz="2800" dirty="0">
                <a:solidFill>
                  <a:srgbClr val="0D57C4"/>
                </a:solidFill>
                <a:latin typeface="Calibri" panose="020F0502020204030204" pitchFamily="34" charset="0"/>
              </a:rPr>
              <a:t>55</a:t>
            </a:r>
            <a:r>
              <a:rPr lang="en-US" sz="2800" b="0" i="0" u="none" strike="noStrike" baseline="0" dirty="0">
                <a:solidFill>
                  <a:srgbClr val="0D57C4"/>
                </a:solidFill>
                <a:latin typeface="Calibri" panose="020F0502020204030204" pitchFamily="34" charset="0"/>
              </a:rPr>
              <a:t>	</a:t>
            </a:r>
            <a:r>
              <a:rPr lang="en-US" sz="2800" dirty="0">
                <a:solidFill>
                  <a:srgbClr val="0D57C4"/>
                </a:solidFill>
                <a:latin typeface="Calibri" panose="020F0502020204030204" pitchFamily="34" charset="0"/>
              </a:rPr>
              <a:t>18</a:t>
            </a:r>
            <a:r>
              <a:rPr lang="en-US" sz="2800" b="0" i="0" u="none" strike="noStrike" baseline="0" dirty="0">
                <a:solidFill>
                  <a:srgbClr val="0D57C4"/>
                </a:solidFill>
                <a:latin typeface="Calibri" panose="020F0502020204030204" pitchFamily="34" charset="0"/>
              </a:rPr>
              <a:t>	</a:t>
            </a:r>
            <a:r>
              <a:rPr lang="en-US" sz="2800" dirty="0">
                <a:solidFill>
                  <a:srgbClr val="0D57C4"/>
                </a:solidFill>
                <a:latin typeface="Calibri" panose="020F0502020204030204" pitchFamily="34" charset="0"/>
              </a:rPr>
              <a:t>56</a:t>
            </a:r>
            <a:r>
              <a:rPr lang="en-US" sz="2800" b="0" i="0" u="none" strike="noStrike" baseline="0" dirty="0">
                <a:solidFill>
                  <a:srgbClr val="0D57C4"/>
                </a:solidFill>
                <a:latin typeface="Calibri" panose="020F0502020204030204" pitchFamily="34" charset="0"/>
              </a:rPr>
              <a:t>	</a:t>
            </a:r>
            <a:r>
              <a:rPr lang="en-US" sz="2800" b="0" i="0" u="none" strike="noStrike" baseline="0" dirty="0">
                <a:solidFill>
                  <a:srgbClr val="FF0000"/>
                </a:solidFill>
                <a:latin typeface="Calibri" panose="020F0502020204030204" pitchFamily="34" charset="0"/>
              </a:rPr>
              <a:t>39</a:t>
            </a:r>
            <a:r>
              <a:rPr lang="en-US" sz="2800" b="0" i="0" u="none" strike="noStrike" baseline="0" dirty="0">
                <a:solidFill>
                  <a:srgbClr val="0D57C4"/>
                </a:solidFill>
                <a:latin typeface="Calibri" panose="020F0502020204030204" pitchFamily="34" charset="0"/>
              </a:rPr>
              <a:t>	37	13</a:t>
            </a:r>
            <a:endParaRPr 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FCD1C1-F9F0-44E4-888F-D6F6C4BCD078}"/>
              </a:ext>
            </a:extLst>
          </p:cNvPr>
          <p:cNvSpPr txBox="1"/>
          <p:nvPr/>
        </p:nvSpPr>
        <p:spPr>
          <a:xfrm>
            <a:off x="9457199" y="1678988"/>
            <a:ext cx="10999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Hash Table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DA88DD-14F1-4202-8C9D-24A657FB8EF7}"/>
              </a:ext>
            </a:extLst>
          </p:cNvPr>
          <p:cNvSpPr txBox="1"/>
          <p:nvPr/>
        </p:nvSpPr>
        <p:spPr>
          <a:xfrm>
            <a:off x="885792" y="2801340"/>
            <a:ext cx="60944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</a:rPr>
              <a:t>Hash Function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10182B-3402-47CE-B44C-E4ED0418007F}"/>
              </a:ext>
            </a:extLst>
          </p:cNvPr>
          <p:cNvSpPr txBox="1"/>
          <p:nvPr/>
        </p:nvSpPr>
        <p:spPr>
          <a:xfrm>
            <a:off x="2798412" y="3848360"/>
            <a:ext cx="25965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i="0" u="none" strike="noStrike" baseline="0" dirty="0">
                <a:solidFill>
                  <a:srgbClr val="FF0000"/>
                </a:solidFill>
                <a:latin typeface="Calibri" panose="020F0502020204030204" pitchFamily="34" charset="0"/>
              </a:rPr>
              <a:t>H(x) = x mod 10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64924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/>
        </p:nvSpPr>
        <p:spPr>
          <a:xfrm>
            <a:off x="8737440" y="6248520"/>
            <a:ext cx="25395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18</a:t>
            </a:fld>
            <a:endParaRPr sz="1800" b="0" i="0" u="none" strike="noStrike" cap="none"/>
          </a:p>
        </p:txBody>
      </p:sp>
      <p:sp>
        <p:nvSpPr>
          <p:cNvPr id="93" name="Google Shape;93;p16"/>
          <p:cNvSpPr txBox="1"/>
          <p:nvPr/>
        </p:nvSpPr>
        <p:spPr>
          <a:xfrm>
            <a:off x="812640" y="304920"/>
            <a:ext cx="103629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400" b="0" i="0" u="none" strike="noStrike" cap="none" dirty="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Example</a:t>
            </a:r>
            <a:endParaRPr sz="1800" b="0" i="0" u="none" strike="noStrike" cap="none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5D979A30-476A-4417-99B6-2FFC9F7AC3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4977735"/>
              </p:ext>
            </p:extLst>
          </p:nvPr>
        </p:nvGraphicFramePr>
        <p:xfrm>
          <a:off x="8353142" y="2109554"/>
          <a:ext cx="3308096" cy="370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7122">
                  <a:extLst>
                    <a:ext uri="{9D8B030D-6E8A-4147-A177-3AD203B41FA5}">
                      <a16:colId xmlns:a16="http://schemas.microsoft.com/office/drawing/2014/main" val="2209325107"/>
                    </a:ext>
                  </a:extLst>
                </a:gridCol>
                <a:gridCol w="2690974">
                  <a:extLst>
                    <a:ext uri="{9D8B030D-6E8A-4147-A177-3AD203B41FA5}">
                      <a16:colId xmlns:a16="http://schemas.microsoft.com/office/drawing/2014/main" val="42538976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483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8065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12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7831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7908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6748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55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7232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56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7673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37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5133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18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5855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39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480580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550DE0D-61D0-4A78-8D01-121CCD98CF82}"/>
              </a:ext>
            </a:extLst>
          </p:cNvPr>
          <p:cNvSpPr txBox="1"/>
          <p:nvPr/>
        </p:nvSpPr>
        <p:spPr>
          <a:xfrm>
            <a:off x="885792" y="1621764"/>
            <a:ext cx="60944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D57C4"/>
                </a:solidFill>
                <a:latin typeface="Calibri" panose="020F0502020204030204" pitchFamily="34" charset="0"/>
              </a:rPr>
              <a:t>12</a:t>
            </a:r>
            <a:r>
              <a:rPr lang="en-US" sz="2800" b="0" i="0" u="none" strike="noStrike" baseline="0" dirty="0">
                <a:solidFill>
                  <a:srgbClr val="0D57C4"/>
                </a:solidFill>
                <a:latin typeface="Calibri" panose="020F0502020204030204" pitchFamily="34" charset="0"/>
              </a:rPr>
              <a:t>	</a:t>
            </a:r>
            <a:r>
              <a:rPr lang="en-US" sz="2800" dirty="0">
                <a:solidFill>
                  <a:srgbClr val="0D57C4"/>
                </a:solidFill>
                <a:latin typeface="Calibri" panose="020F0502020204030204" pitchFamily="34" charset="0"/>
              </a:rPr>
              <a:t>55</a:t>
            </a:r>
            <a:r>
              <a:rPr lang="en-US" sz="2800" b="0" i="0" u="none" strike="noStrike" baseline="0" dirty="0">
                <a:solidFill>
                  <a:srgbClr val="0D57C4"/>
                </a:solidFill>
                <a:latin typeface="Calibri" panose="020F0502020204030204" pitchFamily="34" charset="0"/>
              </a:rPr>
              <a:t>	</a:t>
            </a:r>
            <a:r>
              <a:rPr lang="en-US" sz="2800" dirty="0">
                <a:solidFill>
                  <a:srgbClr val="0D57C4"/>
                </a:solidFill>
                <a:latin typeface="Calibri" panose="020F0502020204030204" pitchFamily="34" charset="0"/>
              </a:rPr>
              <a:t>18</a:t>
            </a:r>
            <a:r>
              <a:rPr lang="en-US" sz="2800" b="0" i="0" u="none" strike="noStrike" baseline="0" dirty="0">
                <a:solidFill>
                  <a:srgbClr val="0D57C4"/>
                </a:solidFill>
                <a:latin typeface="Calibri" panose="020F0502020204030204" pitchFamily="34" charset="0"/>
              </a:rPr>
              <a:t>	</a:t>
            </a:r>
            <a:r>
              <a:rPr lang="en-US" sz="2800" dirty="0">
                <a:solidFill>
                  <a:srgbClr val="0D57C4"/>
                </a:solidFill>
                <a:latin typeface="Calibri" panose="020F0502020204030204" pitchFamily="34" charset="0"/>
              </a:rPr>
              <a:t>56</a:t>
            </a:r>
            <a:r>
              <a:rPr lang="en-US" sz="2800" b="0" i="0" u="none" strike="noStrike" baseline="0" dirty="0">
                <a:solidFill>
                  <a:srgbClr val="0D57C4"/>
                </a:solidFill>
                <a:latin typeface="Calibri" panose="020F0502020204030204" pitchFamily="34" charset="0"/>
              </a:rPr>
              <a:t>	</a:t>
            </a:r>
            <a:r>
              <a:rPr lang="en-US" sz="2800" dirty="0">
                <a:solidFill>
                  <a:srgbClr val="0D57C4"/>
                </a:solidFill>
                <a:latin typeface="Calibri" panose="020F0502020204030204" pitchFamily="34" charset="0"/>
              </a:rPr>
              <a:t>39</a:t>
            </a:r>
            <a:r>
              <a:rPr lang="en-US" sz="2800" b="0" i="0" u="none" strike="noStrike" baseline="0" dirty="0">
                <a:solidFill>
                  <a:srgbClr val="0D57C4"/>
                </a:solidFill>
                <a:latin typeface="Calibri" panose="020F0502020204030204" pitchFamily="34" charset="0"/>
              </a:rPr>
              <a:t>	</a:t>
            </a:r>
            <a:r>
              <a:rPr lang="en-US" sz="2800" b="0" i="0" u="none" strike="noStrike" baseline="0" dirty="0">
                <a:solidFill>
                  <a:srgbClr val="FF0000"/>
                </a:solidFill>
                <a:latin typeface="Calibri" panose="020F0502020204030204" pitchFamily="34" charset="0"/>
              </a:rPr>
              <a:t>37</a:t>
            </a:r>
            <a:r>
              <a:rPr lang="en-US" sz="2800" b="0" i="0" u="none" strike="noStrike" baseline="0" dirty="0">
                <a:solidFill>
                  <a:srgbClr val="0D57C4"/>
                </a:solidFill>
                <a:latin typeface="Calibri" panose="020F0502020204030204" pitchFamily="34" charset="0"/>
              </a:rPr>
              <a:t>	13</a:t>
            </a:r>
            <a:endParaRPr 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FCD1C1-F9F0-44E4-888F-D6F6C4BCD078}"/>
              </a:ext>
            </a:extLst>
          </p:cNvPr>
          <p:cNvSpPr txBox="1"/>
          <p:nvPr/>
        </p:nvSpPr>
        <p:spPr>
          <a:xfrm>
            <a:off x="9457199" y="1678988"/>
            <a:ext cx="10999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Hash Table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DA88DD-14F1-4202-8C9D-24A657FB8EF7}"/>
              </a:ext>
            </a:extLst>
          </p:cNvPr>
          <p:cNvSpPr txBox="1"/>
          <p:nvPr/>
        </p:nvSpPr>
        <p:spPr>
          <a:xfrm>
            <a:off x="885792" y="2801340"/>
            <a:ext cx="60944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</a:rPr>
              <a:t>Hash Function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10182B-3402-47CE-B44C-E4ED0418007F}"/>
              </a:ext>
            </a:extLst>
          </p:cNvPr>
          <p:cNvSpPr txBox="1"/>
          <p:nvPr/>
        </p:nvSpPr>
        <p:spPr>
          <a:xfrm>
            <a:off x="2798412" y="3848360"/>
            <a:ext cx="25965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i="0" u="none" strike="noStrike" baseline="0" dirty="0">
                <a:solidFill>
                  <a:srgbClr val="FF0000"/>
                </a:solidFill>
                <a:latin typeface="Calibri" panose="020F0502020204030204" pitchFamily="34" charset="0"/>
              </a:rPr>
              <a:t>H(x) = x mod 10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57497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/>
        </p:nvSpPr>
        <p:spPr>
          <a:xfrm>
            <a:off x="8737440" y="6248520"/>
            <a:ext cx="25395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19</a:t>
            </a:fld>
            <a:endParaRPr sz="1800" b="0" i="0" u="none" strike="noStrike" cap="none"/>
          </a:p>
        </p:txBody>
      </p:sp>
      <p:sp>
        <p:nvSpPr>
          <p:cNvPr id="93" name="Google Shape;93;p16"/>
          <p:cNvSpPr txBox="1"/>
          <p:nvPr/>
        </p:nvSpPr>
        <p:spPr>
          <a:xfrm>
            <a:off x="812640" y="304920"/>
            <a:ext cx="103629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400" b="0" i="0" u="none" strike="noStrike" cap="none" dirty="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Example</a:t>
            </a:r>
            <a:endParaRPr sz="1800" b="0" i="0" u="none" strike="noStrike" cap="none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5D979A30-476A-4417-99B6-2FFC9F7AC3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3306796"/>
              </p:ext>
            </p:extLst>
          </p:nvPr>
        </p:nvGraphicFramePr>
        <p:xfrm>
          <a:off x="8353142" y="2109554"/>
          <a:ext cx="3308096" cy="370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7122">
                  <a:extLst>
                    <a:ext uri="{9D8B030D-6E8A-4147-A177-3AD203B41FA5}">
                      <a16:colId xmlns:a16="http://schemas.microsoft.com/office/drawing/2014/main" val="2209325107"/>
                    </a:ext>
                  </a:extLst>
                </a:gridCol>
                <a:gridCol w="2690974">
                  <a:extLst>
                    <a:ext uri="{9D8B030D-6E8A-4147-A177-3AD203B41FA5}">
                      <a16:colId xmlns:a16="http://schemas.microsoft.com/office/drawing/2014/main" val="42538976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483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8065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12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7831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13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7908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6748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55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7232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56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7673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37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5133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18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5855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39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480580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550DE0D-61D0-4A78-8D01-121CCD98CF82}"/>
              </a:ext>
            </a:extLst>
          </p:cNvPr>
          <p:cNvSpPr txBox="1"/>
          <p:nvPr/>
        </p:nvSpPr>
        <p:spPr>
          <a:xfrm>
            <a:off x="885792" y="1621764"/>
            <a:ext cx="60944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D57C4"/>
                </a:solidFill>
                <a:latin typeface="Calibri" panose="020F0502020204030204" pitchFamily="34" charset="0"/>
              </a:rPr>
              <a:t>12</a:t>
            </a:r>
            <a:r>
              <a:rPr lang="en-US" sz="2800" b="0" i="0" u="none" strike="noStrike" baseline="0" dirty="0">
                <a:solidFill>
                  <a:srgbClr val="0D57C4"/>
                </a:solidFill>
                <a:latin typeface="Calibri" panose="020F0502020204030204" pitchFamily="34" charset="0"/>
              </a:rPr>
              <a:t>	</a:t>
            </a:r>
            <a:r>
              <a:rPr lang="en-US" sz="2800" dirty="0">
                <a:solidFill>
                  <a:srgbClr val="0D57C4"/>
                </a:solidFill>
                <a:latin typeface="Calibri" panose="020F0502020204030204" pitchFamily="34" charset="0"/>
              </a:rPr>
              <a:t>55</a:t>
            </a:r>
            <a:r>
              <a:rPr lang="en-US" sz="2800" b="0" i="0" u="none" strike="noStrike" baseline="0" dirty="0">
                <a:solidFill>
                  <a:srgbClr val="0D57C4"/>
                </a:solidFill>
                <a:latin typeface="Calibri" panose="020F0502020204030204" pitchFamily="34" charset="0"/>
              </a:rPr>
              <a:t>	</a:t>
            </a:r>
            <a:r>
              <a:rPr lang="en-US" sz="2800" dirty="0">
                <a:solidFill>
                  <a:srgbClr val="0D57C4"/>
                </a:solidFill>
                <a:latin typeface="Calibri" panose="020F0502020204030204" pitchFamily="34" charset="0"/>
              </a:rPr>
              <a:t>18</a:t>
            </a:r>
            <a:r>
              <a:rPr lang="en-US" sz="2800" b="0" i="0" u="none" strike="noStrike" baseline="0" dirty="0">
                <a:solidFill>
                  <a:srgbClr val="0D57C4"/>
                </a:solidFill>
                <a:latin typeface="Calibri" panose="020F0502020204030204" pitchFamily="34" charset="0"/>
              </a:rPr>
              <a:t>	</a:t>
            </a:r>
            <a:r>
              <a:rPr lang="en-US" sz="2800" dirty="0">
                <a:solidFill>
                  <a:srgbClr val="0D57C4"/>
                </a:solidFill>
                <a:latin typeface="Calibri" panose="020F0502020204030204" pitchFamily="34" charset="0"/>
              </a:rPr>
              <a:t>56</a:t>
            </a:r>
            <a:r>
              <a:rPr lang="en-US" sz="2800" b="0" i="0" u="none" strike="noStrike" baseline="0" dirty="0">
                <a:solidFill>
                  <a:srgbClr val="0D57C4"/>
                </a:solidFill>
                <a:latin typeface="Calibri" panose="020F0502020204030204" pitchFamily="34" charset="0"/>
              </a:rPr>
              <a:t>	</a:t>
            </a:r>
            <a:r>
              <a:rPr lang="en-US" sz="2800" dirty="0">
                <a:solidFill>
                  <a:srgbClr val="0D57C4"/>
                </a:solidFill>
                <a:latin typeface="Calibri" panose="020F0502020204030204" pitchFamily="34" charset="0"/>
              </a:rPr>
              <a:t>39</a:t>
            </a:r>
            <a:r>
              <a:rPr lang="en-US" sz="2800" b="0" i="0" u="none" strike="noStrike" baseline="0" dirty="0">
                <a:solidFill>
                  <a:srgbClr val="0D57C4"/>
                </a:solidFill>
                <a:latin typeface="Calibri" panose="020F0502020204030204" pitchFamily="34" charset="0"/>
              </a:rPr>
              <a:t>	</a:t>
            </a:r>
            <a:r>
              <a:rPr lang="en-US" sz="2800" dirty="0">
                <a:solidFill>
                  <a:srgbClr val="0D57C4"/>
                </a:solidFill>
                <a:latin typeface="Calibri" panose="020F0502020204030204" pitchFamily="34" charset="0"/>
              </a:rPr>
              <a:t>37</a:t>
            </a:r>
            <a:r>
              <a:rPr lang="en-US" sz="2800" b="0" i="0" u="none" strike="noStrike" baseline="0" dirty="0">
                <a:solidFill>
                  <a:srgbClr val="0D57C4"/>
                </a:solidFill>
                <a:latin typeface="Calibri" panose="020F0502020204030204" pitchFamily="34" charset="0"/>
              </a:rPr>
              <a:t>	</a:t>
            </a:r>
            <a:r>
              <a:rPr lang="en-US" sz="2800" b="0" i="0" u="none" strike="noStrike" baseline="0" dirty="0">
                <a:solidFill>
                  <a:srgbClr val="FF0000"/>
                </a:solidFill>
                <a:latin typeface="Calibri" panose="020F0502020204030204" pitchFamily="34" charset="0"/>
              </a:rPr>
              <a:t>13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FCD1C1-F9F0-44E4-888F-D6F6C4BCD078}"/>
              </a:ext>
            </a:extLst>
          </p:cNvPr>
          <p:cNvSpPr txBox="1"/>
          <p:nvPr/>
        </p:nvSpPr>
        <p:spPr>
          <a:xfrm>
            <a:off x="9457199" y="1678988"/>
            <a:ext cx="10999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Hash Table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DA88DD-14F1-4202-8C9D-24A657FB8EF7}"/>
              </a:ext>
            </a:extLst>
          </p:cNvPr>
          <p:cNvSpPr txBox="1"/>
          <p:nvPr/>
        </p:nvSpPr>
        <p:spPr>
          <a:xfrm>
            <a:off x="885792" y="2801340"/>
            <a:ext cx="60944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</a:rPr>
              <a:t>Hash Function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10182B-3402-47CE-B44C-E4ED0418007F}"/>
              </a:ext>
            </a:extLst>
          </p:cNvPr>
          <p:cNvSpPr txBox="1"/>
          <p:nvPr/>
        </p:nvSpPr>
        <p:spPr>
          <a:xfrm>
            <a:off x="2798412" y="3848360"/>
            <a:ext cx="25965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i="0" u="none" strike="noStrike" baseline="0" dirty="0">
                <a:solidFill>
                  <a:srgbClr val="FF0000"/>
                </a:solidFill>
                <a:latin typeface="Calibri" panose="020F0502020204030204" pitchFamily="34" charset="0"/>
              </a:rPr>
              <a:t>H(x) = x mod 10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2078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/>
        </p:nvSpPr>
        <p:spPr>
          <a:xfrm>
            <a:off x="812640" y="304920"/>
            <a:ext cx="103629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40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Outline</a:t>
            </a:r>
            <a:endParaRPr sz="1800" b="0" i="0" u="none" strike="noStrike" cap="none"/>
          </a:p>
        </p:txBody>
      </p:sp>
      <p:sp>
        <p:nvSpPr>
          <p:cNvPr id="84" name="Google Shape;84;p15"/>
          <p:cNvSpPr txBox="1"/>
          <p:nvPr/>
        </p:nvSpPr>
        <p:spPr>
          <a:xfrm>
            <a:off x="1117440" y="1523880"/>
            <a:ext cx="10362900" cy="44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2400"/>
              <a:buFont typeface="Tahoma"/>
              <a:buChar char="●"/>
            </a:pPr>
            <a:r>
              <a:rPr lang="en-CA" sz="2400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Hashing</a:t>
            </a:r>
            <a:endParaRPr sz="2400" dirty="0">
              <a:solidFill>
                <a:srgbClr val="40458C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2400"/>
              <a:buFont typeface="Tahoma"/>
              <a:buChar char="○"/>
            </a:pPr>
            <a:r>
              <a:rPr lang="en-CA" sz="2400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Definition</a:t>
            </a:r>
            <a:endParaRPr sz="2400" dirty="0">
              <a:solidFill>
                <a:srgbClr val="40458C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2400"/>
              <a:buFont typeface="Tahoma"/>
              <a:buChar char="○"/>
            </a:pPr>
            <a:r>
              <a:rPr lang="en-CA" sz="2400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Collisions</a:t>
            </a: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2400"/>
              <a:buFont typeface="Tahoma"/>
              <a:buChar char="○"/>
            </a:pPr>
            <a:r>
              <a:rPr lang="en-CA" sz="2400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Probing</a:t>
            </a: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2400"/>
              <a:buFont typeface="Tahoma"/>
              <a:buChar char="○"/>
            </a:pPr>
            <a:r>
              <a:rPr lang="en-CA" sz="2400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Implementation</a:t>
            </a:r>
            <a:endParaRPr sz="2400" dirty="0">
              <a:solidFill>
                <a:srgbClr val="40458C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6" name="Google Shape;86;p15"/>
          <p:cNvSpPr txBox="1"/>
          <p:nvPr/>
        </p:nvSpPr>
        <p:spPr>
          <a:xfrm>
            <a:off x="8940960" y="6248520"/>
            <a:ext cx="25395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2</a:t>
            </a:fld>
            <a:endParaRPr sz="1800" b="0" i="0" u="none" strike="noStrike" cap="none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/>
        </p:nvSpPr>
        <p:spPr>
          <a:xfrm>
            <a:off x="8737440" y="6248520"/>
            <a:ext cx="25395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20</a:t>
            </a:fld>
            <a:endParaRPr sz="1800" b="0" i="0" u="none" strike="noStrike" cap="none"/>
          </a:p>
        </p:txBody>
      </p:sp>
      <p:sp>
        <p:nvSpPr>
          <p:cNvPr id="93" name="Google Shape;93;p16"/>
          <p:cNvSpPr txBox="1"/>
          <p:nvPr/>
        </p:nvSpPr>
        <p:spPr>
          <a:xfrm>
            <a:off x="812640" y="304920"/>
            <a:ext cx="103629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400" b="0" i="0" u="none" strike="noStrike" cap="none" dirty="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Collisions</a:t>
            </a:r>
            <a:endParaRPr sz="1800" b="0" i="0" u="none" strike="noStrike" cap="none" dirty="0"/>
          </a:p>
        </p:txBody>
      </p:sp>
      <p:sp>
        <p:nvSpPr>
          <p:cNvPr id="94" name="Google Shape;94;p16"/>
          <p:cNvSpPr txBox="1"/>
          <p:nvPr/>
        </p:nvSpPr>
        <p:spPr>
          <a:xfrm>
            <a:off x="812652" y="1905125"/>
            <a:ext cx="10653924" cy="3819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3080" marR="0" lvl="0" indent="-34272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2800"/>
              <a:buFont typeface="Tahoma"/>
              <a:buChar char="•"/>
            </a:pPr>
            <a:r>
              <a:rPr lang="en-US" sz="2800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Occasionally, different integers will generate the same hash function result.</a:t>
            </a:r>
          </a:p>
          <a:p>
            <a:pPr marL="343080" marR="0" lvl="0" indent="-34272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2800"/>
              <a:buFont typeface="Tahoma"/>
              <a:buChar char="•"/>
            </a:pPr>
            <a:endParaRPr lang="en-US" sz="2800" dirty="0">
              <a:solidFill>
                <a:srgbClr val="40458C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3080" marR="0" lvl="0" indent="-34272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2800"/>
              <a:buFont typeface="Tahoma"/>
              <a:buChar char="•"/>
            </a:pPr>
            <a:r>
              <a:rPr lang="en-US" sz="2800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When two keys hash to the same index, we get a hash collision</a:t>
            </a:r>
            <a:endParaRPr sz="1800" b="0" i="0" u="none" strike="noStrike" cap="none" dirty="0"/>
          </a:p>
        </p:txBody>
      </p:sp>
    </p:spTree>
    <p:extLst>
      <p:ext uri="{BB962C8B-B14F-4D97-AF65-F5344CB8AC3E}">
        <p14:creationId xmlns:p14="http://schemas.microsoft.com/office/powerpoint/2010/main" val="35408642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/>
        </p:nvSpPr>
        <p:spPr>
          <a:xfrm>
            <a:off x="8737440" y="6248520"/>
            <a:ext cx="25395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21</a:t>
            </a:fld>
            <a:endParaRPr sz="1800" b="0" i="0" u="none" strike="noStrike" cap="none"/>
          </a:p>
        </p:txBody>
      </p:sp>
      <p:sp>
        <p:nvSpPr>
          <p:cNvPr id="93" name="Google Shape;93;p16"/>
          <p:cNvSpPr txBox="1"/>
          <p:nvPr/>
        </p:nvSpPr>
        <p:spPr>
          <a:xfrm>
            <a:off x="812640" y="304920"/>
            <a:ext cx="103629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400" b="0" i="0" u="none" strike="noStrike" cap="none" dirty="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Collisions</a:t>
            </a:r>
            <a:endParaRPr sz="1800" b="0" i="0" u="none" strike="noStrike" cap="none" dirty="0"/>
          </a:p>
        </p:txBody>
      </p:sp>
      <p:sp>
        <p:nvSpPr>
          <p:cNvPr id="94" name="Google Shape;94;p16"/>
          <p:cNvSpPr txBox="1"/>
          <p:nvPr/>
        </p:nvSpPr>
        <p:spPr>
          <a:xfrm>
            <a:off x="812652" y="1905125"/>
            <a:ext cx="10653924" cy="3819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3080" marR="0" lvl="0" indent="-34272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2800"/>
              <a:buFont typeface="Tahoma"/>
              <a:buChar char="•"/>
            </a:pPr>
            <a:r>
              <a:rPr lang="en-US" sz="2800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To maximize the efficiency of storing and retrieving items in the hash table, we need to minimize the number of collisions.</a:t>
            </a:r>
          </a:p>
          <a:p>
            <a:pPr marL="343080" marR="0" lvl="0" indent="-34272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2800"/>
              <a:buFont typeface="Tahoma"/>
              <a:buChar char="•"/>
            </a:pPr>
            <a:endParaRPr lang="en-US" sz="2800" dirty="0">
              <a:solidFill>
                <a:srgbClr val="40458C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3080" marR="0" lvl="0" indent="-34272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2800"/>
              <a:buFont typeface="Tahoma"/>
              <a:buChar char="•"/>
            </a:pPr>
            <a:r>
              <a:rPr lang="en-US" sz="2800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Its always a good idea to keep Linked Lists short</a:t>
            </a:r>
            <a:endParaRPr sz="1800" b="0" i="0" u="none" strike="noStrike" cap="none" dirty="0"/>
          </a:p>
        </p:txBody>
      </p:sp>
    </p:spTree>
    <p:extLst>
      <p:ext uri="{BB962C8B-B14F-4D97-AF65-F5344CB8AC3E}">
        <p14:creationId xmlns:p14="http://schemas.microsoft.com/office/powerpoint/2010/main" val="32108080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/>
        </p:nvSpPr>
        <p:spPr>
          <a:xfrm>
            <a:off x="8737440" y="6248520"/>
            <a:ext cx="25395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22</a:t>
            </a:fld>
            <a:endParaRPr sz="1800" b="0" i="0" u="none" strike="noStrike" cap="none"/>
          </a:p>
        </p:txBody>
      </p:sp>
      <p:sp>
        <p:nvSpPr>
          <p:cNvPr id="93" name="Google Shape;93;p16"/>
          <p:cNvSpPr txBox="1"/>
          <p:nvPr/>
        </p:nvSpPr>
        <p:spPr>
          <a:xfrm>
            <a:off x="812640" y="304920"/>
            <a:ext cx="103629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400" b="0" i="0" u="none" strike="noStrike" cap="none" dirty="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Example</a:t>
            </a:r>
            <a:endParaRPr sz="1800" b="0" i="0" u="none" strike="noStrike" cap="none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5D979A30-476A-4417-99B6-2FFC9F7AC3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7935659"/>
              </p:ext>
            </p:extLst>
          </p:nvPr>
        </p:nvGraphicFramePr>
        <p:xfrm>
          <a:off x="8353142" y="2109554"/>
          <a:ext cx="3308096" cy="370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7122">
                  <a:extLst>
                    <a:ext uri="{9D8B030D-6E8A-4147-A177-3AD203B41FA5}">
                      <a16:colId xmlns:a16="http://schemas.microsoft.com/office/drawing/2014/main" val="2209325107"/>
                    </a:ext>
                  </a:extLst>
                </a:gridCol>
                <a:gridCol w="2690974">
                  <a:extLst>
                    <a:ext uri="{9D8B030D-6E8A-4147-A177-3AD203B41FA5}">
                      <a16:colId xmlns:a16="http://schemas.microsoft.com/office/drawing/2014/main" val="42538976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483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8065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7831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7908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6748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7232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7673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5133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5855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480580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550DE0D-61D0-4A78-8D01-121CCD98CF82}"/>
              </a:ext>
            </a:extLst>
          </p:cNvPr>
          <p:cNvSpPr txBox="1"/>
          <p:nvPr/>
        </p:nvSpPr>
        <p:spPr>
          <a:xfrm>
            <a:off x="885792" y="1621764"/>
            <a:ext cx="60944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D57C4"/>
                </a:solidFill>
                <a:latin typeface="Calibri" panose="020F0502020204030204" pitchFamily="34" charset="0"/>
              </a:rPr>
              <a:t>45	55	65	75	85	95	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FCD1C1-F9F0-44E4-888F-D6F6C4BCD078}"/>
              </a:ext>
            </a:extLst>
          </p:cNvPr>
          <p:cNvSpPr txBox="1"/>
          <p:nvPr/>
        </p:nvSpPr>
        <p:spPr>
          <a:xfrm>
            <a:off x="9457199" y="1678988"/>
            <a:ext cx="10999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Hash Table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DA88DD-14F1-4202-8C9D-24A657FB8EF7}"/>
              </a:ext>
            </a:extLst>
          </p:cNvPr>
          <p:cNvSpPr txBox="1"/>
          <p:nvPr/>
        </p:nvSpPr>
        <p:spPr>
          <a:xfrm>
            <a:off x="885792" y="2748030"/>
            <a:ext cx="60944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</a:rPr>
              <a:t>Hash Function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10182B-3402-47CE-B44C-E4ED0418007F}"/>
              </a:ext>
            </a:extLst>
          </p:cNvPr>
          <p:cNvSpPr txBox="1"/>
          <p:nvPr/>
        </p:nvSpPr>
        <p:spPr>
          <a:xfrm>
            <a:off x="2798412" y="3848360"/>
            <a:ext cx="25965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i="0" u="none" strike="noStrike" baseline="0" dirty="0">
                <a:solidFill>
                  <a:srgbClr val="FF0000"/>
                </a:solidFill>
                <a:latin typeface="Calibri" panose="020F0502020204030204" pitchFamily="34" charset="0"/>
              </a:rPr>
              <a:t>H(x) = x mod 10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43237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/>
        </p:nvSpPr>
        <p:spPr>
          <a:xfrm>
            <a:off x="8737440" y="6248520"/>
            <a:ext cx="25395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23</a:t>
            </a:fld>
            <a:endParaRPr sz="1800" b="0" i="0" u="none" strike="noStrike" cap="none"/>
          </a:p>
        </p:txBody>
      </p:sp>
      <p:sp>
        <p:nvSpPr>
          <p:cNvPr id="93" name="Google Shape;93;p16"/>
          <p:cNvSpPr txBox="1"/>
          <p:nvPr/>
        </p:nvSpPr>
        <p:spPr>
          <a:xfrm>
            <a:off x="812640" y="304920"/>
            <a:ext cx="103629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400" b="0" i="0" u="none" strike="noStrike" cap="none" dirty="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Example</a:t>
            </a:r>
            <a:endParaRPr sz="1800" b="0" i="0" u="none" strike="noStrike" cap="none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5D979A30-476A-4417-99B6-2FFC9F7AC3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5439187"/>
              </p:ext>
            </p:extLst>
          </p:nvPr>
        </p:nvGraphicFramePr>
        <p:xfrm>
          <a:off x="8353142" y="2109554"/>
          <a:ext cx="3308096" cy="370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7122">
                  <a:extLst>
                    <a:ext uri="{9D8B030D-6E8A-4147-A177-3AD203B41FA5}">
                      <a16:colId xmlns:a16="http://schemas.microsoft.com/office/drawing/2014/main" val="2209325107"/>
                    </a:ext>
                  </a:extLst>
                </a:gridCol>
                <a:gridCol w="2690974">
                  <a:extLst>
                    <a:ext uri="{9D8B030D-6E8A-4147-A177-3AD203B41FA5}">
                      <a16:colId xmlns:a16="http://schemas.microsoft.com/office/drawing/2014/main" val="42538976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483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8065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7831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7908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6748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45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7232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7673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5133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5855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480580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550DE0D-61D0-4A78-8D01-121CCD98CF82}"/>
              </a:ext>
            </a:extLst>
          </p:cNvPr>
          <p:cNvSpPr txBox="1"/>
          <p:nvPr/>
        </p:nvSpPr>
        <p:spPr>
          <a:xfrm>
            <a:off x="885792" y="1621764"/>
            <a:ext cx="60944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Calibri" panose="020F0502020204030204" pitchFamily="34" charset="0"/>
              </a:rPr>
              <a:t>45</a:t>
            </a:r>
            <a:r>
              <a:rPr lang="en-US" sz="2800" dirty="0">
                <a:solidFill>
                  <a:srgbClr val="0D57C4"/>
                </a:solidFill>
                <a:latin typeface="Calibri" panose="020F0502020204030204" pitchFamily="34" charset="0"/>
              </a:rPr>
              <a:t>	55	65	75	85	95	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FCD1C1-F9F0-44E4-888F-D6F6C4BCD078}"/>
              </a:ext>
            </a:extLst>
          </p:cNvPr>
          <p:cNvSpPr txBox="1"/>
          <p:nvPr/>
        </p:nvSpPr>
        <p:spPr>
          <a:xfrm>
            <a:off x="9457199" y="1678988"/>
            <a:ext cx="10999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Hash Table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DA88DD-14F1-4202-8C9D-24A657FB8EF7}"/>
              </a:ext>
            </a:extLst>
          </p:cNvPr>
          <p:cNvSpPr txBox="1"/>
          <p:nvPr/>
        </p:nvSpPr>
        <p:spPr>
          <a:xfrm>
            <a:off x="885792" y="2748030"/>
            <a:ext cx="60944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</a:rPr>
              <a:t>Hash Function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10182B-3402-47CE-B44C-E4ED0418007F}"/>
              </a:ext>
            </a:extLst>
          </p:cNvPr>
          <p:cNvSpPr txBox="1"/>
          <p:nvPr/>
        </p:nvSpPr>
        <p:spPr>
          <a:xfrm>
            <a:off x="2798412" y="3848360"/>
            <a:ext cx="25965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i="0" u="none" strike="noStrike" baseline="0" dirty="0">
                <a:solidFill>
                  <a:srgbClr val="FF0000"/>
                </a:solidFill>
                <a:latin typeface="Calibri" panose="020F0502020204030204" pitchFamily="34" charset="0"/>
              </a:rPr>
              <a:t>H(x) = x mod 10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06534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/>
        </p:nvSpPr>
        <p:spPr>
          <a:xfrm>
            <a:off x="8737440" y="6248520"/>
            <a:ext cx="25395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24</a:t>
            </a:fld>
            <a:endParaRPr sz="1800" b="0" i="0" u="none" strike="noStrike" cap="none"/>
          </a:p>
        </p:txBody>
      </p:sp>
      <p:sp>
        <p:nvSpPr>
          <p:cNvPr id="93" name="Google Shape;93;p16"/>
          <p:cNvSpPr txBox="1"/>
          <p:nvPr/>
        </p:nvSpPr>
        <p:spPr>
          <a:xfrm>
            <a:off x="812640" y="304920"/>
            <a:ext cx="103629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400" b="0" i="0" u="none" strike="noStrike" cap="none" dirty="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Example</a:t>
            </a:r>
            <a:endParaRPr sz="1800" b="0" i="0" u="none" strike="noStrike" cap="none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5D979A30-476A-4417-99B6-2FFC9F7AC3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9583102"/>
              </p:ext>
            </p:extLst>
          </p:nvPr>
        </p:nvGraphicFramePr>
        <p:xfrm>
          <a:off x="8353142" y="2109554"/>
          <a:ext cx="3308096" cy="370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7122">
                  <a:extLst>
                    <a:ext uri="{9D8B030D-6E8A-4147-A177-3AD203B41FA5}">
                      <a16:colId xmlns:a16="http://schemas.microsoft.com/office/drawing/2014/main" val="2209325107"/>
                    </a:ext>
                  </a:extLst>
                </a:gridCol>
                <a:gridCol w="2690974">
                  <a:extLst>
                    <a:ext uri="{9D8B030D-6E8A-4147-A177-3AD203B41FA5}">
                      <a16:colId xmlns:a16="http://schemas.microsoft.com/office/drawing/2014/main" val="42538976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483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8065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7831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7908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6748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45    55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7232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7673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5133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5855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480580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550DE0D-61D0-4A78-8D01-121CCD98CF82}"/>
              </a:ext>
            </a:extLst>
          </p:cNvPr>
          <p:cNvSpPr txBox="1"/>
          <p:nvPr/>
        </p:nvSpPr>
        <p:spPr>
          <a:xfrm>
            <a:off x="885792" y="1621764"/>
            <a:ext cx="60944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D57C4"/>
                </a:solidFill>
                <a:latin typeface="Calibri" panose="020F0502020204030204" pitchFamily="34" charset="0"/>
              </a:rPr>
              <a:t>45	</a:t>
            </a:r>
            <a:r>
              <a:rPr lang="en-US" sz="2800" dirty="0">
                <a:solidFill>
                  <a:srgbClr val="FF0000"/>
                </a:solidFill>
                <a:latin typeface="Calibri" panose="020F0502020204030204" pitchFamily="34" charset="0"/>
              </a:rPr>
              <a:t>55</a:t>
            </a:r>
            <a:r>
              <a:rPr lang="en-US" sz="2800" dirty="0">
                <a:solidFill>
                  <a:srgbClr val="0D57C4"/>
                </a:solidFill>
                <a:latin typeface="Calibri" panose="020F0502020204030204" pitchFamily="34" charset="0"/>
              </a:rPr>
              <a:t>	65	75	85	95	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FCD1C1-F9F0-44E4-888F-D6F6C4BCD078}"/>
              </a:ext>
            </a:extLst>
          </p:cNvPr>
          <p:cNvSpPr txBox="1"/>
          <p:nvPr/>
        </p:nvSpPr>
        <p:spPr>
          <a:xfrm>
            <a:off x="9457199" y="1678988"/>
            <a:ext cx="10999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Hash Table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DA88DD-14F1-4202-8C9D-24A657FB8EF7}"/>
              </a:ext>
            </a:extLst>
          </p:cNvPr>
          <p:cNvSpPr txBox="1"/>
          <p:nvPr/>
        </p:nvSpPr>
        <p:spPr>
          <a:xfrm>
            <a:off x="885792" y="2748030"/>
            <a:ext cx="60944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</a:rPr>
              <a:t>Hash Function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10182B-3402-47CE-B44C-E4ED0418007F}"/>
              </a:ext>
            </a:extLst>
          </p:cNvPr>
          <p:cNvSpPr txBox="1"/>
          <p:nvPr/>
        </p:nvSpPr>
        <p:spPr>
          <a:xfrm>
            <a:off x="2798412" y="3848360"/>
            <a:ext cx="25965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i="0" u="none" strike="noStrike" baseline="0" dirty="0">
                <a:solidFill>
                  <a:srgbClr val="FF0000"/>
                </a:solidFill>
                <a:latin typeface="Calibri" panose="020F0502020204030204" pitchFamily="34" charset="0"/>
              </a:rPr>
              <a:t>H(x) = x mod 10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65342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/>
        </p:nvSpPr>
        <p:spPr>
          <a:xfrm>
            <a:off x="8737440" y="6248520"/>
            <a:ext cx="25395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25</a:t>
            </a:fld>
            <a:endParaRPr sz="1800" b="0" i="0" u="none" strike="noStrike" cap="none"/>
          </a:p>
        </p:txBody>
      </p:sp>
      <p:sp>
        <p:nvSpPr>
          <p:cNvPr id="93" name="Google Shape;93;p16"/>
          <p:cNvSpPr txBox="1"/>
          <p:nvPr/>
        </p:nvSpPr>
        <p:spPr>
          <a:xfrm>
            <a:off x="812640" y="304920"/>
            <a:ext cx="103629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400" b="0" i="0" u="none" strike="noStrike" cap="none" dirty="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Example</a:t>
            </a:r>
            <a:endParaRPr sz="1800" b="0" i="0" u="none" strike="noStrike" cap="none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5D979A30-476A-4417-99B6-2FFC9F7AC3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5590558"/>
              </p:ext>
            </p:extLst>
          </p:nvPr>
        </p:nvGraphicFramePr>
        <p:xfrm>
          <a:off x="8353142" y="2109554"/>
          <a:ext cx="3308096" cy="370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7122">
                  <a:extLst>
                    <a:ext uri="{9D8B030D-6E8A-4147-A177-3AD203B41FA5}">
                      <a16:colId xmlns:a16="http://schemas.microsoft.com/office/drawing/2014/main" val="2209325107"/>
                    </a:ext>
                  </a:extLst>
                </a:gridCol>
                <a:gridCol w="2690974">
                  <a:extLst>
                    <a:ext uri="{9D8B030D-6E8A-4147-A177-3AD203B41FA5}">
                      <a16:colId xmlns:a16="http://schemas.microsoft.com/office/drawing/2014/main" val="42538976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483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8065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7831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7908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6748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45    55    65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7232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7673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5133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5855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480580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550DE0D-61D0-4A78-8D01-121CCD98CF82}"/>
              </a:ext>
            </a:extLst>
          </p:cNvPr>
          <p:cNvSpPr txBox="1"/>
          <p:nvPr/>
        </p:nvSpPr>
        <p:spPr>
          <a:xfrm>
            <a:off x="885792" y="1621764"/>
            <a:ext cx="60944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D57C4"/>
                </a:solidFill>
                <a:latin typeface="Calibri" panose="020F0502020204030204" pitchFamily="34" charset="0"/>
              </a:rPr>
              <a:t>45	55	</a:t>
            </a:r>
            <a:r>
              <a:rPr lang="en-US" sz="2800" dirty="0">
                <a:solidFill>
                  <a:srgbClr val="FF0000"/>
                </a:solidFill>
                <a:latin typeface="Calibri" panose="020F0502020204030204" pitchFamily="34" charset="0"/>
              </a:rPr>
              <a:t>65</a:t>
            </a:r>
            <a:r>
              <a:rPr lang="en-US" sz="2800" dirty="0">
                <a:solidFill>
                  <a:srgbClr val="0D57C4"/>
                </a:solidFill>
                <a:latin typeface="Calibri" panose="020F0502020204030204" pitchFamily="34" charset="0"/>
              </a:rPr>
              <a:t>	75	85	95	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FCD1C1-F9F0-44E4-888F-D6F6C4BCD078}"/>
              </a:ext>
            </a:extLst>
          </p:cNvPr>
          <p:cNvSpPr txBox="1"/>
          <p:nvPr/>
        </p:nvSpPr>
        <p:spPr>
          <a:xfrm>
            <a:off x="9457199" y="1678988"/>
            <a:ext cx="10999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Hash Table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DA88DD-14F1-4202-8C9D-24A657FB8EF7}"/>
              </a:ext>
            </a:extLst>
          </p:cNvPr>
          <p:cNvSpPr txBox="1"/>
          <p:nvPr/>
        </p:nvSpPr>
        <p:spPr>
          <a:xfrm>
            <a:off x="885792" y="2748030"/>
            <a:ext cx="60944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</a:rPr>
              <a:t>Hash Function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10182B-3402-47CE-B44C-E4ED0418007F}"/>
              </a:ext>
            </a:extLst>
          </p:cNvPr>
          <p:cNvSpPr txBox="1"/>
          <p:nvPr/>
        </p:nvSpPr>
        <p:spPr>
          <a:xfrm>
            <a:off x="2798412" y="3848360"/>
            <a:ext cx="25965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i="0" u="none" strike="noStrike" baseline="0" dirty="0">
                <a:solidFill>
                  <a:srgbClr val="FF0000"/>
                </a:solidFill>
                <a:latin typeface="Calibri" panose="020F0502020204030204" pitchFamily="34" charset="0"/>
              </a:rPr>
              <a:t>H(x) = x mod 10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21076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/>
        </p:nvSpPr>
        <p:spPr>
          <a:xfrm>
            <a:off x="8737440" y="6248520"/>
            <a:ext cx="25395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26</a:t>
            </a:fld>
            <a:endParaRPr sz="1800" b="0" i="0" u="none" strike="noStrike" cap="none"/>
          </a:p>
        </p:txBody>
      </p:sp>
      <p:sp>
        <p:nvSpPr>
          <p:cNvPr id="93" name="Google Shape;93;p16"/>
          <p:cNvSpPr txBox="1"/>
          <p:nvPr/>
        </p:nvSpPr>
        <p:spPr>
          <a:xfrm>
            <a:off x="812640" y="304920"/>
            <a:ext cx="103629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400" b="0" i="0" u="none" strike="noStrike" cap="none" dirty="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Example</a:t>
            </a:r>
            <a:endParaRPr sz="1800" b="0" i="0" u="none" strike="noStrike" cap="none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5D979A30-476A-4417-99B6-2FFC9F7AC3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0224584"/>
              </p:ext>
            </p:extLst>
          </p:nvPr>
        </p:nvGraphicFramePr>
        <p:xfrm>
          <a:off x="8353142" y="2109554"/>
          <a:ext cx="3308096" cy="370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7122">
                  <a:extLst>
                    <a:ext uri="{9D8B030D-6E8A-4147-A177-3AD203B41FA5}">
                      <a16:colId xmlns:a16="http://schemas.microsoft.com/office/drawing/2014/main" val="2209325107"/>
                    </a:ext>
                  </a:extLst>
                </a:gridCol>
                <a:gridCol w="2690974">
                  <a:extLst>
                    <a:ext uri="{9D8B030D-6E8A-4147-A177-3AD203B41FA5}">
                      <a16:colId xmlns:a16="http://schemas.microsoft.com/office/drawing/2014/main" val="42538976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483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8065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7831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7908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6748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45    55    65    75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7232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7673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5133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5855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480580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550DE0D-61D0-4A78-8D01-121CCD98CF82}"/>
              </a:ext>
            </a:extLst>
          </p:cNvPr>
          <p:cNvSpPr txBox="1"/>
          <p:nvPr/>
        </p:nvSpPr>
        <p:spPr>
          <a:xfrm>
            <a:off x="885792" y="1621764"/>
            <a:ext cx="60944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D57C4"/>
                </a:solidFill>
                <a:latin typeface="Calibri" panose="020F0502020204030204" pitchFamily="34" charset="0"/>
              </a:rPr>
              <a:t>45	55	65	</a:t>
            </a:r>
            <a:r>
              <a:rPr lang="en-US" sz="2800" dirty="0">
                <a:solidFill>
                  <a:srgbClr val="FF0000"/>
                </a:solidFill>
                <a:latin typeface="Calibri" panose="020F0502020204030204" pitchFamily="34" charset="0"/>
              </a:rPr>
              <a:t>75</a:t>
            </a:r>
            <a:r>
              <a:rPr lang="en-US" sz="2800" dirty="0">
                <a:solidFill>
                  <a:srgbClr val="0D57C4"/>
                </a:solidFill>
                <a:latin typeface="Calibri" panose="020F0502020204030204" pitchFamily="34" charset="0"/>
              </a:rPr>
              <a:t>	85	95	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FCD1C1-F9F0-44E4-888F-D6F6C4BCD078}"/>
              </a:ext>
            </a:extLst>
          </p:cNvPr>
          <p:cNvSpPr txBox="1"/>
          <p:nvPr/>
        </p:nvSpPr>
        <p:spPr>
          <a:xfrm>
            <a:off x="9457199" y="1678988"/>
            <a:ext cx="10999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Hash Table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DA88DD-14F1-4202-8C9D-24A657FB8EF7}"/>
              </a:ext>
            </a:extLst>
          </p:cNvPr>
          <p:cNvSpPr txBox="1"/>
          <p:nvPr/>
        </p:nvSpPr>
        <p:spPr>
          <a:xfrm>
            <a:off x="885792" y="2748030"/>
            <a:ext cx="60944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</a:rPr>
              <a:t>Hash Function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10182B-3402-47CE-B44C-E4ED0418007F}"/>
              </a:ext>
            </a:extLst>
          </p:cNvPr>
          <p:cNvSpPr txBox="1"/>
          <p:nvPr/>
        </p:nvSpPr>
        <p:spPr>
          <a:xfrm>
            <a:off x="2798412" y="3848360"/>
            <a:ext cx="25965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i="0" u="none" strike="noStrike" baseline="0" dirty="0">
                <a:solidFill>
                  <a:srgbClr val="FF0000"/>
                </a:solidFill>
                <a:latin typeface="Calibri" panose="020F0502020204030204" pitchFamily="34" charset="0"/>
              </a:rPr>
              <a:t>H(x) = x mod 10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88079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/>
        </p:nvSpPr>
        <p:spPr>
          <a:xfrm>
            <a:off x="8737440" y="6248520"/>
            <a:ext cx="25395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27</a:t>
            </a:fld>
            <a:endParaRPr sz="1800" b="0" i="0" u="none" strike="noStrike" cap="none"/>
          </a:p>
        </p:txBody>
      </p:sp>
      <p:sp>
        <p:nvSpPr>
          <p:cNvPr id="93" name="Google Shape;93;p16"/>
          <p:cNvSpPr txBox="1"/>
          <p:nvPr/>
        </p:nvSpPr>
        <p:spPr>
          <a:xfrm>
            <a:off x="812640" y="304920"/>
            <a:ext cx="103629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400" b="0" i="0" u="none" strike="noStrike" cap="none" dirty="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Example</a:t>
            </a:r>
            <a:endParaRPr sz="1800" b="0" i="0" u="none" strike="noStrike" cap="none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5D979A30-476A-4417-99B6-2FFC9F7AC3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6284990"/>
              </p:ext>
            </p:extLst>
          </p:nvPr>
        </p:nvGraphicFramePr>
        <p:xfrm>
          <a:off x="8353142" y="2109554"/>
          <a:ext cx="3308096" cy="370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7122">
                  <a:extLst>
                    <a:ext uri="{9D8B030D-6E8A-4147-A177-3AD203B41FA5}">
                      <a16:colId xmlns:a16="http://schemas.microsoft.com/office/drawing/2014/main" val="2209325107"/>
                    </a:ext>
                  </a:extLst>
                </a:gridCol>
                <a:gridCol w="2690974">
                  <a:extLst>
                    <a:ext uri="{9D8B030D-6E8A-4147-A177-3AD203B41FA5}">
                      <a16:colId xmlns:a16="http://schemas.microsoft.com/office/drawing/2014/main" val="42538976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483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8065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7831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7908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6748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45    55    65    75    85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7232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7673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5133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5855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480580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550DE0D-61D0-4A78-8D01-121CCD98CF82}"/>
              </a:ext>
            </a:extLst>
          </p:cNvPr>
          <p:cNvSpPr txBox="1"/>
          <p:nvPr/>
        </p:nvSpPr>
        <p:spPr>
          <a:xfrm>
            <a:off x="885792" y="1621764"/>
            <a:ext cx="60944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D57C4"/>
                </a:solidFill>
                <a:latin typeface="Calibri" panose="020F0502020204030204" pitchFamily="34" charset="0"/>
              </a:rPr>
              <a:t>45	55	65	75	</a:t>
            </a:r>
            <a:r>
              <a:rPr lang="en-US" sz="2800" dirty="0">
                <a:solidFill>
                  <a:srgbClr val="FF0000"/>
                </a:solidFill>
                <a:latin typeface="Calibri" panose="020F0502020204030204" pitchFamily="34" charset="0"/>
              </a:rPr>
              <a:t>85</a:t>
            </a:r>
            <a:r>
              <a:rPr lang="en-US" sz="2800" dirty="0">
                <a:solidFill>
                  <a:srgbClr val="0D57C4"/>
                </a:solidFill>
                <a:latin typeface="Calibri" panose="020F0502020204030204" pitchFamily="34" charset="0"/>
              </a:rPr>
              <a:t>	95	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FCD1C1-F9F0-44E4-888F-D6F6C4BCD078}"/>
              </a:ext>
            </a:extLst>
          </p:cNvPr>
          <p:cNvSpPr txBox="1"/>
          <p:nvPr/>
        </p:nvSpPr>
        <p:spPr>
          <a:xfrm>
            <a:off x="9457199" y="1678988"/>
            <a:ext cx="10999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Hash Table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DA88DD-14F1-4202-8C9D-24A657FB8EF7}"/>
              </a:ext>
            </a:extLst>
          </p:cNvPr>
          <p:cNvSpPr txBox="1"/>
          <p:nvPr/>
        </p:nvSpPr>
        <p:spPr>
          <a:xfrm>
            <a:off x="885792" y="2748030"/>
            <a:ext cx="60944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</a:rPr>
              <a:t>Hash Function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10182B-3402-47CE-B44C-E4ED0418007F}"/>
              </a:ext>
            </a:extLst>
          </p:cNvPr>
          <p:cNvSpPr txBox="1"/>
          <p:nvPr/>
        </p:nvSpPr>
        <p:spPr>
          <a:xfrm>
            <a:off x="2798412" y="3848360"/>
            <a:ext cx="25965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i="0" u="none" strike="noStrike" baseline="0" dirty="0">
                <a:solidFill>
                  <a:srgbClr val="FF0000"/>
                </a:solidFill>
                <a:latin typeface="Calibri" panose="020F0502020204030204" pitchFamily="34" charset="0"/>
              </a:rPr>
              <a:t>H(x) = x mod 10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30174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/>
        </p:nvSpPr>
        <p:spPr>
          <a:xfrm>
            <a:off x="8737440" y="6248520"/>
            <a:ext cx="25395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28</a:t>
            </a:fld>
            <a:endParaRPr sz="1800" b="0" i="0" u="none" strike="noStrike" cap="none"/>
          </a:p>
        </p:txBody>
      </p:sp>
      <p:sp>
        <p:nvSpPr>
          <p:cNvPr id="93" name="Google Shape;93;p16"/>
          <p:cNvSpPr txBox="1"/>
          <p:nvPr/>
        </p:nvSpPr>
        <p:spPr>
          <a:xfrm>
            <a:off x="812640" y="304920"/>
            <a:ext cx="103629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400" b="0" i="0" u="none" strike="noStrike" cap="none" dirty="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Example</a:t>
            </a:r>
            <a:endParaRPr sz="1800" b="0" i="0" u="none" strike="noStrike" cap="none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5D979A30-476A-4417-99B6-2FFC9F7AC3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0846411"/>
              </p:ext>
            </p:extLst>
          </p:nvPr>
        </p:nvGraphicFramePr>
        <p:xfrm>
          <a:off x="8353142" y="2109554"/>
          <a:ext cx="3308096" cy="370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7122">
                  <a:extLst>
                    <a:ext uri="{9D8B030D-6E8A-4147-A177-3AD203B41FA5}">
                      <a16:colId xmlns:a16="http://schemas.microsoft.com/office/drawing/2014/main" val="2209325107"/>
                    </a:ext>
                  </a:extLst>
                </a:gridCol>
                <a:gridCol w="2690974">
                  <a:extLst>
                    <a:ext uri="{9D8B030D-6E8A-4147-A177-3AD203B41FA5}">
                      <a16:colId xmlns:a16="http://schemas.microsoft.com/office/drawing/2014/main" val="42538976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483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8065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7831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7908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6748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45    55    65    75    85     95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7232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7673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5133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5855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480580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550DE0D-61D0-4A78-8D01-121CCD98CF82}"/>
              </a:ext>
            </a:extLst>
          </p:cNvPr>
          <p:cNvSpPr txBox="1"/>
          <p:nvPr/>
        </p:nvSpPr>
        <p:spPr>
          <a:xfrm>
            <a:off x="885792" y="1621764"/>
            <a:ext cx="60944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D57C4"/>
                </a:solidFill>
                <a:latin typeface="Calibri" panose="020F0502020204030204" pitchFamily="34" charset="0"/>
              </a:rPr>
              <a:t>45	55	65	75	85	</a:t>
            </a:r>
            <a:r>
              <a:rPr lang="en-US" sz="2800" dirty="0">
                <a:solidFill>
                  <a:srgbClr val="FF0000"/>
                </a:solidFill>
                <a:latin typeface="Calibri" panose="020F0502020204030204" pitchFamily="34" charset="0"/>
              </a:rPr>
              <a:t>95</a:t>
            </a:r>
            <a:r>
              <a:rPr lang="en-US" sz="2800" dirty="0">
                <a:solidFill>
                  <a:srgbClr val="0D57C4"/>
                </a:solidFill>
                <a:latin typeface="Calibri" panose="020F0502020204030204" pitchFamily="34" charset="0"/>
              </a:rPr>
              <a:t>	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FCD1C1-F9F0-44E4-888F-D6F6C4BCD078}"/>
              </a:ext>
            </a:extLst>
          </p:cNvPr>
          <p:cNvSpPr txBox="1"/>
          <p:nvPr/>
        </p:nvSpPr>
        <p:spPr>
          <a:xfrm>
            <a:off x="9457199" y="1678988"/>
            <a:ext cx="10999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Hash Table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DA88DD-14F1-4202-8C9D-24A657FB8EF7}"/>
              </a:ext>
            </a:extLst>
          </p:cNvPr>
          <p:cNvSpPr txBox="1"/>
          <p:nvPr/>
        </p:nvSpPr>
        <p:spPr>
          <a:xfrm>
            <a:off x="885792" y="2748030"/>
            <a:ext cx="60944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</a:rPr>
              <a:t>Hash Function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10182B-3402-47CE-B44C-E4ED0418007F}"/>
              </a:ext>
            </a:extLst>
          </p:cNvPr>
          <p:cNvSpPr txBox="1"/>
          <p:nvPr/>
        </p:nvSpPr>
        <p:spPr>
          <a:xfrm>
            <a:off x="2798412" y="3848360"/>
            <a:ext cx="25965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i="0" u="none" strike="noStrike" baseline="0" dirty="0">
                <a:solidFill>
                  <a:srgbClr val="FF0000"/>
                </a:solidFill>
                <a:latin typeface="Calibri" panose="020F0502020204030204" pitchFamily="34" charset="0"/>
              </a:rPr>
              <a:t>H(x) = x mod 10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53791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/>
        </p:nvSpPr>
        <p:spPr>
          <a:xfrm>
            <a:off x="8737440" y="6248520"/>
            <a:ext cx="25395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29</a:t>
            </a:fld>
            <a:endParaRPr sz="1800" b="0" i="0" u="none" strike="noStrike" cap="none"/>
          </a:p>
        </p:txBody>
      </p:sp>
      <p:sp>
        <p:nvSpPr>
          <p:cNvPr id="93" name="Google Shape;93;p16"/>
          <p:cNvSpPr txBox="1"/>
          <p:nvPr/>
        </p:nvSpPr>
        <p:spPr>
          <a:xfrm>
            <a:off x="812640" y="304920"/>
            <a:ext cx="103629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400" b="0" i="0" u="none" strike="noStrike" cap="none" dirty="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Example</a:t>
            </a:r>
            <a:endParaRPr sz="1800" b="0" i="0" u="none" strike="noStrike" cap="none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5D979A30-476A-4417-99B6-2FFC9F7AC39C}"/>
              </a:ext>
            </a:extLst>
          </p:cNvPr>
          <p:cNvGraphicFramePr>
            <a:graphicFrameLocks noGrp="1"/>
          </p:cNvGraphicFramePr>
          <p:nvPr/>
        </p:nvGraphicFramePr>
        <p:xfrm>
          <a:off x="8353142" y="2109554"/>
          <a:ext cx="3308096" cy="370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7122">
                  <a:extLst>
                    <a:ext uri="{9D8B030D-6E8A-4147-A177-3AD203B41FA5}">
                      <a16:colId xmlns:a16="http://schemas.microsoft.com/office/drawing/2014/main" val="2209325107"/>
                    </a:ext>
                  </a:extLst>
                </a:gridCol>
                <a:gridCol w="2690974">
                  <a:extLst>
                    <a:ext uri="{9D8B030D-6E8A-4147-A177-3AD203B41FA5}">
                      <a16:colId xmlns:a16="http://schemas.microsoft.com/office/drawing/2014/main" val="42538976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483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8065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7831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7908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6748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45    55    65    75    85     95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7232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7673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5133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5855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480580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550DE0D-61D0-4A78-8D01-121CCD98CF82}"/>
              </a:ext>
            </a:extLst>
          </p:cNvPr>
          <p:cNvSpPr txBox="1"/>
          <p:nvPr/>
        </p:nvSpPr>
        <p:spPr>
          <a:xfrm>
            <a:off x="885792" y="1621764"/>
            <a:ext cx="60944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D57C4"/>
                </a:solidFill>
                <a:latin typeface="Calibri" panose="020F0502020204030204" pitchFamily="34" charset="0"/>
              </a:rPr>
              <a:t>45	55	65	75	85	</a:t>
            </a:r>
            <a:r>
              <a:rPr lang="en-US" sz="2800" dirty="0">
                <a:solidFill>
                  <a:srgbClr val="FF0000"/>
                </a:solidFill>
                <a:latin typeface="Calibri" panose="020F0502020204030204" pitchFamily="34" charset="0"/>
              </a:rPr>
              <a:t>95</a:t>
            </a:r>
            <a:r>
              <a:rPr lang="en-US" sz="2800" dirty="0">
                <a:solidFill>
                  <a:srgbClr val="0D57C4"/>
                </a:solidFill>
                <a:latin typeface="Calibri" panose="020F0502020204030204" pitchFamily="34" charset="0"/>
              </a:rPr>
              <a:t>	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FCD1C1-F9F0-44E4-888F-D6F6C4BCD078}"/>
              </a:ext>
            </a:extLst>
          </p:cNvPr>
          <p:cNvSpPr txBox="1"/>
          <p:nvPr/>
        </p:nvSpPr>
        <p:spPr>
          <a:xfrm>
            <a:off x="9457199" y="1678988"/>
            <a:ext cx="10999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Hash Table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DA88DD-14F1-4202-8C9D-24A657FB8EF7}"/>
              </a:ext>
            </a:extLst>
          </p:cNvPr>
          <p:cNvSpPr txBox="1"/>
          <p:nvPr/>
        </p:nvSpPr>
        <p:spPr>
          <a:xfrm>
            <a:off x="885792" y="2748030"/>
            <a:ext cx="60944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</a:rPr>
              <a:t>Hash Function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10182B-3402-47CE-B44C-E4ED0418007F}"/>
              </a:ext>
            </a:extLst>
          </p:cNvPr>
          <p:cNvSpPr txBox="1"/>
          <p:nvPr/>
        </p:nvSpPr>
        <p:spPr>
          <a:xfrm>
            <a:off x="2798412" y="3848360"/>
            <a:ext cx="25965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i="0" u="none" strike="noStrike" baseline="0" dirty="0">
                <a:solidFill>
                  <a:srgbClr val="FF0000"/>
                </a:solidFill>
                <a:latin typeface="Calibri" panose="020F0502020204030204" pitchFamily="34" charset="0"/>
              </a:rPr>
              <a:t>H(x) = x mod 10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B49A4C-53B5-4163-B1A9-BD4A1B9542DA}"/>
              </a:ext>
            </a:extLst>
          </p:cNvPr>
          <p:cNvSpPr txBox="1"/>
          <p:nvPr/>
        </p:nvSpPr>
        <p:spPr>
          <a:xfrm>
            <a:off x="0" y="5122254"/>
            <a:ext cx="82478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</a:rPr>
              <a:t>All elements at one index makes search time consuming</a:t>
            </a:r>
          </a:p>
        </p:txBody>
      </p:sp>
    </p:spTree>
    <p:extLst>
      <p:ext uri="{BB962C8B-B14F-4D97-AF65-F5344CB8AC3E}">
        <p14:creationId xmlns:p14="http://schemas.microsoft.com/office/powerpoint/2010/main" val="1682180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/>
        </p:nvSpPr>
        <p:spPr>
          <a:xfrm>
            <a:off x="8737440" y="6248520"/>
            <a:ext cx="25395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3</a:t>
            </a:fld>
            <a:endParaRPr sz="1800" b="0" i="0" u="none" strike="noStrike" cap="none"/>
          </a:p>
        </p:txBody>
      </p:sp>
      <p:sp>
        <p:nvSpPr>
          <p:cNvPr id="93" name="Google Shape;93;p16"/>
          <p:cNvSpPr txBox="1"/>
          <p:nvPr/>
        </p:nvSpPr>
        <p:spPr>
          <a:xfrm>
            <a:off x="812640" y="304920"/>
            <a:ext cx="103629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400" b="0" i="0" u="none" strike="noStrike" cap="none" dirty="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Definition</a:t>
            </a:r>
            <a:endParaRPr sz="1800" b="0" i="0" u="none" strike="noStrike" cap="none" dirty="0"/>
          </a:p>
        </p:txBody>
      </p:sp>
      <p:sp>
        <p:nvSpPr>
          <p:cNvPr id="94" name="Google Shape;94;p16"/>
          <p:cNvSpPr txBox="1"/>
          <p:nvPr/>
        </p:nvSpPr>
        <p:spPr>
          <a:xfrm>
            <a:off x="812652" y="1905125"/>
            <a:ext cx="10653924" cy="3819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3080" marR="0" lvl="0" indent="-34272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2800"/>
              <a:buFont typeface="Tahoma"/>
              <a:buChar char="•"/>
            </a:pPr>
            <a:r>
              <a:rPr lang="en-US" sz="2800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Hash is a Data Structure just like arrays, linked list and trees etc. which is used to store large amount of data efficiently.</a:t>
            </a:r>
          </a:p>
          <a:p>
            <a:pPr marL="343080" marR="0" lvl="0" indent="-34272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2800"/>
              <a:buFont typeface="Tahoma"/>
              <a:buChar char="•"/>
            </a:pPr>
            <a:endParaRPr lang="en-US" sz="2800" dirty="0">
              <a:solidFill>
                <a:srgbClr val="40458C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3080" marR="0" lvl="0" indent="-34272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2800"/>
              <a:buFont typeface="Tahoma"/>
              <a:buChar char="•"/>
            </a:pPr>
            <a:r>
              <a:rPr lang="en-US" sz="2800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Hashing technique consists of a Hash Table.</a:t>
            </a:r>
          </a:p>
          <a:p>
            <a:pPr marL="343080" marR="0" lvl="0" indent="-34272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2800"/>
              <a:buFont typeface="Tahoma"/>
              <a:buChar char="•"/>
            </a:pPr>
            <a:endParaRPr lang="en-US" sz="2800" dirty="0">
              <a:solidFill>
                <a:srgbClr val="40458C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3080" marR="0" lvl="0" indent="-34272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2800"/>
              <a:buFont typeface="Tahoma"/>
              <a:buChar char="•"/>
            </a:pPr>
            <a:r>
              <a:rPr lang="en-US" sz="2800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Hash table is used to store values with keys.</a:t>
            </a:r>
            <a:endParaRPr sz="1800" b="0" i="0" u="none" strike="noStrike" cap="none" dirty="0"/>
          </a:p>
        </p:txBody>
      </p:sp>
    </p:spTree>
    <p:extLst>
      <p:ext uri="{BB962C8B-B14F-4D97-AF65-F5344CB8AC3E}">
        <p14:creationId xmlns:p14="http://schemas.microsoft.com/office/powerpoint/2010/main" val="22572263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/>
        </p:nvSpPr>
        <p:spPr>
          <a:xfrm>
            <a:off x="8737440" y="6248520"/>
            <a:ext cx="25395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30</a:t>
            </a:fld>
            <a:endParaRPr sz="1800" b="0" i="0" u="none" strike="noStrike" cap="none"/>
          </a:p>
        </p:txBody>
      </p:sp>
      <p:sp>
        <p:nvSpPr>
          <p:cNvPr id="93" name="Google Shape;93;p16"/>
          <p:cNvSpPr txBox="1"/>
          <p:nvPr/>
        </p:nvSpPr>
        <p:spPr>
          <a:xfrm>
            <a:off x="812640" y="304920"/>
            <a:ext cx="103629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400" b="0" i="0" u="none" strike="noStrike" cap="none" dirty="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Avoiding Collisions</a:t>
            </a:r>
            <a:endParaRPr sz="1800" b="0" i="0" u="none" strike="noStrike" cap="none" dirty="0"/>
          </a:p>
        </p:txBody>
      </p:sp>
      <p:sp>
        <p:nvSpPr>
          <p:cNvPr id="36" name="Google Shape;94;p16">
            <a:extLst>
              <a:ext uri="{FF2B5EF4-FFF2-40B4-BE49-F238E27FC236}">
                <a16:creationId xmlns:a16="http://schemas.microsoft.com/office/drawing/2014/main" id="{B21668A4-4237-45AB-85BA-51301007ADAE}"/>
              </a:ext>
            </a:extLst>
          </p:cNvPr>
          <p:cNvSpPr txBox="1"/>
          <p:nvPr/>
        </p:nvSpPr>
        <p:spPr>
          <a:xfrm>
            <a:off x="812652" y="1905125"/>
            <a:ext cx="11184276" cy="41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3080" marR="0" lvl="0" indent="-34272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2800"/>
              <a:buFont typeface="Tahoma"/>
              <a:buChar char="•"/>
            </a:pPr>
            <a:r>
              <a:rPr lang="en-US" sz="2400" b="0" i="0" u="none" strike="noStrike" cap="none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Normally there are 3 techniques</a:t>
            </a:r>
          </a:p>
          <a:p>
            <a:pPr marL="712788" marR="0" lvl="0" indent="-341313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2800"/>
              <a:buFont typeface="Tahoma"/>
              <a:buChar char="•"/>
            </a:pPr>
            <a:r>
              <a:rPr lang="en-US" sz="2400" b="0" i="0" u="none" strike="noStrike" cap="none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Linear Probing</a:t>
            </a:r>
          </a:p>
          <a:p>
            <a:pPr marL="712788" marR="0" lvl="0" indent="-341313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2800"/>
              <a:buFont typeface="Tahoma"/>
              <a:buChar char="•"/>
            </a:pPr>
            <a:r>
              <a:rPr lang="en-US" sz="2400" b="0" i="0" u="none" strike="noStrike" cap="none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Quadratic Probing</a:t>
            </a:r>
          </a:p>
          <a:p>
            <a:pPr marL="712788" lvl="1" indent="-341313">
              <a:lnSpc>
                <a:spcPct val="130000"/>
              </a:lnSpc>
              <a:buClr>
                <a:srgbClr val="40458C"/>
              </a:buClr>
              <a:buSzPts val="2800"/>
              <a:buFont typeface="Tahoma"/>
              <a:buChar char="•"/>
            </a:pPr>
            <a:r>
              <a:rPr lang="en-US" sz="2400" b="0" i="0" u="none" strike="noStrike" cap="none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Double Hashing</a:t>
            </a:r>
            <a:endParaRPr sz="1600" b="0" i="0" u="none" strike="noStrike" cap="none" dirty="0"/>
          </a:p>
        </p:txBody>
      </p:sp>
    </p:spTree>
    <p:extLst>
      <p:ext uri="{BB962C8B-B14F-4D97-AF65-F5344CB8AC3E}">
        <p14:creationId xmlns:p14="http://schemas.microsoft.com/office/powerpoint/2010/main" val="30309373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/>
        </p:nvSpPr>
        <p:spPr>
          <a:xfrm>
            <a:off x="8737440" y="6248520"/>
            <a:ext cx="25395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31</a:t>
            </a:fld>
            <a:endParaRPr sz="1800" b="0" i="0" u="none" strike="noStrike" cap="none"/>
          </a:p>
        </p:txBody>
      </p:sp>
      <p:sp>
        <p:nvSpPr>
          <p:cNvPr id="93" name="Google Shape;93;p16"/>
          <p:cNvSpPr txBox="1"/>
          <p:nvPr/>
        </p:nvSpPr>
        <p:spPr>
          <a:xfrm>
            <a:off x="812640" y="304920"/>
            <a:ext cx="103629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400" b="0" i="0" u="none" strike="noStrike" cap="none" dirty="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Avoiding Collisions</a:t>
            </a:r>
            <a:endParaRPr sz="1800" b="0" i="0" u="none" strike="noStrike" cap="none" dirty="0"/>
          </a:p>
        </p:txBody>
      </p:sp>
      <p:sp>
        <p:nvSpPr>
          <p:cNvPr id="36" name="Google Shape;94;p16">
            <a:extLst>
              <a:ext uri="{FF2B5EF4-FFF2-40B4-BE49-F238E27FC236}">
                <a16:creationId xmlns:a16="http://schemas.microsoft.com/office/drawing/2014/main" id="{B21668A4-4237-45AB-85BA-51301007ADAE}"/>
              </a:ext>
            </a:extLst>
          </p:cNvPr>
          <p:cNvSpPr txBox="1"/>
          <p:nvPr/>
        </p:nvSpPr>
        <p:spPr>
          <a:xfrm>
            <a:off x="812652" y="1905125"/>
            <a:ext cx="11184276" cy="41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3080" marR="0" lvl="0" indent="-34272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2800"/>
              <a:buFont typeface="Tahoma"/>
              <a:buChar char="•"/>
            </a:pPr>
            <a:r>
              <a:rPr lang="en-US" sz="2400" b="0" i="0" u="none" strike="noStrike" cap="none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Linear Probing</a:t>
            </a:r>
          </a:p>
          <a:p>
            <a:pPr marL="630238" marR="0" lvl="0" indent="-341313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2800"/>
              <a:buFont typeface="Tahoma"/>
              <a:buChar char="•"/>
            </a:pPr>
            <a:r>
              <a:rPr lang="en-US" sz="2400" b="0" i="0" u="none" strike="noStrike" cap="none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The linear probing hash table is a fairly simple structure</a:t>
            </a:r>
          </a:p>
          <a:p>
            <a:pPr marL="630238" marR="0" lvl="0" indent="-341313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2800"/>
              <a:buFont typeface="Tahoma"/>
              <a:buChar char="•"/>
            </a:pPr>
            <a:r>
              <a:rPr lang="en-US" sz="2400" b="0" i="0" u="none" strike="noStrike" cap="none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Data items are stored directly inside the hash element array</a:t>
            </a:r>
          </a:p>
          <a:p>
            <a:pPr marL="630238" marR="0" lvl="0" indent="-341313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2800"/>
              <a:buFont typeface="Tahoma"/>
              <a:buChar char="•"/>
            </a:pPr>
            <a:r>
              <a:rPr lang="en-US" sz="2400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If collision occurs, next empty slot is filled</a:t>
            </a:r>
            <a:endParaRPr lang="en-US" sz="2400" b="0" i="0" u="none" strike="noStrike" cap="none" dirty="0">
              <a:solidFill>
                <a:srgbClr val="40458C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8661594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/>
        </p:nvSpPr>
        <p:spPr>
          <a:xfrm>
            <a:off x="8737440" y="6248520"/>
            <a:ext cx="25395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32</a:t>
            </a:fld>
            <a:endParaRPr sz="1800" b="0" i="0" u="none" strike="noStrike" cap="none"/>
          </a:p>
        </p:txBody>
      </p:sp>
      <p:sp>
        <p:nvSpPr>
          <p:cNvPr id="93" name="Google Shape;93;p16"/>
          <p:cNvSpPr txBox="1"/>
          <p:nvPr/>
        </p:nvSpPr>
        <p:spPr>
          <a:xfrm>
            <a:off x="812640" y="304920"/>
            <a:ext cx="103629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400" b="0" i="0" u="none" strike="noStrike" cap="none" dirty="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Linear Probing Example</a:t>
            </a:r>
            <a:endParaRPr sz="1800" b="0" i="0" u="none" strike="noStrike" cap="none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5D979A30-476A-4417-99B6-2FFC9F7AC3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9329905"/>
              </p:ext>
            </p:extLst>
          </p:nvPr>
        </p:nvGraphicFramePr>
        <p:xfrm>
          <a:off x="8353142" y="2109554"/>
          <a:ext cx="3308096" cy="370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7122">
                  <a:extLst>
                    <a:ext uri="{9D8B030D-6E8A-4147-A177-3AD203B41FA5}">
                      <a16:colId xmlns:a16="http://schemas.microsoft.com/office/drawing/2014/main" val="2209325107"/>
                    </a:ext>
                  </a:extLst>
                </a:gridCol>
                <a:gridCol w="2690974">
                  <a:extLst>
                    <a:ext uri="{9D8B030D-6E8A-4147-A177-3AD203B41FA5}">
                      <a16:colId xmlns:a16="http://schemas.microsoft.com/office/drawing/2014/main" val="42538976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483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8065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7831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7908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6748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7232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7673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5133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5855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480580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550DE0D-61D0-4A78-8D01-121CCD98CF82}"/>
              </a:ext>
            </a:extLst>
          </p:cNvPr>
          <p:cNvSpPr txBox="1"/>
          <p:nvPr/>
        </p:nvSpPr>
        <p:spPr>
          <a:xfrm>
            <a:off x="885792" y="1621764"/>
            <a:ext cx="60944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D57C4"/>
                </a:solidFill>
                <a:latin typeface="Calibri" panose="020F0502020204030204" pitchFamily="34" charset="0"/>
              </a:rPr>
              <a:t>45	55	65	75	85	95	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FCD1C1-F9F0-44E4-888F-D6F6C4BCD078}"/>
              </a:ext>
            </a:extLst>
          </p:cNvPr>
          <p:cNvSpPr txBox="1"/>
          <p:nvPr/>
        </p:nvSpPr>
        <p:spPr>
          <a:xfrm>
            <a:off x="9457199" y="1678988"/>
            <a:ext cx="10999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Hash Table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DA88DD-14F1-4202-8C9D-24A657FB8EF7}"/>
              </a:ext>
            </a:extLst>
          </p:cNvPr>
          <p:cNvSpPr txBox="1"/>
          <p:nvPr/>
        </p:nvSpPr>
        <p:spPr>
          <a:xfrm>
            <a:off x="885792" y="2748030"/>
            <a:ext cx="60944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</a:rPr>
              <a:t>Hash Function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10182B-3402-47CE-B44C-E4ED0418007F}"/>
              </a:ext>
            </a:extLst>
          </p:cNvPr>
          <p:cNvSpPr txBox="1"/>
          <p:nvPr/>
        </p:nvSpPr>
        <p:spPr>
          <a:xfrm>
            <a:off x="2798412" y="3848360"/>
            <a:ext cx="25965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i="0" u="none" strike="noStrike" baseline="0" dirty="0">
                <a:solidFill>
                  <a:srgbClr val="FF0000"/>
                </a:solidFill>
                <a:latin typeface="Calibri" panose="020F0502020204030204" pitchFamily="34" charset="0"/>
              </a:rPr>
              <a:t>H(x) = x mod 10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0101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/>
        </p:nvSpPr>
        <p:spPr>
          <a:xfrm>
            <a:off x="8737440" y="6248520"/>
            <a:ext cx="25395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33</a:t>
            </a:fld>
            <a:endParaRPr sz="1800" b="0" i="0" u="none" strike="noStrike" cap="none"/>
          </a:p>
        </p:txBody>
      </p:sp>
      <p:sp>
        <p:nvSpPr>
          <p:cNvPr id="93" name="Google Shape;93;p16"/>
          <p:cNvSpPr txBox="1"/>
          <p:nvPr/>
        </p:nvSpPr>
        <p:spPr>
          <a:xfrm>
            <a:off x="812640" y="304920"/>
            <a:ext cx="103629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400" b="0" i="0" u="none" strike="noStrike" cap="none" dirty="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Linear Probing Example</a:t>
            </a:r>
            <a:endParaRPr sz="1800" b="0" i="0" u="none" strike="noStrike" cap="none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5D979A30-476A-4417-99B6-2FFC9F7AC3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1244292"/>
              </p:ext>
            </p:extLst>
          </p:nvPr>
        </p:nvGraphicFramePr>
        <p:xfrm>
          <a:off x="8353142" y="2109554"/>
          <a:ext cx="3308096" cy="370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7122">
                  <a:extLst>
                    <a:ext uri="{9D8B030D-6E8A-4147-A177-3AD203B41FA5}">
                      <a16:colId xmlns:a16="http://schemas.microsoft.com/office/drawing/2014/main" val="2209325107"/>
                    </a:ext>
                  </a:extLst>
                </a:gridCol>
                <a:gridCol w="2690974">
                  <a:extLst>
                    <a:ext uri="{9D8B030D-6E8A-4147-A177-3AD203B41FA5}">
                      <a16:colId xmlns:a16="http://schemas.microsoft.com/office/drawing/2014/main" val="42538976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483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8065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7831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7908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6748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CA" dirty="0"/>
                        <a:t>45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7232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7673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5133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5855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480580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550DE0D-61D0-4A78-8D01-121CCD98CF82}"/>
              </a:ext>
            </a:extLst>
          </p:cNvPr>
          <p:cNvSpPr txBox="1"/>
          <p:nvPr/>
        </p:nvSpPr>
        <p:spPr>
          <a:xfrm>
            <a:off x="885792" y="1621764"/>
            <a:ext cx="60944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Calibri" panose="020F0502020204030204" pitchFamily="34" charset="0"/>
              </a:rPr>
              <a:t>45</a:t>
            </a:r>
            <a:r>
              <a:rPr lang="en-US" sz="2800" dirty="0">
                <a:solidFill>
                  <a:srgbClr val="0D57C4"/>
                </a:solidFill>
                <a:latin typeface="Calibri" panose="020F0502020204030204" pitchFamily="34" charset="0"/>
              </a:rPr>
              <a:t>	55	65	75	85	95	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FCD1C1-F9F0-44E4-888F-D6F6C4BCD078}"/>
              </a:ext>
            </a:extLst>
          </p:cNvPr>
          <p:cNvSpPr txBox="1"/>
          <p:nvPr/>
        </p:nvSpPr>
        <p:spPr>
          <a:xfrm>
            <a:off x="9457199" y="1678988"/>
            <a:ext cx="10999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Hash Table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DA88DD-14F1-4202-8C9D-24A657FB8EF7}"/>
              </a:ext>
            </a:extLst>
          </p:cNvPr>
          <p:cNvSpPr txBox="1"/>
          <p:nvPr/>
        </p:nvSpPr>
        <p:spPr>
          <a:xfrm>
            <a:off x="885792" y="2748030"/>
            <a:ext cx="60944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</a:rPr>
              <a:t>Hash Function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10182B-3402-47CE-B44C-E4ED0418007F}"/>
              </a:ext>
            </a:extLst>
          </p:cNvPr>
          <p:cNvSpPr txBox="1"/>
          <p:nvPr/>
        </p:nvSpPr>
        <p:spPr>
          <a:xfrm>
            <a:off x="2798412" y="3848360"/>
            <a:ext cx="25965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i="0" u="none" strike="noStrike" baseline="0" dirty="0">
                <a:solidFill>
                  <a:srgbClr val="FF0000"/>
                </a:solidFill>
                <a:latin typeface="Calibri" panose="020F0502020204030204" pitchFamily="34" charset="0"/>
              </a:rPr>
              <a:t>H(x) = x mod 10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5604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/>
        </p:nvSpPr>
        <p:spPr>
          <a:xfrm>
            <a:off x="8737440" y="6248520"/>
            <a:ext cx="25395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34</a:t>
            </a:fld>
            <a:endParaRPr sz="1800" b="0" i="0" u="none" strike="noStrike" cap="none"/>
          </a:p>
        </p:txBody>
      </p:sp>
      <p:sp>
        <p:nvSpPr>
          <p:cNvPr id="93" name="Google Shape;93;p16"/>
          <p:cNvSpPr txBox="1"/>
          <p:nvPr/>
        </p:nvSpPr>
        <p:spPr>
          <a:xfrm>
            <a:off x="812640" y="304920"/>
            <a:ext cx="103629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400" b="0" i="0" u="none" strike="noStrike" cap="none" dirty="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Linear Probing Example</a:t>
            </a:r>
            <a:endParaRPr sz="1800" b="0" i="0" u="none" strike="noStrike" cap="none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5D979A30-476A-4417-99B6-2FFC9F7AC3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22759"/>
              </p:ext>
            </p:extLst>
          </p:nvPr>
        </p:nvGraphicFramePr>
        <p:xfrm>
          <a:off x="8353142" y="2109554"/>
          <a:ext cx="3308096" cy="370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7122">
                  <a:extLst>
                    <a:ext uri="{9D8B030D-6E8A-4147-A177-3AD203B41FA5}">
                      <a16:colId xmlns:a16="http://schemas.microsoft.com/office/drawing/2014/main" val="2209325107"/>
                    </a:ext>
                  </a:extLst>
                </a:gridCol>
                <a:gridCol w="2690974">
                  <a:extLst>
                    <a:ext uri="{9D8B030D-6E8A-4147-A177-3AD203B41FA5}">
                      <a16:colId xmlns:a16="http://schemas.microsoft.com/office/drawing/2014/main" val="42538976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483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8065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7831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7908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6748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CA" dirty="0"/>
                        <a:t>45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7232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7673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5133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5855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480580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550DE0D-61D0-4A78-8D01-121CCD98CF82}"/>
              </a:ext>
            </a:extLst>
          </p:cNvPr>
          <p:cNvSpPr txBox="1"/>
          <p:nvPr/>
        </p:nvSpPr>
        <p:spPr>
          <a:xfrm>
            <a:off x="885792" y="1621764"/>
            <a:ext cx="60944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D57C4"/>
                </a:solidFill>
                <a:latin typeface="Calibri" panose="020F0502020204030204" pitchFamily="34" charset="0"/>
              </a:rPr>
              <a:t>45	</a:t>
            </a:r>
            <a:r>
              <a:rPr lang="en-US" sz="2800" dirty="0">
                <a:solidFill>
                  <a:srgbClr val="FF0000"/>
                </a:solidFill>
                <a:latin typeface="Calibri" panose="020F0502020204030204" pitchFamily="34" charset="0"/>
              </a:rPr>
              <a:t>55</a:t>
            </a:r>
            <a:r>
              <a:rPr lang="en-US" sz="2800" dirty="0">
                <a:solidFill>
                  <a:srgbClr val="0D57C4"/>
                </a:solidFill>
                <a:latin typeface="Calibri" panose="020F0502020204030204" pitchFamily="34" charset="0"/>
              </a:rPr>
              <a:t>	65	75	85	95	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FCD1C1-F9F0-44E4-888F-D6F6C4BCD078}"/>
              </a:ext>
            </a:extLst>
          </p:cNvPr>
          <p:cNvSpPr txBox="1"/>
          <p:nvPr/>
        </p:nvSpPr>
        <p:spPr>
          <a:xfrm>
            <a:off x="9457199" y="1678988"/>
            <a:ext cx="10999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Hash Table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DA88DD-14F1-4202-8C9D-24A657FB8EF7}"/>
              </a:ext>
            </a:extLst>
          </p:cNvPr>
          <p:cNvSpPr txBox="1"/>
          <p:nvPr/>
        </p:nvSpPr>
        <p:spPr>
          <a:xfrm>
            <a:off x="885792" y="2748030"/>
            <a:ext cx="60944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</a:rPr>
              <a:t>Hash Function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10182B-3402-47CE-B44C-E4ED0418007F}"/>
              </a:ext>
            </a:extLst>
          </p:cNvPr>
          <p:cNvSpPr txBox="1"/>
          <p:nvPr/>
        </p:nvSpPr>
        <p:spPr>
          <a:xfrm>
            <a:off x="2798412" y="3848360"/>
            <a:ext cx="25965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i="0" u="none" strike="noStrike" baseline="0" dirty="0">
                <a:solidFill>
                  <a:srgbClr val="FF0000"/>
                </a:solidFill>
                <a:latin typeface="Calibri" panose="020F0502020204030204" pitchFamily="34" charset="0"/>
              </a:rPr>
              <a:t>H(x) = x mod 10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44800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/>
        </p:nvSpPr>
        <p:spPr>
          <a:xfrm>
            <a:off x="8737440" y="6248520"/>
            <a:ext cx="25395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35</a:t>
            </a:fld>
            <a:endParaRPr sz="1800" b="0" i="0" u="none" strike="noStrike" cap="none"/>
          </a:p>
        </p:txBody>
      </p:sp>
      <p:sp>
        <p:nvSpPr>
          <p:cNvPr id="93" name="Google Shape;93;p16"/>
          <p:cNvSpPr txBox="1"/>
          <p:nvPr/>
        </p:nvSpPr>
        <p:spPr>
          <a:xfrm>
            <a:off x="812640" y="304920"/>
            <a:ext cx="103629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400" b="0" i="0" u="none" strike="noStrike" cap="none" dirty="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Linear Probing Example</a:t>
            </a:r>
            <a:endParaRPr sz="1800" b="0" i="0" u="none" strike="noStrike" cap="none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5D979A30-476A-4417-99B6-2FFC9F7AC39C}"/>
              </a:ext>
            </a:extLst>
          </p:cNvPr>
          <p:cNvGraphicFramePr>
            <a:graphicFrameLocks noGrp="1"/>
          </p:cNvGraphicFramePr>
          <p:nvPr/>
        </p:nvGraphicFramePr>
        <p:xfrm>
          <a:off x="8353142" y="2109554"/>
          <a:ext cx="3308096" cy="370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7122">
                  <a:extLst>
                    <a:ext uri="{9D8B030D-6E8A-4147-A177-3AD203B41FA5}">
                      <a16:colId xmlns:a16="http://schemas.microsoft.com/office/drawing/2014/main" val="2209325107"/>
                    </a:ext>
                  </a:extLst>
                </a:gridCol>
                <a:gridCol w="2690974">
                  <a:extLst>
                    <a:ext uri="{9D8B030D-6E8A-4147-A177-3AD203B41FA5}">
                      <a16:colId xmlns:a16="http://schemas.microsoft.com/office/drawing/2014/main" val="42538976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483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8065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7831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7908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6748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CA" dirty="0"/>
                        <a:t>45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7232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7673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5133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5855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480580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550DE0D-61D0-4A78-8D01-121CCD98CF82}"/>
              </a:ext>
            </a:extLst>
          </p:cNvPr>
          <p:cNvSpPr txBox="1"/>
          <p:nvPr/>
        </p:nvSpPr>
        <p:spPr>
          <a:xfrm>
            <a:off x="885792" y="1621764"/>
            <a:ext cx="60944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D57C4"/>
                </a:solidFill>
                <a:latin typeface="Calibri" panose="020F0502020204030204" pitchFamily="34" charset="0"/>
              </a:rPr>
              <a:t>45	</a:t>
            </a:r>
            <a:r>
              <a:rPr lang="en-US" sz="2800" dirty="0">
                <a:solidFill>
                  <a:srgbClr val="FF0000"/>
                </a:solidFill>
                <a:latin typeface="Calibri" panose="020F0502020204030204" pitchFamily="34" charset="0"/>
              </a:rPr>
              <a:t>55</a:t>
            </a:r>
            <a:r>
              <a:rPr lang="en-US" sz="2800" dirty="0">
                <a:solidFill>
                  <a:srgbClr val="0D57C4"/>
                </a:solidFill>
                <a:latin typeface="Calibri" panose="020F0502020204030204" pitchFamily="34" charset="0"/>
              </a:rPr>
              <a:t>	65	75	85	95	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FCD1C1-F9F0-44E4-888F-D6F6C4BCD078}"/>
              </a:ext>
            </a:extLst>
          </p:cNvPr>
          <p:cNvSpPr txBox="1"/>
          <p:nvPr/>
        </p:nvSpPr>
        <p:spPr>
          <a:xfrm>
            <a:off x="9457199" y="1678988"/>
            <a:ext cx="10999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Hash Table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DA88DD-14F1-4202-8C9D-24A657FB8EF7}"/>
              </a:ext>
            </a:extLst>
          </p:cNvPr>
          <p:cNvSpPr txBox="1"/>
          <p:nvPr/>
        </p:nvSpPr>
        <p:spPr>
          <a:xfrm>
            <a:off x="885792" y="2748030"/>
            <a:ext cx="60944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</a:rPr>
              <a:t>Hash Function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10182B-3402-47CE-B44C-E4ED0418007F}"/>
              </a:ext>
            </a:extLst>
          </p:cNvPr>
          <p:cNvSpPr txBox="1"/>
          <p:nvPr/>
        </p:nvSpPr>
        <p:spPr>
          <a:xfrm>
            <a:off x="2798412" y="3848360"/>
            <a:ext cx="25965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i="0" u="none" strike="noStrike" baseline="0" dirty="0">
                <a:solidFill>
                  <a:srgbClr val="FF0000"/>
                </a:solidFill>
                <a:latin typeface="Calibri" panose="020F0502020204030204" pitchFamily="34" charset="0"/>
              </a:rPr>
              <a:t>H(x) = x mod 10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A77419-8606-43A8-B2AA-B5D133A30950}"/>
              </a:ext>
            </a:extLst>
          </p:cNvPr>
          <p:cNvSpPr txBox="1"/>
          <p:nvPr/>
        </p:nvSpPr>
        <p:spPr>
          <a:xfrm>
            <a:off x="968088" y="4948690"/>
            <a:ext cx="686832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</a:rPr>
              <a:t>Since index is already occupied, next available empty index is used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97433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/>
        </p:nvSpPr>
        <p:spPr>
          <a:xfrm>
            <a:off x="8737440" y="6248520"/>
            <a:ext cx="25395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36</a:t>
            </a:fld>
            <a:endParaRPr sz="1800" b="0" i="0" u="none" strike="noStrike" cap="none"/>
          </a:p>
        </p:txBody>
      </p:sp>
      <p:sp>
        <p:nvSpPr>
          <p:cNvPr id="93" name="Google Shape;93;p16"/>
          <p:cNvSpPr txBox="1"/>
          <p:nvPr/>
        </p:nvSpPr>
        <p:spPr>
          <a:xfrm>
            <a:off x="812640" y="304920"/>
            <a:ext cx="103629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400" b="0" i="0" u="none" strike="noStrike" cap="none" dirty="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Linear Probing Example</a:t>
            </a:r>
            <a:endParaRPr sz="1800" b="0" i="0" u="none" strike="noStrike" cap="none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5D979A30-476A-4417-99B6-2FFC9F7AC3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6771917"/>
              </p:ext>
            </p:extLst>
          </p:nvPr>
        </p:nvGraphicFramePr>
        <p:xfrm>
          <a:off x="8353142" y="2109554"/>
          <a:ext cx="3308096" cy="370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7122">
                  <a:extLst>
                    <a:ext uri="{9D8B030D-6E8A-4147-A177-3AD203B41FA5}">
                      <a16:colId xmlns:a16="http://schemas.microsoft.com/office/drawing/2014/main" val="2209325107"/>
                    </a:ext>
                  </a:extLst>
                </a:gridCol>
                <a:gridCol w="2690974">
                  <a:extLst>
                    <a:ext uri="{9D8B030D-6E8A-4147-A177-3AD203B41FA5}">
                      <a16:colId xmlns:a16="http://schemas.microsoft.com/office/drawing/2014/main" val="42538976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483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8065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7831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7908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6748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CA" dirty="0"/>
                        <a:t>45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7232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55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7673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5133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5855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480580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550DE0D-61D0-4A78-8D01-121CCD98CF82}"/>
              </a:ext>
            </a:extLst>
          </p:cNvPr>
          <p:cNvSpPr txBox="1"/>
          <p:nvPr/>
        </p:nvSpPr>
        <p:spPr>
          <a:xfrm>
            <a:off x="885792" y="1621764"/>
            <a:ext cx="60944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D57C4"/>
                </a:solidFill>
                <a:latin typeface="Calibri" panose="020F0502020204030204" pitchFamily="34" charset="0"/>
              </a:rPr>
              <a:t>45	</a:t>
            </a:r>
            <a:r>
              <a:rPr lang="en-US" sz="2800" dirty="0">
                <a:solidFill>
                  <a:srgbClr val="FF0000"/>
                </a:solidFill>
                <a:latin typeface="Calibri" panose="020F0502020204030204" pitchFamily="34" charset="0"/>
              </a:rPr>
              <a:t>55</a:t>
            </a:r>
            <a:r>
              <a:rPr lang="en-US" sz="2800" dirty="0">
                <a:solidFill>
                  <a:srgbClr val="0D57C4"/>
                </a:solidFill>
                <a:latin typeface="Calibri" panose="020F0502020204030204" pitchFamily="34" charset="0"/>
              </a:rPr>
              <a:t>	65	75	85	95	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FCD1C1-F9F0-44E4-888F-D6F6C4BCD078}"/>
              </a:ext>
            </a:extLst>
          </p:cNvPr>
          <p:cNvSpPr txBox="1"/>
          <p:nvPr/>
        </p:nvSpPr>
        <p:spPr>
          <a:xfrm>
            <a:off x="9457199" y="1678988"/>
            <a:ext cx="10999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Hash Table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DA88DD-14F1-4202-8C9D-24A657FB8EF7}"/>
              </a:ext>
            </a:extLst>
          </p:cNvPr>
          <p:cNvSpPr txBox="1"/>
          <p:nvPr/>
        </p:nvSpPr>
        <p:spPr>
          <a:xfrm>
            <a:off x="885792" y="2748030"/>
            <a:ext cx="60944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</a:rPr>
              <a:t>Hash Function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10182B-3402-47CE-B44C-E4ED0418007F}"/>
              </a:ext>
            </a:extLst>
          </p:cNvPr>
          <p:cNvSpPr txBox="1"/>
          <p:nvPr/>
        </p:nvSpPr>
        <p:spPr>
          <a:xfrm>
            <a:off x="2798412" y="3848360"/>
            <a:ext cx="25965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i="0" u="none" strike="noStrike" baseline="0" dirty="0">
                <a:solidFill>
                  <a:srgbClr val="FF0000"/>
                </a:solidFill>
                <a:latin typeface="Calibri" panose="020F0502020204030204" pitchFamily="34" charset="0"/>
              </a:rPr>
              <a:t>H(x) = x mod 10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A77419-8606-43A8-B2AA-B5D133A30950}"/>
              </a:ext>
            </a:extLst>
          </p:cNvPr>
          <p:cNvSpPr txBox="1"/>
          <p:nvPr/>
        </p:nvSpPr>
        <p:spPr>
          <a:xfrm>
            <a:off x="968088" y="4948690"/>
            <a:ext cx="686832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</a:rPr>
              <a:t>Since index is already occupied, next available empty index is used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47063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/>
        </p:nvSpPr>
        <p:spPr>
          <a:xfrm>
            <a:off x="8737440" y="6248520"/>
            <a:ext cx="25395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37</a:t>
            </a:fld>
            <a:endParaRPr sz="1800" b="0" i="0" u="none" strike="noStrike" cap="none"/>
          </a:p>
        </p:txBody>
      </p:sp>
      <p:sp>
        <p:nvSpPr>
          <p:cNvPr id="93" name="Google Shape;93;p16"/>
          <p:cNvSpPr txBox="1"/>
          <p:nvPr/>
        </p:nvSpPr>
        <p:spPr>
          <a:xfrm>
            <a:off x="812640" y="304920"/>
            <a:ext cx="103629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400" b="0" i="0" u="none" strike="noStrike" cap="none" dirty="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Linear Probing Example</a:t>
            </a:r>
            <a:endParaRPr sz="1800" b="0" i="0" u="none" strike="noStrike" cap="none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5D979A30-476A-4417-99B6-2FFC9F7AC3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7374923"/>
              </p:ext>
            </p:extLst>
          </p:nvPr>
        </p:nvGraphicFramePr>
        <p:xfrm>
          <a:off x="8353142" y="2109554"/>
          <a:ext cx="3308096" cy="370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7122">
                  <a:extLst>
                    <a:ext uri="{9D8B030D-6E8A-4147-A177-3AD203B41FA5}">
                      <a16:colId xmlns:a16="http://schemas.microsoft.com/office/drawing/2014/main" val="2209325107"/>
                    </a:ext>
                  </a:extLst>
                </a:gridCol>
                <a:gridCol w="2690974">
                  <a:extLst>
                    <a:ext uri="{9D8B030D-6E8A-4147-A177-3AD203B41FA5}">
                      <a16:colId xmlns:a16="http://schemas.microsoft.com/office/drawing/2014/main" val="42538976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483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8065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7831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7908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6748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CA" dirty="0"/>
                        <a:t>45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7232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55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7673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65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5133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5855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480580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550DE0D-61D0-4A78-8D01-121CCD98CF82}"/>
              </a:ext>
            </a:extLst>
          </p:cNvPr>
          <p:cNvSpPr txBox="1"/>
          <p:nvPr/>
        </p:nvSpPr>
        <p:spPr>
          <a:xfrm>
            <a:off x="885792" y="1621764"/>
            <a:ext cx="60944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D57C4"/>
                </a:solidFill>
                <a:latin typeface="Calibri" panose="020F0502020204030204" pitchFamily="34" charset="0"/>
              </a:rPr>
              <a:t>45	55	</a:t>
            </a:r>
            <a:r>
              <a:rPr lang="en-US" sz="2800" dirty="0">
                <a:solidFill>
                  <a:srgbClr val="FF0000"/>
                </a:solidFill>
                <a:latin typeface="Calibri" panose="020F0502020204030204" pitchFamily="34" charset="0"/>
              </a:rPr>
              <a:t>65</a:t>
            </a:r>
            <a:r>
              <a:rPr lang="en-US" sz="2800" dirty="0">
                <a:solidFill>
                  <a:srgbClr val="0D57C4"/>
                </a:solidFill>
                <a:latin typeface="Calibri" panose="020F0502020204030204" pitchFamily="34" charset="0"/>
              </a:rPr>
              <a:t>	75	85	95	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FCD1C1-F9F0-44E4-888F-D6F6C4BCD078}"/>
              </a:ext>
            </a:extLst>
          </p:cNvPr>
          <p:cNvSpPr txBox="1"/>
          <p:nvPr/>
        </p:nvSpPr>
        <p:spPr>
          <a:xfrm>
            <a:off x="9457199" y="1678988"/>
            <a:ext cx="10999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Hash Table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DA88DD-14F1-4202-8C9D-24A657FB8EF7}"/>
              </a:ext>
            </a:extLst>
          </p:cNvPr>
          <p:cNvSpPr txBox="1"/>
          <p:nvPr/>
        </p:nvSpPr>
        <p:spPr>
          <a:xfrm>
            <a:off x="885792" y="2748030"/>
            <a:ext cx="60944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</a:rPr>
              <a:t>Hash Function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10182B-3402-47CE-B44C-E4ED0418007F}"/>
              </a:ext>
            </a:extLst>
          </p:cNvPr>
          <p:cNvSpPr txBox="1"/>
          <p:nvPr/>
        </p:nvSpPr>
        <p:spPr>
          <a:xfrm>
            <a:off x="2798412" y="3848360"/>
            <a:ext cx="25965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i="0" u="none" strike="noStrike" baseline="0" dirty="0">
                <a:solidFill>
                  <a:srgbClr val="FF0000"/>
                </a:solidFill>
                <a:latin typeface="Calibri" panose="020F0502020204030204" pitchFamily="34" charset="0"/>
              </a:rPr>
              <a:t>H(x) = x mod 10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A77419-8606-43A8-B2AA-B5D133A30950}"/>
              </a:ext>
            </a:extLst>
          </p:cNvPr>
          <p:cNvSpPr txBox="1"/>
          <p:nvPr/>
        </p:nvSpPr>
        <p:spPr>
          <a:xfrm>
            <a:off x="968088" y="4948690"/>
            <a:ext cx="686832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</a:rPr>
              <a:t>Since index is already occupied, next available empty index is used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08683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/>
        </p:nvSpPr>
        <p:spPr>
          <a:xfrm>
            <a:off x="8737440" y="6248520"/>
            <a:ext cx="25395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38</a:t>
            </a:fld>
            <a:endParaRPr sz="1800" b="0" i="0" u="none" strike="noStrike" cap="none"/>
          </a:p>
        </p:txBody>
      </p:sp>
      <p:sp>
        <p:nvSpPr>
          <p:cNvPr id="93" name="Google Shape;93;p16"/>
          <p:cNvSpPr txBox="1"/>
          <p:nvPr/>
        </p:nvSpPr>
        <p:spPr>
          <a:xfrm>
            <a:off x="812640" y="304920"/>
            <a:ext cx="103629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400" b="0" i="0" u="none" strike="noStrike" cap="none" dirty="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Linear Probing Example</a:t>
            </a:r>
            <a:endParaRPr sz="1800" b="0" i="0" u="none" strike="noStrike" cap="none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5D979A30-476A-4417-99B6-2FFC9F7AC3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4161331"/>
              </p:ext>
            </p:extLst>
          </p:nvPr>
        </p:nvGraphicFramePr>
        <p:xfrm>
          <a:off x="8353142" y="2109554"/>
          <a:ext cx="3308096" cy="370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7122">
                  <a:extLst>
                    <a:ext uri="{9D8B030D-6E8A-4147-A177-3AD203B41FA5}">
                      <a16:colId xmlns:a16="http://schemas.microsoft.com/office/drawing/2014/main" val="2209325107"/>
                    </a:ext>
                  </a:extLst>
                </a:gridCol>
                <a:gridCol w="2690974">
                  <a:extLst>
                    <a:ext uri="{9D8B030D-6E8A-4147-A177-3AD203B41FA5}">
                      <a16:colId xmlns:a16="http://schemas.microsoft.com/office/drawing/2014/main" val="42538976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483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8065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7831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7908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6748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CA" dirty="0"/>
                        <a:t>45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7232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55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7673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65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5133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75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5855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480580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550DE0D-61D0-4A78-8D01-121CCD98CF82}"/>
              </a:ext>
            </a:extLst>
          </p:cNvPr>
          <p:cNvSpPr txBox="1"/>
          <p:nvPr/>
        </p:nvSpPr>
        <p:spPr>
          <a:xfrm>
            <a:off x="885792" y="1621764"/>
            <a:ext cx="60944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D57C4"/>
                </a:solidFill>
                <a:latin typeface="Calibri" panose="020F0502020204030204" pitchFamily="34" charset="0"/>
              </a:rPr>
              <a:t>45	55	65	</a:t>
            </a:r>
            <a:r>
              <a:rPr lang="en-US" sz="2800" dirty="0">
                <a:solidFill>
                  <a:srgbClr val="FF0000"/>
                </a:solidFill>
                <a:latin typeface="Calibri" panose="020F0502020204030204" pitchFamily="34" charset="0"/>
              </a:rPr>
              <a:t>75</a:t>
            </a:r>
            <a:r>
              <a:rPr lang="en-US" sz="2800" dirty="0">
                <a:solidFill>
                  <a:srgbClr val="0D57C4"/>
                </a:solidFill>
                <a:latin typeface="Calibri" panose="020F0502020204030204" pitchFamily="34" charset="0"/>
              </a:rPr>
              <a:t>	85	95	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FCD1C1-F9F0-44E4-888F-D6F6C4BCD078}"/>
              </a:ext>
            </a:extLst>
          </p:cNvPr>
          <p:cNvSpPr txBox="1"/>
          <p:nvPr/>
        </p:nvSpPr>
        <p:spPr>
          <a:xfrm>
            <a:off x="9457199" y="1678988"/>
            <a:ext cx="10999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Hash Table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DA88DD-14F1-4202-8C9D-24A657FB8EF7}"/>
              </a:ext>
            </a:extLst>
          </p:cNvPr>
          <p:cNvSpPr txBox="1"/>
          <p:nvPr/>
        </p:nvSpPr>
        <p:spPr>
          <a:xfrm>
            <a:off x="885792" y="2748030"/>
            <a:ext cx="60944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</a:rPr>
              <a:t>Hash Function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10182B-3402-47CE-B44C-E4ED0418007F}"/>
              </a:ext>
            </a:extLst>
          </p:cNvPr>
          <p:cNvSpPr txBox="1"/>
          <p:nvPr/>
        </p:nvSpPr>
        <p:spPr>
          <a:xfrm>
            <a:off x="2798412" y="3848360"/>
            <a:ext cx="25965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i="0" u="none" strike="noStrike" baseline="0" dirty="0">
                <a:solidFill>
                  <a:srgbClr val="FF0000"/>
                </a:solidFill>
                <a:latin typeface="Calibri" panose="020F0502020204030204" pitchFamily="34" charset="0"/>
              </a:rPr>
              <a:t>H(x) = x mod 10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A77419-8606-43A8-B2AA-B5D133A30950}"/>
              </a:ext>
            </a:extLst>
          </p:cNvPr>
          <p:cNvSpPr txBox="1"/>
          <p:nvPr/>
        </p:nvSpPr>
        <p:spPr>
          <a:xfrm>
            <a:off x="968088" y="4948690"/>
            <a:ext cx="686832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</a:rPr>
              <a:t>Since index is already occupied, next available empty index is used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2931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/>
        </p:nvSpPr>
        <p:spPr>
          <a:xfrm>
            <a:off x="8737440" y="6248520"/>
            <a:ext cx="25395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39</a:t>
            </a:fld>
            <a:endParaRPr sz="1800" b="0" i="0" u="none" strike="noStrike" cap="none"/>
          </a:p>
        </p:txBody>
      </p:sp>
      <p:sp>
        <p:nvSpPr>
          <p:cNvPr id="93" name="Google Shape;93;p16"/>
          <p:cNvSpPr txBox="1"/>
          <p:nvPr/>
        </p:nvSpPr>
        <p:spPr>
          <a:xfrm>
            <a:off x="812640" y="304920"/>
            <a:ext cx="103629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400" b="0" i="0" u="none" strike="noStrike" cap="none" dirty="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Linear Probing Example</a:t>
            </a:r>
            <a:endParaRPr sz="1800" b="0" i="0" u="none" strike="noStrike" cap="none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5D979A30-476A-4417-99B6-2FFC9F7AC3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4805432"/>
              </p:ext>
            </p:extLst>
          </p:nvPr>
        </p:nvGraphicFramePr>
        <p:xfrm>
          <a:off x="8353142" y="2109554"/>
          <a:ext cx="3308096" cy="370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7122">
                  <a:extLst>
                    <a:ext uri="{9D8B030D-6E8A-4147-A177-3AD203B41FA5}">
                      <a16:colId xmlns:a16="http://schemas.microsoft.com/office/drawing/2014/main" val="2209325107"/>
                    </a:ext>
                  </a:extLst>
                </a:gridCol>
                <a:gridCol w="2690974">
                  <a:extLst>
                    <a:ext uri="{9D8B030D-6E8A-4147-A177-3AD203B41FA5}">
                      <a16:colId xmlns:a16="http://schemas.microsoft.com/office/drawing/2014/main" val="42538976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483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8065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7831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7908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6748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CA" dirty="0"/>
                        <a:t>45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7232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55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7673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65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5133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75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5855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85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480580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550DE0D-61D0-4A78-8D01-121CCD98CF82}"/>
              </a:ext>
            </a:extLst>
          </p:cNvPr>
          <p:cNvSpPr txBox="1"/>
          <p:nvPr/>
        </p:nvSpPr>
        <p:spPr>
          <a:xfrm>
            <a:off x="885792" y="1621764"/>
            <a:ext cx="60944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D57C4"/>
                </a:solidFill>
                <a:latin typeface="Calibri" panose="020F0502020204030204" pitchFamily="34" charset="0"/>
              </a:rPr>
              <a:t>45	55	65	75	</a:t>
            </a:r>
            <a:r>
              <a:rPr lang="en-US" sz="2800" dirty="0">
                <a:solidFill>
                  <a:srgbClr val="FF0000"/>
                </a:solidFill>
                <a:latin typeface="Calibri" panose="020F0502020204030204" pitchFamily="34" charset="0"/>
              </a:rPr>
              <a:t>85</a:t>
            </a:r>
            <a:r>
              <a:rPr lang="en-US" sz="2800" dirty="0">
                <a:solidFill>
                  <a:srgbClr val="0D57C4"/>
                </a:solidFill>
                <a:latin typeface="Calibri" panose="020F0502020204030204" pitchFamily="34" charset="0"/>
              </a:rPr>
              <a:t>	95	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FCD1C1-F9F0-44E4-888F-D6F6C4BCD078}"/>
              </a:ext>
            </a:extLst>
          </p:cNvPr>
          <p:cNvSpPr txBox="1"/>
          <p:nvPr/>
        </p:nvSpPr>
        <p:spPr>
          <a:xfrm>
            <a:off x="9457199" y="1678988"/>
            <a:ext cx="10999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Hash Table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DA88DD-14F1-4202-8C9D-24A657FB8EF7}"/>
              </a:ext>
            </a:extLst>
          </p:cNvPr>
          <p:cNvSpPr txBox="1"/>
          <p:nvPr/>
        </p:nvSpPr>
        <p:spPr>
          <a:xfrm>
            <a:off x="885792" y="2748030"/>
            <a:ext cx="60944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</a:rPr>
              <a:t>Hash Function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10182B-3402-47CE-B44C-E4ED0418007F}"/>
              </a:ext>
            </a:extLst>
          </p:cNvPr>
          <p:cNvSpPr txBox="1"/>
          <p:nvPr/>
        </p:nvSpPr>
        <p:spPr>
          <a:xfrm>
            <a:off x="2798412" y="3848360"/>
            <a:ext cx="25965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i="0" u="none" strike="noStrike" baseline="0" dirty="0">
                <a:solidFill>
                  <a:srgbClr val="FF0000"/>
                </a:solidFill>
                <a:latin typeface="Calibri" panose="020F0502020204030204" pitchFamily="34" charset="0"/>
              </a:rPr>
              <a:t>H(x) = x mod 10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A77419-8606-43A8-B2AA-B5D133A30950}"/>
              </a:ext>
            </a:extLst>
          </p:cNvPr>
          <p:cNvSpPr txBox="1"/>
          <p:nvPr/>
        </p:nvSpPr>
        <p:spPr>
          <a:xfrm>
            <a:off x="968088" y="4948690"/>
            <a:ext cx="686832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</a:rPr>
              <a:t>Since index is already occupied, next available empty index is used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1711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/>
        </p:nvSpPr>
        <p:spPr>
          <a:xfrm>
            <a:off x="8737440" y="6248520"/>
            <a:ext cx="25395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4</a:t>
            </a:fld>
            <a:endParaRPr sz="1800" b="0" i="0" u="none" strike="noStrike" cap="none"/>
          </a:p>
        </p:txBody>
      </p:sp>
      <p:sp>
        <p:nvSpPr>
          <p:cNvPr id="93" name="Google Shape;93;p16"/>
          <p:cNvSpPr txBox="1"/>
          <p:nvPr/>
        </p:nvSpPr>
        <p:spPr>
          <a:xfrm>
            <a:off x="812640" y="304920"/>
            <a:ext cx="103629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400" b="0" i="0" u="none" strike="noStrike" cap="none" dirty="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Definition</a:t>
            </a:r>
            <a:endParaRPr sz="1800" b="0" i="0" u="none" strike="noStrike" cap="none" dirty="0"/>
          </a:p>
        </p:txBody>
      </p:sp>
      <p:sp>
        <p:nvSpPr>
          <p:cNvPr id="94" name="Google Shape;94;p16"/>
          <p:cNvSpPr txBox="1"/>
          <p:nvPr/>
        </p:nvSpPr>
        <p:spPr>
          <a:xfrm>
            <a:off x="812652" y="1905125"/>
            <a:ext cx="10653924" cy="3819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3080" marR="0" lvl="0" indent="-34272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2800"/>
              <a:buFont typeface="Tahoma"/>
              <a:buChar char="•"/>
            </a:pPr>
            <a:r>
              <a:rPr lang="en-US" sz="2800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Hashing is different than arrays, since arrays only uses indexes for storing value and they have fixed size</a:t>
            </a:r>
          </a:p>
          <a:p>
            <a:pPr marL="343080" marR="0" lvl="0" indent="-34272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2800"/>
              <a:buFont typeface="Tahoma"/>
              <a:buChar char="•"/>
            </a:pPr>
            <a:endParaRPr lang="en-US" sz="2800" dirty="0">
              <a:solidFill>
                <a:srgbClr val="40458C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3080" marR="0" lvl="0" indent="-34272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2800"/>
              <a:buFont typeface="Tahoma"/>
              <a:buChar char="•"/>
            </a:pPr>
            <a:r>
              <a:rPr lang="en-US" sz="2800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Hashing is different than Linked List since Linked List are slow in processing and can be inefficient in searching</a:t>
            </a:r>
          </a:p>
          <a:p>
            <a:pPr marL="343080" marR="0" lvl="0" indent="-34272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2800"/>
              <a:buFont typeface="Tahoma"/>
              <a:buChar char="•"/>
            </a:pPr>
            <a:endParaRPr lang="en-US" sz="2800" b="0" i="0" u="none" strike="noStrike" cap="none" dirty="0">
              <a:solidFill>
                <a:srgbClr val="40458C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3080" marR="0" lvl="0" indent="-34272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2800"/>
              <a:buFont typeface="Tahoma"/>
              <a:buChar char="•"/>
            </a:pPr>
            <a:r>
              <a:rPr lang="en-US" sz="2800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Time Complexity of O(1)</a:t>
            </a:r>
            <a:endParaRPr sz="1800" b="0" i="0" u="none" strike="noStrike" cap="none" dirty="0"/>
          </a:p>
        </p:txBody>
      </p:sp>
    </p:spTree>
    <p:extLst>
      <p:ext uri="{BB962C8B-B14F-4D97-AF65-F5344CB8AC3E}">
        <p14:creationId xmlns:p14="http://schemas.microsoft.com/office/powerpoint/2010/main" val="35359628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/>
        </p:nvSpPr>
        <p:spPr>
          <a:xfrm>
            <a:off x="8737440" y="6248520"/>
            <a:ext cx="25395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40</a:t>
            </a:fld>
            <a:endParaRPr sz="1800" b="0" i="0" u="none" strike="noStrike" cap="none"/>
          </a:p>
        </p:txBody>
      </p:sp>
      <p:sp>
        <p:nvSpPr>
          <p:cNvPr id="93" name="Google Shape;93;p16"/>
          <p:cNvSpPr txBox="1"/>
          <p:nvPr/>
        </p:nvSpPr>
        <p:spPr>
          <a:xfrm>
            <a:off x="812640" y="304920"/>
            <a:ext cx="103629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400" b="0" i="0" u="none" strike="noStrike" cap="none" dirty="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Linear Probing Example</a:t>
            </a:r>
            <a:endParaRPr sz="1800" b="0" i="0" u="none" strike="noStrike" cap="none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5D979A30-476A-4417-99B6-2FFC9F7AC3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5774545"/>
              </p:ext>
            </p:extLst>
          </p:nvPr>
        </p:nvGraphicFramePr>
        <p:xfrm>
          <a:off x="8353142" y="2109554"/>
          <a:ext cx="3308096" cy="370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7122">
                  <a:extLst>
                    <a:ext uri="{9D8B030D-6E8A-4147-A177-3AD203B41FA5}">
                      <a16:colId xmlns:a16="http://schemas.microsoft.com/office/drawing/2014/main" val="2209325107"/>
                    </a:ext>
                  </a:extLst>
                </a:gridCol>
                <a:gridCol w="2690974">
                  <a:extLst>
                    <a:ext uri="{9D8B030D-6E8A-4147-A177-3AD203B41FA5}">
                      <a16:colId xmlns:a16="http://schemas.microsoft.com/office/drawing/2014/main" val="42538976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95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483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8065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7831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7908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6748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CA" dirty="0"/>
                        <a:t>45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7232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55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7673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65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5133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75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5855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85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480580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550DE0D-61D0-4A78-8D01-121CCD98CF82}"/>
              </a:ext>
            </a:extLst>
          </p:cNvPr>
          <p:cNvSpPr txBox="1"/>
          <p:nvPr/>
        </p:nvSpPr>
        <p:spPr>
          <a:xfrm>
            <a:off x="885792" y="1621764"/>
            <a:ext cx="60944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D57C4"/>
                </a:solidFill>
                <a:latin typeface="Calibri" panose="020F0502020204030204" pitchFamily="34" charset="0"/>
              </a:rPr>
              <a:t>45	55	65	75	85	</a:t>
            </a:r>
            <a:r>
              <a:rPr lang="en-US" sz="2800" dirty="0">
                <a:solidFill>
                  <a:srgbClr val="FF0000"/>
                </a:solidFill>
                <a:latin typeface="Calibri" panose="020F0502020204030204" pitchFamily="34" charset="0"/>
              </a:rPr>
              <a:t>95</a:t>
            </a:r>
            <a:r>
              <a:rPr lang="en-US" sz="2800" dirty="0">
                <a:solidFill>
                  <a:srgbClr val="0D57C4"/>
                </a:solidFill>
                <a:latin typeface="Calibri" panose="020F0502020204030204" pitchFamily="34" charset="0"/>
              </a:rPr>
              <a:t>	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FCD1C1-F9F0-44E4-888F-D6F6C4BCD078}"/>
              </a:ext>
            </a:extLst>
          </p:cNvPr>
          <p:cNvSpPr txBox="1"/>
          <p:nvPr/>
        </p:nvSpPr>
        <p:spPr>
          <a:xfrm>
            <a:off x="9457199" y="1678988"/>
            <a:ext cx="10999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Hash Table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DA88DD-14F1-4202-8C9D-24A657FB8EF7}"/>
              </a:ext>
            </a:extLst>
          </p:cNvPr>
          <p:cNvSpPr txBox="1"/>
          <p:nvPr/>
        </p:nvSpPr>
        <p:spPr>
          <a:xfrm>
            <a:off x="885792" y="2748030"/>
            <a:ext cx="60944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</a:rPr>
              <a:t>Hash Function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10182B-3402-47CE-B44C-E4ED0418007F}"/>
              </a:ext>
            </a:extLst>
          </p:cNvPr>
          <p:cNvSpPr txBox="1"/>
          <p:nvPr/>
        </p:nvSpPr>
        <p:spPr>
          <a:xfrm>
            <a:off x="2798412" y="3848360"/>
            <a:ext cx="25965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i="0" u="none" strike="noStrike" baseline="0" dirty="0">
                <a:solidFill>
                  <a:srgbClr val="FF0000"/>
                </a:solidFill>
                <a:latin typeface="Calibri" panose="020F0502020204030204" pitchFamily="34" charset="0"/>
              </a:rPr>
              <a:t>H(x) = x mod 10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A77419-8606-43A8-B2AA-B5D133A30950}"/>
              </a:ext>
            </a:extLst>
          </p:cNvPr>
          <p:cNvSpPr txBox="1"/>
          <p:nvPr/>
        </p:nvSpPr>
        <p:spPr>
          <a:xfrm>
            <a:off x="968088" y="4948690"/>
            <a:ext cx="686832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</a:rPr>
              <a:t>Since index is already occupied, next available empty index is used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78349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/>
        </p:nvSpPr>
        <p:spPr>
          <a:xfrm>
            <a:off x="8737440" y="6248520"/>
            <a:ext cx="25395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41</a:t>
            </a:fld>
            <a:endParaRPr sz="1800" b="0" i="0" u="none" strike="noStrike" cap="none"/>
          </a:p>
        </p:txBody>
      </p:sp>
      <p:sp>
        <p:nvSpPr>
          <p:cNvPr id="93" name="Google Shape;93;p16"/>
          <p:cNvSpPr txBox="1"/>
          <p:nvPr/>
        </p:nvSpPr>
        <p:spPr>
          <a:xfrm>
            <a:off x="812640" y="304920"/>
            <a:ext cx="103629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400" b="0" i="0" u="none" strike="noStrike" cap="none" dirty="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Implementation of HashMap</a:t>
            </a:r>
            <a:endParaRPr sz="1800" b="0" i="0" u="none" strike="noStrike" cap="none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5D979A30-476A-4417-99B6-2FFC9F7AC3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2844337"/>
              </p:ext>
            </p:extLst>
          </p:nvPr>
        </p:nvGraphicFramePr>
        <p:xfrm>
          <a:off x="942362" y="2376165"/>
          <a:ext cx="7795078" cy="33332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54164">
                  <a:extLst>
                    <a:ext uri="{9D8B030D-6E8A-4147-A177-3AD203B41FA5}">
                      <a16:colId xmlns:a16="http://schemas.microsoft.com/office/drawing/2014/main" val="2209325107"/>
                    </a:ext>
                  </a:extLst>
                </a:gridCol>
                <a:gridCol w="6340914">
                  <a:extLst>
                    <a:ext uri="{9D8B030D-6E8A-4147-A177-3AD203B41FA5}">
                      <a16:colId xmlns:a16="http://schemas.microsoft.com/office/drawing/2014/main" val="4253897632"/>
                    </a:ext>
                  </a:extLst>
                </a:gridCol>
              </a:tblGrid>
              <a:tr h="333321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483701"/>
                  </a:ext>
                </a:extLst>
              </a:tr>
              <a:tr h="333321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8065551"/>
                  </a:ext>
                </a:extLst>
              </a:tr>
              <a:tr h="333321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7831081"/>
                  </a:ext>
                </a:extLst>
              </a:tr>
              <a:tr h="333321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7908328"/>
                  </a:ext>
                </a:extLst>
              </a:tr>
              <a:tr h="333321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6748158"/>
                  </a:ext>
                </a:extLst>
              </a:tr>
              <a:tr h="333321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7232986"/>
                  </a:ext>
                </a:extLst>
              </a:tr>
              <a:tr h="333321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7673218"/>
                  </a:ext>
                </a:extLst>
              </a:tr>
              <a:tr h="333321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5133828"/>
                  </a:ext>
                </a:extLst>
              </a:tr>
              <a:tr h="333321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5855376"/>
                  </a:ext>
                </a:extLst>
              </a:tr>
              <a:tr h="333321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480580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AF10182B-3402-47CE-B44C-E4ED0418007F}"/>
              </a:ext>
            </a:extLst>
          </p:cNvPr>
          <p:cNvSpPr txBox="1"/>
          <p:nvPr/>
        </p:nvSpPr>
        <p:spPr>
          <a:xfrm>
            <a:off x="9064690" y="867358"/>
            <a:ext cx="25965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i="0" u="none" strike="noStrike" baseline="0" dirty="0">
                <a:solidFill>
                  <a:srgbClr val="FF0000"/>
                </a:solidFill>
                <a:latin typeface="Calibri" panose="020F0502020204030204" pitchFamily="34" charset="0"/>
              </a:rPr>
              <a:t>H(x) = x mod 10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FD507FC-78F9-46E7-9704-B385ADD26013}"/>
              </a:ext>
            </a:extLst>
          </p:cNvPr>
          <p:cNvSpPr txBox="1"/>
          <p:nvPr/>
        </p:nvSpPr>
        <p:spPr>
          <a:xfrm>
            <a:off x="885792" y="1493095"/>
            <a:ext cx="60944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Calibri" panose="020F0502020204030204" pitchFamily="34" charset="0"/>
              </a:rPr>
              <a:t>25</a:t>
            </a:r>
            <a:r>
              <a:rPr lang="en-US" sz="2800" dirty="0">
                <a:solidFill>
                  <a:srgbClr val="0D57C4"/>
                </a:solidFill>
                <a:latin typeface="Calibri" panose="020F0502020204030204" pitchFamily="34" charset="0"/>
              </a:rPr>
              <a:t>	38	46	59	94	98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9514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/>
        </p:nvSpPr>
        <p:spPr>
          <a:xfrm>
            <a:off x="8737440" y="6248520"/>
            <a:ext cx="25395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42</a:t>
            </a:fld>
            <a:endParaRPr sz="1800" b="0" i="0" u="none" strike="noStrike" cap="none"/>
          </a:p>
        </p:txBody>
      </p:sp>
      <p:sp>
        <p:nvSpPr>
          <p:cNvPr id="93" name="Google Shape;93;p16"/>
          <p:cNvSpPr txBox="1"/>
          <p:nvPr/>
        </p:nvSpPr>
        <p:spPr>
          <a:xfrm>
            <a:off x="812640" y="304920"/>
            <a:ext cx="103629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400" b="0" i="0" u="none" strike="noStrike" cap="none" dirty="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Implementation of HashMap</a:t>
            </a:r>
            <a:endParaRPr sz="1800" b="0" i="0" u="none" strike="noStrike" cap="none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5D979A30-476A-4417-99B6-2FFC9F7AC3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9904102"/>
              </p:ext>
            </p:extLst>
          </p:nvPr>
        </p:nvGraphicFramePr>
        <p:xfrm>
          <a:off x="885792" y="2144984"/>
          <a:ext cx="7851648" cy="35643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4717">
                  <a:extLst>
                    <a:ext uri="{9D8B030D-6E8A-4147-A177-3AD203B41FA5}">
                      <a16:colId xmlns:a16="http://schemas.microsoft.com/office/drawing/2014/main" val="2209325107"/>
                    </a:ext>
                  </a:extLst>
                </a:gridCol>
                <a:gridCol w="6386931">
                  <a:extLst>
                    <a:ext uri="{9D8B030D-6E8A-4147-A177-3AD203B41FA5}">
                      <a16:colId xmlns:a16="http://schemas.microsoft.com/office/drawing/2014/main" val="4253897632"/>
                    </a:ext>
                  </a:extLst>
                </a:gridCol>
              </a:tblGrid>
              <a:tr h="356439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483701"/>
                  </a:ext>
                </a:extLst>
              </a:tr>
              <a:tr h="356439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8065551"/>
                  </a:ext>
                </a:extLst>
              </a:tr>
              <a:tr h="356439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7831081"/>
                  </a:ext>
                </a:extLst>
              </a:tr>
              <a:tr h="356439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7908328"/>
                  </a:ext>
                </a:extLst>
              </a:tr>
              <a:tr h="356439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6748158"/>
                  </a:ext>
                </a:extLst>
              </a:tr>
              <a:tr h="356439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7232986"/>
                  </a:ext>
                </a:extLst>
              </a:tr>
              <a:tr h="356439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7673218"/>
                  </a:ext>
                </a:extLst>
              </a:tr>
              <a:tr h="356439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5133828"/>
                  </a:ext>
                </a:extLst>
              </a:tr>
              <a:tr h="356439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5855376"/>
                  </a:ext>
                </a:extLst>
              </a:tr>
              <a:tr h="356439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480580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AF10182B-3402-47CE-B44C-E4ED0418007F}"/>
              </a:ext>
            </a:extLst>
          </p:cNvPr>
          <p:cNvSpPr txBox="1"/>
          <p:nvPr/>
        </p:nvSpPr>
        <p:spPr>
          <a:xfrm>
            <a:off x="9064690" y="867358"/>
            <a:ext cx="25965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i="0" u="none" strike="noStrike" baseline="0" dirty="0">
                <a:solidFill>
                  <a:srgbClr val="FF0000"/>
                </a:solidFill>
                <a:latin typeface="Calibri" panose="020F0502020204030204" pitchFamily="34" charset="0"/>
              </a:rPr>
              <a:t>H(x) = x mod 10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A9A60D7-8FB8-4E16-BF3E-B65794BCB2CA}"/>
              </a:ext>
            </a:extLst>
          </p:cNvPr>
          <p:cNvSpPr txBox="1"/>
          <p:nvPr/>
        </p:nvSpPr>
        <p:spPr>
          <a:xfrm>
            <a:off x="9064690" y="2602706"/>
            <a:ext cx="25965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rgbClr val="FF0000"/>
                </a:solidFill>
              </a:rPr>
              <a:t>value = 25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E46C25-4381-4B2A-A87F-E8F544AC681A}"/>
              </a:ext>
            </a:extLst>
          </p:cNvPr>
          <p:cNvSpPr txBox="1"/>
          <p:nvPr/>
        </p:nvSpPr>
        <p:spPr>
          <a:xfrm>
            <a:off x="9064690" y="3602499"/>
            <a:ext cx="25965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rgbClr val="FF0000"/>
                </a:solidFill>
              </a:rPr>
              <a:t>hash = 1 % 10 =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C0F8C5-EB65-4651-A937-7ECD29027C46}"/>
              </a:ext>
            </a:extLst>
          </p:cNvPr>
          <p:cNvSpPr txBox="1"/>
          <p:nvPr/>
        </p:nvSpPr>
        <p:spPr>
          <a:xfrm>
            <a:off x="885792" y="1493095"/>
            <a:ext cx="60944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Calibri" panose="020F0502020204030204" pitchFamily="34" charset="0"/>
              </a:rPr>
              <a:t>25</a:t>
            </a:r>
            <a:r>
              <a:rPr lang="en-US" sz="2800" dirty="0">
                <a:solidFill>
                  <a:srgbClr val="0D57C4"/>
                </a:solidFill>
                <a:latin typeface="Calibri" panose="020F0502020204030204" pitchFamily="34" charset="0"/>
              </a:rPr>
              <a:t>	38	46	59	94	98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60940A-D313-4DE7-909F-D71F6C71ED3E}"/>
              </a:ext>
            </a:extLst>
          </p:cNvPr>
          <p:cNvSpPr txBox="1"/>
          <p:nvPr/>
        </p:nvSpPr>
        <p:spPr>
          <a:xfrm>
            <a:off x="9064690" y="3070835"/>
            <a:ext cx="25965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rgbClr val="FF0000"/>
                </a:solidFill>
              </a:rPr>
              <a:t>key = 1</a:t>
            </a:r>
          </a:p>
        </p:txBody>
      </p:sp>
    </p:spTree>
    <p:extLst>
      <p:ext uri="{BB962C8B-B14F-4D97-AF65-F5344CB8AC3E}">
        <p14:creationId xmlns:p14="http://schemas.microsoft.com/office/powerpoint/2010/main" val="82182916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/>
        </p:nvSpPr>
        <p:spPr>
          <a:xfrm>
            <a:off x="8737440" y="6248520"/>
            <a:ext cx="25395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43</a:t>
            </a:fld>
            <a:endParaRPr sz="1800" b="0" i="0" u="none" strike="noStrike" cap="none"/>
          </a:p>
        </p:txBody>
      </p:sp>
      <p:sp>
        <p:nvSpPr>
          <p:cNvPr id="93" name="Google Shape;93;p16"/>
          <p:cNvSpPr txBox="1"/>
          <p:nvPr/>
        </p:nvSpPr>
        <p:spPr>
          <a:xfrm>
            <a:off x="812640" y="304920"/>
            <a:ext cx="103629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400" b="0" i="0" u="none" strike="noStrike" cap="none" dirty="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Implementation of HashMap</a:t>
            </a:r>
            <a:endParaRPr sz="1800" b="0" i="0" u="none" strike="noStrike" cap="none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5D979A30-476A-4417-99B6-2FFC9F7AC39C}"/>
              </a:ext>
            </a:extLst>
          </p:cNvPr>
          <p:cNvGraphicFramePr>
            <a:graphicFrameLocks noGrp="1"/>
          </p:cNvGraphicFramePr>
          <p:nvPr/>
        </p:nvGraphicFramePr>
        <p:xfrm>
          <a:off x="885792" y="2144984"/>
          <a:ext cx="7851648" cy="35643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4717">
                  <a:extLst>
                    <a:ext uri="{9D8B030D-6E8A-4147-A177-3AD203B41FA5}">
                      <a16:colId xmlns:a16="http://schemas.microsoft.com/office/drawing/2014/main" val="2209325107"/>
                    </a:ext>
                  </a:extLst>
                </a:gridCol>
                <a:gridCol w="6386931">
                  <a:extLst>
                    <a:ext uri="{9D8B030D-6E8A-4147-A177-3AD203B41FA5}">
                      <a16:colId xmlns:a16="http://schemas.microsoft.com/office/drawing/2014/main" val="4253897632"/>
                    </a:ext>
                  </a:extLst>
                </a:gridCol>
              </a:tblGrid>
              <a:tr h="356439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483701"/>
                  </a:ext>
                </a:extLst>
              </a:tr>
              <a:tr h="356439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8065551"/>
                  </a:ext>
                </a:extLst>
              </a:tr>
              <a:tr h="356439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7831081"/>
                  </a:ext>
                </a:extLst>
              </a:tr>
              <a:tr h="356439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7908328"/>
                  </a:ext>
                </a:extLst>
              </a:tr>
              <a:tr h="356439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6748158"/>
                  </a:ext>
                </a:extLst>
              </a:tr>
              <a:tr h="356439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7232986"/>
                  </a:ext>
                </a:extLst>
              </a:tr>
              <a:tr h="356439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7673218"/>
                  </a:ext>
                </a:extLst>
              </a:tr>
              <a:tr h="356439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5133828"/>
                  </a:ext>
                </a:extLst>
              </a:tr>
              <a:tr h="356439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5855376"/>
                  </a:ext>
                </a:extLst>
              </a:tr>
              <a:tr h="356439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480580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AF10182B-3402-47CE-B44C-E4ED0418007F}"/>
              </a:ext>
            </a:extLst>
          </p:cNvPr>
          <p:cNvSpPr txBox="1"/>
          <p:nvPr/>
        </p:nvSpPr>
        <p:spPr>
          <a:xfrm>
            <a:off x="9064690" y="867358"/>
            <a:ext cx="25965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i="0" u="none" strike="noStrike" baseline="0" dirty="0">
                <a:solidFill>
                  <a:srgbClr val="FF0000"/>
                </a:solidFill>
                <a:latin typeface="Calibri" panose="020F0502020204030204" pitchFamily="34" charset="0"/>
              </a:rPr>
              <a:t>H(x) = x mod 10</a:t>
            </a:r>
            <a:endParaRPr lang="en-US" sz="2800" dirty="0">
              <a:solidFill>
                <a:srgbClr val="FF0000"/>
              </a:solidFill>
            </a:endParaRPr>
          </a:p>
        </p:txBody>
      </p:sp>
      <p:graphicFrame>
        <p:nvGraphicFramePr>
          <p:cNvPr id="11" name="Table 3">
            <a:extLst>
              <a:ext uri="{FF2B5EF4-FFF2-40B4-BE49-F238E27FC236}">
                <a16:creationId xmlns:a16="http://schemas.microsoft.com/office/drawing/2014/main" id="{1BF1B100-A341-4CF2-87CE-8D0C7AC096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0490609"/>
              </p:ext>
            </p:extLst>
          </p:nvPr>
        </p:nvGraphicFramePr>
        <p:xfrm>
          <a:off x="9878661" y="4644476"/>
          <a:ext cx="1167291" cy="30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9097">
                  <a:extLst>
                    <a:ext uri="{9D8B030D-6E8A-4147-A177-3AD203B41FA5}">
                      <a16:colId xmlns:a16="http://schemas.microsoft.com/office/drawing/2014/main" val="4085836339"/>
                    </a:ext>
                  </a:extLst>
                </a:gridCol>
                <a:gridCol w="389097">
                  <a:extLst>
                    <a:ext uri="{9D8B030D-6E8A-4147-A177-3AD203B41FA5}">
                      <a16:colId xmlns:a16="http://schemas.microsoft.com/office/drawing/2014/main" val="2932471323"/>
                    </a:ext>
                  </a:extLst>
                </a:gridCol>
                <a:gridCol w="389097">
                  <a:extLst>
                    <a:ext uri="{9D8B030D-6E8A-4147-A177-3AD203B41FA5}">
                      <a16:colId xmlns:a16="http://schemas.microsoft.com/office/drawing/2014/main" val="3637156231"/>
                    </a:ext>
                  </a:extLst>
                </a:gridCol>
              </a:tblGrid>
              <a:tr h="25368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7993475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861B5F62-0234-4674-894F-DFC691D84B36}"/>
              </a:ext>
            </a:extLst>
          </p:cNvPr>
          <p:cNvSpPr txBox="1"/>
          <p:nvPr/>
        </p:nvSpPr>
        <p:spPr>
          <a:xfrm>
            <a:off x="9101266" y="4275144"/>
            <a:ext cx="25965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rgbClr val="FF0000"/>
                </a:solidFill>
              </a:rPr>
              <a:t>node = null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4A9A00-74FD-473F-9E6C-98DE679321D4}"/>
              </a:ext>
            </a:extLst>
          </p:cNvPr>
          <p:cNvSpPr txBox="1"/>
          <p:nvPr/>
        </p:nvSpPr>
        <p:spPr>
          <a:xfrm>
            <a:off x="885792" y="1493095"/>
            <a:ext cx="60944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Calibri" panose="020F0502020204030204" pitchFamily="34" charset="0"/>
              </a:rPr>
              <a:t>25</a:t>
            </a:r>
            <a:r>
              <a:rPr lang="en-US" sz="2800" dirty="0">
                <a:solidFill>
                  <a:srgbClr val="0D57C4"/>
                </a:solidFill>
                <a:latin typeface="Calibri" panose="020F0502020204030204" pitchFamily="34" charset="0"/>
              </a:rPr>
              <a:t>	38	46	59	94	98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AE18D4-6047-4C69-9B53-FB918262E711}"/>
              </a:ext>
            </a:extLst>
          </p:cNvPr>
          <p:cNvSpPr txBox="1"/>
          <p:nvPr/>
        </p:nvSpPr>
        <p:spPr>
          <a:xfrm>
            <a:off x="9064690" y="2602706"/>
            <a:ext cx="25965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rgbClr val="FF0000"/>
                </a:solidFill>
              </a:rPr>
              <a:t>value = 25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F39F74B-6F87-455B-8418-14176A5F7BF0}"/>
              </a:ext>
            </a:extLst>
          </p:cNvPr>
          <p:cNvSpPr txBox="1"/>
          <p:nvPr/>
        </p:nvSpPr>
        <p:spPr>
          <a:xfrm>
            <a:off x="9064690" y="3602499"/>
            <a:ext cx="25965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rgbClr val="FF0000"/>
                </a:solidFill>
              </a:rPr>
              <a:t>hash = 1 % 10 = 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5E253A8-4ACE-4E6A-82B4-0FF85F5B0E8F}"/>
              </a:ext>
            </a:extLst>
          </p:cNvPr>
          <p:cNvSpPr txBox="1"/>
          <p:nvPr/>
        </p:nvSpPr>
        <p:spPr>
          <a:xfrm>
            <a:off x="9064690" y="3070835"/>
            <a:ext cx="25965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rgbClr val="FF0000"/>
                </a:solidFill>
              </a:rPr>
              <a:t>key = 1</a:t>
            </a:r>
          </a:p>
        </p:txBody>
      </p:sp>
    </p:spTree>
    <p:extLst>
      <p:ext uri="{BB962C8B-B14F-4D97-AF65-F5344CB8AC3E}">
        <p14:creationId xmlns:p14="http://schemas.microsoft.com/office/powerpoint/2010/main" val="75478055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/>
        </p:nvSpPr>
        <p:spPr>
          <a:xfrm>
            <a:off x="8737440" y="6248520"/>
            <a:ext cx="25395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44</a:t>
            </a:fld>
            <a:endParaRPr sz="1800" b="0" i="0" u="none" strike="noStrike" cap="none"/>
          </a:p>
        </p:txBody>
      </p:sp>
      <p:sp>
        <p:nvSpPr>
          <p:cNvPr id="93" name="Google Shape;93;p16"/>
          <p:cNvSpPr txBox="1"/>
          <p:nvPr/>
        </p:nvSpPr>
        <p:spPr>
          <a:xfrm>
            <a:off x="812640" y="304920"/>
            <a:ext cx="103629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400" b="0" i="0" u="none" strike="noStrike" cap="none" dirty="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Implementation of HashMap</a:t>
            </a:r>
            <a:endParaRPr sz="1800" b="0" i="0" u="none" strike="noStrike" cap="none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5D979A30-476A-4417-99B6-2FFC9F7AC39C}"/>
              </a:ext>
            </a:extLst>
          </p:cNvPr>
          <p:cNvGraphicFramePr>
            <a:graphicFrameLocks noGrp="1"/>
          </p:cNvGraphicFramePr>
          <p:nvPr/>
        </p:nvGraphicFramePr>
        <p:xfrm>
          <a:off x="885792" y="2144984"/>
          <a:ext cx="7851648" cy="35643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4717">
                  <a:extLst>
                    <a:ext uri="{9D8B030D-6E8A-4147-A177-3AD203B41FA5}">
                      <a16:colId xmlns:a16="http://schemas.microsoft.com/office/drawing/2014/main" val="2209325107"/>
                    </a:ext>
                  </a:extLst>
                </a:gridCol>
                <a:gridCol w="6386931">
                  <a:extLst>
                    <a:ext uri="{9D8B030D-6E8A-4147-A177-3AD203B41FA5}">
                      <a16:colId xmlns:a16="http://schemas.microsoft.com/office/drawing/2014/main" val="4253897632"/>
                    </a:ext>
                  </a:extLst>
                </a:gridCol>
              </a:tblGrid>
              <a:tr h="356439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483701"/>
                  </a:ext>
                </a:extLst>
              </a:tr>
              <a:tr h="356439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8065551"/>
                  </a:ext>
                </a:extLst>
              </a:tr>
              <a:tr h="356439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7831081"/>
                  </a:ext>
                </a:extLst>
              </a:tr>
              <a:tr h="356439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7908328"/>
                  </a:ext>
                </a:extLst>
              </a:tr>
              <a:tr h="356439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6748158"/>
                  </a:ext>
                </a:extLst>
              </a:tr>
              <a:tr h="356439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7232986"/>
                  </a:ext>
                </a:extLst>
              </a:tr>
              <a:tr h="356439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7673218"/>
                  </a:ext>
                </a:extLst>
              </a:tr>
              <a:tr h="356439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5133828"/>
                  </a:ext>
                </a:extLst>
              </a:tr>
              <a:tr h="356439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5855376"/>
                  </a:ext>
                </a:extLst>
              </a:tr>
              <a:tr h="356439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480580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AF10182B-3402-47CE-B44C-E4ED0418007F}"/>
              </a:ext>
            </a:extLst>
          </p:cNvPr>
          <p:cNvSpPr txBox="1"/>
          <p:nvPr/>
        </p:nvSpPr>
        <p:spPr>
          <a:xfrm>
            <a:off x="9064690" y="867358"/>
            <a:ext cx="25965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i="0" u="none" strike="noStrike" baseline="0" dirty="0">
                <a:solidFill>
                  <a:srgbClr val="FF0000"/>
                </a:solidFill>
                <a:latin typeface="Calibri" panose="020F0502020204030204" pitchFamily="34" charset="0"/>
              </a:rPr>
              <a:t>H(x) = x mod 10</a:t>
            </a:r>
            <a:endParaRPr lang="en-US" sz="2800" dirty="0">
              <a:solidFill>
                <a:srgbClr val="FF0000"/>
              </a:solidFill>
            </a:endParaRPr>
          </a:p>
        </p:txBody>
      </p:sp>
      <p:graphicFrame>
        <p:nvGraphicFramePr>
          <p:cNvPr id="11" name="Table 3">
            <a:extLst>
              <a:ext uri="{FF2B5EF4-FFF2-40B4-BE49-F238E27FC236}">
                <a16:creationId xmlns:a16="http://schemas.microsoft.com/office/drawing/2014/main" id="{1BF1B100-A341-4CF2-87CE-8D0C7AC096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3273603"/>
              </p:ext>
            </p:extLst>
          </p:nvPr>
        </p:nvGraphicFramePr>
        <p:xfrm>
          <a:off x="9777261" y="4644476"/>
          <a:ext cx="1398279" cy="30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6093">
                  <a:extLst>
                    <a:ext uri="{9D8B030D-6E8A-4147-A177-3AD203B41FA5}">
                      <a16:colId xmlns:a16="http://schemas.microsoft.com/office/drawing/2014/main" val="4085836339"/>
                    </a:ext>
                  </a:extLst>
                </a:gridCol>
                <a:gridCol w="466093">
                  <a:extLst>
                    <a:ext uri="{9D8B030D-6E8A-4147-A177-3AD203B41FA5}">
                      <a16:colId xmlns:a16="http://schemas.microsoft.com/office/drawing/2014/main" val="2932471323"/>
                    </a:ext>
                  </a:extLst>
                </a:gridCol>
                <a:gridCol w="466093">
                  <a:extLst>
                    <a:ext uri="{9D8B030D-6E8A-4147-A177-3AD203B41FA5}">
                      <a16:colId xmlns:a16="http://schemas.microsoft.com/office/drawing/2014/main" val="3637156231"/>
                    </a:ext>
                  </a:extLst>
                </a:gridCol>
              </a:tblGrid>
              <a:tr h="253682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7993475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861B5F62-0234-4674-894F-DFC691D84B36}"/>
              </a:ext>
            </a:extLst>
          </p:cNvPr>
          <p:cNvSpPr txBox="1"/>
          <p:nvPr/>
        </p:nvSpPr>
        <p:spPr>
          <a:xfrm>
            <a:off x="9101266" y="4275144"/>
            <a:ext cx="25965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rgbClr val="FF0000"/>
                </a:solidFill>
              </a:rPr>
              <a:t>node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1E58FA-5192-4960-8295-57C959F1071E}"/>
              </a:ext>
            </a:extLst>
          </p:cNvPr>
          <p:cNvSpPr txBox="1"/>
          <p:nvPr/>
        </p:nvSpPr>
        <p:spPr>
          <a:xfrm>
            <a:off x="885792" y="1493095"/>
            <a:ext cx="60944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Calibri" panose="020F0502020204030204" pitchFamily="34" charset="0"/>
              </a:rPr>
              <a:t>25</a:t>
            </a:r>
            <a:r>
              <a:rPr lang="en-US" sz="2800" dirty="0">
                <a:solidFill>
                  <a:srgbClr val="0D57C4"/>
                </a:solidFill>
                <a:latin typeface="Calibri" panose="020F0502020204030204" pitchFamily="34" charset="0"/>
              </a:rPr>
              <a:t>	38	46	59	94	98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BF7A704-A976-4FF5-ADD7-DEE569754A54}"/>
              </a:ext>
            </a:extLst>
          </p:cNvPr>
          <p:cNvSpPr txBox="1"/>
          <p:nvPr/>
        </p:nvSpPr>
        <p:spPr>
          <a:xfrm>
            <a:off x="9064690" y="2602706"/>
            <a:ext cx="25965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rgbClr val="FF0000"/>
                </a:solidFill>
              </a:rPr>
              <a:t>value = 25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730637-29EC-4CA0-AD01-EC387A1A5FCC}"/>
              </a:ext>
            </a:extLst>
          </p:cNvPr>
          <p:cNvSpPr txBox="1"/>
          <p:nvPr/>
        </p:nvSpPr>
        <p:spPr>
          <a:xfrm>
            <a:off x="9064690" y="3602499"/>
            <a:ext cx="25965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rgbClr val="FF0000"/>
                </a:solidFill>
              </a:rPr>
              <a:t>hash = 1 % 10 = 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2ABB609-96E7-4009-8CB6-C05660DE2E1A}"/>
              </a:ext>
            </a:extLst>
          </p:cNvPr>
          <p:cNvSpPr txBox="1"/>
          <p:nvPr/>
        </p:nvSpPr>
        <p:spPr>
          <a:xfrm>
            <a:off x="9064690" y="3070835"/>
            <a:ext cx="25965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rgbClr val="FF0000"/>
                </a:solidFill>
              </a:rPr>
              <a:t>key = 1</a:t>
            </a:r>
          </a:p>
        </p:txBody>
      </p:sp>
    </p:spTree>
    <p:extLst>
      <p:ext uri="{BB962C8B-B14F-4D97-AF65-F5344CB8AC3E}">
        <p14:creationId xmlns:p14="http://schemas.microsoft.com/office/powerpoint/2010/main" val="112881027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/>
        </p:nvSpPr>
        <p:spPr>
          <a:xfrm>
            <a:off x="8737440" y="6248520"/>
            <a:ext cx="25395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45</a:t>
            </a:fld>
            <a:endParaRPr sz="1800" b="0" i="0" u="none" strike="noStrike" cap="none"/>
          </a:p>
        </p:txBody>
      </p:sp>
      <p:sp>
        <p:nvSpPr>
          <p:cNvPr id="93" name="Google Shape;93;p16"/>
          <p:cNvSpPr txBox="1"/>
          <p:nvPr/>
        </p:nvSpPr>
        <p:spPr>
          <a:xfrm>
            <a:off x="812640" y="304920"/>
            <a:ext cx="103629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400" b="0" i="0" u="none" strike="noStrike" cap="none" dirty="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Implementation of HashMap</a:t>
            </a:r>
            <a:endParaRPr sz="1800" b="0" i="0" u="none" strike="noStrike" cap="none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5D979A30-476A-4417-99B6-2FFC9F7AC3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7637532"/>
              </p:ext>
            </p:extLst>
          </p:nvPr>
        </p:nvGraphicFramePr>
        <p:xfrm>
          <a:off x="885792" y="2144984"/>
          <a:ext cx="7851648" cy="35643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4717">
                  <a:extLst>
                    <a:ext uri="{9D8B030D-6E8A-4147-A177-3AD203B41FA5}">
                      <a16:colId xmlns:a16="http://schemas.microsoft.com/office/drawing/2014/main" val="2209325107"/>
                    </a:ext>
                  </a:extLst>
                </a:gridCol>
                <a:gridCol w="6386931">
                  <a:extLst>
                    <a:ext uri="{9D8B030D-6E8A-4147-A177-3AD203B41FA5}">
                      <a16:colId xmlns:a16="http://schemas.microsoft.com/office/drawing/2014/main" val="4253897632"/>
                    </a:ext>
                  </a:extLst>
                </a:gridCol>
              </a:tblGrid>
              <a:tr h="356439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483701"/>
                  </a:ext>
                </a:extLst>
              </a:tr>
              <a:tr h="356439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8065551"/>
                  </a:ext>
                </a:extLst>
              </a:tr>
              <a:tr h="356439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7831081"/>
                  </a:ext>
                </a:extLst>
              </a:tr>
              <a:tr h="356439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7908328"/>
                  </a:ext>
                </a:extLst>
              </a:tr>
              <a:tr h="356439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6748158"/>
                  </a:ext>
                </a:extLst>
              </a:tr>
              <a:tr h="356439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7232986"/>
                  </a:ext>
                </a:extLst>
              </a:tr>
              <a:tr h="356439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7673218"/>
                  </a:ext>
                </a:extLst>
              </a:tr>
              <a:tr h="356439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5133828"/>
                  </a:ext>
                </a:extLst>
              </a:tr>
              <a:tr h="356439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5855376"/>
                  </a:ext>
                </a:extLst>
              </a:tr>
              <a:tr h="356439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480580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AF10182B-3402-47CE-B44C-E4ED0418007F}"/>
              </a:ext>
            </a:extLst>
          </p:cNvPr>
          <p:cNvSpPr txBox="1"/>
          <p:nvPr/>
        </p:nvSpPr>
        <p:spPr>
          <a:xfrm>
            <a:off x="9064690" y="867358"/>
            <a:ext cx="25965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i="0" u="none" strike="noStrike" baseline="0" dirty="0">
                <a:solidFill>
                  <a:srgbClr val="FF0000"/>
                </a:solidFill>
                <a:latin typeface="Calibri" panose="020F0502020204030204" pitchFamily="34" charset="0"/>
              </a:rPr>
              <a:t>H(x) = x mod 10</a:t>
            </a:r>
            <a:endParaRPr lang="en-US" sz="2800" dirty="0">
              <a:solidFill>
                <a:srgbClr val="FF0000"/>
              </a:solidFill>
            </a:endParaRPr>
          </a:p>
        </p:txBody>
      </p:sp>
      <p:graphicFrame>
        <p:nvGraphicFramePr>
          <p:cNvPr id="11" name="Table 3">
            <a:extLst>
              <a:ext uri="{FF2B5EF4-FFF2-40B4-BE49-F238E27FC236}">
                <a16:creationId xmlns:a16="http://schemas.microsoft.com/office/drawing/2014/main" id="{1BF1B100-A341-4CF2-87CE-8D0C7AC096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4626461"/>
              </p:ext>
            </p:extLst>
          </p:nvPr>
        </p:nvGraphicFramePr>
        <p:xfrm>
          <a:off x="2406735" y="2540484"/>
          <a:ext cx="1398279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6093">
                  <a:extLst>
                    <a:ext uri="{9D8B030D-6E8A-4147-A177-3AD203B41FA5}">
                      <a16:colId xmlns:a16="http://schemas.microsoft.com/office/drawing/2014/main" val="4085836339"/>
                    </a:ext>
                  </a:extLst>
                </a:gridCol>
                <a:gridCol w="466093">
                  <a:extLst>
                    <a:ext uri="{9D8B030D-6E8A-4147-A177-3AD203B41FA5}">
                      <a16:colId xmlns:a16="http://schemas.microsoft.com/office/drawing/2014/main" val="2932471323"/>
                    </a:ext>
                  </a:extLst>
                </a:gridCol>
                <a:gridCol w="466093">
                  <a:extLst>
                    <a:ext uri="{9D8B030D-6E8A-4147-A177-3AD203B41FA5}">
                      <a16:colId xmlns:a16="http://schemas.microsoft.com/office/drawing/2014/main" val="3637156231"/>
                    </a:ext>
                  </a:extLst>
                </a:gridCol>
              </a:tblGrid>
              <a:tr h="215070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7993475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1345270A-EEFE-47CB-A83C-2BF4008882E4}"/>
              </a:ext>
            </a:extLst>
          </p:cNvPr>
          <p:cNvSpPr txBox="1"/>
          <p:nvPr/>
        </p:nvSpPr>
        <p:spPr>
          <a:xfrm>
            <a:off x="885792" y="1493095"/>
            <a:ext cx="60944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Calibri" panose="020F0502020204030204" pitchFamily="34" charset="0"/>
              </a:rPr>
              <a:t>25</a:t>
            </a:r>
            <a:r>
              <a:rPr lang="en-US" sz="2800" dirty="0">
                <a:solidFill>
                  <a:srgbClr val="0D57C4"/>
                </a:solidFill>
                <a:latin typeface="Calibri" panose="020F0502020204030204" pitchFamily="34" charset="0"/>
              </a:rPr>
              <a:t>	38	46	59	94	98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1F413A2-AFF3-4BC1-B0B5-FABD8CCC43FE}"/>
              </a:ext>
            </a:extLst>
          </p:cNvPr>
          <p:cNvSpPr txBox="1"/>
          <p:nvPr/>
        </p:nvSpPr>
        <p:spPr>
          <a:xfrm>
            <a:off x="9064690" y="2602706"/>
            <a:ext cx="25965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rgbClr val="FF0000"/>
                </a:solidFill>
              </a:rPr>
              <a:t>value = 25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B1D70D-ED40-4DA1-BF42-CFA8A30C26FC}"/>
              </a:ext>
            </a:extLst>
          </p:cNvPr>
          <p:cNvSpPr txBox="1"/>
          <p:nvPr/>
        </p:nvSpPr>
        <p:spPr>
          <a:xfrm>
            <a:off x="9064690" y="3602499"/>
            <a:ext cx="25965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rgbClr val="FF0000"/>
                </a:solidFill>
              </a:rPr>
              <a:t>hash = 1 % 10 = 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8A6D5A-275C-4617-9660-08B04D2B92EB}"/>
              </a:ext>
            </a:extLst>
          </p:cNvPr>
          <p:cNvSpPr txBox="1"/>
          <p:nvPr/>
        </p:nvSpPr>
        <p:spPr>
          <a:xfrm>
            <a:off x="9064690" y="3070835"/>
            <a:ext cx="25965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rgbClr val="FF0000"/>
                </a:solidFill>
              </a:rPr>
              <a:t>key = 1</a:t>
            </a:r>
          </a:p>
        </p:txBody>
      </p:sp>
    </p:spTree>
    <p:extLst>
      <p:ext uri="{BB962C8B-B14F-4D97-AF65-F5344CB8AC3E}">
        <p14:creationId xmlns:p14="http://schemas.microsoft.com/office/powerpoint/2010/main" val="76907960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/>
        </p:nvSpPr>
        <p:spPr>
          <a:xfrm>
            <a:off x="8737440" y="6248520"/>
            <a:ext cx="25395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46</a:t>
            </a:fld>
            <a:endParaRPr sz="1800" b="0" i="0" u="none" strike="noStrike" cap="none"/>
          </a:p>
        </p:txBody>
      </p:sp>
      <p:sp>
        <p:nvSpPr>
          <p:cNvPr id="93" name="Google Shape;93;p16"/>
          <p:cNvSpPr txBox="1"/>
          <p:nvPr/>
        </p:nvSpPr>
        <p:spPr>
          <a:xfrm>
            <a:off x="812640" y="304920"/>
            <a:ext cx="103629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400" b="0" i="0" u="none" strike="noStrike" cap="none" dirty="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Implementation of HashMap</a:t>
            </a:r>
            <a:endParaRPr sz="1800" b="0" i="0" u="none" strike="noStrike" cap="none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5D979A30-476A-4417-99B6-2FFC9F7AC39C}"/>
              </a:ext>
            </a:extLst>
          </p:cNvPr>
          <p:cNvGraphicFramePr>
            <a:graphicFrameLocks noGrp="1"/>
          </p:cNvGraphicFramePr>
          <p:nvPr/>
        </p:nvGraphicFramePr>
        <p:xfrm>
          <a:off x="885792" y="2144984"/>
          <a:ext cx="7851648" cy="35643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4717">
                  <a:extLst>
                    <a:ext uri="{9D8B030D-6E8A-4147-A177-3AD203B41FA5}">
                      <a16:colId xmlns:a16="http://schemas.microsoft.com/office/drawing/2014/main" val="2209325107"/>
                    </a:ext>
                  </a:extLst>
                </a:gridCol>
                <a:gridCol w="6386931">
                  <a:extLst>
                    <a:ext uri="{9D8B030D-6E8A-4147-A177-3AD203B41FA5}">
                      <a16:colId xmlns:a16="http://schemas.microsoft.com/office/drawing/2014/main" val="4253897632"/>
                    </a:ext>
                  </a:extLst>
                </a:gridCol>
              </a:tblGrid>
              <a:tr h="356439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483701"/>
                  </a:ext>
                </a:extLst>
              </a:tr>
              <a:tr h="356439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8065551"/>
                  </a:ext>
                </a:extLst>
              </a:tr>
              <a:tr h="356439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7831081"/>
                  </a:ext>
                </a:extLst>
              </a:tr>
              <a:tr h="356439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7908328"/>
                  </a:ext>
                </a:extLst>
              </a:tr>
              <a:tr h="356439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6748158"/>
                  </a:ext>
                </a:extLst>
              </a:tr>
              <a:tr h="356439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7232986"/>
                  </a:ext>
                </a:extLst>
              </a:tr>
              <a:tr h="356439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7673218"/>
                  </a:ext>
                </a:extLst>
              </a:tr>
              <a:tr h="356439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5133828"/>
                  </a:ext>
                </a:extLst>
              </a:tr>
              <a:tr h="356439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5855376"/>
                  </a:ext>
                </a:extLst>
              </a:tr>
              <a:tr h="356439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480580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AF10182B-3402-47CE-B44C-E4ED0418007F}"/>
              </a:ext>
            </a:extLst>
          </p:cNvPr>
          <p:cNvSpPr txBox="1"/>
          <p:nvPr/>
        </p:nvSpPr>
        <p:spPr>
          <a:xfrm>
            <a:off x="9064690" y="867358"/>
            <a:ext cx="25965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i="0" u="none" strike="noStrike" baseline="0" dirty="0">
                <a:solidFill>
                  <a:srgbClr val="FF0000"/>
                </a:solidFill>
                <a:latin typeface="Calibri" panose="020F0502020204030204" pitchFamily="34" charset="0"/>
              </a:rPr>
              <a:t>H(x) = x mod 10</a:t>
            </a:r>
            <a:endParaRPr lang="en-US" sz="2800" dirty="0">
              <a:solidFill>
                <a:srgbClr val="FF0000"/>
              </a:solidFill>
            </a:endParaRPr>
          </a:p>
        </p:txBody>
      </p:sp>
      <p:graphicFrame>
        <p:nvGraphicFramePr>
          <p:cNvPr id="11" name="Table 3">
            <a:extLst>
              <a:ext uri="{FF2B5EF4-FFF2-40B4-BE49-F238E27FC236}">
                <a16:creationId xmlns:a16="http://schemas.microsoft.com/office/drawing/2014/main" id="{1BF1B100-A341-4CF2-87CE-8D0C7AC096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3469862"/>
              </p:ext>
            </p:extLst>
          </p:nvPr>
        </p:nvGraphicFramePr>
        <p:xfrm>
          <a:off x="2415879" y="2539943"/>
          <a:ext cx="1398279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6093">
                  <a:extLst>
                    <a:ext uri="{9D8B030D-6E8A-4147-A177-3AD203B41FA5}">
                      <a16:colId xmlns:a16="http://schemas.microsoft.com/office/drawing/2014/main" val="4085836339"/>
                    </a:ext>
                  </a:extLst>
                </a:gridCol>
                <a:gridCol w="466093">
                  <a:extLst>
                    <a:ext uri="{9D8B030D-6E8A-4147-A177-3AD203B41FA5}">
                      <a16:colId xmlns:a16="http://schemas.microsoft.com/office/drawing/2014/main" val="2932471323"/>
                    </a:ext>
                  </a:extLst>
                </a:gridCol>
                <a:gridCol w="466093">
                  <a:extLst>
                    <a:ext uri="{9D8B030D-6E8A-4147-A177-3AD203B41FA5}">
                      <a16:colId xmlns:a16="http://schemas.microsoft.com/office/drawing/2014/main" val="3637156231"/>
                    </a:ext>
                  </a:extLst>
                </a:gridCol>
              </a:tblGrid>
              <a:tr h="215070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7993475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D422AB3B-18E6-47A0-B874-A57785A10290}"/>
              </a:ext>
            </a:extLst>
          </p:cNvPr>
          <p:cNvSpPr txBox="1"/>
          <p:nvPr/>
        </p:nvSpPr>
        <p:spPr>
          <a:xfrm>
            <a:off x="885792" y="1493095"/>
            <a:ext cx="60944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D57C4"/>
                </a:solidFill>
                <a:latin typeface="Calibri" panose="020F0502020204030204" pitchFamily="34" charset="0"/>
              </a:rPr>
              <a:t>25	</a:t>
            </a:r>
            <a:r>
              <a:rPr lang="en-US" sz="2800" dirty="0">
                <a:solidFill>
                  <a:srgbClr val="FF0000"/>
                </a:solidFill>
                <a:latin typeface="Calibri" panose="020F0502020204030204" pitchFamily="34" charset="0"/>
              </a:rPr>
              <a:t>38</a:t>
            </a:r>
            <a:r>
              <a:rPr lang="en-US" sz="2800" dirty="0">
                <a:solidFill>
                  <a:srgbClr val="0D57C4"/>
                </a:solidFill>
                <a:latin typeface="Calibri" panose="020F0502020204030204" pitchFamily="34" charset="0"/>
              </a:rPr>
              <a:t>	46	59	94	98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659C78-57D0-427B-AA4F-B752FAF85D4E}"/>
              </a:ext>
            </a:extLst>
          </p:cNvPr>
          <p:cNvSpPr txBox="1"/>
          <p:nvPr/>
        </p:nvSpPr>
        <p:spPr>
          <a:xfrm>
            <a:off x="9064690" y="2602706"/>
            <a:ext cx="25965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rgbClr val="FF0000"/>
                </a:solidFill>
              </a:rPr>
              <a:t>value = 38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C7B28B-FA39-4608-A279-7082BFED1E51}"/>
              </a:ext>
            </a:extLst>
          </p:cNvPr>
          <p:cNvSpPr txBox="1"/>
          <p:nvPr/>
        </p:nvSpPr>
        <p:spPr>
          <a:xfrm>
            <a:off x="9064690" y="3602499"/>
            <a:ext cx="25965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rgbClr val="FF0000"/>
                </a:solidFill>
              </a:rPr>
              <a:t>hash = 2 % 10 = 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E13FFF-5C4D-4B05-9C45-8E16402D4E1C}"/>
              </a:ext>
            </a:extLst>
          </p:cNvPr>
          <p:cNvSpPr txBox="1"/>
          <p:nvPr/>
        </p:nvSpPr>
        <p:spPr>
          <a:xfrm>
            <a:off x="9064690" y="3070835"/>
            <a:ext cx="25965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rgbClr val="FF0000"/>
                </a:solidFill>
              </a:rPr>
              <a:t>key = 2</a:t>
            </a:r>
          </a:p>
        </p:txBody>
      </p:sp>
    </p:spTree>
    <p:extLst>
      <p:ext uri="{BB962C8B-B14F-4D97-AF65-F5344CB8AC3E}">
        <p14:creationId xmlns:p14="http://schemas.microsoft.com/office/powerpoint/2010/main" val="219584336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/>
        </p:nvSpPr>
        <p:spPr>
          <a:xfrm>
            <a:off x="8737440" y="6248520"/>
            <a:ext cx="25395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47</a:t>
            </a:fld>
            <a:endParaRPr sz="1800" b="0" i="0" u="none" strike="noStrike" cap="none"/>
          </a:p>
        </p:txBody>
      </p:sp>
      <p:sp>
        <p:nvSpPr>
          <p:cNvPr id="93" name="Google Shape;93;p16"/>
          <p:cNvSpPr txBox="1"/>
          <p:nvPr/>
        </p:nvSpPr>
        <p:spPr>
          <a:xfrm>
            <a:off x="812640" y="304920"/>
            <a:ext cx="103629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400" b="0" i="0" u="none" strike="noStrike" cap="none" dirty="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Implementation of HashMap</a:t>
            </a:r>
            <a:endParaRPr sz="1800" b="0" i="0" u="none" strike="noStrike" cap="none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5D979A30-476A-4417-99B6-2FFC9F7AC39C}"/>
              </a:ext>
            </a:extLst>
          </p:cNvPr>
          <p:cNvGraphicFramePr>
            <a:graphicFrameLocks noGrp="1"/>
          </p:cNvGraphicFramePr>
          <p:nvPr/>
        </p:nvGraphicFramePr>
        <p:xfrm>
          <a:off x="885792" y="2144984"/>
          <a:ext cx="7851648" cy="35643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4717">
                  <a:extLst>
                    <a:ext uri="{9D8B030D-6E8A-4147-A177-3AD203B41FA5}">
                      <a16:colId xmlns:a16="http://schemas.microsoft.com/office/drawing/2014/main" val="2209325107"/>
                    </a:ext>
                  </a:extLst>
                </a:gridCol>
                <a:gridCol w="6386931">
                  <a:extLst>
                    <a:ext uri="{9D8B030D-6E8A-4147-A177-3AD203B41FA5}">
                      <a16:colId xmlns:a16="http://schemas.microsoft.com/office/drawing/2014/main" val="4253897632"/>
                    </a:ext>
                  </a:extLst>
                </a:gridCol>
              </a:tblGrid>
              <a:tr h="356439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483701"/>
                  </a:ext>
                </a:extLst>
              </a:tr>
              <a:tr h="356439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8065551"/>
                  </a:ext>
                </a:extLst>
              </a:tr>
              <a:tr h="356439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7831081"/>
                  </a:ext>
                </a:extLst>
              </a:tr>
              <a:tr h="356439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7908328"/>
                  </a:ext>
                </a:extLst>
              </a:tr>
              <a:tr h="356439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6748158"/>
                  </a:ext>
                </a:extLst>
              </a:tr>
              <a:tr h="356439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7232986"/>
                  </a:ext>
                </a:extLst>
              </a:tr>
              <a:tr h="356439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7673218"/>
                  </a:ext>
                </a:extLst>
              </a:tr>
              <a:tr h="356439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5133828"/>
                  </a:ext>
                </a:extLst>
              </a:tr>
              <a:tr h="356439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5855376"/>
                  </a:ext>
                </a:extLst>
              </a:tr>
              <a:tr h="356439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480580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AF10182B-3402-47CE-B44C-E4ED0418007F}"/>
              </a:ext>
            </a:extLst>
          </p:cNvPr>
          <p:cNvSpPr txBox="1"/>
          <p:nvPr/>
        </p:nvSpPr>
        <p:spPr>
          <a:xfrm>
            <a:off x="9064690" y="867358"/>
            <a:ext cx="25965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i="0" u="none" strike="noStrike" baseline="0" dirty="0">
                <a:solidFill>
                  <a:srgbClr val="FF0000"/>
                </a:solidFill>
                <a:latin typeface="Calibri" panose="020F0502020204030204" pitchFamily="34" charset="0"/>
              </a:rPr>
              <a:t>H(x) = x mod 10</a:t>
            </a:r>
            <a:endParaRPr lang="en-US" sz="2800" dirty="0">
              <a:solidFill>
                <a:srgbClr val="FF0000"/>
              </a:solidFill>
            </a:endParaRPr>
          </a:p>
        </p:txBody>
      </p:sp>
      <p:graphicFrame>
        <p:nvGraphicFramePr>
          <p:cNvPr id="11" name="Table 3">
            <a:extLst>
              <a:ext uri="{FF2B5EF4-FFF2-40B4-BE49-F238E27FC236}">
                <a16:creationId xmlns:a16="http://schemas.microsoft.com/office/drawing/2014/main" id="{1BF1B100-A341-4CF2-87CE-8D0C7AC096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1717317"/>
              </p:ext>
            </p:extLst>
          </p:nvPr>
        </p:nvGraphicFramePr>
        <p:xfrm>
          <a:off x="2397591" y="2539943"/>
          <a:ext cx="1398279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6093">
                  <a:extLst>
                    <a:ext uri="{9D8B030D-6E8A-4147-A177-3AD203B41FA5}">
                      <a16:colId xmlns:a16="http://schemas.microsoft.com/office/drawing/2014/main" val="4085836339"/>
                    </a:ext>
                  </a:extLst>
                </a:gridCol>
                <a:gridCol w="466093">
                  <a:extLst>
                    <a:ext uri="{9D8B030D-6E8A-4147-A177-3AD203B41FA5}">
                      <a16:colId xmlns:a16="http://schemas.microsoft.com/office/drawing/2014/main" val="2932471323"/>
                    </a:ext>
                  </a:extLst>
                </a:gridCol>
                <a:gridCol w="466093">
                  <a:extLst>
                    <a:ext uri="{9D8B030D-6E8A-4147-A177-3AD203B41FA5}">
                      <a16:colId xmlns:a16="http://schemas.microsoft.com/office/drawing/2014/main" val="3637156231"/>
                    </a:ext>
                  </a:extLst>
                </a:gridCol>
              </a:tblGrid>
              <a:tr h="215070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7993475"/>
                  </a:ext>
                </a:extLst>
              </a:tr>
            </a:tbl>
          </a:graphicData>
        </a:graphic>
      </p:graphicFrame>
      <p:graphicFrame>
        <p:nvGraphicFramePr>
          <p:cNvPr id="12" name="Table 3">
            <a:extLst>
              <a:ext uri="{FF2B5EF4-FFF2-40B4-BE49-F238E27FC236}">
                <a16:creationId xmlns:a16="http://schemas.microsoft.com/office/drawing/2014/main" id="{98488E18-D356-4473-85F2-BABB897A57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2955835"/>
              </p:ext>
            </p:extLst>
          </p:nvPr>
        </p:nvGraphicFramePr>
        <p:xfrm>
          <a:off x="9777261" y="4644476"/>
          <a:ext cx="1262704" cy="30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0518">
                  <a:extLst>
                    <a:ext uri="{9D8B030D-6E8A-4147-A177-3AD203B41FA5}">
                      <a16:colId xmlns:a16="http://schemas.microsoft.com/office/drawing/2014/main" val="4085836339"/>
                    </a:ext>
                  </a:extLst>
                </a:gridCol>
                <a:gridCol w="466093">
                  <a:extLst>
                    <a:ext uri="{9D8B030D-6E8A-4147-A177-3AD203B41FA5}">
                      <a16:colId xmlns:a16="http://schemas.microsoft.com/office/drawing/2014/main" val="2932471323"/>
                    </a:ext>
                  </a:extLst>
                </a:gridCol>
                <a:gridCol w="466093">
                  <a:extLst>
                    <a:ext uri="{9D8B030D-6E8A-4147-A177-3AD203B41FA5}">
                      <a16:colId xmlns:a16="http://schemas.microsoft.com/office/drawing/2014/main" val="3637156231"/>
                    </a:ext>
                  </a:extLst>
                </a:gridCol>
              </a:tblGrid>
              <a:tr h="25368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7993475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C8F5B43B-3F4D-472C-A5A7-98D024396FCF}"/>
              </a:ext>
            </a:extLst>
          </p:cNvPr>
          <p:cNvSpPr txBox="1"/>
          <p:nvPr/>
        </p:nvSpPr>
        <p:spPr>
          <a:xfrm>
            <a:off x="9101266" y="4275144"/>
            <a:ext cx="25965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rgbClr val="FF0000"/>
                </a:solidFill>
              </a:rPr>
              <a:t>node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6E5387-1808-4713-970A-A06AAB5C5B3D}"/>
              </a:ext>
            </a:extLst>
          </p:cNvPr>
          <p:cNvSpPr txBox="1"/>
          <p:nvPr/>
        </p:nvSpPr>
        <p:spPr>
          <a:xfrm>
            <a:off x="885792" y="1493095"/>
            <a:ext cx="60944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D57C4"/>
                </a:solidFill>
                <a:latin typeface="Calibri" panose="020F0502020204030204" pitchFamily="34" charset="0"/>
              </a:rPr>
              <a:t>25	</a:t>
            </a:r>
            <a:r>
              <a:rPr lang="en-US" sz="2800" dirty="0">
                <a:solidFill>
                  <a:srgbClr val="FF0000"/>
                </a:solidFill>
                <a:latin typeface="Calibri" panose="020F0502020204030204" pitchFamily="34" charset="0"/>
              </a:rPr>
              <a:t>38</a:t>
            </a:r>
            <a:r>
              <a:rPr lang="en-US" sz="2800" dirty="0">
                <a:solidFill>
                  <a:srgbClr val="0D57C4"/>
                </a:solidFill>
                <a:latin typeface="Calibri" panose="020F0502020204030204" pitchFamily="34" charset="0"/>
              </a:rPr>
              <a:t>	46	59	94	98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B6DAC18-A6FB-428D-A5F2-C8838BC15798}"/>
              </a:ext>
            </a:extLst>
          </p:cNvPr>
          <p:cNvSpPr txBox="1"/>
          <p:nvPr/>
        </p:nvSpPr>
        <p:spPr>
          <a:xfrm>
            <a:off x="9064690" y="2602706"/>
            <a:ext cx="25965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rgbClr val="FF0000"/>
                </a:solidFill>
              </a:rPr>
              <a:t>value = 38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DE681FB-63FF-493D-BE1F-4B374B54DB12}"/>
              </a:ext>
            </a:extLst>
          </p:cNvPr>
          <p:cNvSpPr txBox="1"/>
          <p:nvPr/>
        </p:nvSpPr>
        <p:spPr>
          <a:xfrm>
            <a:off x="9064690" y="3602499"/>
            <a:ext cx="25965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rgbClr val="FF0000"/>
                </a:solidFill>
              </a:rPr>
              <a:t>hash = 2 % 10 = 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8673B14-E3DF-4ED1-B8B9-795498155CF0}"/>
              </a:ext>
            </a:extLst>
          </p:cNvPr>
          <p:cNvSpPr txBox="1"/>
          <p:nvPr/>
        </p:nvSpPr>
        <p:spPr>
          <a:xfrm>
            <a:off x="9064690" y="3070835"/>
            <a:ext cx="25965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rgbClr val="FF0000"/>
                </a:solidFill>
              </a:rPr>
              <a:t>key = 2</a:t>
            </a:r>
          </a:p>
        </p:txBody>
      </p:sp>
    </p:spTree>
    <p:extLst>
      <p:ext uri="{BB962C8B-B14F-4D97-AF65-F5344CB8AC3E}">
        <p14:creationId xmlns:p14="http://schemas.microsoft.com/office/powerpoint/2010/main" val="116370918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/>
        </p:nvSpPr>
        <p:spPr>
          <a:xfrm>
            <a:off x="8737440" y="6248520"/>
            <a:ext cx="25395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48</a:t>
            </a:fld>
            <a:endParaRPr sz="1800" b="0" i="0" u="none" strike="noStrike" cap="none"/>
          </a:p>
        </p:txBody>
      </p:sp>
      <p:sp>
        <p:nvSpPr>
          <p:cNvPr id="93" name="Google Shape;93;p16"/>
          <p:cNvSpPr txBox="1"/>
          <p:nvPr/>
        </p:nvSpPr>
        <p:spPr>
          <a:xfrm>
            <a:off x="812640" y="304920"/>
            <a:ext cx="103629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400" b="0" i="0" u="none" strike="noStrike" cap="none" dirty="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Implementation of HashMap</a:t>
            </a:r>
            <a:endParaRPr sz="1800" b="0" i="0" u="none" strike="noStrike" cap="none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5D979A30-476A-4417-99B6-2FFC9F7AC39C}"/>
              </a:ext>
            </a:extLst>
          </p:cNvPr>
          <p:cNvGraphicFramePr>
            <a:graphicFrameLocks noGrp="1"/>
          </p:cNvGraphicFramePr>
          <p:nvPr/>
        </p:nvGraphicFramePr>
        <p:xfrm>
          <a:off x="885792" y="2144984"/>
          <a:ext cx="7851648" cy="35643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4717">
                  <a:extLst>
                    <a:ext uri="{9D8B030D-6E8A-4147-A177-3AD203B41FA5}">
                      <a16:colId xmlns:a16="http://schemas.microsoft.com/office/drawing/2014/main" val="2209325107"/>
                    </a:ext>
                  </a:extLst>
                </a:gridCol>
                <a:gridCol w="6386931">
                  <a:extLst>
                    <a:ext uri="{9D8B030D-6E8A-4147-A177-3AD203B41FA5}">
                      <a16:colId xmlns:a16="http://schemas.microsoft.com/office/drawing/2014/main" val="4253897632"/>
                    </a:ext>
                  </a:extLst>
                </a:gridCol>
              </a:tblGrid>
              <a:tr h="356439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483701"/>
                  </a:ext>
                </a:extLst>
              </a:tr>
              <a:tr h="356439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8065551"/>
                  </a:ext>
                </a:extLst>
              </a:tr>
              <a:tr h="356439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7831081"/>
                  </a:ext>
                </a:extLst>
              </a:tr>
              <a:tr h="356439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7908328"/>
                  </a:ext>
                </a:extLst>
              </a:tr>
              <a:tr h="356439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6748158"/>
                  </a:ext>
                </a:extLst>
              </a:tr>
              <a:tr h="356439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7232986"/>
                  </a:ext>
                </a:extLst>
              </a:tr>
              <a:tr h="356439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7673218"/>
                  </a:ext>
                </a:extLst>
              </a:tr>
              <a:tr h="356439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5133828"/>
                  </a:ext>
                </a:extLst>
              </a:tr>
              <a:tr h="356439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5855376"/>
                  </a:ext>
                </a:extLst>
              </a:tr>
              <a:tr h="356439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480580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550DE0D-61D0-4A78-8D01-121CCD98CF82}"/>
              </a:ext>
            </a:extLst>
          </p:cNvPr>
          <p:cNvSpPr txBox="1"/>
          <p:nvPr/>
        </p:nvSpPr>
        <p:spPr>
          <a:xfrm>
            <a:off x="885792" y="1493095"/>
            <a:ext cx="60944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D57C4"/>
                </a:solidFill>
                <a:latin typeface="Calibri" panose="020F0502020204030204" pitchFamily="34" charset="0"/>
              </a:rPr>
              <a:t>25	</a:t>
            </a:r>
            <a:r>
              <a:rPr lang="en-US" sz="2800" dirty="0">
                <a:solidFill>
                  <a:srgbClr val="FF0000"/>
                </a:solidFill>
                <a:latin typeface="Calibri" panose="020F0502020204030204" pitchFamily="34" charset="0"/>
              </a:rPr>
              <a:t>38</a:t>
            </a:r>
            <a:r>
              <a:rPr lang="en-US" sz="2800" dirty="0">
                <a:solidFill>
                  <a:srgbClr val="0D57C4"/>
                </a:solidFill>
                <a:latin typeface="Calibri" panose="020F0502020204030204" pitchFamily="34" charset="0"/>
              </a:rPr>
              <a:t>	46	59	94	98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10182B-3402-47CE-B44C-E4ED0418007F}"/>
              </a:ext>
            </a:extLst>
          </p:cNvPr>
          <p:cNvSpPr txBox="1"/>
          <p:nvPr/>
        </p:nvSpPr>
        <p:spPr>
          <a:xfrm>
            <a:off x="9064690" y="867358"/>
            <a:ext cx="25965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i="0" u="none" strike="noStrike" baseline="0" dirty="0">
                <a:solidFill>
                  <a:srgbClr val="FF0000"/>
                </a:solidFill>
                <a:latin typeface="Calibri" panose="020F0502020204030204" pitchFamily="34" charset="0"/>
              </a:rPr>
              <a:t>H(x) = x mod 10</a:t>
            </a:r>
            <a:endParaRPr lang="en-US" sz="2800" dirty="0">
              <a:solidFill>
                <a:srgbClr val="FF0000"/>
              </a:solidFill>
            </a:endParaRPr>
          </a:p>
        </p:txBody>
      </p:sp>
      <p:graphicFrame>
        <p:nvGraphicFramePr>
          <p:cNvPr id="11" name="Table 3">
            <a:extLst>
              <a:ext uri="{FF2B5EF4-FFF2-40B4-BE49-F238E27FC236}">
                <a16:creationId xmlns:a16="http://schemas.microsoft.com/office/drawing/2014/main" id="{1BF1B100-A341-4CF2-87CE-8D0C7AC096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2350009"/>
              </p:ext>
            </p:extLst>
          </p:nvPr>
        </p:nvGraphicFramePr>
        <p:xfrm>
          <a:off x="2415877" y="2549087"/>
          <a:ext cx="1398279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6093">
                  <a:extLst>
                    <a:ext uri="{9D8B030D-6E8A-4147-A177-3AD203B41FA5}">
                      <a16:colId xmlns:a16="http://schemas.microsoft.com/office/drawing/2014/main" val="4085836339"/>
                    </a:ext>
                  </a:extLst>
                </a:gridCol>
                <a:gridCol w="466093">
                  <a:extLst>
                    <a:ext uri="{9D8B030D-6E8A-4147-A177-3AD203B41FA5}">
                      <a16:colId xmlns:a16="http://schemas.microsoft.com/office/drawing/2014/main" val="2932471323"/>
                    </a:ext>
                  </a:extLst>
                </a:gridCol>
                <a:gridCol w="466093">
                  <a:extLst>
                    <a:ext uri="{9D8B030D-6E8A-4147-A177-3AD203B41FA5}">
                      <a16:colId xmlns:a16="http://schemas.microsoft.com/office/drawing/2014/main" val="3637156231"/>
                    </a:ext>
                  </a:extLst>
                </a:gridCol>
              </a:tblGrid>
              <a:tr h="215070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7993475"/>
                  </a:ext>
                </a:extLst>
              </a:tr>
            </a:tbl>
          </a:graphicData>
        </a:graphic>
      </p:graphicFrame>
      <p:graphicFrame>
        <p:nvGraphicFramePr>
          <p:cNvPr id="12" name="Table 3">
            <a:extLst>
              <a:ext uri="{FF2B5EF4-FFF2-40B4-BE49-F238E27FC236}">
                <a16:creationId xmlns:a16="http://schemas.microsoft.com/office/drawing/2014/main" id="{98488E18-D356-4473-85F2-BABB897A57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5815765"/>
              </p:ext>
            </p:extLst>
          </p:nvPr>
        </p:nvGraphicFramePr>
        <p:xfrm>
          <a:off x="2406736" y="2897099"/>
          <a:ext cx="1416566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5336">
                  <a:extLst>
                    <a:ext uri="{9D8B030D-6E8A-4147-A177-3AD203B41FA5}">
                      <a16:colId xmlns:a16="http://schemas.microsoft.com/office/drawing/2014/main" val="4085836339"/>
                    </a:ext>
                  </a:extLst>
                </a:gridCol>
                <a:gridCol w="475488">
                  <a:extLst>
                    <a:ext uri="{9D8B030D-6E8A-4147-A177-3AD203B41FA5}">
                      <a16:colId xmlns:a16="http://schemas.microsoft.com/office/drawing/2014/main" val="2932471323"/>
                    </a:ext>
                  </a:extLst>
                </a:gridCol>
                <a:gridCol w="485742">
                  <a:extLst>
                    <a:ext uri="{9D8B030D-6E8A-4147-A177-3AD203B41FA5}">
                      <a16:colId xmlns:a16="http://schemas.microsoft.com/office/drawing/2014/main" val="3637156231"/>
                    </a:ext>
                  </a:extLst>
                </a:gridCol>
              </a:tblGrid>
              <a:tr h="253682"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7993475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BE864C9A-5C08-417F-A489-8B36D2DCB88C}"/>
              </a:ext>
            </a:extLst>
          </p:cNvPr>
          <p:cNvSpPr txBox="1"/>
          <p:nvPr/>
        </p:nvSpPr>
        <p:spPr>
          <a:xfrm>
            <a:off x="9064690" y="2602706"/>
            <a:ext cx="25965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rgbClr val="FF0000"/>
                </a:solidFill>
              </a:rPr>
              <a:t>value = 38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474E1C3-1CCD-43CD-8945-099662D4D41E}"/>
              </a:ext>
            </a:extLst>
          </p:cNvPr>
          <p:cNvSpPr txBox="1"/>
          <p:nvPr/>
        </p:nvSpPr>
        <p:spPr>
          <a:xfrm>
            <a:off x="9064690" y="3602499"/>
            <a:ext cx="25965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rgbClr val="FF0000"/>
                </a:solidFill>
              </a:rPr>
              <a:t>hash = 2 % 10 = 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E48ADE5-348D-4ED2-9B6F-A24D4B10C3D3}"/>
              </a:ext>
            </a:extLst>
          </p:cNvPr>
          <p:cNvSpPr txBox="1"/>
          <p:nvPr/>
        </p:nvSpPr>
        <p:spPr>
          <a:xfrm>
            <a:off x="9064690" y="3070835"/>
            <a:ext cx="25965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rgbClr val="FF0000"/>
                </a:solidFill>
              </a:rPr>
              <a:t>key = 2</a:t>
            </a:r>
          </a:p>
        </p:txBody>
      </p:sp>
    </p:spTree>
    <p:extLst>
      <p:ext uri="{BB962C8B-B14F-4D97-AF65-F5344CB8AC3E}">
        <p14:creationId xmlns:p14="http://schemas.microsoft.com/office/powerpoint/2010/main" val="298554852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/>
        </p:nvSpPr>
        <p:spPr>
          <a:xfrm>
            <a:off x="8737440" y="6248520"/>
            <a:ext cx="25395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49</a:t>
            </a:fld>
            <a:endParaRPr sz="1800" b="0" i="0" u="none" strike="noStrike" cap="none"/>
          </a:p>
        </p:txBody>
      </p:sp>
      <p:sp>
        <p:nvSpPr>
          <p:cNvPr id="93" name="Google Shape;93;p16"/>
          <p:cNvSpPr txBox="1"/>
          <p:nvPr/>
        </p:nvSpPr>
        <p:spPr>
          <a:xfrm>
            <a:off x="812640" y="304920"/>
            <a:ext cx="103629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400" b="0" i="0" u="none" strike="noStrike" cap="none" dirty="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Implementation of HashMap</a:t>
            </a:r>
            <a:endParaRPr sz="1800" b="0" i="0" u="none" strike="noStrike" cap="none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5D979A30-476A-4417-99B6-2FFC9F7AC39C}"/>
              </a:ext>
            </a:extLst>
          </p:cNvPr>
          <p:cNvGraphicFramePr>
            <a:graphicFrameLocks noGrp="1"/>
          </p:cNvGraphicFramePr>
          <p:nvPr/>
        </p:nvGraphicFramePr>
        <p:xfrm>
          <a:off x="885792" y="2144984"/>
          <a:ext cx="7851648" cy="35643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4717">
                  <a:extLst>
                    <a:ext uri="{9D8B030D-6E8A-4147-A177-3AD203B41FA5}">
                      <a16:colId xmlns:a16="http://schemas.microsoft.com/office/drawing/2014/main" val="2209325107"/>
                    </a:ext>
                  </a:extLst>
                </a:gridCol>
                <a:gridCol w="6386931">
                  <a:extLst>
                    <a:ext uri="{9D8B030D-6E8A-4147-A177-3AD203B41FA5}">
                      <a16:colId xmlns:a16="http://schemas.microsoft.com/office/drawing/2014/main" val="4253897632"/>
                    </a:ext>
                  </a:extLst>
                </a:gridCol>
              </a:tblGrid>
              <a:tr h="356439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483701"/>
                  </a:ext>
                </a:extLst>
              </a:tr>
              <a:tr h="356439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8065551"/>
                  </a:ext>
                </a:extLst>
              </a:tr>
              <a:tr h="356439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7831081"/>
                  </a:ext>
                </a:extLst>
              </a:tr>
              <a:tr h="356439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7908328"/>
                  </a:ext>
                </a:extLst>
              </a:tr>
              <a:tr h="356439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6748158"/>
                  </a:ext>
                </a:extLst>
              </a:tr>
              <a:tr h="356439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7232986"/>
                  </a:ext>
                </a:extLst>
              </a:tr>
              <a:tr h="356439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7673218"/>
                  </a:ext>
                </a:extLst>
              </a:tr>
              <a:tr h="356439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5133828"/>
                  </a:ext>
                </a:extLst>
              </a:tr>
              <a:tr h="356439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5855376"/>
                  </a:ext>
                </a:extLst>
              </a:tr>
              <a:tr h="356439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480580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AF10182B-3402-47CE-B44C-E4ED0418007F}"/>
              </a:ext>
            </a:extLst>
          </p:cNvPr>
          <p:cNvSpPr txBox="1"/>
          <p:nvPr/>
        </p:nvSpPr>
        <p:spPr>
          <a:xfrm>
            <a:off x="9064690" y="867358"/>
            <a:ext cx="25965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i="0" u="none" strike="noStrike" baseline="0" dirty="0">
                <a:solidFill>
                  <a:srgbClr val="FF0000"/>
                </a:solidFill>
                <a:latin typeface="Calibri" panose="020F0502020204030204" pitchFamily="34" charset="0"/>
              </a:rPr>
              <a:t>H(x) = x mod 10</a:t>
            </a:r>
            <a:endParaRPr lang="en-US" sz="2800" dirty="0">
              <a:solidFill>
                <a:srgbClr val="FF0000"/>
              </a:solidFill>
            </a:endParaRPr>
          </a:p>
        </p:txBody>
      </p:sp>
      <p:graphicFrame>
        <p:nvGraphicFramePr>
          <p:cNvPr id="11" name="Table 3">
            <a:extLst>
              <a:ext uri="{FF2B5EF4-FFF2-40B4-BE49-F238E27FC236}">
                <a16:creationId xmlns:a16="http://schemas.microsoft.com/office/drawing/2014/main" id="{1BF1B100-A341-4CF2-87CE-8D0C7AC096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006772"/>
              </p:ext>
            </p:extLst>
          </p:nvPr>
        </p:nvGraphicFramePr>
        <p:xfrm>
          <a:off x="2415877" y="2549087"/>
          <a:ext cx="1398279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6093">
                  <a:extLst>
                    <a:ext uri="{9D8B030D-6E8A-4147-A177-3AD203B41FA5}">
                      <a16:colId xmlns:a16="http://schemas.microsoft.com/office/drawing/2014/main" val="4085836339"/>
                    </a:ext>
                  </a:extLst>
                </a:gridCol>
                <a:gridCol w="466093">
                  <a:extLst>
                    <a:ext uri="{9D8B030D-6E8A-4147-A177-3AD203B41FA5}">
                      <a16:colId xmlns:a16="http://schemas.microsoft.com/office/drawing/2014/main" val="2932471323"/>
                    </a:ext>
                  </a:extLst>
                </a:gridCol>
                <a:gridCol w="466093">
                  <a:extLst>
                    <a:ext uri="{9D8B030D-6E8A-4147-A177-3AD203B41FA5}">
                      <a16:colId xmlns:a16="http://schemas.microsoft.com/office/drawing/2014/main" val="3637156231"/>
                    </a:ext>
                  </a:extLst>
                </a:gridCol>
              </a:tblGrid>
              <a:tr h="215070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7993475"/>
                  </a:ext>
                </a:extLst>
              </a:tr>
            </a:tbl>
          </a:graphicData>
        </a:graphic>
      </p:graphicFrame>
      <p:graphicFrame>
        <p:nvGraphicFramePr>
          <p:cNvPr id="12" name="Table 3">
            <a:extLst>
              <a:ext uri="{FF2B5EF4-FFF2-40B4-BE49-F238E27FC236}">
                <a16:creationId xmlns:a16="http://schemas.microsoft.com/office/drawing/2014/main" id="{98488E18-D356-4473-85F2-BABB897A57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9398106"/>
              </p:ext>
            </p:extLst>
          </p:nvPr>
        </p:nvGraphicFramePr>
        <p:xfrm>
          <a:off x="2406736" y="2897099"/>
          <a:ext cx="1416566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5336">
                  <a:extLst>
                    <a:ext uri="{9D8B030D-6E8A-4147-A177-3AD203B41FA5}">
                      <a16:colId xmlns:a16="http://schemas.microsoft.com/office/drawing/2014/main" val="4085836339"/>
                    </a:ext>
                  </a:extLst>
                </a:gridCol>
                <a:gridCol w="475488">
                  <a:extLst>
                    <a:ext uri="{9D8B030D-6E8A-4147-A177-3AD203B41FA5}">
                      <a16:colId xmlns:a16="http://schemas.microsoft.com/office/drawing/2014/main" val="2932471323"/>
                    </a:ext>
                  </a:extLst>
                </a:gridCol>
                <a:gridCol w="485742">
                  <a:extLst>
                    <a:ext uri="{9D8B030D-6E8A-4147-A177-3AD203B41FA5}">
                      <a16:colId xmlns:a16="http://schemas.microsoft.com/office/drawing/2014/main" val="3637156231"/>
                    </a:ext>
                  </a:extLst>
                </a:gridCol>
              </a:tblGrid>
              <a:tr h="253682"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7993475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ADAF5ABF-98CF-469C-AC07-4122C1DA7343}"/>
              </a:ext>
            </a:extLst>
          </p:cNvPr>
          <p:cNvSpPr txBox="1"/>
          <p:nvPr/>
        </p:nvSpPr>
        <p:spPr>
          <a:xfrm>
            <a:off x="885792" y="1493095"/>
            <a:ext cx="60944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D57C4"/>
                </a:solidFill>
                <a:latin typeface="Calibri" panose="020F0502020204030204" pitchFamily="34" charset="0"/>
              </a:rPr>
              <a:t>25	38	</a:t>
            </a:r>
            <a:r>
              <a:rPr lang="en-US" sz="2800" dirty="0">
                <a:solidFill>
                  <a:srgbClr val="FF0000"/>
                </a:solidFill>
                <a:latin typeface="Calibri" panose="020F0502020204030204" pitchFamily="34" charset="0"/>
              </a:rPr>
              <a:t>46</a:t>
            </a:r>
            <a:r>
              <a:rPr lang="en-US" sz="2800" dirty="0">
                <a:solidFill>
                  <a:srgbClr val="0D57C4"/>
                </a:solidFill>
                <a:latin typeface="Calibri" panose="020F0502020204030204" pitchFamily="34" charset="0"/>
              </a:rPr>
              <a:t>	59	94	98</a:t>
            </a:r>
            <a:endParaRPr lang="en-US" sz="2800" dirty="0">
              <a:solidFill>
                <a:srgbClr val="FF0000"/>
              </a:solidFill>
            </a:endParaRPr>
          </a:p>
        </p:txBody>
      </p:sp>
      <p:graphicFrame>
        <p:nvGraphicFramePr>
          <p:cNvPr id="14" name="Table 3">
            <a:extLst>
              <a:ext uri="{FF2B5EF4-FFF2-40B4-BE49-F238E27FC236}">
                <a16:creationId xmlns:a16="http://schemas.microsoft.com/office/drawing/2014/main" id="{9BA6C3EB-6609-43C2-B5A6-0BD7E707B5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098468"/>
              </p:ext>
            </p:extLst>
          </p:nvPr>
        </p:nvGraphicFramePr>
        <p:xfrm>
          <a:off x="2415880" y="3246451"/>
          <a:ext cx="1416566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5336">
                  <a:extLst>
                    <a:ext uri="{9D8B030D-6E8A-4147-A177-3AD203B41FA5}">
                      <a16:colId xmlns:a16="http://schemas.microsoft.com/office/drawing/2014/main" val="4085836339"/>
                    </a:ext>
                  </a:extLst>
                </a:gridCol>
                <a:gridCol w="475488">
                  <a:extLst>
                    <a:ext uri="{9D8B030D-6E8A-4147-A177-3AD203B41FA5}">
                      <a16:colId xmlns:a16="http://schemas.microsoft.com/office/drawing/2014/main" val="2932471323"/>
                    </a:ext>
                  </a:extLst>
                </a:gridCol>
                <a:gridCol w="485742">
                  <a:extLst>
                    <a:ext uri="{9D8B030D-6E8A-4147-A177-3AD203B41FA5}">
                      <a16:colId xmlns:a16="http://schemas.microsoft.com/office/drawing/2014/main" val="3637156231"/>
                    </a:ext>
                  </a:extLst>
                </a:gridCol>
              </a:tblGrid>
              <a:tr h="253682"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7993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1896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/>
        </p:nvSpPr>
        <p:spPr>
          <a:xfrm>
            <a:off x="8737440" y="6248520"/>
            <a:ext cx="25395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5</a:t>
            </a:fld>
            <a:endParaRPr sz="1800" b="0" i="0" u="none" strike="noStrike" cap="none"/>
          </a:p>
        </p:txBody>
      </p:sp>
      <p:sp>
        <p:nvSpPr>
          <p:cNvPr id="93" name="Google Shape;93;p16"/>
          <p:cNvSpPr txBox="1"/>
          <p:nvPr/>
        </p:nvSpPr>
        <p:spPr>
          <a:xfrm>
            <a:off x="812640" y="304920"/>
            <a:ext cx="103629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400" b="0" i="0" u="none" strike="noStrike" cap="none" dirty="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Definition</a:t>
            </a:r>
            <a:endParaRPr sz="1800" b="0" i="0" u="none" strike="noStrike" cap="non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C2978A6-DC07-4EC0-9D8E-2407155085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6096" y="2207290"/>
            <a:ext cx="4192255" cy="2770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39221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/>
        </p:nvSpPr>
        <p:spPr>
          <a:xfrm>
            <a:off x="8737440" y="6248520"/>
            <a:ext cx="25395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50</a:t>
            </a:fld>
            <a:endParaRPr sz="1800" b="0" i="0" u="none" strike="noStrike" cap="none"/>
          </a:p>
        </p:txBody>
      </p:sp>
      <p:sp>
        <p:nvSpPr>
          <p:cNvPr id="93" name="Google Shape;93;p16"/>
          <p:cNvSpPr txBox="1"/>
          <p:nvPr/>
        </p:nvSpPr>
        <p:spPr>
          <a:xfrm>
            <a:off x="812640" y="304920"/>
            <a:ext cx="103629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400" b="0" i="0" u="none" strike="noStrike" cap="none" dirty="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Implementation of HashMap</a:t>
            </a:r>
            <a:endParaRPr sz="1800" b="0" i="0" u="none" strike="noStrike" cap="none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5D979A30-476A-4417-99B6-2FFC9F7AC39C}"/>
              </a:ext>
            </a:extLst>
          </p:cNvPr>
          <p:cNvGraphicFramePr>
            <a:graphicFrameLocks noGrp="1"/>
          </p:cNvGraphicFramePr>
          <p:nvPr/>
        </p:nvGraphicFramePr>
        <p:xfrm>
          <a:off x="885792" y="2144984"/>
          <a:ext cx="7851648" cy="35643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4717">
                  <a:extLst>
                    <a:ext uri="{9D8B030D-6E8A-4147-A177-3AD203B41FA5}">
                      <a16:colId xmlns:a16="http://schemas.microsoft.com/office/drawing/2014/main" val="2209325107"/>
                    </a:ext>
                  </a:extLst>
                </a:gridCol>
                <a:gridCol w="6386931">
                  <a:extLst>
                    <a:ext uri="{9D8B030D-6E8A-4147-A177-3AD203B41FA5}">
                      <a16:colId xmlns:a16="http://schemas.microsoft.com/office/drawing/2014/main" val="4253897632"/>
                    </a:ext>
                  </a:extLst>
                </a:gridCol>
              </a:tblGrid>
              <a:tr h="356439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483701"/>
                  </a:ext>
                </a:extLst>
              </a:tr>
              <a:tr h="356439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8065551"/>
                  </a:ext>
                </a:extLst>
              </a:tr>
              <a:tr h="356439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7831081"/>
                  </a:ext>
                </a:extLst>
              </a:tr>
              <a:tr h="356439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7908328"/>
                  </a:ext>
                </a:extLst>
              </a:tr>
              <a:tr h="356439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6748158"/>
                  </a:ext>
                </a:extLst>
              </a:tr>
              <a:tr h="356439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7232986"/>
                  </a:ext>
                </a:extLst>
              </a:tr>
              <a:tr h="356439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7673218"/>
                  </a:ext>
                </a:extLst>
              </a:tr>
              <a:tr h="356439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5133828"/>
                  </a:ext>
                </a:extLst>
              </a:tr>
              <a:tr h="356439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5855376"/>
                  </a:ext>
                </a:extLst>
              </a:tr>
              <a:tr h="356439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480580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AF10182B-3402-47CE-B44C-E4ED0418007F}"/>
              </a:ext>
            </a:extLst>
          </p:cNvPr>
          <p:cNvSpPr txBox="1"/>
          <p:nvPr/>
        </p:nvSpPr>
        <p:spPr>
          <a:xfrm>
            <a:off x="9064690" y="867358"/>
            <a:ext cx="25965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i="0" u="none" strike="noStrike" baseline="0" dirty="0">
                <a:solidFill>
                  <a:srgbClr val="FF0000"/>
                </a:solidFill>
                <a:latin typeface="Calibri" panose="020F0502020204030204" pitchFamily="34" charset="0"/>
              </a:rPr>
              <a:t>H(x) = x mod 10</a:t>
            </a:r>
            <a:endParaRPr lang="en-US" sz="2800" dirty="0">
              <a:solidFill>
                <a:srgbClr val="FF0000"/>
              </a:solidFill>
            </a:endParaRPr>
          </a:p>
        </p:txBody>
      </p:sp>
      <p:graphicFrame>
        <p:nvGraphicFramePr>
          <p:cNvPr id="11" name="Table 3">
            <a:extLst>
              <a:ext uri="{FF2B5EF4-FFF2-40B4-BE49-F238E27FC236}">
                <a16:creationId xmlns:a16="http://schemas.microsoft.com/office/drawing/2014/main" id="{1BF1B100-A341-4CF2-87CE-8D0C7AC096C9}"/>
              </a:ext>
            </a:extLst>
          </p:cNvPr>
          <p:cNvGraphicFramePr>
            <a:graphicFrameLocks noGrp="1"/>
          </p:cNvGraphicFramePr>
          <p:nvPr/>
        </p:nvGraphicFramePr>
        <p:xfrm>
          <a:off x="2415877" y="2549087"/>
          <a:ext cx="1398279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6093">
                  <a:extLst>
                    <a:ext uri="{9D8B030D-6E8A-4147-A177-3AD203B41FA5}">
                      <a16:colId xmlns:a16="http://schemas.microsoft.com/office/drawing/2014/main" val="4085836339"/>
                    </a:ext>
                  </a:extLst>
                </a:gridCol>
                <a:gridCol w="466093">
                  <a:extLst>
                    <a:ext uri="{9D8B030D-6E8A-4147-A177-3AD203B41FA5}">
                      <a16:colId xmlns:a16="http://schemas.microsoft.com/office/drawing/2014/main" val="2932471323"/>
                    </a:ext>
                  </a:extLst>
                </a:gridCol>
                <a:gridCol w="466093">
                  <a:extLst>
                    <a:ext uri="{9D8B030D-6E8A-4147-A177-3AD203B41FA5}">
                      <a16:colId xmlns:a16="http://schemas.microsoft.com/office/drawing/2014/main" val="3637156231"/>
                    </a:ext>
                  </a:extLst>
                </a:gridCol>
              </a:tblGrid>
              <a:tr h="215070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7993475"/>
                  </a:ext>
                </a:extLst>
              </a:tr>
            </a:tbl>
          </a:graphicData>
        </a:graphic>
      </p:graphicFrame>
      <p:graphicFrame>
        <p:nvGraphicFramePr>
          <p:cNvPr id="12" name="Table 3">
            <a:extLst>
              <a:ext uri="{FF2B5EF4-FFF2-40B4-BE49-F238E27FC236}">
                <a16:creationId xmlns:a16="http://schemas.microsoft.com/office/drawing/2014/main" id="{98488E18-D356-4473-85F2-BABB897A57D8}"/>
              </a:ext>
            </a:extLst>
          </p:cNvPr>
          <p:cNvGraphicFramePr>
            <a:graphicFrameLocks noGrp="1"/>
          </p:cNvGraphicFramePr>
          <p:nvPr/>
        </p:nvGraphicFramePr>
        <p:xfrm>
          <a:off x="2406736" y="2897099"/>
          <a:ext cx="1416566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5336">
                  <a:extLst>
                    <a:ext uri="{9D8B030D-6E8A-4147-A177-3AD203B41FA5}">
                      <a16:colId xmlns:a16="http://schemas.microsoft.com/office/drawing/2014/main" val="4085836339"/>
                    </a:ext>
                  </a:extLst>
                </a:gridCol>
                <a:gridCol w="475488">
                  <a:extLst>
                    <a:ext uri="{9D8B030D-6E8A-4147-A177-3AD203B41FA5}">
                      <a16:colId xmlns:a16="http://schemas.microsoft.com/office/drawing/2014/main" val="2932471323"/>
                    </a:ext>
                  </a:extLst>
                </a:gridCol>
                <a:gridCol w="485742">
                  <a:extLst>
                    <a:ext uri="{9D8B030D-6E8A-4147-A177-3AD203B41FA5}">
                      <a16:colId xmlns:a16="http://schemas.microsoft.com/office/drawing/2014/main" val="3637156231"/>
                    </a:ext>
                  </a:extLst>
                </a:gridCol>
              </a:tblGrid>
              <a:tr h="253682"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7993475"/>
                  </a:ext>
                </a:extLst>
              </a:tr>
            </a:tbl>
          </a:graphicData>
        </a:graphic>
      </p:graphicFrame>
      <p:graphicFrame>
        <p:nvGraphicFramePr>
          <p:cNvPr id="14" name="Table 3">
            <a:extLst>
              <a:ext uri="{FF2B5EF4-FFF2-40B4-BE49-F238E27FC236}">
                <a16:creationId xmlns:a16="http://schemas.microsoft.com/office/drawing/2014/main" id="{9BA6C3EB-6609-43C2-B5A6-0BD7E707B5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7159104"/>
              </p:ext>
            </p:extLst>
          </p:nvPr>
        </p:nvGraphicFramePr>
        <p:xfrm>
          <a:off x="2415880" y="3246451"/>
          <a:ext cx="1416566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5336">
                  <a:extLst>
                    <a:ext uri="{9D8B030D-6E8A-4147-A177-3AD203B41FA5}">
                      <a16:colId xmlns:a16="http://schemas.microsoft.com/office/drawing/2014/main" val="4085836339"/>
                    </a:ext>
                  </a:extLst>
                </a:gridCol>
                <a:gridCol w="475488">
                  <a:extLst>
                    <a:ext uri="{9D8B030D-6E8A-4147-A177-3AD203B41FA5}">
                      <a16:colId xmlns:a16="http://schemas.microsoft.com/office/drawing/2014/main" val="2932471323"/>
                    </a:ext>
                  </a:extLst>
                </a:gridCol>
                <a:gridCol w="485742">
                  <a:extLst>
                    <a:ext uri="{9D8B030D-6E8A-4147-A177-3AD203B41FA5}">
                      <a16:colId xmlns:a16="http://schemas.microsoft.com/office/drawing/2014/main" val="3637156231"/>
                    </a:ext>
                  </a:extLst>
                </a:gridCol>
              </a:tblGrid>
              <a:tr h="253682"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7993475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62D276F2-7794-4759-9526-4C3CC98F3582}"/>
              </a:ext>
            </a:extLst>
          </p:cNvPr>
          <p:cNvSpPr txBox="1"/>
          <p:nvPr/>
        </p:nvSpPr>
        <p:spPr>
          <a:xfrm>
            <a:off x="885792" y="1493095"/>
            <a:ext cx="60944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D57C4"/>
                </a:solidFill>
                <a:latin typeface="Calibri" panose="020F0502020204030204" pitchFamily="34" charset="0"/>
              </a:rPr>
              <a:t>25	38	46	</a:t>
            </a:r>
            <a:r>
              <a:rPr lang="en-US" sz="2800" dirty="0">
                <a:solidFill>
                  <a:srgbClr val="FF0000"/>
                </a:solidFill>
                <a:latin typeface="Calibri" panose="020F0502020204030204" pitchFamily="34" charset="0"/>
              </a:rPr>
              <a:t>59</a:t>
            </a:r>
            <a:r>
              <a:rPr lang="en-US" sz="2800" dirty="0">
                <a:solidFill>
                  <a:srgbClr val="0D57C4"/>
                </a:solidFill>
                <a:latin typeface="Calibri" panose="020F0502020204030204" pitchFamily="34" charset="0"/>
              </a:rPr>
              <a:t>	94	98</a:t>
            </a:r>
            <a:endParaRPr lang="en-US" sz="2800" dirty="0">
              <a:solidFill>
                <a:srgbClr val="FF0000"/>
              </a:solidFill>
            </a:endParaRPr>
          </a:p>
        </p:txBody>
      </p:sp>
      <p:graphicFrame>
        <p:nvGraphicFramePr>
          <p:cNvPr id="16" name="Table 3">
            <a:extLst>
              <a:ext uri="{FF2B5EF4-FFF2-40B4-BE49-F238E27FC236}">
                <a16:creationId xmlns:a16="http://schemas.microsoft.com/office/drawing/2014/main" id="{3D01D57A-7D5F-4C75-BFB9-EC6A9FD4DB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4607672"/>
              </p:ext>
            </p:extLst>
          </p:nvPr>
        </p:nvGraphicFramePr>
        <p:xfrm>
          <a:off x="2415880" y="3615956"/>
          <a:ext cx="1416566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5336">
                  <a:extLst>
                    <a:ext uri="{9D8B030D-6E8A-4147-A177-3AD203B41FA5}">
                      <a16:colId xmlns:a16="http://schemas.microsoft.com/office/drawing/2014/main" val="4085836339"/>
                    </a:ext>
                  </a:extLst>
                </a:gridCol>
                <a:gridCol w="475488">
                  <a:extLst>
                    <a:ext uri="{9D8B030D-6E8A-4147-A177-3AD203B41FA5}">
                      <a16:colId xmlns:a16="http://schemas.microsoft.com/office/drawing/2014/main" val="2932471323"/>
                    </a:ext>
                  </a:extLst>
                </a:gridCol>
                <a:gridCol w="485742">
                  <a:extLst>
                    <a:ext uri="{9D8B030D-6E8A-4147-A177-3AD203B41FA5}">
                      <a16:colId xmlns:a16="http://schemas.microsoft.com/office/drawing/2014/main" val="3637156231"/>
                    </a:ext>
                  </a:extLst>
                </a:gridCol>
              </a:tblGrid>
              <a:tr h="253682"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7993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822339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/>
        </p:nvSpPr>
        <p:spPr>
          <a:xfrm>
            <a:off x="8737440" y="6248520"/>
            <a:ext cx="25395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51</a:t>
            </a:fld>
            <a:endParaRPr sz="1800" b="0" i="0" u="none" strike="noStrike" cap="none"/>
          </a:p>
        </p:txBody>
      </p:sp>
      <p:sp>
        <p:nvSpPr>
          <p:cNvPr id="93" name="Google Shape;93;p16"/>
          <p:cNvSpPr txBox="1"/>
          <p:nvPr/>
        </p:nvSpPr>
        <p:spPr>
          <a:xfrm>
            <a:off x="812640" y="304920"/>
            <a:ext cx="103629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400" b="0" i="0" u="none" strike="noStrike" cap="none" dirty="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Implementation of HashMap</a:t>
            </a:r>
            <a:endParaRPr sz="1800" b="0" i="0" u="none" strike="noStrike" cap="none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5D979A30-476A-4417-99B6-2FFC9F7AC39C}"/>
              </a:ext>
            </a:extLst>
          </p:cNvPr>
          <p:cNvGraphicFramePr>
            <a:graphicFrameLocks noGrp="1"/>
          </p:cNvGraphicFramePr>
          <p:nvPr/>
        </p:nvGraphicFramePr>
        <p:xfrm>
          <a:off x="885792" y="2144984"/>
          <a:ext cx="7851648" cy="35643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4717">
                  <a:extLst>
                    <a:ext uri="{9D8B030D-6E8A-4147-A177-3AD203B41FA5}">
                      <a16:colId xmlns:a16="http://schemas.microsoft.com/office/drawing/2014/main" val="2209325107"/>
                    </a:ext>
                  </a:extLst>
                </a:gridCol>
                <a:gridCol w="6386931">
                  <a:extLst>
                    <a:ext uri="{9D8B030D-6E8A-4147-A177-3AD203B41FA5}">
                      <a16:colId xmlns:a16="http://schemas.microsoft.com/office/drawing/2014/main" val="4253897632"/>
                    </a:ext>
                  </a:extLst>
                </a:gridCol>
              </a:tblGrid>
              <a:tr h="356439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483701"/>
                  </a:ext>
                </a:extLst>
              </a:tr>
              <a:tr h="356439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8065551"/>
                  </a:ext>
                </a:extLst>
              </a:tr>
              <a:tr h="356439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7831081"/>
                  </a:ext>
                </a:extLst>
              </a:tr>
              <a:tr h="356439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7908328"/>
                  </a:ext>
                </a:extLst>
              </a:tr>
              <a:tr h="356439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6748158"/>
                  </a:ext>
                </a:extLst>
              </a:tr>
              <a:tr h="356439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7232986"/>
                  </a:ext>
                </a:extLst>
              </a:tr>
              <a:tr h="356439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7673218"/>
                  </a:ext>
                </a:extLst>
              </a:tr>
              <a:tr h="356439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5133828"/>
                  </a:ext>
                </a:extLst>
              </a:tr>
              <a:tr h="356439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5855376"/>
                  </a:ext>
                </a:extLst>
              </a:tr>
              <a:tr h="356439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480580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AF10182B-3402-47CE-B44C-E4ED0418007F}"/>
              </a:ext>
            </a:extLst>
          </p:cNvPr>
          <p:cNvSpPr txBox="1"/>
          <p:nvPr/>
        </p:nvSpPr>
        <p:spPr>
          <a:xfrm>
            <a:off x="9064690" y="867358"/>
            <a:ext cx="25965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i="0" u="none" strike="noStrike" baseline="0" dirty="0">
                <a:solidFill>
                  <a:srgbClr val="FF0000"/>
                </a:solidFill>
                <a:latin typeface="Calibri" panose="020F0502020204030204" pitchFamily="34" charset="0"/>
              </a:rPr>
              <a:t>H(x) = x mod 10</a:t>
            </a:r>
            <a:endParaRPr lang="en-US" sz="2800" dirty="0">
              <a:solidFill>
                <a:srgbClr val="FF0000"/>
              </a:solidFill>
            </a:endParaRPr>
          </a:p>
        </p:txBody>
      </p:sp>
      <p:graphicFrame>
        <p:nvGraphicFramePr>
          <p:cNvPr id="11" name="Table 3">
            <a:extLst>
              <a:ext uri="{FF2B5EF4-FFF2-40B4-BE49-F238E27FC236}">
                <a16:creationId xmlns:a16="http://schemas.microsoft.com/office/drawing/2014/main" id="{1BF1B100-A341-4CF2-87CE-8D0C7AC096C9}"/>
              </a:ext>
            </a:extLst>
          </p:cNvPr>
          <p:cNvGraphicFramePr>
            <a:graphicFrameLocks noGrp="1"/>
          </p:cNvGraphicFramePr>
          <p:nvPr/>
        </p:nvGraphicFramePr>
        <p:xfrm>
          <a:off x="2415877" y="2549087"/>
          <a:ext cx="1398279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6093">
                  <a:extLst>
                    <a:ext uri="{9D8B030D-6E8A-4147-A177-3AD203B41FA5}">
                      <a16:colId xmlns:a16="http://schemas.microsoft.com/office/drawing/2014/main" val="4085836339"/>
                    </a:ext>
                  </a:extLst>
                </a:gridCol>
                <a:gridCol w="466093">
                  <a:extLst>
                    <a:ext uri="{9D8B030D-6E8A-4147-A177-3AD203B41FA5}">
                      <a16:colId xmlns:a16="http://schemas.microsoft.com/office/drawing/2014/main" val="2932471323"/>
                    </a:ext>
                  </a:extLst>
                </a:gridCol>
                <a:gridCol w="466093">
                  <a:extLst>
                    <a:ext uri="{9D8B030D-6E8A-4147-A177-3AD203B41FA5}">
                      <a16:colId xmlns:a16="http://schemas.microsoft.com/office/drawing/2014/main" val="3637156231"/>
                    </a:ext>
                  </a:extLst>
                </a:gridCol>
              </a:tblGrid>
              <a:tr h="215070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7993475"/>
                  </a:ext>
                </a:extLst>
              </a:tr>
            </a:tbl>
          </a:graphicData>
        </a:graphic>
      </p:graphicFrame>
      <p:graphicFrame>
        <p:nvGraphicFramePr>
          <p:cNvPr id="12" name="Table 3">
            <a:extLst>
              <a:ext uri="{FF2B5EF4-FFF2-40B4-BE49-F238E27FC236}">
                <a16:creationId xmlns:a16="http://schemas.microsoft.com/office/drawing/2014/main" id="{98488E18-D356-4473-85F2-BABB897A57D8}"/>
              </a:ext>
            </a:extLst>
          </p:cNvPr>
          <p:cNvGraphicFramePr>
            <a:graphicFrameLocks noGrp="1"/>
          </p:cNvGraphicFramePr>
          <p:nvPr/>
        </p:nvGraphicFramePr>
        <p:xfrm>
          <a:off x="2406736" y="2897099"/>
          <a:ext cx="1416566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5336">
                  <a:extLst>
                    <a:ext uri="{9D8B030D-6E8A-4147-A177-3AD203B41FA5}">
                      <a16:colId xmlns:a16="http://schemas.microsoft.com/office/drawing/2014/main" val="4085836339"/>
                    </a:ext>
                  </a:extLst>
                </a:gridCol>
                <a:gridCol w="475488">
                  <a:extLst>
                    <a:ext uri="{9D8B030D-6E8A-4147-A177-3AD203B41FA5}">
                      <a16:colId xmlns:a16="http://schemas.microsoft.com/office/drawing/2014/main" val="2932471323"/>
                    </a:ext>
                  </a:extLst>
                </a:gridCol>
                <a:gridCol w="485742">
                  <a:extLst>
                    <a:ext uri="{9D8B030D-6E8A-4147-A177-3AD203B41FA5}">
                      <a16:colId xmlns:a16="http://schemas.microsoft.com/office/drawing/2014/main" val="3637156231"/>
                    </a:ext>
                  </a:extLst>
                </a:gridCol>
              </a:tblGrid>
              <a:tr h="253682"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7993475"/>
                  </a:ext>
                </a:extLst>
              </a:tr>
            </a:tbl>
          </a:graphicData>
        </a:graphic>
      </p:graphicFrame>
      <p:graphicFrame>
        <p:nvGraphicFramePr>
          <p:cNvPr id="14" name="Table 3">
            <a:extLst>
              <a:ext uri="{FF2B5EF4-FFF2-40B4-BE49-F238E27FC236}">
                <a16:creationId xmlns:a16="http://schemas.microsoft.com/office/drawing/2014/main" id="{9BA6C3EB-6609-43C2-B5A6-0BD7E707B55F}"/>
              </a:ext>
            </a:extLst>
          </p:cNvPr>
          <p:cNvGraphicFramePr>
            <a:graphicFrameLocks noGrp="1"/>
          </p:cNvGraphicFramePr>
          <p:nvPr/>
        </p:nvGraphicFramePr>
        <p:xfrm>
          <a:off x="2415880" y="3246451"/>
          <a:ext cx="1416566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5336">
                  <a:extLst>
                    <a:ext uri="{9D8B030D-6E8A-4147-A177-3AD203B41FA5}">
                      <a16:colId xmlns:a16="http://schemas.microsoft.com/office/drawing/2014/main" val="4085836339"/>
                    </a:ext>
                  </a:extLst>
                </a:gridCol>
                <a:gridCol w="475488">
                  <a:extLst>
                    <a:ext uri="{9D8B030D-6E8A-4147-A177-3AD203B41FA5}">
                      <a16:colId xmlns:a16="http://schemas.microsoft.com/office/drawing/2014/main" val="2932471323"/>
                    </a:ext>
                  </a:extLst>
                </a:gridCol>
                <a:gridCol w="485742">
                  <a:extLst>
                    <a:ext uri="{9D8B030D-6E8A-4147-A177-3AD203B41FA5}">
                      <a16:colId xmlns:a16="http://schemas.microsoft.com/office/drawing/2014/main" val="3637156231"/>
                    </a:ext>
                  </a:extLst>
                </a:gridCol>
              </a:tblGrid>
              <a:tr h="253682"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7993475"/>
                  </a:ext>
                </a:extLst>
              </a:tr>
            </a:tbl>
          </a:graphicData>
        </a:graphic>
      </p:graphicFrame>
      <p:graphicFrame>
        <p:nvGraphicFramePr>
          <p:cNvPr id="16" name="Table 3">
            <a:extLst>
              <a:ext uri="{FF2B5EF4-FFF2-40B4-BE49-F238E27FC236}">
                <a16:creationId xmlns:a16="http://schemas.microsoft.com/office/drawing/2014/main" id="{3D01D57A-7D5F-4C75-BFB9-EC6A9FD4DB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908609"/>
              </p:ext>
            </p:extLst>
          </p:nvPr>
        </p:nvGraphicFramePr>
        <p:xfrm>
          <a:off x="2415880" y="3615956"/>
          <a:ext cx="1416566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5336">
                  <a:extLst>
                    <a:ext uri="{9D8B030D-6E8A-4147-A177-3AD203B41FA5}">
                      <a16:colId xmlns:a16="http://schemas.microsoft.com/office/drawing/2014/main" val="4085836339"/>
                    </a:ext>
                  </a:extLst>
                </a:gridCol>
                <a:gridCol w="475488">
                  <a:extLst>
                    <a:ext uri="{9D8B030D-6E8A-4147-A177-3AD203B41FA5}">
                      <a16:colId xmlns:a16="http://schemas.microsoft.com/office/drawing/2014/main" val="2932471323"/>
                    </a:ext>
                  </a:extLst>
                </a:gridCol>
                <a:gridCol w="485742">
                  <a:extLst>
                    <a:ext uri="{9D8B030D-6E8A-4147-A177-3AD203B41FA5}">
                      <a16:colId xmlns:a16="http://schemas.microsoft.com/office/drawing/2014/main" val="3637156231"/>
                    </a:ext>
                  </a:extLst>
                </a:gridCol>
              </a:tblGrid>
              <a:tr h="253682"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7993475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81D5F3E2-421B-4E6B-9890-66D0D1B943CF}"/>
              </a:ext>
            </a:extLst>
          </p:cNvPr>
          <p:cNvSpPr txBox="1"/>
          <p:nvPr/>
        </p:nvSpPr>
        <p:spPr>
          <a:xfrm>
            <a:off x="885792" y="1493095"/>
            <a:ext cx="60944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D57C4"/>
                </a:solidFill>
                <a:latin typeface="Calibri" panose="020F0502020204030204" pitchFamily="34" charset="0"/>
              </a:rPr>
              <a:t>25	38	46	59	</a:t>
            </a:r>
            <a:r>
              <a:rPr lang="en-US" sz="2800" dirty="0">
                <a:solidFill>
                  <a:srgbClr val="FF0000"/>
                </a:solidFill>
                <a:latin typeface="Calibri" panose="020F0502020204030204" pitchFamily="34" charset="0"/>
              </a:rPr>
              <a:t>94</a:t>
            </a:r>
            <a:r>
              <a:rPr lang="en-US" sz="2800" dirty="0">
                <a:solidFill>
                  <a:srgbClr val="0D57C4"/>
                </a:solidFill>
                <a:latin typeface="Calibri" panose="020F0502020204030204" pitchFamily="34" charset="0"/>
              </a:rPr>
              <a:t>	98</a:t>
            </a:r>
            <a:endParaRPr lang="en-US" sz="2800" dirty="0">
              <a:solidFill>
                <a:srgbClr val="FF0000"/>
              </a:solidFill>
            </a:endParaRPr>
          </a:p>
        </p:txBody>
      </p:sp>
      <p:graphicFrame>
        <p:nvGraphicFramePr>
          <p:cNvPr id="17" name="Table 3">
            <a:extLst>
              <a:ext uri="{FF2B5EF4-FFF2-40B4-BE49-F238E27FC236}">
                <a16:creationId xmlns:a16="http://schemas.microsoft.com/office/drawing/2014/main" id="{4AE8F044-8414-4D4F-9786-22476C5C8F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5544873"/>
              </p:ext>
            </p:extLst>
          </p:nvPr>
        </p:nvGraphicFramePr>
        <p:xfrm>
          <a:off x="2415880" y="3955224"/>
          <a:ext cx="1416566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5336">
                  <a:extLst>
                    <a:ext uri="{9D8B030D-6E8A-4147-A177-3AD203B41FA5}">
                      <a16:colId xmlns:a16="http://schemas.microsoft.com/office/drawing/2014/main" val="4085836339"/>
                    </a:ext>
                  </a:extLst>
                </a:gridCol>
                <a:gridCol w="475488">
                  <a:extLst>
                    <a:ext uri="{9D8B030D-6E8A-4147-A177-3AD203B41FA5}">
                      <a16:colId xmlns:a16="http://schemas.microsoft.com/office/drawing/2014/main" val="2932471323"/>
                    </a:ext>
                  </a:extLst>
                </a:gridCol>
                <a:gridCol w="485742">
                  <a:extLst>
                    <a:ext uri="{9D8B030D-6E8A-4147-A177-3AD203B41FA5}">
                      <a16:colId xmlns:a16="http://schemas.microsoft.com/office/drawing/2014/main" val="3637156231"/>
                    </a:ext>
                  </a:extLst>
                </a:gridCol>
              </a:tblGrid>
              <a:tr h="253682"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7993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441117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/>
        </p:nvSpPr>
        <p:spPr>
          <a:xfrm>
            <a:off x="8737440" y="6248520"/>
            <a:ext cx="25395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52</a:t>
            </a:fld>
            <a:endParaRPr sz="1800" b="0" i="0" u="none" strike="noStrike" cap="none"/>
          </a:p>
        </p:txBody>
      </p:sp>
      <p:sp>
        <p:nvSpPr>
          <p:cNvPr id="93" name="Google Shape;93;p16"/>
          <p:cNvSpPr txBox="1"/>
          <p:nvPr/>
        </p:nvSpPr>
        <p:spPr>
          <a:xfrm>
            <a:off x="812640" y="304920"/>
            <a:ext cx="103629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400" b="0" i="0" u="none" strike="noStrike" cap="none" dirty="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Implementation of HashMap</a:t>
            </a:r>
            <a:endParaRPr sz="1800" b="0" i="0" u="none" strike="noStrike" cap="none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5D979A30-476A-4417-99B6-2FFC9F7AC3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017269"/>
              </p:ext>
            </p:extLst>
          </p:nvPr>
        </p:nvGraphicFramePr>
        <p:xfrm>
          <a:off x="885792" y="2144984"/>
          <a:ext cx="7851648" cy="35643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4717">
                  <a:extLst>
                    <a:ext uri="{9D8B030D-6E8A-4147-A177-3AD203B41FA5}">
                      <a16:colId xmlns:a16="http://schemas.microsoft.com/office/drawing/2014/main" val="2209325107"/>
                    </a:ext>
                  </a:extLst>
                </a:gridCol>
                <a:gridCol w="6386931">
                  <a:extLst>
                    <a:ext uri="{9D8B030D-6E8A-4147-A177-3AD203B41FA5}">
                      <a16:colId xmlns:a16="http://schemas.microsoft.com/office/drawing/2014/main" val="4253897632"/>
                    </a:ext>
                  </a:extLst>
                </a:gridCol>
              </a:tblGrid>
              <a:tr h="356439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483701"/>
                  </a:ext>
                </a:extLst>
              </a:tr>
              <a:tr h="356439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Update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8065551"/>
                  </a:ext>
                </a:extLst>
              </a:tr>
              <a:tr h="356439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7831081"/>
                  </a:ext>
                </a:extLst>
              </a:tr>
              <a:tr h="356439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7908328"/>
                  </a:ext>
                </a:extLst>
              </a:tr>
              <a:tr h="356439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6748158"/>
                  </a:ext>
                </a:extLst>
              </a:tr>
              <a:tr h="356439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7232986"/>
                  </a:ext>
                </a:extLst>
              </a:tr>
              <a:tr h="356439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7673218"/>
                  </a:ext>
                </a:extLst>
              </a:tr>
              <a:tr h="356439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5133828"/>
                  </a:ext>
                </a:extLst>
              </a:tr>
              <a:tr h="356439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5855376"/>
                  </a:ext>
                </a:extLst>
              </a:tr>
              <a:tr h="356439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480580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AF10182B-3402-47CE-B44C-E4ED0418007F}"/>
              </a:ext>
            </a:extLst>
          </p:cNvPr>
          <p:cNvSpPr txBox="1"/>
          <p:nvPr/>
        </p:nvSpPr>
        <p:spPr>
          <a:xfrm>
            <a:off x="9064690" y="867358"/>
            <a:ext cx="25965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i="0" u="none" strike="noStrike" baseline="0" dirty="0">
                <a:solidFill>
                  <a:srgbClr val="FF0000"/>
                </a:solidFill>
                <a:latin typeface="Calibri" panose="020F0502020204030204" pitchFamily="34" charset="0"/>
              </a:rPr>
              <a:t>H(x) = x mod 10</a:t>
            </a:r>
            <a:endParaRPr lang="en-US" sz="2800" dirty="0">
              <a:solidFill>
                <a:srgbClr val="FF0000"/>
              </a:solidFill>
            </a:endParaRPr>
          </a:p>
        </p:txBody>
      </p:sp>
      <p:graphicFrame>
        <p:nvGraphicFramePr>
          <p:cNvPr id="11" name="Table 3">
            <a:extLst>
              <a:ext uri="{FF2B5EF4-FFF2-40B4-BE49-F238E27FC236}">
                <a16:creationId xmlns:a16="http://schemas.microsoft.com/office/drawing/2014/main" id="{1BF1B100-A341-4CF2-87CE-8D0C7AC096C9}"/>
              </a:ext>
            </a:extLst>
          </p:cNvPr>
          <p:cNvGraphicFramePr>
            <a:graphicFrameLocks noGrp="1"/>
          </p:cNvGraphicFramePr>
          <p:nvPr/>
        </p:nvGraphicFramePr>
        <p:xfrm>
          <a:off x="2415877" y="2549087"/>
          <a:ext cx="1398279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6093">
                  <a:extLst>
                    <a:ext uri="{9D8B030D-6E8A-4147-A177-3AD203B41FA5}">
                      <a16:colId xmlns:a16="http://schemas.microsoft.com/office/drawing/2014/main" val="4085836339"/>
                    </a:ext>
                  </a:extLst>
                </a:gridCol>
                <a:gridCol w="466093">
                  <a:extLst>
                    <a:ext uri="{9D8B030D-6E8A-4147-A177-3AD203B41FA5}">
                      <a16:colId xmlns:a16="http://schemas.microsoft.com/office/drawing/2014/main" val="2932471323"/>
                    </a:ext>
                  </a:extLst>
                </a:gridCol>
                <a:gridCol w="466093">
                  <a:extLst>
                    <a:ext uri="{9D8B030D-6E8A-4147-A177-3AD203B41FA5}">
                      <a16:colId xmlns:a16="http://schemas.microsoft.com/office/drawing/2014/main" val="3637156231"/>
                    </a:ext>
                  </a:extLst>
                </a:gridCol>
              </a:tblGrid>
              <a:tr h="215070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7993475"/>
                  </a:ext>
                </a:extLst>
              </a:tr>
            </a:tbl>
          </a:graphicData>
        </a:graphic>
      </p:graphicFrame>
      <p:graphicFrame>
        <p:nvGraphicFramePr>
          <p:cNvPr id="12" name="Table 3">
            <a:extLst>
              <a:ext uri="{FF2B5EF4-FFF2-40B4-BE49-F238E27FC236}">
                <a16:creationId xmlns:a16="http://schemas.microsoft.com/office/drawing/2014/main" id="{98488E18-D356-4473-85F2-BABB897A57D8}"/>
              </a:ext>
            </a:extLst>
          </p:cNvPr>
          <p:cNvGraphicFramePr>
            <a:graphicFrameLocks noGrp="1"/>
          </p:cNvGraphicFramePr>
          <p:nvPr/>
        </p:nvGraphicFramePr>
        <p:xfrm>
          <a:off x="2406736" y="2897099"/>
          <a:ext cx="1416566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5336">
                  <a:extLst>
                    <a:ext uri="{9D8B030D-6E8A-4147-A177-3AD203B41FA5}">
                      <a16:colId xmlns:a16="http://schemas.microsoft.com/office/drawing/2014/main" val="4085836339"/>
                    </a:ext>
                  </a:extLst>
                </a:gridCol>
                <a:gridCol w="475488">
                  <a:extLst>
                    <a:ext uri="{9D8B030D-6E8A-4147-A177-3AD203B41FA5}">
                      <a16:colId xmlns:a16="http://schemas.microsoft.com/office/drawing/2014/main" val="2932471323"/>
                    </a:ext>
                  </a:extLst>
                </a:gridCol>
                <a:gridCol w="485742">
                  <a:extLst>
                    <a:ext uri="{9D8B030D-6E8A-4147-A177-3AD203B41FA5}">
                      <a16:colId xmlns:a16="http://schemas.microsoft.com/office/drawing/2014/main" val="3637156231"/>
                    </a:ext>
                  </a:extLst>
                </a:gridCol>
              </a:tblGrid>
              <a:tr h="253682"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7993475"/>
                  </a:ext>
                </a:extLst>
              </a:tr>
            </a:tbl>
          </a:graphicData>
        </a:graphic>
      </p:graphicFrame>
      <p:graphicFrame>
        <p:nvGraphicFramePr>
          <p:cNvPr id="14" name="Table 3">
            <a:extLst>
              <a:ext uri="{FF2B5EF4-FFF2-40B4-BE49-F238E27FC236}">
                <a16:creationId xmlns:a16="http://schemas.microsoft.com/office/drawing/2014/main" id="{9BA6C3EB-6609-43C2-B5A6-0BD7E707B55F}"/>
              </a:ext>
            </a:extLst>
          </p:cNvPr>
          <p:cNvGraphicFramePr>
            <a:graphicFrameLocks noGrp="1"/>
          </p:cNvGraphicFramePr>
          <p:nvPr/>
        </p:nvGraphicFramePr>
        <p:xfrm>
          <a:off x="2415880" y="3246451"/>
          <a:ext cx="1416566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5336">
                  <a:extLst>
                    <a:ext uri="{9D8B030D-6E8A-4147-A177-3AD203B41FA5}">
                      <a16:colId xmlns:a16="http://schemas.microsoft.com/office/drawing/2014/main" val="4085836339"/>
                    </a:ext>
                  </a:extLst>
                </a:gridCol>
                <a:gridCol w="475488">
                  <a:extLst>
                    <a:ext uri="{9D8B030D-6E8A-4147-A177-3AD203B41FA5}">
                      <a16:colId xmlns:a16="http://schemas.microsoft.com/office/drawing/2014/main" val="2932471323"/>
                    </a:ext>
                  </a:extLst>
                </a:gridCol>
                <a:gridCol w="485742">
                  <a:extLst>
                    <a:ext uri="{9D8B030D-6E8A-4147-A177-3AD203B41FA5}">
                      <a16:colId xmlns:a16="http://schemas.microsoft.com/office/drawing/2014/main" val="3637156231"/>
                    </a:ext>
                  </a:extLst>
                </a:gridCol>
              </a:tblGrid>
              <a:tr h="253682"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7993475"/>
                  </a:ext>
                </a:extLst>
              </a:tr>
            </a:tbl>
          </a:graphicData>
        </a:graphic>
      </p:graphicFrame>
      <p:graphicFrame>
        <p:nvGraphicFramePr>
          <p:cNvPr id="16" name="Table 3">
            <a:extLst>
              <a:ext uri="{FF2B5EF4-FFF2-40B4-BE49-F238E27FC236}">
                <a16:creationId xmlns:a16="http://schemas.microsoft.com/office/drawing/2014/main" id="{3D01D57A-7D5F-4C75-BFB9-EC6A9FD4DB7D}"/>
              </a:ext>
            </a:extLst>
          </p:cNvPr>
          <p:cNvGraphicFramePr>
            <a:graphicFrameLocks noGrp="1"/>
          </p:cNvGraphicFramePr>
          <p:nvPr/>
        </p:nvGraphicFramePr>
        <p:xfrm>
          <a:off x="2415880" y="3615956"/>
          <a:ext cx="1416566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5336">
                  <a:extLst>
                    <a:ext uri="{9D8B030D-6E8A-4147-A177-3AD203B41FA5}">
                      <a16:colId xmlns:a16="http://schemas.microsoft.com/office/drawing/2014/main" val="4085836339"/>
                    </a:ext>
                  </a:extLst>
                </a:gridCol>
                <a:gridCol w="475488">
                  <a:extLst>
                    <a:ext uri="{9D8B030D-6E8A-4147-A177-3AD203B41FA5}">
                      <a16:colId xmlns:a16="http://schemas.microsoft.com/office/drawing/2014/main" val="2932471323"/>
                    </a:ext>
                  </a:extLst>
                </a:gridCol>
                <a:gridCol w="485742">
                  <a:extLst>
                    <a:ext uri="{9D8B030D-6E8A-4147-A177-3AD203B41FA5}">
                      <a16:colId xmlns:a16="http://schemas.microsoft.com/office/drawing/2014/main" val="3637156231"/>
                    </a:ext>
                  </a:extLst>
                </a:gridCol>
              </a:tblGrid>
              <a:tr h="253682"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7993475"/>
                  </a:ext>
                </a:extLst>
              </a:tr>
            </a:tbl>
          </a:graphicData>
        </a:graphic>
      </p:graphicFrame>
      <p:graphicFrame>
        <p:nvGraphicFramePr>
          <p:cNvPr id="17" name="Table 3">
            <a:extLst>
              <a:ext uri="{FF2B5EF4-FFF2-40B4-BE49-F238E27FC236}">
                <a16:creationId xmlns:a16="http://schemas.microsoft.com/office/drawing/2014/main" id="{4AE8F044-8414-4D4F-9786-22476C5C8F85}"/>
              </a:ext>
            </a:extLst>
          </p:cNvPr>
          <p:cNvGraphicFramePr>
            <a:graphicFrameLocks noGrp="1"/>
          </p:cNvGraphicFramePr>
          <p:nvPr/>
        </p:nvGraphicFramePr>
        <p:xfrm>
          <a:off x="2415880" y="3955224"/>
          <a:ext cx="1416566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5336">
                  <a:extLst>
                    <a:ext uri="{9D8B030D-6E8A-4147-A177-3AD203B41FA5}">
                      <a16:colId xmlns:a16="http://schemas.microsoft.com/office/drawing/2014/main" val="4085836339"/>
                    </a:ext>
                  </a:extLst>
                </a:gridCol>
                <a:gridCol w="475488">
                  <a:extLst>
                    <a:ext uri="{9D8B030D-6E8A-4147-A177-3AD203B41FA5}">
                      <a16:colId xmlns:a16="http://schemas.microsoft.com/office/drawing/2014/main" val="2932471323"/>
                    </a:ext>
                  </a:extLst>
                </a:gridCol>
                <a:gridCol w="485742">
                  <a:extLst>
                    <a:ext uri="{9D8B030D-6E8A-4147-A177-3AD203B41FA5}">
                      <a16:colId xmlns:a16="http://schemas.microsoft.com/office/drawing/2014/main" val="3637156231"/>
                    </a:ext>
                  </a:extLst>
                </a:gridCol>
              </a:tblGrid>
              <a:tr h="253682"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7993475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304454A5-313D-496E-A778-391BA0F6265B}"/>
              </a:ext>
            </a:extLst>
          </p:cNvPr>
          <p:cNvSpPr txBox="1"/>
          <p:nvPr/>
        </p:nvSpPr>
        <p:spPr>
          <a:xfrm>
            <a:off x="885792" y="1493095"/>
            <a:ext cx="60944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D57C4"/>
                </a:solidFill>
                <a:latin typeface="Calibri" panose="020F0502020204030204" pitchFamily="34" charset="0"/>
              </a:rPr>
              <a:t>25	38	46	59	94	</a:t>
            </a:r>
            <a:r>
              <a:rPr lang="en-US" sz="2800" dirty="0">
                <a:solidFill>
                  <a:srgbClr val="FF0000"/>
                </a:solidFill>
                <a:latin typeface="Calibri" panose="020F0502020204030204" pitchFamily="34" charset="0"/>
              </a:rPr>
              <a:t>98</a:t>
            </a:r>
            <a:endParaRPr lang="en-US" sz="2800" dirty="0">
              <a:solidFill>
                <a:srgbClr val="FF0000"/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BAE0E23-2C41-4302-835E-81C6774F4B95}"/>
              </a:ext>
            </a:extLst>
          </p:cNvPr>
          <p:cNvCxnSpPr/>
          <p:nvPr/>
        </p:nvCxnSpPr>
        <p:spPr>
          <a:xfrm flipH="1">
            <a:off x="4069080" y="2688336"/>
            <a:ext cx="11155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748607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/>
        </p:nvSpPr>
        <p:spPr>
          <a:xfrm>
            <a:off x="8737440" y="6248520"/>
            <a:ext cx="25395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53</a:t>
            </a:fld>
            <a:endParaRPr sz="1800" b="0" i="0" u="none" strike="noStrike" cap="none"/>
          </a:p>
        </p:txBody>
      </p:sp>
      <p:sp>
        <p:nvSpPr>
          <p:cNvPr id="93" name="Google Shape;93;p16"/>
          <p:cNvSpPr txBox="1"/>
          <p:nvPr/>
        </p:nvSpPr>
        <p:spPr>
          <a:xfrm>
            <a:off x="812640" y="304920"/>
            <a:ext cx="103629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400" b="0" i="0" u="none" strike="noStrike" cap="none" dirty="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Implementation of HashMap</a:t>
            </a:r>
            <a:endParaRPr sz="1800" b="0" i="0" u="none" strike="noStrike" cap="none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5D979A30-476A-4417-99B6-2FFC9F7AC3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1807002"/>
              </p:ext>
            </p:extLst>
          </p:nvPr>
        </p:nvGraphicFramePr>
        <p:xfrm>
          <a:off x="885792" y="2144984"/>
          <a:ext cx="7851648" cy="35643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4717">
                  <a:extLst>
                    <a:ext uri="{9D8B030D-6E8A-4147-A177-3AD203B41FA5}">
                      <a16:colId xmlns:a16="http://schemas.microsoft.com/office/drawing/2014/main" val="2209325107"/>
                    </a:ext>
                  </a:extLst>
                </a:gridCol>
                <a:gridCol w="6386931">
                  <a:extLst>
                    <a:ext uri="{9D8B030D-6E8A-4147-A177-3AD203B41FA5}">
                      <a16:colId xmlns:a16="http://schemas.microsoft.com/office/drawing/2014/main" val="4253897632"/>
                    </a:ext>
                  </a:extLst>
                </a:gridCol>
              </a:tblGrid>
              <a:tr h="356439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483701"/>
                  </a:ext>
                </a:extLst>
              </a:tr>
              <a:tr h="356439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Updated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8065551"/>
                  </a:ext>
                </a:extLst>
              </a:tr>
              <a:tr h="356439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7831081"/>
                  </a:ext>
                </a:extLst>
              </a:tr>
              <a:tr h="356439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7908328"/>
                  </a:ext>
                </a:extLst>
              </a:tr>
              <a:tr h="356439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6748158"/>
                  </a:ext>
                </a:extLst>
              </a:tr>
              <a:tr h="356439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7232986"/>
                  </a:ext>
                </a:extLst>
              </a:tr>
              <a:tr h="356439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7673218"/>
                  </a:ext>
                </a:extLst>
              </a:tr>
              <a:tr h="356439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5133828"/>
                  </a:ext>
                </a:extLst>
              </a:tr>
              <a:tr h="356439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5855376"/>
                  </a:ext>
                </a:extLst>
              </a:tr>
              <a:tr h="356439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480580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AF10182B-3402-47CE-B44C-E4ED0418007F}"/>
              </a:ext>
            </a:extLst>
          </p:cNvPr>
          <p:cNvSpPr txBox="1"/>
          <p:nvPr/>
        </p:nvSpPr>
        <p:spPr>
          <a:xfrm>
            <a:off x="9064690" y="867358"/>
            <a:ext cx="25965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i="0" u="none" strike="noStrike" baseline="0" dirty="0">
                <a:solidFill>
                  <a:srgbClr val="FF0000"/>
                </a:solidFill>
                <a:latin typeface="Calibri" panose="020F0502020204030204" pitchFamily="34" charset="0"/>
              </a:rPr>
              <a:t>H(x) = x mod 10</a:t>
            </a:r>
            <a:endParaRPr lang="en-US" sz="2800" dirty="0">
              <a:solidFill>
                <a:srgbClr val="FF0000"/>
              </a:solidFill>
            </a:endParaRPr>
          </a:p>
        </p:txBody>
      </p:sp>
      <p:graphicFrame>
        <p:nvGraphicFramePr>
          <p:cNvPr id="11" name="Table 3">
            <a:extLst>
              <a:ext uri="{FF2B5EF4-FFF2-40B4-BE49-F238E27FC236}">
                <a16:creationId xmlns:a16="http://schemas.microsoft.com/office/drawing/2014/main" id="{1BF1B100-A341-4CF2-87CE-8D0C7AC096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4696508"/>
              </p:ext>
            </p:extLst>
          </p:nvPr>
        </p:nvGraphicFramePr>
        <p:xfrm>
          <a:off x="2415877" y="2549087"/>
          <a:ext cx="1398279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6093">
                  <a:extLst>
                    <a:ext uri="{9D8B030D-6E8A-4147-A177-3AD203B41FA5}">
                      <a16:colId xmlns:a16="http://schemas.microsoft.com/office/drawing/2014/main" val="4085836339"/>
                    </a:ext>
                  </a:extLst>
                </a:gridCol>
                <a:gridCol w="466093">
                  <a:extLst>
                    <a:ext uri="{9D8B030D-6E8A-4147-A177-3AD203B41FA5}">
                      <a16:colId xmlns:a16="http://schemas.microsoft.com/office/drawing/2014/main" val="2932471323"/>
                    </a:ext>
                  </a:extLst>
                </a:gridCol>
                <a:gridCol w="466093">
                  <a:extLst>
                    <a:ext uri="{9D8B030D-6E8A-4147-A177-3AD203B41FA5}">
                      <a16:colId xmlns:a16="http://schemas.microsoft.com/office/drawing/2014/main" val="3637156231"/>
                    </a:ext>
                  </a:extLst>
                </a:gridCol>
              </a:tblGrid>
              <a:tr h="215070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7993475"/>
                  </a:ext>
                </a:extLst>
              </a:tr>
            </a:tbl>
          </a:graphicData>
        </a:graphic>
      </p:graphicFrame>
      <p:graphicFrame>
        <p:nvGraphicFramePr>
          <p:cNvPr id="12" name="Table 3">
            <a:extLst>
              <a:ext uri="{FF2B5EF4-FFF2-40B4-BE49-F238E27FC236}">
                <a16:creationId xmlns:a16="http://schemas.microsoft.com/office/drawing/2014/main" id="{98488E18-D356-4473-85F2-BABB897A57D8}"/>
              </a:ext>
            </a:extLst>
          </p:cNvPr>
          <p:cNvGraphicFramePr>
            <a:graphicFrameLocks noGrp="1"/>
          </p:cNvGraphicFramePr>
          <p:nvPr/>
        </p:nvGraphicFramePr>
        <p:xfrm>
          <a:off x="2406736" y="2897099"/>
          <a:ext cx="1416566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5336">
                  <a:extLst>
                    <a:ext uri="{9D8B030D-6E8A-4147-A177-3AD203B41FA5}">
                      <a16:colId xmlns:a16="http://schemas.microsoft.com/office/drawing/2014/main" val="4085836339"/>
                    </a:ext>
                  </a:extLst>
                </a:gridCol>
                <a:gridCol w="475488">
                  <a:extLst>
                    <a:ext uri="{9D8B030D-6E8A-4147-A177-3AD203B41FA5}">
                      <a16:colId xmlns:a16="http://schemas.microsoft.com/office/drawing/2014/main" val="2932471323"/>
                    </a:ext>
                  </a:extLst>
                </a:gridCol>
                <a:gridCol w="485742">
                  <a:extLst>
                    <a:ext uri="{9D8B030D-6E8A-4147-A177-3AD203B41FA5}">
                      <a16:colId xmlns:a16="http://schemas.microsoft.com/office/drawing/2014/main" val="3637156231"/>
                    </a:ext>
                  </a:extLst>
                </a:gridCol>
              </a:tblGrid>
              <a:tr h="253682"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7993475"/>
                  </a:ext>
                </a:extLst>
              </a:tr>
            </a:tbl>
          </a:graphicData>
        </a:graphic>
      </p:graphicFrame>
      <p:graphicFrame>
        <p:nvGraphicFramePr>
          <p:cNvPr id="14" name="Table 3">
            <a:extLst>
              <a:ext uri="{FF2B5EF4-FFF2-40B4-BE49-F238E27FC236}">
                <a16:creationId xmlns:a16="http://schemas.microsoft.com/office/drawing/2014/main" id="{9BA6C3EB-6609-43C2-B5A6-0BD7E707B55F}"/>
              </a:ext>
            </a:extLst>
          </p:cNvPr>
          <p:cNvGraphicFramePr>
            <a:graphicFrameLocks noGrp="1"/>
          </p:cNvGraphicFramePr>
          <p:nvPr/>
        </p:nvGraphicFramePr>
        <p:xfrm>
          <a:off x="2415880" y="3246451"/>
          <a:ext cx="1416566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5336">
                  <a:extLst>
                    <a:ext uri="{9D8B030D-6E8A-4147-A177-3AD203B41FA5}">
                      <a16:colId xmlns:a16="http://schemas.microsoft.com/office/drawing/2014/main" val="4085836339"/>
                    </a:ext>
                  </a:extLst>
                </a:gridCol>
                <a:gridCol w="475488">
                  <a:extLst>
                    <a:ext uri="{9D8B030D-6E8A-4147-A177-3AD203B41FA5}">
                      <a16:colId xmlns:a16="http://schemas.microsoft.com/office/drawing/2014/main" val="2932471323"/>
                    </a:ext>
                  </a:extLst>
                </a:gridCol>
                <a:gridCol w="485742">
                  <a:extLst>
                    <a:ext uri="{9D8B030D-6E8A-4147-A177-3AD203B41FA5}">
                      <a16:colId xmlns:a16="http://schemas.microsoft.com/office/drawing/2014/main" val="3637156231"/>
                    </a:ext>
                  </a:extLst>
                </a:gridCol>
              </a:tblGrid>
              <a:tr h="253682"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7993475"/>
                  </a:ext>
                </a:extLst>
              </a:tr>
            </a:tbl>
          </a:graphicData>
        </a:graphic>
      </p:graphicFrame>
      <p:graphicFrame>
        <p:nvGraphicFramePr>
          <p:cNvPr id="16" name="Table 3">
            <a:extLst>
              <a:ext uri="{FF2B5EF4-FFF2-40B4-BE49-F238E27FC236}">
                <a16:creationId xmlns:a16="http://schemas.microsoft.com/office/drawing/2014/main" id="{3D01D57A-7D5F-4C75-BFB9-EC6A9FD4DB7D}"/>
              </a:ext>
            </a:extLst>
          </p:cNvPr>
          <p:cNvGraphicFramePr>
            <a:graphicFrameLocks noGrp="1"/>
          </p:cNvGraphicFramePr>
          <p:nvPr/>
        </p:nvGraphicFramePr>
        <p:xfrm>
          <a:off x="2415880" y="3615956"/>
          <a:ext cx="1416566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5336">
                  <a:extLst>
                    <a:ext uri="{9D8B030D-6E8A-4147-A177-3AD203B41FA5}">
                      <a16:colId xmlns:a16="http://schemas.microsoft.com/office/drawing/2014/main" val="4085836339"/>
                    </a:ext>
                  </a:extLst>
                </a:gridCol>
                <a:gridCol w="475488">
                  <a:extLst>
                    <a:ext uri="{9D8B030D-6E8A-4147-A177-3AD203B41FA5}">
                      <a16:colId xmlns:a16="http://schemas.microsoft.com/office/drawing/2014/main" val="2932471323"/>
                    </a:ext>
                  </a:extLst>
                </a:gridCol>
                <a:gridCol w="485742">
                  <a:extLst>
                    <a:ext uri="{9D8B030D-6E8A-4147-A177-3AD203B41FA5}">
                      <a16:colId xmlns:a16="http://schemas.microsoft.com/office/drawing/2014/main" val="3637156231"/>
                    </a:ext>
                  </a:extLst>
                </a:gridCol>
              </a:tblGrid>
              <a:tr h="253682"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7993475"/>
                  </a:ext>
                </a:extLst>
              </a:tr>
            </a:tbl>
          </a:graphicData>
        </a:graphic>
      </p:graphicFrame>
      <p:graphicFrame>
        <p:nvGraphicFramePr>
          <p:cNvPr id="17" name="Table 3">
            <a:extLst>
              <a:ext uri="{FF2B5EF4-FFF2-40B4-BE49-F238E27FC236}">
                <a16:creationId xmlns:a16="http://schemas.microsoft.com/office/drawing/2014/main" id="{4AE8F044-8414-4D4F-9786-22476C5C8F85}"/>
              </a:ext>
            </a:extLst>
          </p:cNvPr>
          <p:cNvGraphicFramePr>
            <a:graphicFrameLocks noGrp="1"/>
          </p:cNvGraphicFramePr>
          <p:nvPr/>
        </p:nvGraphicFramePr>
        <p:xfrm>
          <a:off x="2415880" y="3955224"/>
          <a:ext cx="1416566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5336">
                  <a:extLst>
                    <a:ext uri="{9D8B030D-6E8A-4147-A177-3AD203B41FA5}">
                      <a16:colId xmlns:a16="http://schemas.microsoft.com/office/drawing/2014/main" val="4085836339"/>
                    </a:ext>
                  </a:extLst>
                </a:gridCol>
                <a:gridCol w="475488">
                  <a:extLst>
                    <a:ext uri="{9D8B030D-6E8A-4147-A177-3AD203B41FA5}">
                      <a16:colId xmlns:a16="http://schemas.microsoft.com/office/drawing/2014/main" val="2932471323"/>
                    </a:ext>
                  </a:extLst>
                </a:gridCol>
                <a:gridCol w="485742">
                  <a:extLst>
                    <a:ext uri="{9D8B030D-6E8A-4147-A177-3AD203B41FA5}">
                      <a16:colId xmlns:a16="http://schemas.microsoft.com/office/drawing/2014/main" val="3637156231"/>
                    </a:ext>
                  </a:extLst>
                </a:gridCol>
              </a:tblGrid>
              <a:tr h="253682"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7993475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304454A5-313D-496E-A778-391BA0F6265B}"/>
              </a:ext>
            </a:extLst>
          </p:cNvPr>
          <p:cNvSpPr txBox="1"/>
          <p:nvPr/>
        </p:nvSpPr>
        <p:spPr>
          <a:xfrm>
            <a:off x="885792" y="1493095"/>
            <a:ext cx="60944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D57C4"/>
                </a:solidFill>
                <a:latin typeface="Calibri" panose="020F0502020204030204" pitchFamily="34" charset="0"/>
              </a:rPr>
              <a:t>25	38	46	59	94	</a:t>
            </a:r>
            <a:r>
              <a:rPr lang="en-US" sz="2800" dirty="0">
                <a:solidFill>
                  <a:srgbClr val="FF0000"/>
                </a:solidFill>
                <a:latin typeface="Calibri" panose="020F0502020204030204" pitchFamily="34" charset="0"/>
              </a:rPr>
              <a:t>98</a:t>
            </a:r>
            <a:endParaRPr lang="en-US" sz="2800" dirty="0">
              <a:solidFill>
                <a:srgbClr val="FF0000"/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BAE0E23-2C41-4302-835E-81C6774F4B95}"/>
              </a:ext>
            </a:extLst>
          </p:cNvPr>
          <p:cNvCxnSpPr/>
          <p:nvPr/>
        </p:nvCxnSpPr>
        <p:spPr>
          <a:xfrm flipH="1">
            <a:off x="4069080" y="2688336"/>
            <a:ext cx="11155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145666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34"/>
          <p:cNvSpPr txBox="1"/>
          <p:nvPr/>
        </p:nvSpPr>
        <p:spPr>
          <a:xfrm>
            <a:off x="812640" y="304920"/>
            <a:ext cx="103629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40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Wrap-up</a:t>
            </a:r>
            <a:endParaRPr sz="1800" b="0" i="0" u="none" strike="noStrike" cap="none"/>
          </a:p>
        </p:txBody>
      </p:sp>
      <p:sp>
        <p:nvSpPr>
          <p:cNvPr id="726" name="Google Shape;726;p34"/>
          <p:cNvSpPr txBox="1"/>
          <p:nvPr/>
        </p:nvSpPr>
        <p:spPr>
          <a:xfrm>
            <a:off x="1117440" y="1523880"/>
            <a:ext cx="10362900" cy="44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2400"/>
              <a:buFont typeface="Tahoma"/>
              <a:buChar char="●"/>
            </a:pPr>
            <a:r>
              <a:rPr lang="en-CA" sz="2400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Hashing</a:t>
            </a: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2400"/>
              <a:buFont typeface="Tahoma"/>
              <a:buChar char="○"/>
            </a:pPr>
            <a:r>
              <a:rPr lang="en-CA" sz="2400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Definition</a:t>
            </a: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2400"/>
              <a:buFont typeface="Tahoma"/>
              <a:buChar char="○"/>
            </a:pPr>
            <a:r>
              <a:rPr lang="en-CA" sz="2400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Collisions</a:t>
            </a: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2400"/>
              <a:buFont typeface="Tahoma"/>
              <a:buChar char="○"/>
            </a:pPr>
            <a:r>
              <a:rPr lang="en-CA" sz="2400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Probing</a:t>
            </a: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2400"/>
              <a:buFont typeface="Tahoma"/>
              <a:buChar char="○"/>
            </a:pPr>
            <a:r>
              <a:rPr lang="en-CA" sz="2400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Implementation</a:t>
            </a:r>
          </a:p>
        </p:txBody>
      </p:sp>
      <p:sp>
        <p:nvSpPr>
          <p:cNvPr id="728" name="Google Shape;728;p34"/>
          <p:cNvSpPr txBox="1"/>
          <p:nvPr/>
        </p:nvSpPr>
        <p:spPr>
          <a:xfrm>
            <a:off x="8940960" y="6248520"/>
            <a:ext cx="25395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54</a:t>
            </a:fld>
            <a:endParaRPr sz="1800" b="0" i="0" u="none" strike="noStrike" cap="none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34"/>
          <p:cNvSpPr txBox="1"/>
          <p:nvPr/>
        </p:nvSpPr>
        <p:spPr>
          <a:xfrm>
            <a:off x="812640" y="304920"/>
            <a:ext cx="103629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400" dirty="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Coding Exercise 1</a:t>
            </a:r>
            <a:endParaRPr sz="1800" b="0" i="0" u="none" strike="noStrike" cap="none" dirty="0"/>
          </a:p>
        </p:txBody>
      </p:sp>
      <p:sp>
        <p:nvSpPr>
          <p:cNvPr id="726" name="Google Shape;726;p34"/>
          <p:cNvSpPr txBox="1"/>
          <p:nvPr/>
        </p:nvSpPr>
        <p:spPr>
          <a:xfrm>
            <a:off x="1117440" y="1523880"/>
            <a:ext cx="10362900" cy="44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62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2400"/>
            </a:pPr>
            <a:r>
              <a:rPr lang="en-US" sz="2400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Given a string s, return true if s is a good string, or false otherwise.</a:t>
            </a:r>
          </a:p>
          <a:p>
            <a:pPr marL="762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2400"/>
            </a:pPr>
            <a:endParaRPr lang="en-US" sz="2400" dirty="0">
              <a:solidFill>
                <a:srgbClr val="40458C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762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2400"/>
            </a:pPr>
            <a:r>
              <a:rPr lang="en-US" sz="2400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A string s is good if all the characters that appear in s have the same number of occurrences (i.e., the same frequency).</a:t>
            </a:r>
          </a:p>
          <a:p>
            <a:pPr marL="762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2400"/>
            </a:pPr>
            <a:endParaRPr lang="en-US" sz="2400" dirty="0">
              <a:solidFill>
                <a:srgbClr val="40458C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762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2400"/>
            </a:pPr>
            <a:r>
              <a:rPr lang="en-US" sz="2400" b="1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Example</a:t>
            </a:r>
          </a:p>
          <a:p>
            <a:pPr marL="762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2400"/>
            </a:pPr>
            <a:r>
              <a:rPr lang="en-US" sz="2400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Input: s = "</a:t>
            </a:r>
            <a:r>
              <a:rPr lang="en-US" sz="2400" dirty="0" err="1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abacbc</a:t>
            </a:r>
            <a:r>
              <a:rPr lang="en-US" sz="2400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"</a:t>
            </a:r>
          </a:p>
          <a:p>
            <a:pPr marL="762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2400"/>
            </a:pPr>
            <a:r>
              <a:rPr lang="en-US" sz="2400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Output: true</a:t>
            </a:r>
          </a:p>
          <a:p>
            <a:pPr marL="762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2400"/>
            </a:pPr>
            <a:r>
              <a:rPr lang="en-US" sz="2400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Explanation: The characters that appear in s are 'a', 'b', and 'c'. All characters occur 2 times in s.</a:t>
            </a:r>
            <a:endParaRPr lang="en-CA" sz="2400" dirty="0">
              <a:solidFill>
                <a:srgbClr val="40458C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28" name="Google Shape;728;p34"/>
          <p:cNvSpPr txBox="1"/>
          <p:nvPr/>
        </p:nvSpPr>
        <p:spPr>
          <a:xfrm>
            <a:off x="8940960" y="6248520"/>
            <a:ext cx="25395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55</a:t>
            </a:fld>
            <a:endParaRPr sz="18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297419060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34"/>
          <p:cNvSpPr txBox="1"/>
          <p:nvPr/>
        </p:nvSpPr>
        <p:spPr>
          <a:xfrm>
            <a:off x="812640" y="304920"/>
            <a:ext cx="103629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400" dirty="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Coding Exercise 2</a:t>
            </a:r>
            <a:endParaRPr sz="1800" b="0" i="0" u="none" strike="noStrike" cap="none" dirty="0"/>
          </a:p>
        </p:txBody>
      </p:sp>
      <p:sp>
        <p:nvSpPr>
          <p:cNvPr id="726" name="Google Shape;726;p34"/>
          <p:cNvSpPr txBox="1"/>
          <p:nvPr/>
        </p:nvSpPr>
        <p:spPr>
          <a:xfrm>
            <a:off x="1117440" y="1523880"/>
            <a:ext cx="10362900" cy="44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62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2400"/>
            </a:pPr>
            <a:r>
              <a:rPr lang="en-US" sz="2400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A pangram is a sentence where every letter of the English alphabet appears at least once.</a:t>
            </a:r>
          </a:p>
          <a:p>
            <a:pPr marL="762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2400"/>
            </a:pPr>
            <a:endParaRPr lang="en-US" sz="2400" dirty="0">
              <a:solidFill>
                <a:srgbClr val="40458C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762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2400"/>
            </a:pPr>
            <a:r>
              <a:rPr lang="en-US" sz="2400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Given a string sentence containing only lowercase English letters, return true if sentence is a pangram, or false otherwise.</a:t>
            </a:r>
          </a:p>
          <a:p>
            <a:pPr marL="762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2400"/>
            </a:pPr>
            <a:endParaRPr lang="en-US" sz="2400" dirty="0">
              <a:solidFill>
                <a:srgbClr val="40458C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762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2400"/>
            </a:pPr>
            <a:r>
              <a:rPr lang="en-US" sz="2400" b="1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Example</a:t>
            </a:r>
          </a:p>
          <a:p>
            <a:pPr marL="762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2400"/>
            </a:pPr>
            <a:r>
              <a:rPr lang="en-US" sz="2400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Input: sentence = "</a:t>
            </a:r>
            <a:r>
              <a:rPr lang="en-US" sz="2400" dirty="0" err="1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thequickbrownfoxjumpsoverthelazydog</a:t>
            </a:r>
            <a:r>
              <a:rPr lang="en-US" sz="2400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"</a:t>
            </a:r>
          </a:p>
          <a:p>
            <a:pPr marL="762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2400"/>
            </a:pPr>
            <a:r>
              <a:rPr lang="en-US" sz="2400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Output: true</a:t>
            </a:r>
            <a:endParaRPr lang="en-CA" sz="2400" dirty="0">
              <a:solidFill>
                <a:srgbClr val="40458C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28" name="Google Shape;728;p34"/>
          <p:cNvSpPr txBox="1"/>
          <p:nvPr/>
        </p:nvSpPr>
        <p:spPr>
          <a:xfrm>
            <a:off x="8940960" y="6248520"/>
            <a:ext cx="25395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56</a:t>
            </a:fld>
            <a:endParaRPr sz="18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539272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/>
        </p:nvSpPr>
        <p:spPr>
          <a:xfrm>
            <a:off x="8737440" y="6248520"/>
            <a:ext cx="25395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6</a:t>
            </a:fld>
            <a:endParaRPr sz="1800" b="0" i="0" u="none" strike="noStrike" cap="none"/>
          </a:p>
        </p:txBody>
      </p:sp>
      <p:sp>
        <p:nvSpPr>
          <p:cNvPr id="93" name="Google Shape;93;p16"/>
          <p:cNvSpPr txBox="1"/>
          <p:nvPr/>
        </p:nvSpPr>
        <p:spPr>
          <a:xfrm>
            <a:off x="812640" y="304920"/>
            <a:ext cx="103629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400" b="0" i="0" u="none" strike="noStrike" cap="none" dirty="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Definition</a:t>
            </a:r>
            <a:endParaRPr sz="1800" b="0" i="0" u="none" strike="noStrike" cap="none" dirty="0"/>
          </a:p>
        </p:txBody>
      </p:sp>
      <p:sp>
        <p:nvSpPr>
          <p:cNvPr id="94" name="Google Shape;94;p16"/>
          <p:cNvSpPr txBox="1"/>
          <p:nvPr/>
        </p:nvSpPr>
        <p:spPr>
          <a:xfrm>
            <a:off x="812652" y="1905125"/>
            <a:ext cx="10653924" cy="3819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3080" marR="0" lvl="0" indent="-34272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2800"/>
              <a:buFont typeface="Tahoma"/>
              <a:buChar char="•"/>
            </a:pPr>
            <a:r>
              <a:rPr lang="en-US" sz="2800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Hash table is a combination of array and linked list</a:t>
            </a:r>
          </a:p>
          <a:p>
            <a:pPr marL="343080" marR="0" lvl="0" indent="-34272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2800"/>
              <a:buFont typeface="Tahoma"/>
              <a:buChar char="•"/>
            </a:pPr>
            <a:endParaRPr lang="en-US" sz="2800" dirty="0">
              <a:solidFill>
                <a:srgbClr val="40458C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3080" marR="0" lvl="0" indent="-34272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2800"/>
              <a:buFont typeface="Tahoma"/>
              <a:buChar char="•"/>
            </a:pPr>
            <a:r>
              <a:rPr lang="en-US" sz="2800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Theoretically Hash Tables can store infinite values</a:t>
            </a:r>
          </a:p>
          <a:p>
            <a:pPr marL="343080" marR="0" lvl="0" indent="-34272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2800"/>
              <a:buFont typeface="Tahoma"/>
              <a:buChar char="•"/>
            </a:pPr>
            <a:endParaRPr lang="en-US" sz="2800" dirty="0">
              <a:solidFill>
                <a:srgbClr val="40458C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3080" marR="0" lvl="0" indent="-34272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2800"/>
              <a:buFont typeface="Tahoma"/>
              <a:buChar char="•"/>
            </a:pPr>
            <a:r>
              <a:rPr lang="en-US" sz="2800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Managing the Hash Table is very important</a:t>
            </a:r>
            <a:endParaRPr sz="1800" b="0" i="0" u="none" strike="noStrike" cap="none" dirty="0"/>
          </a:p>
        </p:txBody>
      </p:sp>
    </p:spTree>
    <p:extLst>
      <p:ext uri="{BB962C8B-B14F-4D97-AF65-F5344CB8AC3E}">
        <p14:creationId xmlns:p14="http://schemas.microsoft.com/office/powerpoint/2010/main" val="2690197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/>
        </p:nvSpPr>
        <p:spPr>
          <a:xfrm>
            <a:off x="8737440" y="6248520"/>
            <a:ext cx="25395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7</a:t>
            </a:fld>
            <a:endParaRPr sz="1800" b="0" i="0" u="none" strike="noStrike" cap="none"/>
          </a:p>
        </p:txBody>
      </p:sp>
      <p:sp>
        <p:nvSpPr>
          <p:cNvPr id="93" name="Google Shape;93;p16"/>
          <p:cNvSpPr txBox="1"/>
          <p:nvPr/>
        </p:nvSpPr>
        <p:spPr>
          <a:xfrm>
            <a:off x="812640" y="304920"/>
            <a:ext cx="103629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400" b="0" i="0" u="none" strike="noStrike" cap="none" dirty="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Definition</a:t>
            </a:r>
            <a:endParaRPr sz="1800" b="0" i="0" u="none" strike="noStrike" cap="none" dirty="0"/>
          </a:p>
        </p:txBody>
      </p:sp>
      <p:sp>
        <p:nvSpPr>
          <p:cNvPr id="94" name="Google Shape;94;p16"/>
          <p:cNvSpPr txBox="1"/>
          <p:nvPr/>
        </p:nvSpPr>
        <p:spPr>
          <a:xfrm>
            <a:off x="812652" y="1905125"/>
            <a:ext cx="10653924" cy="3819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3080" marR="0" lvl="0" indent="-34272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2800"/>
              <a:buFont typeface="Tahoma"/>
              <a:buChar char="•"/>
            </a:pPr>
            <a:r>
              <a:rPr lang="en-US" sz="2800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Hash Table normally uses a function to store values in right places.</a:t>
            </a:r>
          </a:p>
          <a:p>
            <a:pPr marL="343080" marR="0" lvl="0" indent="-34272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2800"/>
              <a:buFont typeface="Tahoma"/>
              <a:buChar char="•"/>
            </a:pPr>
            <a:endParaRPr lang="en-US" sz="2800" dirty="0">
              <a:solidFill>
                <a:srgbClr val="40458C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3080" marR="0" lvl="0" indent="-34272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2800"/>
              <a:buFont typeface="Tahoma"/>
              <a:buChar char="•"/>
            </a:pPr>
            <a:r>
              <a:rPr lang="en-US" sz="2800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These functions can be any but should be efficient enough</a:t>
            </a:r>
            <a:endParaRPr sz="1800" b="0" i="0" u="none" strike="noStrike" cap="none" dirty="0"/>
          </a:p>
        </p:txBody>
      </p:sp>
    </p:spTree>
    <p:extLst>
      <p:ext uri="{BB962C8B-B14F-4D97-AF65-F5344CB8AC3E}">
        <p14:creationId xmlns:p14="http://schemas.microsoft.com/office/powerpoint/2010/main" val="2415560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/>
        </p:nvSpPr>
        <p:spPr>
          <a:xfrm>
            <a:off x="8737440" y="6248520"/>
            <a:ext cx="25395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8</a:t>
            </a:fld>
            <a:endParaRPr sz="1800" b="0" i="0" u="none" strike="noStrike" cap="none"/>
          </a:p>
        </p:txBody>
      </p:sp>
      <p:sp>
        <p:nvSpPr>
          <p:cNvPr id="93" name="Google Shape;93;p16"/>
          <p:cNvSpPr txBox="1"/>
          <p:nvPr/>
        </p:nvSpPr>
        <p:spPr>
          <a:xfrm>
            <a:off x="812640" y="304920"/>
            <a:ext cx="103629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400" b="0" i="0" u="none" strike="noStrike" cap="none" dirty="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Example</a:t>
            </a:r>
            <a:endParaRPr sz="1800" b="0" i="0" u="none" strike="noStrike" cap="none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5D979A30-476A-4417-99B6-2FFC9F7AC3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6786783"/>
              </p:ext>
            </p:extLst>
          </p:nvPr>
        </p:nvGraphicFramePr>
        <p:xfrm>
          <a:off x="8353142" y="2109554"/>
          <a:ext cx="3308096" cy="370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7122">
                  <a:extLst>
                    <a:ext uri="{9D8B030D-6E8A-4147-A177-3AD203B41FA5}">
                      <a16:colId xmlns:a16="http://schemas.microsoft.com/office/drawing/2014/main" val="2209325107"/>
                    </a:ext>
                  </a:extLst>
                </a:gridCol>
                <a:gridCol w="2690974">
                  <a:extLst>
                    <a:ext uri="{9D8B030D-6E8A-4147-A177-3AD203B41FA5}">
                      <a16:colId xmlns:a16="http://schemas.microsoft.com/office/drawing/2014/main" val="42538976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483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8065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7831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7908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6748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7232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7673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5133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5855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480580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550DE0D-61D0-4A78-8D01-121CCD98CF82}"/>
              </a:ext>
            </a:extLst>
          </p:cNvPr>
          <p:cNvSpPr txBox="1"/>
          <p:nvPr/>
        </p:nvSpPr>
        <p:spPr>
          <a:xfrm>
            <a:off x="885792" y="1621764"/>
            <a:ext cx="60944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i="0" u="none" strike="noStrike" baseline="0" dirty="0">
                <a:solidFill>
                  <a:srgbClr val="0D57C4"/>
                </a:solidFill>
                <a:latin typeface="Calibri" panose="020F0502020204030204" pitchFamily="34" charset="0"/>
              </a:rPr>
              <a:t>12	55	18	56	39	37	13</a:t>
            </a:r>
            <a:endParaRPr 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FCD1C1-F9F0-44E4-888F-D6F6C4BCD078}"/>
              </a:ext>
            </a:extLst>
          </p:cNvPr>
          <p:cNvSpPr txBox="1"/>
          <p:nvPr/>
        </p:nvSpPr>
        <p:spPr>
          <a:xfrm>
            <a:off x="9457199" y="1678988"/>
            <a:ext cx="10999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Hash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880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/>
        </p:nvSpPr>
        <p:spPr>
          <a:xfrm>
            <a:off x="8737440" y="6248520"/>
            <a:ext cx="25395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9</a:t>
            </a:fld>
            <a:endParaRPr sz="1800" b="0" i="0" u="none" strike="noStrike" cap="none"/>
          </a:p>
        </p:txBody>
      </p:sp>
      <p:sp>
        <p:nvSpPr>
          <p:cNvPr id="93" name="Google Shape;93;p16"/>
          <p:cNvSpPr txBox="1"/>
          <p:nvPr/>
        </p:nvSpPr>
        <p:spPr>
          <a:xfrm>
            <a:off x="812640" y="304920"/>
            <a:ext cx="103629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400" b="0" i="0" u="none" strike="noStrike" cap="none" dirty="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Example</a:t>
            </a:r>
            <a:endParaRPr sz="1800" b="0" i="0" u="none" strike="noStrike" cap="none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5D979A30-476A-4417-99B6-2FFC9F7AC39C}"/>
              </a:ext>
            </a:extLst>
          </p:cNvPr>
          <p:cNvGraphicFramePr>
            <a:graphicFrameLocks noGrp="1"/>
          </p:cNvGraphicFramePr>
          <p:nvPr/>
        </p:nvGraphicFramePr>
        <p:xfrm>
          <a:off x="8353142" y="2109554"/>
          <a:ext cx="3308096" cy="370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7122">
                  <a:extLst>
                    <a:ext uri="{9D8B030D-6E8A-4147-A177-3AD203B41FA5}">
                      <a16:colId xmlns:a16="http://schemas.microsoft.com/office/drawing/2014/main" val="2209325107"/>
                    </a:ext>
                  </a:extLst>
                </a:gridCol>
                <a:gridCol w="2690974">
                  <a:extLst>
                    <a:ext uri="{9D8B030D-6E8A-4147-A177-3AD203B41FA5}">
                      <a16:colId xmlns:a16="http://schemas.microsoft.com/office/drawing/2014/main" val="42538976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483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8065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7831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7908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6748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7232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7673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5133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5855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480580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550DE0D-61D0-4A78-8D01-121CCD98CF82}"/>
              </a:ext>
            </a:extLst>
          </p:cNvPr>
          <p:cNvSpPr txBox="1"/>
          <p:nvPr/>
        </p:nvSpPr>
        <p:spPr>
          <a:xfrm>
            <a:off x="885792" y="1621764"/>
            <a:ext cx="60944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i="0" u="none" strike="noStrike" baseline="0" dirty="0">
                <a:solidFill>
                  <a:srgbClr val="0D57C4"/>
                </a:solidFill>
                <a:latin typeface="Calibri" panose="020F0502020204030204" pitchFamily="34" charset="0"/>
              </a:rPr>
              <a:t>12	55	18	56	39	37	13</a:t>
            </a:r>
            <a:endParaRPr 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FCD1C1-F9F0-44E4-888F-D6F6C4BCD078}"/>
              </a:ext>
            </a:extLst>
          </p:cNvPr>
          <p:cNvSpPr txBox="1"/>
          <p:nvPr/>
        </p:nvSpPr>
        <p:spPr>
          <a:xfrm>
            <a:off x="9457199" y="1678988"/>
            <a:ext cx="10999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Hash Table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DA88DD-14F1-4202-8C9D-24A657FB8EF7}"/>
              </a:ext>
            </a:extLst>
          </p:cNvPr>
          <p:cNvSpPr txBox="1"/>
          <p:nvPr/>
        </p:nvSpPr>
        <p:spPr>
          <a:xfrm>
            <a:off x="885792" y="2801340"/>
            <a:ext cx="60944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</a:rPr>
              <a:t>Hash Function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9801357"/>
      </p:ext>
    </p:extLst>
  </p:cSld>
  <p:clrMapOvr>
    <a:masterClrMapping/>
  </p:clrMapOvr>
</p:sld>
</file>

<file path=ppt/theme/theme1.xml><?xml version="1.0" encoding="utf-8"?>
<a:theme xmlns:a="http://schemas.openxmlformats.org/drawingml/2006/main" name="3_Custom Desig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8_Custom Desig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972</TotalTime>
  <Words>2258</Words>
  <Application>Microsoft Office PowerPoint</Application>
  <PresentationFormat>Widescreen</PresentationFormat>
  <Paragraphs>905</Paragraphs>
  <Slides>56</Slides>
  <Notes>56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56</vt:i4>
      </vt:variant>
    </vt:vector>
  </HeadingPairs>
  <TitlesOfParts>
    <vt:vector size="62" baseType="lpstr">
      <vt:lpstr>Tahoma</vt:lpstr>
      <vt:lpstr>Arial</vt:lpstr>
      <vt:lpstr>Ubuntu</vt:lpstr>
      <vt:lpstr>Calibri</vt:lpstr>
      <vt:lpstr>3_Custom Design</vt:lpstr>
      <vt:lpstr>8_Custom Design</vt:lpstr>
      <vt:lpstr>Hashing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AVL Trees</dc:title>
  <cp:lastModifiedBy>Razi Iqbal</cp:lastModifiedBy>
  <cp:revision>55</cp:revision>
  <dcterms:modified xsi:type="dcterms:W3CDTF">2023-11-23T14:18:45Z</dcterms:modified>
</cp:coreProperties>
</file>