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375" r:id="rId2"/>
    <p:sldId id="384" r:id="rId3"/>
    <p:sldId id="376" r:id="rId4"/>
    <p:sldId id="377" r:id="rId5"/>
    <p:sldId id="378" r:id="rId6"/>
    <p:sldId id="379" r:id="rId7"/>
    <p:sldId id="380" r:id="rId8"/>
    <p:sldId id="381" r:id="rId9"/>
    <p:sldId id="382" r:id="rId10"/>
    <p:sldId id="383" r:id="rId11"/>
    <p:sldId id="385" r:id="rId12"/>
    <p:sldId id="386" r:id="rId13"/>
    <p:sldId id="387" r:id="rId14"/>
    <p:sldId id="388" r:id="rId15"/>
    <p:sldId id="389" r:id="rId16"/>
    <p:sldId id="390" r:id="rId17"/>
    <p:sldId id="393" r:id="rId18"/>
    <p:sldId id="391" r:id="rId19"/>
    <p:sldId id="392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37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9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38238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4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2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74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4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8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1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0CCD56-C12A-7636-D7A1-B201A297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112208-564A-DC8D-217A-BE274E3C7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199" y="2017790"/>
            <a:ext cx="4327602" cy="2710983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Software Engineering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88C9544-9DAC-570B-90B1-93AEF1162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199" y="3978520"/>
            <a:ext cx="3956466" cy="1017438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i="1" dirty="0"/>
              <a:t>Sheet 3</a:t>
            </a:r>
            <a:r>
              <a:rPr lang="en-US" sz="1600" dirty="0"/>
              <a:t> | </a:t>
            </a:r>
            <a:r>
              <a:rPr lang="en-US" sz="1600" i="1" dirty="0"/>
              <a:t>Eng. Abdelrahman Osama</a:t>
            </a: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AF32C-295D-E7E9-86B7-B77B5747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53965"/>
            <a:ext cx="4477128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11598020-A686-DD10-A324-12B8AD983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073" y="1675948"/>
            <a:ext cx="3506104" cy="35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7EBD4E-D6C9-4172-687A-2835D43B27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64" y="1071640"/>
            <a:ext cx="725805" cy="94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C8EC1F-2482-3176-2267-07DFFABA73A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412" y="4878310"/>
            <a:ext cx="913765" cy="9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6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7196B-7745-5FF1-9DE0-6789A553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51E5-C9BE-0D68-2931-50E20D2D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85DE-D367-978C-DCF5-342D9613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Q4. </a:t>
            </a:r>
            <a:r>
              <a:rPr lang="en-US" i="1" dirty="0"/>
              <a:t>Which scenario </a:t>
            </a:r>
            <a:r>
              <a:rPr lang="en-US" b="1" i="1" dirty="0"/>
              <a:t>best describes</a:t>
            </a:r>
            <a:r>
              <a:rPr lang="en-US" i="1" dirty="0"/>
              <a:t> the role of an external stakeholder in Requirements Engineering?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 systems engineer refining internal data flow diagrams.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An end user testing a prototype for usability.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 software manager assigning coding tasks to the team.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A government agency enforcing legal compliance on a health records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214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18C7C8-2DD3-865B-85FA-C259EA6E0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Practical questions</a:t>
            </a:r>
          </a:p>
        </p:txBody>
      </p:sp>
    </p:spTree>
    <p:extLst>
      <p:ext uri="{BB962C8B-B14F-4D97-AF65-F5344CB8AC3E}">
        <p14:creationId xmlns:p14="http://schemas.microsoft.com/office/powerpoint/2010/main" val="137202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21A73-F4D1-1706-CFEA-2C2CBA84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4F7A2-5BC4-0422-B454-43766F2E0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Q1. </a:t>
            </a:r>
          </a:p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You are developing an </a:t>
            </a:r>
            <a:r>
              <a:rPr lang="en-US" b="1" dirty="0"/>
              <a:t>Online Appointment Booking System</a:t>
            </a:r>
            <a:r>
              <a:rPr lang="en-US" dirty="0"/>
              <a:t> for a university clinic.</a:t>
            </a:r>
          </a:p>
          <a:p>
            <a:pPr marL="0" indent="0">
              <a:buNone/>
            </a:pPr>
            <a:r>
              <a:rPr lang="en-US" b="1" dirty="0"/>
              <a:t>Task: </a:t>
            </a:r>
            <a:r>
              <a:rPr lang="en-US" dirty="0"/>
              <a:t>Write </a:t>
            </a:r>
            <a:r>
              <a:rPr lang="en-US" b="1" dirty="0"/>
              <a:t>one user requirement</a:t>
            </a:r>
            <a:r>
              <a:rPr lang="en-US" dirty="0"/>
              <a:t> and </a:t>
            </a:r>
            <a:r>
              <a:rPr lang="en-US" b="1" dirty="0"/>
              <a:t>one corresponding system requirement</a:t>
            </a:r>
            <a:r>
              <a:rPr lang="en-US" dirty="0"/>
              <a:t> for the feature that allows students to book appointments with doctors.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Hint: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User requirement = what the user wants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System requirement = how the system achieves it</a:t>
            </a:r>
          </a:p>
        </p:txBody>
      </p:sp>
    </p:spTree>
    <p:extLst>
      <p:ext uri="{BB962C8B-B14F-4D97-AF65-F5344CB8AC3E}">
        <p14:creationId xmlns:p14="http://schemas.microsoft.com/office/powerpoint/2010/main" val="381558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30DB-D20A-1F29-C6C3-BC977AB1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9D1F-6C38-42B0-1CAD-0E80FE84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User Requirement: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Students shall be able to book, view, and cancel medical appointments through a simple web interface.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System Requirement: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system shall store all appointment data in a centralized database and ensure that no two students can book the same doctor’s time slot simultaneously.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1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52F1-E622-0A4A-829A-FBA693DF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9B30-8B79-C300-25A7-4F759CF26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Q2.</a:t>
            </a:r>
          </a:p>
          <a:p>
            <a:pPr marL="0" indent="0">
              <a:buNone/>
            </a:pPr>
            <a:r>
              <a:rPr lang="en-US" b="1" dirty="0"/>
              <a:t>Scenario:</a:t>
            </a:r>
            <a:br>
              <a:rPr lang="en-US" dirty="0"/>
            </a:br>
            <a:r>
              <a:rPr lang="en-US" dirty="0"/>
              <a:t>You are designing an </a:t>
            </a:r>
            <a:r>
              <a:rPr lang="en-US" b="1" dirty="0"/>
              <a:t>Online Food Ordering System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Task:</a:t>
            </a:r>
            <a:br>
              <a:rPr lang="en-US" dirty="0"/>
            </a:br>
            <a:r>
              <a:rPr lang="en-US" dirty="0"/>
              <a:t>Write </a:t>
            </a:r>
            <a:r>
              <a:rPr lang="en-US" b="1" dirty="0"/>
              <a:t>two functional</a:t>
            </a:r>
            <a:r>
              <a:rPr lang="en-US" dirty="0"/>
              <a:t> and </a:t>
            </a:r>
            <a:r>
              <a:rPr lang="en-US" b="1" dirty="0"/>
              <a:t>two non-functional</a:t>
            </a:r>
            <a:r>
              <a:rPr lang="en-US" dirty="0"/>
              <a:t> requirements for the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/>
              <a:t>Hint: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Functional = what the system does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i="1" dirty="0"/>
              <a:t>Non-functional = how the system performs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186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77C20-E184-669E-02B2-1CB8957F1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CEFB-7071-CE71-691F-720099CEF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Classification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3CE5-873F-CC5E-E32B-B1155681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Functional Requirements: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system shall allow users to add menu items to a shopping cart.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system shall send an order confirmation email after successful payment.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Non-Functional Requirements: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system shall process each order within 3 seconds.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system shall be available 99.9% of the time during business hours.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A182B-4426-186D-ACF6-9A454443A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382753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6640-0716-8BF9-DDEF-1C641DCE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6055-3494-694D-9C30-89287EFC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A049-D8F9-1786-ABA9-5BE0D7770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Q1. Scenario:</a:t>
            </a:r>
            <a:br>
              <a:rPr lang="en-US" dirty="0"/>
            </a:br>
            <a:r>
              <a:rPr lang="en-US" dirty="0"/>
              <a:t>You are part of a software engineering team tasked with developing the </a:t>
            </a:r>
            <a:r>
              <a:rPr lang="en-US" b="1" dirty="0"/>
              <a:t>Book E-Commerce System (BECS)</a:t>
            </a:r>
            <a:r>
              <a:rPr lang="en-US" dirty="0"/>
              <a:t> — an online platform where users can search, purchase, and review books.</a:t>
            </a:r>
          </a:p>
          <a:p>
            <a:pPr marL="0" indent="0">
              <a:buNone/>
            </a:pPr>
            <a:r>
              <a:rPr lang="en-US" b="1" dirty="0"/>
              <a:t>Task:</a:t>
            </a:r>
            <a:br>
              <a:rPr lang="en-US" dirty="0"/>
            </a:br>
            <a:r>
              <a:rPr lang="en-US" dirty="0"/>
              <a:t>Based on the </a:t>
            </a:r>
            <a:r>
              <a:rPr lang="en-US" i="1" dirty="0"/>
              <a:t>Requirements Engineering</a:t>
            </a:r>
            <a:r>
              <a:rPr lang="en-US" dirty="0"/>
              <a:t> process, perform the following:</a:t>
            </a:r>
          </a:p>
          <a:p>
            <a:pPr marL="589788" lvl="1" indent="-342900">
              <a:buFont typeface="+mj-lt"/>
              <a:buAutoNum type="arabicPeriod"/>
            </a:pPr>
            <a:r>
              <a:rPr lang="en-US" b="1" dirty="0"/>
              <a:t>Feasibility Study: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Identify two main factors to check before confirming the system is worthwhile to develop.</a:t>
            </a:r>
          </a:p>
          <a:p>
            <a:pPr marL="589788" lvl="1" indent="-342900">
              <a:buFont typeface="+mj-lt"/>
              <a:buAutoNum type="arabicPeriod"/>
            </a:pPr>
            <a:r>
              <a:rPr lang="en-US" b="1" dirty="0"/>
              <a:t>Requirements Elicitation &amp; Analysis: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Suggest two techniques you would use to gather requirements from stakeholders (e.g., customers, admin, publishers).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79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BAFDF-A831-F851-B24E-AD1305523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 Processes –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9042-5A1B-0CAE-A953-895561AFE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89788" lvl="1" indent="-342900">
              <a:buFont typeface="+mj-lt"/>
              <a:buAutoNum type="arabicPeriod" startAt="3"/>
            </a:pPr>
            <a:r>
              <a:rPr lang="en-US" b="1" dirty="0"/>
              <a:t>Requirements Specification: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Write one user requirement and one system requirement for the “Book Search and Purchase” feature.</a:t>
            </a:r>
          </a:p>
          <a:p>
            <a:pPr marL="589788" lvl="1" indent="-342900">
              <a:buFont typeface="+mj-lt"/>
              <a:buAutoNum type="arabicPeriod" startAt="3"/>
            </a:pPr>
            <a:r>
              <a:rPr lang="en-US" b="1" dirty="0"/>
              <a:t>Requirements Validation: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Mention two checks you would perform to ensure the requirements are correct and realistic.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979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9C225-CFEC-FC85-FDED-5E71C226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34A5-C0E3-146E-3E14-3FE8A547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 Processes –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250DD-6A2D-0A50-8FAC-EE1BDD8AA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 Feasibility Study: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Check if existing budget and technology can support online payment and large-scale database operations.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Ensure system integration with existing delivery and payment platforms.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Elicitation &amp; Analysis: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Conduct mixed </a:t>
            </a:r>
            <a:r>
              <a:rPr lang="en-US" b="1" dirty="0">
                <a:solidFill>
                  <a:srgbClr val="FF0000"/>
                </a:solidFill>
              </a:rPr>
              <a:t>open/closed interviews</a:t>
            </a:r>
            <a:r>
              <a:rPr lang="en-US" dirty="0">
                <a:solidFill>
                  <a:srgbClr val="FF0000"/>
                </a:solidFill>
              </a:rPr>
              <a:t> with book sellers and users.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Observe user behavior through </a:t>
            </a:r>
            <a:r>
              <a:rPr lang="en-US" b="1" dirty="0">
                <a:solidFill>
                  <a:srgbClr val="FF0000"/>
                </a:solidFill>
              </a:rPr>
              <a:t>ethnographic study</a:t>
            </a:r>
            <a:r>
              <a:rPr lang="en-US" dirty="0">
                <a:solidFill>
                  <a:srgbClr val="FF0000"/>
                </a:solidFill>
              </a:rPr>
              <a:t> in physical bookstores.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4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F47E0-31D9-6D6C-2376-7B79B06E81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MCQ Questions</a:t>
            </a:r>
          </a:p>
        </p:txBody>
      </p:sp>
    </p:spTree>
    <p:extLst>
      <p:ext uri="{BB962C8B-B14F-4D97-AF65-F5344CB8AC3E}">
        <p14:creationId xmlns:p14="http://schemas.microsoft.com/office/powerpoint/2010/main" val="28052674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4C48A-87BE-4F63-D32E-4D590F813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6A73-7568-87F3-5F17-8E2C8AEA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 Processes – 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BEC6-F0E7-F98D-9D06-78C84EF6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Specification: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FF0000"/>
                </a:solidFill>
              </a:rPr>
              <a:t>User Requirement: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Users shall be able to search books by title, author, or genre.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i="1" dirty="0">
                <a:solidFill>
                  <a:srgbClr val="FF0000"/>
                </a:solidFill>
              </a:rPr>
              <a:t>System Requirement: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The system shall retrieve and display search results within 2 seconds for up to 10,000 book entries.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Validation: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Check for </a:t>
            </a:r>
            <a:r>
              <a:rPr lang="en-US" b="1" dirty="0">
                <a:solidFill>
                  <a:srgbClr val="FF0000"/>
                </a:solidFill>
              </a:rPr>
              <a:t>consistency</a:t>
            </a:r>
            <a:r>
              <a:rPr lang="en-US" dirty="0">
                <a:solidFill>
                  <a:srgbClr val="FF0000"/>
                </a:solidFill>
              </a:rPr>
              <a:t> between search and filtering requirements.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Verify </a:t>
            </a:r>
            <a:r>
              <a:rPr lang="en-US" b="1" dirty="0">
                <a:solidFill>
                  <a:srgbClr val="FF0000"/>
                </a:solidFill>
              </a:rPr>
              <a:t>realism</a:t>
            </a:r>
            <a:r>
              <a:rPr lang="en-US" dirty="0">
                <a:solidFill>
                  <a:srgbClr val="FF0000"/>
                </a:solidFill>
              </a:rPr>
              <a:t> of response time based on current hosting and hardware capacity.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1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8765-977E-27DD-426E-FB7F8BFB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218CC-8DD1-3FAA-F6C4-69A29837B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Q2. Scenario: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You have been assigned to develop a </a:t>
            </a:r>
            <a:r>
              <a:rPr lang="en-US" b="1" dirty="0"/>
              <a:t>Book E-Commerce System (BECS)</a:t>
            </a:r>
            <a:r>
              <a:rPr lang="en-US" dirty="0"/>
              <a:t> — an online bookstore that allows customers to browse, search, and purchase books. Managers can manage the inventory, set promotions, and track transactions.</a:t>
            </a:r>
          </a:p>
          <a:p>
            <a:pPr marL="0" indent="0">
              <a:buNone/>
            </a:pPr>
            <a:r>
              <a:rPr lang="en-US" b="1" dirty="0"/>
              <a:t>Task: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Prepare a </a:t>
            </a:r>
            <a:r>
              <a:rPr lang="en-US" b="1" dirty="0"/>
              <a:t>Software Requirements Specification (SRS)</a:t>
            </a:r>
            <a:r>
              <a:rPr lang="en-US" dirty="0"/>
              <a:t> document for the BECS using the </a:t>
            </a:r>
            <a:r>
              <a:rPr lang="en-US" b="1" dirty="0"/>
              <a:t>IEEE 830/29148 SRS standard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53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C6A1-6CA1-2D19-DCC7-321BD74F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 – Q2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BE2C-BD6F-357A-9725-EF4F36B56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Your SRS should include: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Introduction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Purpose, scope, and intended audience.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Definitions and abbreviations.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Overall Description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Product perspective and main functions.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User characteristics and system constraints.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Assumptions and dependencies.</a:t>
            </a:r>
          </a:p>
        </p:txBody>
      </p:sp>
    </p:spTree>
    <p:extLst>
      <p:ext uri="{BB962C8B-B14F-4D97-AF65-F5344CB8AC3E}">
        <p14:creationId xmlns:p14="http://schemas.microsoft.com/office/powerpoint/2010/main" val="2396323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1B3D-12CD-6EBB-1AEE-EAB844E8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 – Q2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B83E-A5C2-8405-56AF-C050EEE0D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Specific Requirements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Functional requirements (e.g., login, browse, purchase, manage inventory).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Non-functional requirements (e.g., performance, usability, reliability).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Optional: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 case diagrams or sequence diagrams.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User interface mockups or prototypes.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0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2163-6B48-60D7-B3C4-527A93B6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 – Q2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8739-D701-0B58-7883-DC110F777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Purpose (why):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 define the functional and non-functional requirements of an online Book E-Commerce System that allows customers to buy books and managers to manage inventory and promotions.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Scope (what):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BECS provides users with the ability to register, browse books, add them to a shopping cart, and check out. Managers can add, update, and remove books, as well as create promotions.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Intended Users: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Customers</a:t>
            </a:r>
            <a:r>
              <a:rPr lang="en-US" dirty="0">
                <a:solidFill>
                  <a:srgbClr val="FF0000"/>
                </a:solidFill>
              </a:rPr>
              <a:t> (browse and purchase books)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Members</a:t>
            </a:r>
            <a:r>
              <a:rPr lang="en-US" dirty="0">
                <a:solidFill>
                  <a:srgbClr val="FF0000"/>
                </a:solidFill>
              </a:rPr>
              <a:t> (customers with promotion benefits)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Manager</a:t>
            </a:r>
            <a:r>
              <a:rPr lang="en-US" dirty="0">
                <a:solidFill>
                  <a:srgbClr val="FF0000"/>
                </a:solidFill>
              </a:rPr>
              <a:t> (manages inventory and promotions)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0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02A8-BDB5-548E-8767-A0F119A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 – Q2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2144-5846-380D-4A79-2C3CABAF8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b="1" dirty="0">
                <a:solidFill>
                  <a:srgbClr val="FF0000"/>
                </a:solidFill>
              </a:rPr>
              <a:t>Overall Description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Product Perspective (how):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BECS is a web-based system accessible through common browsers. It interacts with a central database that stores user, book, and transaction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Product Functions: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User registration and login.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Browse/search books.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Add to cart and checkout.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Manage inventory (CRUD operations).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Create promotions.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Send automated emails (promotions, low stock).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27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6D19-9A87-AEF9-27A4-C154A30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 – Q2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7732E-9C4E-1245-E567-FEF908F2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User Characteristics: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Users are expected to know basic web navigation (using browser, keyboard, and mouse).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Constraints: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Works only in Firefox and Internet Explorer.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No password recovery or security encryption.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Single manager account.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93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822D-82D6-7B23-5477-D22F5678D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 – Q2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FFF32-F69B-11F1-F6A6-D0A3689C3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Specific Requirements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Functional Requirements: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customer shall be able to create an account and log in.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system shall allow browsing and searching books by title.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customer shall be able to add one copy of each book to a shopping cart.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system shall allow checkout using a 16-digit credit card number.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manager shall be able to add, edit, and delete books.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manager shall be able to create and send promotion codes to members.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FF0000"/>
                </a:solidFill>
              </a:rPr>
              <a:t>The system shall log all transactions.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C229-477D-8CBF-FEA9-448C5725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 – Q2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74D6-23A6-AC7B-D612-B3A20E313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Non-Functional Requirements:</a:t>
            </a:r>
            <a:endParaRPr lang="en-US" dirty="0">
              <a:solidFill>
                <a:srgbClr val="FF0000"/>
              </a:solidFill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Performance:</a:t>
            </a:r>
            <a:r>
              <a:rPr lang="en-US" dirty="0">
                <a:solidFill>
                  <a:srgbClr val="FF0000"/>
                </a:solidFill>
              </a:rPr>
              <a:t> System must respond to user actions within 3 seconds.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Usability:</a:t>
            </a:r>
            <a:r>
              <a:rPr lang="en-US" dirty="0">
                <a:solidFill>
                  <a:srgbClr val="FF0000"/>
                </a:solidFill>
              </a:rPr>
              <a:t> Simple, intuitive web interface.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Reliability:</a:t>
            </a:r>
            <a:r>
              <a:rPr lang="en-US" dirty="0">
                <a:solidFill>
                  <a:srgbClr val="FF0000"/>
                </a:solidFill>
              </a:rPr>
              <a:t> Must maintain consistent data in the database.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FF0000"/>
                </a:solidFill>
              </a:rPr>
              <a:t>Availability:</a:t>
            </a:r>
            <a:r>
              <a:rPr lang="en-US" dirty="0">
                <a:solidFill>
                  <a:srgbClr val="FF0000"/>
                </a:solidFill>
              </a:rPr>
              <a:t> Accessible to users within MSU lab environments.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b="1" dirty="0">
                <a:solidFill>
                  <a:srgbClr val="FF0000"/>
                </a:solidFill>
              </a:rPr>
              <a:t>Assumptions and Dependencies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System runs on a stable web server and database.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Users have access to Internet Explorer or Firefox.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 external payment gateway integration required.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8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C97CF-AFA3-5818-50CD-E3A57945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 Specification – Q2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FFA6-7012-D334-693B-E644ACFE9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5"/>
            </a:pPr>
            <a:r>
              <a:rPr lang="en-US" b="1" dirty="0">
                <a:solidFill>
                  <a:srgbClr val="FF0000"/>
                </a:solidFill>
              </a:rPr>
              <a:t>Conclusion</a:t>
            </a:r>
          </a:p>
          <a:p>
            <a:pPr marL="246888" lvl="1" indent="0">
              <a:buNone/>
            </a:pPr>
            <a:r>
              <a:rPr lang="en-US" dirty="0">
                <a:solidFill>
                  <a:srgbClr val="FF0000"/>
                </a:solidFill>
              </a:rPr>
              <a:t>BECS is a simple, functional web application for managing book sales online, supporting both customer transactions and managerial inventory control, based on IEEE SRS standards.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25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21EA-A534-5616-4665-5240D49C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D0FDC-FE7C-5661-5618-A1DB4C5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Q1. </a:t>
            </a:r>
            <a:r>
              <a:rPr lang="en-US" i="1" dirty="0"/>
              <a:t>Which of the following statements </a:t>
            </a:r>
            <a:r>
              <a:rPr lang="en-US" b="1" i="1" dirty="0"/>
              <a:t>best distinguishes</a:t>
            </a:r>
            <a:r>
              <a:rPr lang="en-US" i="1" dirty="0"/>
              <a:t> Requirements Engineering from general software development activities?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focuses only on the user interface design and testing phases.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ensures that system requirements are defined, managed, and tested using systematic and repeatable methods before development begins.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involves coding and debugging the core modules to verify requirements.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mainly concerns converting business logic into implementation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23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E4676A-897B-123E-9B07-F6162F7B0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54024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0BA0-58C5-F59D-DFFB-72B8BF8B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Parking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0B6D-4987-4480-2381-D65B537A6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</a:t>
            </a:r>
          </a:p>
          <a:p>
            <a:pPr marL="0" indent="0">
              <a:buNone/>
            </a:pPr>
            <a:r>
              <a:rPr lang="en-US" dirty="0"/>
              <a:t>You are asked to prepare a </a:t>
            </a:r>
            <a:r>
              <a:rPr lang="en-US" b="1" dirty="0"/>
              <a:t>Software Requirements Specification (SRS)</a:t>
            </a:r>
            <a:r>
              <a:rPr lang="en-US" dirty="0"/>
              <a:t> document for a </a:t>
            </a:r>
            <a:r>
              <a:rPr lang="en-US" b="1" dirty="0"/>
              <a:t>Smart Parking Management System (SPMS)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system will help drivers find available parking spots in real time through a mobile or web application. Parking lot managers can monitor occupancy, set parking rates, and view usage reports.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119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2F45-AFCC-EA21-7A77-F419C232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Parking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47AA6-72DC-683F-40F1-9486E4C7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Assignment Requirements:</a:t>
            </a:r>
          </a:p>
          <a:p>
            <a:pPr marL="0" indent="0">
              <a:buNone/>
            </a:pPr>
            <a:r>
              <a:rPr lang="en-US" dirty="0"/>
              <a:t>Your SRS must include the following main sections (based on IEEE standards):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Introduction (2 marks)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Purpose of the system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Scope of the system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Intended users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Overall Description (3 marks)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Product perspective (how it works with sensors/databases)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Product functions (main features)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User characteristics and system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10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1E37-0BF7-422B-59AF-7FF8C797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Smart Parking Management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AED1-80D7-F27C-D3CC-C9A5142E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Specific Requirements (3 marks)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Functional Requirements</a:t>
            </a:r>
            <a:r>
              <a:rPr lang="en-US" dirty="0"/>
              <a:t> (at least 5):</a:t>
            </a:r>
            <a:br>
              <a:rPr lang="en-US" dirty="0"/>
            </a:br>
            <a:r>
              <a:rPr lang="en-US" dirty="0"/>
              <a:t>e.g., locate nearest parking, reserve a slot, make payments, admin reports, etc.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b="1" dirty="0"/>
              <a:t>Non-Functional Requirements</a:t>
            </a:r>
            <a:r>
              <a:rPr lang="en-US" dirty="0"/>
              <a:t> (at least 3):</a:t>
            </a:r>
            <a:br>
              <a:rPr lang="en-US" dirty="0"/>
            </a:br>
            <a:r>
              <a:rPr lang="en-US" dirty="0"/>
              <a:t>e.g., availability, performance, security, scalability.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Assumptions and Dependencies (2 marks)</a:t>
            </a: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Mention assumptions (e.g., internet availability, sensor accuracy)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Identify any dependencies (hardware sensors, payment gateway,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82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2FA724-9107-563B-1E44-41E5A3933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80CCD56-C12A-7636-D7A1-B201A297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6E1A1D-DA2A-3E10-50C1-35DB5DF91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84" y="1544715"/>
            <a:ext cx="4327602" cy="2710983"/>
          </a:xfrm>
          <a:noFill/>
        </p:spPr>
        <p:txBody>
          <a:bodyPr anchor="ctr">
            <a:normAutofit/>
          </a:bodyPr>
          <a:lstStyle/>
          <a:p>
            <a:r>
              <a:rPr lang="en-US" dirty="0"/>
              <a:t>Any Questions?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AF32C-295D-E7E9-86B7-B77B5747B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953965"/>
            <a:ext cx="4477128" cy="4951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B9E02CF1-BDBA-5A06-E8A6-C429E060D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073" y="1675948"/>
            <a:ext cx="3506104" cy="35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904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7D78-3622-5174-966D-87259CB20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9BB6-5C2A-A2D6-8A38-AD4DC391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1679A-D1A7-17B1-6F4C-E51320B2D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Q1. </a:t>
            </a:r>
            <a:r>
              <a:rPr lang="en-US" i="1" dirty="0"/>
              <a:t>Which of the following statements </a:t>
            </a:r>
            <a:r>
              <a:rPr lang="en-US" b="1" i="1" dirty="0"/>
              <a:t>best distinguishes</a:t>
            </a:r>
            <a:r>
              <a:rPr lang="en-US" i="1" dirty="0"/>
              <a:t> Requirements Engineering from general software development activities?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focuses only on the user interface design and testing phases.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It ensures that system requirements are defined, managed, and tested using systematic and repeatable methods before development begins.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involves coding and debugging the core modules to verify requirements.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mainly concerns converting business logic into implementation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8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8057-6E4A-02A4-374A-7F1B349E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Completeness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9AE9-719E-C2C2-0ABC-722B1C62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Q2. </a:t>
            </a:r>
            <a:r>
              <a:rPr lang="en-US" i="1" dirty="0"/>
              <a:t>A requirements document is said to be </a:t>
            </a:r>
            <a:r>
              <a:rPr lang="en-US" b="1" i="1" dirty="0"/>
              <a:t>complete</a:t>
            </a:r>
            <a:r>
              <a:rPr lang="en-US" i="1" dirty="0"/>
              <a:t> when: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includes all the services the user requires, even if some contradict each other.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lists only high-priority requirements clearly, deferring the rest for later phases.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defines every service and constraint required by stakeholders without omission.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contains sufficient details to start coding, regardless of missing low-level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97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4438-492C-3C61-015C-B688F20BE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961E-AB28-E905-2046-183A8CAF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Completeness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EABB-7B1D-4C55-93D0-DA38E4BD2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Q2. </a:t>
            </a:r>
            <a:r>
              <a:rPr lang="en-US" i="1" dirty="0"/>
              <a:t>A requirements document is said to be </a:t>
            </a:r>
            <a:r>
              <a:rPr lang="en-US" b="1" i="1" dirty="0"/>
              <a:t>complete</a:t>
            </a:r>
            <a:r>
              <a:rPr lang="en-US" i="1" dirty="0"/>
              <a:t> when: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includes all the services the user requires, even if some contradict each other.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lists only high-priority requirements clearly, deferring the rest for later phases.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It defines every service and constraint required by stakeholders without omission.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It contains sufficient details to start coding, regardless of missing low-level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5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1B969-B920-A92C-326B-AFE18AD8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Consistency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58CC8-4255-BC89-9617-3D2F206F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Q3. </a:t>
            </a:r>
            <a:r>
              <a:rPr lang="en-US" i="1" dirty="0"/>
              <a:t>Which of the following </a:t>
            </a:r>
            <a:r>
              <a:rPr lang="en-US" b="1" i="1" dirty="0"/>
              <a:t>best illustrates a lack of consistency</a:t>
            </a:r>
            <a:r>
              <a:rPr lang="en-US" i="1" dirty="0"/>
              <a:t> in a requirements specification?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One requirement states “The system shall accept only alphanumeric usernames”, while another states “Usernames may contain special symbols”.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One stakeholder requests a new reporting feature, while another requests a faster response time.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The requirements document is missing some descriptions of error handling.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The same requirement is described in both the functional and non-functional sections.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36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01DB8-36E3-0C10-67C4-AA5F69B04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C08D-A488-379E-604F-E91C3196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Requirements Consistency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C48E2-DC6F-A436-535D-9C808B909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Q3. </a:t>
            </a:r>
            <a:r>
              <a:rPr lang="en-US" i="1" dirty="0"/>
              <a:t>Which of the following </a:t>
            </a:r>
            <a:r>
              <a:rPr lang="en-US" b="1" i="1" dirty="0"/>
              <a:t>best illustrates a lack of consistency</a:t>
            </a:r>
            <a:r>
              <a:rPr lang="en-US" i="1" dirty="0"/>
              <a:t> in a requirements specification?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One requirement states “The system shall accept only alphanumeric usernames”, while another states “Usernames may contain special symbols”.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One stakeholder requests a new reporting feature, while another requests a faster response time.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The requirements document is missing some descriptions of error handling.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The same requirement is described in both the functional and non-functional sections.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6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C337-75F9-0A6C-B312-14385FCC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2779-9177-2836-7665-A17F5B91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Q4. </a:t>
            </a:r>
            <a:r>
              <a:rPr lang="en-US" i="1" dirty="0"/>
              <a:t>Which scenario </a:t>
            </a:r>
            <a:r>
              <a:rPr lang="en-US" b="1" i="1" dirty="0"/>
              <a:t>best describes</a:t>
            </a:r>
            <a:r>
              <a:rPr lang="en-US" i="1" dirty="0"/>
              <a:t> the role of an external stakeholder in Requirements Engineering?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 systems engineer refining internal data flow diagrams.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An end user testing a prototype for usability.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 software manager assigning coding tasks to the team.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 government agency enforcing legal compliance on a health records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7833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Poise">
      <a:dk1>
        <a:sysClr val="windowText" lastClr="000000"/>
      </a:dk1>
      <a:lt1>
        <a:sysClr val="window" lastClr="FFFFFF"/>
      </a:lt1>
      <a:dk2>
        <a:srgbClr val="403739"/>
      </a:dk2>
      <a:lt2>
        <a:srgbClr val="F4E9E6"/>
      </a:lt2>
      <a:accent1>
        <a:srgbClr val="B18083"/>
      </a:accent1>
      <a:accent2>
        <a:srgbClr val="C17A69"/>
      </a:accent2>
      <a:accent3>
        <a:srgbClr val="CE9573"/>
      </a:accent3>
      <a:accent4>
        <a:srgbClr val="82907A"/>
      </a:accent4>
      <a:accent5>
        <a:srgbClr val="9A9966"/>
      </a:accent5>
      <a:accent6>
        <a:srgbClr val="AB9955"/>
      </a:accent6>
      <a:hlink>
        <a:srgbClr val="A97979"/>
      </a:hlink>
      <a:folHlink>
        <a:srgbClr val="BB7563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1886</Words>
  <Application>Microsoft Office PowerPoint</Application>
  <PresentationFormat>Widescreen</PresentationFormat>
  <Paragraphs>200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Goudy Old Style</vt:lpstr>
      <vt:lpstr>Univers Light</vt:lpstr>
      <vt:lpstr>Wingdings</vt:lpstr>
      <vt:lpstr>PoiseVTI</vt:lpstr>
      <vt:lpstr>Software Engineering</vt:lpstr>
      <vt:lpstr>MCQ Questions</vt:lpstr>
      <vt:lpstr>Requirements Engineering</vt:lpstr>
      <vt:lpstr>Requirements Engineering</vt:lpstr>
      <vt:lpstr>Requirements Completeness</vt:lpstr>
      <vt:lpstr>Requirements Completeness</vt:lpstr>
      <vt:lpstr>Requirements Consistency </vt:lpstr>
      <vt:lpstr>Requirements Consistency </vt:lpstr>
      <vt:lpstr>Stakeholders</vt:lpstr>
      <vt:lpstr>Stakeholders</vt:lpstr>
      <vt:lpstr>Practical questions</vt:lpstr>
      <vt:lpstr>Types of requirements</vt:lpstr>
      <vt:lpstr>Types of requirements</vt:lpstr>
      <vt:lpstr>Requirements Classification</vt:lpstr>
      <vt:lpstr>Requirements Classification</vt:lpstr>
      <vt:lpstr>Case Study</vt:lpstr>
      <vt:lpstr>RE Processes</vt:lpstr>
      <vt:lpstr>RE Processes – Q1</vt:lpstr>
      <vt:lpstr>RE Processes – Q1</vt:lpstr>
      <vt:lpstr>RE Processes – Q1</vt:lpstr>
      <vt:lpstr>Requirement Specification</vt:lpstr>
      <vt:lpstr>Requirement Specification – Q2</vt:lpstr>
      <vt:lpstr>Requirement Specification – Q2</vt:lpstr>
      <vt:lpstr>Requirement Specification – Q2</vt:lpstr>
      <vt:lpstr>Requirement Specification – Q2</vt:lpstr>
      <vt:lpstr>Requirement Specification – Q2</vt:lpstr>
      <vt:lpstr>Requirement Specification – Q2</vt:lpstr>
      <vt:lpstr>Requirement Specification – Q2</vt:lpstr>
      <vt:lpstr>Requirement Specification – Q2</vt:lpstr>
      <vt:lpstr>Assignment</vt:lpstr>
      <vt:lpstr>Smart Parking Management System</vt:lpstr>
      <vt:lpstr>Smart Parking Management System</vt:lpstr>
      <vt:lpstr>Smart Parking Management System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   Line</dc:title>
  <dc:creator>Omar tarek Ibrahim Salah Mahmoud 19P8492</dc:creator>
  <cp:lastModifiedBy>Abdelrahman Osama Salah El Dean Mohamed 1901732</cp:lastModifiedBy>
  <cp:revision>186</cp:revision>
  <dcterms:created xsi:type="dcterms:W3CDTF">2023-05-15T19:22:46Z</dcterms:created>
  <dcterms:modified xsi:type="dcterms:W3CDTF">2025-10-13T17:37:59Z</dcterms:modified>
</cp:coreProperties>
</file>