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37"/>
  </p:notesMasterIdLst>
  <p:handoutMasterIdLst>
    <p:handoutMasterId r:id="rId38"/>
  </p:handoutMasterIdLst>
  <p:sldIdLst>
    <p:sldId id="722" r:id="rId12"/>
    <p:sldId id="5834" r:id="rId13"/>
    <p:sldId id="5157" r:id="rId14"/>
    <p:sldId id="5700" r:id="rId15"/>
    <p:sldId id="5935" r:id="rId16"/>
    <p:sldId id="5936" r:id="rId17"/>
    <p:sldId id="5937" r:id="rId18"/>
    <p:sldId id="5938" r:id="rId19"/>
    <p:sldId id="5939" r:id="rId20"/>
    <p:sldId id="5940" r:id="rId21"/>
    <p:sldId id="5941" r:id="rId22"/>
    <p:sldId id="5942" r:id="rId23"/>
    <p:sldId id="6002" r:id="rId24"/>
    <p:sldId id="5951" r:id="rId25"/>
    <p:sldId id="5953" r:id="rId26"/>
    <p:sldId id="5954" r:id="rId27"/>
    <p:sldId id="5955" r:id="rId28"/>
    <p:sldId id="5956" r:id="rId29"/>
    <p:sldId id="5952" r:id="rId30"/>
    <p:sldId id="5958" r:id="rId31"/>
    <p:sldId id="5959" r:id="rId32"/>
    <p:sldId id="5960" r:id="rId33"/>
    <p:sldId id="5961" r:id="rId34"/>
    <p:sldId id="5962" r:id="rId35"/>
    <p:sldId id="600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FFF"/>
    <a:srgbClr val="ECFFF8"/>
    <a:srgbClr val="CDFFF5"/>
    <a:srgbClr val="0432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1612" autoAdjust="0"/>
  </p:normalViewPr>
  <p:slideViewPr>
    <p:cSldViewPr>
      <p:cViewPr varScale="1">
        <p:scale>
          <a:sx n="105" d="100"/>
          <a:sy n="105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presProps" Target="pres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21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01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977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1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32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71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07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84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68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945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03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63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61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8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92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97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15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48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4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1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00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94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7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12 October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4000" dirty="0"/>
              <a:t>Basics of NAND Flash-Based SSDs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Read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First checks if the request data exists in the write buffer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If so, returns the corresponding request immediately with the data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 host read request can be involved with several pages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Such a request can be returned only after all the requested data is ready </a:t>
            </a:r>
          </a:p>
          <a:p>
            <a:pPr marL="344487" lvl="1" indent="0"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3D730-C3E5-0547-91AA-B0CBAFA73CCE}"/>
              </a:ext>
            </a:extLst>
          </p:cNvPr>
          <p:cNvSpPr/>
          <p:nvPr/>
        </p:nvSpPr>
        <p:spPr bwMode="auto">
          <a:xfrm>
            <a:off x="533400" y="2285999"/>
            <a:ext cx="3449072" cy="1113187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D954B1C0-C093-0649-89E3-EC38635375CE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10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0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Read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Finds the PPA where the request data is stored from the L2P mapping table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Page </a:t>
            </a:r>
            <a:r>
              <a:rPr lang="en-US" altLang="en-US" sz="1800">
                <a:ea typeface="ＭＳ Ｐゴシック" panose="020B0600070205080204" pitchFamily="34" charset="-128"/>
              </a:rPr>
              <a:t>physical address (PPA)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4487" lvl="1" indent="0"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3D730-C3E5-0547-91AA-B0CBAFA73CCE}"/>
              </a:ext>
            </a:extLst>
          </p:cNvPr>
          <p:cNvSpPr/>
          <p:nvPr/>
        </p:nvSpPr>
        <p:spPr bwMode="auto">
          <a:xfrm>
            <a:off x="589528" y="2285999"/>
            <a:ext cx="3449072" cy="1113187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145CBDBC-46D6-5547-A210-3A7F7E8F6A2F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11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7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3048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lIns="0" rIns="0"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First reads the raw data from the flash chip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Performs ECC decoding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Derandomizes the raw data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ECC decoding can fail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Retries reading of the page w/ adjusted V</a:t>
            </a:r>
            <a:r>
              <a:rPr lang="en-US" altLang="en-US" sz="1600" baseline="-25000" dirty="0">
                <a:ea typeface="ＭＳ Ｐゴシック" panose="020B0600070205080204" pitchFamily="34" charset="-128"/>
              </a:rPr>
              <a:t>REF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310AAFF2-D95C-394E-9E9E-E4CE185EAA6E}"/>
              </a:ext>
            </a:extLst>
          </p:cNvPr>
          <p:cNvSpPr txBox="1">
            <a:spLocks/>
          </p:cNvSpPr>
          <p:nvPr/>
        </p:nvSpPr>
        <p:spPr bwMode="auto">
          <a:xfrm>
            <a:off x="6730409" y="636432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12</a:t>
            </a:fld>
            <a:endParaRPr lang="en-US" altLang="en-US" dirty="0">
              <a:ea typeface="ＭＳ Ｐゴシック" charset="-128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9D9C62-2C51-8541-8BF5-5A7395813F40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31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SSD Organization &amp; Request Handling</a:t>
            </a:r>
          </a:p>
          <a:p>
            <a:endParaRPr lang="en-US" sz="3200" dirty="0"/>
          </a:p>
          <a:p>
            <a:r>
              <a:rPr lang="en-US" sz="3200" dirty="0"/>
              <a:t>NAND Flash Organization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2993042"/>
      </p:ext>
    </p:extLst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Flash Cell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Basically, it is a </a:t>
            </a:r>
            <a:r>
              <a:rPr lang="en-CH" dirty="0"/>
              <a:t>transistor</a:t>
            </a:r>
          </a:p>
          <a:p>
            <a:pPr lvl="1"/>
            <a:endParaRPr lang="en-C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A1B704-DF33-2D46-AAEE-04125A8E1518}"/>
              </a:ext>
            </a:extLst>
          </p:cNvPr>
          <p:cNvGrpSpPr/>
          <p:nvPr/>
        </p:nvGrpSpPr>
        <p:grpSpPr>
          <a:xfrm>
            <a:off x="497066" y="2971800"/>
            <a:ext cx="3998734" cy="3160931"/>
            <a:chOff x="497066" y="2971800"/>
            <a:chExt cx="3998734" cy="316093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9F183A-DAF4-964E-A454-BEC51B3583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712" y="53340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oval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768C9B-2EE6-BA47-B04A-AA68C456B820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1533012" y="48387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F0BBDE-2E1D-C841-9473-FD2448692C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8912" y="53340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70CBC7-D880-544A-8BEE-BC0DD68BBE7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2523612" y="48387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8F01AE-9EC5-0145-8B11-25CF412D8C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20694" y="43434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88D46B-186D-9F41-89FA-4A9C2C9C0D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20694" y="4038600"/>
              <a:ext cx="990600" cy="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0F6183-290E-2742-9F42-5E7F76C6042C}"/>
                </a:ext>
              </a:extLst>
            </p:cNvPr>
            <p:cNvSpPr txBox="1"/>
            <p:nvPr/>
          </p:nvSpPr>
          <p:spPr>
            <a:xfrm>
              <a:off x="497066" y="5486400"/>
              <a:ext cx="1095173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S</a:t>
              </a:r>
            </a:p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(Source)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71B8F6-2FC8-F648-98DD-58BB24209705}"/>
                </a:ext>
              </a:extLst>
            </p:cNvPr>
            <p:cNvSpPr txBox="1"/>
            <p:nvPr/>
          </p:nvSpPr>
          <p:spPr>
            <a:xfrm>
              <a:off x="3523225" y="5486400"/>
              <a:ext cx="9725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D</a:t>
              </a:r>
            </a:p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(Drain)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46AFC0-1B81-4649-95EA-EFFB6BF57AD3}"/>
                </a:ext>
              </a:extLst>
            </p:cNvPr>
            <p:cNvSpPr txBox="1"/>
            <p:nvPr/>
          </p:nvSpPr>
          <p:spPr>
            <a:xfrm>
              <a:off x="1917465" y="5624899"/>
              <a:ext cx="119705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Substrate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ACE48F-6151-7B4A-9A13-AC82895369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15994" y="3695700"/>
              <a:ext cx="0" cy="342900"/>
            </a:xfrm>
            <a:prstGeom prst="line">
              <a:avLst/>
            </a:prstGeom>
            <a:solidFill>
              <a:srgbClr val="C0C0C0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47113A-201D-0643-BA6D-42F3287A8F87}"/>
                </a:ext>
              </a:extLst>
            </p:cNvPr>
            <p:cNvSpPr txBox="1"/>
            <p:nvPr/>
          </p:nvSpPr>
          <p:spPr>
            <a:xfrm>
              <a:off x="1669512" y="2971800"/>
              <a:ext cx="1692964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G</a:t>
              </a:r>
            </a:p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(Control Gate)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F56ECB-EFD8-D74E-ABFB-652692F190B1}"/>
              </a:ext>
            </a:extLst>
          </p:cNvPr>
          <p:cNvGrpSpPr/>
          <p:nvPr/>
        </p:nvGrpSpPr>
        <p:grpSpPr>
          <a:xfrm>
            <a:off x="1792094" y="3276601"/>
            <a:ext cx="6894706" cy="3084730"/>
            <a:chOff x="1792094" y="3276601"/>
            <a:chExt cx="6894706" cy="30847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AEA48-F34B-514C-8B1E-DC6C5A2D71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0" y="3352800"/>
              <a:ext cx="0" cy="2362200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B947E7-0EDD-8F44-A5CB-E6184D9A24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5715000"/>
              <a:ext cx="3124200" cy="0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6F8644-E003-AE45-B92B-E5BFDC734AFB}"/>
                </a:ext>
              </a:extLst>
            </p:cNvPr>
            <p:cNvSpPr txBox="1"/>
            <p:nvPr/>
          </p:nvSpPr>
          <p:spPr>
            <a:xfrm>
              <a:off x="8186215" y="5731579"/>
              <a:ext cx="5005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GS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B3DD10-CE2A-A948-BCF4-F295CC28A789}"/>
                </a:ext>
              </a:extLst>
            </p:cNvPr>
            <p:cNvSpPr txBox="1"/>
            <p:nvPr/>
          </p:nvSpPr>
          <p:spPr>
            <a:xfrm rot="16200000">
              <a:off x="4931371" y="3275639"/>
              <a:ext cx="36740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I</a:t>
              </a:r>
              <a:r>
                <a:rPr lang="en-CH" b="1" i="1" baseline="-25000" dirty="0">
                  <a:latin typeface="Cambria" panose="02040503050406030204" pitchFamily="18" charset="0"/>
                </a:rPr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9E7F4C-9E6D-FB44-A633-AB5D806529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92094" y="5486400"/>
              <a:ext cx="1447800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36F864-5708-1D47-8DAE-C173972D81C7}"/>
                </a:ext>
              </a:extLst>
            </p:cNvPr>
            <p:cNvSpPr txBox="1"/>
            <p:nvPr/>
          </p:nvSpPr>
          <p:spPr>
            <a:xfrm>
              <a:off x="2336098" y="5114410"/>
              <a:ext cx="36740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I</a:t>
              </a:r>
              <a:r>
                <a:rPr lang="en-CH" b="1" i="1" baseline="-25000" dirty="0">
                  <a:solidFill>
                    <a:srgbClr val="0432FF"/>
                  </a:solidFill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2EA299F-65BF-5544-8760-05D6D9632416}"/>
                </a:ext>
              </a:extLst>
            </p:cNvPr>
            <p:cNvSpPr/>
            <p:nvPr/>
          </p:nvSpPr>
          <p:spPr bwMode="auto">
            <a:xfrm>
              <a:off x="6513576" y="3429000"/>
              <a:ext cx="573024" cy="2286000"/>
            </a:xfrm>
            <a:custGeom>
              <a:avLst/>
              <a:gdLst>
                <a:gd name="connsiteX0" fmla="*/ 573024 w 573024"/>
                <a:gd name="connsiteY0" fmla="*/ 0 h 2609088"/>
                <a:gd name="connsiteX1" fmla="*/ 304800 w 573024"/>
                <a:gd name="connsiteY1" fmla="*/ 2157984 h 2609088"/>
                <a:gd name="connsiteX2" fmla="*/ 0 w 573024"/>
                <a:gd name="connsiteY2" fmla="*/ 2609088 h 260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024" h="2609088">
                  <a:moveTo>
                    <a:pt x="573024" y="0"/>
                  </a:moveTo>
                  <a:cubicBezTo>
                    <a:pt x="486664" y="861568"/>
                    <a:pt x="400304" y="1723136"/>
                    <a:pt x="304800" y="2157984"/>
                  </a:cubicBezTo>
                  <a:cubicBezTo>
                    <a:pt x="209296" y="2592832"/>
                    <a:pt x="104648" y="2600960"/>
                    <a:pt x="0" y="2609088"/>
                  </a:cubicBezTo>
                </a:path>
              </a:pathLst>
            </a:custGeom>
            <a:noFill/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60FECE-2906-A449-B5BF-CD15F87B9A90}"/>
                </a:ext>
              </a:extLst>
            </p:cNvPr>
            <p:cNvCxnSpPr/>
            <p:nvPr/>
          </p:nvCxnSpPr>
          <p:spPr bwMode="auto">
            <a:xfrm>
              <a:off x="6819900" y="3429000"/>
              <a:ext cx="0" cy="228600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355FE0-2649-254C-A775-A3C683B3E697}"/>
                </a:ext>
              </a:extLst>
            </p:cNvPr>
            <p:cNvSpPr txBox="1"/>
            <p:nvPr/>
          </p:nvSpPr>
          <p:spPr>
            <a:xfrm>
              <a:off x="5665461" y="5715000"/>
              <a:ext cx="2299027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TH</a:t>
              </a:r>
            </a:p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(Threshold Voltage)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34E5EE-7085-7747-A435-75168638A34B}"/>
              </a:ext>
            </a:extLst>
          </p:cNvPr>
          <p:cNvGrpSpPr/>
          <p:nvPr/>
        </p:nvGrpSpPr>
        <p:grpSpPr>
          <a:xfrm>
            <a:off x="7157348" y="4428487"/>
            <a:ext cx="1009700" cy="746762"/>
            <a:chOff x="7157348" y="4428487"/>
            <a:chExt cx="1009700" cy="746762"/>
          </a:xfrm>
        </p:grpSpPr>
        <p:grpSp>
          <p:nvGrpSpPr>
            <p:cNvPr id="45" name="그룹 835">
              <a:extLst>
                <a:ext uri="{FF2B5EF4-FFF2-40B4-BE49-F238E27FC236}">
                  <a16:creationId xmlns:a16="http://schemas.microsoft.com/office/drawing/2014/main" id="{B393E821-4301-4A40-AECA-A7572C3D745F}"/>
                </a:ext>
              </a:extLst>
            </p:cNvPr>
            <p:cNvGrpSpPr/>
            <p:nvPr/>
          </p:nvGrpSpPr>
          <p:grpSpPr>
            <a:xfrm>
              <a:off x="7315200" y="4428487"/>
              <a:ext cx="704773" cy="287026"/>
              <a:chOff x="5890169" y="4312037"/>
              <a:chExt cx="1895988" cy="1103725"/>
            </a:xfrm>
          </p:grpSpPr>
          <p:grpSp>
            <p:nvGrpSpPr>
              <p:cNvPr id="46" name="그룹 822">
                <a:extLst>
                  <a:ext uri="{FF2B5EF4-FFF2-40B4-BE49-F238E27FC236}">
                    <a16:creationId xmlns:a16="http://schemas.microsoft.com/office/drawing/2014/main" id="{7A4C49F3-300F-9C42-BB5B-F943DEE3AAA7}"/>
                  </a:ext>
                </a:extLst>
              </p:cNvPr>
              <p:cNvGrpSpPr/>
              <p:nvPr/>
            </p:nvGrpSpPr>
            <p:grpSpPr>
              <a:xfrm>
                <a:off x="6122466" y="4312037"/>
                <a:ext cx="1432853" cy="1103725"/>
                <a:chOff x="5991225" y="4310063"/>
                <a:chExt cx="496427" cy="273840"/>
              </a:xfrm>
            </p:grpSpPr>
            <p:cxnSp>
              <p:nvCxnSpPr>
                <p:cNvPr id="49" name="직선 연결선 771">
                  <a:extLst>
                    <a:ext uri="{FF2B5EF4-FFF2-40B4-BE49-F238E27FC236}">
                      <a16:creationId xmlns:a16="http://schemas.microsoft.com/office/drawing/2014/main" id="{6701E4E2-E3F0-EF4F-9A09-B43D47A8C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1225" y="4310063"/>
                  <a:ext cx="40482" cy="13692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0" name="직선 연결선 789">
                  <a:extLst>
                    <a:ext uri="{FF2B5EF4-FFF2-40B4-BE49-F238E27FC236}">
                      <a16:creationId xmlns:a16="http://schemas.microsoft.com/office/drawing/2014/main" id="{2A832D0D-1380-684E-B2AD-6E24FC8D2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4445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1" name="직선 연결선 792">
                  <a:extLst>
                    <a:ext uri="{FF2B5EF4-FFF2-40B4-BE49-F238E27FC236}">
                      <a16:creationId xmlns:a16="http://schemas.microsoft.com/office/drawing/2014/main" id="{D3B1BA6A-A475-934E-A2CF-E9DC84BCF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1707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2" name="직선 연결선 807">
                  <a:extLst>
                    <a:ext uri="{FF2B5EF4-FFF2-40B4-BE49-F238E27FC236}">
                      <a16:creationId xmlns:a16="http://schemas.microsoft.com/office/drawing/2014/main" id="{7C85CC6A-2E8D-0542-8901-68E83A776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83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3" name="직선 연결선 810">
                  <a:extLst>
                    <a:ext uri="{FF2B5EF4-FFF2-40B4-BE49-F238E27FC236}">
                      <a16:creationId xmlns:a16="http://schemas.microsoft.com/office/drawing/2014/main" id="{8FDA306E-3D33-F546-B8D5-B01BB0B01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921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4" name="직선 연결선 815">
                  <a:extLst>
                    <a:ext uri="{FF2B5EF4-FFF2-40B4-BE49-F238E27FC236}">
                      <a16:creationId xmlns:a16="http://schemas.microsoft.com/office/drawing/2014/main" id="{72AFBEEE-84DA-B541-954A-FCB683BAC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2659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5" name="직선 연결선 819">
                  <a:extLst>
                    <a:ext uri="{FF2B5EF4-FFF2-40B4-BE49-F238E27FC236}">
                      <a16:creationId xmlns:a16="http://schemas.microsoft.com/office/drawing/2014/main" id="{BE8B4C00-C072-8C4F-9003-9C2F25A92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5397" y="4446983"/>
                  <a:ext cx="42255" cy="13692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</p:grpSp>
          <p:cxnSp>
            <p:nvCxnSpPr>
              <p:cNvPr id="47" name="직선 연결선 826">
                <a:extLst>
                  <a:ext uri="{FF2B5EF4-FFF2-40B4-BE49-F238E27FC236}">
                    <a16:creationId xmlns:a16="http://schemas.microsoft.com/office/drawing/2014/main" id="{89628B81-B9E6-874B-8A94-0C69DB9A0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69" y="4863900"/>
                <a:ext cx="232301" cy="0"/>
              </a:xfrm>
              <a:prstGeom prst="line">
                <a:avLst/>
              </a:prstGeom>
              <a:noFill/>
              <a:ln w="22225" cap="rnd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</p:cxnSp>
          <p:cxnSp>
            <p:nvCxnSpPr>
              <p:cNvPr id="48" name="직선 연결선 832">
                <a:extLst>
                  <a:ext uri="{FF2B5EF4-FFF2-40B4-BE49-F238E27FC236}">
                    <a16:creationId xmlns:a16="http://schemas.microsoft.com/office/drawing/2014/main" id="{B0EAB72A-24F9-7D4F-821F-E6050D182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471" y="4863900"/>
                <a:ext cx="233686" cy="0"/>
              </a:xfrm>
              <a:prstGeom prst="line">
                <a:avLst/>
              </a:prstGeom>
              <a:noFill/>
              <a:ln w="22225" cap="rnd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A449C3-88EB-9346-806D-AA7EC300D5F7}"/>
                </a:ext>
              </a:extLst>
            </p:cNvPr>
            <p:cNvSpPr txBox="1"/>
            <p:nvPr/>
          </p:nvSpPr>
          <p:spPr>
            <a:xfrm>
              <a:off x="7157348" y="4805917"/>
              <a:ext cx="10097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i="1" dirty="0">
                  <a:latin typeface="Cambria" panose="02040503050406030204" pitchFamily="18" charset="0"/>
                </a:rPr>
                <a:t>V</a:t>
              </a:r>
              <a:r>
                <a:rPr lang="en-US" altLang="ko-KR" b="1" i="1" baseline="-25000" dirty="0">
                  <a:latin typeface="Cambria" panose="02040503050406030204" pitchFamily="18" charset="0"/>
                </a:rPr>
                <a:t>GS</a:t>
              </a:r>
              <a:r>
                <a:rPr lang="en-US" b="1" i="1" dirty="0">
                  <a:latin typeface="Cambria" panose="02040503050406030204" pitchFamily="18" charset="0"/>
                </a:rPr>
                <a:t> &gt;</a:t>
              </a:r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TH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EE9E33-1BE6-7A4E-A1AE-B4576EB1B6AA}"/>
              </a:ext>
            </a:extLst>
          </p:cNvPr>
          <p:cNvGrpSpPr/>
          <p:nvPr/>
        </p:nvGrpSpPr>
        <p:grpSpPr>
          <a:xfrm>
            <a:off x="5577221" y="4463468"/>
            <a:ext cx="1060995" cy="711781"/>
            <a:chOff x="5577221" y="4463468"/>
            <a:chExt cx="1060995" cy="71178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62078A-CE52-074F-B176-C02552261810}"/>
                </a:ext>
              </a:extLst>
            </p:cNvPr>
            <p:cNvSpPr txBox="1"/>
            <p:nvPr/>
          </p:nvSpPr>
          <p:spPr>
            <a:xfrm>
              <a:off x="5577221" y="4805917"/>
              <a:ext cx="106099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i="1" dirty="0">
                  <a:latin typeface="Cambria" panose="02040503050406030204" pitchFamily="18" charset="0"/>
                </a:rPr>
                <a:t>V</a:t>
              </a:r>
              <a:r>
                <a:rPr lang="en-US" altLang="ko-KR" b="1" i="1" baseline="-25000" dirty="0">
                  <a:latin typeface="Cambria" panose="02040503050406030204" pitchFamily="18" charset="0"/>
                </a:rPr>
                <a:t>GS</a:t>
              </a:r>
              <a:r>
                <a:rPr lang="en-US" b="1" i="1" dirty="0">
                  <a:latin typeface="Cambria" panose="02040503050406030204" pitchFamily="18" charset="0"/>
                </a:rPr>
                <a:t> &lt; </a:t>
              </a:r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TH</a:t>
              </a:r>
            </a:p>
          </p:txBody>
        </p:sp>
        <p:grpSp>
          <p:nvGrpSpPr>
            <p:cNvPr id="58" name="그룹 761">
              <a:extLst>
                <a:ext uri="{FF2B5EF4-FFF2-40B4-BE49-F238E27FC236}">
                  <a16:creationId xmlns:a16="http://schemas.microsoft.com/office/drawing/2014/main" id="{E6985C09-1A30-0A43-8AE2-A107941663AA}"/>
                </a:ext>
              </a:extLst>
            </p:cNvPr>
            <p:cNvGrpSpPr/>
            <p:nvPr/>
          </p:nvGrpSpPr>
          <p:grpSpPr>
            <a:xfrm>
              <a:off x="5760759" y="4463468"/>
              <a:ext cx="706095" cy="203266"/>
              <a:chOff x="5608137" y="3368746"/>
              <a:chExt cx="334186" cy="96203"/>
            </a:xfrm>
          </p:grpSpPr>
          <p:grpSp>
            <p:nvGrpSpPr>
              <p:cNvPr id="59" name="그룹 753">
                <a:extLst>
                  <a:ext uri="{FF2B5EF4-FFF2-40B4-BE49-F238E27FC236}">
                    <a16:creationId xmlns:a16="http://schemas.microsoft.com/office/drawing/2014/main" id="{EF85F4A6-5B01-3645-81AC-A5974F886244}"/>
                  </a:ext>
                </a:extLst>
              </p:cNvPr>
              <p:cNvGrpSpPr/>
              <p:nvPr/>
            </p:nvGrpSpPr>
            <p:grpSpPr>
              <a:xfrm rot="5400000">
                <a:off x="5726825" y="3294412"/>
                <a:ext cx="96203" cy="244872"/>
                <a:chOff x="5106224" y="2342057"/>
                <a:chExt cx="96203" cy="244872"/>
              </a:xfrm>
            </p:grpSpPr>
            <p:sp>
              <p:nvSpPr>
                <p:cNvPr id="62" name="타원 750">
                  <a:extLst>
                    <a:ext uri="{FF2B5EF4-FFF2-40B4-BE49-F238E27FC236}">
                      <a16:creationId xmlns:a16="http://schemas.microsoft.com/office/drawing/2014/main" id="{663A62EA-41BC-D744-8C88-95463CED43A3}"/>
                    </a:ext>
                  </a:extLst>
                </p:cNvPr>
                <p:cNvSpPr/>
                <p:nvPr/>
              </p:nvSpPr>
              <p:spPr>
                <a:xfrm>
                  <a:off x="5141467" y="2525969"/>
                  <a:ext cx="60960" cy="6096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타원 751">
                  <a:extLst>
                    <a:ext uri="{FF2B5EF4-FFF2-40B4-BE49-F238E27FC236}">
                      <a16:creationId xmlns:a16="http://schemas.microsoft.com/office/drawing/2014/main" id="{5C1B4694-1BD4-734B-ABAC-369CE9BB93F7}"/>
                    </a:ext>
                  </a:extLst>
                </p:cNvPr>
                <p:cNvSpPr/>
                <p:nvPr/>
              </p:nvSpPr>
              <p:spPr>
                <a:xfrm>
                  <a:off x="5141467" y="2342057"/>
                  <a:ext cx="60960" cy="6096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64" name="직선 연결선 752">
                  <a:extLst>
                    <a:ext uri="{FF2B5EF4-FFF2-40B4-BE49-F238E27FC236}">
                      <a16:creationId xmlns:a16="http://schemas.microsoft.com/office/drawing/2014/main" id="{F8A8B220-6617-104B-851C-B3ABB09C1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5106224" y="2428734"/>
                  <a:ext cx="0" cy="122952"/>
                </a:xfrm>
                <a:prstGeom prst="line">
                  <a:avLst/>
                </a:prstGeom>
                <a:ln w="22225" cap="sq">
                  <a:solidFill>
                    <a:schemeClr val="accent4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직선 연결선 754">
                <a:extLst>
                  <a:ext uri="{FF2B5EF4-FFF2-40B4-BE49-F238E27FC236}">
                    <a16:creationId xmlns:a16="http://schemas.microsoft.com/office/drawing/2014/main" id="{83A3579A-3A91-5D4B-80D6-A236BD383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137" y="3433763"/>
                <a:ext cx="44354" cy="0"/>
              </a:xfrm>
              <a:prstGeom prst="line">
                <a:avLst/>
              </a:prstGeom>
              <a:ln w="22225" cap="sq">
                <a:solidFill>
                  <a:schemeClr val="accent4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756">
                <a:extLst>
                  <a:ext uri="{FF2B5EF4-FFF2-40B4-BE49-F238E27FC236}">
                    <a16:creationId xmlns:a16="http://schemas.microsoft.com/office/drawing/2014/main" id="{FD8C1FAA-CFED-7148-B559-058040004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969" y="3433763"/>
                <a:ext cx="44354" cy="0"/>
              </a:xfrm>
              <a:prstGeom prst="line">
                <a:avLst/>
              </a:prstGeom>
              <a:ln w="22225" cap="sq">
                <a:solidFill>
                  <a:schemeClr val="accent4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018671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Flash Cell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Basically, it is a </a:t>
            </a:r>
            <a:r>
              <a:rPr lang="en-CH" dirty="0"/>
              <a:t>transistor</a:t>
            </a:r>
          </a:p>
          <a:p>
            <a:pPr lvl="1"/>
            <a:r>
              <a:rPr lang="en-CH" dirty="0"/>
              <a:t>w/ a special material: Floating gate (2D) or Charge trap (3D)</a:t>
            </a:r>
          </a:p>
          <a:p>
            <a:pPr lvl="1"/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9F183A-DAF4-964E-A454-BEC51B358394}"/>
              </a:ext>
            </a:extLst>
          </p:cNvPr>
          <p:cNvCxnSpPr>
            <a:cxnSpLocks/>
          </p:cNvCxnSpPr>
          <p:nvPr/>
        </p:nvCxnSpPr>
        <p:spPr bwMode="auto">
          <a:xfrm>
            <a:off x="10377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68C9B-2EE6-BA47-B04A-AA68C456B820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5330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0BBDE-2E1D-C841-9473-FD2448692C77}"/>
              </a:ext>
            </a:extLst>
          </p:cNvPr>
          <p:cNvCxnSpPr>
            <a:cxnSpLocks/>
          </p:cNvCxnSpPr>
          <p:nvPr/>
        </p:nvCxnSpPr>
        <p:spPr bwMode="auto">
          <a:xfrm>
            <a:off x="30189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0CBC7-D880-544A-8BEE-BC0DD68BBE76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25236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8F01AE-9EC5-0145-8B11-25CF412D8CC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3434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8D46B-186D-9F41-89FA-4A9C2C9C0D3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0386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0F6183-290E-2742-9F42-5E7F76C6042C}"/>
              </a:ext>
            </a:extLst>
          </p:cNvPr>
          <p:cNvSpPr txBox="1"/>
          <p:nvPr/>
        </p:nvSpPr>
        <p:spPr>
          <a:xfrm>
            <a:off x="497066" y="5486400"/>
            <a:ext cx="109517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1B8F6-2FC8-F648-98DD-58BB24209705}"/>
              </a:ext>
            </a:extLst>
          </p:cNvPr>
          <p:cNvSpPr txBox="1"/>
          <p:nvPr/>
        </p:nvSpPr>
        <p:spPr>
          <a:xfrm>
            <a:off x="3523225" y="5486400"/>
            <a:ext cx="9725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D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(Drain)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6AFC0-1B81-4649-95EA-EFFB6BF57AD3}"/>
              </a:ext>
            </a:extLst>
          </p:cNvPr>
          <p:cNvSpPr txBox="1"/>
          <p:nvPr/>
        </p:nvSpPr>
        <p:spPr>
          <a:xfrm>
            <a:off x="1917465" y="5624899"/>
            <a:ext cx="11970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Substrate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ACE48F-6151-7B4A-9A13-AC82895369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5994" y="3695700"/>
            <a:ext cx="0" cy="34290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47113A-201D-0643-BA6D-42F3287A8F87}"/>
              </a:ext>
            </a:extLst>
          </p:cNvPr>
          <p:cNvSpPr txBox="1"/>
          <p:nvPr/>
        </p:nvSpPr>
        <p:spPr>
          <a:xfrm>
            <a:off x="1669512" y="2971800"/>
            <a:ext cx="16929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G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(Control Gate)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2AEA48-F34B-514C-8B1E-DC6C5A2D71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352800"/>
            <a:ext cx="0" cy="236220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B947E7-0EDD-8F44-A5CB-E6184D9A24B1}"/>
              </a:ext>
            </a:extLst>
          </p:cNvPr>
          <p:cNvCxnSpPr>
            <a:cxnSpLocks/>
          </p:cNvCxnSpPr>
          <p:nvPr/>
        </p:nvCxnSpPr>
        <p:spPr bwMode="auto">
          <a:xfrm>
            <a:off x="5334000" y="5715000"/>
            <a:ext cx="3124200" cy="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F8644-E003-AE45-B92B-E5BFDC734AFB}"/>
              </a:ext>
            </a:extLst>
          </p:cNvPr>
          <p:cNvSpPr txBox="1"/>
          <p:nvPr/>
        </p:nvSpPr>
        <p:spPr>
          <a:xfrm>
            <a:off x="8186215" y="5731579"/>
            <a:ext cx="500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3DD10-CE2A-A948-BCF4-F295CC28A789}"/>
              </a:ext>
            </a:extLst>
          </p:cNvPr>
          <p:cNvSpPr txBox="1"/>
          <p:nvPr/>
        </p:nvSpPr>
        <p:spPr>
          <a:xfrm rot="16200000">
            <a:off x="4931371" y="3275639"/>
            <a:ext cx="3674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I</a:t>
            </a:r>
            <a:r>
              <a:rPr lang="en-CH" b="1" i="1" baseline="-25000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2EA299F-65BF-5544-8760-05D6D9632416}"/>
              </a:ext>
            </a:extLst>
          </p:cNvPr>
          <p:cNvSpPr/>
          <p:nvPr/>
        </p:nvSpPr>
        <p:spPr bwMode="auto">
          <a:xfrm>
            <a:off x="6513576" y="3429000"/>
            <a:ext cx="573024" cy="2286000"/>
          </a:xfrm>
          <a:custGeom>
            <a:avLst/>
            <a:gdLst>
              <a:gd name="connsiteX0" fmla="*/ 573024 w 573024"/>
              <a:gd name="connsiteY0" fmla="*/ 0 h 2609088"/>
              <a:gd name="connsiteX1" fmla="*/ 304800 w 573024"/>
              <a:gd name="connsiteY1" fmla="*/ 2157984 h 2609088"/>
              <a:gd name="connsiteX2" fmla="*/ 0 w 573024"/>
              <a:gd name="connsiteY2" fmla="*/ 2609088 h 26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609088">
                <a:moveTo>
                  <a:pt x="573024" y="0"/>
                </a:moveTo>
                <a:cubicBezTo>
                  <a:pt x="486664" y="861568"/>
                  <a:pt x="400304" y="1723136"/>
                  <a:pt x="304800" y="2157984"/>
                </a:cubicBezTo>
                <a:cubicBezTo>
                  <a:pt x="209296" y="2592832"/>
                  <a:pt x="104648" y="2600960"/>
                  <a:pt x="0" y="2609088"/>
                </a:cubicBezTo>
              </a:path>
            </a:pathLst>
          </a:cu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0FECE-2906-A449-B5BF-CD15F87B9A90}"/>
              </a:ext>
            </a:extLst>
          </p:cNvPr>
          <p:cNvCxnSpPr/>
          <p:nvPr/>
        </p:nvCxnSpPr>
        <p:spPr bwMode="auto">
          <a:xfrm>
            <a:off x="6819900" y="3429000"/>
            <a:ext cx="0" cy="228600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355FE0-2649-254C-A775-A3C683B3E697}"/>
              </a:ext>
            </a:extLst>
          </p:cNvPr>
          <p:cNvSpPr txBox="1"/>
          <p:nvPr/>
        </p:nvSpPr>
        <p:spPr>
          <a:xfrm>
            <a:off x="6554323" y="5731579"/>
            <a:ext cx="5212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TH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B293A5-3C54-1049-BE7F-AEB00AC44053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191000"/>
            <a:ext cx="990600" cy="0"/>
          </a:xfrm>
          <a:prstGeom prst="line">
            <a:avLst/>
          </a:prstGeom>
          <a:solidFill>
            <a:srgbClr val="C0C0C0"/>
          </a:solidFill>
          <a:ln w="571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DDEFF1-079B-2E4B-81C6-BD8B883AA29E}"/>
              </a:ext>
            </a:extLst>
          </p:cNvPr>
          <p:cNvSpPr txBox="1"/>
          <p:nvPr/>
        </p:nvSpPr>
        <p:spPr>
          <a:xfrm>
            <a:off x="208011" y="3886200"/>
            <a:ext cx="1770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FG</a:t>
            </a:r>
          </a:p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(Floating Gate)</a:t>
            </a:r>
          </a:p>
        </p:txBody>
      </p:sp>
    </p:spTree>
    <p:extLst>
      <p:ext uri="{BB962C8B-B14F-4D97-AF65-F5344CB8AC3E}">
        <p14:creationId xmlns:p14="http://schemas.microsoft.com/office/powerpoint/2010/main" val="3208533039"/>
      </p:ext>
    </p:ext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Flash Cell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Basically, it is a </a:t>
            </a:r>
            <a:r>
              <a:rPr lang="en-CH" dirty="0"/>
              <a:t>transistor</a:t>
            </a:r>
          </a:p>
          <a:p>
            <a:pPr lvl="1"/>
            <a:r>
              <a:rPr lang="en-CH" dirty="0"/>
              <a:t>w/ a special material: Floating gate (2D) or Charge trap (3D)</a:t>
            </a:r>
          </a:p>
          <a:p>
            <a:pPr lvl="1"/>
            <a:r>
              <a:rPr lang="en-CH" dirty="0"/>
              <a:t>Can hold electrons in a non-volatile manner</a:t>
            </a:r>
          </a:p>
          <a:p>
            <a:pPr lvl="1"/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9F183A-DAF4-964E-A454-BEC51B358394}"/>
              </a:ext>
            </a:extLst>
          </p:cNvPr>
          <p:cNvCxnSpPr>
            <a:cxnSpLocks/>
          </p:cNvCxnSpPr>
          <p:nvPr/>
        </p:nvCxnSpPr>
        <p:spPr bwMode="auto">
          <a:xfrm>
            <a:off x="10377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68C9B-2EE6-BA47-B04A-AA68C456B820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5330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0BBDE-2E1D-C841-9473-FD2448692C77}"/>
              </a:ext>
            </a:extLst>
          </p:cNvPr>
          <p:cNvCxnSpPr>
            <a:cxnSpLocks/>
          </p:cNvCxnSpPr>
          <p:nvPr/>
        </p:nvCxnSpPr>
        <p:spPr bwMode="auto">
          <a:xfrm>
            <a:off x="30189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0CBC7-D880-544A-8BEE-BC0DD68BBE76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25236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8F01AE-9EC5-0145-8B11-25CF412D8CC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3434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8D46B-186D-9F41-89FA-4A9C2C9C0D3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0386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0F6183-290E-2742-9F42-5E7F76C6042C}"/>
              </a:ext>
            </a:extLst>
          </p:cNvPr>
          <p:cNvSpPr txBox="1"/>
          <p:nvPr/>
        </p:nvSpPr>
        <p:spPr>
          <a:xfrm>
            <a:off x="497066" y="5486400"/>
            <a:ext cx="109517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1B8F6-2FC8-F648-98DD-58BB24209705}"/>
              </a:ext>
            </a:extLst>
          </p:cNvPr>
          <p:cNvSpPr txBox="1"/>
          <p:nvPr/>
        </p:nvSpPr>
        <p:spPr>
          <a:xfrm>
            <a:off x="3523225" y="5486400"/>
            <a:ext cx="9725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D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(Drain)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6AFC0-1B81-4649-95EA-EFFB6BF57AD3}"/>
              </a:ext>
            </a:extLst>
          </p:cNvPr>
          <p:cNvSpPr txBox="1"/>
          <p:nvPr/>
        </p:nvSpPr>
        <p:spPr>
          <a:xfrm>
            <a:off x="1917465" y="5624899"/>
            <a:ext cx="11970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Substrate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ACE48F-6151-7B4A-9A13-AC82895369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5994" y="3695700"/>
            <a:ext cx="0" cy="34290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47113A-201D-0643-BA6D-42F3287A8F87}"/>
              </a:ext>
            </a:extLst>
          </p:cNvPr>
          <p:cNvSpPr txBox="1"/>
          <p:nvPr/>
        </p:nvSpPr>
        <p:spPr>
          <a:xfrm>
            <a:off x="1669512" y="2971800"/>
            <a:ext cx="16929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G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(Control Gate)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2AEA48-F34B-514C-8B1E-DC6C5A2D71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352800"/>
            <a:ext cx="0" cy="236220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B947E7-0EDD-8F44-A5CB-E6184D9A24B1}"/>
              </a:ext>
            </a:extLst>
          </p:cNvPr>
          <p:cNvCxnSpPr>
            <a:cxnSpLocks/>
          </p:cNvCxnSpPr>
          <p:nvPr/>
        </p:nvCxnSpPr>
        <p:spPr bwMode="auto">
          <a:xfrm>
            <a:off x="5334000" y="5715000"/>
            <a:ext cx="3124200" cy="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F8644-E003-AE45-B92B-E5BFDC734AFB}"/>
              </a:ext>
            </a:extLst>
          </p:cNvPr>
          <p:cNvSpPr txBox="1"/>
          <p:nvPr/>
        </p:nvSpPr>
        <p:spPr>
          <a:xfrm>
            <a:off x="8186215" y="5731579"/>
            <a:ext cx="500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3DD10-CE2A-A948-BCF4-F295CC28A789}"/>
              </a:ext>
            </a:extLst>
          </p:cNvPr>
          <p:cNvSpPr txBox="1"/>
          <p:nvPr/>
        </p:nvSpPr>
        <p:spPr>
          <a:xfrm rot="16200000">
            <a:off x="4931371" y="3275639"/>
            <a:ext cx="3674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I</a:t>
            </a:r>
            <a:r>
              <a:rPr lang="en-CH" b="1" i="1" baseline="-25000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2EA299F-65BF-5544-8760-05D6D9632416}"/>
              </a:ext>
            </a:extLst>
          </p:cNvPr>
          <p:cNvSpPr/>
          <p:nvPr/>
        </p:nvSpPr>
        <p:spPr bwMode="auto">
          <a:xfrm>
            <a:off x="6513576" y="3429000"/>
            <a:ext cx="573024" cy="2286000"/>
          </a:xfrm>
          <a:custGeom>
            <a:avLst/>
            <a:gdLst>
              <a:gd name="connsiteX0" fmla="*/ 573024 w 573024"/>
              <a:gd name="connsiteY0" fmla="*/ 0 h 2609088"/>
              <a:gd name="connsiteX1" fmla="*/ 304800 w 573024"/>
              <a:gd name="connsiteY1" fmla="*/ 2157984 h 2609088"/>
              <a:gd name="connsiteX2" fmla="*/ 0 w 573024"/>
              <a:gd name="connsiteY2" fmla="*/ 2609088 h 26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609088">
                <a:moveTo>
                  <a:pt x="573024" y="0"/>
                </a:moveTo>
                <a:cubicBezTo>
                  <a:pt x="486664" y="861568"/>
                  <a:pt x="400304" y="1723136"/>
                  <a:pt x="304800" y="2157984"/>
                </a:cubicBezTo>
                <a:cubicBezTo>
                  <a:pt x="209296" y="2592832"/>
                  <a:pt x="104648" y="2600960"/>
                  <a:pt x="0" y="2609088"/>
                </a:cubicBezTo>
              </a:path>
            </a:pathLst>
          </a:cu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0FECE-2906-A449-B5BF-CD15F87B9A90}"/>
              </a:ext>
            </a:extLst>
          </p:cNvPr>
          <p:cNvCxnSpPr/>
          <p:nvPr/>
        </p:nvCxnSpPr>
        <p:spPr bwMode="auto">
          <a:xfrm>
            <a:off x="6819900" y="3429000"/>
            <a:ext cx="0" cy="228600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355FE0-2649-254C-A775-A3C683B3E697}"/>
              </a:ext>
            </a:extLst>
          </p:cNvPr>
          <p:cNvSpPr txBox="1"/>
          <p:nvPr/>
        </p:nvSpPr>
        <p:spPr>
          <a:xfrm>
            <a:off x="6554323" y="5731579"/>
            <a:ext cx="5212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TH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B293A5-3C54-1049-BE7F-AEB00AC44053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191000"/>
            <a:ext cx="990600" cy="0"/>
          </a:xfrm>
          <a:prstGeom prst="line">
            <a:avLst/>
          </a:prstGeom>
          <a:solidFill>
            <a:srgbClr val="C0C0C0"/>
          </a:solidFill>
          <a:ln w="571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DDEFF1-079B-2E4B-81C6-BD8B883AA29E}"/>
              </a:ext>
            </a:extLst>
          </p:cNvPr>
          <p:cNvSpPr txBox="1"/>
          <p:nvPr/>
        </p:nvSpPr>
        <p:spPr>
          <a:xfrm>
            <a:off x="208011" y="3886200"/>
            <a:ext cx="1770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FG</a:t>
            </a:r>
          </a:p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(Floating Gate)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5EB36A-5CD5-AA41-91C3-43E3280F2BD7}"/>
              </a:ext>
            </a:extLst>
          </p:cNvPr>
          <p:cNvGrpSpPr/>
          <p:nvPr/>
        </p:nvGrpSpPr>
        <p:grpSpPr>
          <a:xfrm>
            <a:off x="1605904" y="2631917"/>
            <a:ext cx="1820179" cy="3095056"/>
            <a:chOff x="1605904" y="2631917"/>
            <a:chExt cx="1820179" cy="30950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FA8EF4-F596-5043-9A9A-5E9D24CDE7F6}"/>
                </a:ext>
              </a:extLst>
            </p:cNvPr>
            <p:cNvSpPr txBox="1"/>
            <p:nvPr/>
          </p:nvSpPr>
          <p:spPr>
            <a:xfrm>
              <a:off x="1605904" y="2631917"/>
              <a:ext cx="1820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PGM </a:t>
              </a:r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= </a:t>
              </a:r>
              <a:r>
                <a:rPr lang="en-US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20 </a:t>
              </a:r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V</a:t>
              </a:r>
              <a:endParaRPr lang="en-CH" b="1" i="1" baseline="-25000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D96812-8163-C645-AFE6-8BDEC5D17605}"/>
                </a:ext>
              </a:extLst>
            </p:cNvPr>
            <p:cNvSpPr txBox="1"/>
            <p:nvPr/>
          </p:nvSpPr>
          <p:spPr>
            <a:xfrm>
              <a:off x="1605904" y="5357641"/>
              <a:ext cx="1820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GND</a:t>
              </a:r>
              <a:endParaRPr lang="en-CH" b="1" i="1" baseline="-25000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D06839-CA17-2D4B-8007-48AC90A380DE}"/>
              </a:ext>
            </a:extLst>
          </p:cNvPr>
          <p:cNvGrpSpPr/>
          <p:nvPr/>
        </p:nvGrpSpPr>
        <p:grpSpPr>
          <a:xfrm>
            <a:off x="2117097" y="4124403"/>
            <a:ext cx="1608478" cy="807744"/>
            <a:chOff x="2117097" y="4124403"/>
            <a:chExt cx="1608478" cy="807744"/>
          </a:xfrm>
        </p:grpSpPr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9CEB75F7-1A8D-F345-ADF7-C7D41A319C0C}"/>
                </a:ext>
              </a:extLst>
            </p:cNvPr>
            <p:cNvSpPr/>
            <p:nvPr/>
          </p:nvSpPr>
          <p:spPr>
            <a:xfrm>
              <a:off x="2117097" y="4124403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7" name="Oval 51">
              <a:extLst>
                <a:ext uri="{FF2B5EF4-FFF2-40B4-BE49-F238E27FC236}">
                  <a16:creationId xmlns:a16="http://schemas.microsoft.com/office/drawing/2014/main" id="{FCE0F671-090F-914E-87E8-EBA26BA4B31A}"/>
                </a:ext>
              </a:extLst>
            </p:cNvPr>
            <p:cNvSpPr/>
            <p:nvPr/>
          </p:nvSpPr>
          <p:spPr>
            <a:xfrm>
              <a:off x="2348655" y="4124403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9" name="Oval 51">
              <a:extLst>
                <a:ext uri="{FF2B5EF4-FFF2-40B4-BE49-F238E27FC236}">
                  <a16:creationId xmlns:a16="http://schemas.microsoft.com/office/drawing/2014/main" id="{6377B1DA-CECB-6940-991D-53D80079C4E8}"/>
                </a:ext>
              </a:extLst>
            </p:cNvPr>
            <p:cNvSpPr/>
            <p:nvPr/>
          </p:nvSpPr>
          <p:spPr>
            <a:xfrm>
              <a:off x="2564195" y="4124403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1" name="Oval 51">
              <a:extLst>
                <a:ext uri="{FF2B5EF4-FFF2-40B4-BE49-F238E27FC236}">
                  <a16:creationId xmlns:a16="http://schemas.microsoft.com/office/drawing/2014/main" id="{E037E761-1064-5B4C-A267-984B01040E4A}"/>
                </a:ext>
              </a:extLst>
            </p:cNvPr>
            <p:cNvSpPr/>
            <p:nvPr/>
          </p:nvSpPr>
          <p:spPr>
            <a:xfrm>
              <a:off x="2780884" y="4124403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0D7554FB-E97A-094C-AE66-6F055306810B}"/>
                </a:ext>
              </a:extLst>
            </p:cNvPr>
            <p:cNvSpPr/>
            <p:nvPr/>
          </p:nvSpPr>
          <p:spPr bwMode="auto">
            <a:xfrm>
              <a:off x="2375729" y="4283078"/>
              <a:ext cx="321501" cy="649069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5863A9-3948-854A-AEE5-9D1CEFE6A1D7}"/>
                </a:ext>
              </a:extLst>
            </p:cNvPr>
            <p:cNvSpPr txBox="1"/>
            <p:nvPr/>
          </p:nvSpPr>
          <p:spPr>
            <a:xfrm>
              <a:off x="2667000" y="4553393"/>
              <a:ext cx="1058575" cy="277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Tunneling</a:t>
              </a:r>
              <a:endParaRPr lang="en-CH" b="1" i="1" baseline="-250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37329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Flash Cell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Basically, it is a </a:t>
            </a:r>
            <a:r>
              <a:rPr lang="en-CH" dirty="0"/>
              <a:t>transistor</a:t>
            </a:r>
          </a:p>
          <a:p>
            <a:pPr lvl="1"/>
            <a:r>
              <a:rPr lang="en-CH" dirty="0"/>
              <a:t>w/ a special material: Floating gate (2D) or Charge trap (3D)</a:t>
            </a:r>
          </a:p>
          <a:p>
            <a:pPr lvl="1"/>
            <a:r>
              <a:rPr lang="en-CH" dirty="0"/>
              <a:t>Can hold electrons in a non-volatile manner</a:t>
            </a:r>
          </a:p>
          <a:p>
            <a:pPr lvl="1"/>
            <a:r>
              <a:rPr lang="en-CH" dirty="0"/>
              <a:t>Changes the cell’s threshold voltage (V</a:t>
            </a:r>
            <a:r>
              <a:rPr lang="en-CH" baseline="-25000" dirty="0"/>
              <a:t>TH</a:t>
            </a:r>
            <a:r>
              <a:rPr lang="en-CH" dirty="0"/>
              <a:t>) 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9F183A-DAF4-964E-A454-BEC51B358394}"/>
              </a:ext>
            </a:extLst>
          </p:cNvPr>
          <p:cNvCxnSpPr>
            <a:cxnSpLocks/>
          </p:cNvCxnSpPr>
          <p:nvPr/>
        </p:nvCxnSpPr>
        <p:spPr bwMode="auto">
          <a:xfrm>
            <a:off x="10377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68C9B-2EE6-BA47-B04A-AA68C456B820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5330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0BBDE-2E1D-C841-9473-FD2448692C77}"/>
              </a:ext>
            </a:extLst>
          </p:cNvPr>
          <p:cNvCxnSpPr>
            <a:cxnSpLocks/>
          </p:cNvCxnSpPr>
          <p:nvPr/>
        </p:nvCxnSpPr>
        <p:spPr bwMode="auto">
          <a:xfrm>
            <a:off x="3018912" y="53340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0CBC7-D880-544A-8BEE-BC0DD68BBE76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2523612" y="48387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8F01AE-9EC5-0145-8B11-25CF412D8CC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3434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8D46B-186D-9F41-89FA-4A9C2C9C0D38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038600"/>
            <a:ext cx="990600" cy="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0F6183-290E-2742-9F42-5E7F76C6042C}"/>
              </a:ext>
            </a:extLst>
          </p:cNvPr>
          <p:cNvSpPr txBox="1"/>
          <p:nvPr/>
        </p:nvSpPr>
        <p:spPr>
          <a:xfrm>
            <a:off x="497066" y="5486400"/>
            <a:ext cx="109517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1B8F6-2FC8-F648-98DD-58BB24209705}"/>
              </a:ext>
            </a:extLst>
          </p:cNvPr>
          <p:cNvSpPr txBox="1"/>
          <p:nvPr/>
        </p:nvSpPr>
        <p:spPr>
          <a:xfrm>
            <a:off x="3523225" y="5486400"/>
            <a:ext cx="9725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D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(Drain)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6AFC0-1B81-4649-95EA-EFFB6BF57AD3}"/>
              </a:ext>
            </a:extLst>
          </p:cNvPr>
          <p:cNvSpPr txBox="1"/>
          <p:nvPr/>
        </p:nvSpPr>
        <p:spPr>
          <a:xfrm>
            <a:off x="1917465" y="5624899"/>
            <a:ext cx="11970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Substrate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ACE48F-6151-7B4A-9A13-AC82895369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5994" y="3695700"/>
            <a:ext cx="0" cy="342900"/>
          </a:xfrm>
          <a:prstGeom prst="line">
            <a:avLst/>
          </a:prstGeom>
          <a:solidFill>
            <a:srgbClr val="C0C0C0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47113A-201D-0643-BA6D-42F3287A8F87}"/>
              </a:ext>
            </a:extLst>
          </p:cNvPr>
          <p:cNvSpPr txBox="1"/>
          <p:nvPr/>
        </p:nvSpPr>
        <p:spPr>
          <a:xfrm>
            <a:off x="1669512" y="2971800"/>
            <a:ext cx="16929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G</a:t>
            </a:r>
          </a:p>
          <a:p>
            <a:pPr algn="ctr"/>
            <a:r>
              <a:rPr lang="en-CH" b="1" dirty="0">
                <a:latin typeface="Cambria" panose="02040503050406030204" pitchFamily="18" charset="0"/>
              </a:rPr>
              <a:t>(Control Gate)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2AEA48-F34B-514C-8B1E-DC6C5A2D71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352800"/>
            <a:ext cx="0" cy="236220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B947E7-0EDD-8F44-A5CB-E6184D9A24B1}"/>
              </a:ext>
            </a:extLst>
          </p:cNvPr>
          <p:cNvCxnSpPr>
            <a:cxnSpLocks/>
          </p:cNvCxnSpPr>
          <p:nvPr/>
        </p:nvCxnSpPr>
        <p:spPr bwMode="auto">
          <a:xfrm>
            <a:off x="5334000" y="5715000"/>
            <a:ext cx="3124200" cy="0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F8644-E003-AE45-B92B-E5BFDC734AFB}"/>
              </a:ext>
            </a:extLst>
          </p:cNvPr>
          <p:cNvSpPr txBox="1"/>
          <p:nvPr/>
        </p:nvSpPr>
        <p:spPr>
          <a:xfrm>
            <a:off x="8186215" y="5731579"/>
            <a:ext cx="500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3DD10-CE2A-A948-BCF4-F295CC28A789}"/>
              </a:ext>
            </a:extLst>
          </p:cNvPr>
          <p:cNvSpPr txBox="1"/>
          <p:nvPr/>
        </p:nvSpPr>
        <p:spPr>
          <a:xfrm rot="16200000">
            <a:off x="4931371" y="3275639"/>
            <a:ext cx="3674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I</a:t>
            </a:r>
            <a:r>
              <a:rPr lang="en-CH" b="1" i="1" baseline="-25000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2EA299F-65BF-5544-8760-05D6D9632416}"/>
              </a:ext>
            </a:extLst>
          </p:cNvPr>
          <p:cNvSpPr/>
          <p:nvPr/>
        </p:nvSpPr>
        <p:spPr bwMode="auto">
          <a:xfrm>
            <a:off x="6513576" y="3429000"/>
            <a:ext cx="573024" cy="2286000"/>
          </a:xfrm>
          <a:custGeom>
            <a:avLst/>
            <a:gdLst>
              <a:gd name="connsiteX0" fmla="*/ 573024 w 573024"/>
              <a:gd name="connsiteY0" fmla="*/ 0 h 2609088"/>
              <a:gd name="connsiteX1" fmla="*/ 304800 w 573024"/>
              <a:gd name="connsiteY1" fmla="*/ 2157984 h 2609088"/>
              <a:gd name="connsiteX2" fmla="*/ 0 w 573024"/>
              <a:gd name="connsiteY2" fmla="*/ 2609088 h 26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609088">
                <a:moveTo>
                  <a:pt x="573024" y="0"/>
                </a:moveTo>
                <a:cubicBezTo>
                  <a:pt x="486664" y="861568"/>
                  <a:pt x="400304" y="1723136"/>
                  <a:pt x="304800" y="2157984"/>
                </a:cubicBezTo>
                <a:cubicBezTo>
                  <a:pt x="209296" y="2592832"/>
                  <a:pt x="104648" y="2600960"/>
                  <a:pt x="0" y="2609088"/>
                </a:cubicBezTo>
              </a:path>
            </a:pathLst>
          </a:cu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0FECE-2906-A449-B5BF-CD15F87B9A90}"/>
              </a:ext>
            </a:extLst>
          </p:cNvPr>
          <p:cNvCxnSpPr/>
          <p:nvPr/>
        </p:nvCxnSpPr>
        <p:spPr bwMode="auto">
          <a:xfrm>
            <a:off x="6819900" y="3429000"/>
            <a:ext cx="0" cy="228600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355FE0-2649-254C-A775-A3C683B3E697}"/>
              </a:ext>
            </a:extLst>
          </p:cNvPr>
          <p:cNvSpPr txBox="1"/>
          <p:nvPr/>
        </p:nvSpPr>
        <p:spPr>
          <a:xfrm>
            <a:off x="6554323" y="5731579"/>
            <a:ext cx="5212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TH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B293A5-3C54-1049-BE7F-AEB00AC44053}"/>
              </a:ext>
            </a:extLst>
          </p:cNvPr>
          <p:cNvCxnSpPr>
            <a:cxnSpLocks/>
          </p:cNvCxnSpPr>
          <p:nvPr/>
        </p:nvCxnSpPr>
        <p:spPr bwMode="auto">
          <a:xfrm>
            <a:off x="2020694" y="4191000"/>
            <a:ext cx="990600" cy="0"/>
          </a:xfrm>
          <a:prstGeom prst="line">
            <a:avLst/>
          </a:prstGeom>
          <a:solidFill>
            <a:srgbClr val="C0C0C0"/>
          </a:solidFill>
          <a:ln w="571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DDEFF1-079B-2E4B-81C6-BD8B883AA29E}"/>
              </a:ext>
            </a:extLst>
          </p:cNvPr>
          <p:cNvSpPr txBox="1"/>
          <p:nvPr/>
        </p:nvSpPr>
        <p:spPr>
          <a:xfrm>
            <a:off x="208011" y="3886200"/>
            <a:ext cx="1770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FG</a:t>
            </a:r>
          </a:p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(Floating Gate)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261DAFD-B95B-0B45-9B1E-71F0573168CA}"/>
              </a:ext>
            </a:extLst>
          </p:cNvPr>
          <p:cNvSpPr/>
          <p:nvPr/>
        </p:nvSpPr>
        <p:spPr bwMode="auto">
          <a:xfrm>
            <a:off x="7460791" y="3429000"/>
            <a:ext cx="573024" cy="2286000"/>
          </a:xfrm>
          <a:custGeom>
            <a:avLst/>
            <a:gdLst>
              <a:gd name="connsiteX0" fmla="*/ 573024 w 573024"/>
              <a:gd name="connsiteY0" fmla="*/ 0 h 2609088"/>
              <a:gd name="connsiteX1" fmla="*/ 304800 w 573024"/>
              <a:gd name="connsiteY1" fmla="*/ 2157984 h 2609088"/>
              <a:gd name="connsiteX2" fmla="*/ 0 w 573024"/>
              <a:gd name="connsiteY2" fmla="*/ 2609088 h 26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609088">
                <a:moveTo>
                  <a:pt x="573024" y="0"/>
                </a:moveTo>
                <a:cubicBezTo>
                  <a:pt x="486664" y="861568"/>
                  <a:pt x="400304" y="1723136"/>
                  <a:pt x="304800" y="2157984"/>
                </a:cubicBezTo>
                <a:cubicBezTo>
                  <a:pt x="209296" y="2592832"/>
                  <a:pt x="104648" y="2600960"/>
                  <a:pt x="0" y="2609088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DDAB8E-89B4-CE42-A2FE-1C8245C61992}"/>
              </a:ext>
            </a:extLst>
          </p:cNvPr>
          <p:cNvCxnSpPr/>
          <p:nvPr/>
        </p:nvCxnSpPr>
        <p:spPr bwMode="auto">
          <a:xfrm>
            <a:off x="7767115" y="3429000"/>
            <a:ext cx="0" cy="228600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3B2F86-D996-2D4B-B471-EA9CE781C029}"/>
              </a:ext>
            </a:extLst>
          </p:cNvPr>
          <p:cNvSpPr txBox="1"/>
          <p:nvPr/>
        </p:nvSpPr>
        <p:spPr>
          <a:xfrm>
            <a:off x="7473486" y="5731579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V</a:t>
            </a:r>
            <a:r>
              <a:rPr lang="en-CH" b="1" i="1" baseline="-25000" dirty="0">
                <a:latin typeface="Cambria" panose="02040503050406030204" pitchFamily="18" charset="0"/>
              </a:rPr>
              <a:t>TH</a:t>
            </a:r>
            <a:r>
              <a:rPr lang="en-CH" b="1" i="1" dirty="0">
                <a:latin typeface="Cambria" panose="02040503050406030204" pitchFamily="18" charset="0"/>
              </a:rPr>
              <a:t>'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F31AE-F4D6-7845-B802-C81FC44E8A0E}"/>
              </a:ext>
            </a:extLst>
          </p:cNvPr>
          <p:cNvGrpSpPr/>
          <p:nvPr/>
        </p:nvGrpSpPr>
        <p:grpSpPr>
          <a:xfrm>
            <a:off x="1605904" y="2626668"/>
            <a:ext cx="2175008" cy="3099518"/>
            <a:chOff x="1605904" y="2626668"/>
            <a:chExt cx="2175008" cy="3099518"/>
          </a:xfrm>
        </p:grpSpPr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0D7554FB-E97A-094C-AE66-6F055306810B}"/>
                </a:ext>
              </a:extLst>
            </p:cNvPr>
            <p:cNvSpPr/>
            <p:nvPr/>
          </p:nvSpPr>
          <p:spPr bwMode="auto">
            <a:xfrm rot="10800000">
              <a:off x="2375729" y="4283078"/>
              <a:ext cx="321501" cy="649069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5863A9-3948-854A-AEE5-9D1CEFE6A1D7}"/>
                </a:ext>
              </a:extLst>
            </p:cNvPr>
            <p:cNvSpPr txBox="1"/>
            <p:nvPr/>
          </p:nvSpPr>
          <p:spPr>
            <a:xfrm>
              <a:off x="2722337" y="4561215"/>
              <a:ext cx="1058575" cy="277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Tunneling</a:t>
              </a:r>
              <a:endParaRPr lang="en-CH" b="1" i="1" baseline="-250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E202C7-7A7E-8740-A08B-3E7779C6B7FF}"/>
                </a:ext>
              </a:extLst>
            </p:cNvPr>
            <p:cNvSpPr txBox="1"/>
            <p:nvPr/>
          </p:nvSpPr>
          <p:spPr>
            <a:xfrm>
              <a:off x="2130027" y="2626668"/>
              <a:ext cx="77193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GND</a:t>
              </a:r>
              <a:endParaRPr lang="en-CH" b="1" i="1" baseline="-25000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8E9672-524B-3241-9F56-4B015B2404E8}"/>
                </a:ext>
              </a:extLst>
            </p:cNvPr>
            <p:cNvSpPr txBox="1"/>
            <p:nvPr/>
          </p:nvSpPr>
          <p:spPr>
            <a:xfrm>
              <a:off x="1605904" y="5356854"/>
              <a:ext cx="1820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20 </a:t>
              </a:r>
              <a:r>
                <a:rPr lang="en-CH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V</a:t>
              </a:r>
              <a:endParaRPr lang="en-CH" b="1" i="1" baseline="-25000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9CEB75F7-1A8D-F345-ADF7-C7D41A319C0C}"/>
                </a:ext>
              </a:extLst>
            </p:cNvPr>
            <p:cNvSpPr/>
            <p:nvPr/>
          </p:nvSpPr>
          <p:spPr>
            <a:xfrm>
              <a:off x="2442861" y="4862524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7" name="Oval 51">
              <a:extLst>
                <a:ext uri="{FF2B5EF4-FFF2-40B4-BE49-F238E27FC236}">
                  <a16:creationId xmlns:a16="http://schemas.microsoft.com/office/drawing/2014/main" id="{FCE0F671-090F-914E-87E8-EBA26BA4B31A}"/>
                </a:ext>
              </a:extLst>
            </p:cNvPr>
            <p:cNvSpPr/>
            <p:nvPr/>
          </p:nvSpPr>
          <p:spPr>
            <a:xfrm>
              <a:off x="2396235" y="4390630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9" name="Oval 51">
              <a:extLst>
                <a:ext uri="{FF2B5EF4-FFF2-40B4-BE49-F238E27FC236}">
                  <a16:creationId xmlns:a16="http://schemas.microsoft.com/office/drawing/2014/main" id="{6377B1DA-CECB-6940-991D-53D80079C4E8}"/>
                </a:ext>
              </a:extLst>
            </p:cNvPr>
            <p:cNvSpPr/>
            <p:nvPr/>
          </p:nvSpPr>
          <p:spPr>
            <a:xfrm>
              <a:off x="2483604" y="4587374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1" name="Oval 51">
              <a:extLst>
                <a:ext uri="{FF2B5EF4-FFF2-40B4-BE49-F238E27FC236}">
                  <a16:creationId xmlns:a16="http://schemas.microsoft.com/office/drawing/2014/main" id="{E037E761-1064-5B4C-A267-984B01040E4A}"/>
                </a:ext>
              </a:extLst>
            </p:cNvPr>
            <p:cNvSpPr/>
            <p:nvPr/>
          </p:nvSpPr>
          <p:spPr>
            <a:xfrm>
              <a:off x="2334637" y="5048586"/>
              <a:ext cx="167339" cy="16276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rgbClr val="ED7D31">
                  <a:lumMod val="50000"/>
                </a:srgbClr>
              </a:solidFill>
              <a:prstDash val="solid"/>
            </a:ln>
            <a:effectLst/>
          </p:spPr>
          <p:txBody>
            <a:bodyPr t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08C32D-A06B-C348-A90B-3B5D05401C64}"/>
              </a:ext>
            </a:extLst>
          </p:cNvPr>
          <p:cNvGrpSpPr/>
          <p:nvPr/>
        </p:nvGrpSpPr>
        <p:grpSpPr>
          <a:xfrm>
            <a:off x="7041957" y="3075496"/>
            <a:ext cx="588623" cy="2639504"/>
            <a:chOff x="7041957" y="3075496"/>
            <a:chExt cx="588623" cy="263950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C86907-819E-F244-8507-A34009443928}"/>
                </a:ext>
              </a:extLst>
            </p:cNvPr>
            <p:cNvCxnSpPr/>
            <p:nvPr/>
          </p:nvCxnSpPr>
          <p:spPr bwMode="auto">
            <a:xfrm>
              <a:off x="7315200" y="3429000"/>
              <a:ext cx="0" cy="2286000"/>
            </a:xfrm>
            <a:prstGeom prst="line">
              <a:avLst/>
            </a:prstGeom>
            <a:solidFill>
              <a:srgbClr val="C0C0C0"/>
            </a:solidFill>
            <a:ln w="28575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80449A-85E5-2245-8C33-F7908D757DCD}"/>
                </a:ext>
              </a:extLst>
            </p:cNvPr>
            <p:cNvSpPr txBox="1"/>
            <p:nvPr/>
          </p:nvSpPr>
          <p:spPr>
            <a:xfrm>
              <a:off x="7041957" y="3075496"/>
              <a:ext cx="58862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solidFill>
                    <a:srgbClr val="7030A0"/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C726D2-1890-EE4C-B844-3DF0D2051688}"/>
              </a:ext>
            </a:extLst>
          </p:cNvPr>
          <p:cNvGrpSpPr/>
          <p:nvPr/>
        </p:nvGrpSpPr>
        <p:grpSpPr>
          <a:xfrm>
            <a:off x="5519652" y="4428487"/>
            <a:ext cx="1141659" cy="746762"/>
            <a:chOff x="7091370" y="4428487"/>
            <a:chExt cx="1141659" cy="746762"/>
          </a:xfrm>
        </p:grpSpPr>
        <p:grpSp>
          <p:nvGrpSpPr>
            <p:cNvPr id="46" name="그룹 835">
              <a:extLst>
                <a:ext uri="{FF2B5EF4-FFF2-40B4-BE49-F238E27FC236}">
                  <a16:creationId xmlns:a16="http://schemas.microsoft.com/office/drawing/2014/main" id="{CBCCC155-C7A0-1443-B418-D03CE66FBB0D}"/>
                </a:ext>
              </a:extLst>
            </p:cNvPr>
            <p:cNvGrpSpPr/>
            <p:nvPr/>
          </p:nvGrpSpPr>
          <p:grpSpPr>
            <a:xfrm>
              <a:off x="7315200" y="4428487"/>
              <a:ext cx="704773" cy="287026"/>
              <a:chOff x="5890169" y="4312037"/>
              <a:chExt cx="1895988" cy="1103725"/>
            </a:xfrm>
          </p:grpSpPr>
          <p:grpSp>
            <p:nvGrpSpPr>
              <p:cNvPr id="48" name="그룹 822">
                <a:extLst>
                  <a:ext uri="{FF2B5EF4-FFF2-40B4-BE49-F238E27FC236}">
                    <a16:creationId xmlns:a16="http://schemas.microsoft.com/office/drawing/2014/main" id="{BF386E68-1AF6-4A44-BBF4-B511AFC77F3F}"/>
                  </a:ext>
                </a:extLst>
              </p:cNvPr>
              <p:cNvGrpSpPr/>
              <p:nvPr/>
            </p:nvGrpSpPr>
            <p:grpSpPr>
              <a:xfrm>
                <a:off x="6122466" y="4312037"/>
                <a:ext cx="1432853" cy="1103725"/>
                <a:chOff x="5991225" y="4310063"/>
                <a:chExt cx="496427" cy="273840"/>
              </a:xfrm>
            </p:grpSpPr>
            <p:cxnSp>
              <p:nvCxnSpPr>
                <p:cNvPr id="51" name="직선 연결선 771">
                  <a:extLst>
                    <a:ext uri="{FF2B5EF4-FFF2-40B4-BE49-F238E27FC236}">
                      <a16:creationId xmlns:a16="http://schemas.microsoft.com/office/drawing/2014/main" id="{C361A8C1-4DCA-9E47-ABF9-9983D648F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1225" y="4310063"/>
                  <a:ext cx="40482" cy="13692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2" name="직선 연결선 789">
                  <a:extLst>
                    <a:ext uri="{FF2B5EF4-FFF2-40B4-BE49-F238E27FC236}">
                      <a16:creationId xmlns:a16="http://schemas.microsoft.com/office/drawing/2014/main" id="{F6161E11-F7BE-184F-B18C-FE9AF25E9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4445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3" name="직선 연결선 792">
                  <a:extLst>
                    <a:ext uri="{FF2B5EF4-FFF2-40B4-BE49-F238E27FC236}">
                      <a16:creationId xmlns:a16="http://schemas.microsoft.com/office/drawing/2014/main" id="{FC451387-45FB-3147-BDAF-F7CBDEC18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1707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4" name="직선 연결선 807">
                  <a:extLst>
                    <a:ext uri="{FF2B5EF4-FFF2-40B4-BE49-F238E27FC236}">
                      <a16:creationId xmlns:a16="http://schemas.microsoft.com/office/drawing/2014/main" id="{8736E4B7-B24D-184F-A3D0-0D83BE5F7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83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5" name="직선 연결선 810">
                  <a:extLst>
                    <a:ext uri="{FF2B5EF4-FFF2-40B4-BE49-F238E27FC236}">
                      <a16:creationId xmlns:a16="http://schemas.microsoft.com/office/drawing/2014/main" id="{49E5FF6E-E889-C746-8B1B-EDD5F7DFE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921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6" name="직선 연결선 815">
                  <a:extLst>
                    <a:ext uri="{FF2B5EF4-FFF2-40B4-BE49-F238E27FC236}">
                      <a16:creationId xmlns:a16="http://schemas.microsoft.com/office/drawing/2014/main" id="{433F9879-5AB5-1247-A7D8-74C4FBE8D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2659" y="4310063"/>
                  <a:ext cx="82738" cy="27384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57" name="직선 연결선 819">
                  <a:extLst>
                    <a:ext uri="{FF2B5EF4-FFF2-40B4-BE49-F238E27FC236}">
                      <a16:creationId xmlns:a16="http://schemas.microsoft.com/office/drawing/2014/main" id="{1EC1CBC9-4FB9-3143-9A21-1C508255F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5397" y="4446983"/>
                  <a:ext cx="42255" cy="136920"/>
                </a:xfrm>
                <a:prstGeom prst="line">
                  <a:avLst/>
                </a:prstGeom>
                <a:noFill/>
                <a:ln w="22225" cap="rnd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</p:cxnSp>
          </p:grpSp>
          <p:cxnSp>
            <p:nvCxnSpPr>
              <p:cNvPr id="49" name="직선 연결선 826">
                <a:extLst>
                  <a:ext uri="{FF2B5EF4-FFF2-40B4-BE49-F238E27FC236}">
                    <a16:creationId xmlns:a16="http://schemas.microsoft.com/office/drawing/2014/main" id="{16AE6462-445E-4F48-BFD0-197027EC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69" y="4863900"/>
                <a:ext cx="232301" cy="0"/>
              </a:xfrm>
              <a:prstGeom prst="line">
                <a:avLst/>
              </a:prstGeom>
              <a:noFill/>
              <a:ln w="22225" cap="rnd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</p:cxnSp>
          <p:cxnSp>
            <p:nvCxnSpPr>
              <p:cNvPr id="50" name="직선 연결선 832">
                <a:extLst>
                  <a:ext uri="{FF2B5EF4-FFF2-40B4-BE49-F238E27FC236}">
                    <a16:creationId xmlns:a16="http://schemas.microsoft.com/office/drawing/2014/main" id="{8D6FF94B-B528-5241-BC38-7C5094D54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471" y="4863900"/>
                <a:ext cx="233686" cy="0"/>
              </a:xfrm>
              <a:prstGeom prst="line">
                <a:avLst/>
              </a:prstGeom>
              <a:noFill/>
              <a:ln w="22225" cap="rnd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0E33E2-C4DB-734F-B074-0D4804E605E7}"/>
                </a:ext>
              </a:extLst>
            </p:cNvPr>
            <p:cNvSpPr txBox="1"/>
            <p:nvPr/>
          </p:nvSpPr>
          <p:spPr>
            <a:xfrm>
              <a:off x="7091370" y="4805917"/>
              <a:ext cx="114165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TH</a:t>
              </a:r>
              <a:r>
                <a:rPr lang="ko-KR" altLang="en-US" b="1" i="1" baseline="-25000" dirty="0">
                  <a:latin typeface="Cambria" panose="02040503050406030204" pitchFamily="18" charset="0"/>
                </a:rPr>
                <a:t> </a:t>
              </a:r>
              <a:r>
                <a:rPr lang="en-US" altLang="ko-KR" b="1" i="1" dirty="0">
                  <a:latin typeface="Cambria" panose="02040503050406030204" pitchFamily="18" charset="0"/>
                </a:rPr>
                <a:t>&lt;</a:t>
              </a:r>
              <a:r>
                <a:rPr lang="ko-KR" altLang="en-US" b="1" i="1" dirty="0">
                  <a:latin typeface="Cambria" panose="02040503050406030204" pitchFamily="18" charset="0"/>
                </a:rPr>
                <a:t> </a:t>
              </a:r>
              <a:r>
                <a:rPr lang="en-US" altLang="ko-KR" b="1" i="1" dirty="0">
                  <a:latin typeface="Cambria" panose="02040503050406030204" pitchFamily="18" charset="0"/>
                </a:rPr>
                <a:t>V</a:t>
              </a:r>
              <a:r>
                <a:rPr lang="en-US" altLang="ko-KR" b="1" i="1" baseline="-25000" dirty="0"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747A4B-0461-9346-871E-85CDD9754712}"/>
              </a:ext>
            </a:extLst>
          </p:cNvPr>
          <p:cNvGrpSpPr/>
          <p:nvPr/>
        </p:nvGrpSpPr>
        <p:grpSpPr>
          <a:xfrm>
            <a:off x="7851562" y="4463468"/>
            <a:ext cx="1141659" cy="711781"/>
            <a:chOff x="5536890" y="4463468"/>
            <a:chExt cx="1141659" cy="71178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4A2B3F-0480-8542-8D8F-40412B92E5ED}"/>
                </a:ext>
              </a:extLst>
            </p:cNvPr>
            <p:cNvSpPr txBox="1"/>
            <p:nvPr/>
          </p:nvSpPr>
          <p:spPr>
            <a:xfrm>
              <a:off x="5536890" y="4805917"/>
              <a:ext cx="114165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latin typeface="Cambria" panose="02040503050406030204" pitchFamily="18" charset="0"/>
                </a:rPr>
                <a:t>TH</a:t>
              </a:r>
              <a:r>
                <a:rPr lang="ko-KR" altLang="en-US" b="1" i="1" baseline="-25000">
                  <a:latin typeface="Cambria" panose="02040503050406030204" pitchFamily="18" charset="0"/>
                </a:rPr>
                <a:t> </a:t>
              </a:r>
              <a:r>
                <a:rPr lang="en-US" altLang="ko-KR" b="1" i="1" dirty="0">
                  <a:latin typeface="Cambria" panose="02040503050406030204" pitchFamily="18" charset="0"/>
                </a:rPr>
                <a:t>&gt;</a:t>
              </a:r>
              <a:r>
                <a:rPr lang="ko-KR" altLang="en-US" b="1" i="1" dirty="0">
                  <a:latin typeface="Cambria" panose="02040503050406030204" pitchFamily="18" charset="0"/>
                </a:rPr>
                <a:t> </a:t>
              </a:r>
              <a:r>
                <a:rPr lang="en-US" altLang="ko-KR" b="1" i="1" dirty="0">
                  <a:latin typeface="Cambria" panose="02040503050406030204" pitchFamily="18" charset="0"/>
                </a:rPr>
                <a:t>V</a:t>
              </a:r>
              <a:r>
                <a:rPr lang="en-US" altLang="ko-KR" b="1" i="1" baseline="-25000" dirty="0"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latin typeface="Cambria" panose="02040503050406030204" pitchFamily="18" charset="0"/>
              </a:endParaRPr>
            </a:p>
          </p:txBody>
        </p:sp>
        <p:grpSp>
          <p:nvGrpSpPr>
            <p:cNvPr id="60" name="그룹 761">
              <a:extLst>
                <a:ext uri="{FF2B5EF4-FFF2-40B4-BE49-F238E27FC236}">
                  <a16:creationId xmlns:a16="http://schemas.microsoft.com/office/drawing/2014/main" id="{9489CD38-E625-3D4C-94D0-D43C4B234C5E}"/>
                </a:ext>
              </a:extLst>
            </p:cNvPr>
            <p:cNvGrpSpPr/>
            <p:nvPr/>
          </p:nvGrpSpPr>
          <p:grpSpPr>
            <a:xfrm>
              <a:off x="5760759" y="4463468"/>
              <a:ext cx="706095" cy="203266"/>
              <a:chOff x="5608137" y="3368746"/>
              <a:chExt cx="334186" cy="96203"/>
            </a:xfrm>
          </p:grpSpPr>
          <p:grpSp>
            <p:nvGrpSpPr>
              <p:cNvPr id="61" name="그룹 753">
                <a:extLst>
                  <a:ext uri="{FF2B5EF4-FFF2-40B4-BE49-F238E27FC236}">
                    <a16:creationId xmlns:a16="http://schemas.microsoft.com/office/drawing/2014/main" id="{BC9BB31B-BB92-D644-B75B-C4F84B4A7F62}"/>
                  </a:ext>
                </a:extLst>
              </p:cNvPr>
              <p:cNvGrpSpPr/>
              <p:nvPr/>
            </p:nvGrpSpPr>
            <p:grpSpPr>
              <a:xfrm rot="5400000">
                <a:off x="5726825" y="3294412"/>
                <a:ext cx="96203" cy="244872"/>
                <a:chOff x="5106224" y="2342057"/>
                <a:chExt cx="96203" cy="244872"/>
              </a:xfrm>
            </p:grpSpPr>
            <p:sp>
              <p:nvSpPr>
                <p:cNvPr id="64" name="타원 750">
                  <a:extLst>
                    <a:ext uri="{FF2B5EF4-FFF2-40B4-BE49-F238E27FC236}">
                      <a16:creationId xmlns:a16="http://schemas.microsoft.com/office/drawing/2014/main" id="{F5DA65AA-7E38-344F-94E2-C872D24B105E}"/>
                    </a:ext>
                  </a:extLst>
                </p:cNvPr>
                <p:cNvSpPr/>
                <p:nvPr/>
              </p:nvSpPr>
              <p:spPr>
                <a:xfrm>
                  <a:off x="5141467" y="2525969"/>
                  <a:ext cx="60960" cy="6096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" name="타원 751">
                  <a:extLst>
                    <a:ext uri="{FF2B5EF4-FFF2-40B4-BE49-F238E27FC236}">
                      <a16:creationId xmlns:a16="http://schemas.microsoft.com/office/drawing/2014/main" id="{06AEB688-B37A-A447-A7DE-474535629B35}"/>
                    </a:ext>
                  </a:extLst>
                </p:cNvPr>
                <p:cNvSpPr/>
                <p:nvPr/>
              </p:nvSpPr>
              <p:spPr>
                <a:xfrm>
                  <a:off x="5141467" y="2342057"/>
                  <a:ext cx="60960" cy="6096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68" name="직선 연결선 752">
                  <a:extLst>
                    <a:ext uri="{FF2B5EF4-FFF2-40B4-BE49-F238E27FC236}">
                      <a16:creationId xmlns:a16="http://schemas.microsoft.com/office/drawing/2014/main" id="{6C828675-7AF0-F04C-A390-4D429BAF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5106224" y="2428734"/>
                  <a:ext cx="0" cy="122952"/>
                </a:xfrm>
                <a:prstGeom prst="line">
                  <a:avLst/>
                </a:prstGeom>
                <a:ln w="22225" cap="sq">
                  <a:solidFill>
                    <a:schemeClr val="accent4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직선 연결선 754">
                <a:extLst>
                  <a:ext uri="{FF2B5EF4-FFF2-40B4-BE49-F238E27FC236}">
                    <a16:creationId xmlns:a16="http://schemas.microsoft.com/office/drawing/2014/main" id="{B041FB21-F30F-3642-AF87-AEEF1062C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137" y="3433763"/>
                <a:ext cx="44354" cy="0"/>
              </a:xfrm>
              <a:prstGeom prst="line">
                <a:avLst/>
              </a:prstGeom>
              <a:ln w="22225" cap="sq">
                <a:solidFill>
                  <a:schemeClr val="accent4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756">
                <a:extLst>
                  <a:ext uri="{FF2B5EF4-FFF2-40B4-BE49-F238E27FC236}">
                    <a16:creationId xmlns:a16="http://schemas.microsoft.com/office/drawing/2014/main" id="{9FF00C08-BECB-7946-8D1D-607AFC6B4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969" y="3433763"/>
                <a:ext cx="44354" cy="0"/>
              </a:xfrm>
              <a:prstGeom prst="line">
                <a:avLst/>
              </a:prstGeom>
              <a:ln w="22225" cap="sq">
                <a:solidFill>
                  <a:schemeClr val="accent4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717A220-2C3A-4AB4-85B4-57D91E5E163B}"/>
              </a:ext>
            </a:extLst>
          </p:cNvPr>
          <p:cNvSpPr txBox="1"/>
          <p:nvPr/>
        </p:nvSpPr>
        <p:spPr>
          <a:xfrm>
            <a:off x="5201644" y="3729335"/>
            <a:ext cx="18201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endParaRPr lang="en-CH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80981-1EA5-4143-8129-606E45115B43}"/>
              </a:ext>
            </a:extLst>
          </p:cNvPr>
          <p:cNvSpPr txBox="1"/>
          <p:nvPr/>
        </p:nvSpPr>
        <p:spPr>
          <a:xfrm>
            <a:off x="7543801" y="3729335"/>
            <a:ext cx="18201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endParaRPr lang="en-CH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9701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Cell Characteristics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 anchor="t"/>
          <a:lstStyle/>
          <a:p>
            <a:r>
              <a:rPr lang="en-US" dirty="0"/>
              <a:t>Multi-leveling: A flash cell can store multiple bits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100" dirty="0"/>
          </a:p>
          <a:p>
            <a:r>
              <a:rPr lang="en-US" dirty="0"/>
              <a:t>Retention loss: A cell leaks electrons over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Limited lifetime: A cell wears out after P/E cycling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H" dirty="0"/>
          </a:p>
          <a:p>
            <a:pPr lvl="1"/>
            <a:endParaRPr lang="en-CH" sz="2400" dirty="0"/>
          </a:p>
          <a:p>
            <a:pPr lvl="1"/>
            <a:endParaRPr lang="en-CH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AC1789-1606-AB4D-8423-5574A59007FE}"/>
              </a:ext>
            </a:extLst>
          </p:cNvPr>
          <p:cNvSpPr txBox="1"/>
          <p:nvPr/>
        </p:nvSpPr>
        <p:spPr>
          <a:xfrm>
            <a:off x="2590800" y="2438400"/>
            <a:ext cx="11521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latin typeface="Cambria" panose="02040503050406030204" pitchFamily="18" charset="0"/>
              </a:rPr>
              <a:t>Flash Cell</a:t>
            </a:r>
            <a:endParaRPr lang="ko-KR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73" name="타원 301">
            <a:extLst>
              <a:ext uri="{FF2B5EF4-FFF2-40B4-BE49-F238E27FC236}">
                <a16:creationId xmlns:a16="http://schemas.microsoft.com/office/drawing/2014/main" id="{80C64FE7-482E-A948-A001-8E43E0F2B2D8}"/>
              </a:ext>
            </a:extLst>
          </p:cNvPr>
          <p:cNvSpPr/>
          <p:nvPr/>
        </p:nvSpPr>
        <p:spPr>
          <a:xfrm>
            <a:off x="2763889" y="1573158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74" name="그룹 3">
            <a:extLst>
              <a:ext uri="{FF2B5EF4-FFF2-40B4-BE49-F238E27FC236}">
                <a16:creationId xmlns:a16="http://schemas.microsoft.com/office/drawing/2014/main" id="{9503AAED-61E8-B745-BA6F-67C00B162C65}"/>
              </a:ext>
            </a:extLst>
          </p:cNvPr>
          <p:cNvGrpSpPr/>
          <p:nvPr/>
        </p:nvGrpSpPr>
        <p:grpSpPr>
          <a:xfrm>
            <a:off x="1052702" y="1748517"/>
            <a:ext cx="1538098" cy="492443"/>
            <a:chOff x="692796" y="1491447"/>
            <a:chExt cx="1538098" cy="492443"/>
          </a:xfrm>
        </p:grpSpPr>
        <p:cxnSp>
          <p:nvCxnSpPr>
            <p:cNvPr id="75" name="직선 화살표 연결선 303">
              <a:extLst>
                <a:ext uri="{FF2B5EF4-FFF2-40B4-BE49-F238E27FC236}">
                  <a16:creationId xmlns:a16="http://schemas.microsoft.com/office/drawing/2014/main" id="{DB48CB29-0BCC-8C4F-BEB3-C032A3B621AF}"/>
                </a:ext>
              </a:extLst>
            </p:cNvPr>
            <p:cNvCxnSpPr/>
            <p:nvPr/>
          </p:nvCxnSpPr>
          <p:spPr>
            <a:xfrm flipV="1">
              <a:off x="2230894" y="1492248"/>
              <a:ext cx="0" cy="453631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0F6BF12-74DF-1C4C-AEDB-9B5A889306CA}"/>
                </a:ext>
              </a:extLst>
            </p:cNvPr>
            <p:cNvSpPr txBox="1"/>
            <p:nvPr/>
          </p:nvSpPr>
          <p:spPr>
            <a:xfrm>
              <a:off x="692796" y="1491447"/>
              <a:ext cx="134511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Program:</a:t>
              </a:r>
            </a:p>
            <a:p>
              <a:pPr algn="ctr"/>
              <a:r>
                <a:rPr lang="en-US" altLang="ko-KR" sz="1600" dirty="0">
                  <a:latin typeface="Cambria" panose="02040503050406030204" pitchFamily="18" charset="0"/>
                </a:rPr>
                <a:t>Inject electrons</a:t>
              </a:r>
              <a:endParaRPr lang="ko-KR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7" name="그룹 4">
            <a:extLst>
              <a:ext uri="{FF2B5EF4-FFF2-40B4-BE49-F238E27FC236}">
                <a16:creationId xmlns:a16="http://schemas.microsoft.com/office/drawing/2014/main" id="{137EA1FB-9D85-F844-AAA2-424B8C3CCF40}"/>
              </a:ext>
            </a:extLst>
          </p:cNvPr>
          <p:cNvGrpSpPr/>
          <p:nvPr/>
        </p:nvGrpSpPr>
        <p:grpSpPr>
          <a:xfrm>
            <a:off x="3765967" y="1692551"/>
            <a:ext cx="1512168" cy="510398"/>
            <a:chOff x="3406061" y="1435481"/>
            <a:chExt cx="1512168" cy="510398"/>
          </a:xfrm>
        </p:grpSpPr>
        <p:cxnSp>
          <p:nvCxnSpPr>
            <p:cNvPr id="78" name="직선 화살표 연결선 304">
              <a:extLst>
                <a:ext uri="{FF2B5EF4-FFF2-40B4-BE49-F238E27FC236}">
                  <a16:creationId xmlns:a16="http://schemas.microsoft.com/office/drawing/2014/main" id="{331ACD63-0772-1D43-87CF-BC9BAB43946C}"/>
                </a:ext>
              </a:extLst>
            </p:cNvPr>
            <p:cNvCxnSpPr/>
            <p:nvPr/>
          </p:nvCxnSpPr>
          <p:spPr>
            <a:xfrm flipV="1">
              <a:off x="3406061" y="1492248"/>
              <a:ext cx="0" cy="453631"/>
            </a:xfrm>
            <a:prstGeom prst="straightConnector1">
              <a:avLst/>
            </a:prstGeom>
            <a:ln w="127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85F5B3-7532-1842-BA5D-B678665D27BF}"/>
                </a:ext>
              </a:extLst>
            </p:cNvPr>
            <p:cNvSpPr txBox="1"/>
            <p:nvPr/>
          </p:nvSpPr>
          <p:spPr>
            <a:xfrm>
              <a:off x="3635634" y="1435481"/>
              <a:ext cx="12825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Erase:</a:t>
              </a:r>
            </a:p>
            <a:p>
              <a:pPr algn="ctr"/>
              <a:r>
                <a:rPr lang="en-US" altLang="ko-KR" sz="1600" dirty="0">
                  <a:latin typeface="Cambria" panose="02040503050406030204" pitchFamily="18" charset="0"/>
                </a:rPr>
                <a:t>Eject electrons</a:t>
              </a:r>
              <a:endParaRPr lang="ko-KR" altLang="en-US" sz="1600" dirty="0">
                <a:latin typeface="Cambria" panose="02040503050406030204" pitchFamily="18" charset="0"/>
              </a:endParaRPr>
            </a:p>
          </p:txBody>
        </p:sp>
      </p:grpSp>
      <p:sp>
        <p:nvSpPr>
          <p:cNvPr id="80" name="타원 99">
            <a:extLst>
              <a:ext uri="{FF2B5EF4-FFF2-40B4-BE49-F238E27FC236}">
                <a16:creationId xmlns:a16="http://schemas.microsoft.com/office/drawing/2014/main" id="{CF916E92-9BAA-9F4F-987C-585D07BE5026}"/>
              </a:ext>
            </a:extLst>
          </p:cNvPr>
          <p:cNvSpPr/>
          <p:nvPr/>
        </p:nvSpPr>
        <p:spPr>
          <a:xfrm>
            <a:off x="6244517" y="1573158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1" name="직사각형 2">
            <a:extLst>
              <a:ext uri="{FF2B5EF4-FFF2-40B4-BE49-F238E27FC236}">
                <a16:creationId xmlns:a16="http://schemas.microsoft.com/office/drawing/2014/main" id="{5081DCE3-378E-A24F-96E4-823778DC17E1}"/>
              </a:ext>
            </a:extLst>
          </p:cNvPr>
          <p:cNvSpPr/>
          <p:nvPr/>
        </p:nvSpPr>
        <p:spPr>
          <a:xfrm>
            <a:off x="2741337" y="1550997"/>
            <a:ext cx="873842" cy="85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타원 299">
            <a:extLst>
              <a:ext uri="{FF2B5EF4-FFF2-40B4-BE49-F238E27FC236}">
                <a16:creationId xmlns:a16="http://schemas.microsoft.com/office/drawing/2014/main" id="{64FF02A0-04DA-DC4E-B702-29363C8782A7}"/>
              </a:ext>
            </a:extLst>
          </p:cNvPr>
          <p:cNvSpPr/>
          <p:nvPr/>
        </p:nvSpPr>
        <p:spPr>
          <a:xfrm>
            <a:off x="2763889" y="1573158"/>
            <a:ext cx="805949" cy="8059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3" name="직사각형 94">
            <a:extLst>
              <a:ext uri="{FF2B5EF4-FFF2-40B4-BE49-F238E27FC236}">
                <a16:creationId xmlns:a16="http://schemas.microsoft.com/office/drawing/2014/main" id="{E89D41ED-5BE6-904C-B00C-DF597D0C0AD4}"/>
              </a:ext>
            </a:extLst>
          </p:cNvPr>
          <p:cNvSpPr/>
          <p:nvPr/>
        </p:nvSpPr>
        <p:spPr>
          <a:xfrm>
            <a:off x="6218304" y="2262572"/>
            <a:ext cx="873842" cy="13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직사각형 95">
            <a:extLst>
              <a:ext uri="{FF2B5EF4-FFF2-40B4-BE49-F238E27FC236}">
                <a16:creationId xmlns:a16="http://schemas.microsoft.com/office/drawing/2014/main" id="{FAADFDAF-D08A-D74D-A906-B62A4CE1D697}"/>
              </a:ext>
            </a:extLst>
          </p:cNvPr>
          <p:cNvSpPr/>
          <p:nvPr/>
        </p:nvSpPr>
        <p:spPr>
          <a:xfrm>
            <a:off x="6218304" y="205308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직사각형 96">
            <a:extLst>
              <a:ext uri="{FF2B5EF4-FFF2-40B4-BE49-F238E27FC236}">
                <a16:creationId xmlns:a16="http://schemas.microsoft.com/office/drawing/2014/main" id="{7386F2B6-A322-9741-A5F2-03620CD863B7}"/>
              </a:ext>
            </a:extLst>
          </p:cNvPr>
          <p:cNvSpPr/>
          <p:nvPr/>
        </p:nvSpPr>
        <p:spPr>
          <a:xfrm>
            <a:off x="6218304" y="184327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직사각형 101">
            <a:extLst>
              <a:ext uri="{FF2B5EF4-FFF2-40B4-BE49-F238E27FC236}">
                <a16:creationId xmlns:a16="http://schemas.microsoft.com/office/drawing/2014/main" id="{F00F3AD5-5C7B-FC4F-93DE-060EB8FB0AE8}"/>
              </a:ext>
            </a:extLst>
          </p:cNvPr>
          <p:cNvSpPr/>
          <p:nvPr/>
        </p:nvSpPr>
        <p:spPr>
          <a:xfrm>
            <a:off x="6218304" y="1633487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직사각형 102">
            <a:extLst>
              <a:ext uri="{FF2B5EF4-FFF2-40B4-BE49-F238E27FC236}">
                <a16:creationId xmlns:a16="http://schemas.microsoft.com/office/drawing/2014/main" id="{CE225BF0-04E4-F246-B1D3-16A263DEC5F2}"/>
              </a:ext>
            </a:extLst>
          </p:cNvPr>
          <p:cNvSpPr/>
          <p:nvPr/>
        </p:nvSpPr>
        <p:spPr>
          <a:xfrm>
            <a:off x="6218304" y="142629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88" name="그룹 6">
            <a:extLst>
              <a:ext uri="{FF2B5EF4-FFF2-40B4-BE49-F238E27FC236}">
                <a16:creationId xmlns:a16="http://schemas.microsoft.com/office/drawing/2014/main" id="{A99E43AD-9CAA-7144-B4E4-A1B093925AB9}"/>
              </a:ext>
            </a:extLst>
          </p:cNvPr>
          <p:cNvGrpSpPr/>
          <p:nvPr/>
        </p:nvGrpSpPr>
        <p:grpSpPr>
          <a:xfrm>
            <a:off x="5900995" y="2191033"/>
            <a:ext cx="1431279" cy="246221"/>
            <a:chOff x="5541089" y="1933963"/>
            <a:chExt cx="1431279" cy="246221"/>
          </a:xfrm>
        </p:grpSpPr>
        <p:cxnSp>
          <p:nvCxnSpPr>
            <p:cNvPr id="89" name="직선 연결선 107">
              <a:extLst>
                <a:ext uri="{FF2B5EF4-FFF2-40B4-BE49-F238E27FC236}">
                  <a16:creationId xmlns:a16="http://schemas.microsoft.com/office/drawing/2014/main" id="{E5710728-5984-FE48-A2AE-2B8FE84804A9}"/>
                </a:ext>
              </a:extLst>
            </p:cNvPr>
            <p:cNvCxnSpPr/>
            <p:nvPr/>
          </p:nvCxnSpPr>
          <p:spPr>
            <a:xfrm>
              <a:off x="5612484" y="1946208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7A44344-E050-8648-8A09-A2FFC67E765D}"/>
                </a:ext>
              </a:extLst>
            </p:cNvPr>
            <p:cNvSpPr txBox="1"/>
            <p:nvPr/>
          </p:nvSpPr>
          <p:spPr>
            <a:xfrm>
              <a:off x="5541089" y="1933963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11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1" name="그룹 7">
            <a:extLst>
              <a:ext uri="{FF2B5EF4-FFF2-40B4-BE49-F238E27FC236}">
                <a16:creationId xmlns:a16="http://schemas.microsoft.com/office/drawing/2014/main" id="{CC04BEAC-94B3-F64A-85CB-42A31073664D}"/>
              </a:ext>
            </a:extLst>
          </p:cNvPr>
          <p:cNvGrpSpPr/>
          <p:nvPr/>
        </p:nvGrpSpPr>
        <p:grpSpPr>
          <a:xfrm>
            <a:off x="5900995" y="1969300"/>
            <a:ext cx="1431279" cy="246221"/>
            <a:chOff x="5541089" y="1712230"/>
            <a:chExt cx="1431279" cy="246221"/>
          </a:xfrm>
        </p:grpSpPr>
        <p:cxnSp>
          <p:nvCxnSpPr>
            <p:cNvPr id="92" name="직선 연결선 105">
              <a:extLst>
                <a:ext uri="{FF2B5EF4-FFF2-40B4-BE49-F238E27FC236}">
                  <a16:creationId xmlns:a16="http://schemas.microsoft.com/office/drawing/2014/main" id="{C0FCA086-B564-1545-BC11-49A34F0D2630}"/>
                </a:ext>
              </a:extLst>
            </p:cNvPr>
            <p:cNvCxnSpPr/>
            <p:nvPr/>
          </p:nvCxnSpPr>
          <p:spPr>
            <a:xfrm>
              <a:off x="5612484" y="1724473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E491AF-08EC-0B46-B77E-77CE6B7F2445}"/>
                </a:ext>
              </a:extLst>
            </p:cNvPr>
            <p:cNvSpPr txBox="1"/>
            <p:nvPr/>
          </p:nvSpPr>
          <p:spPr>
            <a:xfrm>
              <a:off x="5541089" y="1712230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4" name="그룹 8">
            <a:extLst>
              <a:ext uri="{FF2B5EF4-FFF2-40B4-BE49-F238E27FC236}">
                <a16:creationId xmlns:a16="http://schemas.microsoft.com/office/drawing/2014/main" id="{CA6686BB-8161-5346-A2A5-0B40062DAB44}"/>
              </a:ext>
            </a:extLst>
          </p:cNvPr>
          <p:cNvGrpSpPr/>
          <p:nvPr/>
        </p:nvGrpSpPr>
        <p:grpSpPr>
          <a:xfrm>
            <a:off x="5900995" y="1525830"/>
            <a:ext cx="1431279" cy="467956"/>
            <a:chOff x="5541089" y="1268760"/>
            <a:chExt cx="1431279" cy="467956"/>
          </a:xfrm>
        </p:grpSpPr>
        <p:cxnSp>
          <p:nvCxnSpPr>
            <p:cNvPr id="95" name="직선 연결선 106">
              <a:extLst>
                <a:ext uri="{FF2B5EF4-FFF2-40B4-BE49-F238E27FC236}">
                  <a16:creationId xmlns:a16="http://schemas.microsoft.com/office/drawing/2014/main" id="{0DE54BE0-5E2B-7245-BB9F-C2EF0A13677E}"/>
                </a:ext>
              </a:extLst>
            </p:cNvPr>
            <p:cNvCxnSpPr/>
            <p:nvPr/>
          </p:nvCxnSpPr>
          <p:spPr>
            <a:xfrm>
              <a:off x="5612484" y="1502738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CF7E2A-E87C-6040-A834-80E3AA2DB213}"/>
                </a:ext>
              </a:extLst>
            </p:cNvPr>
            <p:cNvSpPr txBox="1"/>
            <p:nvPr/>
          </p:nvSpPr>
          <p:spPr>
            <a:xfrm>
              <a:off x="5541089" y="1490495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00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1BEFC1-0E34-1244-B8AB-4F1897997C51}"/>
                </a:ext>
              </a:extLst>
            </p:cNvPr>
            <p:cNvSpPr txBox="1"/>
            <p:nvPr/>
          </p:nvSpPr>
          <p:spPr>
            <a:xfrm>
              <a:off x="5541089" y="1268760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10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8" name="그룹 5">
            <a:extLst>
              <a:ext uri="{FF2B5EF4-FFF2-40B4-BE49-F238E27FC236}">
                <a16:creationId xmlns:a16="http://schemas.microsoft.com/office/drawing/2014/main" id="{749A3482-FF11-9142-AE3A-8138B9C0AF20}"/>
              </a:ext>
            </a:extLst>
          </p:cNvPr>
          <p:cNvGrpSpPr/>
          <p:nvPr/>
        </p:nvGrpSpPr>
        <p:grpSpPr>
          <a:xfrm>
            <a:off x="5003914" y="1573158"/>
            <a:ext cx="3287156" cy="1111463"/>
            <a:chOff x="4644008" y="1316088"/>
            <a:chExt cx="3287156" cy="111146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AB5FC79-59A3-B142-87F4-6D2D55A766C2}"/>
                </a:ext>
              </a:extLst>
            </p:cNvPr>
            <p:cNvSpPr txBox="1"/>
            <p:nvPr/>
          </p:nvSpPr>
          <p:spPr>
            <a:xfrm>
              <a:off x="4644008" y="2181330"/>
              <a:ext cx="32871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Cambria" panose="02040503050406030204" pitchFamily="18" charset="0"/>
                </a:rPr>
                <a:t>2-bit Multi-level Cell</a:t>
              </a:r>
              <a:endParaRPr lang="ko-KR" altLang="en-US" sz="1600" b="1" dirty="0">
                <a:latin typeface="Cambria" panose="02040503050406030204" pitchFamily="18" charset="0"/>
              </a:endParaRPr>
            </a:p>
          </p:txBody>
        </p:sp>
        <p:sp>
          <p:nvSpPr>
            <p:cNvPr id="100" name="타원 100">
              <a:extLst>
                <a:ext uri="{FF2B5EF4-FFF2-40B4-BE49-F238E27FC236}">
                  <a16:creationId xmlns:a16="http://schemas.microsoft.com/office/drawing/2014/main" id="{D7DC4FFF-18C0-AF4F-A99D-DE3587938289}"/>
                </a:ext>
              </a:extLst>
            </p:cNvPr>
            <p:cNvSpPr/>
            <p:nvPr/>
          </p:nvSpPr>
          <p:spPr>
            <a:xfrm>
              <a:off x="5884611" y="1316088"/>
              <a:ext cx="805949" cy="805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01" name="그룹 11">
            <a:extLst>
              <a:ext uri="{FF2B5EF4-FFF2-40B4-BE49-F238E27FC236}">
                <a16:creationId xmlns:a16="http://schemas.microsoft.com/office/drawing/2014/main" id="{B9B7D082-69CA-764F-890A-7DF0E56B3284}"/>
              </a:ext>
            </a:extLst>
          </p:cNvPr>
          <p:cNvGrpSpPr/>
          <p:nvPr/>
        </p:nvGrpSpPr>
        <p:grpSpPr>
          <a:xfrm>
            <a:off x="2371715" y="3824430"/>
            <a:ext cx="1152128" cy="337682"/>
            <a:chOff x="2195736" y="3675852"/>
            <a:chExt cx="1152128" cy="337682"/>
          </a:xfrm>
        </p:grpSpPr>
        <p:cxnSp>
          <p:nvCxnSpPr>
            <p:cNvPr id="102" name="직선 화살표 연결선 142">
              <a:extLst>
                <a:ext uri="{FF2B5EF4-FFF2-40B4-BE49-F238E27FC236}">
                  <a16:creationId xmlns:a16="http://schemas.microsoft.com/office/drawing/2014/main" id="{EF4332C4-A8E2-B047-B90B-B49AAEEC7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8666" y="3675852"/>
              <a:ext cx="706269" cy="5080"/>
            </a:xfrm>
            <a:prstGeom prst="straightConnector1">
              <a:avLst/>
            </a:prstGeom>
            <a:ln w="127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31922AC-AB0F-C14F-9FC9-B761B6D44C06}"/>
                </a:ext>
              </a:extLst>
            </p:cNvPr>
            <p:cNvSpPr txBox="1"/>
            <p:nvPr/>
          </p:nvSpPr>
          <p:spPr>
            <a:xfrm>
              <a:off x="2195736" y="3767313"/>
              <a:ext cx="11521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1 year</a:t>
              </a:r>
              <a:endParaRPr lang="ko-KR" altLang="en-US" sz="1600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04" name="그룹 12">
            <a:extLst>
              <a:ext uri="{FF2B5EF4-FFF2-40B4-BE49-F238E27FC236}">
                <a16:creationId xmlns:a16="http://schemas.microsoft.com/office/drawing/2014/main" id="{6DFE7DAF-D2D7-0548-8752-55FE8FC0CABD}"/>
              </a:ext>
            </a:extLst>
          </p:cNvPr>
          <p:cNvGrpSpPr/>
          <p:nvPr/>
        </p:nvGrpSpPr>
        <p:grpSpPr>
          <a:xfrm>
            <a:off x="5576260" y="3824430"/>
            <a:ext cx="1152128" cy="337682"/>
            <a:chOff x="5359322" y="3675852"/>
            <a:chExt cx="1152128" cy="337682"/>
          </a:xfrm>
        </p:grpSpPr>
        <p:cxnSp>
          <p:nvCxnSpPr>
            <p:cNvPr id="105" name="직선 화살표 연결선 154">
              <a:extLst>
                <a:ext uri="{FF2B5EF4-FFF2-40B4-BE49-F238E27FC236}">
                  <a16:creationId xmlns:a16="http://schemas.microsoft.com/office/drawing/2014/main" id="{61FA626C-23B3-974C-B9A6-E2830F427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252" y="3675852"/>
              <a:ext cx="706269" cy="5080"/>
            </a:xfrm>
            <a:prstGeom prst="straightConnector1">
              <a:avLst/>
            </a:prstGeom>
            <a:ln w="127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AD10AAE-29F3-F941-BA7A-C2C8561BA13F}"/>
                </a:ext>
              </a:extLst>
            </p:cNvPr>
            <p:cNvSpPr txBox="1"/>
            <p:nvPr/>
          </p:nvSpPr>
          <p:spPr>
            <a:xfrm>
              <a:off x="5359322" y="3767313"/>
              <a:ext cx="11521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1 year</a:t>
              </a:r>
              <a:endParaRPr lang="ko-KR" altLang="en-US" sz="1600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07" name="그룹 10">
            <a:extLst>
              <a:ext uri="{FF2B5EF4-FFF2-40B4-BE49-F238E27FC236}">
                <a16:creationId xmlns:a16="http://schemas.microsoft.com/office/drawing/2014/main" id="{D52EE3EC-2E90-1040-8E23-B2304A9B2F6D}"/>
              </a:ext>
            </a:extLst>
          </p:cNvPr>
          <p:cNvGrpSpPr/>
          <p:nvPr/>
        </p:nvGrpSpPr>
        <p:grpSpPr>
          <a:xfrm>
            <a:off x="629867" y="3271775"/>
            <a:ext cx="1431279" cy="1001203"/>
            <a:chOff x="378147" y="3123197"/>
            <a:chExt cx="1431279" cy="1001203"/>
          </a:xfrm>
        </p:grpSpPr>
        <p:sp>
          <p:nvSpPr>
            <p:cNvPr id="108" name="타원 123">
              <a:extLst>
                <a:ext uri="{FF2B5EF4-FFF2-40B4-BE49-F238E27FC236}">
                  <a16:creationId xmlns:a16="http://schemas.microsoft.com/office/drawing/2014/main" id="{EC838823-15D2-6D41-979A-47217EC8215F}"/>
                </a:ext>
              </a:extLst>
            </p:cNvPr>
            <p:cNvSpPr/>
            <p:nvPr/>
          </p:nvSpPr>
          <p:spPr>
            <a:xfrm>
              <a:off x="721669" y="3260304"/>
              <a:ext cx="805949" cy="8059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9" name="직사각형 103">
              <a:extLst>
                <a:ext uri="{FF2B5EF4-FFF2-40B4-BE49-F238E27FC236}">
                  <a16:creationId xmlns:a16="http://schemas.microsoft.com/office/drawing/2014/main" id="{09C18E8F-A600-5246-9D64-BE3BE523D299}"/>
                </a:ext>
              </a:extLst>
            </p:cNvPr>
            <p:cNvSpPr/>
            <p:nvPr/>
          </p:nvSpPr>
          <p:spPr>
            <a:xfrm>
              <a:off x="683568" y="3123197"/>
              <a:ext cx="873842" cy="212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0" name="그룹 9">
              <a:extLst>
                <a:ext uri="{FF2B5EF4-FFF2-40B4-BE49-F238E27FC236}">
                  <a16:creationId xmlns:a16="http://schemas.microsoft.com/office/drawing/2014/main" id="{0CFF4479-E95A-7A4B-AE7E-199AFF1A6824}"/>
                </a:ext>
              </a:extLst>
            </p:cNvPr>
            <p:cNvGrpSpPr/>
            <p:nvPr/>
          </p:nvGrpSpPr>
          <p:grpSpPr>
            <a:xfrm>
              <a:off x="378147" y="3212976"/>
              <a:ext cx="1431279" cy="911424"/>
              <a:chOff x="378147" y="3212976"/>
              <a:chExt cx="1431279" cy="911424"/>
            </a:xfrm>
          </p:grpSpPr>
          <p:sp>
            <p:nvSpPr>
              <p:cNvPr id="111" name="타원 124">
                <a:extLst>
                  <a:ext uri="{FF2B5EF4-FFF2-40B4-BE49-F238E27FC236}">
                    <a16:creationId xmlns:a16="http://schemas.microsoft.com/office/drawing/2014/main" id="{3D264DF0-1F57-1C4D-A9F3-CA635FE3EFC2}"/>
                  </a:ext>
                </a:extLst>
              </p:cNvPr>
              <p:cNvSpPr/>
              <p:nvPr/>
            </p:nvSpPr>
            <p:spPr>
              <a:xfrm>
                <a:off x="721669" y="3260304"/>
                <a:ext cx="805949" cy="8059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12" name="직선 연결선 125">
                <a:extLst>
                  <a:ext uri="{FF2B5EF4-FFF2-40B4-BE49-F238E27FC236}">
                    <a16:creationId xmlns:a16="http://schemas.microsoft.com/office/drawing/2014/main" id="{F001925B-11BF-1042-AE5B-C02C299DF75C}"/>
                  </a:ext>
                </a:extLst>
              </p:cNvPr>
              <p:cNvCxnSpPr/>
              <p:nvPr/>
            </p:nvCxnSpPr>
            <p:spPr>
              <a:xfrm>
                <a:off x="449542" y="3668689"/>
                <a:ext cx="1359884" cy="0"/>
              </a:xfrm>
              <a:prstGeom prst="line">
                <a:avLst/>
              </a:prstGeom>
              <a:ln w="25400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26">
                <a:extLst>
                  <a:ext uri="{FF2B5EF4-FFF2-40B4-BE49-F238E27FC236}">
                    <a16:creationId xmlns:a16="http://schemas.microsoft.com/office/drawing/2014/main" id="{2EB0B724-5C37-2D47-8C0C-A1E2BE5F3A8F}"/>
                  </a:ext>
                </a:extLst>
              </p:cNvPr>
              <p:cNvCxnSpPr/>
              <p:nvPr/>
            </p:nvCxnSpPr>
            <p:spPr>
              <a:xfrm>
                <a:off x="449542" y="3446954"/>
                <a:ext cx="1359884" cy="0"/>
              </a:xfrm>
              <a:prstGeom prst="line">
                <a:avLst/>
              </a:prstGeom>
              <a:ln w="25400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27">
                <a:extLst>
                  <a:ext uri="{FF2B5EF4-FFF2-40B4-BE49-F238E27FC236}">
                    <a16:creationId xmlns:a16="http://schemas.microsoft.com/office/drawing/2014/main" id="{A989A9E9-5C23-9749-9812-2B232F6CB330}"/>
                  </a:ext>
                </a:extLst>
              </p:cNvPr>
              <p:cNvCxnSpPr/>
              <p:nvPr/>
            </p:nvCxnSpPr>
            <p:spPr>
              <a:xfrm>
                <a:off x="449542" y="3890424"/>
                <a:ext cx="1359884" cy="0"/>
              </a:xfrm>
              <a:prstGeom prst="line">
                <a:avLst/>
              </a:prstGeom>
              <a:ln w="25400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F3A4CCF-A3EC-4444-B4AD-8A1803BF9340}"/>
                  </a:ext>
                </a:extLst>
              </p:cNvPr>
              <p:cNvSpPr txBox="1"/>
              <p:nvPr/>
            </p:nvSpPr>
            <p:spPr>
              <a:xfrm>
                <a:off x="378147" y="3878179"/>
                <a:ext cx="3671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  <a:latin typeface="Cambria" panose="02040503050406030204" pitchFamily="18" charset="0"/>
                  </a:rPr>
                  <a:t>11</a:t>
                </a:r>
                <a:endParaRPr lang="ko-KR" altLang="en-US" sz="1600" dirty="0">
                  <a:solidFill>
                    <a:schemeClr val="bg2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CF96F0-FAB9-7B4D-906F-A6CF4C5E9C09}"/>
                  </a:ext>
                </a:extLst>
              </p:cNvPr>
              <p:cNvSpPr txBox="1"/>
              <p:nvPr/>
            </p:nvSpPr>
            <p:spPr>
              <a:xfrm>
                <a:off x="378147" y="3656446"/>
                <a:ext cx="3671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  <a:latin typeface="Cambria" panose="02040503050406030204" pitchFamily="18" charset="0"/>
                  </a:rPr>
                  <a:t>01</a:t>
                </a:r>
                <a:endParaRPr lang="ko-KR" altLang="en-US" sz="1600" dirty="0">
                  <a:solidFill>
                    <a:schemeClr val="bg2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1423B5F-635F-6D46-9902-66526D242997}"/>
                  </a:ext>
                </a:extLst>
              </p:cNvPr>
              <p:cNvSpPr txBox="1"/>
              <p:nvPr/>
            </p:nvSpPr>
            <p:spPr>
              <a:xfrm>
                <a:off x="378147" y="3434711"/>
                <a:ext cx="3671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  <a:latin typeface="Cambria" panose="02040503050406030204" pitchFamily="18" charset="0"/>
                  </a:rPr>
                  <a:t>00</a:t>
                </a:r>
                <a:endParaRPr lang="ko-KR" altLang="en-US" sz="1600" dirty="0">
                  <a:solidFill>
                    <a:schemeClr val="bg2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D46BDB-D858-1543-AA59-23775E13DB75}"/>
                  </a:ext>
                </a:extLst>
              </p:cNvPr>
              <p:cNvSpPr txBox="1"/>
              <p:nvPr/>
            </p:nvSpPr>
            <p:spPr>
              <a:xfrm>
                <a:off x="378147" y="3212976"/>
                <a:ext cx="3671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Cambria" panose="02040503050406030204" pitchFamily="18" charset="0"/>
                  </a:rPr>
                  <a:t>10</a:t>
                </a:r>
                <a:endParaRPr lang="ko-KR" altLang="en-US" sz="1600" b="1" dirty="0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119" name="타원 113">
            <a:extLst>
              <a:ext uri="{FF2B5EF4-FFF2-40B4-BE49-F238E27FC236}">
                <a16:creationId xmlns:a16="http://schemas.microsoft.com/office/drawing/2014/main" id="{30524CF7-E5E8-A047-8F32-8B466C3689BB}"/>
              </a:ext>
            </a:extLst>
          </p:cNvPr>
          <p:cNvSpPr/>
          <p:nvPr/>
        </p:nvSpPr>
        <p:spPr>
          <a:xfrm>
            <a:off x="4177934" y="3408882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0" name="직사각형 114">
            <a:extLst>
              <a:ext uri="{FF2B5EF4-FFF2-40B4-BE49-F238E27FC236}">
                <a16:creationId xmlns:a16="http://schemas.microsoft.com/office/drawing/2014/main" id="{C97A7BDF-E934-4842-B2E3-9824D34DC23E}"/>
              </a:ext>
            </a:extLst>
          </p:cNvPr>
          <p:cNvSpPr/>
          <p:nvPr/>
        </p:nvSpPr>
        <p:spPr>
          <a:xfrm>
            <a:off x="4139833" y="3271775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1" name="타원 159">
            <a:extLst>
              <a:ext uri="{FF2B5EF4-FFF2-40B4-BE49-F238E27FC236}">
                <a16:creationId xmlns:a16="http://schemas.microsoft.com/office/drawing/2014/main" id="{151FFDAE-6CAD-0B4E-A7AA-0D1565D10724}"/>
              </a:ext>
            </a:extLst>
          </p:cNvPr>
          <p:cNvSpPr/>
          <p:nvPr/>
        </p:nvSpPr>
        <p:spPr>
          <a:xfrm>
            <a:off x="7382478" y="3408882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2" name="직사각형 160">
            <a:extLst>
              <a:ext uri="{FF2B5EF4-FFF2-40B4-BE49-F238E27FC236}">
                <a16:creationId xmlns:a16="http://schemas.microsoft.com/office/drawing/2014/main" id="{94D3291D-5653-5545-9C81-4D9654654CE4}"/>
              </a:ext>
            </a:extLst>
          </p:cNvPr>
          <p:cNvSpPr/>
          <p:nvPr/>
        </p:nvSpPr>
        <p:spPr>
          <a:xfrm>
            <a:off x="7344377" y="3271775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3" name="직사각형 204">
            <a:extLst>
              <a:ext uri="{FF2B5EF4-FFF2-40B4-BE49-F238E27FC236}">
                <a16:creationId xmlns:a16="http://schemas.microsoft.com/office/drawing/2014/main" id="{4DDAD3EF-FC5E-114E-91EA-39DB853FD570}"/>
              </a:ext>
            </a:extLst>
          </p:cNvPr>
          <p:cNvSpPr/>
          <p:nvPr/>
        </p:nvSpPr>
        <p:spPr>
          <a:xfrm>
            <a:off x="4139833" y="3480884"/>
            <a:ext cx="873842" cy="7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24" name="그룹 115">
            <a:extLst>
              <a:ext uri="{FF2B5EF4-FFF2-40B4-BE49-F238E27FC236}">
                <a16:creationId xmlns:a16="http://schemas.microsoft.com/office/drawing/2014/main" id="{9EEB52D3-7AD9-A943-AB58-B2410CB1A247}"/>
              </a:ext>
            </a:extLst>
          </p:cNvPr>
          <p:cNvGrpSpPr/>
          <p:nvPr/>
        </p:nvGrpSpPr>
        <p:grpSpPr>
          <a:xfrm>
            <a:off x="3834412" y="3361554"/>
            <a:ext cx="1431279" cy="911424"/>
            <a:chOff x="378147" y="3212976"/>
            <a:chExt cx="1431279" cy="911424"/>
          </a:xfrm>
        </p:grpSpPr>
        <p:sp>
          <p:nvSpPr>
            <p:cNvPr id="125" name="타원 116">
              <a:extLst>
                <a:ext uri="{FF2B5EF4-FFF2-40B4-BE49-F238E27FC236}">
                  <a16:creationId xmlns:a16="http://schemas.microsoft.com/office/drawing/2014/main" id="{0DCEB993-412F-6448-BAE8-94E86AE71112}"/>
                </a:ext>
              </a:extLst>
            </p:cNvPr>
            <p:cNvSpPr/>
            <p:nvPr/>
          </p:nvSpPr>
          <p:spPr>
            <a:xfrm>
              <a:off x="721669" y="3260304"/>
              <a:ext cx="805949" cy="805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26" name="직선 연결선 117">
              <a:extLst>
                <a:ext uri="{FF2B5EF4-FFF2-40B4-BE49-F238E27FC236}">
                  <a16:creationId xmlns:a16="http://schemas.microsoft.com/office/drawing/2014/main" id="{6A07F620-BF34-3146-92F7-915DAC63BC0E}"/>
                </a:ext>
              </a:extLst>
            </p:cNvPr>
            <p:cNvCxnSpPr/>
            <p:nvPr/>
          </p:nvCxnSpPr>
          <p:spPr>
            <a:xfrm>
              <a:off x="449542" y="3668689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18">
              <a:extLst>
                <a:ext uri="{FF2B5EF4-FFF2-40B4-BE49-F238E27FC236}">
                  <a16:creationId xmlns:a16="http://schemas.microsoft.com/office/drawing/2014/main" id="{ABF15998-D4CC-5A45-AEEB-178A58BE8149}"/>
                </a:ext>
              </a:extLst>
            </p:cNvPr>
            <p:cNvCxnSpPr/>
            <p:nvPr/>
          </p:nvCxnSpPr>
          <p:spPr>
            <a:xfrm>
              <a:off x="449542" y="344695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19">
              <a:extLst>
                <a:ext uri="{FF2B5EF4-FFF2-40B4-BE49-F238E27FC236}">
                  <a16:creationId xmlns:a16="http://schemas.microsoft.com/office/drawing/2014/main" id="{31749171-CA83-B043-9DB2-93CCB1CC00CB}"/>
                </a:ext>
              </a:extLst>
            </p:cNvPr>
            <p:cNvCxnSpPr/>
            <p:nvPr/>
          </p:nvCxnSpPr>
          <p:spPr>
            <a:xfrm>
              <a:off x="449542" y="389042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0186326-703C-4343-977A-22FFDCB10D68}"/>
                </a:ext>
              </a:extLst>
            </p:cNvPr>
            <p:cNvSpPr txBox="1"/>
            <p:nvPr/>
          </p:nvSpPr>
          <p:spPr>
            <a:xfrm>
              <a:off x="378147" y="3878179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11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147468-D4B5-AA4C-B759-AEF05E065E9A}"/>
                </a:ext>
              </a:extLst>
            </p:cNvPr>
            <p:cNvSpPr txBox="1"/>
            <p:nvPr/>
          </p:nvSpPr>
          <p:spPr>
            <a:xfrm>
              <a:off x="378147" y="365644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98E54A4-8E6F-E142-B38B-1E2D9DD477D7}"/>
                </a:ext>
              </a:extLst>
            </p:cNvPr>
            <p:cNvSpPr txBox="1"/>
            <p:nvPr/>
          </p:nvSpPr>
          <p:spPr>
            <a:xfrm>
              <a:off x="378147" y="3434711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00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9F2CDCE-627F-454A-9BA6-D9D837E551EE}"/>
                </a:ext>
              </a:extLst>
            </p:cNvPr>
            <p:cNvSpPr txBox="1"/>
            <p:nvPr/>
          </p:nvSpPr>
          <p:spPr>
            <a:xfrm>
              <a:off x="378147" y="321297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Cambria" panose="02040503050406030204" pitchFamily="18" charset="0"/>
                </a:rPr>
                <a:t>10</a:t>
              </a:r>
              <a:endParaRPr lang="ko-KR" altLang="en-US" sz="16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33" name="직사각형 205">
            <a:extLst>
              <a:ext uri="{FF2B5EF4-FFF2-40B4-BE49-F238E27FC236}">
                <a16:creationId xmlns:a16="http://schemas.microsoft.com/office/drawing/2014/main" id="{F01E25B3-ED94-9D43-8C7C-5FCEA7A763A0}"/>
              </a:ext>
            </a:extLst>
          </p:cNvPr>
          <p:cNvSpPr/>
          <p:nvPr/>
        </p:nvSpPr>
        <p:spPr>
          <a:xfrm>
            <a:off x="7373068" y="3480884"/>
            <a:ext cx="873842" cy="7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직사각형 206">
            <a:extLst>
              <a:ext uri="{FF2B5EF4-FFF2-40B4-BE49-F238E27FC236}">
                <a16:creationId xmlns:a16="http://schemas.microsoft.com/office/drawing/2014/main" id="{D7EA71C9-E7D5-4C47-9D82-342C364181B5}"/>
              </a:ext>
            </a:extLst>
          </p:cNvPr>
          <p:cNvSpPr/>
          <p:nvPr/>
        </p:nvSpPr>
        <p:spPr>
          <a:xfrm>
            <a:off x="7373068" y="3550742"/>
            <a:ext cx="873842" cy="8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타원 162">
            <a:extLst>
              <a:ext uri="{FF2B5EF4-FFF2-40B4-BE49-F238E27FC236}">
                <a16:creationId xmlns:a16="http://schemas.microsoft.com/office/drawing/2014/main" id="{105553CC-AAA8-7D46-8EE3-1AE172144DAA}"/>
              </a:ext>
            </a:extLst>
          </p:cNvPr>
          <p:cNvSpPr/>
          <p:nvPr/>
        </p:nvSpPr>
        <p:spPr>
          <a:xfrm>
            <a:off x="7382478" y="3408882"/>
            <a:ext cx="805949" cy="8059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6" name="직선 연결선 163">
            <a:extLst>
              <a:ext uri="{FF2B5EF4-FFF2-40B4-BE49-F238E27FC236}">
                <a16:creationId xmlns:a16="http://schemas.microsoft.com/office/drawing/2014/main" id="{9D409367-AB53-3F41-98A3-966F7037BEC5}"/>
              </a:ext>
            </a:extLst>
          </p:cNvPr>
          <p:cNvCxnSpPr/>
          <p:nvPr/>
        </p:nvCxnSpPr>
        <p:spPr>
          <a:xfrm>
            <a:off x="7110351" y="3817267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64">
            <a:extLst>
              <a:ext uri="{FF2B5EF4-FFF2-40B4-BE49-F238E27FC236}">
                <a16:creationId xmlns:a16="http://schemas.microsoft.com/office/drawing/2014/main" id="{B54CE481-65D7-5D4F-A53A-74BF05208B1D}"/>
              </a:ext>
            </a:extLst>
          </p:cNvPr>
          <p:cNvCxnSpPr/>
          <p:nvPr/>
        </p:nvCxnSpPr>
        <p:spPr>
          <a:xfrm>
            <a:off x="7110351" y="3595532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65">
            <a:extLst>
              <a:ext uri="{FF2B5EF4-FFF2-40B4-BE49-F238E27FC236}">
                <a16:creationId xmlns:a16="http://schemas.microsoft.com/office/drawing/2014/main" id="{551A1B21-7DF2-E147-A8AB-F1349832C323}"/>
              </a:ext>
            </a:extLst>
          </p:cNvPr>
          <p:cNvCxnSpPr/>
          <p:nvPr/>
        </p:nvCxnSpPr>
        <p:spPr>
          <a:xfrm>
            <a:off x="7110351" y="4039002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D7515CE-5D18-7740-A6AC-4717DB16A9DE}"/>
              </a:ext>
            </a:extLst>
          </p:cNvPr>
          <p:cNvSpPr txBox="1"/>
          <p:nvPr/>
        </p:nvSpPr>
        <p:spPr>
          <a:xfrm>
            <a:off x="7038956" y="4026757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11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FFE338A-3FAA-AC46-84AF-7F2B63EB076C}"/>
              </a:ext>
            </a:extLst>
          </p:cNvPr>
          <p:cNvSpPr txBox="1"/>
          <p:nvPr/>
        </p:nvSpPr>
        <p:spPr>
          <a:xfrm>
            <a:off x="7038956" y="3805024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01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BE70A1-7EE8-D344-99CC-D3C713BE318C}"/>
              </a:ext>
            </a:extLst>
          </p:cNvPr>
          <p:cNvSpPr txBox="1"/>
          <p:nvPr/>
        </p:nvSpPr>
        <p:spPr>
          <a:xfrm>
            <a:off x="7038956" y="3583289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00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9F5CFF-F2F4-A146-916B-DB10A6447C6B}"/>
              </a:ext>
            </a:extLst>
          </p:cNvPr>
          <p:cNvSpPr txBox="1"/>
          <p:nvPr/>
        </p:nvSpPr>
        <p:spPr>
          <a:xfrm>
            <a:off x="7038956" y="3361554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latin typeface="Cambria" panose="02040503050406030204" pitchFamily="18" charset="0"/>
              </a:rPr>
              <a:t>10</a:t>
            </a:r>
            <a:endParaRPr lang="ko-KR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48B536-FB0F-8D41-BDDE-2572BDAB41D2}"/>
              </a:ext>
            </a:extLst>
          </p:cNvPr>
          <p:cNvSpPr txBox="1"/>
          <p:nvPr/>
        </p:nvSpPr>
        <p:spPr>
          <a:xfrm>
            <a:off x="7038956" y="3583928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00</a:t>
            </a:r>
            <a:endParaRPr lang="ko-KR" altLang="en-US" sz="16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0A712B7-36D6-854D-9340-B8E8A5D7FAFA}"/>
              </a:ext>
            </a:extLst>
          </p:cNvPr>
          <p:cNvSpPr txBox="1"/>
          <p:nvPr/>
        </p:nvSpPr>
        <p:spPr>
          <a:xfrm>
            <a:off x="6658710" y="4281748"/>
            <a:ext cx="22451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Retention error!</a:t>
            </a:r>
            <a:endParaRPr lang="ko-KR" altLang="en-US" sz="16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45" name="그룹 209">
            <a:extLst>
              <a:ext uri="{FF2B5EF4-FFF2-40B4-BE49-F238E27FC236}">
                <a16:creationId xmlns:a16="http://schemas.microsoft.com/office/drawing/2014/main" id="{3A9F183F-1D5C-884E-A490-AA128250E80A}"/>
              </a:ext>
            </a:extLst>
          </p:cNvPr>
          <p:cNvGrpSpPr/>
          <p:nvPr/>
        </p:nvGrpSpPr>
        <p:grpSpPr>
          <a:xfrm>
            <a:off x="2041971" y="5691185"/>
            <a:ext cx="1855514" cy="583904"/>
            <a:chOff x="1844043" y="3675852"/>
            <a:chExt cx="1855514" cy="583904"/>
          </a:xfrm>
        </p:grpSpPr>
        <p:cxnSp>
          <p:nvCxnSpPr>
            <p:cNvPr id="146" name="직선 화살표 연결선 210">
              <a:extLst>
                <a:ext uri="{FF2B5EF4-FFF2-40B4-BE49-F238E27FC236}">
                  <a16:creationId xmlns:a16="http://schemas.microsoft.com/office/drawing/2014/main" id="{14EA589D-BC7A-8C4E-8E28-FA1900EDF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8666" y="3675852"/>
              <a:ext cx="706269" cy="5080"/>
            </a:xfrm>
            <a:prstGeom prst="straightConnector1">
              <a:avLst/>
            </a:prstGeom>
            <a:ln w="127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817423-43EA-5C49-983B-67E943A94B04}"/>
                </a:ext>
              </a:extLst>
            </p:cNvPr>
            <p:cNvSpPr txBox="1"/>
            <p:nvPr/>
          </p:nvSpPr>
          <p:spPr>
            <a:xfrm>
              <a:off x="1844043" y="3767313"/>
              <a:ext cx="185551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1 year</a:t>
              </a:r>
            </a:p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@ 1K P/E cycles</a:t>
              </a:r>
              <a:endParaRPr lang="ko-KR" altLang="en-US" sz="1600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48" name="그룹 212">
            <a:extLst>
              <a:ext uri="{FF2B5EF4-FFF2-40B4-BE49-F238E27FC236}">
                <a16:creationId xmlns:a16="http://schemas.microsoft.com/office/drawing/2014/main" id="{4187D3FF-30C2-3E49-8E01-5FA63EE584EC}"/>
              </a:ext>
            </a:extLst>
          </p:cNvPr>
          <p:cNvGrpSpPr/>
          <p:nvPr/>
        </p:nvGrpSpPr>
        <p:grpSpPr>
          <a:xfrm>
            <a:off x="5153741" y="5691185"/>
            <a:ext cx="2041065" cy="583904"/>
            <a:chOff x="4914854" y="3675852"/>
            <a:chExt cx="2041065" cy="583904"/>
          </a:xfrm>
        </p:grpSpPr>
        <p:cxnSp>
          <p:nvCxnSpPr>
            <p:cNvPr id="149" name="직선 화살표 연결선 213">
              <a:extLst>
                <a:ext uri="{FF2B5EF4-FFF2-40B4-BE49-F238E27FC236}">
                  <a16:creationId xmlns:a16="http://schemas.microsoft.com/office/drawing/2014/main" id="{B0AF818D-A4FE-8A47-8A01-0332FF4C81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252" y="3675852"/>
              <a:ext cx="706269" cy="5080"/>
            </a:xfrm>
            <a:prstGeom prst="straightConnector1">
              <a:avLst/>
            </a:prstGeom>
            <a:ln w="127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582E20F-BB9D-9D48-B721-E05AC77A87FE}"/>
                </a:ext>
              </a:extLst>
            </p:cNvPr>
            <p:cNvSpPr txBox="1"/>
            <p:nvPr/>
          </p:nvSpPr>
          <p:spPr>
            <a:xfrm>
              <a:off x="4914854" y="3767313"/>
              <a:ext cx="204106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1 year</a:t>
              </a:r>
            </a:p>
            <a:p>
              <a:pPr algn="ctr"/>
              <a:r>
                <a:rPr lang="en-US" altLang="ko-KR" sz="1600" b="1" i="1" dirty="0">
                  <a:latin typeface="Cambria" panose="02040503050406030204" pitchFamily="18" charset="0"/>
                </a:rPr>
                <a:t>@ </a:t>
              </a:r>
              <a:r>
                <a:rPr lang="en-US" altLang="ko-KR" sz="1600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10K P/E cycles</a:t>
              </a:r>
              <a:endParaRPr lang="ko-KR" altLang="en-US" sz="1600" b="1" i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51" name="타원 217">
            <a:extLst>
              <a:ext uri="{FF2B5EF4-FFF2-40B4-BE49-F238E27FC236}">
                <a16:creationId xmlns:a16="http://schemas.microsoft.com/office/drawing/2014/main" id="{D4554AE2-E733-3343-8D01-DC2E7F4D760D}"/>
              </a:ext>
            </a:extLst>
          </p:cNvPr>
          <p:cNvSpPr/>
          <p:nvPr/>
        </p:nvSpPr>
        <p:spPr>
          <a:xfrm>
            <a:off x="995338" y="5275637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직사각형 218">
            <a:extLst>
              <a:ext uri="{FF2B5EF4-FFF2-40B4-BE49-F238E27FC236}">
                <a16:creationId xmlns:a16="http://schemas.microsoft.com/office/drawing/2014/main" id="{AA061393-85B1-3141-A6C0-00D2FE08DF02}"/>
              </a:ext>
            </a:extLst>
          </p:cNvPr>
          <p:cNvSpPr/>
          <p:nvPr/>
        </p:nvSpPr>
        <p:spPr>
          <a:xfrm>
            <a:off x="957237" y="513853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타원 228">
            <a:extLst>
              <a:ext uri="{FF2B5EF4-FFF2-40B4-BE49-F238E27FC236}">
                <a16:creationId xmlns:a16="http://schemas.microsoft.com/office/drawing/2014/main" id="{773FF72D-EBDF-384C-B451-5F1241DA5F42}"/>
              </a:ext>
            </a:extLst>
          </p:cNvPr>
          <p:cNvSpPr/>
          <p:nvPr/>
        </p:nvSpPr>
        <p:spPr>
          <a:xfrm>
            <a:off x="4199883" y="5275637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4" name="직사각형 229">
            <a:extLst>
              <a:ext uri="{FF2B5EF4-FFF2-40B4-BE49-F238E27FC236}">
                <a16:creationId xmlns:a16="http://schemas.microsoft.com/office/drawing/2014/main" id="{21E23277-5B82-5546-81FA-589E20E2BDB0}"/>
              </a:ext>
            </a:extLst>
          </p:cNvPr>
          <p:cNvSpPr/>
          <p:nvPr/>
        </p:nvSpPr>
        <p:spPr>
          <a:xfrm>
            <a:off x="4161782" y="513853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5" name="타원 230">
            <a:extLst>
              <a:ext uri="{FF2B5EF4-FFF2-40B4-BE49-F238E27FC236}">
                <a16:creationId xmlns:a16="http://schemas.microsoft.com/office/drawing/2014/main" id="{ADE9BD8E-A5FF-9945-83F8-F21569927489}"/>
              </a:ext>
            </a:extLst>
          </p:cNvPr>
          <p:cNvSpPr/>
          <p:nvPr/>
        </p:nvSpPr>
        <p:spPr>
          <a:xfrm>
            <a:off x="7404427" y="5275637"/>
            <a:ext cx="805949" cy="805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6" name="직사각형 231">
            <a:extLst>
              <a:ext uri="{FF2B5EF4-FFF2-40B4-BE49-F238E27FC236}">
                <a16:creationId xmlns:a16="http://schemas.microsoft.com/office/drawing/2014/main" id="{4BAFEBCB-97BF-C043-A2BA-40214C1F68A5}"/>
              </a:ext>
            </a:extLst>
          </p:cNvPr>
          <p:cNvSpPr/>
          <p:nvPr/>
        </p:nvSpPr>
        <p:spPr>
          <a:xfrm>
            <a:off x="7366326" y="5138530"/>
            <a:ext cx="873842" cy="2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57" name="그룹 233">
            <a:extLst>
              <a:ext uri="{FF2B5EF4-FFF2-40B4-BE49-F238E27FC236}">
                <a16:creationId xmlns:a16="http://schemas.microsoft.com/office/drawing/2014/main" id="{B0D9D9AB-242B-054F-958D-8F69DD0C33FB}"/>
              </a:ext>
            </a:extLst>
          </p:cNvPr>
          <p:cNvGrpSpPr/>
          <p:nvPr/>
        </p:nvGrpSpPr>
        <p:grpSpPr>
          <a:xfrm>
            <a:off x="3856361" y="5228309"/>
            <a:ext cx="1431279" cy="911424"/>
            <a:chOff x="378147" y="3212976"/>
            <a:chExt cx="1431279" cy="911424"/>
          </a:xfrm>
        </p:grpSpPr>
        <p:sp>
          <p:nvSpPr>
            <p:cNvPr id="158" name="타원 234">
              <a:extLst>
                <a:ext uri="{FF2B5EF4-FFF2-40B4-BE49-F238E27FC236}">
                  <a16:creationId xmlns:a16="http://schemas.microsoft.com/office/drawing/2014/main" id="{9AF15B50-D546-2340-B92F-DA3A1E1E3BBE}"/>
                </a:ext>
              </a:extLst>
            </p:cNvPr>
            <p:cNvSpPr/>
            <p:nvPr/>
          </p:nvSpPr>
          <p:spPr>
            <a:xfrm>
              <a:off x="721669" y="3260304"/>
              <a:ext cx="805949" cy="805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59" name="직선 연결선 235">
              <a:extLst>
                <a:ext uri="{FF2B5EF4-FFF2-40B4-BE49-F238E27FC236}">
                  <a16:creationId xmlns:a16="http://schemas.microsoft.com/office/drawing/2014/main" id="{997C8B2E-977F-A74B-ADD0-2439A590E2DB}"/>
                </a:ext>
              </a:extLst>
            </p:cNvPr>
            <p:cNvCxnSpPr/>
            <p:nvPr/>
          </p:nvCxnSpPr>
          <p:spPr>
            <a:xfrm>
              <a:off x="449542" y="3668689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236">
              <a:extLst>
                <a:ext uri="{FF2B5EF4-FFF2-40B4-BE49-F238E27FC236}">
                  <a16:creationId xmlns:a16="http://schemas.microsoft.com/office/drawing/2014/main" id="{AE65EEFF-2401-F948-BFD2-14B76646808B}"/>
                </a:ext>
              </a:extLst>
            </p:cNvPr>
            <p:cNvCxnSpPr/>
            <p:nvPr/>
          </p:nvCxnSpPr>
          <p:spPr>
            <a:xfrm>
              <a:off x="449542" y="344695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237">
              <a:extLst>
                <a:ext uri="{FF2B5EF4-FFF2-40B4-BE49-F238E27FC236}">
                  <a16:creationId xmlns:a16="http://schemas.microsoft.com/office/drawing/2014/main" id="{A4D41931-4F9E-0440-AB73-251437CEAF0E}"/>
                </a:ext>
              </a:extLst>
            </p:cNvPr>
            <p:cNvCxnSpPr/>
            <p:nvPr/>
          </p:nvCxnSpPr>
          <p:spPr>
            <a:xfrm>
              <a:off x="449542" y="389042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BD60FD9-7533-B441-82C4-DAC7364951BF}"/>
                </a:ext>
              </a:extLst>
            </p:cNvPr>
            <p:cNvSpPr txBox="1"/>
            <p:nvPr/>
          </p:nvSpPr>
          <p:spPr>
            <a:xfrm>
              <a:off x="378147" y="3878179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11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3BCB8EE-DC60-9947-9CA8-986C5B48E47A}"/>
                </a:ext>
              </a:extLst>
            </p:cNvPr>
            <p:cNvSpPr txBox="1"/>
            <p:nvPr/>
          </p:nvSpPr>
          <p:spPr>
            <a:xfrm>
              <a:off x="378147" y="365644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46149FC-CAB1-1946-8D7D-CE5341BB3397}"/>
                </a:ext>
              </a:extLst>
            </p:cNvPr>
            <p:cNvSpPr txBox="1"/>
            <p:nvPr/>
          </p:nvSpPr>
          <p:spPr>
            <a:xfrm>
              <a:off x="378147" y="3434711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00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3D4F29B-A092-1A4C-8857-D4BDA39F41BA}"/>
                </a:ext>
              </a:extLst>
            </p:cNvPr>
            <p:cNvSpPr txBox="1"/>
            <p:nvPr/>
          </p:nvSpPr>
          <p:spPr>
            <a:xfrm>
              <a:off x="378147" y="321297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Cambria" panose="02040503050406030204" pitchFamily="18" charset="0"/>
                </a:rPr>
                <a:t>10</a:t>
              </a:r>
              <a:endParaRPr lang="ko-KR" altLang="en-US" sz="16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66" name="직사각형 242">
            <a:extLst>
              <a:ext uri="{FF2B5EF4-FFF2-40B4-BE49-F238E27FC236}">
                <a16:creationId xmlns:a16="http://schemas.microsoft.com/office/drawing/2014/main" id="{46213CFB-C5A8-8A49-B0C3-1CEEB113372B}"/>
              </a:ext>
            </a:extLst>
          </p:cNvPr>
          <p:cNvSpPr/>
          <p:nvPr/>
        </p:nvSpPr>
        <p:spPr>
          <a:xfrm>
            <a:off x="7395017" y="5347639"/>
            <a:ext cx="873842" cy="19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7" name="타원 244">
            <a:extLst>
              <a:ext uri="{FF2B5EF4-FFF2-40B4-BE49-F238E27FC236}">
                <a16:creationId xmlns:a16="http://schemas.microsoft.com/office/drawing/2014/main" id="{C7BB900A-7F36-864F-9B05-D94C03CBCDD2}"/>
              </a:ext>
            </a:extLst>
          </p:cNvPr>
          <p:cNvSpPr/>
          <p:nvPr/>
        </p:nvSpPr>
        <p:spPr>
          <a:xfrm>
            <a:off x="7404427" y="5275637"/>
            <a:ext cx="805949" cy="8059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68" name="직선 연결선 245">
            <a:extLst>
              <a:ext uri="{FF2B5EF4-FFF2-40B4-BE49-F238E27FC236}">
                <a16:creationId xmlns:a16="http://schemas.microsoft.com/office/drawing/2014/main" id="{E90B0889-1B69-9C4C-AF6E-2738CB9F3CF0}"/>
              </a:ext>
            </a:extLst>
          </p:cNvPr>
          <p:cNvCxnSpPr/>
          <p:nvPr/>
        </p:nvCxnSpPr>
        <p:spPr>
          <a:xfrm>
            <a:off x="7132300" y="5684022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246">
            <a:extLst>
              <a:ext uri="{FF2B5EF4-FFF2-40B4-BE49-F238E27FC236}">
                <a16:creationId xmlns:a16="http://schemas.microsoft.com/office/drawing/2014/main" id="{DD008FAF-A9BF-184F-808E-DE4DEF8F96D3}"/>
              </a:ext>
            </a:extLst>
          </p:cNvPr>
          <p:cNvCxnSpPr/>
          <p:nvPr/>
        </p:nvCxnSpPr>
        <p:spPr>
          <a:xfrm>
            <a:off x="7132300" y="5462287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247">
            <a:extLst>
              <a:ext uri="{FF2B5EF4-FFF2-40B4-BE49-F238E27FC236}">
                <a16:creationId xmlns:a16="http://schemas.microsoft.com/office/drawing/2014/main" id="{15852162-5823-D541-A5D8-1AED65A2E88B}"/>
              </a:ext>
            </a:extLst>
          </p:cNvPr>
          <p:cNvCxnSpPr/>
          <p:nvPr/>
        </p:nvCxnSpPr>
        <p:spPr>
          <a:xfrm>
            <a:off x="7132300" y="5905757"/>
            <a:ext cx="1359884" cy="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DE36B13-8BC0-D749-8754-B83C027C0229}"/>
              </a:ext>
            </a:extLst>
          </p:cNvPr>
          <p:cNvSpPr txBox="1"/>
          <p:nvPr/>
        </p:nvSpPr>
        <p:spPr>
          <a:xfrm>
            <a:off x="7060905" y="5893512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11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6E39D1C-567E-434A-92DB-485B9B16FA3F}"/>
              </a:ext>
            </a:extLst>
          </p:cNvPr>
          <p:cNvSpPr txBox="1"/>
          <p:nvPr/>
        </p:nvSpPr>
        <p:spPr>
          <a:xfrm>
            <a:off x="7060905" y="5671779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01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D8AC69-E20A-FB41-A10F-2E30D1ECB53A}"/>
              </a:ext>
            </a:extLst>
          </p:cNvPr>
          <p:cNvSpPr txBox="1"/>
          <p:nvPr/>
        </p:nvSpPr>
        <p:spPr>
          <a:xfrm>
            <a:off x="7060905" y="5450044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mbria" panose="02040503050406030204" pitchFamily="18" charset="0"/>
              </a:rPr>
              <a:t>00</a:t>
            </a:r>
            <a:endParaRPr lang="ko-KR" altLang="en-US" sz="16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7AC5E4A-63F9-4948-88EF-93DE22614D78}"/>
              </a:ext>
            </a:extLst>
          </p:cNvPr>
          <p:cNvSpPr txBox="1"/>
          <p:nvPr/>
        </p:nvSpPr>
        <p:spPr>
          <a:xfrm>
            <a:off x="7060905" y="5228309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latin typeface="Cambria" panose="02040503050406030204" pitchFamily="18" charset="0"/>
              </a:rPr>
              <a:t>10</a:t>
            </a:r>
            <a:endParaRPr lang="ko-KR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6211062-1727-BD41-8024-1BD2EE1068EC}"/>
              </a:ext>
            </a:extLst>
          </p:cNvPr>
          <p:cNvSpPr txBox="1"/>
          <p:nvPr/>
        </p:nvSpPr>
        <p:spPr>
          <a:xfrm>
            <a:off x="7060905" y="5450683"/>
            <a:ext cx="367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00</a:t>
            </a:r>
            <a:endParaRPr lang="ko-KR" altLang="en-US" sz="16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CA1243-4916-DA4C-963D-83983474A40F}"/>
              </a:ext>
            </a:extLst>
          </p:cNvPr>
          <p:cNvSpPr txBox="1"/>
          <p:nvPr/>
        </p:nvSpPr>
        <p:spPr>
          <a:xfrm>
            <a:off x="6680659" y="6148503"/>
            <a:ext cx="22451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Retention error!</a:t>
            </a:r>
            <a:endParaRPr lang="ko-KR" altLang="en-US" sz="16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77" name="직사각형 254">
            <a:extLst>
              <a:ext uri="{FF2B5EF4-FFF2-40B4-BE49-F238E27FC236}">
                <a16:creationId xmlns:a16="http://schemas.microsoft.com/office/drawing/2014/main" id="{03C268A2-6273-7E47-A0E2-858A20144B52}"/>
              </a:ext>
            </a:extLst>
          </p:cNvPr>
          <p:cNvSpPr/>
          <p:nvPr/>
        </p:nvSpPr>
        <p:spPr>
          <a:xfrm>
            <a:off x="1018572" y="5347639"/>
            <a:ext cx="873842" cy="7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78" name="그룹 219">
            <a:extLst>
              <a:ext uri="{FF2B5EF4-FFF2-40B4-BE49-F238E27FC236}">
                <a16:creationId xmlns:a16="http://schemas.microsoft.com/office/drawing/2014/main" id="{57128EC0-7463-BB4B-A62B-CC7219976C11}"/>
              </a:ext>
            </a:extLst>
          </p:cNvPr>
          <p:cNvGrpSpPr/>
          <p:nvPr/>
        </p:nvGrpSpPr>
        <p:grpSpPr>
          <a:xfrm>
            <a:off x="651816" y="5228309"/>
            <a:ext cx="1431279" cy="911424"/>
            <a:chOff x="378147" y="3212976"/>
            <a:chExt cx="1431279" cy="911424"/>
          </a:xfrm>
        </p:grpSpPr>
        <p:sp>
          <p:nvSpPr>
            <p:cNvPr id="179" name="타원 220">
              <a:extLst>
                <a:ext uri="{FF2B5EF4-FFF2-40B4-BE49-F238E27FC236}">
                  <a16:creationId xmlns:a16="http://schemas.microsoft.com/office/drawing/2014/main" id="{706FC218-4DFE-8047-8FF2-A6F26277F7BB}"/>
                </a:ext>
              </a:extLst>
            </p:cNvPr>
            <p:cNvSpPr/>
            <p:nvPr/>
          </p:nvSpPr>
          <p:spPr>
            <a:xfrm>
              <a:off x="721669" y="3260304"/>
              <a:ext cx="805949" cy="805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80" name="직선 연결선 221">
              <a:extLst>
                <a:ext uri="{FF2B5EF4-FFF2-40B4-BE49-F238E27FC236}">
                  <a16:creationId xmlns:a16="http://schemas.microsoft.com/office/drawing/2014/main" id="{406828B7-B1A8-AB4F-908E-5B9F3E4476CA}"/>
                </a:ext>
              </a:extLst>
            </p:cNvPr>
            <p:cNvCxnSpPr/>
            <p:nvPr/>
          </p:nvCxnSpPr>
          <p:spPr>
            <a:xfrm>
              <a:off x="449542" y="3668689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222">
              <a:extLst>
                <a:ext uri="{FF2B5EF4-FFF2-40B4-BE49-F238E27FC236}">
                  <a16:creationId xmlns:a16="http://schemas.microsoft.com/office/drawing/2014/main" id="{F0794A1B-4715-9D40-A20F-A17B8DF190B9}"/>
                </a:ext>
              </a:extLst>
            </p:cNvPr>
            <p:cNvCxnSpPr/>
            <p:nvPr/>
          </p:nvCxnSpPr>
          <p:spPr>
            <a:xfrm>
              <a:off x="449542" y="344695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223">
              <a:extLst>
                <a:ext uri="{FF2B5EF4-FFF2-40B4-BE49-F238E27FC236}">
                  <a16:creationId xmlns:a16="http://schemas.microsoft.com/office/drawing/2014/main" id="{A5F35873-B439-3F45-9EC3-F7F88D800486}"/>
                </a:ext>
              </a:extLst>
            </p:cNvPr>
            <p:cNvCxnSpPr/>
            <p:nvPr/>
          </p:nvCxnSpPr>
          <p:spPr>
            <a:xfrm>
              <a:off x="449542" y="3890424"/>
              <a:ext cx="1359884" cy="0"/>
            </a:xfrm>
            <a:prstGeom prst="line">
              <a:avLst/>
            </a:prstGeom>
            <a:ln w="254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797247A-C18D-B140-A68D-A6DE90B857F3}"/>
                </a:ext>
              </a:extLst>
            </p:cNvPr>
            <p:cNvSpPr txBox="1"/>
            <p:nvPr/>
          </p:nvSpPr>
          <p:spPr>
            <a:xfrm>
              <a:off x="378147" y="3878179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11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FF5B889-3C76-A940-ADC9-1E39A27EF02E}"/>
                </a:ext>
              </a:extLst>
            </p:cNvPr>
            <p:cNvSpPr txBox="1"/>
            <p:nvPr/>
          </p:nvSpPr>
          <p:spPr>
            <a:xfrm>
              <a:off x="378147" y="365644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01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9B8C28-9C88-3947-9D37-3F0B2B685DF9}"/>
                </a:ext>
              </a:extLst>
            </p:cNvPr>
            <p:cNvSpPr txBox="1"/>
            <p:nvPr/>
          </p:nvSpPr>
          <p:spPr>
            <a:xfrm>
              <a:off x="378147" y="3434711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/>
                  </a:solidFill>
                  <a:latin typeface="Cambria" panose="02040503050406030204" pitchFamily="18" charset="0"/>
                </a:rPr>
                <a:t>00</a:t>
              </a:r>
              <a:endParaRPr lang="ko-KR" altLang="en-US" sz="1600" dirty="0">
                <a:solidFill>
                  <a:schemeClr val="bg2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1BB3274-01ED-8242-AB58-4550275A144F}"/>
                </a:ext>
              </a:extLst>
            </p:cNvPr>
            <p:cNvSpPr txBox="1"/>
            <p:nvPr/>
          </p:nvSpPr>
          <p:spPr>
            <a:xfrm>
              <a:off x="378147" y="3212976"/>
              <a:ext cx="3671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Cambria" panose="02040503050406030204" pitchFamily="18" charset="0"/>
                </a:rPr>
                <a:t>10</a:t>
              </a:r>
              <a:endParaRPr lang="ko-KR" altLang="en-US" sz="16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27505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33" grpId="0" animBg="1"/>
      <p:bldP spid="134" grpId="0" animBg="1"/>
      <p:bldP spid="135" grpId="0" animBg="1"/>
      <p:bldP spid="139" grpId="0"/>
      <p:bldP spid="140" grpId="0"/>
      <p:bldP spid="141" grpId="0"/>
      <p:bldP spid="141" grpId="1"/>
      <p:bldP spid="142" grpId="0"/>
      <p:bldP spid="143" grpId="0"/>
      <p:bldP spid="144" grpId="0"/>
      <p:bldP spid="151" grpId="0" animBg="1"/>
      <p:bldP spid="153" grpId="0" animBg="1"/>
      <p:bldP spid="154" grpId="0" animBg="1"/>
      <p:bldP spid="155" grpId="0" animBg="1"/>
      <p:bldP spid="156" grpId="0" animBg="1"/>
      <p:bldP spid="166" grpId="0" animBg="1"/>
      <p:bldP spid="167" grpId="0" animBg="1"/>
      <p:bldP spid="171" grpId="0"/>
      <p:bldP spid="172" grpId="0"/>
      <p:bldP spid="173" grpId="0"/>
      <p:bldP spid="173" grpId="1"/>
      <p:bldP spid="174" grpId="0"/>
      <p:bldP spid="175" grpId="0"/>
      <p:bldP spid="176" grpId="0"/>
      <p:bldP spid="1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NAND String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Multiple (e.g., 128) flash cells are serially connected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1C75D-BB6C-D642-9F47-DABD49DB0F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3661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1D3E41-5263-3A45-AAFB-426DE1B5CAB4}"/>
              </a:ext>
            </a:extLst>
          </p:cNvPr>
          <p:cNvGrpSpPr/>
          <p:nvPr/>
        </p:nvGrpSpPr>
        <p:grpSpPr>
          <a:xfrm>
            <a:off x="1446581" y="2534949"/>
            <a:ext cx="795849" cy="2819400"/>
            <a:chOff x="1371600" y="2286000"/>
            <a:chExt cx="914400" cy="32393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F4856D-C104-AB49-8B84-9ABE9319A2D8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D5F09E4-4343-F746-8901-F6A54B591C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2F7F47-06AA-8C49-A602-ED3C60238C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B76D198-5C95-784F-9FE1-18BB711565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A5BAF3B-A6CB-4746-B826-1141C8017F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EFFE635-2895-A841-B7EB-3455CF64D5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217726-C9F7-0F4F-AAA5-274254B448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D5E549F-73AF-9946-BD33-70052E7FBA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494AA9-07FF-FF4B-A517-BE6408C85F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11D8A2-7F47-7642-8050-41CD612FDAFB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E7E3B3A-476B-844D-8D4C-15729EF650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97403F-5404-774A-9577-6199E0DD3E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D633C9-5C91-B340-BC31-6F1E944610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9D6C12-9815-CB47-999C-5A80AFE035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246ECC-E4F4-3D4B-ADFB-FD91B0A3D7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1496EB4-813D-F143-B4A9-CACA557A87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167EDF-CD30-9749-9606-4EB0EED103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F8427F-D587-4E4A-AA24-6FBFE87C20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E821DB8-4E77-124D-9CF8-914435FAF518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553A75-2955-4B43-BD7A-005DD06F1C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2B1DEE-3E32-2F4E-8F99-75D7C32EE4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3C456BA-6896-C947-8122-0503DBB9CA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E8CA02C-84D8-C546-A979-EF741E568D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0C186F-4FBB-A944-92C2-E4B0EB5C68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62B15F-9CF5-5A46-B41D-4C2274BD47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9DEE7D7-3083-204C-9509-C38EB95618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B1B6DE-7181-564A-93D5-B054B2A440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FA9837-BE66-6A47-99EC-9AAE3BF1550C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057CEE-D372-6B4C-BE5E-5D5C0237A4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2B5749-6DA0-B140-9755-6DA060C3A3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014105-F9D2-0C4E-9C9D-0823642D6B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45B9EE7-7FA9-0047-BAC3-29D2E69C7C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5550BB-CC19-5D4B-B5FB-963A3030B2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C45E92C-78DD-F542-A011-BF88863C1B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BDA0F39-DFDE-2F42-921A-C3A138195A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01931BD-BD32-5742-9069-64A4962F0D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4931C4-4544-3644-BEF5-3D8D8C4BE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E1B439-B535-424B-BC7C-DBECAEC5CB99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92DD8F-67E5-784E-9862-F1B1BC21E90C}"/>
              </a:ext>
            </a:extLst>
          </p:cNvPr>
          <p:cNvSpPr txBox="1"/>
          <p:nvPr/>
        </p:nvSpPr>
        <p:spPr>
          <a:xfrm>
            <a:off x="1557630" y="1702229"/>
            <a:ext cx="14141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Bitline (BL)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34A3928-1B04-5C4C-8ECF-F54B7CF41D5A}"/>
              </a:ext>
            </a:extLst>
          </p:cNvPr>
          <p:cNvGrpSpPr/>
          <p:nvPr/>
        </p:nvGrpSpPr>
        <p:grpSpPr>
          <a:xfrm>
            <a:off x="604299" y="2528501"/>
            <a:ext cx="843501" cy="2557995"/>
            <a:chOff x="604299" y="2528501"/>
            <a:chExt cx="843501" cy="255799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4D9052-B561-DF49-8048-AD5E1D82D731}"/>
                </a:ext>
              </a:extLst>
            </p:cNvPr>
            <p:cNvSpPr txBox="1"/>
            <p:nvPr/>
          </p:nvSpPr>
          <p:spPr>
            <a:xfrm>
              <a:off x="604299" y="2528501"/>
              <a:ext cx="84350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PASS</a:t>
              </a:r>
            </a:p>
            <a:p>
              <a:pPr algn="ct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(&gt; 6V)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4FAB2-BF17-C947-868E-B177A8CA7F46}"/>
                </a:ext>
              </a:extLst>
            </p:cNvPr>
            <p:cNvSpPr txBox="1"/>
            <p:nvPr/>
          </p:nvSpPr>
          <p:spPr>
            <a:xfrm>
              <a:off x="722253" y="4122684"/>
              <a:ext cx="65242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PASS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36BAF6-B7B4-0242-B7AB-9D0C63AE7020}"/>
                </a:ext>
              </a:extLst>
            </p:cNvPr>
            <p:cNvSpPr txBox="1"/>
            <p:nvPr/>
          </p:nvSpPr>
          <p:spPr>
            <a:xfrm>
              <a:off x="722253" y="4717164"/>
              <a:ext cx="65242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i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PASS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4074585-552F-4047-9B82-92E7EED70A4C}"/>
              </a:ext>
            </a:extLst>
          </p:cNvPr>
          <p:cNvGrpSpPr/>
          <p:nvPr/>
        </p:nvGrpSpPr>
        <p:grpSpPr>
          <a:xfrm>
            <a:off x="214961" y="3094662"/>
            <a:ext cx="1867161" cy="936360"/>
            <a:chOff x="214961" y="3094662"/>
            <a:chExt cx="1867161" cy="93636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07B457-1DB9-BF47-AA56-5DD81EA48F9A}"/>
                </a:ext>
              </a:extLst>
            </p:cNvPr>
            <p:cNvSpPr/>
            <p:nvPr/>
          </p:nvSpPr>
          <p:spPr bwMode="auto">
            <a:xfrm>
              <a:off x="1358838" y="3094662"/>
              <a:ext cx="723284" cy="692188"/>
            </a:xfrm>
            <a:prstGeom prst="ellipse">
              <a:avLst/>
            </a:prstGeom>
            <a:noFill/>
            <a:ln w="19050" cap="flat" cmpd="sng" algn="ctr">
              <a:solidFill>
                <a:srgbClr val="0432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146E3C8-860F-DD4B-A29E-D4DBA62E33A8}"/>
                </a:ext>
              </a:extLst>
            </p:cNvPr>
            <p:cNvSpPr txBox="1"/>
            <p:nvPr/>
          </p:nvSpPr>
          <p:spPr>
            <a:xfrm>
              <a:off x="214961" y="3661690"/>
              <a:ext cx="13143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Target Cell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7D94EF4-6378-0849-9F12-34FAFD26AD4B}"/>
              </a:ext>
            </a:extLst>
          </p:cNvPr>
          <p:cNvGrpSpPr/>
          <p:nvPr/>
        </p:nvGrpSpPr>
        <p:grpSpPr>
          <a:xfrm>
            <a:off x="2737697" y="1702229"/>
            <a:ext cx="2826122" cy="4469971"/>
            <a:chOff x="2737697" y="1702229"/>
            <a:chExt cx="2826122" cy="446997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A8E9E1-BE9C-8E44-A39B-179925015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55680" y="2133599"/>
              <a:ext cx="0" cy="403860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E241E0-2F29-794F-9E93-1244FC467150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3077855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44AB59-DF2B-D54E-9BB9-A1853BA1F57B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2608983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34B8C4-6DAE-A94C-B761-AB2250730637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3674742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611BC77-CCC8-FB4E-B03E-06C6A382FB76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248359" y="3600710"/>
              <a:ext cx="320807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90A3D8-F18F-5046-8A8B-29E34E5CDDB8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3205870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4C5B89-02C1-BE4C-AFAD-01380AE7A307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248359" y="3279902"/>
              <a:ext cx="320807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4C40E7D-9937-F34D-95A4-02560A62F94B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087955" y="3442773"/>
              <a:ext cx="32080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9B4487-F02C-3A44-9551-ACA8BE7C3DC3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3989245" y="3442773"/>
              <a:ext cx="32080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6D037-2543-5B45-A32A-BCB4DC9EC4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94124" y="3387249"/>
              <a:ext cx="0" cy="111049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0F89D6-19CA-284F-94AF-63C2C255014B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038600" y="3442773"/>
              <a:ext cx="32080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AD7D5A-2935-E043-966B-53C165724DAC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4585742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B1F35F-43E6-2B4C-A5DB-A3DF4491D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495133" y="4065822"/>
              <a:ext cx="148065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597493-CD9B-1B44-96AB-C245285EE4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9166" y="5059767"/>
              <a:ext cx="0" cy="294583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84D5A8-A2C8-5141-9A87-BB28DA2AFA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69168" y="2534949"/>
              <a:ext cx="265281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E45F87-52E4-5D47-8E96-F800EF8875B5}"/>
                </a:ext>
              </a:extLst>
            </p:cNvPr>
            <p:cNvSpPr txBox="1"/>
            <p:nvPr/>
          </p:nvSpPr>
          <p:spPr>
            <a:xfrm rot="16200000">
              <a:off x="4359747" y="3721101"/>
              <a:ext cx="315589" cy="3214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1C898A-9514-6340-962D-C9CE52CAB696}"/>
                </a:ext>
              </a:extLst>
            </p:cNvPr>
            <p:cNvSpPr txBox="1"/>
            <p:nvPr/>
          </p:nvSpPr>
          <p:spPr>
            <a:xfrm>
              <a:off x="4149649" y="1702229"/>
              <a:ext cx="14141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Bitline (BL)</a:t>
              </a:r>
            </a:p>
          </p:txBody>
        </p:sp>
        <p:grpSp>
          <p:nvGrpSpPr>
            <p:cNvPr id="146" name="그룹 835">
              <a:extLst>
                <a:ext uri="{FF2B5EF4-FFF2-40B4-BE49-F238E27FC236}">
                  <a16:creationId xmlns:a16="http://schemas.microsoft.com/office/drawing/2014/main" id="{B611EFDE-2EB5-D64C-B6A4-6953634CD736}"/>
                </a:ext>
              </a:extLst>
            </p:cNvPr>
            <p:cNvGrpSpPr/>
            <p:nvPr/>
          </p:nvGrpSpPr>
          <p:grpSpPr>
            <a:xfrm rot="16200000">
              <a:off x="4392719" y="2774010"/>
              <a:ext cx="352384" cy="143512"/>
              <a:chOff x="5890169" y="4312037"/>
              <a:chExt cx="1895988" cy="1103725"/>
            </a:xfrm>
          </p:grpSpPr>
          <p:grpSp>
            <p:nvGrpSpPr>
              <p:cNvPr id="147" name="그룹 822">
                <a:extLst>
                  <a:ext uri="{FF2B5EF4-FFF2-40B4-BE49-F238E27FC236}">
                    <a16:creationId xmlns:a16="http://schemas.microsoft.com/office/drawing/2014/main" id="{8B286963-1162-AB4E-8DFB-CA085F49C32D}"/>
                  </a:ext>
                </a:extLst>
              </p:cNvPr>
              <p:cNvGrpSpPr/>
              <p:nvPr/>
            </p:nvGrpSpPr>
            <p:grpSpPr>
              <a:xfrm>
                <a:off x="6122466" y="4312037"/>
                <a:ext cx="1432853" cy="1103725"/>
                <a:chOff x="5991225" y="4310063"/>
                <a:chExt cx="496427" cy="273840"/>
              </a:xfrm>
            </p:grpSpPr>
            <p:cxnSp>
              <p:nvCxnSpPr>
                <p:cNvPr id="150" name="직선 연결선 771">
                  <a:extLst>
                    <a:ext uri="{FF2B5EF4-FFF2-40B4-BE49-F238E27FC236}">
                      <a16:creationId xmlns:a16="http://schemas.microsoft.com/office/drawing/2014/main" id="{B20790EE-613C-354C-A0FD-0A7AA735C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1225" y="4310063"/>
                  <a:ext cx="40482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1" name="직선 연결선 789">
                  <a:extLst>
                    <a:ext uri="{FF2B5EF4-FFF2-40B4-BE49-F238E27FC236}">
                      <a16:creationId xmlns:a16="http://schemas.microsoft.com/office/drawing/2014/main" id="{91FE546D-5961-D848-842A-29893DCFB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4445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2" name="직선 연결선 792">
                  <a:extLst>
                    <a:ext uri="{FF2B5EF4-FFF2-40B4-BE49-F238E27FC236}">
                      <a16:creationId xmlns:a16="http://schemas.microsoft.com/office/drawing/2014/main" id="{E8D34AF6-1013-DA44-A23A-F3C844FF6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1707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3" name="직선 연결선 807">
                  <a:extLst>
                    <a:ext uri="{FF2B5EF4-FFF2-40B4-BE49-F238E27FC236}">
                      <a16:creationId xmlns:a16="http://schemas.microsoft.com/office/drawing/2014/main" id="{D564404F-907A-BC46-9947-08BE672C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83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4" name="직선 연결선 810">
                  <a:extLst>
                    <a:ext uri="{FF2B5EF4-FFF2-40B4-BE49-F238E27FC236}">
                      <a16:creationId xmlns:a16="http://schemas.microsoft.com/office/drawing/2014/main" id="{FACD3B03-641F-7641-912A-348130979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921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5" name="직선 연결선 815">
                  <a:extLst>
                    <a:ext uri="{FF2B5EF4-FFF2-40B4-BE49-F238E27FC236}">
                      <a16:creationId xmlns:a16="http://schemas.microsoft.com/office/drawing/2014/main" id="{06FB6458-00BE-1F43-BC8C-86AA71CB4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2659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56" name="직선 연결선 819">
                  <a:extLst>
                    <a:ext uri="{FF2B5EF4-FFF2-40B4-BE49-F238E27FC236}">
                      <a16:creationId xmlns:a16="http://schemas.microsoft.com/office/drawing/2014/main" id="{398F3576-8D6B-6A47-B7A7-D749DDCD4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5397" y="4446983"/>
                  <a:ext cx="42255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</p:grpSp>
          <p:cxnSp>
            <p:nvCxnSpPr>
              <p:cNvPr id="148" name="직선 연결선 826">
                <a:extLst>
                  <a:ext uri="{FF2B5EF4-FFF2-40B4-BE49-F238E27FC236}">
                    <a16:creationId xmlns:a16="http://schemas.microsoft.com/office/drawing/2014/main" id="{11CFF7C9-6A49-6D4F-8F0E-18E061D2D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69" y="4863900"/>
                <a:ext cx="232301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  <p:cxnSp>
            <p:nvCxnSpPr>
              <p:cNvPr id="149" name="직선 연결선 832">
                <a:extLst>
                  <a:ext uri="{FF2B5EF4-FFF2-40B4-BE49-F238E27FC236}">
                    <a16:creationId xmlns:a16="http://schemas.microsoft.com/office/drawing/2014/main" id="{61A345E3-A83A-BA4C-AE83-D3B794EE71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471" y="4863900"/>
                <a:ext cx="233686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</p:grpSp>
        <p:grpSp>
          <p:nvGrpSpPr>
            <p:cNvPr id="157" name="그룹 835">
              <a:extLst>
                <a:ext uri="{FF2B5EF4-FFF2-40B4-BE49-F238E27FC236}">
                  <a16:creationId xmlns:a16="http://schemas.microsoft.com/office/drawing/2014/main" id="{08E5C5E4-0625-1541-BD2E-BC33D50E95E9}"/>
                </a:ext>
              </a:extLst>
            </p:cNvPr>
            <p:cNvGrpSpPr/>
            <p:nvPr/>
          </p:nvGrpSpPr>
          <p:grpSpPr>
            <a:xfrm rot="16200000">
              <a:off x="4400252" y="4247852"/>
              <a:ext cx="352384" cy="143512"/>
              <a:chOff x="5890169" y="4312037"/>
              <a:chExt cx="1895988" cy="1103725"/>
            </a:xfrm>
          </p:grpSpPr>
          <p:grpSp>
            <p:nvGrpSpPr>
              <p:cNvPr id="158" name="그룹 822">
                <a:extLst>
                  <a:ext uri="{FF2B5EF4-FFF2-40B4-BE49-F238E27FC236}">
                    <a16:creationId xmlns:a16="http://schemas.microsoft.com/office/drawing/2014/main" id="{0A8C9708-85A3-904E-9EF1-0BCBE9E5845F}"/>
                  </a:ext>
                </a:extLst>
              </p:cNvPr>
              <p:cNvGrpSpPr/>
              <p:nvPr/>
            </p:nvGrpSpPr>
            <p:grpSpPr>
              <a:xfrm>
                <a:off x="6122466" y="4312037"/>
                <a:ext cx="1432853" cy="1103725"/>
                <a:chOff x="5991225" y="4310063"/>
                <a:chExt cx="496427" cy="273840"/>
              </a:xfrm>
            </p:grpSpPr>
            <p:cxnSp>
              <p:nvCxnSpPr>
                <p:cNvPr id="161" name="직선 연결선 771">
                  <a:extLst>
                    <a:ext uri="{FF2B5EF4-FFF2-40B4-BE49-F238E27FC236}">
                      <a16:creationId xmlns:a16="http://schemas.microsoft.com/office/drawing/2014/main" id="{BA941633-0235-B944-ACE3-BA0F7956F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1225" y="4310063"/>
                  <a:ext cx="40482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2" name="직선 연결선 789">
                  <a:extLst>
                    <a:ext uri="{FF2B5EF4-FFF2-40B4-BE49-F238E27FC236}">
                      <a16:creationId xmlns:a16="http://schemas.microsoft.com/office/drawing/2014/main" id="{03F6E069-7906-6A4A-931E-2AE9EEA26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4445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3" name="직선 연결선 792">
                  <a:extLst>
                    <a:ext uri="{FF2B5EF4-FFF2-40B4-BE49-F238E27FC236}">
                      <a16:creationId xmlns:a16="http://schemas.microsoft.com/office/drawing/2014/main" id="{87C4B5A3-2D96-2948-A7B1-AC278810F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1707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4" name="직선 연결선 807">
                  <a:extLst>
                    <a:ext uri="{FF2B5EF4-FFF2-40B4-BE49-F238E27FC236}">
                      <a16:creationId xmlns:a16="http://schemas.microsoft.com/office/drawing/2014/main" id="{550D46D1-33E6-2F4C-82F1-B90BF4DAC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83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5" name="직선 연결선 810">
                  <a:extLst>
                    <a:ext uri="{FF2B5EF4-FFF2-40B4-BE49-F238E27FC236}">
                      <a16:creationId xmlns:a16="http://schemas.microsoft.com/office/drawing/2014/main" id="{F2001B04-2138-564D-B2FF-40F1A7016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921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6" name="직선 연결선 815">
                  <a:extLst>
                    <a:ext uri="{FF2B5EF4-FFF2-40B4-BE49-F238E27FC236}">
                      <a16:creationId xmlns:a16="http://schemas.microsoft.com/office/drawing/2014/main" id="{6D4AC33E-7163-4349-829B-58A6C274F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2659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67" name="직선 연결선 819">
                  <a:extLst>
                    <a:ext uri="{FF2B5EF4-FFF2-40B4-BE49-F238E27FC236}">
                      <a16:creationId xmlns:a16="http://schemas.microsoft.com/office/drawing/2014/main" id="{D194849C-237E-B940-8E67-BF29F6005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5397" y="4446983"/>
                  <a:ext cx="42255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</p:grpSp>
          <p:cxnSp>
            <p:nvCxnSpPr>
              <p:cNvPr id="159" name="직선 연결선 826">
                <a:extLst>
                  <a:ext uri="{FF2B5EF4-FFF2-40B4-BE49-F238E27FC236}">
                    <a16:creationId xmlns:a16="http://schemas.microsoft.com/office/drawing/2014/main" id="{29C892FA-53B4-764D-B6D2-5FE695BEE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69" y="4863900"/>
                <a:ext cx="232301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  <p:cxnSp>
            <p:nvCxnSpPr>
              <p:cNvPr id="160" name="직선 연결선 832">
                <a:extLst>
                  <a:ext uri="{FF2B5EF4-FFF2-40B4-BE49-F238E27FC236}">
                    <a16:creationId xmlns:a16="http://schemas.microsoft.com/office/drawing/2014/main" id="{049A8EA6-742B-8946-8EE6-D41596961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471" y="4863900"/>
                <a:ext cx="233686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</p:grpSp>
        <p:grpSp>
          <p:nvGrpSpPr>
            <p:cNvPr id="168" name="그룹 835">
              <a:extLst>
                <a:ext uri="{FF2B5EF4-FFF2-40B4-BE49-F238E27FC236}">
                  <a16:creationId xmlns:a16="http://schemas.microsoft.com/office/drawing/2014/main" id="{8889E214-869F-D840-A418-1B8DDCE4060D}"/>
                </a:ext>
              </a:extLst>
            </p:cNvPr>
            <p:cNvGrpSpPr/>
            <p:nvPr/>
          </p:nvGrpSpPr>
          <p:grpSpPr>
            <a:xfrm rot="16200000">
              <a:off x="4392719" y="4792827"/>
              <a:ext cx="352384" cy="143512"/>
              <a:chOff x="5890169" y="4312037"/>
              <a:chExt cx="1895988" cy="1103725"/>
            </a:xfrm>
          </p:grpSpPr>
          <p:grpSp>
            <p:nvGrpSpPr>
              <p:cNvPr id="169" name="그룹 822">
                <a:extLst>
                  <a:ext uri="{FF2B5EF4-FFF2-40B4-BE49-F238E27FC236}">
                    <a16:creationId xmlns:a16="http://schemas.microsoft.com/office/drawing/2014/main" id="{9DA5AA8E-9668-E44E-94B6-2B524A002A9F}"/>
                  </a:ext>
                </a:extLst>
              </p:cNvPr>
              <p:cNvGrpSpPr/>
              <p:nvPr/>
            </p:nvGrpSpPr>
            <p:grpSpPr>
              <a:xfrm>
                <a:off x="6122466" y="4312037"/>
                <a:ext cx="1432853" cy="1103725"/>
                <a:chOff x="5991225" y="4310063"/>
                <a:chExt cx="496427" cy="273840"/>
              </a:xfrm>
            </p:grpSpPr>
            <p:cxnSp>
              <p:nvCxnSpPr>
                <p:cNvPr id="172" name="직선 연결선 771">
                  <a:extLst>
                    <a:ext uri="{FF2B5EF4-FFF2-40B4-BE49-F238E27FC236}">
                      <a16:creationId xmlns:a16="http://schemas.microsoft.com/office/drawing/2014/main" id="{A146AE83-88D7-CE49-9CBD-956BEA6B8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1225" y="4310063"/>
                  <a:ext cx="40482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3" name="직선 연결선 789">
                  <a:extLst>
                    <a:ext uri="{FF2B5EF4-FFF2-40B4-BE49-F238E27FC236}">
                      <a16:creationId xmlns:a16="http://schemas.microsoft.com/office/drawing/2014/main" id="{89874F23-93A5-EC4F-815A-B4D2E42E4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4445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4" name="직선 연결선 792">
                  <a:extLst>
                    <a:ext uri="{FF2B5EF4-FFF2-40B4-BE49-F238E27FC236}">
                      <a16:creationId xmlns:a16="http://schemas.microsoft.com/office/drawing/2014/main" id="{6BF7BA46-99E5-EE49-918F-9C38CD53F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1707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5" name="직선 연결선 807">
                  <a:extLst>
                    <a:ext uri="{FF2B5EF4-FFF2-40B4-BE49-F238E27FC236}">
                      <a16:creationId xmlns:a16="http://schemas.microsoft.com/office/drawing/2014/main" id="{F7970233-9407-7D4B-9907-DB1DC199A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83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6" name="직선 연결선 810">
                  <a:extLst>
                    <a:ext uri="{FF2B5EF4-FFF2-40B4-BE49-F238E27FC236}">
                      <a16:creationId xmlns:a16="http://schemas.microsoft.com/office/drawing/2014/main" id="{E013863D-75DA-9B43-8E15-01C066402B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921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7" name="직선 연결선 815">
                  <a:extLst>
                    <a:ext uri="{FF2B5EF4-FFF2-40B4-BE49-F238E27FC236}">
                      <a16:creationId xmlns:a16="http://schemas.microsoft.com/office/drawing/2014/main" id="{E6695DFA-1C02-5F44-8B48-3FE91C348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2659" y="4310063"/>
                  <a:ext cx="82738" cy="27384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78" name="직선 연결선 819">
                  <a:extLst>
                    <a:ext uri="{FF2B5EF4-FFF2-40B4-BE49-F238E27FC236}">
                      <a16:creationId xmlns:a16="http://schemas.microsoft.com/office/drawing/2014/main" id="{3A3C2375-E429-B04B-A1FF-AA828F5C6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5397" y="4446983"/>
                  <a:ext cx="42255" cy="13692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p:spPr>
            </p:cxnSp>
          </p:grpSp>
          <p:cxnSp>
            <p:nvCxnSpPr>
              <p:cNvPr id="170" name="직선 연결선 826">
                <a:extLst>
                  <a:ext uri="{FF2B5EF4-FFF2-40B4-BE49-F238E27FC236}">
                    <a16:creationId xmlns:a16="http://schemas.microsoft.com/office/drawing/2014/main" id="{70F009D3-6FF6-B947-A2CC-749D9BB5A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69" y="4863900"/>
                <a:ext cx="232301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  <p:cxnSp>
            <p:nvCxnSpPr>
              <p:cNvPr id="171" name="직선 연결선 832">
                <a:extLst>
                  <a:ext uri="{FF2B5EF4-FFF2-40B4-BE49-F238E27FC236}">
                    <a16:creationId xmlns:a16="http://schemas.microsoft.com/office/drawing/2014/main" id="{38BE06EC-204E-FD4E-8716-50C1EC2BE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471" y="4863900"/>
                <a:ext cx="233686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C00000"/>
                </a:solidFill>
                <a:prstDash val="solid"/>
                <a:round/>
              </a:ln>
              <a:effectLst/>
            </p:spPr>
          </p:cxn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9530E59-57CE-464A-8C75-B1C8B7CF8F74}"/>
                </a:ext>
              </a:extLst>
            </p:cNvPr>
            <p:cNvSpPr/>
            <p:nvPr/>
          </p:nvSpPr>
          <p:spPr bwMode="auto">
            <a:xfrm>
              <a:off x="3954981" y="3094662"/>
              <a:ext cx="723284" cy="692188"/>
            </a:xfrm>
            <a:prstGeom prst="ellipse">
              <a:avLst/>
            </a:prstGeom>
            <a:noFill/>
            <a:ln w="19050" cap="flat" cmpd="sng" algn="ctr">
              <a:solidFill>
                <a:srgbClr val="0432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0" name="Up Arrow 59">
              <a:extLst>
                <a:ext uri="{FF2B5EF4-FFF2-40B4-BE49-F238E27FC236}">
                  <a16:creationId xmlns:a16="http://schemas.microsoft.com/office/drawing/2014/main" id="{6B945B2F-7A0E-6944-84C2-1183BDDAC17A}"/>
                </a:ext>
              </a:extLst>
            </p:cNvPr>
            <p:cNvSpPr/>
            <p:nvPr/>
          </p:nvSpPr>
          <p:spPr bwMode="auto">
            <a:xfrm rot="5400000">
              <a:off x="2970610" y="2990637"/>
              <a:ext cx="457200" cy="923026"/>
            </a:xfrm>
            <a:prstGeom prst="upArrow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E3360A6-953D-499A-A1E6-0EFA9C8689E2}"/>
              </a:ext>
            </a:extLst>
          </p:cNvPr>
          <p:cNvSpPr txBox="1"/>
          <p:nvPr/>
        </p:nvSpPr>
        <p:spPr>
          <a:xfrm>
            <a:off x="320444" y="5326142"/>
            <a:ext cx="2151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NAND String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6738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/>
              <a:t>SSD Organization &amp; Request Handling</a:t>
            </a:r>
          </a:p>
          <a:p>
            <a:endParaRPr lang="en-US" sz="3200" dirty="0"/>
          </a:p>
          <a:p>
            <a:r>
              <a:rPr lang="en-US" sz="3200" dirty="0"/>
              <a:t>NAND Flash Organization</a:t>
            </a:r>
          </a:p>
          <a:p>
            <a:endParaRPr lang="en-US" sz="3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F5B9D6-98FC-437A-908C-6F716F60E6F5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SSD Organization &amp; Request Handling</a:t>
            </a:r>
          </a:p>
          <a:p>
            <a:endParaRPr lang="en-US" sz="3200" kern="0" dirty="0"/>
          </a:p>
          <a:p>
            <a:r>
              <a:rPr lang="en-US" sz="3200" kern="0" dirty="0">
                <a:solidFill>
                  <a:schemeClr val="bg1">
                    <a:lumMod val="65000"/>
                  </a:schemeClr>
                </a:solidFill>
              </a:rPr>
              <a:t>NAND Flash Organization</a:t>
            </a:r>
          </a:p>
          <a:p>
            <a:endParaRPr lang="en-US" sz="32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5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Pages and Blocks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A large number (&gt; 100,000) of cells operate concurrently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1C75D-BB6C-D642-9F47-DABD49DB0F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3661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1D3E41-5263-3A45-AAFB-426DE1B5CAB4}"/>
              </a:ext>
            </a:extLst>
          </p:cNvPr>
          <p:cNvGrpSpPr/>
          <p:nvPr/>
        </p:nvGrpSpPr>
        <p:grpSpPr>
          <a:xfrm>
            <a:off x="1446581" y="2534949"/>
            <a:ext cx="795849" cy="2819400"/>
            <a:chOff x="1371600" y="2286000"/>
            <a:chExt cx="914400" cy="32393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F4856D-C104-AB49-8B84-9ABE9319A2D8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D5F09E4-4343-F746-8901-F6A54B591C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2F7F47-06AA-8C49-A602-ED3C60238C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B76D198-5C95-784F-9FE1-18BB711565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A5BAF3B-A6CB-4746-B826-1141C8017F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EFFE635-2895-A841-B7EB-3455CF64D5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217726-C9F7-0F4F-AAA5-274254B448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D5E549F-73AF-9946-BD33-70052E7FBA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494AA9-07FF-FF4B-A517-BE6408C85F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11D8A2-7F47-7642-8050-41CD612FDAFB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E7E3B3A-476B-844D-8D4C-15729EF650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97403F-5404-774A-9577-6199E0DD3E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D633C9-5C91-B340-BC31-6F1E944610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9D6C12-9815-CB47-999C-5A80AFE035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246ECC-E4F4-3D4B-ADFB-FD91B0A3D7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1496EB4-813D-F143-B4A9-CACA557A87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167EDF-CD30-9749-9606-4EB0EED103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F8427F-D587-4E4A-AA24-6FBFE87C20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E821DB8-4E77-124D-9CF8-914435FAF518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553A75-2955-4B43-BD7A-005DD06F1C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2B1DEE-3E32-2F4E-8F99-75D7C32EE4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3C456BA-6896-C947-8122-0503DBB9CA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E8CA02C-84D8-C546-A979-EF741E568D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0C186F-4FBB-A944-92C2-E4B0EB5C68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62B15F-9CF5-5A46-B41D-4C2274BD47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9DEE7D7-3083-204C-9509-C38EB95618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B1B6DE-7181-564A-93D5-B054B2A440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FA9837-BE66-6A47-99EC-9AAE3BF1550C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057CEE-D372-6B4C-BE5E-5D5C0237A4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2B5749-6DA0-B140-9755-6DA060C3A3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014105-F9D2-0C4E-9C9D-0823642D6B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45B9EE7-7FA9-0047-BAC3-29D2E69C7C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5550BB-CC19-5D4B-B5FB-963A3030B2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C45E92C-78DD-F542-A011-BF88863C1B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BDA0F39-DFDE-2F42-921A-C3A138195A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01931BD-BD32-5742-9069-64A4962F0D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4931C4-4544-3644-BEF5-3D8D8C4BE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E1B439-B535-424B-BC7C-DBECAEC5CB99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92DD8F-67E5-784E-9862-F1B1BC21E90C}"/>
              </a:ext>
            </a:extLst>
          </p:cNvPr>
          <p:cNvSpPr txBox="1"/>
          <p:nvPr/>
        </p:nvSpPr>
        <p:spPr>
          <a:xfrm>
            <a:off x="1988036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752FDCD-810C-1B44-8BEA-7A12829BC5E9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5200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CC96504-D5A6-A049-B14E-5A5C20FA9637}"/>
              </a:ext>
            </a:extLst>
          </p:cNvPr>
          <p:cNvGrpSpPr/>
          <p:nvPr/>
        </p:nvGrpSpPr>
        <p:grpSpPr>
          <a:xfrm>
            <a:off x="2688120" y="2534949"/>
            <a:ext cx="795849" cy="2819400"/>
            <a:chOff x="1371600" y="2286000"/>
            <a:chExt cx="914400" cy="323938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63B1348-F476-2345-93EB-F69521059C47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5F4B1A-81D4-9346-9F46-DB60BBBDF6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9A62357-4CDE-EE48-A146-EC66E4EA4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12081BD-6A95-944E-9031-A07A64C582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C01CB77-FFAC-DC4F-9846-62FA92071D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F80EED5-73A3-7E4B-BB23-ACC16C1B75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9385877-6203-C145-BAAE-3978B6637B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6C39C15-42EA-4F4B-B375-4234D91BC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6D621BF-BEF6-7948-8CF0-CCA7B70078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67C1B34-1B0F-1B4D-979D-B61C9C0C4166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999C08F-6E52-294B-B7F2-009D89047D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576091D-4EF2-AE42-9CD8-CD1546B05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C52DDC2-23DF-D443-AF66-C8C461ED36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502891D-E9A8-7B4E-9002-BEDDA24DA2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5D103D-9B85-BC48-B1CC-21C0A18F4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F3DCBEF-BEF6-5B45-86A1-AEA14CBBAA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603203-C781-5041-A185-B1105E3A73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A48EF71-3F2C-E747-A8AE-5189DF49EE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DC3C2A7-0E13-3341-B97B-3AB5BFA33856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4AD29DB-87B7-BF40-8295-77CF1289BB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643243A-8970-8746-8085-AEFA2AB8AA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6421A0F-3D5E-F541-830D-E9AFE414C2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9F02FE8-EC57-6540-AF6A-AFDC15292E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320CC31-A54A-864E-8B5C-8F0EAD1F1F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7E8EA27-A9D9-5347-ACEF-62F027AB4B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E1085AA-F664-E045-AF26-B9FC9C7A81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6BDA1D5-2BA0-1B44-960A-07BC8D9DC8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5D0F1D3-DF7D-184B-8137-25B45C999CC3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04BF0F-3D1D-7F47-9EDE-622DDDCC02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23F27CE-8AB1-7D4F-820B-57F71E515B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E2C9819-8C75-0C4D-BD09-9E3CDD00E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58C1BD8-014B-BB4A-A465-F586E080B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8054829-4888-5F4A-9ACF-9BCA5B8FE5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145BA84-450C-9142-A658-DEAF39A9A1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E537772-9EF5-3049-9282-3182BF16CD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A291F7D-1D8F-7946-871A-BD852F89C4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6131B2-CF1D-DA4A-9DE8-300C99909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8486792-01A1-3D4F-AD60-7A0833C06F39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7C46B6B-F980-354C-AD67-E2DA3AE8DC93}"/>
              </a:ext>
            </a:extLst>
          </p:cNvPr>
          <p:cNvSpPr txBox="1"/>
          <p:nvPr/>
        </p:nvSpPr>
        <p:spPr>
          <a:xfrm>
            <a:off x="3229575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FE75CB-4583-3543-8B59-4FFACF6B5E9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43927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3CA7A2D-2D46-C245-BFCF-02078A11F674}"/>
              </a:ext>
            </a:extLst>
          </p:cNvPr>
          <p:cNvGrpSpPr/>
          <p:nvPr/>
        </p:nvGrpSpPr>
        <p:grpSpPr>
          <a:xfrm>
            <a:off x="4026847" y="2534949"/>
            <a:ext cx="795849" cy="2819400"/>
            <a:chOff x="1371600" y="2286000"/>
            <a:chExt cx="914400" cy="323938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22DEA32-AE13-414D-97D3-188DEBA931F7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90E41E9-48A1-5B4D-94F1-521EA85CF9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63DCF48B-FEAC-9A44-9167-19BECF8879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9931543-2817-CD48-BD99-A1E75C0B15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053649F-B16F-2347-870B-625BD8F334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EE09E8D-F641-3042-8AF2-0BA4F65D51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E42362C-032B-914E-BFE7-22C7635D0C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4A455BD-4BD1-E243-AB0B-4AA9AA2276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F53FD00-49D0-4E4E-87D8-27B854A298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6AD7448-57D0-7A4D-B310-6B3639E636C7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B72D286-A3F7-5845-9B6B-9AE9F1B640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1B1E0E8-F325-CC43-BB87-A5328CC5D2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9F864C1-927E-214F-B91E-42E8BD72E3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A502D84-C25E-574C-9345-F3A0940659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BF27EE8-5298-674C-B12D-EBCB631BF6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6B32F79-8EFC-5349-915F-0230A09EEE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231BBAD9-2351-7E4D-80E7-39D7013395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0EC7D569-74C8-FE4B-A1D0-E4B7494B98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B8E4135-E26F-BF4C-A09C-C0D24DF00AB6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B894C7B-C3AD-3548-8A65-8C8F48208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5B523E6-3591-384B-8B08-F70AA21049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ED9BD1-D513-E441-A002-E4C57992FD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9DA34BA-D532-1344-BA82-C9E5D8D7A4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3909554-24DF-A84C-A746-6CF216E68D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4AD3B719-BE1A-7D46-989F-F4B0F9284C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1A37189A-E833-C14D-B383-EBB695A080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A437102-EB56-5F4C-852C-BA1BDEF6AA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1F41082-5302-5D4C-A093-B9C301F5BAEE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12EB540-11AC-064F-A21B-B9F0C491A7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4BA6244-2C00-1F4A-B4A3-85BDB18A31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2449851-72FF-CF4D-8171-85BE629355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04F9787-9B3A-EB48-AA1F-56642F1A5D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9B6C74C-FAFF-744E-9AA1-B21EBDF170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DA581F7-39DB-F542-9578-C84560080B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0F473A3-A1DA-C343-BD35-CE16E8DA4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A48E6CC-54DD-4149-8EAF-C6C323FCB4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CB7BB0D-DCCE-2546-8391-D85ADE2080A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0C61AFD-C845-1E4A-8535-623B7307DF4B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B4BF1BB-452E-BD45-9511-8953F09B6B0E}"/>
              </a:ext>
            </a:extLst>
          </p:cNvPr>
          <p:cNvSpPr txBox="1"/>
          <p:nvPr/>
        </p:nvSpPr>
        <p:spPr>
          <a:xfrm>
            <a:off x="4568302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8FB6451-F9C0-EF4B-AFBA-C70699C40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3734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364996D-2E20-F744-A2E7-7B4B8D90AC3C}"/>
              </a:ext>
            </a:extLst>
          </p:cNvPr>
          <p:cNvGrpSpPr/>
          <p:nvPr/>
        </p:nvGrpSpPr>
        <p:grpSpPr>
          <a:xfrm>
            <a:off x="5216654" y="2534949"/>
            <a:ext cx="795849" cy="2819400"/>
            <a:chOff x="1371600" y="2286000"/>
            <a:chExt cx="914400" cy="3239382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9E00786-B68A-E646-AA10-F1E95F744E02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9D6318F-900E-E04B-840E-1018808575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9935DA8-13F8-074D-A9F6-B17EDEBE70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0D7726A-CCED-FB4C-A534-BF5FEBE9B1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DACB8FD-43F0-8840-8653-4D70801E8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A30DE43-B82F-A947-8F0C-48913D1C5F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2CC3A56C-451A-AF48-9AAC-B3B192B48A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96720E7-08A2-C145-9EF4-98D95732D6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D4BD7FE-15E3-EB47-AE18-CFDFE6CA07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5C3544D-C38C-F44A-A4BB-B9A088AD0BE9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4DDF5668-C813-A144-934D-88B40E9F30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B661139-58E2-B04C-80DE-06C95F9976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B8A4F27-5984-1340-AF65-9F46F191A1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B778260-54CB-B943-B2E6-915A0B70BB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8A7A5EDE-4F91-2044-AB3B-3D53248462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78BE4AB-E574-8049-BFFA-421591679B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E7486C0-D221-7041-9D00-E6D22CFFC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8E3D9D5-071D-6740-9F0F-EE4246A912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2A3B8E5-838E-6E4D-8B75-4A6523BAB61D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BD41FD3-2D3C-CC4F-B55C-8410C187F0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B8D0865-46F1-E646-A379-87DA53BAF1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A33DCF3-D93E-9D46-AFCC-F8E34A1AA7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30D49783-5E06-444D-AB4A-2033ACA3A2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730A003-EDE9-0442-A453-3FFDDCC98B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35B1933-EF82-0646-81D2-BCDB6A07E2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A512644-E907-C94D-9AAE-B9C50AB88B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7C25E19-45A3-DB48-9B0C-8FE533E113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E453C40-295D-CC43-BE33-ABF6EEE28449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8346E030-5166-DD4C-A0F6-B4CA9500D7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812A3EE-2FE0-8F46-A904-A1E2F620EF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67149C5-EF50-354B-AEE0-8BEE183A1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86E44FE-A508-8F4D-87B3-C5E88085BA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507FBA5-F90E-B440-A43D-2FDDF8BA50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0324183-D21B-0B48-BA15-03C857A48F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4FAFE48-C01C-7A47-ADDF-58D24BEAC0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67A4922-3290-1F4D-AE67-00B128F6E1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9C267BC-66B1-4C49-8F66-37AFC77B18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B87700F-8199-384E-B17E-D0A4411AF90B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62618226-5C1B-3F4F-AF62-5A18C19C08AF}"/>
              </a:ext>
            </a:extLst>
          </p:cNvPr>
          <p:cNvSpPr txBox="1"/>
          <p:nvPr/>
        </p:nvSpPr>
        <p:spPr>
          <a:xfrm>
            <a:off x="5758109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B2E4A26-E2DB-9E44-B7E7-833DF7EB7E04}"/>
              </a:ext>
            </a:extLst>
          </p:cNvPr>
          <p:cNvCxnSpPr>
            <a:cxnSpLocks/>
          </p:cNvCxnSpPr>
          <p:nvPr/>
        </p:nvCxnSpPr>
        <p:spPr bwMode="auto">
          <a:xfrm flipV="1">
            <a:off x="8054449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A175A4E-5223-6642-9DE8-382DC8D49FE6}"/>
              </a:ext>
            </a:extLst>
          </p:cNvPr>
          <p:cNvGrpSpPr/>
          <p:nvPr/>
        </p:nvGrpSpPr>
        <p:grpSpPr>
          <a:xfrm>
            <a:off x="7237369" y="2534949"/>
            <a:ext cx="795849" cy="2819400"/>
            <a:chOff x="1371600" y="2286000"/>
            <a:chExt cx="914400" cy="323938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2E65D1C-5219-124F-B5F6-BF1FB8E09AEB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65114C04-02A7-B240-B53E-D4CDDBCD18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393955C-CF05-4E46-926E-D4F3834BEA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AFEAA7-4322-9E4C-9810-BC53FD255E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3C30B79A-5B27-8D48-8C4E-8CE5BBA1B9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2FEE3987-21BC-E349-AD28-4E6AD44B7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008411B-CAB1-8E45-9420-133762543B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97A8EF2F-999B-984F-BE43-7397A7130C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4AB474F7-7A6C-F94D-892C-F2B0B9A288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D03DAF0A-A81E-2643-90C8-B3500680C8A7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1E52F11-749C-614D-B196-0F8CE76DD5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A697CFB9-3E88-1648-9676-8EA93ACF5C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7070557-C5B2-C749-A4B1-B56917F020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480D331-2895-E249-931C-270DFBF8E2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16234335-9F10-0D4F-9CC9-FA3D752489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2150C641-92F1-1248-A40E-282FB67677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4505BBE8-25F4-2849-A66B-3926277E950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F6AE0EF0-4788-0E46-B01B-2DCF03CDC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21E1A7D-D99A-7148-BF25-E242458D1285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16AA270-CA64-7D48-80D7-FA2A718615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30F4BA7D-9B91-1742-B175-6DA57F4129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40BEC03-6D65-234D-9E88-9F720EEB3D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87B1230-22CA-724E-814C-1C2CC2C404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84F2133-1DE8-F349-925C-C077201403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81E72DA-9630-884C-A6CF-EE4B7115E9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79D0E2D-B80B-E84F-A7D3-57EB45130D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FB4720E0-DBA5-8C40-9541-90CA67C0D8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4A49A9B-3575-E74B-952C-C8AA722D5774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2AC9B36-6F10-2640-BCD0-356EB72A6E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2FB6052-2293-FD47-8293-D7E65F1C6A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C9D6F6F-9FCD-C748-8438-823A84027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AD242BB-C938-7D43-AF2E-99998BF5C1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8AF64A-8868-1044-9D48-FF7FFC13B9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6B2F0187-AA30-7149-9118-A8490AA54C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F1E36BC3-5613-7A42-865D-E8BC2BDD40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50E4A689-DCB6-A243-B3D2-F441D725D9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6A18A1F-C1C1-FF42-A156-FA42611036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BF24D2F-8CCF-DF43-BA9D-30CE9F876872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4549049E-AEA3-CB44-8479-AE5952A0F684}"/>
              </a:ext>
            </a:extLst>
          </p:cNvPr>
          <p:cNvSpPr txBox="1"/>
          <p:nvPr/>
        </p:nvSpPr>
        <p:spPr>
          <a:xfrm>
            <a:off x="7532763" y="1702229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132,095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27F8B9E-09B0-7C47-B1C8-97A5DF48BF47}"/>
              </a:ext>
            </a:extLst>
          </p:cNvPr>
          <p:cNvSpPr txBox="1"/>
          <p:nvPr/>
        </p:nvSpPr>
        <p:spPr>
          <a:xfrm>
            <a:off x="6417776" y="3615905"/>
            <a:ext cx="315589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81CC38-5868-B440-8DE1-4B236A38B9E6}"/>
              </a:ext>
            </a:extLst>
          </p:cNvPr>
          <p:cNvGrpSpPr/>
          <p:nvPr/>
        </p:nvGrpSpPr>
        <p:grpSpPr>
          <a:xfrm>
            <a:off x="260169" y="2452449"/>
            <a:ext cx="6963374" cy="2620425"/>
            <a:chOff x="260169" y="2452449"/>
            <a:chExt cx="6963374" cy="26204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20528C-6D6C-A345-88DD-3D38287708B0}"/>
                </a:ext>
              </a:extLst>
            </p:cNvPr>
            <p:cNvGrpSpPr/>
            <p:nvPr/>
          </p:nvGrpSpPr>
          <p:grpSpPr>
            <a:xfrm>
              <a:off x="260169" y="2452449"/>
              <a:ext cx="6963374" cy="2620425"/>
              <a:chOff x="260169" y="2452449"/>
              <a:chExt cx="6963374" cy="2620425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8C95F16E-0F61-AE46-B515-5E14D3309C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18647" y="2849299"/>
                <a:ext cx="6204896" cy="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FA59D60-1DBF-8142-9AC4-EFED49D234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18647" y="3440142"/>
                <a:ext cx="6204896" cy="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F211C3E-3E38-0145-A441-994A30E9C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18647" y="4310872"/>
                <a:ext cx="6204896" cy="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7A9F847-80A2-5941-96CD-6E7AD169D6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18647" y="4890770"/>
                <a:ext cx="6204896" cy="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99633191-F089-D441-ADE3-D7EC8476B420}"/>
                  </a:ext>
                </a:extLst>
              </p:cNvPr>
              <p:cNvSpPr txBox="1"/>
              <p:nvPr/>
            </p:nvSpPr>
            <p:spPr>
              <a:xfrm>
                <a:off x="442911" y="264128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Cambria" panose="02040503050406030204" pitchFamily="18" charset="0"/>
                  </a:rPr>
                  <a:t>WL</a:t>
                </a:r>
                <a:r>
                  <a:rPr lang="en-CH" b="1" baseline="-25000" dirty="0">
                    <a:latin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6A838D1D-A654-1647-B230-A0E32FD4C9CC}"/>
                  </a:ext>
                </a:extLst>
              </p:cNvPr>
              <p:cNvSpPr txBox="1"/>
              <p:nvPr/>
            </p:nvSpPr>
            <p:spPr>
              <a:xfrm>
                <a:off x="448482" y="2452449"/>
                <a:ext cx="95301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CH" sz="1400" b="1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Wordline</a:t>
                </a:r>
                <a:endParaRPr lang="en-CH" sz="1400" b="1" baseline="-250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B87E4F01-0A66-6C47-B457-AEA8D40E0B0D}"/>
                  </a:ext>
                </a:extLst>
              </p:cNvPr>
              <p:cNvSpPr txBox="1"/>
              <p:nvPr/>
            </p:nvSpPr>
            <p:spPr>
              <a:xfrm>
                <a:off x="442911" y="325547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Cambria" panose="02040503050406030204" pitchFamily="18" charset="0"/>
                  </a:rPr>
                  <a:t>WL</a:t>
                </a:r>
                <a:r>
                  <a:rPr lang="en-CH" b="1" baseline="-25000" dirty="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6952A85-7B97-3249-8EDF-79709A9CB46E}"/>
                  </a:ext>
                </a:extLst>
              </p:cNvPr>
              <p:cNvSpPr txBox="1"/>
              <p:nvPr/>
            </p:nvSpPr>
            <p:spPr>
              <a:xfrm>
                <a:off x="260169" y="4124085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Cambria" panose="02040503050406030204" pitchFamily="18" charset="0"/>
                  </a:rPr>
                  <a:t>WL</a:t>
                </a:r>
                <a:r>
                  <a:rPr lang="en-CH" b="1" baseline="-25000" dirty="0">
                    <a:latin typeface="Cambria" panose="02040503050406030204" pitchFamily="18" charset="0"/>
                  </a:rPr>
                  <a:t>126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58EC60D-0241-6F49-898F-8D48112E88C7}"/>
                  </a:ext>
                </a:extLst>
              </p:cNvPr>
              <p:cNvSpPr txBox="1"/>
              <p:nvPr/>
            </p:nvSpPr>
            <p:spPr>
              <a:xfrm>
                <a:off x="260169" y="4703542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Cambria" panose="02040503050406030204" pitchFamily="18" charset="0"/>
                  </a:rPr>
                  <a:t>WL</a:t>
                </a:r>
                <a:r>
                  <a:rPr lang="en-CH" b="1" baseline="-25000" dirty="0">
                    <a:latin typeface="Cambria" panose="02040503050406030204" pitchFamily="18" charset="0"/>
                  </a:rPr>
                  <a:t>127</a:t>
                </a:r>
              </a:p>
            </p:txBody>
          </p: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26ED5-AE73-6244-8A1B-1ED4ED7B1FD2}"/>
                </a:ext>
              </a:extLst>
            </p:cNvPr>
            <p:cNvSpPr txBox="1"/>
            <p:nvPr/>
          </p:nvSpPr>
          <p:spPr>
            <a:xfrm>
              <a:off x="6477593" y="3216717"/>
              <a:ext cx="195955" cy="3214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D834963-9F12-E240-AA7C-C2B62FF1A0AA}"/>
                </a:ext>
              </a:extLst>
            </p:cNvPr>
            <p:cNvSpPr txBox="1"/>
            <p:nvPr/>
          </p:nvSpPr>
          <p:spPr>
            <a:xfrm>
              <a:off x="6477593" y="2632519"/>
              <a:ext cx="195955" cy="3214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B3C59E7-911B-1B49-AB09-FC8613AE6650}"/>
                </a:ext>
              </a:extLst>
            </p:cNvPr>
            <p:cNvSpPr txBox="1"/>
            <p:nvPr/>
          </p:nvSpPr>
          <p:spPr>
            <a:xfrm>
              <a:off x="6477593" y="4079605"/>
              <a:ext cx="195955" cy="3214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E1222E0-872D-5042-8A91-803DFD6C063C}"/>
                </a:ext>
              </a:extLst>
            </p:cNvPr>
            <p:cNvSpPr txBox="1"/>
            <p:nvPr/>
          </p:nvSpPr>
          <p:spPr>
            <a:xfrm>
              <a:off x="6477593" y="4670508"/>
              <a:ext cx="195955" cy="3214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39C379-DBE4-3442-8437-E64D2763F862}"/>
              </a:ext>
            </a:extLst>
          </p:cNvPr>
          <p:cNvGrpSpPr/>
          <p:nvPr/>
        </p:nvGrpSpPr>
        <p:grpSpPr>
          <a:xfrm>
            <a:off x="76200" y="2065083"/>
            <a:ext cx="8153400" cy="1084356"/>
            <a:chOff x="76200" y="2065083"/>
            <a:chExt cx="8153400" cy="1084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0FFB06-3FDF-9D4F-85B1-B3CABAFBAF80}"/>
                </a:ext>
              </a:extLst>
            </p:cNvPr>
            <p:cNvSpPr/>
            <p:nvPr/>
          </p:nvSpPr>
          <p:spPr bwMode="auto">
            <a:xfrm>
              <a:off x="442911" y="2452712"/>
              <a:ext cx="7786689" cy="696727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EA8A126-4C57-9C4B-8079-08E9AAEA363E}"/>
                </a:ext>
              </a:extLst>
            </p:cNvPr>
            <p:cNvSpPr txBox="1"/>
            <p:nvPr/>
          </p:nvSpPr>
          <p:spPr>
            <a:xfrm>
              <a:off x="76200" y="2065083"/>
              <a:ext cx="209685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Page = 16 + </a:t>
              </a:r>
              <a:r>
                <a:rPr lang="el-GR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α</a:t>
              </a:r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KiB</a:t>
              </a:r>
              <a:endParaRPr lang="en-CH" b="1" baseline="-25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1704F8-7DE0-B34D-9EB4-D696D845DB87}"/>
              </a:ext>
            </a:extLst>
          </p:cNvPr>
          <p:cNvGrpSpPr/>
          <p:nvPr/>
        </p:nvGrpSpPr>
        <p:grpSpPr>
          <a:xfrm>
            <a:off x="133048" y="2071561"/>
            <a:ext cx="8248952" cy="3802589"/>
            <a:chOff x="133048" y="2071561"/>
            <a:chExt cx="8248952" cy="3802589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8DACA39-260E-DF44-9CAB-4935525175EF}"/>
                </a:ext>
              </a:extLst>
            </p:cNvPr>
            <p:cNvSpPr/>
            <p:nvPr/>
          </p:nvSpPr>
          <p:spPr bwMode="auto">
            <a:xfrm>
              <a:off x="133048" y="2071561"/>
              <a:ext cx="8248952" cy="3394328"/>
            </a:xfrm>
            <a:prstGeom prst="rect">
              <a:avLst/>
            </a:prstGeom>
            <a:noFill/>
            <a:ln w="25400" cap="flat" cmpd="sng" algn="ctr">
              <a:solidFill>
                <a:srgbClr val="0432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2C647F5-69F0-FE49-9D0D-740977A61610}"/>
                </a:ext>
              </a:extLst>
            </p:cNvPr>
            <p:cNvSpPr txBox="1"/>
            <p:nvPr/>
          </p:nvSpPr>
          <p:spPr>
            <a:xfrm>
              <a:off x="3594655" y="5504818"/>
              <a:ext cx="47653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Block = {(# of WL)×(# of bits per cell)} pages</a:t>
              </a:r>
              <a:endPara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46634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Pages and Blocks (Continued)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Program and erase: Unidirectional</a:t>
            </a:r>
          </a:p>
          <a:p>
            <a:pPr lvl="1"/>
            <a:r>
              <a:rPr lang="en-CH" dirty="0"/>
              <a:t>Programming a cell </a:t>
            </a:r>
            <a:r>
              <a:rPr lang="en-CH" dirty="0">
                <a:sym typeface="Wingdings" pitchFamily="2" charset="2"/>
              </a:rPr>
              <a:t> </a:t>
            </a:r>
            <a:r>
              <a:rPr lang="en-CH" dirty="0">
                <a:solidFill>
                  <a:srgbClr val="0070C0"/>
                </a:solidFill>
                <a:sym typeface="Wingdings" pitchFamily="2" charset="2"/>
              </a:rPr>
              <a:t>Increasing</a:t>
            </a:r>
            <a:r>
              <a:rPr lang="en-CH" dirty="0">
                <a:sym typeface="Wingdings" pitchFamily="2" charset="2"/>
              </a:rPr>
              <a:t> the cell’s V</a:t>
            </a:r>
            <a:r>
              <a:rPr lang="en-CH" baseline="-25000" dirty="0">
                <a:sym typeface="Wingdings" pitchFamily="2" charset="2"/>
              </a:rPr>
              <a:t>TH</a:t>
            </a:r>
          </a:p>
          <a:p>
            <a:pPr lvl="1"/>
            <a:r>
              <a:rPr lang="en-CH" dirty="0">
                <a:sym typeface="Wingdings" pitchFamily="2" charset="2"/>
              </a:rPr>
              <a:t>Eraseing a cell  </a:t>
            </a:r>
            <a:r>
              <a:rPr lang="en-CH" dirty="0">
                <a:solidFill>
                  <a:srgbClr val="0070C0"/>
                </a:solidFill>
                <a:sym typeface="Wingdings" pitchFamily="2" charset="2"/>
              </a:rPr>
              <a:t>Decreasing</a:t>
            </a:r>
            <a:r>
              <a:rPr lang="en-CH" dirty="0">
                <a:sym typeface="Wingdings" pitchFamily="2" charset="2"/>
              </a:rPr>
              <a:t> the cell’s V</a:t>
            </a:r>
            <a:r>
              <a:rPr lang="en-CH" baseline="-25000" dirty="0">
                <a:sym typeface="Wingdings" pitchFamily="2" charset="2"/>
              </a:rPr>
              <a:t>TH</a:t>
            </a:r>
          </a:p>
          <a:p>
            <a:endParaRPr lang="en-CH" dirty="0">
              <a:sym typeface="Wingdings" pitchFamily="2" charset="2"/>
            </a:endParaRPr>
          </a:p>
          <a:p>
            <a:r>
              <a:rPr lang="en-CH" dirty="0">
                <a:sym typeface="Wingdings" pitchFamily="2" charset="2"/>
              </a:rPr>
              <a:t>Programming a page cannot change ‘0’ cells to ‘1’ cells</a:t>
            </a:r>
            <a:br>
              <a:rPr lang="en-CH" dirty="0">
                <a:sym typeface="Wingdings" pitchFamily="2" charset="2"/>
              </a:rPr>
            </a:br>
            <a:r>
              <a:rPr lang="en-CH" dirty="0">
                <a:sym typeface="Wingdings" pitchFamily="2" charset="2"/>
              </a:rPr>
              <a:t>	 </a:t>
            </a:r>
            <a:r>
              <a:rPr lang="en-CH" dirty="0">
                <a:solidFill>
                  <a:srgbClr val="FF0000"/>
                </a:solidFill>
                <a:sym typeface="Wingdings" pitchFamily="2" charset="2"/>
              </a:rPr>
              <a:t>Erase-before-write property</a:t>
            </a:r>
          </a:p>
          <a:p>
            <a:endParaRPr lang="en-CH" dirty="0">
              <a:sym typeface="Wingdings" pitchFamily="2" charset="2"/>
            </a:endParaRPr>
          </a:p>
          <a:p>
            <a:r>
              <a:rPr lang="en-CH" dirty="0">
                <a:sym typeface="Wingdings" pitchFamily="2" charset="2"/>
              </a:rPr>
              <a:t>Erase unit: Block</a:t>
            </a:r>
          </a:p>
          <a:p>
            <a:pPr lvl="1"/>
            <a:r>
              <a:rPr lang="en-CH" dirty="0">
                <a:sym typeface="Wingdings" pitchFamily="2" charset="2"/>
              </a:rPr>
              <a:t>Increase erase bandwidth</a:t>
            </a:r>
          </a:p>
          <a:p>
            <a:pPr lvl="1"/>
            <a:r>
              <a:rPr lang="en-CH" dirty="0">
                <a:sym typeface="Wingdings" pitchFamily="2" charset="2"/>
              </a:rPr>
              <a:t>Makes in-place write on</a:t>
            </a:r>
            <a:br>
              <a:rPr lang="en-CH" dirty="0">
                <a:sym typeface="Wingdings" pitchFamily="2" charset="2"/>
              </a:rPr>
            </a:br>
            <a:r>
              <a:rPr lang="en-CH" dirty="0">
                <a:sym typeface="Wingdings" pitchFamily="2" charset="2"/>
              </a:rPr>
              <a:t>a page very inefficient</a:t>
            </a:r>
            <a:br>
              <a:rPr lang="en-CH" dirty="0">
                <a:sym typeface="Wingdings" pitchFamily="2" charset="2"/>
              </a:rPr>
            </a:br>
            <a:r>
              <a:rPr lang="en-CH" dirty="0">
                <a:sym typeface="Wingdings" pitchFamily="2" charset="2"/>
              </a:rPr>
              <a:t> Out-of-place write &amp; GC </a:t>
            </a:r>
          </a:p>
          <a:p>
            <a:pPr lvl="1"/>
            <a:endParaRPr lang="en-CH" dirty="0">
              <a:sym typeface="Wingdings" pitchFamily="2" charset="2"/>
            </a:endParaRPr>
          </a:p>
          <a:p>
            <a:endParaRPr lang="en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B4B3EA-67BA-924D-B279-FE366DEA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90" y="3648918"/>
            <a:ext cx="424815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01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B7AB62-F059-F94F-A3F3-E53AD5AA81E7}"/>
              </a:ext>
            </a:extLst>
          </p:cNvPr>
          <p:cNvSpPr/>
          <p:nvPr/>
        </p:nvSpPr>
        <p:spPr bwMode="auto">
          <a:xfrm>
            <a:off x="260169" y="1600200"/>
            <a:ext cx="2406831" cy="4718050"/>
          </a:xfrm>
          <a:prstGeom prst="roundRect">
            <a:avLst>
              <a:gd name="adj" fmla="val 7049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Planes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A large number (&gt; 1,000) of blocks share bitlines in a plane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1C75D-BB6C-D642-9F47-DABD49DB0F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3661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1D3E41-5263-3A45-AAFB-426DE1B5CAB4}"/>
              </a:ext>
            </a:extLst>
          </p:cNvPr>
          <p:cNvGrpSpPr/>
          <p:nvPr/>
        </p:nvGrpSpPr>
        <p:grpSpPr>
          <a:xfrm>
            <a:off x="1446581" y="2534949"/>
            <a:ext cx="795849" cy="2819400"/>
            <a:chOff x="1371600" y="2286000"/>
            <a:chExt cx="914400" cy="32393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F4856D-C104-AB49-8B84-9ABE9319A2D8}"/>
                </a:ext>
              </a:extLst>
            </p:cNvPr>
            <p:cNvGrpSpPr/>
            <p:nvPr/>
          </p:nvGrpSpPr>
          <p:grpSpPr>
            <a:xfrm rot="16200000">
              <a:off x="1321981" y="2335620"/>
              <a:ext cx="708838" cy="609600"/>
              <a:chOff x="1828800" y="2286000"/>
              <a:chExt cx="1905000" cy="16383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D5F09E4-4343-F746-8901-F6A54B591C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2F7F47-06AA-8C49-A602-ED3C60238C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B76D198-5C95-784F-9FE1-18BB711565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A5BAF3B-A6CB-4746-B826-1141C8017F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EFFE635-2895-A841-B7EB-3455CF64D5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217726-C9F7-0F4F-AAA5-274254B448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D5E549F-73AF-9946-BD33-70052E7FBA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494AA9-07FF-FF4B-A517-BE6408C85F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11D8A2-7F47-7642-8050-41CD612FDAFB}"/>
                </a:ext>
              </a:extLst>
            </p:cNvPr>
            <p:cNvGrpSpPr/>
            <p:nvPr/>
          </p:nvGrpSpPr>
          <p:grpSpPr>
            <a:xfrm rot="16200000">
              <a:off x="1321981" y="3021420"/>
              <a:ext cx="708838" cy="609600"/>
              <a:chOff x="1828800" y="2286000"/>
              <a:chExt cx="1905000" cy="16383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E7E3B3A-476B-844D-8D4C-15729EF650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97403F-5404-774A-9577-6199E0DD3E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D633C9-5C91-B340-BC31-6F1E944610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9D6C12-9815-CB47-999C-5A80AFE035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246ECC-E4F4-3D4B-ADFB-FD91B0A3D7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1496EB4-813D-F143-B4A9-CACA557A87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167EDF-CD30-9749-9606-4EB0EED103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F8427F-D587-4E4A-AA24-6FBFE87C20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E821DB8-4E77-124D-9CF8-914435FAF518}"/>
                </a:ext>
              </a:extLst>
            </p:cNvPr>
            <p:cNvGrpSpPr/>
            <p:nvPr/>
          </p:nvGrpSpPr>
          <p:grpSpPr>
            <a:xfrm rot="16200000">
              <a:off x="1321981" y="4009472"/>
              <a:ext cx="708838" cy="609600"/>
              <a:chOff x="1828800" y="2286000"/>
              <a:chExt cx="1905000" cy="16383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553A75-2955-4B43-BD7A-005DD06F1C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2B1DEE-3E32-2F4E-8F99-75D7C32EE4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3C456BA-6896-C947-8122-0503DBB9CA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E8CA02C-84D8-C546-A979-EF741E568D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0C186F-4FBB-A944-92C2-E4B0EB5C68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62B15F-9CF5-5A46-B41D-4C2274BD47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9DEE7D7-3083-204C-9509-C38EB95618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B1B6DE-7181-564A-93D5-B054B2A440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FA9837-BE66-6A47-99EC-9AAE3BF1550C}"/>
                </a:ext>
              </a:extLst>
            </p:cNvPr>
            <p:cNvGrpSpPr/>
            <p:nvPr/>
          </p:nvGrpSpPr>
          <p:grpSpPr>
            <a:xfrm rot="16200000">
              <a:off x="1237809" y="4781992"/>
              <a:ext cx="877181" cy="609600"/>
              <a:chOff x="1376378" y="2286000"/>
              <a:chExt cx="2357422" cy="163830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057CEE-D372-6B4C-BE5E-5D5C0237A4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1831189" y="3469490"/>
                <a:ext cx="0" cy="909621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2B5749-6DA0-B140-9755-6DA060C3A3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17907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014105-F9D2-0C4E-9C9D-0823642D6B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6600" y="3924300"/>
                <a:ext cx="4572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45B9EE7-7FA9-0047-BAC3-29D2E69C7C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781300" y="34290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5550BB-CC19-5D4B-B5FB-963A3030B2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9337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C45E92C-78DD-F542-A011-BF88863C1B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6289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BDA0F39-DFDE-2F42-921A-C3A138195A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73682" y="2286000"/>
                <a:ext cx="0" cy="34290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01931BD-BD32-5742-9069-64A4962F0D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8382" y="2781300"/>
                <a:ext cx="990600" cy="0"/>
              </a:xfrm>
              <a:prstGeom prst="line">
                <a:avLst/>
              </a:prstGeom>
              <a:solidFill>
                <a:srgbClr val="C0C0C0"/>
              </a:solidFill>
              <a:ln w="25400" cap="sq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4931C4-4544-3644-BEF5-3D8D8C4BE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1202" y="2286000"/>
              <a:ext cx="304798" cy="0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E1B439-B535-424B-BC7C-DBECAEC5CB99}"/>
                </a:ext>
              </a:extLst>
            </p:cNvPr>
            <p:cNvSpPr txBox="1"/>
            <p:nvPr/>
          </p:nvSpPr>
          <p:spPr>
            <a:xfrm rot="16200000">
              <a:off x="1740586" y="3648843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92DD8F-67E5-784E-9862-F1B1BC21E90C}"/>
              </a:ext>
            </a:extLst>
          </p:cNvPr>
          <p:cNvSpPr txBox="1"/>
          <p:nvPr/>
        </p:nvSpPr>
        <p:spPr>
          <a:xfrm>
            <a:off x="1988036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752FDCD-810C-1B44-8BEA-7A12829BC5E9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8425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7C46B6B-F980-354C-AD67-E2DA3AE8DC93}"/>
              </a:ext>
            </a:extLst>
          </p:cNvPr>
          <p:cNvSpPr txBox="1"/>
          <p:nvPr/>
        </p:nvSpPr>
        <p:spPr>
          <a:xfrm>
            <a:off x="3352800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FE75CB-4583-3543-8B59-4FFACF6B5E99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5050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B4BF1BB-452E-BD45-9511-8953F09B6B0E}"/>
              </a:ext>
            </a:extLst>
          </p:cNvPr>
          <p:cNvSpPr txBox="1"/>
          <p:nvPr/>
        </p:nvSpPr>
        <p:spPr>
          <a:xfrm>
            <a:off x="4009425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8FB6451-F9C0-EF4B-AFBA-C70699C40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94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62618226-5C1B-3F4F-AF62-5A18C19C08AF}"/>
              </a:ext>
            </a:extLst>
          </p:cNvPr>
          <p:cNvSpPr txBox="1"/>
          <p:nvPr/>
        </p:nvSpPr>
        <p:spPr>
          <a:xfrm>
            <a:off x="4634369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B2E4A26-E2DB-9E44-B7E7-833DF7EB7E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1100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4549049E-AEA3-CB44-8479-AE5952A0F684}"/>
              </a:ext>
            </a:extLst>
          </p:cNvPr>
          <p:cNvSpPr txBox="1"/>
          <p:nvPr/>
        </p:nvSpPr>
        <p:spPr>
          <a:xfrm>
            <a:off x="5239414" y="1702229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132,095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27F8B9E-09B0-7C47-B1C8-97A5DF48BF47}"/>
              </a:ext>
            </a:extLst>
          </p:cNvPr>
          <p:cNvSpPr txBox="1"/>
          <p:nvPr/>
        </p:nvSpPr>
        <p:spPr>
          <a:xfrm>
            <a:off x="5000025" y="3810000"/>
            <a:ext cx="315589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AB1292-5E30-1547-A1FA-49AD1F2E4911}"/>
              </a:ext>
            </a:extLst>
          </p:cNvPr>
          <p:cNvGrpSpPr/>
          <p:nvPr/>
        </p:nvGrpSpPr>
        <p:grpSpPr>
          <a:xfrm>
            <a:off x="1018647" y="2849299"/>
            <a:ext cx="1429050" cy="2041472"/>
            <a:chOff x="1018647" y="2849299"/>
            <a:chExt cx="6204896" cy="2041472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C95F16E-0F61-AE46-B515-5E14D3309C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2849299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FA59D60-1DBF-8142-9AC4-EFED49D234B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3440142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F211C3E-3E38-0145-A441-994A30E9CE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4310872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A9F847-80A2-5941-96CD-6E7AD169D6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4890770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F1526ED5-AE73-6244-8A1B-1ED4ED7B1FD2}"/>
              </a:ext>
            </a:extLst>
          </p:cNvPr>
          <p:cNvSpPr txBox="1"/>
          <p:nvPr/>
        </p:nvSpPr>
        <p:spPr>
          <a:xfrm>
            <a:off x="5059842" y="3059575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834963-9F12-E240-AA7C-C2B62FF1A0AA}"/>
              </a:ext>
            </a:extLst>
          </p:cNvPr>
          <p:cNvSpPr txBox="1"/>
          <p:nvPr/>
        </p:nvSpPr>
        <p:spPr>
          <a:xfrm>
            <a:off x="5059842" y="2287677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E1222E0-872D-5042-8A91-803DFD6C063C}"/>
              </a:ext>
            </a:extLst>
          </p:cNvPr>
          <p:cNvSpPr txBox="1"/>
          <p:nvPr/>
        </p:nvSpPr>
        <p:spPr>
          <a:xfrm rot="5400000">
            <a:off x="5151498" y="4670508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9633191-F089-D441-ADE3-D7EC8476B420}"/>
              </a:ext>
            </a:extLst>
          </p:cNvPr>
          <p:cNvSpPr txBox="1"/>
          <p:nvPr/>
        </p:nvSpPr>
        <p:spPr>
          <a:xfrm>
            <a:off x="442911" y="2641286"/>
            <a:ext cx="6238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87E4F01-0A66-6C47-B457-AEA8D40E0B0D}"/>
              </a:ext>
            </a:extLst>
          </p:cNvPr>
          <p:cNvSpPr txBox="1"/>
          <p:nvPr/>
        </p:nvSpPr>
        <p:spPr>
          <a:xfrm>
            <a:off x="442911" y="3255476"/>
            <a:ext cx="6238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6952A85-7B97-3249-8EDF-79709A9CB46E}"/>
              </a:ext>
            </a:extLst>
          </p:cNvPr>
          <p:cNvSpPr txBox="1"/>
          <p:nvPr/>
        </p:nvSpPr>
        <p:spPr>
          <a:xfrm>
            <a:off x="260169" y="4124085"/>
            <a:ext cx="806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126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58EC60D-0241-6F49-898F-8D48112E88C7}"/>
              </a:ext>
            </a:extLst>
          </p:cNvPr>
          <p:cNvSpPr txBox="1"/>
          <p:nvPr/>
        </p:nvSpPr>
        <p:spPr>
          <a:xfrm>
            <a:off x="260169" y="4703542"/>
            <a:ext cx="806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127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62650EE-74A3-064D-9EC0-064C9F865A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2172D13-9159-F645-9BDB-E4DAF55DAF2E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110B8-6213-5C42-A8D3-52351D1BFB78}"/>
              </a:ext>
            </a:extLst>
          </p:cNvPr>
          <p:cNvSpPr/>
          <p:nvPr/>
        </p:nvSpPr>
        <p:spPr bwMode="auto">
          <a:xfrm>
            <a:off x="3341910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505417C-9534-AE43-8F65-57847E3E76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7D74599-7E7A-444F-85F1-22EEABE7626C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5912FD9-6BA3-A04A-B8AC-85BB6B8FE6ED}"/>
              </a:ext>
            </a:extLst>
          </p:cNvPr>
          <p:cNvSpPr/>
          <p:nvPr/>
        </p:nvSpPr>
        <p:spPr bwMode="auto">
          <a:xfrm>
            <a:off x="3341910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103C251-CD96-AD42-94C8-10C7CB27B09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9410D8CB-7A34-3147-BBC8-F08A8885EC3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1E603EE-D3CD-704F-8D70-05F5CC849EB7}"/>
              </a:ext>
            </a:extLst>
          </p:cNvPr>
          <p:cNvSpPr/>
          <p:nvPr/>
        </p:nvSpPr>
        <p:spPr bwMode="auto">
          <a:xfrm>
            <a:off x="3341910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3AD533F1-2BF6-1A4F-95AA-6113B90E3A4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A9250-238C-E34A-86B5-34CD9855ACE0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0382DFB-68C0-6049-B799-76E152572C5C}"/>
              </a:ext>
            </a:extLst>
          </p:cNvPr>
          <p:cNvSpPr/>
          <p:nvPr/>
        </p:nvSpPr>
        <p:spPr bwMode="auto">
          <a:xfrm>
            <a:off x="3341910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0B2193-B43D-DF4A-8FFF-D01A90C86550}"/>
              </a:ext>
            </a:extLst>
          </p:cNvPr>
          <p:cNvSpPr/>
          <p:nvPr/>
        </p:nvSpPr>
        <p:spPr bwMode="auto">
          <a:xfrm>
            <a:off x="3142036" y="2179609"/>
            <a:ext cx="712287" cy="712287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93CA3B-1241-EE4B-A2B0-7B573826884C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2541393" y="1600200"/>
            <a:ext cx="704955" cy="683721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73AF606C-4C2A-B245-BA39-6DC087677737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V="1">
            <a:off x="2662337" y="2787584"/>
            <a:ext cx="584011" cy="3419649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2718F921-E62C-DB45-9863-429322738447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BAA105A7-568F-F74B-A691-3C67DAED40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BAC3F78-AFA5-5544-94F6-180B27D1EF34}"/>
              </a:ext>
            </a:extLst>
          </p:cNvPr>
          <p:cNvSpPr/>
          <p:nvPr/>
        </p:nvSpPr>
        <p:spPr bwMode="auto">
          <a:xfrm>
            <a:off x="3989940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E007901-9975-A44F-8F62-A8533178FF8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4C124838-6CF3-3C40-9CE9-1A587F192D2E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052DACB-840B-B74E-9FB0-4E229F5EC7EC}"/>
              </a:ext>
            </a:extLst>
          </p:cNvPr>
          <p:cNvSpPr/>
          <p:nvPr/>
        </p:nvSpPr>
        <p:spPr bwMode="auto">
          <a:xfrm>
            <a:off x="3989940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208E6284-980D-AE40-AE8E-9D1FEDFBD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B7E3B3F-504B-4C4C-BD59-5745E8C668E3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DCC05AE-2728-8D4C-8B55-123354DF4D7E}"/>
              </a:ext>
            </a:extLst>
          </p:cNvPr>
          <p:cNvSpPr/>
          <p:nvPr/>
        </p:nvSpPr>
        <p:spPr bwMode="auto">
          <a:xfrm>
            <a:off x="3989940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D6CFA5F-8603-EB45-9465-E65113FF09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D9ADF8-CC2D-2D4F-ABB7-B5A0E434016C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66CA753-3238-1A46-AA9D-58696637C347}"/>
              </a:ext>
            </a:extLst>
          </p:cNvPr>
          <p:cNvSpPr/>
          <p:nvPr/>
        </p:nvSpPr>
        <p:spPr bwMode="auto">
          <a:xfrm>
            <a:off x="3989940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ED4D634-5282-534D-BD09-7E8C5AF85B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47FC9DF-D6B4-8647-BAD9-DE2A2A7ECF98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25204A7-098D-7B43-BF2C-375C3CD43DDA}"/>
              </a:ext>
            </a:extLst>
          </p:cNvPr>
          <p:cNvSpPr/>
          <p:nvPr/>
        </p:nvSpPr>
        <p:spPr bwMode="auto">
          <a:xfrm>
            <a:off x="4614884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40DD7A2-D317-9648-A3C3-6FCB8352388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0346759-F684-4341-A2E4-CBADF100225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9B17B66-BD85-1141-BCF7-9C92A2C98064}"/>
              </a:ext>
            </a:extLst>
          </p:cNvPr>
          <p:cNvSpPr/>
          <p:nvPr/>
        </p:nvSpPr>
        <p:spPr bwMode="auto">
          <a:xfrm>
            <a:off x="4614884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A60F07D-E024-4142-BDCA-AAE472CCB4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EB07493-F8E9-2B49-A73E-FD24CF75BF9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5F50F66A-4125-9843-9F48-4ECD93691684}"/>
              </a:ext>
            </a:extLst>
          </p:cNvPr>
          <p:cNvSpPr/>
          <p:nvPr/>
        </p:nvSpPr>
        <p:spPr bwMode="auto">
          <a:xfrm>
            <a:off x="4614884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8AE5187-D3C1-7E46-9CB2-2C56A185CC5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06D9CCFE-980D-F748-8DAA-505CC95BB7F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1B77CA2D-870F-B648-8C3F-38BEAB399837}"/>
              </a:ext>
            </a:extLst>
          </p:cNvPr>
          <p:cNvSpPr/>
          <p:nvPr/>
        </p:nvSpPr>
        <p:spPr bwMode="auto">
          <a:xfrm>
            <a:off x="4614884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510EE38-E657-D24F-A3D6-3B1317D0DAAE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D619D67-2CDA-054E-A40C-822DE4CF98CE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0859D05-2A86-9542-8AA0-BD58D2DBBA76}"/>
              </a:ext>
            </a:extLst>
          </p:cNvPr>
          <p:cNvSpPr/>
          <p:nvPr/>
        </p:nvSpPr>
        <p:spPr bwMode="auto">
          <a:xfrm>
            <a:off x="5481786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F12B271-8D70-CE40-95C9-4AEB0D8D9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96AD7D5F-7A64-CF44-ABD4-0D332A9530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2575B99-E951-BA46-9114-62B794EACE6C}"/>
              </a:ext>
            </a:extLst>
          </p:cNvPr>
          <p:cNvSpPr/>
          <p:nvPr/>
        </p:nvSpPr>
        <p:spPr bwMode="auto">
          <a:xfrm>
            <a:off x="5481786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C0E51CBB-6914-654E-8557-0479D9EC8387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B4926EE-8F6C-184E-A64E-B2A7F2E2EAF3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B6D6DF7-798C-4F4B-925E-5D261F3FEC7C}"/>
              </a:ext>
            </a:extLst>
          </p:cNvPr>
          <p:cNvSpPr/>
          <p:nvPr/>
        </p:nvSpPr>
        <p:spPr bwMode="auto">
          <a:xfrm>
            <a:off x="5481786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2E6521C-AE7F-0241-B33B-5AD07726C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948F070-F947-0840-9EC9-66E223B528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5FA8D783-C618-A345-AF36-DF8548EDF960}"/>
              </a:ext>
            </a:extLst>
          </p:cNvPr>
          <p:cNvSpPr/>
          <p:nvPr/>
        </p:nvSpPr>
        <p:spPr bwMode="auto">
          <a:xfrm>
            <a:off x="5481786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086A59C8-5901-904C-887A-D07AC69CB405}"/>
              </a:ext>
            </a:extLst>
          </p:cNvPr>
          <p:cNvSpPr/>
          <p:nvPr/>
        </p:nvSpPr>
        <p:spPr bwMode="auto">
          <a:xfrm>
            <a:off x="3119812" y="2141106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9C3B277-9CFB-6F4E-BCEB-018F6CEC7A27}"/>
              </a:ext>
            </a:extLst>
          </p:cNvPr>
          <p:cNvSpPr/>
          <p:nvPr/>
        </p:nvSpPr>
        <p:spPr bwMode="auto">
          <a:xfrm>
            <a:off x="3119812" y="2891678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1DFA84BE-941E-E440-B489-1E4B4AB5CDAF}"/>
              </a:ext>
            </a:extLst>
          </p:cNvPr>
          <p:cNvSpPr/>
          <p:nvPr/>
        </p:nvSpPr>
        <p:spPr bwMode="auto">
          <a:xfrm>
            <a:off x="3119812" y="3645608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126AAF0-A651-0D4A-8604-292B80BE4C8F}"/>
              </a:ext>
            </a:extLst>
          </p:cNvPr>
          <p:cNvSpPr/>
          <p:nvPr/>
        </p:nvSpPr>
        <p:spPr bwMode="auto">
          <a:xfrm>
            <a:off x="3119812" y="5303122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8E462F4-01C4-8140-94FF-D37A18598AFD}"/>
              </a:ext>
            </a:extLst>
          </p:cNvPr>
          <p:cNvSpPr txBox="1"/>
          <p:nvPr/>
        </p:nvSpPr>
        <p:spPr>
          <a:xfrm>
            <a:off x="5943600" y="2328541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0088559-117E-384A-8931-2FAC45C4D932}"/>
              </a:ext>
            </a:extLst>
          </p:cNvPr>
          <p:cNvSpPr txBox="1"/>
          <p:nvPr/>
        </p:nvSpPr>
        <p:spPr>
          <a:xfrm>
            <a:off x="5943600" y="3032051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2AB4D0B-9E81-8449-9A08-E551FEA6D616}"/>
              </a:ext>
            </a:extLst>
          </p:cNvPr>
          <p:cNvSpPr txBox="1"/>
          <p:nvPr/>
        </p:nvSpPr>
        <p:spPr>
          <a:xfrm>
            <a:off x="5943600" y="3807214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4620C70-027C-DD43-974B-DB5C076F8ED4}"/>
              </a:ext>
            </a:extLst>
          </p:cNvPr>
          <p:cNvSpPr txBox="1"/>
          <p:nvPr/>
        </p:nvSpPr>
        <p:spPr>
          <a:xfrm>
            <a:off x="5932025" y="5516160"/>
            <a:ext cx="1183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2,047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9111D0F-163E-284B-872C-66768B4C30CE}"/>
              </a:ext>
            </a:extLst>
          </p:cNvPr>
          <p:cNvSpPr txBox="1"/>
          <p:nvPr/>
        </p:nvSpPr>
        <p:spPr>
          <a:xfrm>
            <a:off x="5000025" y="5486400"/>
            <a:ext cx="315589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1295535"/>
      </p:ext>
    </p:ext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B7AB62-F059-F94F-A3F3-E53AD5AA81E7}"/>
              </a:ext>
            </a:extLst>
          </p:cNvPr>
          <p:cNvSpPr/>
          <p:nvPr/>
        </p:nvSpPr>
        <p:spPr bwMode="auto">
          <a:xfrm>
            <a:off x="260169" y="1600200"/>
            <a:ext cx="2406831" cy="4718050"/>
          </a:xfrm>
          <a:prstGeom prst="roundRect">
            <a:avLst>
              <a:gd name="adj" fmla="val 7049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Planes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A large number (&gt; 1,000) of blocks share bitlines in a plane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1C75D-BB6C-D642-9F47-DABD49DB0F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3661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F09E4-4343-F746-8901-F6A54B591C78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3362305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F7F47-06AA-8C49-A602-ED3C60238C2B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3288273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76D198-5C95-784F-9FE1-18BB711565B9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2893433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BAF3B-A6CB-4746-B826-1141C8017F4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2967465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FE635-2895-A841-B7EB-3455CF64D5E7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3130336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217726-C9F7-0F4F-AAA5-274254B448A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397226" y="3130336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5E549F-73AF-9946-BD33-70052E7FBA9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02105" y="3074812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94AA9-07FF-FF4B-A517-BE6408C85FC9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6581" y="3130336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7E3B3A-476B-844D-8D4C-15729EF650A4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3959192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7403F-5404-774A-9577-6199E0DD3E76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3885160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D633C9-5C91-B340-BC31-6F1E9446100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3490320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9D6C12-9815-CB47-999C-5A80AFE0359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3564352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46ECC-E4F4-3D4B-ADFB-FD91B0A3D755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3727223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496EB4-813D-F143-B4A9-CACA557A8743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397226" y="3727223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167EDF-CD30-9749-9606-4EB0EED103DE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02105" y="3671699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F8427F-D587-4E4A-AA24-6FBFE87C20D2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6581" y="3727223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553A75-2955-4B43-BD7A-005DD06F1C4A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4819144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2B1DEE-3E32-2F4E-8F99-75D7C32EE4B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4745112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C456BA-6896-C947-8122-0503DBB9CACD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4350272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8CA02C-84D8-C546-A979-EF741E568D29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4424304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0C186F-4FBB-A944-92C2-E4B0EB5C682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4587175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2B15F-9CF5-5A46-B41D-4C2274BD4798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397226" y="4587175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DEE7D7-3083-204C-9509-C38EB956186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02105" y="4531651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B1B6DE-7181-564A-93D5-B054B2A44090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6581" y="4587175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057CEE-D372-6B4C-BE5E-5D5C0237A4D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77147" y="5956347"/>
            <a:ext cx="0" cy="294583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2B5749-6DA0-B140-9755-6DA060C3A3B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5344217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014105-F9D2-0C4E-9C9D-0823642D6B6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4949377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5B9EE7-7FA9-0047-BAC3-29D2E69C7CF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5023409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5550BB-CC19-5D4B-B5FB-963A3030B260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5186280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45E92C-78DD-F542-A011-BF88863C1BA5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397226" y="5186280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A0F39-DFDE-2F42-921A-C3A138195ABE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02105" y="5130756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1931BD-BD32-5742-9069-64A4962F0D8C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6581" y="5186280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E1B439-B535-424B-BC7C-DBECAEC5CB99}"/>
              </a:ext>
            </a:extLst>
          </p:cNvPr>
          <p:cNvSpPr txBox="1"/>
          <p:nvPr/>
        </p:nvSpPr>
        <p:spPr>
          <a:xfrm rot="16200000">
            <a:off x="1767728" y="4005551"/>
            <a:ext cx="315589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2DD8F-67E5-784E-9862-F1B1BC21E90C}"/>
              </a:ext>
            </a:extLst>
          </p:cNvPr>
          <p:cNvSpPr txBox="1"/>
          <p:nvPr/>
        </p:nvSpPr>
        <p:spPr>
          <a:xfrm>
            <a:off x="1988036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AB1292-5E30-1547-A1FA-49AD1F2E4911}"/>
              </a:ext>
            </a:extLst>
          </p:cNvPr>
          <p:cNvGrpSpPr/>
          <p:nvPr/>
        </p:nvGrpSpPr>
        <p:grpSpPr>
          <a:xfrm>
            <a:off x="1018647" y="2518329"/>
            <a:ext cx="1429050" cy="3285688"/>
            <a:chOff x="1018647" y="2233879"/>
            <a:chExt cx="6204896" cy="328568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C95F16E-0F61-AE46-B515-5E14D3309C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2849299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FA59D60-1DBF-8142-9AC4-EFED49D234B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3440142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F211C3E-3E38-0145-A441-994A30E9CE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4299297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A9F847-80A2-5941-96CD-6E7AD169D6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4902345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1D35278-AAFE-B24B-9A52-FAC1ADEA59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2233879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0890C9D-1170-074C-9423-D1D8280568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647" y="5519566"/>
              <a:ext cx="6204896" cy="1"/>
            </a:xfrm>
            <a:prstGeom prst="line">
              <a:avLst/>
            </a:prstGeom>
            <a:solidFill>
              <a:srgbClr val="C0C0C0"/>
            </a:solidFill>
            <a:ln w="2540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99633191-F089-D441-ADE3-D7EC8476B420}"/>
              </a:ext>
            </a:extLst>
          </p:cNvPr>
          <p:cNvSpPr txBox="1"/>
          <p:nvPr/>
        </p:nvSpPr>
        <p:spPr>
          <a:xfrm>
            <a:off x="442911" y="2925736"/>
            <a:ext cx="6238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87E4F01-0A66-6C47-B457-AEA8D40E0B0D}"/>
              </a:ext>
            </a:extLst>
          </p:cNvPr>
          <p:cNvSpPr txBox="1"/>
          <p:nvPr/>
        </p:nvSpPr>
        <p:spPr>
          <a:xfrm>
            <a:off x="442911" y="3539926"/>
            <a:ext cx="6238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6952A85-7B97-3249-8EDF-79709A9CB46E}"/>
              </a:ext>
            </a:extLst>
          </p:cNvPr>
          <p:cNvSpPr txBox="1"/>
          <p:nvPr/>
        </p:nvSpPr>
        <p:spPr>
          <a:xfrm>
            <a:off x="260169" y="4408535"/>
            <a:ext cx="806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126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58EC60D-0241-6F49-898F-8D48112E88C7}"/>
              </a:ext>
            </a:extLst>
          </p:cNvPr>
          <p:cNvSpPr txBox="1"/>
          <p:nvPr/>
        </p:nvSpPr>
        <p:spPr>
          <a:xfrm>
            <a:off x="260169" y="4987992"/>
            <a:ext cx="806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latin typeface="Cambria" panose="02040503050406030204" pitchFamily="18" charset="0"/>
              </a:rPr>
              <a:t>WL</a:t>
            </a:r>
            <a:r>
              <a:rPr lang="en-CH" b="1" baseline="-25000" dirty="0">
                <a:latin typeface="Cambria" panose="02040503050406030204" pitchFamily="18" charset="0"/>
              </a:rPr>
              <a:t>127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108D8CE-F444-EE4B-95C0-6CE2D9EBA00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7149" y="2202759"/>
            <a:ext cx="265281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176752-E148-9A4E-9C81-D4CCB5EAACF3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2749818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E7D5FA-AF11-6C41-87C6-2980382C71ED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2675786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31A677D-0C4F-2A4D-A1E5-9D53A2F55419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2280946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7C3B1B3-0F84-B349-AE99-E60A8C3B6CF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2354978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562AA5-AD3D-924C-AAEF-C0266F3BA91A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2517849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3EE4299-E7F5-534F-994D-5C1B2E3DF6A7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3526" y="2517849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EF81ED-308D-4E43-8745-EFB239888F8D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48405" y="2462325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1583A2A-FB04-9744-9F62-3F446B52E19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903114" y="6033640"/>
            <a:ext cx="148065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29E5E33-7369-8B43-918F-63B113BD091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5959608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8F9E0A0-7BBE-6941-BCD3-10E41F074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77147" y="5357324"/>
            <a:ext cx="0" cy="281477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1D51997-FBA9-CB4A-BA73-C9E6E48C7AF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56340" y="5638800"/>
            <a:ext cx="320807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2D110DB-5684-1242-B515-2747607FFEC3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95936" y="5801671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E9F0BC1-BB6B-D245-BD01-5BE41B223FE6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1443526" y="5801671"/>
            <a:ext cx="320808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7CD1C50-5C7F-3840-8F3F-ADAB188B5D77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548405" y="5746147"/>
            <a:ext cx="0" cy="111049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189F971-65AD-EA43-97C4-DC3D4F7489C8}"/>
              </a:ext>
            </a:extLst>
          </p:cNvPr>
          <p:cNvSpPr txBox="1"/>
          <p:nvPr/>
        </p:nvSpPr>
        <p:spPr>
          <a:xfrm>
            <a:off x="518252" y="2347918"/>
            <a:ext cx="5485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SSL</a:t>
            </a:r>
            <a:endParaRPr lang="en-CH" b="1" baseline="-25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C0243E-EAF1-7142-8601-DAAD096A34C0}"/>
              </a:ext>
            </a:extLst>
          </p:cNvPr>
          <p:cNvSpPr txBox="1"/>
          <p:nvPr/>
        </p:nvSpPr>
        <p:spPr>
          <a:xfrm>
            <a:off x="487795" y="5617005"/>
            <a:ext cx="5790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GSL</a:t>
            </a:r>
            <a:endParaRPr lang="en-CH" b="1" baseline="-25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830F73-D1EA-9C4F-B1C0-05B1E0456F6E}"/>
              </a:ext>
            </a:extLst>
          </p:cNvPr>
          <p:cNvSpPr txBox="1"/>
          <p:nvPr/>
        </p:nvSpPr>
        <p:spPr>
          <a:xfrm>
            <a:off x="293917" y="2054423"/>
            <a:ext cx="161108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String Select Line</a:t>
            </a:r>
            <a:endParaRPr lang="en-CH" sz="1400" b="1" baseline="-25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341530-F0A3-DC4D-B896-B3FD10BC13B0}"/>
              </a:ext>
            </a:extLst>
          </p:cNvPr>
          <p:cNvSpPr txBox="1"/>
          <p:nvPr/>
        </p:nvSpPr>
        <p:spPr>
          <a:xfrm>
            <a:off x="231915" y="5965436"/>
            <a:ext cx="17350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Ground Select Line</a:t>
            </a:r>
            <a:endParaRPr lang="en-CH" sz="1400" b="1" baseline="-25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C3210A-5C6A-E74F-83BA-7676FDF13D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8425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5AEF493-3C95-A440-A941-8035FCFB9939}"/>
              </a:ext>
            </a:extLst>
          </p:cNvPr>
          <p:cNvSpPr txBox="1"/>
          <p:nvPr/>
        </p:nvSpPr>
        <p:spPr>
          <a:xfrm>
            <a:off x="3352800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3FBFC09-82EA-8946-A684-1923D271CD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5050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53DAA68-46FF-2640-A00A-FFD634B92D01}"/>
              </a:ext>
            </a:extLst>
          </p:cNvPr>
          <p:cNvSpPr txBox="1"/>
          <p:nvPr/>
        </p:nvSpPr>
        <p:spPr>
          <a:xfrm>
            <a:off x="4009425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F8BD5BD-86D1-A349-88A8-7D207224372C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94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66D2DE8-EE95-F04D-8115-C22EC88D0979}"/>
              </a:ext>
            </a:extLst>
          </p:cNvPr>
          <p:cNvSpPr txBox="1"/>
          <p:nvPr/>
        </p:nvSpPr>
        <p:spPr>
          <a:xfrm>
            <a:off x="4634369" y="1702229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497E559-6F3F-0344-BA4A-6AB195CC0DCB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1100" y="2133599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0500E0-7B40-524C-8342-1A184E5C7D15}"/>
              </a:ext>
            </a:extLst>
          </p:cNvPr>
          <p:cNvSpPr txBox="1"/>
          <p:nvPr/>
        </p:nvSpPr>
        <p:spPr>
          <a:xfrm>
            <a:off x="5239414" y="1702229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132,095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8119E3-21B4-3547-AEB9-D78D3E3C065A}"/>
              </a:ext>
            </a:extLst>
          </p:cNvPr>
          <p:cNvSpPr txBox="1"/>
          <p:nvPr/>
        </p:nvSpPr>
        <p:spPr>
          <a:xfrm>
            <a:off x="5000025" y="3810000"/>
            <a:ext cx="315589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14A32AD-65DA-3245-95AC-2B4F205B33D0}"/>
              </a:ext>
            </a:extLst>
          </p:cNvPr>
          <p:cNvSpPr txBox="1"/>
          <p:nvPr/>
        </p:nvSpPr>
        <p:spPr>
          <a:xfrm>
            <a:off x="5059842" y="3059575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CC3C47F-6AB4-1C48-8BBF-163ADEBA9BC4}"/>
              </a:ext>
            </a:extLst>
          </p:cNvPr>
          <p:cNvSpPr txBox="1"/>
          <p:nvPr/>
        </p:nvSpPr>
        <p:spPr>
          <a:xfrm>
            <a:off x="5059842" y="2287677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6F345-B5FE-9649-8998-4F2F11B515FC}"/>
              </a:ext>
            </a:extLst>
          </p:cNvPr>
          <p:cNvSpPr txBox="1"/>
          <p:nvPr/>
        </p:nvSpPr>
        <p:spPr>
          <a:xfrm rot="5400000">
            <a:off x="5151498" y="4670508"/>
            <a:ext cx="195955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68F72AE-86B1-3643-9E10-95354E979E5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7727EED-8752-5A49-82FE-50713344735E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BE86A0D-B2E6-4F4E-A8A1-6EFA3AA3E8F3}"/>
              </a:ext>
            </a:extLst>
          </p:cNvPr>
          <p:cNvSpPr/>
          <p:nvPr/>
        </p:nvSpPr>
        <p:spPr bwMode="auto">
          <a:xfrm>
            <a:off x="3341910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820EBB-BE96-8F44-9555-E842D4F0DB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6EA9EBE-5E44-9144-BD79-B1333DB25374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61A62A3-503B-0342-AB84-BBE4C452C849}"/>
              </a:ext>
            </a:extLst>
          </p:cNvPr>
          <p:cNvSpPr/>
          <p:nvPr/>
        </p:nvSpPr>
        <p:spPr bwMode="auto">
          <a:xfrm>
            <a:off x="3341910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A05C51-A3EC-B14A-A28F-8C4C77841419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B47E150-D9B4-D441-8A7E-4BABD59DB03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2C8D8A-E296-FE4B-8FD4-40F2CAA408E3}"/>
              </a:ext>
            </a:extLst>
          </p:cNvPr>
          <p:cNvSpPr/>
          <p:nvPr/>
        </p:nvSpPr>
        <p:spPr bwMode="auto">
          <a:xfrm>
            <a:off x="3341910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09A43F8-18BD-3544-911E-8D159C02DF8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B418DE-5354-F843-9961-639C32751223}"/>
              </a:ext>
            </a:extLst>
          </p:cNvPr>
          <p:cNvCxnSpPr>
            <a:cxnSpLocks/>
          </p:cNvCxnSpPr>
          <p:nvPr/>
        </p:nvCxnSpPr>
        <p:spPr bwMode="auto">
          <a:xfrm flipH="1">
            <a:off x="3422211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7CEB19A-7382-4B41-A398-26471E266296}"/>
              </a:ext>
            </a:extLst>
          </p:cNvPr>
          <p:cNvSpPr/>
          <p:nvPr/>
        </p:nvSpPr>
        <p:spPr bwMode="auto">
          <a:xfrm>
            <a:off x="3341910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CEC833C-1B04-154C-B526-F7C40C93A349}"/>
              </a:ext>
            </a:extLst>
          </p:cNvPr>
          <p:cNvSpPr/>
          <p:nvPr/>
        </p:nvSpPr>
        <p:spPr bwMode="auto">
          <a:xfrm>
            <a:off x="3142036" y="2179609"/>
            <a:ext cx="712287" cy="712287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646C5EB-3039-CF4F-BA4C-2A78BB31A4EF}"/>
              </a:ext>
            </a:extLst>
          </p:cNvPr>
          <p:cNvCxnSpPr>
            <a:cxnSpLocks/>
            <a:endCxn id="187" idx="1"/>
          </p:cNvCxnSpPr>
          <p:nvPr/>
        </p:nvCxnSpPr>
        <p:spPr bwMode="auto">
          <a:xfrm>
            <a:off x="2541393" y="1600200"/>
            <a:ext cx="704955" cy="683721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40CDAA8-1164-EF4E-8777-AF9FFC5D8544}"/>
              </a:ext>
            </a:extLst>
          </p:cNvPr>
          <p:cNvCxnSpPr>
            <a:cxnSpLocks/>
            <a:endCxn id="187" idx="3"/>
          </p:cNvCxnSpPr>
          <p:nvPr/>
        </p:nvCxnSpPr>
        <p:spPr bwMode="auto">
          <a:xfrm flipV="1">
            <a:off x="2662337" y="2787584"/>
            <a:ext cx="584011" cy="3419649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A84BB4-E0C7-164A-9951-074BAB8BC0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A0CFB40-4E1B-8249-91A4-092C04539410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D332086-D5E8-4646-88DF-CE363D89D543}"/>
              </a:ext>
            </a:extLst>
          </p:cNvPr>
          <p:cNvSpPr/>
          <p:nvPr/>
        </p:nvSpPr>
        <p:spPr bwMode="auto">
          <a:xfrm>
            <a:off x="3989940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F303AF5-86F5-6145-BBFC-92100332D53E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BB0C605-6D7F-6340-B8A8-952C51AF9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7905DAB-2E8F-F74D-BF01-D1D824657AC2}"/>
              </a:ext>
            </a:extLst>
          </p:cNvPr>
          <p:cNvSpPr/>
          <p:nvPr/>
        </p:nvSpPr>
        <p:spPr bwMode="auto">
          <a:xfrm>
            <a:off x="3989940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65B100D-7371-C448-867B-537B59E2917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88F7CC-DA57-E34B-AE08-6E04EF5BCE10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F228EBC-70B5-BE47-8523-322045D1E1D8}"/>
              </a:ext>
            </a:extLst>
          </p:cNvPr>
          <p:cNvSpPr/>
          <p:nvPr/>
        </p:nvSpPr>
        <p:spPr bwMode="auto">
          <a:xfrm>
            <a:off x="3989940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DC4A6E6-5B46-BD46-9E7C-E6825D240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7030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D860CF8-26B2-6E4E-8F10-C59E9DFA5470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0241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970822A-2398-AD4E-B18E-C7AA6A0A8B1D}"/>
              </a:ext>
            </a:extLst>
          </p:cNvPr>
          <p:cNvSpPr/>
          <p:nvPr/>
        </p:nvSpPr>
        <p:spPr bwMode="auto">
          <a:xfrm>
            <a:off x="3989940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DC9F33E-90C8-5944-8C52-90CD82E412E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E1EA9E6-905A-DE49-9273-D8DB57773E6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B28557D-E788-B949-B7FF-8B1DA862042B}"/>
              </a:ext>
            </a:extLst>
          </p:cNvPr>
          <p:cNvSpPr/>
          <p:nvPr/>
        </p:nvSpPr>
        <p:spPr bwMode="auto">
          <a:xfrm>
            <a:off x="4614884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CD4694-370E-0941-A811-95E147B50A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A1708C6-2726-9F43-8651-BB4D7C072E0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A1EC9DA-D508-0C48-945E-5F7D1610DFA9}"/>
              </a:ext>
            </a:extLst>
          </p:cNvPr>
          <p:cNvSpPr/>
          <p:nvPr/>
        </p:nvSpPr>
        <p:spPr bwMode="auto">
          <a:xfrm>
            <a:off x="4614884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3B09394-0E45-834D-A6BB-245DB1F55D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3EED3D3-9BBB-CD42-A24B-1CD0ECB6C53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84887D1-1081-FF44-9B8E-3F92CCC04B51}"/>
              </a:ext>
            </a:extLst>
          </p:cNvPr>
          <p:cNvSpPr/>
          <p:nvPr/>
        </p:nvSpPr>
        <p:spPr bwMode="auto">
          <a:xfrm>
            <a:off x="4614884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319C329-D6E8-BC40-ACE8-89D9DBF0150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974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9B1A4BF-6438-114C-88EE-7B910C88CD85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5185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715A118-F715-F740-A57B-46DDCB662E02}"/>
              </a:ext>
            </a:extLst>
          </p:cNvPr>
          <p:cNvSpPr/>
          <p:nvPr/>
        </p:nvSpPr>
        <p:spPr bwMode="auto">
          <a:xfrm>
            <a:off x="4614884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A2D1B11-DF98-B847-938D-28973D4545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224168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8879745-53ED-944E-A780-6FD2B47C03D3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224891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5425D7D-0D4F-624B-9F08-87ADA48D79DD}"/>
              </a:ext>
            </a:extLst>
          </p:cNvPr>
          <p:cNvSpPr/>
          <p:nvPr/>
        </p:nvSpPr>
        <p:spPr bwMode="auto">
          <a:xfrm>
            <a:off x="5481786" y="230795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F084A58-BCC7-444B-A848-4C1321C8B508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300265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18C0D75-F1C8-F547-9819-12B539AB87DE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3009888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5DAD559-CA3D-7146-96DD-711D3DEB07BA}"/>
              </a:ext>
            </a:extLst>
          </p:cNvPr>
          <p:cNvSpPr/>
          <p:nvPr/>
        </p:nvSpPr>
        <p:spPr bwMode="auto">
          <a:xfrm>
            <a:off x="5481786" y="306893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630B6FC-47B3-764A-A82A-41B245E3B4E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3767792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8C80848-545D-354D-95F3-C2EA5166B1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3775024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5943DC3-E7FF-DD4D-B6C2-F1661CB780DA}"/>
              </a:ext>
            </a:extLst>
          </p:cNvPr>
          <p:cNvSpPr/>
          <p:nvPr/>
        </p:nvSpPr>
        <p:spPr bwMode="auto">
          <a:xfrm>
            <a:off x="5481786" y="3834066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9855F78-120A-164F-A2F0-74BB39C6D7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8876" y="5420126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56A0BA5-7786-9343-AB62-44ABA9112C67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087" y="54157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0C8D795-05E5-FD42-9275-0C6288C1394A}"/>
              </a:ext>
            </a:extLst>
          </p:cNvPr>
          <p:cNvSpPr/>
          <p:nvPr/>
        </p:nvSpPr>
        <p:spPr bwMode="auto">
          <a:xfrm>
            <a:off x="5481786" y="5486400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CF4DE13-C400-FC4C-8131-F94037DCE3D2}"/>
              </a:ext>
            </a:extLst>
          </p:cNvPr>
          <p:cNvSpPr/>
          <p:nvPr/>
        </p:nvSpPr>
        <p:spPr bwMode="auto">
          <a:xfrm>
            <a:off x="3119812" y="2141106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0C5F910-8389-414D-B388-D6E61438D91D}"/>
              </a:ext>
            </a:extLst>
          </p:cNvPr>
          <p:cNvSpPr/>
          <p:nvPr/>
        </p:nvSpPr>
        <p:spPr bwMode="auto">
          <a:xfrm>
            <a:off x="3119812" y="2891678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0687892-669D-7C4E-A921-89D86ADF2290}"/>
              </a:ext>
            </a:extLst>
          </p:cNvPr>
          <p:cNvSpPr/>
          <p:nvPr/>
        </p:nvSpPr>
        <p:spPr bwMode="auto">
          <a:xfrm>
            <a:off x="3119812" y="3645608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A76CB37-1AAC-E64D-B286-13D23E471198}"/>
              </a:ext>
            </a:extLst>
          </p:cNvPr>
          <p:cNvSpPr/>
          <p:nvPr/>
        </p:nvSpPr>
        <p:spPr bwMode="auto">
          <a:xfrm>
            <a:off x="3119812" y="5303122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AF51DA-F06A-944D-B953-B242FDBC1425}"/>
              </a:ext>
            </a:extLst>
          </p:cNvPr>
          <p:cNvSpPr txBox="1"/>
          <p:nvPr/>
        </p:nvSpPr>
        <p:spPr>
          <a:xfrm>
            <a:off x="5943600" y="2328541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3D60C1-B817-6E4E-B643-A35D7686B088}"/>
              </a:ext>
            </a:extLst>
          </p:cNvPr>
          <p:cNvSpPr txBox="1"/>
          <p:nvPr/>
        </p:nvSpPr>
        <p:spPr>
          <a:xfrm>
            <a:off x="5943600" y="3032051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362A0D1-4BB1-6448-977B-AF833ADECDE0}"/>
              </a:ext>
            </a:extLst>
          </p:cNvPr>
          <p:cNvSpPr txBox="1"/>
          <p:nvPr/>
        </p:nvSpPr>
        <p:spPr>
          <a:xfrm>
            <a:off x="5943600" y="3807214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E4F09-1C7A-3344-ACCD-FC61FB712E50}"/>
              </a:ext>
            </a:extLst>
          </p:cNvPr>
          <p:cNvSpPr txBox="1"/>
          <p:nvPr/>
        </p:nvSpPr>
        <p:spPr>
          <a:xfrm>
            <a:off x="5932025" y="5516160"/>
            <a:ext cx="1183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2,047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8F50B63-DB62-A64E-8F56-879583E301D3}"/>
              </a:ext>
            </a:extLst>
          </p:cNvPr>
          <p:cNvSpPr txBox="1"/>
          <p:nvPr/>
        </p:nvSpPr>
        <p:spPr>
          <a:xfrm>
            <a:off x="5000025" y="5486400"/>
            <a:ext cx="315589" cy="32144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2757868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39DF9632-2474-784A-A37D-6825827E015C}"/>
              </a:ext>
            </a:extLst>
          </p:cNvPr>
          <p:cNvSpPr/>
          <p:nvPr/>
        </p:nvSpPr>
        <p:spPr bwMode="auto">
          <a:xfrm>
            <a:off x="150818" y="1600200"/>
            <a:ext cx="4057831" cy="4718050"/>
          </a:xfrm>
          <a:prstGeom prst="roundRect">
            <a:avLst>
              <a:gd name="adj" fmla="val 3911"/>
            </a:avLst>
          </a:prstGeom>
          <a:solidFill>
            <a:srgbClr val="F8BFFF">
              <a:alpha val="4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Planes and Dies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A die contains multiple (e.g., 2 – 4) planes</a:t>
            </a:r>
          </a:p>
        </p:txBody>
      </p:sp>
      <p:pic>
        <p:nvPicPr>
          <p:cNvPr id="143" name="Picture 14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1667BE6-89CC-5D40-9A24-9C3C55EC5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777689"/>
            <a:ext cx="4521200" cy="276225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8BCC1391-C875-984D-B7BE-5E67801DBCC8}"/>
              </a:ext>
            </a:extLst>
          </p:cNvPr>
          <p:cNvSpPr txBox="1"/>
          <p:nvPr/>
        </p:nvSpPr>
        <p:spPr>
          <a:xfrm>
            <a:off x="5166924" y="4507468"/>
            <a:ext cx="31281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A 21-nm 2D NAND Flash Die</a:t>
            </a:r>
            <a:endParaRPr lang="en-CH" b="1" baseline="-25000" dirty="0">
              <a:latin typeface="Cambria" panose="02040503050406030204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67849E4-7DA3-5C43-B384-83737DB18B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291" y="2120658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6894E1A-D80C-5842-8316-883D1B5E6E45}"/>
              </a:ext>
            </a:extLst>
          </p:cNvPr>
          <p:cNvSpPr txBox="1"/>
          <p:nvPr/>
        </p:nvSpPr>
        <p:spPr>
          <a:xfrm>
            <a:off x="486666" y="1689288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46C5B61-685C-A548-B8D5-C26A19F5666A}"/>
              </a:ext>
            </a:extLst>
          </p:cNvPr>
          <p:cNvCxnSpPr>
            <a:cxnSpLocks/>
          </p:cNvCxnSpPr>
          <p:nvPr/>
        </p:nvCxnSpPr>
        <p:spPr bwMode="auto">
          <a:xfrm flipV="1">
            <a:off x="1418916" y="2120658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8D119D-DD1E-024F-9BC8-DCEC89ADD555}"/>
              </a:ext>
            </a:extLst>
          </p:cNvPr>
          <p:cNvSpPr txBox="1"/>
          <p:nvPr/>
        </p:nvSpPr>
        <p:spPr>
          <a:xfrm>
            <a:off x="1143291" y="1689288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63CDE22-37D8-3C41-903C-1F466E7BB1F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3860" y="2120658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7311125-174B-7F4B-A9E5-4B9D6CA01880}"/>
              </a:ext>
            </a:extLst>
          </p:cNvPr>
          <p:cNvSpPr txBox="1"/>
          <p:nvPr/>
        </p:nvSpPr>
        <p:spPr>
          <a:xfrm>
            <a:off x="1768235" y="1689288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83D60D2-7853-B248-8AEC-030E60E60A4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4966" y="2120658"/>
            <a:ext cx="0" cy="4038601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556078-B323-534F-8FEA-AF839FF70A52}"/>
              </a:ext>
            </a:extLst>
          </p:cNvPr>
          <p:cNvSpPr txBox="1"/>
          <p:nvPr/>
        </p:nvSpPr>
        <p:spPr>
          <a:xfrm>
            <a:off x="2373280" y="1689288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</a:t>
            </a:r>
            <a:r>
              <a:rPr lang="en-CH" b="1" baseline="-25000" dirty="0">
                <a:latin typeface="Cambria" panose="02040503050406030204" pitchFamily="18" charset="0"/>
              </a:rPr>
              <a:t>132,095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E290EE-26D8-2243-89AC-A7D02C25BB2E}"/>
              </a:ext>
            </a:extLst>
          </p:cNvPr>
          <p:cNvSpPr txBox="1"/>
          <p:nvPr/>
        </p:nvSpPr>
        <p:spPr>
          <a:xfrm>
            <a:off x="2133891" y="3797059"/>
            <a:ext cx="315589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50C998-D715-4445-B47B-3936EED271A7}"/>
              </a:ext>
            </a:extLst>
          </p:cNvPr>
          <p:cNvSpPr txBox="1"/>
          <p:nvPr/>
        </p:nvSpPr>
        <p:spPr>
          <a:xfrm>
            <a:off x="2193708" y="3046634"/>
            <a:ext cx="195955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5A76DB-F789-E546-BA78-84C13D122554}"/>
              </a:ext>
            </a:extLst>
          </p:cNvPr>
          <p:cNvSpPr txBox="1"/>
          <p:nvPr/>
        </p:nvSpPr>
        <p:spPr>
          <a:xfrm>
            <a:off x="2193708" y="2274736"/>
            <a:ext cx="195955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316A70-F529-C449-BB7D-E2FDBEBAC48D}"/>
              </a:ext>
            </a:extLst>
          </p:cNvPr>
          <p:cNvSpPr txBox="1"/>
          <p:nvPr/>
        </p:nvSpPr>
        <p:spPr>
          <a:xfrm rot="5400000">
            <a:off x="2285364" y="4657567"/>
            <a:ext cx="195955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C8E6A62-6053-0C49-9CD3-5F2B0AB24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866" y="2228740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6DDC7CA-D954-BC4C-8745-676F85C159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077" y="223597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08BA5E4-9C03-D146-AE21-EFE77580F1C2}"/>
              </a:ext>
            </a:extLst>
          </p:cNvPr>
          <p:cNvSpPr/>
          <p:nvPr/>
        </p:nvSpPr>
        <p:spPr bwMode="auto">
          <a:xfrm>
            <a:off x="475776" y="2295014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E08E153-91E0-5D42-964E-EA36E89F1EAC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866" y="298971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A2D818-341E-AC4B-B756-EEDA05214096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077" y="2996947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012748B-7DE1-5A44-9785-CC0FE6F9BACC}"/>
              </a:ext>
            </a:extLst>
          </p:cNvPr>
          <p:cNvSpPr/>
          <p:nvPr/>
        </p:nvSpPr>
        <p:spPr bwMode="auto">
          <a:xfrm>
            <a:off x="475776" y="305598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E954EBB-2A98-B74C-915F-C5E156204D59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866" y="375485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5B17048-34A7-1646-8412-B2EDED72318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077" y="37620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2521BA-CE30-6A45-BE64-07060B6A4909}"/>
              </a:ext>
            </a:extLst>
          </p:cNvPr>
          <p:cNvSpPr/>
          <p:nvPr/>
        </p:nvSpPr>
        <p:spPr bwMode="auto">
          <a:xfrm>
            <a:off x="475776" y="382112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75CDA02-8CAF-1E42-869E-C56613544AE0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866" y="540718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4B9EE79-7F3D-E14C-A0CF-6051F7561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077" y="540284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2B2C35-04BC-B447-9D6D-D8D5984E05A0}"/>
              </a:ext>
            </a:extLst>
          </p:cNvPr>
          <p:cNvSpPr/>
          <p:nvPr/>
        </p:nvSpPr>
        <p:spPr bwMode="auto">
          <a:xfrm>
            <a:off x="475776" y="547345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39F555-03B6-0A46-8E86-15AB0D164140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0896" y="2228740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50E458E-294F-AA41-BFA4-C8533703F5E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107" y="223597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E23B22-7DC0-EB45-8770-EFEE704A726D}"/>
              </a:ext>
            </a:extLst>
          </p:cNvPr>
          <p:cNvSpPr/>
          <p:nvPr/>
        </p:nvSpPr>
        <p:spPr bwMode="auto">
          <a:xfrm>
            <a:off x="1123806" y="2295014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C811BF9-6BEE-A145-92CC-41CF07DCA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0896" y="298971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E1AD581-A9BA-5C42-9195-36A9DB7ABB19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107" y="2996947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03AD0DD-B96B-DA48-AB7C-12EB7FB7AB5A}"/>
              </a:ext>
            </a:extLst>
          </p:cNvPr>
          <p:cNvSpPr/>
          <p:nvPr/>
        </p:nvSpPr>
        <p:spPr bwMode="auto">
          <a:xfrm>
            <a:off x="1123806" y="305598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B04F60C-8DC0-5E4F-97FB-084882282D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0896" y="375485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1F8735C-770A-6F4D-B7D3-DE1760070F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107" y="37620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36AAB6D-63D3-BD4E-8591-68E29C76F8FE}"/>
              </a:ext>
            </a:extLst>
          </p:cNvPr>
          <p:cNvSpPr/>
          <p:nvPr/>
        </p:nvSpPr>
        <p:spPr bwMode="auto">
          <a:xfrm>
            <a:off x="1123806" y="382112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C123547-4E10-AE41-AFC8-69C19924C5CB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0896" y="540718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18EEBDB-F083-9442-A986-08C78B6B38D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107" y="540284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C651050-C7D1-D741-AB41-4F163593463C}"/>
              </a:ext>
            </a:extLst>
          </p:cNvPr>
          <p:cNvSpPr/>
          <p:nvPr/>
        </p:nvSpPr>
        <p:spPr bwMode="auto">
          <a:xfrm>
            <a:off x="1123806" y="547345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08885DC-414D-B14C-91F1-99DBBA3FE08F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5840" y="2228740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B655E1F-21CA-804F-822E-4219059540F2}"/>
              </a:ext>
            </a:extLst>
          </p:cNvPr>
          <p:cNvCxnSpPr>
            <a:cxnSpLocks/>
          </p:cNvCxnSpPr>
          <p:nvPr/>
        </p:nvCxnSpPr>
        <p:spPr bwMode="auto">
          <a:xfrm flipH="1">
            <a:off x="1829051" y="223597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BAD5634-5221-3249-B8D6-FFD970493834}"/>
              </a:ext>
            </a:extLst>
          </p:cNvPr>
          <p:cNvSpPr/>
          <p:nvPr/>
        </p:nvSpPr>
        <p:spPr bwMode="auto">
          <a:xfrm>
            <a:off x="1748750" y="2295014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D75FA09-A034-7B4F-90BF-A4E926FAA6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5840" y="298971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966A961-DE06-8C46-900F-C57B5ED6F017}"/>
              </a:ext>
            </a:extLst>
          </p:cNvPr>
          <p:cNvCxnSpPr>
            <a:cxnSpLocks/>
          </p:cNvCxnSpPr>
          <p:nvPr/>
        </p:nvCxnSpPr>
        <p:spPr bwMode="auto">
          <a:xfrm flipH="1">
            <a:off x="1829051" y="2996947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7E7259-91D3-F543-BBC5-54EA917126FB}"/>
              </a:ext>
            </a:extLst>
          </p:cNvPr>
          <p:cNvSpPr/>
          <p:nvPr/>
        </p:nvSpPr>
        <p:spPr bwMode="auto">
          <a:xfrm>
            <a:off x="1748750" y="305598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6E09123-703B-7449-88BD-3583DE4376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5840" y="375485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658C6A9-6B23-C444-BFF4-568549DB6768}"/>
              </a:ext>
            </a:extLst>
          </p:cNvPr>
          <p:cNvCxnSpPr>
            <a:cxnSpLocks/>
          </p:cNvCxnSpPr>
          <p:nvPr/>
        </p:nvCxnSpPr>
        <p:spPr bwMode="auto">
          <a:xfrm flipH="1">
            <a:off x="1829051" y="37620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AA9BACC-91D0-7244-AE9B-9689A7FD26E3}"/>
              </a:ext>
            </a:extLst>
          </p:cNvPr>
          <p:cNvSpPr/>
          <p:nvPr/>
        </p:nvSpPr>
        <p:spPr bwMode="auto">
          <a:xfrm>
            <a:off x="1748750" y="382112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15D3CA6-667E-454F-A3B5-147FE69068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5840" y="540718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E35B7CD-F081-0047-B67E-AF205D7533D4}"/>
              </a:ext>
            </a:extLst>
          </p:cNvPr>
          <p:cNvCxnSpPr>
            <a:cxnSpLocks/>
          </p:cNvCxnSpPr>
          <p:nvPr/>
        </p:nvCxnSpPr>
        <p:spPr bwMode="auto">
          <a:xfrm flipH="1">
            <a:off x="1829051" y="540284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FD0FF98-3B64-4445-93CB-EF2C85F42E1D}"/>
              </a:ext>
            </a:extLst>
          </p:cNvPr>
          <p:cNvSpPr/>
          <p:nvPr/>
        </p:nvSpPr>
        <p:spPr bwMode="auto">
          <a:xfrm>
            <a:off x="1748750" y="547345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013EC95-F676-4648-8175-E6223926CA88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2742" y="2228740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764C838-7BA3-E740-B3BA-0948672BB1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5953" y="223597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709379B-E936-F647-AD21-5829E09948EE}"/>
              </a:ext>
            </a:extLst>
          </p:cNvPr>
          <p:cNvSpPr/>
          <p:nvPr/>
        </p:nvSpPr>
        <p:spPr bwMode="auto">
          <a:xfrm>
            <a:off x="2615652" y="2295014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C63676A-DFBF-E04B-86E9-5519ED896C2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2742" y="298971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F5BC4C7-9CA9-C04C-9F1C-8FB1FAE62D79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5953" y="2996947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AFDCA19-C0DD-514F-8480-A13EE464EF70}"/>
              </a:ext>
            </a:extLst>
          </p:cNvPr>
          <p:cNvSpPr/>
          <p:nvPr/>
        </p:nvSpPr>
        <p:spPr bwMode="auto">
          <a:xfrm>
            <a:off x="2615652" y="305598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E5DFD65-622D-3C41-B960-BBFA82C1823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2742" y="3754851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DA410F4-3E2F-6F48-A354-7347584EC56A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5953" y="3762083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6FAB62-0D90-8345-A892-653C2724DA55}"/>
              </a:ext>
            </a:extLst>
          </p:cNvPr>
          <p:cNvSpPr/>
          <p:nvPr/>
        </p:nvSpPr>
        <p:spPr bwMode="auto">
          <a:xfrm>
            <a:off x="2615652" y="3821125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C77A572-432A-8040-AF36-607C491C1E18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2742" y="5407185"/>
            <a:ext cx="0" cy="604205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16475B9-E8DC-7745-8129-548020B2F579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5953" y="5402842"/>
            <a:ext cx="194639" cy="0"/>
          </a:xfrm>
          <a:prstGeom prst="line">
            <a:avLst/>
          </a:prstGeom>
          <a:solidFill>
            <a:srgbClr val="C0C0C0"/>
          </a:solidFill>
          <a:ln w="25400" cap="sq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6195375-E3B5-7B42-9129-EA46AE64C87E}"/>
              </a:ext>
            </a:extLst>
          </p:cNvPr>
          <p:cNvSpPr/>
          <p:nvPr/>
        </p:nvSpPr>
        <p:spPr bwMode="auto">
          <a:xfrm>
            <a:off x="2615652" y="5473459"/>
            <a:ext cx="166730" cy="36007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0C1D347-A8A8-6745-BE2C-4A83AC7EE772}"/>
              </a:ext>
            </a:extLst>
          </p:cNvPr>
          <p:cNvSpPr/>
          <p:nvPr/>
        </p:nvSpPr>
        <p:spPr bwMode="auto">
          <a:xfrm>
            <a:off x="253678" y="2128165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CD41753-45AB-624F-B3DB-4C8A9E6459C7}"/>
              </a:ext>
            </a:extLst>
          </p:cNvPr>
          <p:cNvSpPr/>
          <p:nvPr/>
        </p:nvSpPr>
        <p:spPr bwMode="auto">
          <a:xfrm>
            <a:off x="253678" y="2878737"/>
            <a:ext cx="2777842" cy="755132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28759FD-0B10-DA4B-8362-4F033E8EACA9}"/>
              </a:ext>
            </a:extLst>
          </p:cNvPr>
          <p:cNvSpPr/>
          <p:nvPr/>
        </p:nvSpPr>
        <p:spPr bwMode="auto">
          <a:xfrm>
            <a:off x="253678" y="3632667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71DE94E-29F6-0847-BD4B-74BA0295CB96}"/>
              </a:ext>
            </a:extLst>
          </p:cNvPr>
          <p:cNvSpPr/>
          <p:nvPr/>
        </p:nvSpPr>
        <p:spPr bwMode="auto">
          <a:xfrm>
            <a:off x="253678" y="5290181"/>
            <a:ext cx="2777842" cy="795408"/>
          </a:xfrm>
          <a:prstGeom prst="rect">
            <a:avLst/>
          </a:prstGeom>
          <a:noFill/>
          <a:ln w="25400" cap="flat" cmpd="sng" algn="ctr">
            <a:solidFill>
              <a:srgbClr val="0432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D39797E-BDF1-2B4B-90F8-0DC5350DF7AD}"/>
              </a:ext>
            </a:extLst>
          </p:cNvPr>
          <p:cNvSpPr txBox="1"/>
          <p:nvPr/>
        </p:nvSpPr>
        <p:spPr>
          <a:xfrm>
            <a:off x="3077466" y="2315600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E36320B-9CD6-2641-B355-A954CBDB3511}"/>
              </a:ext>
            </a:extLst>
          </p:cNvPr>
          <p:cNvSpPr txBox="1"/>
          <p:nvPr/>
        </p:nvSpPr>
        <p:spPr>
          <a:xfrm>
            <a:off x="3077466" y="3019110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BD9D075-DDA5-A342-BBB1-65285B57AD0D}"/>
              </a:ext>
            </a:extLst>
          </p:cNvPr>
          <p:cNvSpPr txBox="1"/>
          <p:nvPr/>
        </p:nvSpPr>
        <p:spPr>
          <a:xfrm>
            <a:off x="3077466" y="3794273"/>
            <a:ext cx="8739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4D76105-BC95-654C-AD01-16E152AE50C9}"/>
              </a:ext>
            </a:extLst>
          </p:cNvPr>
          <p:cNvSpPr txBox="1"/>
          <p:nvPr/>
        </p:nvSpPr>
        <p:spPr>
          <a:xfrm>
            <a:off x="3065891" y="5503219"/>
            <a:ext cx="1183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432FF"/>
                </a:solidFill>
                <a:latin typeface="Cambria" panose="02040503050406030204" pitchFamily="18" charset="0"/>
              </a:rPr>
              <a:t>Block</a:t>
            </a:r>
            <a:r>
              <a:rPr lang="en-CH" b="1" baseline="-25000" dirty="0">
                <a:solidFill>
                  <a:srgbClr val="0432FF"/>
                </a:solidFill>
                <a:latin typeface="Cambria" panose="02040503050406030204" pitchFamily="18" charset="0"/>
              </a:rPr>
              <a:t>2,047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ECD3E95-71F2-7649-B6D0-BF6A592AAC6D}"/>
              </a:ext>
            </a:extLst>
          </p:cNvPr>
          <p:cNvSpPr txBox="1"/>
          <p:nvPr/>
        </p:nvSpPr>
        <p:spPr>
          <a:xfrm>
            <a:off x="2133891" y="5473459"/>
            <a:ext cx="315589" cy="3214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76FEC66-BCC2-5148-B74A-8A488FF5BC05}"/>
              </a:ext>
            </a:extLst>
          </p:cNvPr>
          <p:cNvSpPr/>
          <p:nvPr/>
        </p:nvSpPr>
        <p:spPr bwMode="auto">
          <a:xfrm>
            <a:off x="5688482" y="1834968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8218770-1189-D041-90F5-4D604EDDC1BD}"/>
              </a:ext>
            </a:extLst>
          </p:cNvPr>
          <p:cNvSpPr/>
          <p:nvPr/>
        </p:nvSpPr>
        <p:spPr bwMode="auto">
          <a:xfrm>
            <a:off x="6819649" y="1834968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D36AA00-5969-6A41-8CB6-4551699D5516}"/>
              </a:ext>
            </a:extLst>
          </p:cNvPr>
          <p:cNvSpPr/>
          <p:nvPr/>
        </p:nvSpPr>
        <p:spPr bwMode="auto">
          <a:xfrm>
            <a:off x="7908493" y="1834968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97F99-2B36-7843-9AB5-2D7BB70D769F}"/>
              </a:ext>
            </a:extLst>
          </p:cNvPr>
          <p:cNvSpPr/>
          <p:nvPr/>
        </p:nvSpPr>
        <p:spPr bwMode="auto">
          <a:xfrm>
            <a:off x="4533900" y="3770053"/>
            <a:ext cx="4376738" cy="459707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Page Buffers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F7151B-DD5E-FB4C-94D8-EAF061D55A60}"/>
              </a:ext>
            </a:extLst>
          </p:cNvPr>
          <p:cNvGrpSpPr/>
          <p:nvPr/>
        </p:nvGrpSpPr>
        <p:grpSpPr>
          <a:xfrm>
            <a:off x="4509569" y="1405368"/>
            <a:ext cx="4445978" cy="3103536"/>
            <a:chOff x="4509569" y="1405368"/>
            <a:chExt cx="4445978" cy="310353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BE36D1E-251B-C34A-B3A1-1E6FBF93AA84}"/>
                </a:ext>
              </a:extLst>
            </p:cNvPr>
            <p:cNvSpPr/>
            <p:nvPr/>
          </p:nvSpPr>
          <p:spPr bwMode="auto">
            <a:xfrm>
              <a:off x="4533900" y="4235821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Peripheral Circuits</a:t>
              </a: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C6E606A-25A7-DF46-B877-0593B0D3F379}"/>
                </a:ext>
              </a:extLst>
            </p:cNvPr>
            <p:cNvSpPr/>
            <p:nvPr/>
          </p:nvSpPr>
          <p:spPr bwMode="auto">
            <a:xfrm>
              <a:off x="4509569" y="1834968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D238C0C-4347-ED4C-8E77-414E151F3A40}"/>
                </a:ext>
              </a:extLst>
            </p:cNvPr>
            <p:cNvSpPr/>
            <p:nvPr/>
          </p:nvSpPr>
          <p:spPr bwMode="auto">
            <a:xfrm>
              <a:off x="5585938" y="1834968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0BCFBF5-82B5-C84D-A7E0-47DB94F666BA}"/>
                </a:ext>
              </a:extLst>
            </p:cNvPr>
            <p:cNvSpPr/>
            <p:nvPr/>
          </p:nvSpPr>
          <p:spPr bwMode="auto">
            <a:xfrm>
              <a:off x="6719084" y="1834968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D46FD82-3424-6D4D-8360-D2985D9F31D7}"/>
                </a:ext>
              </a:extLst>
            </p:cNvPr>
            <p:cNvSpPr/>
            <p:nvPr/>
          </p:nvSpPr>
          <p:spPr bwMode="auto">
            <a:xfrm>
              <a:off x="7828350" y="1834968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C945EC3-3FBA-B94E-AC7D-1E9A8045CD8F}"/>
                </a:ext>
              </a:extLst>
            </p:cNvPr>
            <p:cNvSpPr/>
            <p:nvPr/>
          </p:nvSpPr>
          <p:spPr bwMode="auto">
            <a:xfrm>
              <a:off x="8893336" y="1834968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D170B1C-A85F-FD4F-A1C2-755158723E45}"/>
                </a:ext>
              </a:extLst>
            </p:cNvPr>
            <p:cNvSpPr txBox="1"/>
            <p:nvPr/>
          </p:nvSpPr>
          <p:spPr>
            <a:xfrm>
              <a:off x="5420044" y="1405368"/>
              <a:ext cx="262193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Row/Column Decoders</a:t>
              </a: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3DCA229-DB60-1343-ACBA-CB812A98AD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1781" y="1689288"/>
              <a:ext cx="848263" cy="177079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90E6763-EB05-464F-87F9-C510968FA0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28590" y="1717789"/>
              <a:ext cx="281310" cy="148578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CCD1680-BBE2-2B4B-BDD2-8C1FD6BAB3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2587" y="1713888"/>
              <a:ext cx="0" cy="191112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A59A5E5-D81F-4446-9D43-2F9CDF969DBD}"/>
                </a:ext>
              </a:extLst>
            </p:cNvPr>
            <p:cNvCxnSpPr>
              <a:cxnSpLocks/>
            </p:cNvCxnSpPr>
            <p:nvPr/>
          </p:nvCxnSpPr>
          <p:spPr bwMode="auto">
            <a:xfrm rot="14160000" flipH="1">
              <a:off x="7567703" y="1717789"/>
              <a:ext cx="281310" cy="148578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C88729A-A8E8-FD4D-B297-51CAE4B775CB}"/>
                </a:ext>
              </a:extLst>
            </p:cNvPr>
            <p:cNvCxnSpPr>
              <a:cxnSpLocks/>
            </p:cNvCxnSpPr>
            <p:nvPr/>
          </p:nvCxnSpPr>
          <p:spPr bwMode="auto">
            <a:xfrm rot="12420000" flipH="1">
              <a:off x="8090136" y="1689288"/>
              <a:ext cx="848263" cy="177079"/>
            </a:xfrm>
            <a:prstGeom prst="line">
              <a:avLst/>
            </a:prstGeom>
            <a:solidFill>
              <a:srgbClr val="C0C0C0"/>
            </a:solidFill>
            <a:ln w="19050" cap="sq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C2B52-A584-1B49-A7C9-5D6456AC8038}"/>
              </a:ext>
            </a:extLst>
          </p:cNvPr>
          <p:cNvGrpSpPr/>
          <p:nvPr/>
        </p:nvGrpSpPr>
        <p:grpSpPr>
          <a:xfrm>
            <a:off x="4080866" y="1610259"/>
            <a:ext cx="1481734" cy="4607034"/>
            <a:chOff x="4080866" y="1610259"/>
            <a:chExt cx="1481734" cy="46070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8602FD-08C7-7A4B-847C-BA03B5EE3C77}"/>
                </a:ext>
              </a:extLst>
            </p:cNvPr>
            <p:cNvSpPr/>
            <p:nvPr/>
          </p:nvSpPr>
          <p:spPr bwMode="auto">
            <a:xfrm>
              <a:off x="4572000" y="1834968"/>
              <a:ext cx="990600" cy="1935085"/>
            </a:xfrm>
            <a:prstGeom prst="rect">
              <a:avLst/>
            </a:prstGeom>
            <a:solidFill>
              <a:srgbClr val="7030A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Plane</a:t>
              </a:r>
              <a:r>
                <a:rPr lang="en-CH" b="1" baseline="-25000" dirty="0">
                  <a:latin typeface="Cambria" panose="02040503050406030204" pitchFamily="18" charset="0"/>
                </a:rPr>
                <a:t>0</a:t>
              </a:r>
              <a:endParaRPr kumimoji="0" lang="en-CH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14C32C5-300B-B24A-A1FF-2D8D8862102F}"/>
                </a:ext>
              </a:extLst>
            </p:cNvPr>
            <p:cNvCxnSpPr>
              <a:cxnSpLocks/>
              <a:endCxn id="4" idx="0"/>
            </p:cNvCxnSpPr>
            <p:nvPr/>
          </p:nvCxnSpPr>
          <p:spPr bwMode="auto">
            <a:xfrm>
              <a:off x="4080866" y="1610259"/>
              <a:ext cx="986434" cy="224709"/>
            </a:xfrm>
            <a:prstGeom prst="line">
              <a:avLst/>
            </a:prstGeom>
            <a:solidFill>
              <a:srgbClr val="C0C0C0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ED2AB6D-1DFE-A94D-A309-B7EF90F6F133}"/>
                </a:ext>
              </a:extLst>
            </p:cNvPr>
            <p:cNvCxnSpPr>
              <a:cxnSpLocks/>
              <a:endCxn id="4" idx="2"/>
            </p:cNvCxnSpPr>
            <p:nvPr/>
          </p:nvCxnSpPr>
          <p:spPr bwMode="auto">
            <a:xfrm flipV="1">
              <a:off x="4201810" y="3770053"/>
              <a:ext cx="865490" cy="2447240"/>
            </a:xfrm>
            <a:prstGeom prst="line">
              <a:avLst/>
            </a:prstGeom>
            <a:solidFill>
              <a:srgbClr val="C0C0C0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Content Placeholder 1">
            <a:extLst>
              <a:ext uri="{FF2B5EF4-FFF2-40B4-BE49-F238E27FC236}">
                <a16:creationId xmlns:a16="http://schemas.microsoft.com/office/drawing/2014/main" id="{2395B263-503A-034F-9DD0-0B103E269E4B}"/>
              </a:ext>
            </a:extLst>
          </p:cNvPr>
          <p:cNvSpPr txBox="1">
            <a:spLocks/>
          </p:cNvSpPr>
          <p:nvPr/>
        </p:nvSpPr>
        <p:spPr bwMode="auto">
          <a:xfrm>
            <a:off x="4650501" y="4876800"/>
            <a:ext cx="4275789" cy="15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H" kern="0" dirty="0"/>
              <a:t>Planes share decoders:</a:t>
            </a:r>
            <a:br>
              <a:rPr lang="en-CH" kern="0" dirty="0"/>
            </a:br>
            <a:r>
              <a:rPr lang="en-CH" kern="0" dirty="0"/>
              <a:t>limits internal parallelism</a:t>
            </a:r>
            <a:br>
              <a:rPr lang="en-CH" kern="0" dirty="0"/>
            </a:br>
            <a:r>
              <a:rPr lang="en-CH" kern="0" dirty="0"/>
              <a:t>(only operations @ the same WL offset)</a:t>
            </a:r>
          </a:p>
        </p:txBody>
      </p:sp>
    </p:spTree>
    <p:extLst>
      <p:ext uri="{BB962C8B-B14F-4D97-AF65-F5344CB8AC3E}">
        <p14:creationId xmlns:p14="http://schemas.microsoft.com/office/powerpoint/2010/main" val="253962319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233" grpId="0" animBg="1"/>
      <p:bldP spid="234" grpId="0" animBg="1"/>
      <p:bldP spid="235" grpId="0" animBg="1"/>
      <p:bldP spid="13" grpId="0" animBg="1"/>
      <p:bldP spid="2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12 October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ＭＳ Ｐゴシック" charset="0"/>
              </a:rPr>
              <a:t>Basics of NAND Flash-Based SSDs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342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505-2DAA-ED43-A184-C4D419F9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800" dirty="0"/>
              <a:t>Modern SSD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247EB-0F00-D348-A874-BCF1EE2FA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AB0E41-6335-3B40-AB06-F5B4D651A9D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EB2FE4-BC58-E94C-8039-4CDE8EEB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51" y="964045"/>
            <a:ext cx="8610600" cy="5193723"/>
          </a:xfrm>
        </p:spPr>
        <p:txBody>
          <a:bodyPr/>
          <a:lstStyle/>
          <a:p>
            <a:r>
              <a:rPr lang="en-US" dirty="0"/>
              <a:t>A modern SSD is </a:t>
            </a:r>
            <a:r>
              <a:rPr lang="en-US" dirty="0">
                <a:solidFill>
                  <a:srgbClr val="FF0000"/>
                </a:solidFill>
              </a:rPr>
              <a:t>a complicated system</a:t>
            </a:r>
            <a:r>
              <a:rPr lang="en-US" dirty="0"/>
              <a:t> that consists of </a:t>
            </a:r>
            <a:r>
              <a:rPr lang="en-US" dirty="0">
                <a:solidFill>
                  <a:srgbClr val="FF0000"/>
                </a:solidFill>
              </a:rPr>
              <a:t>multiple cores, HW controllers, DRAM, and NAND flash memory packages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14C80A4-3390-458A-BD31-FDD66069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51" y="2439829"/>
            <a:ext cx="5486400" cy="365617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D365680-B366-4B1E-956E-AD607C0FAABC}"/>
              </a:ext>
            </a:extLst>
          </p:cNvPr>
          <p:cNvSpPr txBox="1"/>
          <p:nvPr/>
        </p:nvSpPr>
        <p:spPr>
          <a:xfrm>
            <a:off x="230053" y="6237390"/>
            <a:ext cx="6995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Samsung PM853T 960GB Enterprise SSD (from https://</a:t>
            </a:r>
            <a:r>
              <a:rPr lang="en-US" sz="800" dirty="0" err="1"/>
              <a:t>www.tweaktown.com</a:t>
            </a:r>
            <a:r>
              <a:rPr lang="en-US" sz="800" dirty="0"/>
              <a:t>/reviews/6695/samsung-pm853t-960gb-enterprise-ssd-review/</a:t>
            </a:r>
            <a:r>
              <a:rPr lang="en-US" sz="800" dirty="0" err="1"/>
              <a:t>index.html</a:t>
            </a:r>
            <a:r>
              <a:rPr lang="en-US" sz="800" dirty="0"/>
              <a:t>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CFC8EA-F13A-413C-82BF-BDC6496B3752}"/>
              </a:ext>
            </a:extLst>
          </p:cNvPr>
          <p:cNvGrpSpPr/>
          <p:nvPr/>
        </p:nvGrpSpPr>
        <p:grpSpPr>
          <a:xfrm>
            <a:off x="593451" y="2363471"/>
            <a:ext cx="3755751" cy="3732529"/>
            <a:chOff x="593451" y="2363471"/>
            <a:chExt cx="3755751" cy="373252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91A664-F513-47B9-B23B-FC7049532EE5}"/>
                </a:ext>
              </a:extLst>
            </p:cNvPr>
            <p:cNvCxnSpPr>
              <a:cxnSpLocks/>
              <a:stCxn id="71" idx="3"/>
            </p:cNvCxnSpPr>
            <p:nvPr/>
          </p:nvCxnSpPr>
          <p:spPr bwMode="auto">
            <a:xfrm>
              <a:off x="2955651" y="4343400"/>
              <a:ext cx="1393551" cy="30480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71" name="Rounded Rectangle 39">
              <a:extLst>
                <a:ext uri="{FF2B5EF4-FFF2-40B4-BE49-F238E27FC236}">
                  <a16:creationId xmlns:a16="http://schemas.microsoft.com/office/drawing/2014/main" id="{18D08B8E-FD92-4C2A-AD0F-6D8D8D860F69}"/>
                </a:ext>
              </a:extLst>
            </p:cNvPr>
            <p:cNvSpPr/>
            <p:nvPr/>
          </p:nvSpPr>
          <p:spPr bwMode="auto">
            <a:xfrm>
              <a:off x="593451" y="2590800"/>
              <a:ext cx="2362200" cy="3505200"/>
            </a:xfrm>
            <a:prstGeom prst="roundRect">
              <a:avLst>
                <a:gd name="adj" fmla="val 773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D88DD0B-1D42-4EE8-9742-54AE78702072}"/>
                </a:ext>
              </a:extLst>
            </p:cNvPr>
            <p:cNvGrpSpPr/>
            <p:nvPr/>
          </p:nvGrpSpPr>
          <p:grpSpPr>
            <a:xfrm>
              <a:off x="712472" y="2836450"/>
              <a:ext cx="2118399" cy="559346"/>
              <a:chOff x="859262" y="3792451"/>
              <a:chExt cx="2118399" cy="55934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39D8E74-9D15-4A5E-9D5F-6DEB557144C6}"/>
                  </a:ext>
                </a:extLst>
              </p:cNvPr>
              <p:cNvSpPr/>
              <p:nvPr/>
            </p:nvSpPr>
            <p:spPr bwMode="auto">
              <a:xfrm>
                <a:off x="859262" y="3792451"/>
                <a:ext cx="609600" cy="559346"/>
              </a:xfrm>
              <a:prstGeom prst="rect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Core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24B4E73-D316-43AE-8621-E2113C49D60F}"/>
                  </a:ext>
                </a:extLst>
              </p:cNvPr>
              <p:cNvSpPr/>
              <p:nvPr/>
            </p:nvSpPr>
            <p:spPr bwMode="auto">
              <a:xfrm>
                <a:off x="1613661" y="3792451"/>
                <a:ext cx="609600" cy="559346"/>
              </a:xfrm>
              <a:prstGeom prst="rect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Core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D4E182-8F10-4515-A7C4-699BA983906A}"/>
                  </a:ext>
                </a:extLst>
              </p:cNvPr>
              <p:cNvSpPr/>
              <p:nvPr/>
            </p:nvSpPr>
            <p:spPr bwMode="auto">
              <a:xfrm>
                <a:off x="2368061" y="3792451"/>
                <a:ext cx="609600" cy="559346"/>
              </a:xfrm>
              <a:prstGeom prst="rect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Core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B0835A6-DB28-47BC-99DC-590C3BFD4BFD}"/>
                </a:ext>
              </a:extLst>
            </p:cNvPr>
            <p:cNvSpPr/>
            <p:nvPr/>
          </p:nvSpPr>
          <p:spPr bwMode="auto">
            <a:xfrm>
              <a:off x="1108350" y="3555270"/>
              <a:ext cx="1178364" cy="585790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HW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</a:t>
              </a:r>
              <a:r>
                <a:rPr lang="en-CH" b="1" dirty="0">
                  <a:latin typeface="Cambria" panose="02040503050406030204" pitchFamily="18" charset="0"/>
                </a:rPr>
                <a:t>Ctrl.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577084-D0B0-4EDA-97E1-75E5B0D57027}"/>
                </a:ext>
              </a:extLst>
            </p:cNvPr>
            <p:cNvSpPr/>
            <p:nvPr/>
          </p:nvSpPr>
          <p:spPr bwMode="auto">
            <a:xfrm>
              <a:off x="1156981" y="3618418"/>
              <a:ext cx="1178364" cy="585790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HW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</a:t>
              </a:r>
              <a:r>
                <a:rPr lang="en-CH" b="1" dirty="0">
                  <a:latin typeface="Cambria" panose="02040503050406030204" pitchFamily="18" charset="0"/>
                </a:rPr>
                <a:t>Ctrl.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450D4-656D-4F54-AC16-35FA6F0F862D}"/>
                </a:ext>
              </a:extLst>
            </p:cNvPr>
            <p:cNvSpPr/>
            <p:nvPr/>
          </p:nvSpPr>
          <p:spPr bwMode="auto">
            <a:xfrm>
              <a:off x="1212070" y="3688668"/>
              <a:ext cx="1178364" cy="585790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HW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</a:t>
              </a:r>
              <a:r>
                <a:rPr lang="en-CH" b="1" dirty="0">
                  <a:latin typeface="Cambria" panose="02040503050406030204" pitchFamily="18" charset="0"/>
                </a:rPr>
                <a:t>Ctrl.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02C22C-ED60-43EB-9FE8-99DDF168208E}"/>
                </a:ext>
              </a:extLst>
            </p:cNvPr>
            <p:cNvSpPr/>
            <p:nvPr/>
          </p:nvSpPr>
          <p:spPr bwMode="auto">
            <a:xfrm>
              <a:off x="1267159" y="3757626"/>
              <a:ext cx="1178364" cy="585790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HW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</a:t>
              </a:r>
              <a:r>
                <a:rPr lang="en-CH" b="1" dirty="0">
                  <a:latin typeface="Cambria" panose="02040503050406030204" pitchFamily="18" charset="0"/>
                </a:rPr>
                <a:t>Ctrl.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7" name="Rounded Rectangle 55">
              <a:extLst>
                <a:ext uri="{FF2B5EF4-FFF2-40B4-BE49-F238E27FC236}">
                  <a16:creationId xmlns:a16="http://schemas.microsoft.com/office/drawing/2014/main" id="{FD563C00-6B00-48E8-8BD0-5770E5852311}"/>
                </a:ext>
              </a:extLst>
            </p:cNvPr>
            <p:cNvSpPr/>
            <p:nvPr/>
          </p:nvSpPr>
          <p:spPr bwMode="auto">
            <a:xfrm>
              <a:off x="700823" y="4497080"/>
              <a:ext cx="2147455" cy="1508288"/>
            </a:xfrm>
            <a:prstGeom prst="roundRect">
              <a:avLst>
                <a:gd name="adj" fmla="val 7733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4D05BAC-3BBD-4CA7-A1D1-DA3E44758F12}"/>
                </a:ext>
              </a:extLst>
            </p:cNvPr>
            <p:cNvSpPr/>
            <p:nvPr/>
          </p:nvSpPr>
          <p:spPr bwMode="auto">
            <a:xfrm>
              <a:off x="760442" y="4598785"/>
              <a:ext cx="2022459" cy="3614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latin typeface="Cambria" panose="02040503050406030204" pitchFamily="18" charset="0"/>
                </a:rPr>
                <a:t>Request Handler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215974-6914-4B69-9C90-555F72C6A2B6}"/>
                </a:ext>
              </a:extLst>
            </p:cNvPr>
            <p:cNvSpPr/>
            <p:nvPr/>
          </p:nvSpPr>
          <p:spPr bwMode="auto">
            <a:xfrm>
              <a:off x="760442" y="5070514"/>
              <a:ext cx="2022459" cy="3614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ECC/Randomizer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3BC6AE-5BE8-41C0-B9B0-427DC3A9072E}"/>
                </a:ext>
              </a:extLst>
            </p:cNvPr>
            <p:cNvSpPr/>
            <p:nvPr/>
          </p:nvSpPr>
          <p:spPr bwMode="auto">
            <a:xfrm>
              <a:off x="760442" y="5540072"/>
              <a:ext cx="2022459" cy="3614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Encryption Engine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81" name="Rounded Rectangle 37">
              <a:extLst>
                <a:ext uri="{FF2B5EF4-FFF2-40B4-BE49-F238E27FC236}">
                  <a16:creationId xmlns:a16="http://schemas.microsoft.com/office/drawing/2014/main" id="{4E4ABDE1-04D9-496F-B607-56FC201A69C0}"/>
                </a:ext>
              </a:extLst>
            </p:cNvPr>
            <p:cNvSpPr/>
            <p:nvPr/>
          </p:nvSpPr>
          <p:spPr bwMode="auto">
            <a:xfrm>
              <a:off x="765669" y="2363471"/>
              <a:ext cx="2012003" cy="393357"/>
            </a:xfrm>
            <a:prstGeom prst="roundRect">
              <a:avLst/>
            </a:prstGeom>
            <a:solidFill>
              <a:srgbClr val="CDFFF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SSD Controller</a:t>
              </a:r>
              <a:endParaRPr kumimoji="0" 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121504-84A2-4AD9-8807-270F653864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0442" y="4343400"/>
              <a:ext cx="506718" cy="1757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5AA713-E5CF-45A8-9665-05D36CC0C0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45524" y="4354080"/>
              <a:ext cx="332148" cy="15031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BC62E3-C6B0-4704-A88A-68F0D407000F}"/>
              </a:ext>
            </a:extLst>
          </p:cNvPr>
          <p:cNvGrpSpPr/>
          <p:nvPr/>
        </p:nvGrpSpPr>
        <p:grpSpPr>
          <a:xfrm>
            <a:off x="5771184" y="2122789"/>
            <a:ext cx="2209800" cy="2449211"/>
            <a:chOff x="5771184" y="2122789"/>
            <a:chExt cx="2209800" cy="244921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28E501-064D-4C67-B22C-0F0327605D49}"/>
                </a:ext>
              </a:extLst>
            </p:cNvPr>
            <p:cNvCxnSpPr>
              <a:cxnSpLocks/>
              <a:stCxn id="92" idx="2"/>
            </p:cNvCxnSpPr>
            <p:nvPr/>
          </p:nvCxnSpPr>
          <p:spPr bwMode="auto">
            <a:xfrm flipH="1">
              <a:off x="5895010" y="2895600"/>
              <a:ext cx="882176" cy="360506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86F7E86-FC3C-4025-AFCF-83D6377C55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5600" y="2911042"/>
              <a:ext cx="71438" cy="377915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C1B3191-8EBF-4288-8D46-BAFED1E83215}"/>
                </a:ext>
              </a:extLst>
            </p:cNvPr>
            <p:cNvCxnSpPr>
              <a:cxnSpLocks/>
              <a:stCxn id="92" idx="2"/>
            </p:cNvCxnSpPr>
            <p:nvPr/>
          </p:nvCxnSpPr>
          <p:spPr bwMode="auto">
            <a:xfrm flipH="1">
              <a:off x="5816950" y="2895600"/>
              <a:ext cx="960236" cy="167640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6D61FA-758A-4FC0-89B9-204EDC762BDA}"/>
                </a:ext>
              </a:extLst>
            </p:cNvPr>
            <p:cNvCxnSpPr>
              <a:cxnSpLocks/>
              <a:stCxn id="92" idx="2"/>
            </p:cNvCxnSpPr>
            <p:nvPr/>
          </p:nvCxnSpPr>
          <p:spPr bwMode="auto">
            <a:xfrm flipH="1">
              <a:off x="6770564" y="2895600"/>
              <a:ext cx="6622" cy="145167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2" name="Rounded Rectangle 30">
              <a:extLst>
                <a:ext uri="{FF2B5EF4-FFF2-40B4-BE49-F238E27FC236}">
                  <a16:creationId xmlns:a16="http://schemas.microsoft.com/office/drawing/2014/main" id="{D27B13F2-F778-463E-AFE5-A4FA045DB30B}"/>
                </a:ext>
              </a:extLst>
            </p:cNvPr>
            <p:cNvSpPr/>
            <p:nvPr/>
          </p:nvSpPr>
          <p:spPr bwMode="auto">
            <a:xfrm>
              <a:off x="5771184" y="2502243"/>
              <a:ext cx="2012003" cy="393357"/>
            </a:xfrm>
            <a:prstGeom prst="roundRect">
              <a:avLst/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 Packages</a:t>
              </a: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B35301-CC68-416C-A0EA-EF06123990FB}"/>
                </a:ext>
              </a:extLst>
            </p:cNvPr>
            <p:cNvSpPr txBox="1"/>
            <p:nvPr/>
          </p:nvSpPr>
          <p:spPr>
            <a:xfrm>
              <a:off x="5771184" y="2122789"/>
              <a:ext cx="22098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8×128 GB = 1 TB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24B815-9B56-4E86-95AD-B46342D4636A}"/>
              </a:ext>
            </a:extLst>
          </p:cNvPr>
          <p:cNvGrpSpPr/>
          <p:nvPr/>
        </p:nvGrpSpPr>
        <p:grpSpPr>
          <a:xfrm>
            <a:off x="2936131" y="2122789"/>
            <a:ext cx="2430780" cy="1611011"/>
            <a:chOff x="2936131" y="2122789"/>
            <a:chExt cx="2430780" cy="1611011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13C072-33A8-4AA9-9ADE-5E00E047752A}"/>
                </a:ext>
              </a:extLst>
            </p:cNvPr>
            <p:cNvCxnSpPr>
              <a:cxnSpLocks/>
              <a:stCxn id="96" idx="2"/>
            </p:cNvCxnSpPr>
            <p:nvPr/>
          </p:nvCxnSpPr>
          <p:spPr bwMode="auto">
            <a:xfrm>
              <a:off x="4277428" y="2895600"/>
              <a:ext cx="199359" cy="83820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6" name="Rounded Rectangle 2">
              <a:extLst>
                <a:ext uri="{FF2B5EF4-FFF2-40B4-BE49-F238E27FC236}">
                  <a16:creationId xmlns:a16="http://schemas.microsoft.com/office/drawing/2014/main" id="{BD1D7A08-BDFD-41FA-98A8-3FDA20BA937E}"/>
                </a:ext>
              </a:extLst>
            </p:cNvPr>
            <p:cNvSpPr/>
            <p:nvPr/>
          </p:nvSpPr>
          <p:spPr bwMode="auto">
            <a:xfrm>
              <a:off x="3271426" y="2502243"/>
              <a:ext cx="2012003" cy="3933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LPDDR DRAM</a:t>
              </a: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82E930E-E41E-4D11-8E99-65C04C9E2C24}"/>
                </a:ext>
              </a:extLst>
            </p:cNvPr>
            <p:cNvSpPr txBox="1"/>
            <p:nvPr/>
          </p:nvSpPr>
          <p:spPr>
            <a:xfrm>
              <a:off x="2936131" y="2122789"/>
              <a:ext cx="24307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0.001×1,024 = 1 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004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70AD47">
                    <a:lumMod val="50000"/>
                  </a:srgbClr>
                </a:solidFill>
                <a:latin typeface="Garamond" charset="0"/>
              </a:rPr>
              <a:t>Another Overview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Garamond" charset="0"/>
              <a:ea typeface="ＭＳ Ｐゴシック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B5E4-D8C4-F04F-ACE6-6CD1F002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657600"/>
            <a:ext cx="3656885" cy="243697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94737F-13B8-F743-B934-5A512C810025}"/>
              </a:ext>
            </a:extLst>
          </p:cNvPr>
          <p:cNvGrpSpPr/>
          <p:nvPr/>
        </p:nvGrpSpPr>
        <p:grpSpPr>
          <a:xfrm>
            <a:off x="534923" y="1834481"/>
            <a:ext cx="3503676" cy="1598915"/>
            <a:chOff x="534923" y="1834481"/>
            <a:chExt cx="3503676" cy="1598915"/>
          </a:xfrm>
        </p:grpSpPr>
        <p:sp>
          <p:nvSpPr>
            <p:cNvPr id="21" name="Round Same-side Corner of Rectangle 20">
              <a:extLst>
                <a:ext uri="{FF2B5EF4-FFF2-40B4-BE49-F238E27FC236}">
                  <a16:creationId xmlns:a16="http://schemas.microsoft.com/office/drawing/2014/main" id="{ECE7A37C-ED88-9041-86EE-FC1A5F83668C}"/>
                </a:ext>
              </a:extLst>
            </p:cNvPr>
            <p:cNvSpPr/>
            <p:nvPr/>
          </p:nvSpPr>
          <p:spPr bwMode="auto">
            <a:xfrm>
              <a:off x="534923" y="2215482"/>
              <a:ext cx="3503676" cy="1217914"/>
            </a:xfrm>
            <a:prstGeom prst="round2SameRect">
              <a:avLst>
                <a:gd name="adj1" fmla="val 0"/>
                <a:gd name="adj2" fmla="val 5363"/>
              </a:avLst>
            </a:prstGeom>
            <a:solidFill>
              <a:srgbClr val="ECFF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" name="Round Same-side Corner of Rectangle 2">
              <a:extLst>
                <a:ext uri="{FF2B5EF4-FFF2-40B4-BE49-F238E27FC236}">
                  <a16:creationId xmlns:a16="http://schemas.microsoft.com/office/drawing/2014/main" id="{3EB879B5-92E8-324E-8EE2-551596014F31}"/>
                </a:ext>
              </a:extLst>
            </p:cNvPr>
            <p:cNvSpPr/>
            <p:nvPr/>
          </p:nvSpPr>
          <p:spPr bwMode="auto">
            <a:xfrm>
              <a:off x="534923" y="1834481"/>
              <a:ext cx="3503676" cy="381000"/>
            </a:xfrm>
            <a:prstGeom prst="round2SameRect">
              <a:avLst/>
            </a:prstGeom>
            <a:solidFill>
              <a:srgbClr val="CDFFF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Translation Layer (FTL)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2D54B29-B0F4-7B4D-B1A8-AB6DFDBD7E34}"/>
                </a:ext>
              </a:extLst>
            </p:cNvPr>
            <p:cNvSpPr/>
            <p:nvPr/>
          </p:nvSpPr>
          <p:spPr bwMode="auto">
            <a:xfrm>
              <a:off x="579300" y="2286000"/>
              <a:ext cx="3414923" cy="31487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Data Cache Management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54FB87A-D111-164D-83E3-E1581E978EAE}"/>
                </a:ext>
              </a:extLst>
            </p:cNvPr>
            <p:cNvSpPr/>
            <p:nvPr/>
          </p:nvSpPr>
          <p:spPr bwMode="auto">
            <a:xfrm>
              <a:off x="579300" y="2667000"/>
              <a:ext cx="3414923" cy="31487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Address Translation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785F502-1F43-F540-98A1-3873533A5634}"/>
                </a:ext>
              </a:extLst>
            </p:cNvPr>
            <p:cNvSpPr/>
            <p:nvPr/>
          </p:nvSpPr>
          <p:spPr bwMode="auto">
            <a:xfrm>
              <a:off x="579300" y="3048000"/>
              <a:ext cx="3414923" cy="31487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G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C</a:t>
              </a: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/WL/Refresh/…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055C4E-3F5E-AC47-A6C4-43BE3FF57FC0}"/>
              </a:ext>
            </a:extLst>
          </p:cNvPr>
          <p:cNvGrpSpPr/>
          <p:nvPr/>
        </p:nvGrpSpPr>
        <p:grpSpPr>
          <a:xfrm>
            <a:off x="534923" y="3598776"/>
            <a:ext cx="3503676" cy="821992"/>
            <a:chOff x="534923" y="3598776"/>
            <a:chExt cx="3503676" cy="821992"/>
          </a:xfrm>
        </p:grpSpPr>
        <p:sp>
          <p:nvSpPr>
            <p:cNvPr id="29" name="Round Same-side Corner of Rectangle 28">
              <a:extLst>
                <a:ext uri="{FF2B5EF4-FFF2-40B4-BE49-F238E27FC236}">
                  <a16:creationId xmlns:a16="http://schemas.microsoft.com/office/drawing/2014/main" id="{17AF7F87-27BC-FF48-BCB3-F1A0EEA261EC}"/>
                </a:ext>
              </a:extLst>
            </p:cNvPr>
            <p:cNvSpPr/>
            <p:nvPr/>
          </p:nvSpPr>
          <p:spPr bwMode="auto">
            <a:xfrm>
              <a:off x="534923" y="3598776"/>
              <a:ext cx="2373086" cy="381000"/>
            </a:xfrm>
            <a:prstGeom prst="round2SameRect">
              <a:avLst/>
            </a:prstGeom>
            <a:solidFill>
              <a:srgbClr val="CDFFF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sp>
          <p:nvSpPr>
            <p:cNvPr id="30" name="Round Same-side Corner of Rectangle 29">
              <a:extLst>
                <a:ext uri="{FF2B5EF4-FFF2-40B4-BE49-F238E27FC236}">
                  <a16:creationId xmlns:a16="http://schemas.microsoft.com/office/drawing/2014/main" id="{EA63446C-409F-D947-A661-F5C8F83E08B7}"/>
                </a:ext>
              </a:extLst>
            </p:cNvPr>
            <p:cNvSpPr/>
            <p:nvPr/>
          </p:nvSpPr>
          <p:spPr bwMode="auto">
            <a:xfrm>
              <a:off x="534923" y="3979776"/>
              <a:ext cx="2373086" cy="440992"/>
            </a:xfrm>
            <a:prstGeom prst="round2SameRect">
              <a:avLst>
                <a:gd name="adj1" fmla="val 0"/>
                <a:gd name="adj2" fmla="val 10015"/>
              </a:avLst>
            </a:prstGeom>
            <a:solidFill>
              <a:srgbClr val="ECFF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EEC519F-0AF6-6E41-A9BC-CF363A695A9F}"/>
                </a:ext>
              </a:extLst>
            </p:cNvPr>
            <p:cNvSpPr/>
            <p:nvPr/>
          </p:nvSpPr>
          <p:spPr bwMode="auto">
            <a:xfrm>
              <a:off x="590186" y="4041926"/>
              <a:ext cx="870023" cy="32120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ECC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9493231-A7D8-0644-AAC2-29C00AA5919A}"/>
                </a:ext>
              </a:extLst>
            </p:cNvPr>
            <p:cNvSpPr/>
            <p:nvPr/>
          </p:nvSpPr>
          <p:spPr bwMode="auto">
            <a:xfrm>
              <a:off x="1536409" y="4041926"/>
              <a:ext cx="1295400" cy="32120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Randomizer</a:t>
              </a:r>
            </a:p>
          </p:txBody>
        </p:sp>
        <p:sp>
          <p:nvSpPr>
            <p:cNvPr id="33" name="Round Same-side Corner of Rectangle 32">
              <a:extLst>
                <a:ext uri="{FF2B5EF4-FFF2-40B4-BE49-F238E27FC236}">
                  <a16:creationId xmlns:a16="http://schemas.microsoft.com/office/drawing/2014/main" id="{A49B745E-78A1-7E44-A0EF-37A1A49B78C0}"/>
                </a:ext>
              </a:extLst>
            </p:cNvPr>
            <p:cNvSpPr/>
            <p:nvPr/>
          </p:nvSpPr>
          <p:spPr bwMode="auto">
            <a:xfrm rot="5400000">
              <a:off x="2752827" y="3819272"/>
              <a:ext cx="821992" cy="381000"/>
            </a:xfrm>
            <a:prstGeom prst="round2SameRect">
              <a:avLst>
                <a:gd name="adj1" fmla="val 16667"/>
                <a:gd name="adj2" fmla="val 19652"/>
              </a:avLst>
            </a:prstGeom>
            <a:solidFill>
              <a:srgbClr val="CDFFF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CTRL</a:t>
              </a: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4" name="Round Same-side Corner of Rectangle 33">
              <a:extLst>
                <a:ext uri="{FF2B5EF4-FFF2-40B4-BE49-F238E27FC236}">
                  <a16:creationId xmlns:a16="http://schemas.microsoft.com/office/drawing/2014/main" id="{6CCCA60F-472B-0945-9065-41672B0F5192}"/>
                </a:ext>
              </a:extLst>
            </p:cNvPr>
            <p:cNvSpPr/>
            <p:nvPr/>
          </p:nvSpPr>
          <p:spPr bwMode="auto">
            <a:xfrm rot="5400000">
              <a:off x="3437103" y="3819272"/>
              <a:ext cx="821992" cy="381000"/>
            </a:xfrm>
            <a:prstGeom prst="round2SameRect">
              <a:avLst>
                <a:gd name="adj1" fmla="val 16667"/>
                <a:gd name="adj2" fmla="val 19652"/>
              </a:avLst>
            </a:prstGeom>
            <a:solidFill>
              <a:srgbClr val="CDFFF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CTRL</a:t>
              </a: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BABFA9-58CE-8B49-8729-F2C4A31B0521}"/>
                </a:ext>
              </a:extLst>
            </p:cNvPr>
            <p:cNvSpPr txBox="1"/>
            <p:nvPr/>
          </p:nvSpPr>
          <p:spPr>
            <a:xfrm>
              <a:off x="3329181" y="3766458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</p:grpSp>
      <p:grpSp>
        <p:nvGrpSpPr>
          <p:cNvPr id="21504" name="Group 21503">
            <a:extLst>
              <a:ext uri="{FF2B5EF4-FFF2-40B4-BE49-F238E27FC236}">
                <a16:creationId xmlns:a16="http://schemas.microsoft.com/office/drawing/2014/main" id="{2B2B3FD0-FE4D-884D-A626-1751B6E020D6}"/>
              </a:ext>
            </a:extLst>
          </p:cNvPr>
          <p:cNvGrpSpPr/>
          <p:nvPr/>
        </p:nvGrpSpPr>
        <p:grpSpPr>
          <a:xfrm>
            <a:off x="534923" y="4420768"/>
            <a:ext cx="3503676" cy="1599032"/>
            <a:chOff x="534923" y="4420768"/>
            <a:chExt cx="3503676" cy="159903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C634033-CD1A-9E4B-BBBB-B50C5B8F401E}"/>
                </a:ext>
              </a:extLst>
            </p:cNvPr>
            <p:cNvSpPr/>
            <p:nvPr/>
          </p:nvSpPr>
          <p:spPr bwMode="auto">
            <a:xfrm>
              <a:off x="534923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D109CFA-DB7F-1C46-AD29-BEF0579854CC}"/>
                </a:ext>
              </a:extLst>
            </p:cNvPr>
            <p:cNvSpPr/>
            <p:nvPr/>
          </p:nvSpPr>
          <p:spPr bwMode="auto">
            <a:xfrm>
              <a:off x="1601724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F712C13-CC4D-6649-A671-972317635D8A}"/>
                </a:ext>
              </a:extLst>
            </p:cNvPr>
            <p:cNvSpPr/>
            <p:nvPr/>
          </p:nvSpPr>
          <p:spPr bwMode="auto">
            <a:xfrm>
              <a:off x="3113313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C3D06A-C3CA-8341-B253-A7463A193BEE}"/>
                </a:ext>
              </a:extLst>
            </p:cNvPr>
            <p:cNvSpPr txBox="1"/>
            <p:nvPr/>
          </p:nvSpPr>
          <p:spPr>
            <a:xfrm>
              <a:off x="2612206" y="5257800"/>
              <a:ext cx="3626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7AE9EA0E-F0DF-7F4B-9479-AC28AB1665FD}"/>
                </a:ext>
              </a:extLst>
            </p:cNvPr>
            <p:cNvCxnSpPr>
              <a:stCxn id="35" idx="0"/>
              <a:endCxn id="30" idx="1"/>
            </p:cNvCxnSpPr>
            <p:nvPr/>
          </p:nvCxnSpPr>
          <p:spPr bwMode="auto">
            <a:xfrm rot="5400000" flipH="1" flipV="1">
              <a:off x="1102850" y="4315484"/>
              <a:ext cx="513332" cy="723900"/>
            </a:xfrm>
            <a:prstGeom prst="bentConnector3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C336C594-5858-2448-8854-0B456AE2947F}"/>
                </a:ext>
              </a:extLst>
            </p:cNvPr>
            <p:cNvCxnSpPr>
              <a:cxnSpLocks/>
              <a:stCxn id="36" idx="0"/>
              <a:endCxn id="33" idx="0"/>
            </p:cNvCxnSpPr>
            <p:nvPr/>
          </p:nvCxnSpPr>
          <p:spPr bwMode="auto">
            <a:xfrm rot="5400000" flipH="1" flipV="1">
              <a:off x="2357429" y="4127706"/>
              <a:ext cx="513332" cy="1099456"/>
            </a:xfrm>
            <a:prstGeom prst="bentConnector3">
              <a:avLst>
                <a:gd name="adj1" fmla="val 50000"/>
              </a:avLst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840AB4DF-4D0E-A240-AFC6-36B5F194FB20}"/>
                </a:ext>
              </a:extLst>
            </p:cNvPr>
            <p:cNvCxnSpPr>
              <a:cxnSpLocks/>
              <a:stCxn id="37" idx="0"/>
              <a:endCxn id="34" idx="0"/>
            </p:cNvCxnSpPr>
            <p:nvPr/>
          </p:nvCxnSpPr>
          <p:spPr bwMode="auto">
            <a:xfrm rot="5400000" flipH="1" flipV="1">
              <a:off x="3455361" y="4541363"/>
              <a:ext cx="513332" cy="272143"/>
            </a:xfrm>
            <a:prstGeom prst="bentConnector3">
              <a:avLst>
                <a:gd name="adj1" fmla="val 50000"/>
              </a:avLst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83777-58DE-5643-89A9-7CD751FC2FFD}"/>
              </a:ext>
            </a:extLst>
          </p:cNvPr>
          <p:cNvSpPr/>
          <p:nvPr/>
        </p:nvSpPr>
        <p:spPr bwMode="auto">
          <a:xfrm>
            <a:off x="5593681" y="4890380"/>
            <a:ext cx="621853" cy="612943"/>
          </a:xfrm>
          <a:prstGeom prst="rect">
            <a:avLst/>
          </a:prstGeom>
          <a:solidFill>
            <a:srgbClr val="00B0F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21506" name="Group 21505">
            <a:extLst>
              <a:ext uri="{FF2B5EF4-FFF2-40B4-BE49-F238E27FC236}">
                <a16:creationId xmlns:a16="http://schemas.microsoft.com/office/drawing/2014/main" id="{9741609B-0CDC-B643-9092-105827E3B5C7}"/>
              </a:ext>
            </a:extLst>
          </p:cNvPr>
          <p:cNvGrpSpPr/>
          <p:nvPr/>
        </p:nvGrpSpPr>
        <p:grpSpPr>
          <a:xfrm>
            <a:off x="6356573" y="4121096"/>
            <a:ext cx="1240809" cy="1418086"/>
            <a:chOff x="6356573" y="4121096"/>
            <a:chExt cx="1240809" cy="14180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D335D7-01B0-7245-95EF-4A710563381A}"/>
                </a:ext>
              </a:extLst>
            </p:cNvPr>
            <p:cNvSpPr/>
            <p:nvPr/>
          </p:nvSpPr>
          <p:spPr bwMode="auto">
            <a:xfrm>
              <a:off x="6356573" y="4121096"/>
              <a:ext cx="621853" cy="51298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531DCD-3D1E-0C4A-B70E-A6F0280E0228}"/>
                </a:ext>
              </a:extLst>
            </p:cNvPr>
            <p:cNvSpPr/>
            <p:nvPr/>
          </p:nvSpPr>
          <p:spPr bwMode="auto">
            <a:xfrm rot="5400000">
              <a:off x="7029963" y="4190224"/>
              <a:ext cx="621853" cy="51298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9E93D5-945E-5448-AADB-0B94E4B8B01E}"/>
                </a:ext>
              </a:extLst>
            </p:cNvPr>
            <p:cNvSpPr/>
            <p:nvPr/>
          </p:nvSpPr>
          <p:spPr bwMode="auto">
            <a:xfrm rot="5400000">
              <a:off x="7029963" y="4944814"/>
              <a:ext cx="621853" cy="51298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B440C0-989B-BA4B-AD36-06D962529D59}"/>
                </a:ext>
              </a:extLst>
            </p:cNvPr>
            <p:cNvSpPr/>
            <p:nvPr/>
          </p:nvSpPr>
          <p:spPr bwMode="auto">
            <a:xfrm>
              <a:off x="6356573" y="5026197"/>
              <a:ext cx="621853" cy="51298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329F0-84B2-CE42-87E4-876D0798F4CD}"/>
              </a:ext>
            </a:extLst>
          </p:cNvPr>
          <p:cNvSpPr/>
          <p:nvPr/>
        </p:nvSpPr>
        <p:spPr bwMode="auto">
          <a:xfrm>
            <a:off x="5690865" y="4492883"/>
            <a:ext cx="381029" cy="378868"/>
          </a:xfrm>
          <a:prstGeom prst="rect">
            <a:avLst/>
          </a:prstGeom>
          <a:solidFill>
            <a:schemeClr val="accent1">
              <a:alpha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21505" name="Group 21504">
            <a:extLst>
              <a:ext uri="{FF2B5EF4-FFF2-40B4-BE49-F238E27FC236}">
                <a16:creationId xmlns:a16="http://schemas.microsoft.com/office/drawing/2014/main" id="{BADBC7A3-5270-124D-9F43-A5C5D172027F}"/>
              </a:ext>
            </a:extLst>
          </p:cNvPr>
          <p:cNvGrpSpPr/>
          <p:nvPr/>
        </p:nvGrpSpPr>
        <p:grpSpPr>
          <a:xfrm>
            <a:off x="5029203" y="1301691"/>
            <a:ext cx="3503676" cy="1993355"/>
            <a:chOff x="5029203" y="1301691"/>
            <a:chExt cx="3503676" cy="1993355"/>
          </a:xfrm>
        </p:grpSpPr>
        <p:sp>
          <p:nvSpPr>
            <p:cNvPr id="54" name="Round Same-side Corner of Rectangle 53">
              <a:extLst>
                <a:ext uri="{FF2B5EF4-FFF2-40B4-BE49-F238E27FC236}">
                  <a16:creationId xmlns:a16="http://schemas.microsoft.com/office/drawing/2014/main" id="{F1222499-1950-3945-AB67-25F7B71C9110}"/>
                </a:ext>
              </a:extLst>
            </p:cNvPr>
            <p:cNvSpPr/>
            <p:nvPr/>
          </p:nvSpPr>
          <p:spPr bwMode="auto">
            <a:xfrm>
              <a:off x="5029203" y="1682691"/>
              <a:ext cx="3503676" cy="1612355"/>
            </a:xfrm>
            <a:prstGeom prst="round2SameRect">
              <a:avLst>
                <a:gd name="adj1" fmla="val 0"/>
                <a:gd name="adj2" fmla="val 53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5" name="Round Same-side Corner of Rectangle 54">
              <a:extLst>
                <a:ext uri="{FF2B5EF4-FFF2-40B4-BE49-F238E27FC236}">
                  <a16:creationId xmlns:a16="http://schemas.microsoft.com/office/drawing/2014/main" id="{EFF511EC-78E2-DC4D-85B6-B734F3F9E5D4}"/>
                </a:ext>
              </a:extLst>
            </p:cNvPr>
            <p:cNvSpPr/>
            <p:nvPr/>
          </p:nvSpPr>
          <p:spPr bwMode="auto">
            <a:xfrm>
              <a:off x="5029203" y="1301691"/>
              <a:ext cx="3503676" cy="38100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DRAM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AE0DF87-60FD-CC45-8ED5-D9BB6580BD3F}"/>
                </a:ext>
              </a:extLst>
            </p:cNvPr>
            <p:cNvGrpSpPr/>
            <p:nvPr/>
          </p:nvGrpSpPr>
          <p:grpSpPr>
            <a:xfrm>
              <a:off x="5073580" y="1762138"/>
              <a:ext cx="3414923" cy="1453460"/>
              <a:chOff x="5149780" y="1730369"/>
              <a:chExt cx="3414923" cy="1453460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39BC0D6C-B065-3C46-B0DA-F5D59EA051FA}"/>
                  </a:ext>
                </a:extLst>
              </p:cNvPr>
              <p:cNvSpPr/>
              <p:nvPr/>
            </p:nvSpPr>
            <p:spPr bwMode="auto">
              <a:xfrm>
                <a:off x="5149780" y="1730369"/>
                <a:ext cx="3414923" cy="31487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Host Request Queue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9639307-AE86-9F4D-81EC-7949A9A4250B}"/>
                  </a:ext>
                </a:extLst>
              </p:cNvPr>
              <p:cNvSpPr/>
              <p:nvPr/>
            </p:nvSpPr>
            <p:spPr bwMode="auto">
              <a:xfrm>
                <a:off x="5149780" y="2111369"/>
                <a:ext cx="3414923" cy="31487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Write Buffer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C041EA01-9560-7F4D-B9B9-CF83BA535895}"/>
                  </a:ext>
                </a:extLst>
              </p:cNvPr>
              <p:cNvSpPr/>
              <p:nvPr/>
            </p:nvSpPr>
            <p:spPr bwMode="auto">
              <a:xfrm>
                <a:off x="5149780" y="2492369"/>
                <a:ext cx="3414923" cy="31487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Logical-to-Physical Mappings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EDA76C4-87CC-3E4B-9927-094928820DF7}"/>
                  </a:ext>
                </a:extLst>
              </p:cNvPr>
              <p:cNvSpPr/>
              <p:nvPr/>
            </p:nvSpPr>
            <p:spPr bwMode="auto">
              <a:xfrm>
                <a:off x="5149780" y="2868953"/>
                <a:ext cx="3414923" cy="31487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Metadata (e.g., P/E Cycles) </a:t>
                </a:r>
              </a:p>
            </p:txBody>
          </p:sp>
        </p:grpSp>
      </p:grpSp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A9292C57-CDCC-524C-9476-F0C21730397E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4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98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Write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5754626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Communication with the host operating system (receives &amp; returns requests)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Via a certain interface (SATA or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NVMe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 host I/O request includes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Request direction (read or write)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Offset (start sector address) (512 B for each sector)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Size (number of sectors)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Typically aligned by 4 KiB</a:t>
            </a:r>
          </a:p>
          <a:p>
            <a:pPr marL="344487" lvl="1" indent="0"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FADA6E6E-DA95-454D-8B2A-282556FED5B8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5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2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Write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Buffering data to write (read from NAND flash memory)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Essential to reducing write latency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Enables flexible I/O scheduling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Helpful for improving lifetime (not so likely)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Limited size (e.g., tens of MBs)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Needs to ensure data integrity even under sudden power-off (using capacitor)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Most DRAM capacity is used for L2P mappings</a:t>
            </a:r>
          </a:p>
          <a:p>
            <a:pPr marL="344487" lvl="1" indent="0"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3D730-C3E5-0547-91AA-B0CBAFA73CCE}"/>
              </a:ext>
            </a:extLst>
          </p:cNvPr>
          <p:cNvSpPr/>
          <p:nvPr/>
        </p:nvSpPr>
        <p:spPr bwMode="auto">
          <a:xfrm>
            <a:off x="533400" y="2285999"/>
            <a:ext cx="3449072" cy="1113187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D954B1C0-C093-0649-89E3-EC38635375CE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6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Write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Core functionality for out-of-place writes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To hide the erase-before-write property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Needs to maintain L2P mappings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Logical Page Address (LPA)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  <a:sym typeface="Wingdings" pitchFamily="2" charset="2"/>
              </a:rPr>
              <a:t> Physical Page Address (PPA)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  <a:sym typeface="Wingdings" pitchFamily="2" charset="2"/>
              </a:rPr>
              <a:t>Mapping granularity: 4 KiB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  <a:sym typeface="Wingdings" pitchFamily="2" charset="2"/>
              </a:rPr>
              <a:t>4 Bytes for 4 KiB  0.1% of SSD capacity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344487" lvl="1" indent="0"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3D730-C3E5-0547-91AA-B0CBAFA73CCE}"/>
              </a:ext>
            </a:extLst>
          </p:cNvPr>
          <p:cNvSpPr/>
          <p:nvPr/>
        </p:nvSpPr>
        <p:spPr bwMode="auto">
          <a:xfrm>
            <a:off x="589528" y="2285999"/>
            <a:ext cx="3449072" cy="1113187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145CBDBC-46D6-5547-A210-3A7F7E8F6A2F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7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26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Write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Garbage collection (GC)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Reclaims free pages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Selects a victim block </a:t>
            </a:r>
            <a:r>
              <a:rPr lang="en-US" altLang="en-US" sz="1600" dirty="0">
                <a:ea typeface="ＭＳ Ｐゴシック" panose="020B0600070205080204" pitchFamily="34" charset="-128"/>
                <a:sym typeface="Wingdings" pitchFamily="2" charset="2"/>
              </a:rPr>
              <a:t> copies all valid pages  erase the victim block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Wear-leveling (WL)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Evenly distributes P/E cycles across NAND flash blocks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Hot/cold swapping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Data refresh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Refresh pages with long retention ages 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3D730-C3E5-0547-91AA-B0CBAFA73CCE}"/>
              </a:ext>
            </a:extLst>
          </p:cNvPr>
          <p:cNvSpPr/>
          <p:nvPr/>
        </p:nvSpPr>
        <p:spPr bwMode="auto">
          <a:xfrm>
            <a:off x="563795" y="2285999"/>
            <a:ext cx="3449072" cy="1113187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207BB-CD83-5F4D-8E45-C795E06BD89F}"/>
              </a:ext>
            </a:extLst>
          </p:cNvPr>
          <p:cNvSpPr/>
          <p:nvPr/>
        </p:nvSpPr>
        <p:spPr bwMode="auto">
          <a:xfrm>
            <a:off x="5056505" y="1747341"/>
            <a:ext cx="3449072" cy="1501896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1A8F634B-4328-DF41-A5AA-47B77F25A55B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8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ame-side Corner of Rectangle 53">
            <a:extLst>
              <a:ext uri="{FF2B5EF4-FFF2-40B4-BE49-F238E27FC236}">
                <a16:creationId xmlns:a16="http://schemas.microsoft.com/office/drawing/2014/main" id="{F1222499-1950-3945-AB67-25F7B71C9110}"/>
              </a:ext>
            </a:extLst>
          </p:cNvPr>
          <p:cNvSpPr/>
          <p:nvPr/>
        </p:nvSpPr>
        <p:spPr bwMode="auto">
          <a:xfrm>
            <a:off x="5029203" y="1682691"/>
            <a:ext cx="3503676" cy="1612355"/>
          </a:xfrm>
          <a:prstGeom prst="round2SameRect">
            <a:avLst>
              <a:gd name="adj1" fmla="val 0"/>
              <a:gd name="adj2" fmla="val 536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FF511EC-78E2-DC4D-85B6-B734F3F9E5D4}"/>
              </a:ext>
            </a:extLst>
          </p:cNvPr>
          <p:cNvSpPr/>
          <p:nvPr/>
        </p:nvSpPr>
        <p:spPr bwMode="auto">
          <a:xfrm>
            <a:off x="5029203" y="1301691"/>
            <a:ext cx="3503676" cy="381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DRAM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9BC0D6C-B065-3C46-B0DA-F5D59EA051FA}"/>
              </a:ext>
            </a:extLst>
          </p:cNvPr>
          <p:cNvSpPr/>
          <p:nvPr/>
        </p:nvSpPr>
        <p:spPr bwMode="auto">
          <a:xfrm>
            <a:off x="5073580" y="1762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Host Request Queue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639307-AE86-9F4D-81EC-7949A9A4250B}"/>
              </a:ext>
            </a:extLst>
          </p:cNvPr>
          <p:cNvSpPr/>
          <p:nvPr/>
        </p:nvSpPr>
        <p:spPr bwMode="auto">
          <a:xfrm>
            <a:off x="5073580" y="2143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Write Buffer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041EA01-9560-7F4D-B9B9-CF83BA535895}"/>
              </a:ext>
            </a:extLst>
          </p:cNvPr>
          <p:cNvSpPr/>
          <p:nvPr/>
        </p:nvSpPr>
        <p:spPr bwMode="auto">
          <a:xfrm>
            <a:off x="5073580" y="2524138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Logical-to-Physical Mappings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DA76C4-87CC-3E4B-9927-094928820DF7}"/>
              </a:ext>
            </a:extLst>
          </p:cNvPr>
          <p:cNvSpPr/>
          <p:nvPr/>
        </p:nvSpPr>
        <p:spPr bwMode="auto">
          <a:xfrm>
            <a:off x="5073580" y="2900722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Metadata (e.g., P/E Cycles) </a:t>
            </a: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ECE7A37C-ED88-9041-86EE-FC1A5F83668C}"/>
              </a:ext>
            </a:extLst>
          </p:cNvPr>
          <p:cNvSpPr/>
          <p:nvPr/>
        </p:nvSpPr>
        <p:spPr bwMode="auto">
          <a:xfrm>
            <a:off x="534923" y="2215482"/>
            <a:ext cx="3503676" cy="1217914"/>
          </a:xfrm>
          <a:prstGeom prst="round2SameRect">
            <a:avLst>
              <a:gd name="adj1" fmla="val 0"/>
              <a:gd name="adj2" fmla="val 5363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ound Same-side Corner of Rectangle 2">
            <a:extLst>
              <a:ext uri="{FF2B5EF4-FFF2-40B4-BE49-F238E27FC236}">
                <a16:creationId xmlns:a16="http://schemas.microsoft.com/office/drawing/2014/main" id="{3EB879B5-92E8-324E-8EE2-551596014F31}"/>
              </a:ext>
            </a:extLst>
          </p:cNvPr>
          <p:cNvSpPr/>
          <p:nvPr/>
        </p:nvSpPr>
        <p:spPr bwMode="auto">
          <a:xfrm>
            <a:off x="534923" y="1834481"/>
            <a:ext cx="350367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 (FTL)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54B29-B0F4-7B4D-B1A8-AB6DFDBD7E34}"/>
              </a:ext>
            </a:extLst>
          </p:cNvPr>
          <p:cNvSpPr/>
          <p:nvPr/>
        </p:nvSpPr>
        <p:spPr bwMode="auto">
          <a:xfrm>
            <a:off x="579300" y="2286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Data Cache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4FB87A-D111-164D-83E3-E1581E978EAE}"/>
              </a:ext>
            </a:extLst>
          </p:cNvPr>
          <p:cNvSpPr/>
          <p:nvPr/>
        </p:nvSpPr>
        <p:spPr bwMode="auto">
          <a:xfrm>
            <a:off x="579300" y="2667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Address Translation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85F502-1F43-F540-98A1-3873533A5634}"/>
              </a:ext>
            </a:extLst>
          </p:cNvPr>
          <p:cNvSpPr/>
          <p:nvPr/>
        </p:nvSpPr>
        <p:spPr bwMode="auto">
          <a:xfrm>
            <a:off x="579300" y="3048000"/>
            <a:ext cx="3414923" cy="314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</a:t>
            </a: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/WL/Refresh/…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CCA9E-CC7F-9546-8615-4491AD84658C}"/>
              </a:ext>
            </a:extLst>
          </p:cNvPr>
          <p:cNvSpPr/>
          <p:nvPr/>
        </p:nvSpPr>
        <p:spPr bwMode="auto">
          <a:xfrm>
            <a:off x="534923" y="1295400"/>
            <a:ext cx="3503676" cy="381000"/>
          </a:xfrm>
          <a:prstGeom prst="round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Host Interface Layer (HIL)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737600" y="8324851"/>
            <a:ext cx="284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2133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323594FA-E141-4234-AE05-360401972BE7}" type="slidenum"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808981-2A78-D64E-A0DF-A6572C6FB0AB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8610600" cy="908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t>Request Handling: Write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634033-CD1A-9E4B-BBBB-B50C5B8F401E}"/>
              </a:ext>
            </a:extLst>
          </p:cNvPr>
          <p:cNvSpPr/>
          <p:nvPr/>
        </p:nvSpPr>
        <p:spPr bwMode="auto">
          <a:xfrm>
            <a:off x="53492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109CFA-DB7F-1C46-AD29-BEF0579854CC}"/>
              </a:ext>
            </a:extLst>
          </p:cNvPr>
          <p:cNvSpPr/>
          <p:nvPr/>
        </p:nvSpPr>
        <p:spPr bwMode="auto">
          <a:xfrm>
            <a:off x="1601724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712C13-CC4D-6649-A671-972317635D8A}"/>
              </a:ext>
            </a:extLst>
          </p:cNvPr>
          <p:cNvSpPr/>
          <p:nvPr/>
        </p:nvSpPr>
        <p:spPr bwMode="auto">
          <a:xfrm>
            <a:off x="3113313" y="4934100"/>
            <a:ext cx="925286" cy="1085700"/>
          </a:xfrm>
          <a:prstGeom prst="roundRect">
            <a:avLst>
              <a:gd name="adj" fmla="val 6884"/>
            </a:avLst>
          </a:prstGeom>
          <a:solidFill>
            <a:srgbClr val="F8B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NAND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</a:t>
            </a:r>
            <a:endParaRPr lang="en-CH" b="1" dirty="0">
              <a:latin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3D06A-C3CA-8341-B253-A7463A193BEE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AE9EA0E-F0DF-7F4B-9479-AC28AB1665FD}"/>
              </a:ext>
            </a:extLst>
          </p:cNvPr>
          <p:cNvCxnSpPr>
            <a:stCxn id="35" idx="0"/>
            <a:endCxn id="30" idx="1"/>
          </p:cNvCxnSpPr>
          <p:nvPr/>
        </p:nvCxnSpPr>
        <p:spPr bwMode="auto">
          <a:xfrm rot="5400000" flipH="1" flipV="1">
            <a:off x="1102850" y="4315484"/>
            <a:ext cx="513332" cy="723900"/>
          </a:xfrm>
          <a:prstGeom prst="bentConnector3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336C594-5858-2448-8854-0B456AE2947F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 bwMode="auto">
          <a:xfrm rot="5400000" flipH="1" flipV="1">
            <a:off x="2357429" y="4127706"/>
            <a:ext cx="513332" cy="1099456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40AB4DF-4D0E-A240-AFC6-36B5F194FB20}"/>
              </a:ext>
            </a:extLst>
          </p:cNvPr>
          <p:cNvCxnSpPr>
            <a:cxnSpLocks/>
            <a:stCxn id="37" idx="0"/>
            <a:endCxn id="34" idx="0"/>
          </p:cNvCxnSpPr>
          <p:nvPr/>
        </p:nvCxnSpPr>
        <p:spPr bwMode="auto">
          <a:xfrm rot="5400000" flipH="1" flipV="1">
            <a:off x="3455361" y="4541363"/>
            <a:ext cx="513332" cy="272143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233AF-01C6-C348-8D85-2915DB019DBE}"/>
              </a:ext>
            </a:extLst>
          </p:cNvPr>
          <p:cNvSpPr/>
          <p:nvPr/>
        </p:nvSpPr>
        <p:spPr bwMode="auto">
          <a:xfrm>
            <a:off x="228600" y="990600"/>
            <a:ext cx="86106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23A94C5-A650-E44C-881C-D7FCFFA4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74" y="3417066"/>
            <a:ext cx="4826333" cy="3059934"/>
          </a:xfrm>
        </p:spPr>
        <p:txBody>
          <a:bodyPr anchor="t"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Randomizer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Scrambling data to write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To avoid worst-case data patterns that can lead to significant errors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Error-correcting codes (ECC)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Can detect/correct errors: e.g., 72 bits/1 KiB error-correction capability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Stores additional parity information together with raw data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Issues NAND flash commands</a:t>
            </a: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17AF7F87-27BC-FF48-BCB3-F1A0EEA261EC}"/>
              </a:ext>
            </a:extLst>
          </p:cNvPr>
          <p:cNvSpPr/>
          <p:nvPr/>
        </p:nvSpPr>
        <p:spPr bwMode="auto">
          <a:xfrm>
            <a:off x="534923" y="3598776"/>
            <a:ext cx="2373086" cy="381000"/>
          </a:xfrm>
          <a:prstGeom prst="round2SameRect">
            <a:avLst/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Controller</a:t>
            </a:r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A63446C-409F-D947-A661-F5C8F83E08B7}"/>
              </a:ext>
            </a:extLst>
          </p:cNvPr>
          <p:cNvSpPr/>
          <p:nvPr/>
        </p:nvSpPr>
        <p:spPr bwMode="auto">
          <a:xfrm>
            <a:off x="534923" y="3979776"/>
            <a:ext cx="2373086" cy="440992"/>
          </a:xfrm>
          <a:prstGeom prst="round2SameRect">
            <a:avLst>
              <a:gd name="adj1" fmla="val 0"/>
              <a:gd name="adj2" fmla="val 10015"/>
            </a:avLst>
          </a:prstGeom>
          <a:solidFill>
            <a:srgbClr val="EC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C519F-0AF6-6E41-A9BC-CF363A695A9F}"/>
              </a:ext>
            </a:extLst>
          </p:cNvPr>
          <p:cNvSpPr/>
          <p:nvPr/>
        </p:nvSpPr>
        <p:spPr bwMode="auto">
          <a:xfrm>
            <a:off x="590186" y="4041926"/>
            <a:ext cx="870023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ECC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493231-A7D8-0644-AAC2-29C00AA5919A}"/>
              </a:ext>
            </a:extLst>
          </p:cNvPr>
          <p:cNvSpPr/>
          <p:nvPr/>
        </p:nvSpPr>
        <p:spPr bwMode="auto">
          <a:xfrm>
            <a:off x="1536409" y="4041926"/>
            <a:ext cx="1295400" cy="321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Randomizer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A49B745E-78A1-7E44-A0EF-37A1A49B78C0}"/>
              </a:ext>
            </a:extLst>
          </p:cNvPr>
          <p:cNvSpPr/>
          <p:nvPr/>
        </p:nvSpPr>
        <p:spPr bwMode="auto">
          <a:xfrm rot="5400000">
            <a:off x="2752827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6CCCA60F-472B-0945-9065-41672B0F5192}"/>
              </a:ext>
            </a:extLst>
          </p:cNvPr>
          <p:cNvSpPr/>
          <p:nvPr/>
        </p:nvSpPr>
        <p:spPr bwMode="auto">
          <a:xfrm rot="5400000">
            <a:off x="3437103" y="3819272"/>
            <a:ext cx="821992" cy="381000"/>
          </a:xfrm>
          <a:prstGeom prst="round2SameRect">
            <a:avLst>
              <a:gd name="adj1" fmla="val 16667"/>
              <a:gd name="adj2" fmla="val 19652"/>
            </a:avLst>
          </a:prstGeom>
          <a:solidFill>
            <a:srgbClr val="CDF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CTRL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ABFA9-58CE-8B49-8729-F2C4A31B0521}"/>
              </a:ext>
            </a:extLst>
          </p:cNvPr>
          <p:cNvSpPr txBox="1"/>
          <p:nvPr/>
        </p:nvSpPr>
        <p:spPr>
          <a:xfrm>
            <a:off x="3329181" y="3766458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9D9C62-2C51-8541-8BF5-5A7395813F40}"/>
              </a:ext>
            </a:extLst>
          </p:cNvPr>
          <p:cNvSpPr txBox="1"/>
          <p:nvPr/>
        </p:nvSpPr>
        <p:spPr>
          <a:xfrm>
            <a:off x="2612206" y="5257800"/>
            <a:ext cx="362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6EB6D-49BC-6E42-B8AF-79F399794E93}"/>
              </a:ext>
            </a:extLst>
          </p:cNvPr>
          <p:cNvGrpSpPr/>
          <p:nvPr/>
        </p:nvGrpSpPr>
        <p:grpSpPr>
          <a:xfrm>
            <a:off x="534923" y="4420768"/>
            <a:ext cx="3503676" cy="1599032"/>
            <a:chOff x="534923" y="4420768"/>
            <a:chExt cx="3503676" cy="15990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4087C55-8C71-6540-B339-A0561FEEF036}"/>
                </a:ext>
              </a:extLst>
            </p:cNvPr>
            <p:cNvSpPr/>
            <p:nvPr/>
          </p:nvSpPr>
          <p:spPr bwMode="auto">
            <a:xfrm>
              <a:off x="534923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382870B-D539-644C-A9BE-5B6D42226CCD}"/>
                </a:ext>
              </a:extLst>
            </p:cNvPr>
            <p:cNvSpPr/>
            <p:nvPr/>
          </p:nvSpPr>
          <p:spPr bwMode="auto">
            <a:xfrm>
              <a:off x="1601724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D689B33E-29A5-1448-9329-F734CE94F6F0}"/>
                </a:ext>
              </a:extLst>
            </p:cNvPr>
            <p:cNvSpPr/>
            <p:nvPr/>
          </p:nvSpPr>
          <p:spPr bwMode="auto">
            <a:xfrm>
              <a:off x="3113313" y="4934100"/>
              <a:ext cx="925286" cy="1085700"/>
            </a:xfrm>
            <a:prstGeom prst="roundRect">
              <a:avLst>
                <a:gd name="adj" fmla="val 6884"/>
              </a:avLst>
            </a:prstGeom>
            <a:solidFill>
              <a:srgbClr val="F8B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b="1" dirty="0">
                  <a:latin typeface="Cambria" panose="02040503050406030204" pitchFamily="18" charset="0"/>
                </a:rPr>
                <a:t>NAND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</a:t>
              </a:r>
              <a:endParaRPr lang="en-CH" b="1" dirty="0">
                <a:latin typeface="Cambria" panose="020405030504060302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Package</a:t>
              </a:r>
            </a:p>
          </p:txBody>
        </p: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190FB59C-93B5-834C-9ACD-66B314479DEE}"/>
                </a:ext>
              </a:extLst>
            </p:cNvPr>
            <p:cNvCxnSpPr>
              <a:stCxn id="66" idx="0"/>
            </p:cNvCxnSpPr>
            <p:nvPr/>
          </p:nvCxnSpPr>
          <p:spPr bwMode="auto">
            <a:xfrm rot="5400000" flipH="1" flipV="1">
              <a:off x="1102850" y="4315484"/>
              <a:ext cx="513332" cy="723900"/>
            </a:xfrm>
            <a:prstGeom prst="bentConnector3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F5D0EB79-77ED-A143-8EF9-FC8D7067B307}"/>
                </a:ext>
              </a:extLst>
            </p:cNvPr>
            <p:cNvCxnSpPr>
              <a:cxnSpLocks/>
              <a:stCxn id="67" idx="0"/>
            </p:cNvCxnSpPr>
            <p:nvPr/>
          </p:nvCxnSpPr>
          <p:spPr bwMode="auto">
            <a:xfrm rot="5400000" flipH="1" flipV="1">
              <a:off x="2357429" y="4127706"/>
              <a:ext cx="513332" cy="1099456"/>
            </a:xfrm>
            <a:prstGeom prst="bentConnector3">
              <a:avLst>
                <a:gd name="adj1" fmla="val 50000"/>
              </a:avLst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39A33D7F-3F60-D04B-B217-BF195F4F3D78}"/>
                </a:ext>
              </a:extLst>
            </p:cNvPr>
            <p:cNvCxnSpPr>
              <a:cxnSpLocks/>
              <a:stCxn id="68" idx="0"/>
            </p:cNvCxnSpPr>
            <p:nvPr/>
          </p:nvCxnSpPr>
          <p:spPr bwMode="auto">
            <a:xfrm rot="5400000" flipH="1" flipV="1">
              <a:off x="3455361" y="4541363"/>
              <a:ext cx="513332" cy="272143"/>
            </a:xfrm>
            <a:prstGeom prst="bentConnector3">
              <a:avLst>
                <a:gd name="adj1" fmla="val 50000"/>
              </a:avLst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310AAFF2-D95C-394E-9E9E-E4CE185EAA6E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D1AB0E41-6335-3B40-AB06-F5B4D651A9D6}" type="slidenum">
              <a:rPr lang="en-US" altLang="en-US" smtClean="0">
                <a:ea typeface="ＭＳ Ｐゴシック" charset="-128"/>
              </a:rPr>
              <a:pPr>
                <a:defRPr/>
              </a:pPr>
              <a:t>9</a:t>
            </a:fld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0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1812</Words>
  <Application>Microsoft Office PowerPoint</Application>
  <PresentationFormat>On-screen Show (4:3)</PresentationFormat>
  <Paragraphs>666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Calibri</vt:lpstr>
      <vt:lpstr>Cambria</vt:lpstr>
      <vt:lpstr>Courier New</vt:lpstr>
      <vt:lpstr>Garamond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Basics of NAND Flash-Based SSDs</vt:lpstr>
      <vt:lpstr>Today’s Agenda</vt:lpstr>
      <vt:lpstr>Modern SSD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Agenda</vt:lpstr>
      <vt:lpstr>A Flash Cell</vt:lpstr>
      <vt:lpstr>A Flash Cell</vt:lpstr>
      <vt:lpstr>A Flash Cell</vt:lpstr>
      <vt:lpstr>A Flash Cell</vt:lpstr>
      <vt:lpstr>Flash Cell Characteristics</vt:lpstr>
      <vt:lpstr>A NAND String</vt:lpstr>
      <vt:lpstr>Pages and Blocks</vt:lpstr>
      <vt:lpstr>Pages and Blocks (Continued)</vt:lpstr>
      <vt:lpstr>Planes</vt:lpstr>
      <vt:lpstr>Planes</vt:lpstr>
      <vt:lpstr>Planes and Dies</vt:lpstr>
      <vt:lpstr>P&amp;S Modern SSDs  Basics of NAND Flash-Based SSDs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SSDs - Basics of NAND Flash-Based SSDs</dc:title>
  <dc:creator>Jisung Park</dc:creator>
  <cp:lastModifiedBy>Sei You</cp:lastModifiedBy>
  <cp:revision>937</cp:revision>
  <dcterms:created xsi:type="dcterms:W3CDTF">2010-09-08T00:51:32Z</dcterms:created>
  <dcterms:modified xsi:type="dcterms:W3CDTF">2023-03-21T09:49:33Z</dcterms:modified>
</cp:coreProperties>
</file>