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8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9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theme/theme10.xml" ContentType="application/vnd.openxmlformats-officedocument.theme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  <p:sldMasterId id="2147483955" r:id="rId2"/>
    <p:sldMasterId id="2147483980" r:id="rId3"/>
    <p:sldMasterId id="2147483993" r:id="rId4"/>
    <p:sldMasterId id="2147484237" r:id="rId5"/>
    <p:sldMasterId id="2147484955" r:id="rId6"/>
    <p:sldMasterId id="2147485494" r:id="rId7"/>
    <p:sldMasterId id="2147485506" r:id="rId8"/>
    <p:sldMasterId id="2147485531" r:id="rId9"/>
    <p:sldMasterId id="2147485593" r:id="rId10"/>
    <p:sldMasterId id="2147485619" r:id="rId11"/>
  </p:sldMasterIdLst>
  <p:notesMasterIdLst>
    <p:notesMasterId r:id="rId69"/>
  </p:notesMasterIdLst>
  <p:handoutMasterIdLst>
    <p:handoutMasterId r:id="rId70"/>
  </p:handoutMasterIdLst>
  <p:sldIdLst>
    <p:sldId id="6019" r:id="rId12"/>
    <p:sldId id="5997" r:id="rId13"/>
    <p:sldId id="5834" r:id="rId14"/>
    <p:sldId id="6001" r:id="rId15"/>
    <p:sldId id="6002" r:id="rId16"/>
    <p:sldId id="6004" r:id="rId17"/>
    <p:sldId id="6020" r:id="rId18"/>
    <p:sldId id="6005" r:id="rId19"/>
    <p:sldId id="6006" r:id="rId20"/>
    <p:sldId id="6007" r:id="rId21"/>
    <p:sldId id="6008" r:id="rId22"/>
    <p:sldId id="6012" r:id="rId23"/>
    <p:sldId id="6009" r:id="rId24"/>
    <p:sldId id="6010" r:id="rId25"/>
    <p:sldId id="6016" r:id="rId26"/>
    <p:sldId id="6017" r:id="rId27"/>
    <p:sldId id="6022" r:id="rId28"/>
    <p:sldId id="6021" r:id="rId29"/>
    <p:sldId id="5953" r:id="rId30"/>
    <p:sldId id="5985" r:id="rId31"/>
    <p:sldId id="5954" r:id="rId32"/>
    <p:sldId id="5955" r:id="rId33"/>
    <p:sldId id="5956" r:id="rId34"/>
    <p:sldId id="5957" r:id="rId35"/>
    <p:sldId id="5958" r:id="rId36"/>
    <p:sldId id="5986" r:id="rId37"/>
    <p:sldId id="5959" r:id="rId38"/>
    <p:sldId id="5960" r:id="rId39"/>
    <p:sldId id="5961" r:id="rId40"/>
    <p:sldId id="5987" r:id="rId41"/>
    <p:sldId id="5962" r:id="rId42"/>
    <p:sldId id="5963" r:id="rId43"/>
    <p:sldId id="5964" r:id="rId44"/>
    <p:sldId id="5965" r:id="rId45"/>
    <p:sldId id="5966" r:id="rId46"/>
    <p:sldId id="5988" r:id="rId47"/>
    <p:sldId id="5968" r:id="rId48"/>
    <p:sldId id="5969" r:id="rId49"/>
    <p:sldId id="5970" r:id="rId50"/>
    <p:sldId id="5971" r:id="rId51"/>
    <p:sldId id="5972" r:id="rId52"/>
    <p:sldId id="5973" r:id="rId53"/>
    <p:sldId id="5974" r:id="rId54"/>
    <p:sldId id="5975" r:id="rId55"/>
    <p:sldId id="5976" r:id="rId56"/>
    <p:sldId id="5977" r:id="rId57"/>
    <p:sldId id="5978" r:id="rId58"/>
    <p:sldId id="5979" r:id="rId59"/>
    <p:sldId id="5980" r:id="rId60"/>
    <p:sldId id="5981" r:id="rId61"/>
    <p:sldId id="5982" r:id="rId62"/>
    <p:sldId id="5983" r:id="rId63"/>
    <p:sldId id="5984" r:id="rId64"/>
    <p:sldId id="6018" r:id="rId65"/>
    <p:sldId id="6023" r:id="rId66"/>
    <p:sldId id="6025" r:id="rId67"/>
    <p:sldId id="6024" r:id="rId6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742A"/>
    <a:srgbClr val="CDEDF2"/>
    <a:srgbClr val="ED7D31"/>
    <a:srgbClr val="F8BFFF"/>
    <a:srgbClr val="FFDCFD"/>
    <a:srgbClr val="FFEFEC"/>
    <a:srgbClr val="FF0000"/>
    <a:srgbClr val="0432FF"/>
    <a:srgbClr val="ECFFF8"/>
    <a:srgbClr val="CDF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32" autoAdjust="0"/>
    <p:restoredTop sz="60773" autoAdjust="0"/>
  </p:normalViewPr>
  <p:slideViewPr>
    <p:cSldViewPr>
      <p:cViewPr varScale="1">
        <p:scale>
          <a:sx n="69" d="100"/>
          <a:sy n="69" d="100"/>
        </p:scale>
        <p:origin x="333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5.xml"/><Relationship Id="rId21" Type="http://schemas.openxmlformats.org/officeDocument/2006/relationships/slide" Target="slides/slide10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63" Type="http://schemas.openxmlformats.org/officeDocument/2006/relationships/slide" Target="slides/slide52.xml"/><Relationship Id="rId68" Type="http://schemas.openxmlformats.org/officeDocument/2006/relationships/slide" Target="slides/slide5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slide" Target="slides/slide42.xml"/><Relationship Id="rId58" Type="http://schemas.openxmlformats.org/officeDocument/2006/relationships/slide" Target="slides/slide47.xml"/><Relationship Id="rId66" Type="http://schemas.openxmlformats.org/officeDocument/2006/relationships/slide" Target="slides/slide55.xml"/><Relationship Id="rId7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0.xml"/><Relationship Id="rId19" Type="http://schemas.openxmlformats.org/officeDocument/2006/relationships/slide" Target="slides/slide8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slide" Target="slides/slide37.xml"/><Relationship Id="rId56" Type="http://schemas.openxmlformats.org/officeDocument/2006/relationships/slide" Target="slides/slide45.xml"/><Relationship Id="rId64" Type="http://schemas.openxmlformats.org/officeDocument/2006/relationships/slide" Target="slides/slide53.xml"/><Relationship Id="rId69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0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59" Type="http://schemas.openxmlformats.org/officeDocument/2006/relationships/slide" Target="slides/slide48.xml"/><Relationship Id="rId67" Type="http://schemas.openxmlformats.org/officeDocument/2006/relationships/slide" Target="slides/slide56.xml"/><Relationship Id="rId20" Type="http://schemas.openxmlformats.org/officeDocument/2006/relationships/slide" Target="slides/slide9.xml"/><Relationship Id="rId41" Type="http://schemas.openxmlformats.org/officeDocument/2006/relationships/slide" Target="slides/slide30.xml"/><Relationship Id="rId54" Type="http://schemas.openxmlformats.org/officeDocument/2006/relationships/slide" Target="slides/slide43.xml"/><Relationship Id="rId62" Type="http://schemas.openxmlformats.org/officeDocument/2006/relationships/slide" Target="slides/slide51.xml"/><Relationship Id="rId7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slide" Target="slides/slide38.xml"/><Relationship Id="rId57" Type="http://schemas.openxmlformats.org/officeDocument/2006/relationships/slide" Target="slides/slide46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slide" Target="slides/slide41.xml"/><Relationship Id="rId60" Type="http://schemas.openxmlformats.org/officeDocument/2006/relationships/slide" Target="slides/slide49.xml"/><Relationship Id="rId65" Type="http://schemas.openxmlformats.org/officeDocument/2006/relationships/slide" Target="slides/slide54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9" Type="http://schemas.openxmlformats.org/officeDocument/2006/relationships/slide" Target="slides/slide28.xml"/><Relationship Id="rId34" Type="http://schemas.openxmlformats.org/officeDocument/2006/relationships/slide" Target="slides/slide23.xml"/><Relationship Id="rId50" Type="http://schemas.openxmlformats.org/officeDocument/2006/relationships/slide" Target="slides/slide39.xml"/><Relationship Id="rId55" Type="http://schemas.openxmlformats.org/officeDocument/2006/relationships/slide" Target="slides/slide44.xml"/><Relationship Id="rId7" Type="http://schemas.openxmlformats.org/officeDocument/2006/relationships/slideMaster" Target="slideMasters/slideMaster7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EF95D2-65B3-BC4E-8994-D9482C31473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80074-238B-C845-9DF1-E3B8736938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9B9FAA0-F3AA-164C-A8BD-BFC7CCCEAE52}" type="datetimeFigureOut">
              <a:rPr lang="en-US"/>
              <a:pPr>
                <a:defRPr/>
              </a:pPr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D1350C-FD2B-E248-96CE-E06DB4CA70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9C76E-AF9C-0049-9FFB-63472F0B4A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6CEAE43-671A-134F-A694-642B51FC36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06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C4613C-2A39-F64E-84B3-3F6A11D93F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1BAA2B-7F55-B545-81D8-BC58BCB6AAC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F6B843C-A49F-BB4F-9599-3D41488860B0}" type="datetime1">
              <a:rPr lang="en-US" altLang="en-US"/>
              <a:pPr>
                <a:defRPr/>
              </a:pPr>
              <a:t>4/11/2023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987A64C-9D1C-0947-8690-7A7364BA5D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047D10F-1509-E044-9AEB-E169ACB27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7BEBF0-B94A-A74D-8C8F-7CA6F4159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BA436-1CB7-B144-9089-6AE4863D9D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87973AD7-D932-2641-9FAC-D90A34A34A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719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6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5" name="Rectangle 7">
            <a:extLst>
              <a:ext uri="{FF2B5EF4-FFF2-40B4-BE49-F238E27FC236}">
                <a16:creationId xmlns:a16="http://schemas.microsoft.com/office/drawing/2014/main" id="{4970873D-26C9-4F4E-BB94-4E1EC127E8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4E82DFE-E98A-254F-BFEC-3824591F8463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46146" name="Rectangle 2">
            <a:extLst>
              <a:ext uri="{FF2B5EF4-FFF2-40B4-BE49-F238E27FC236}">
                <a16:creationId xmlns:a16="http://schemas.microsoft.com/office/drawing/2014/main" id="{C2A0FF1F-825F-734E-90D6-E0ED72CA90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6147" name="Rectangle 3">
            <a:extLst>
              <a:ext uri="{FF2B5EF4-FFF2-40B4-BE49-F238E27FC236}">
                <a16:creationId xmlns:a16="http://schemas.microsoft.com/office/drawing/2014/main" id="{9CF49887-C12A-984F-8FC8-8B47E5DE7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18530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9056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4624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006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2610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780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1704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05693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78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18455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34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5446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77688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3152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18673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54347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4161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14658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8623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1730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1554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2227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3863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43017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15469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58984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9777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27913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71073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3018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7872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91973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5459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83976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0104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84960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72612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93354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99897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36902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73555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4276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24245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397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H" dirty="0"/>
              <a:t>e.g., 1-Gb I/O rate &amp; 16-KiB page size </a:t>
            </a:r>
            <a:r>
              <a:rPr lang="en-CH" dirty="0">
                <a:sym typeface="Wingdings" pitchFamily="2" charset="2"/>
              </a:rPr>
              <a:t> tDMA = </a:t>
            </a:r>
            <a:r>
              <a:rPr lang="en-CH" dirty="0">
                <a:solidFill>
                  <a:srgbClr val="C00000"/>
                </a:solidFill>
                <a:sym typeface="Wingdings" pitchFamily="2" charset="2"/>
              </a:rPr>
              <a:t>16 us </a:t>
            </a:r>
            <a:endParaRPr lang="en-CH" dirty="0">
              <a:solidFill>
                <a:srgbClr val="C00000"/>
              </a:solidFill>
            </a:endParaRPr>
          </a:p>
          <a:p>
            <a:r>
              <a:rPr lang="en-US" b="0"/>
              <a:t>16 * 1024 / (1024 * 1024 *1024) ~ 16 us</a:t>
            </a:r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321867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23928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382007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821062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0677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21682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85040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5" name="Rectangle 7">
            <a:extLst>
              <a:ext uri="{FF2B5EF4-FFF2-40B4-BE49-F238E27FC236}">
                <a16:creationId xmlns:a16="http://schemas.microsoft.com/office/drawing/2014/main" id="{4970873D-26C9-4F4E-BB94-4E1EC127E8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 defTabSz="91122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9112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4E82DFE-E98A-254F-BFEC-3824591F8463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57</a:t>
            </a:fld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46146" name="Rectangle 2">
            <a:extLst>
              <a:ext uri="{FF2B5EF4-FFF2-40B4-BE49-F238E27FC236}">
                <a16:creationId xmlns:a16="http://schemas.microsoft.com/office/drawing/2014/main" id="{C2A0FF1F-825F-734E-90D6-E0ED72CA90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6147" name="Rectangle 3">
            <a:extLst>
              <a:ext uri="{FF2B5EF4-FFF2-40B4-BE49-F238E27FC236}">
                <a16:creationId xmlns:a16="http://schemas.microsoft.com/office/drawing/2014/main" id="{9CF49887-C12A-984F-8FC8-8B47E5DE7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9269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119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002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2917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H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973AD7-D932-2641-9FAC-D90A34A34A6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536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>
            <a:extLst>
              <a:ext uri="{FF2B5EF4-FFF2-40B4-BE49-F238E27FC236}">
                <a16:creationId xmlns:a16="http://schemas.microsoft.com/office/drawing/2014/main" id="{F49D761E-079B-3A43-A0C1-56738B9002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528C7A81-0A0B-D244-889C-5A3877A984F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CE461A3A-19C1-6742-B33C-E82599843E3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2802AA-8BB7-3742-A18E-53EE2E571A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429039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A38F5F6B-4812-ED46-9852-1A1D2FDF555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C66C216-AE14-164E-889E-205F940AC27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DF842-8045-BE40-A628-838F16121C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1204730"/>
      </p:ext>
    </p:extLst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46064"/>
      </p:ext>
    </p:extLst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121040"/>
      </p:ext>
    </p:extLst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241621"/>
      </p:ext>
    </p:extLst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afari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411913"/>
            <a:ext cx="1025525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CE054-F1E5-374D-A24E-887477C0532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285756"/>
      </p:ext>
    </p:extLst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2004D-7284-C244-B275-AB956C66515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610530"/>
      </p:ext>
    </p:extLst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817D1-13B0-D341-B1C4-34616D3933B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647661"/>
      </p:ext>
    </p:extLst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67096-FD7F-A949-B565-8298951E6B8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318931"/>
      </p:ext>
    </p:extLst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077C3-3C60-8640-A1DD-3718D4D0D74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029831"/>
      </p:ext>
    </p:extLst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41FDD-73B6-EC4A-BB35-BA0C8CCC36C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093231"/>
      </p:ext>
    </p:extLst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8D2B92-4EF8-0940-9F90-1D39CCADBD7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796441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5178386-4527-D04C-A145-D5B3D2603FF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F9D8ABF-6230-094A-9EDE-56A9D686A9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E305C-B8FF-454A-9CA8-EE0240EF54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5980287"/>
      </p:ext>
    </p:extLst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4B1A2-EC3E-4448-972E-E198354A3E4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162736"/>
      </p:ext>
    </p:extLst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B71B7-33A4-004A-B24D-5E8A20C1D7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885878"/>
      </p:ext>
    </p:extLst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EE445-AD48-2049-A03E-4C865681EA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410180"/>
      </p:ext>
    </p:extLst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8603A9-60B6-0741-B15F-17172804C1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44154"/>
      </p:ext>
    </p:extLst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66D58A-9B40-E846-A790-9B6CD5A585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791403"/>
      </p:ext>
    </p:extLst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689856"/>
      </p:ext>
    </p:extLst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662061"/>
      </p:ext>
    </p:extLst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285920"/>
      </p:ext>
    </p:extLst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23461"/>
      </p:ext>
    </p:extLst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9770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6106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F6D0A8C-43A2-0846-A293-684F4F41347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B7CB41D5-9472-8642-97A1-14D9CEAC7E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7CB61-AAE3-8045-AE06-1A684E2F2F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5653447"/>
      </p:ext>
    </p:extLst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599072"/>
      </p:ext>
    </p:extLst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169297"/>
      </p:ext>
    </p:extLst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465364"/>
      </p:ext>
    </p:extLst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184504"/>
      </p:ext>
    </p:extLst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323237"/>
      </p:ext>
    </p:extLst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02273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9D4990C3-AFD6-714F-9B03-BC4195478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5E7FB765-34D1-DF41-8747-11911A693F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B4B110D5-34A8-9B4C-BDB5-1EB7B2FE1E4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BBE6A7F-C792-7D49-BE9F-D64860B6D1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E2D44EE-9CAA-254F-8FE6-8F96AE6ECC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6FACBA1-D57B-B34E-ACFE-02435ADE91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FC0F87B4-4192-F646-81F8-2C0C7A260D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920136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E2D45177-2B41-9444-90E4-C2791D94B0D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E10195A5-F3C2-4344-8977-0F2E9531C2B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6311B-B26C-1843-8F22-1D34BAB78C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173308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34E7E05-FA4E-BD44-9157-DED716661F5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7401F7CF-5DCE-214C-9FA5-2C32D5D021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BB808-EEB4-FC44-8F4F-57765C4617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706714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8AB8189-9772-5A48-BB64-467914A6E3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1BB8798-0F73-F747-A8B5-AF2F7E5E597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F28AE-7D1E-BE4E-86DC-06E8116516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75379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A276BE32-1F40-2F4E-B395-BF76BF71EDB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A64503EE-C424-EF40-B233-E3ABF2AFC1C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35D18-7AB3-D940-8828-F8281319B3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78123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C59078F4-87DD-E64E-ABEA-71B20813ACC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7288BEBE-33A5-7D45-B41C-69AB0A7B66B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FF28B-D01D-C149-B550-EA6BEA78AD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17059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F0A5223D-518D-EE43-8DC6-24C43958C58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F9742B4B-02A6-B24E-9663-9E2F1432A55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161BF-1539-0F4D-A952-AF1C695384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39576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E620C32-CEC5-7E4C-AD46-21272E5C1BC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0B0AD9D-0CD8-6542-9483-38DC6A45F9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C1CF28-5D0E-E44A-89D4-BF041E9AC6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2518832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680F4A4-9DBD-6148-8085-1E7FA6B07E7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59D569E9-7671-8845-9950-BD96A927580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A8015-CC4B-4A4B-AE94-736E9EFB2E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348666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EE194FBD-CBF2-CC4C-9E7F-7238D611A1E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A6646953-367C-254B-A75B-5F851C4818B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EE5B3-F084-714B-A7C0-B4B44CC190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68582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91857EE-B184-034E-AF43-4E3BDF93296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E078EB12-998C-BB49-9975-DD36DE6E7B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A6312-4DA5-5F41-A5C2-D8D38D5DB2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7423994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9D5B1037-11B1-C240-8627-BEB0C353C3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3B0B88AB-80FC-A648-BAEC-75AB5C417C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7AF12-3046-494D-922E-3FF329FD6B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786361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AB1779-B1F7-0E41-B706-7B363575992C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3BA025A2-4B27-0448-A0E8-F26FB24D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9892E-F2B4-2C49-AE9A-35018767CEF9}" type="datetime1">
              <a:rPr lang="en-US" altLang="en-US"/>
              <a:pPr>
                <a:defRPr/>
              </a:pPr>
              <a:t>4/11/2023</a:t>
            </a:fld>
            <a:endParaRPr lang="en-US" alt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6CDB1ACD-4239-5441-8DCE-52B366DC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0">
            <a:extLst>
              <a:ext uri="{FF2B5EF4-FFF2-40B4-BE49-F238E27FC236}">
                <a16:creationId xmlns:a16="http://schemas.microsoft.com/office/drawing/2014/main" id="{47EC090D-C02D-D044-83D0-1FFC3372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50D9B-087F-7C49-AFE5-F9AD5097BC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4677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637" y="712594"/>
            <a:ext cx="8086725" cy="2898708"/>
          </a:xfrm>
          <a:noFill/>
        </p:spPr>
        <p:txBody>
          <a:bodyPr anchor="b">
            <a:noAutofit/>
          </a:bodyPr>
          <a:lstStyle>
            <a:lvl1pPr algn="ctr">
              <a:lnSpc>
                <a:spcPct val="80000"/>
              </a:lnSpc>
              <a:defRPr sz="8000" spc="-12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638" y="3897565"/>
            <a:ext cx="8086724" cy="164592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725BEEEA-2170-9F43-8EC9-F3136F23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CF93FF-3D34-7244-B36E-5204F826A5CD}" type="datetime1">
              <a:rPr lang="en-US" altLang="en-US"/>
              <a:pPr>
                <a:defRPr/>
              </a:pPr>
              <a:t>4/11/2023</a:t>
            </a:fld>
            <a:endParaRPr lang="en-US" alt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A59EF40C-2A11-3B48-BFB0-16AAB49F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C5DA0092-B270-AF40-B9EC-F4CF501C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498E1-670D-D040-BAA6-886384A3AD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7589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5850"/>
          </a:xfrm>
          <a:prstGeom prst="rect">
            <a:avLst/>
          </a:prstGeo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2"/>
          <p:cNvSpPr>
            <a:spLocks noGrp="1"/>
          </p:cNvSpPr>
          <p:nvPr>
            <p:ph sz="quarter" idx="11"/>
          </p:nvPr>
        </p:nvSpPr>
        <p:spPr>
          <a:xfrm>
            <a:off x="123825" y="1241652"/>
            <a:ext cx="8897938" cy="52244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6AA4A58B-252F-624B-9360-749295F0226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89F3E-A361-C346-85D5-979F2CC237CE}" type="datetime1">
              <a:rPr lang="en-US" altLang="en-US"/>
              <a:pPr>
                <a:defRPr/>
              </a:pPr>
              <a:t>4/11/2023</a:t>
            </a:fld>
            <a:endParaRPr lang="en-US" alt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33EF87B2-B80E-AF49-BACB-1920B29D6D9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13BF056A-8374-BC42-BC30-5004950A6C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5AAE7-C243-D34C-97D6-0313C4DE4A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5740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  <a:solidFill>
            <a:schemeClr val="bg1"/>
          </a:solidFill>
        </p:spPr>
        <p:txBody>
          <a:bodyPr anchor="b"/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27F00-3FAD-DB4B-B009-BA21688A2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8C979-17E9-BC44-934C-C5EDB0878512}" type="datetime1">
              <a:rPr lang="en-US" altLang="en-US"/>
              <a:pPr>
                <a:defRPr/>
              </a:pPr>
              <a:t>4/11/2023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88BD8-69A8-1D42-8EDD-53456709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46320DF-7E22-1744-865C-C4D45C08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5AC11-0F23-F642-8099-14F66C1D0E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7946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798" y="1208312"/>
            <a:ext cx="4271962" cy="5053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603" y="1208312"/>
            <a:ext cx="4271962" cy="505369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2D106-B44B-A649-A69D-D18A07041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8EEE20-C875-624B-AF0A-6E9AE1BBD7B0}" type="datetime1">
              <a:rPr lang="en-US" altLang="en-US"/>
              <a:pPr>
                <a:defRPr/>
              </a:pPr>
              <a:t>4/11/2023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991D5-BC99-9646-A299-07DB91E2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F16DF255-6384-3442-9D80-769A1096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65FCA-DA27-DF47-A5E6-DFAFFE432F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15696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798" y="1197209"/>
            <a:ext cx="4271962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798" y="2029968"/>
            <a:ext cx="4271962" cy="423105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1603" y="1194345"/>
            <a:ext cx="4271962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1603" y="2025216"/>
            <a:ext cx="4271962" cy="423580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55F50695-07A8-7745-8ED2-FA2D7ACC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A7627-6B44-6447-9F49-4DE1F8B2FA06}" type="datetime1">
              <a:rPr lang="en-US" altLang="en-US"/>
              <a:pPr>
                <a:defRPr/>
              </a:pPr>
              <a:t>4/11/2023</a:t>
            </a:fld>
            <a:endParaRPr lang="en-US" altLang="en-US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675FBDC9-F372-A149-B662-F0A155A0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E7D58A7A-56F8-BE4A-B5E2-489BED10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1E75C-9A02-5847-902D-2A47F95313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0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19C1037-69BF-CB45-A1E1-A351E496DCB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C97218F-5A30-C249-A8A5-2ECAB45AD0B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74ABED-3E16-E84E-9604-A4A8FA7BA7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44817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6A26B00A-232B-C747-8274-70D0BDF2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FCD87C-C64A-1D4B-84A1-51A208D403AF}" type="datetime1">
              <a:rPr lang="en-US" altLang="en-US"/>
              <a:pPr>
                <a:defRPr/>
              </a:pPr>
              <a:t>4/11/2023</a:t>
            </a:fld>
            <a:endParaRPr lang="en-US" altLang="en-US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CD268113-5D9A-594C-9431-399E35F29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7">
            <a:extLst>
              <a:ext uri="{FF2B5EF4-FFF2-40B4-BE49-F238E27FC236}">
                <a16:creationId xmlns:a16="http://schemas.microsoft.com/office/drawing/2014/main" id="{CDE35D5F-6F77-6B49-BB46-BD2165F5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BE3623-C154-BA49-83B6-5140FD361B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79102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05D5508C-5E14-0049-8573-70F136DE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39FC7-43DD-1E41-8B59-A1EF3005D51D}" type="datetime1">
              <a:rPr lang="en-US" altLang="en-US"/>
              <a:pPr>
                <a:defRPr/>
              </a:pPr>
              <a:t>4/11/2023</a:t>
            </a:fld>
            <a:endParaRPr lang="en-US" altLang="en-US"/>
          </a:p>
        </p:txBody>
      </p:sp>
      <p:sp>
        <p:nvSpPr>
          <p:cNvPr id="3" name="Footer Placeholder 5">
            <a:extLst>
              <a:ext uri="{FF2B5EF4-FFF2-40B4-BE49-F238E27FC236}">
                <a16:creationId xmlns:a16="http://schemas.microsoft.com/office/drawing/2014/main" id="{3DCFB623-1965-B64E-BD0C-02369443D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DC04BD00-0E6F-9C47-B0ED-839AFCD5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43A6F-C7DA-5E44-B3AF-6733FED425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48262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B3B5A3-5768-B647-ADBF-28B4A06E4CA1}"/>
              </a:ext>
            </a:extLst>
          </p:cNvPr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7">
            <a:extLst>
              <a:ext uri="{FF2B5EF4-FFF2-40B4-BE49-F238E27FC236}">
                <a16:creationId xmlns:a16="http://schemas.microsoft.com/office/drawing/2014/main" id="{CD840152-C64A-D144-AE7A-41E475DE6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DD66A-510D-144F-B22B-751965B3F964}" type="datetime1">
              <a:rPr lang="en-US" altLang="en-US"/>
              <a:pPr>
                <a:defRPr/>
              </a:pPr>
              <a:t>4/11/2023</a:t>
            </a:fld>
            <a:endParaRPr lang="en-US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43E30E6A-3009-BE49-B194-680E32FDD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0">
            <a:extLst>
              <a:ext uri="{FF2B5EF4-FFF2-40B4-BE49-F238E27FC236}">
                <a16:creationId xmlns:a16="http://schemas.microsoft.com/office/drawing/2014/main" id="{3CD39DF1-55AC-0F4E-887C-960C4D16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D9DE0D-8130-5A45-8A70-376CA98479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5068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/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rtlCol="0">
            <a:normAutofit/>
          </a:bodyPr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6031951"/>
            <a:ext cx="6922008" cy="411184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id="{539A4703-5BA2-EB46-948C-BD93A3564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33E997C-DFEB-304C-B432-A70CAFAB83FD}" type="datetime1">
              <a:rPr lang="en-US" altLang="en-US"/>
              <a:pPr>
                <a:defRPr/>
              </a:pPr>
              <a:t>4/11/2023</a:t>
            </a:fld>
            <a:endParaRPr lang="en-US" altLang="en-US"/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6EB2D700-1CA1-2144-822D-110241EC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white">
                    <a:alpha val="75000"/>
                  </a:prstClr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EE6F440F-CEFA-514B-86B0-6C51F081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F68D1CE-FC8E-194F-BA06-5C6B63C377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307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07201BC7-BED0-D843-93DB-22A8617B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920F0-FEB1-2541-A059-C3FC5BE0A1E7}" type="datetime1">
              <a:rPr lang="en-US" altLang="en-US"/>
              <a:pPr>
                <a:defRPr/>
              </a:pPr>
              <a:t>4/11/2023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49B5DAE-E24D-F744-8BAC-3CD662463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90CCC806-E2E1-C24D-A9B1-8C59BEADB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49200-EF1F-A641-8E2C-0A41573C35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3247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6">
            <a:extLst>
              <a:ext uri="{FF2B5EF4-FFF2-40B4-BE49-F238E27FC236}">
                <a16:creationId xmlns:a16="http://schemas.microsoft.com/office/drawing/2014/main" id="{45A432FC-B1FC-3743-A6E8-67271640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BBAF8-A45C-F042-8FF1-CB0E04081067}" type="datetime1">
              <a:rPr lang="en-US" altLang="en-US"/>
              <a:pPr>
                <a:defRPr/>
              </a:pPr>
              <a:t>4/11/2023</a:t>
            </a:fld>
            <a:endParaRPr lang="en-US" alt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E44A229-6EF5-AB47-ADF0-812C9506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5FDE0C0A-82C9-934C-AB08-5FC4E93A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C7CBC5-1D32-1A4F-8557-6B88EE5700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6020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B8C0AEDB-AE72-1C4B-98C5-DD8A57B0F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3D172127-04AB-F14E-8A77-E25FA91BEE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239F5AA2-2F81-DE4D-857B-D03D37DA78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F099C6E-3884-6249-A62E-9F695C70B3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0B983E7-8083-6541-91E7-371C364A38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EE0FBDF-FEFA-9C4C-B8C1-AA83F67044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DD28897F-2C7E-7F46-B69F-DE95DCD1C7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352141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379652B2-5BA2-814B-9197-80813B25BC1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972B4512-5C9F-F24B-ACE5-FEA941FA37B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264BD-5CF8-8847-9120-583B5D924A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3210076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0C503F49-5E0A-6C4C-8707-2CDE1C016BB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D7EAE19-43CD-0149-9535-D4749EB052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B4427A-0234-FF4A-B617-45AD81C031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987191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6C81874D-6987-554F-A2A7-E1C4E088795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6FDB72E-FF27-D348-8419-B96CBBA6934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12D68-2B8E-0F43-9524-393EB5278A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667962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86B3CF1-52B7-1B4E-AE7A-0549C7D0B2A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8E095FFB-C259-2E43-9A62-A1D62518E0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471CD-8D2F-4F45-9D79-5AC74AB2E2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7877878"/>
      </p:ext>
    </p:extLst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EFF74D33-B557-2D4A-8CA7-6C068BEA77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02B7CEDD-20B8-6243-B7DF-B621408F7A2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7057D-8804-B74F-813A-684A2729AF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6699946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6D416F44-F624-5048-899C-99A0F4C7AEA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24B80B40-48F5-3949-AFFD-6910D6AD593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67CE6-8CAF-1443-BB87-1F9BBECD8B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3781786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4F10A0E4-55E1-E344-A9A7-514DF6DE64A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5CA045D6-205E-8C4F-BF45-111FB3A7725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5F0CEF-1A2E-4B4E-94B7-F9B11A1657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885149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0245C159-7A18-D446-8CE9-9D889808189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53843B3-C745-6747-AEDF-DB017023B88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B418C-E36B-F240-8932-8FB0F5F595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0084090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FF161BD4-BE84-8F4C-9366-F61686248C2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1811B5C-E6B4-E142-A3B6-D8C754CE31B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90E76B-E272-4B47-B40C-ABE8AA31BA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0905351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5A125170-765C-1843-9206-97B56AC292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EC4D52BE-7BDA-3943-867D-4DCAC5A7CE1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7DE28-7A66-164E-95E7-450898FA5D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1523695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C3415BA-4F86-7645-B96B-6D52B81FB16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95352D9-45D6-C143-B112-7757F6ECFD5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576C8-4CB5-EB47-A907-7F94696BF5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2874128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3AD25134-EA78-B244-BD5E-7B5D1163F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1C4557B9-6B1E-2F4D-B6C2-B2A1DA603A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B4F4B93D-BF22-A149-BABA-90115B5D13E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0DF3E3D-46D9-DB43-8730-C0994CEC1A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21A4F04-3E3C-1847-A6F0-DE424E4F54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AFBFE3F-2108-1444-A8AF-58789E512E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6930F04B-11B6-5640-A1E4-882842C3BE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700212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F4E2F54E-60B9-2F4F-89E6-30CBFA1ABAB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867796C9-FBA3-3942-A3B6-53B40D25BA3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43CF7A15-8D90-1445-BE37-F18227DCF4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483160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3FA9C44-8B01-8249-93D9-1383E87490C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BCEF2B4A-BAB8-3D4F-9B4C-D6A6221B395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CDB02DC1-0A42-4A43-BE99-F4D1DC9EAA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793429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DF7DD1FF-752F-CF4C-8945-3B4238296D0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7513F226-2EB8-7844-A867-B8F2BD7B39A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DC317A-7115-1447-A3EA-179600B564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406497"/>
      </p:ext>
    </p:extLst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8627C71B-EDC2-1445-BBA8-64078224918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B958A16-5E9C-B445-AF57-EF5CDEBF3E0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AAB06FE8-1E6A-3342-8236-C414132BF5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8696261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02AFDBD5-081C-2C49-9625-F770FCBA5E4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15294AE6-4DF2-EC4B-9344-697D8BAF1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B1B1B105-BE8E-8842-8E6D-0757A98AA2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5814230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CAC96CBF-A6DE-D046-A601-59A502E0642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3FDE946E-95D0-5A4C-B651-F48795EF13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A4D70267-3EB3-DF44-AB1B-3C13678813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322701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FE562540-E7C4-BB43-B566-144491F47A4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F05215AC-8F39-1E47-9F14-BF461372771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E15B707F-67A4-DA42-816E-5DF13A099C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278699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DBDF044A-9556-3740-9960-C2B708761B6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D75F002-2226-814E-A0B5-493B26014BE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29815857-AD7B-954C-A805-6C77805197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353617"/>
      </p:ext>
    </p:extLst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B8C2278-83B5-F34A-A426-482F7D9975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53745FE-DDF7-2949-AE24-A78FFF7D0B3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05385B63-ABF2-1946-97AC-B4A44E920B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262565"/>
      </p:ext>
    </p:extLst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C5C9978C-3A26-2240-85BB-98C2D44E24D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D6271E4-1979-1F4C-9E16-9D4FA0DB173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4871C2D-B2AE-A446-B995-D8BF8ACD8C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4596388"/>
      </p:ext>
    </p:extLst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7CACDB55-BD39-6349-B6F6-E9BA947B984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F0A13895-9246-964F-A123-DC4E8E000A6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1131645-0551-0E43-AA4A-B37F3BEF45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0264244"/>
      </p:ext>
    </p:extLst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BB22F3D8-372A-7E4F-BAF0-2B62E16D7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2538D10A-B20C-1F4A-A69F-0F0B507B6C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323C0A52-D6B6-4A4D-BD73-5955293DBD0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03D96CF-D2B5-284A-8A3B-88E2B14F16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000000"/>
                </a:solidFill>
                <a:latin typeface="Garamond" pitchFamily="-106" charset="0"/>
                <a:ea typeface="Arial" pitchFamily="-106" charset="0"/>
                <a:cs typeface="Arial" pitchFamily="-106" charset="0"/>
              </a:defRPr>
            </a:lvl1pPr>
          </a:lstStyle>
          <a:p>
            <a:pPr>
              <a:defRPr/>
            </a:pPr>
            <a:r>
              <a:rPr lang="en-US"/>
              <a:t>Efficient Runahead Execution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CE92EBB-E8F1-BB42-9972-9FC2F1E39D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815D7EE-6875-8949-837F-2AE3A4F79F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800691C5-9FA5-3F46-90A7-ED5D0D102B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2763628"/>
      </p:ext>
    </p:extLst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1937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30D4116A-1656-924F-8339-968CDC00B50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92E4BB7-CF8F-934D-88CB-2C51D02F649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33320-76E4-0249-8CA9-3902D97168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1908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A978A423-3D9F-894F-B5AD-E1A2D46BB97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97848F5F-7FA1-4047-92D1-DE982BEA3E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479A0-53FE-6846-9177-9D957D5DB5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124980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2D009077-10AD-0947-8806-7D3C25918E6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AA347429-32EA-F843-AE5C-FC1A699EBC2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AB052-3664-BF4F-993F-29369860E1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3723010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4642810-0270-CB48-A1CA-24DCF4455E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431DA97B-4E00-DC4F-B7DB-18E15C43442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EB4A5-7404-294B-999D-175F606D62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5956067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>
            <a:extLst>
              <a:ext uri="{FF2B5EF4-FFF2-40B4-BE49-F238E27FC236}">
                <a16:creationId xmlns:a16="http://schemas.microsoft.com/office/drawing/2014/main" id="{24BD8FCD-1BEB-6A42-B8B1-C39ED5BE27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030">
            <a:extLst>
              <a:ext uri="{FF2B5EF4-FFF2-40B4-BE49-F238E27FC236}">
                <a16:creationId xmlns:a16="http://schemas.microsoft.com/office/drawing/2014/main" id="{91A21973-5A9E-154E-A49A-033DD08EB7E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A13A1E-7D24-2943-AA19-843CF9E699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589785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DB659D62-F008-694B-A107-310AB43E4CD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866F093A-DC6C-3444-8F25-CDFB50F79E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D812E9-CA0A-8244-A046-0571FC5453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2224249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F96B94DE-149A-A84D-858F-4D5B428FA7A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24B1C692-591D-3346-8E1A-A19CC1BBF04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001C4-BF5C-F640-BD99-70162C2025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4865588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690CA2F-7EF4-4D4B-B05E-9CD06D97C0C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3EF9E563-85B6-884B-A069-BAB01B87B7D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D0717-7499-9E44-845B-E851FCB169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896401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9562426B-A5A0-F944-991E-0F589442A93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9EBECD59-3F6D-0145-A9B5-5EE2DF859F8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9139E-1132-E74D-AAEB-A81F8150B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245188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BB00FC4D-28B2-774A-BDF5-CB3A5D1E70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EBDB0E60-2A7B-1B44-BB6D-97BF3A139C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C9412-F662-064D-BEDC-D33A60B08A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760168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0E3EA30-DFF3-9C4B-9691-5C9AAB88EB4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2B2EE262-3A13-4443-80B8-614C7A4B25F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70A1F-36EE-AC4A-B790-1CFE7EECDE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5264658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2A476F68-C964-6F4C-B323-CADD64DDE3D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F4A41114-0EC5-4244-A8AE-388F27C4901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1C9BF-9555-1749-A87B-CA7C52D013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548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>
            <a:extLst>
              <a:ext uri="{FF2B5EF4-FFF2-40B4-BE49-F238E27FC236}">
                <a16:creationId xmlns:a16="http://schemas.microsoft.com/office/drawing/2014/main" id="{5FE7A5D5-3B98-3B4A-91BA-CD8ED2A5A9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030">
            <a:extLst>
              <a:ext uri="{FF2B5EF4-FFF2-40B4-BE49-F238E27FC236}">
                <a16:creationId xmlns:a16="http://schemas.microsoft.com/office/drawing/2014/main" id="{6EFE7942-9EC5-AF40-968B-2407967B19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E9CDE0-5DCD-7B46-AA26-4594E19FFC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536520"/>
      </p:ext>
    </p:extLst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207847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136295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7259404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2378915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3631975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343161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799603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208442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668476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32120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336AB2A2-A4A5-5347-AAE3-FADA1FF8F55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16606DB9-E3E9-1843-B9B4-2362ED0179D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B7584-59C6-714F-BE89-0E36189F28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012300"/>
      </p:ext>
    </p:extLst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80403"/>
      </p:ext>
    </p:extLst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334251"/>
      </p:ext>
    </p:extLst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2404959"/>
      </p:ext>
    </p:extLst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1348404"/>
      </p:ext>
    </p:extLst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6358040"/>
      </p:ext>
    </p:extLst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274157"/>
      </p:ext>
    </p:extLst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4173438"/>
      </p:ext>
    </p:extLst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7797085"/>
      </p:ext>
    </p:extLst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1697845"/>
      </p:ext>
    </p:extLst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20172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4F4482DE-19EA-F743-8B0C-AF1B284B229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603AB263-31E2-B64E-A81F-2C5639871A7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25E77-4C52-7848-99F4-1877F0C588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9223231"/>
      </p:ext>
    </p:extLst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3910160"/>
      </p:ext>
    </p:extLst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5655577"/>
      </p:ext>
    </p:extLst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731018"/>
      </p:ext>
    </p:extLst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865251"/>
      </p:ext>
    </p:extLst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905521"/>
      </p:ext>
    </p:extLst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948639"/>
      </p:ext>
    </p:extLst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26672"/>
      </p:ext>
    </p:extLst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078194"/>
      </p:ext>
    </p:extLst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448424"/>
      </p:ext>
    </p:extLst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0196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4.xml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21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115.xml"/><Relationship Id="rId6" Type="http://schemas.openxmlformats.org/officeDocument/2006/relationships/slideLayout" Target="../slideLayouts/slideLayout120.xml"/><Relationship Id="rId11" Type="http://schemas.openxmlformats.org/officeDocument/2006/relationships/slideLayout" Target="../slideLayouts/slideLayout125.xml"/><Relationship Id="rId5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124.xml"/><Relationship Id="rId4" Type="http://schemas.openxmlformats.org/officeDocument/2006/relationships/slideLayout" Target="../slideLayouts/slideLayout118.xml"/><Relationship Id="rId9" Type="http://schemas.openxmlformats.org/officeDocument/2006/relationships/slideLayout" Target="../slideLayouts/slideLayout12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92C6B81F-42E3-BA45-9AF8-76399543A6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Rectangle 1027">
            <a:extLst>
              <a:ext uri="{FF2B5EF4-FFF2-40B4-BE49-F238E27FC236}">
                <a16:creationId xmlns:a16="http://schemas.microsoft.com/office/drawing/2014/main" id="{493C66BC-7CB9-274E-A6C9-B92762DA9C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A501E58F-3A9C-DD48-B289-923861D1A91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Garamond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71BD1387-A05D-394B-B8F4-FF02837F724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-128"/>
              </a:defRPr>
            </a:lvl1pPr>
          </a:lstStyle>
          <a:p>
            <a:pPr>
              <a:defRPr/>
            </a:pPr>
            <a:fld id="{8D774979-90F4-4840-9857-53A7B1F74F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342" name="Line 1032">
            <a:extLst>
              <a:ext uri="{FF2B5EF4-FFF2-40B4-BE49-F238E27FC236}">
                <a16:creationId xmlns:a16="http://schemas.microsoft.com/office/drawing/2014/main" id="{6F68501F-FFFE-D945-94C6-E83669928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3" name="Line 1033">
            <a:extLst>
              <a:ext uri="{FF2B5EF4-FFF2-40B4-BE49-F238E27FC236}">
                <a16:creationId xmlns:a16="http://schemas.microsoft.com/office/drawing/2014/main" id="{22DE2E1B-F139-C24D-B148-F753FB6E468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344" name="Picture 7" descr="safari.png">
            <a:extLst>
              <a:ext uri="{FF2B5EF4-FFF2-40B4-BE49-F238E27FC236}">
                <a16:creationId xmlns:a16="http://schemas.microsoft.com/office/drawing/2014/main" id="{BC64FB04-0B55-5F44-8D26-EFDD28FAA22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02" r:id="rId1"/>
    <p:sldLayoutId id="2147485224" r:id="rId2"/>
    <p:sldLayoutId id="2147485225" r:id="rId3"/>
    <p:sldLayoutId id="2147485226" r:id="rId4"/>
    <p:sldLayoutId id="2147485227" r:id="rId5"/>
    <p:sldLayoutId id="2147485228" r:id="rId6"/>
    <p:sldLayoutId id="2147485229" r:id="rId7"/>
    <p:sldLayoutId id="2147485230" r:id="rId8"/>
    <p:sldLayoutId id="2147485231" r:id="rId9"/>
    <p:sldLayoutId id="2147485232" r:id="rId10"/>
    <p:sldLayoutId id="2147485233" r:id="rId11"/>
    <p:sldLayoutId id="2147485234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8842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095375"/>
            <a:ext cx="8610600" cy="51530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6900" y="637381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5C1105-7C02-0A4A-BBB4-558A73CD3ACF}" type="slidenum">
              <a:rPr lang="en-US">
                <a:solidFill>
                  <a:srgbClr val="000000"/>
                </a:solidFill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030" name="Line 1032"/>
          <p:cNvSpPr>
            <a:spLocks noChangeShapeType="1"/>
          </p:cNvSpPr>
          <p:nvPr/>
        </p:nvSpPr>
        <p:spPr bwMode="auto">
          <a:xfrm>
            <a:off x="228600" y="644683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1" name="Line 1033"/>
          <p:cNvSpPr>
            <a:spLocks noChangeShapeType="1"/>
          </p:cNvSpPr>
          <p:nvPr userDrawn="1"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1032" name="Picture 7" descr="safari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6602413"/>
            <a:ext cx="84772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4398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94" r:id="rId1"/>
    <p:sldLayoutId id="2147485595" r:id="rId2"/>
    <p:sldLayoutId id="2147485596" r:id="rId3"/>
    <p:sldLayoutId id="2147485597" r:id="rId4"/>
    <p:sldLayoutId id="2147485598" r:id="rId5"/>
    <p:sldLayoutId id="2147485599" r:id="rId6"/>
    <p:sldLayoutId id="2147485600" r:id="rId7"/>
    <p:sldLayoutId id="2147485601" r:id="rId8"/>
    <p:sldLayoutId id="2147485602" r:id="rId9"/>
    <p:sldLayoutId id="2147485603" r:id="rId10"/>
    <p:sldLayoutId id="2147485604" r:id="rId11"/>
    <p:sldLayoutId id="2147485605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-10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400">
          <a:solidFill>
            <a:schemeClr val="tx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-106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45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20" r:id="rId1"/>
    <p:sldLayoutId id="2147485621" r:id="rId2"/>
    <p:sldLayoutId id="2147485622" r:id="rId3"/>
    <p:sldLayoutId id="2147485623" r:id="rId4"/>
    <p:sldLayoutId id="2147485624" r:id="rId5"/>
    <p:sldLayoutId id="2147485625" r:id="rId6"/>
    <p:sldLayoutId id="2147485626" r:id="rId7"/>
    <p:sldLayoutId id="2147485627" r:id="rId8"/>
    <p:sldLayoutId id="2147485628" r:id="rId9"/>
    <p:sldLayoutId id="2147485629" r:id="rId10"/>
    <p:sldLayoutId id="2147485630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26">
            <a:extLst>
              <a:ext uri="{FF2B5EF4-FFF2-40B4-BE49-F238E27FC236}">
                <a16:creationId xmlns:a16="http://schemas.microsoft.com/office/drawing/2014/main" id="{0A0E6827-15C8-D447-A4FE-6DDF088FB8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7651" name="Rectangle 1027">
            <a:extLst>
              <a:ext uri="{FF2B5EF4-FFF2-40B4-BE49-F238E27FC236}">
                <a16:creationId xmlns:a16="http://schemas.microsoft.com/office/drawing/2014/main" id="{F4E6558B-D79E-0043-98F6-220664313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DDE46EEF-442F-5D41-8A5E-30A426FA3E1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D8ED9886-DC67-CA49-8DA9-4C7214252D8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-128"/>
              </a:defRPr>
            </a:lvl1pPr>
          </a:lstStyle>
          <a:p>
            <a:pPr>
              <a:defRPr/>
            </a:pPr>
            <a:fld id="{40979D66-0FA0-8E40-92EB-4AE393C5BE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7654" name="Line 1032">
            <a:extLst>
              <a:ext uri="{FF2B5EF4-FFF2-40B4-BE49-F238E27FC236}">
                <a16:creationId xmlns:a16="http://schemas.microsoft.com/office/drawing/2014/main" id="{73CEE983-44B3-8348-BF71-4537AAB420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Line 1033">
            <a:extLst>
              <a:ext uri="{FF2B5EF4-FFF2-40B4-BE49-F238E27FC236}">
                <a16:creationId xmlns:a16="http://schemas.microsoft.com/office/drawing/2014/main" id="{A12130F7-CF5E-0143-A9C0-6A7DC811C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7656" name="Picture 7" descr="safari.png">
            <a:extLst>
              <a:ext uri="{FF2B5EF4-FFF2-40B4-BE49-F238E27FC236}">
                <a16:creationId xmlns:a16="http://schemas.microsoft.com/office/drawing/2014/main" id="{7D612E43-C5EE-5048-9650-6137A6E4146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03" r:id="rId1"/>
    <p:sldLayoutId id="2147485304" r:id="rId2"/>
    <p:sldLayoutId id="2147485305" r:id="rId3"/>
    <p:sldLayoutId id="2147485306" r:id="rId4"/>
    <p:sldLayoutId id="2147485307" r:id="rId5"/>
    <p:sldLayoutId id="2147485308" r:id="rId6"/>
    <p:sldLayoutId id="2147485309" r:id="rId7"/>
    <p:sldLayoutId id="2147485310" r:id="rId8"/>
    <p:sldLayoutId id="2147485311" r:id="rId9"/>
    <p:sldLayoutId id="2147485312" r:id="rId10"/>
    <p:sldLayoutId id="2147485313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36FF5B-B817-3248-B1BE-89B242E8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585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9939" name="Text Placeholder 2">
            <a:extLst>
              <a:ext uri="{FF2B5EF4-FFF2-40B4-BE49-F238E27FC236}">
                <a16:creationId xmlns:a16="http://schemas.microsoft.com/office/drawing/2014/main" id="{530DFD7F-D03B-304F-B9A4-66B484C057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3825" y="1250950"/>
            <a:ext cx="8897938" cy="522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38DA1-3AC9-7848-8F3D-625425CFC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3825" y="6543675"/>
            <a:ext cx="1820863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000000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035F1374-CFE1-074A-AFD7-2680A2544200}" type="datetime1">
              <a:rPr lang="en-US" altLang="en-US"/>
              <a:pPr>
                <a:defRPr/>
              </a:pPr>
              <a:t>4/11/2023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E0C30-0DC0-8140-9A88-68520FBA3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49525" y="6543675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50" cap="all" baseline="0">
                <a:solidFill>
                  <a:prstClr val="black">
                    <a:alpha val="75000"/>
                  </a:prstClr>
                </a:solidFill>
                <a:latin typeface="Calibri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9A7BE4-AC87-1643-A287-B8425B91E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4675" y="6456363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94547778-4309-4A4E-AFF8-827346471F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14" r:id="rId1"/>
    <p:sldLayoutId id="2147485315" r:id="rId2"/>
    <p:sldLayoutId id="2147485316" r:id="rId3"/>
    <p:sldLayoutId id="2147485317" r:id="rId4"/>
    <p:sldLayoutId id="2147485318" r:id="rId5"/>
    <p:sldLayoutId id="2147485319" r:id="rId6"/>
    <p:sldLayoutId id="2147485320" r:id="rId7"/>
    <p:sldLayoutId id="2147485321" r:id="rId8"/>
    <p:sldLayoutId id="2147485322" r:id="rId9"/>
    <p:sldLayoutId id="2147485323" r:id="rId10"/>
    <p:sldLayoutId id="2147485324" r:id="rId11"/>
    <p:sldLayoutId id="2147485325" r:id="rId12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 kern="1200" spc="-120">
          <a:solidFill>
            <a:schemeClr val="bg1"/>
          </a:solidFill>
          <a:latin typeface="+mj-lt"/>
          <a:ea typeface="ＭＳ Ｐゴシック" charset="-128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chemeClr val="bg1"/>
          </a:solidFill>
          <a:latin typeface="Calibri" charset="0"/>
          <a:ea typeface="ＭＳ Ｐゴシック" charset="-128"/>
        </a:defRPr>
      </a:lvl9pPr>
    </p:titleStyle>
    <p:bodyStyle>
      <a:lvl1pPr marL="182563" indent="-182563" algn="l" rtl="0" eaLnBrk="0" fontAlgn="base" hangingPunct="0">
        <a:lnSpc>
          <a:spcPct val="85000"/>
        </a:lnSpc>
        <a:spcBef>
          <a:spcPts val="1300"/>
        </a:spcBef>
        <a:spcAft>
          <a:spcPct val="0"/>
        </a:spcAft>
        <a:buFont typeface="Arial" panose="020B0604020202020204" pitchFamily="34" charset="0"/>
        <a:buChar char="•"/>
        <a:defRPr sz="2800" i="1" kern="12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365125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Calibri" panose="020F0502020204030204" pitchFamily="34" charset="0"/>
        <a:buChar char="‐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547688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000" i="1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730250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914400" indent="-182563" algn="l" rtl="0" eaLnBrk="0" fontAlgn="base" hangingPunct="0">
        <a:lnSpc>
          <a:spcPct val="85000"/>
        </a:lnSpc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>
            <a:extLst>
              <a:ext uri="{FF2B5EF4-FFF2-40B4-BE49-F238E27FC236}">
                <a16:creationId xmlns:a16="http://schemas.microsoft.com/office/drawing/2014/main" id="{50B0808F-49E2-AB42-ACBA-4E35ED922A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3251" name="Rectangle 1027">
            <a:extLst>
              <a:ext uri="{FF2B5EF4-FFF2-40B4-BE49-F238E27FC236}">
                <a16:creationId xmlns:a16="http://schemas.microsoft.com/office/drawing/2014/main" id="{562AC510-B8DF-A441-B35B-899DA7A961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CC8208DC-5F6B-E449-AF5F-DA8F53B610F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32CFAF1D-3E13-B549-BCE4-645402069D9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  <a:ea typeface="ＭＳ Ｐゴシック" charset="-128"/>
              </a:defRPr>
            </a:lvl1pPr>
          </a:lstStyle>
          <a:p>
            <a:pPr>
              <a:defRPr/>
            </a:pPr>
            <a:fld id="{CF8A26E8-21FA-874A-BBD9-7AB3F548D1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3254" name="Line 1032">
            <a:extLst>
              <a:ext uri="{FF2B5EF4-FFF2-40B4-BE49-F238E27FC236}">
                <a16:creationId xmlns:a16="http://schemas.microsoft.com/office/drawing/2014/main" id="{79714397-DDB8-1D40-B2A0-37E6CD8344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255" name="Line 1033">
            <a:extLst>
              <a:ext uri="{FF2B5EF4-FFF2-40B4-BE49-F238E27FC236}">
                <a16:creationId xmlns:a16="http://schemas.microsoft.com/office/drawing/2014/main" id="{17505EFF-7EB4-CD41-8710-71671FCD9C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53256" name="Picture 7" descr="safari.png">
            <a:extLst>
              <a:ext uri="{FF2B5EF4-FFF2-40B4-BE49-F238E27FC236}">
                <a16:creationId xmlns:a16="http://schemas.microsoft.com/office/drawing/2014/main" id="{4B855D20-735A-E147-9633-5EF53191A25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453188"/>
            <a:ext cx="10795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326" r:id="rId1"/>
    <p:sldLayoutId id="2147485327" r:id="rId2"/>
    <p:sldLayoutId id="2147485328" r:id="rId3"/>
    <p:sldLayoutId id="2147485329" r:id="rId4"/>
    <p:sldLayoutId id="2147485330" r:id="rId5"/>
    <p:sldLayoutId id="2147485331" r:id="rId6"/>
    <p:sldLayoutId id="2147485332" r:id="rId7"/>
    <p:sldLayoutId id="2147485333" r:id="rId8"/>
    <p:sldLayoutId id="2147485334" r:id="rId9"/>
    <p:sldLayoutId id="2147485335" r:id="rId10"/>
    <p:sldLayoutId id="2147485336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026">
            <a:extLst>
              <a:ext uri="{FF2B5EF4-FFF2-40B4-BE49-F238E27FC236}">
                <a16:creationId xmlns:a16="http://schemas.microsoft.com/office/drawing/2014/main" id="{AAAA2B8E-1380-824A-B8DB-CB75F19400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8851" name="Rectangle 1027">
            <a:extLst>
              <a:ext uri="{FF2B5EF4-FFF2-40B4-BE49-F238E27FC236}">
                <a16:creationId xmlns:a16="http://schemas.microsoft.com/office/drawing/2014/main" id="{E388CACB-9070-D241-AEB3-F5601B9684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F3334574-36A6-D841-9BF1-505C85F84C3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B81B7CC0-EA57-B64A-A380-FEE9D4D6634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600">
                <a:solidFill>
                  <a:srgbClr val="000000"/>
                </a:solidFill>
                <a:latin typeface="Garamond" pitchFamily="18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42786A5A-CF13-CB4F-9A96-305D1DC0C7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8854" name="Line 1032">
            <a:extLst>
              <a:ext uri="{FF2B5EF4-FFF2-40B4-BE49-F238E27FC236}">
                <a16:creationId xmlns:a16="http://schemas.microsoft.com/office/drawing/2014/main" id="{B3D8C9C5-A709-DE4A-A600-A884A00AD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38175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55" name="Line 1033">
            <a:extLst>
              <a:ext uri="{FF2B5EF4-FFF2-40B4-BE49-F238E27FC236}">
                <a16:creationId xmlns:a16="http://schemas.microsoft.com/office/drawing/2014/main" id="{4CF90C62-F606-754B-AB94-6F167773B0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38" r:id="rId1"/>
    <p:sldLayoutId id="2147485339" r:id="rId2"/>
    <p:sldLayoutId id="2147485340" r:id="rId3"/>
    <p:sldLayoutId id="2147485341" r:id="rId4"/>
    <p:sldLayoutId id="2147485342" r:id="rId5"/>
    <p:sldLayoutId id="2147485343" r:id="rId6"/>
    <p:sldLayoutId id="2147485344" r:id="rId7"/>
    <p:sldLayoutId id="2147485345" r:id="rId8"/>
    <p:sldLayoutId id="2147485346" r:id="rId9"/>
    <p:sldLayoutId id="2147485347" r:id="rId10"/>
    <p:sldLayoutId id="2147485348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1026">
            <a:extLst>
              <a:ext uri="{FF2B5EF4-FFF2-40B4-BE49-F238E27FC236}">
                <a16:creationId xmlns:a16="http://schemas.microsoft.com/office/drawing/2014/main" id="{767842EF-2E87-9649-8E4C-4EF07515E6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25667" name="Rectangle 1027">
            <a:extLst>
              <a:ext uri="{FF2B5EF4-FFF2-40B4-BE49-F238E27FC236}">
                <a16:creationId xmlns:a16="http://schemas.microsoft.com/office/drawing/2014/main" id="{7F46E882-405C-294F-A176-5EB4B6E5E8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898525"/>
            <a:ext cx="8610600" cy="523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>
            <a:extLst>
              <a:ext uri="{FF2B5EF4-FFF2-40B4-BE49-F238E27FC236}">
                <a16:creationId xmlns:a16="http://schemas.microsoft.com/office/drawing/2014/main" id="{3955FDDD-00C5-1D4C-912E-1BDB0E3BD33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0358" name="Rectangle 1030">
            <a:extLst>
              <a:ext uri="{FF2B5EF4-FFF2-40B4-BE49-F238E27FC236}">
                <a16:creationId xmlns:a16="http://schemas.microsoft.com/office/drawing/2014/main" id="{2C1267A1-BE40-C34F-A587-D92B7D4A5D5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77038" y="631825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0000"/>
                </a:solidFill>
                <a:latin typeface="Garamond" charset="0"/>
              </a:defRPr>
            </a:lvl1pPr>
          </a:lstStyle>
          <a:p>
            <a:pPr>
              <a:defRPr/>
            </a:pPr>
            <a:fld id="{B1C60925-3F6D-0244-A63C-8428EA4EFD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25670" name="Line 1032">
            <a:extLst>
              <a:ext uri="{FF2B5EF4-FFF2-40B4-BE49-F238E27FC236}">
                <a16:creationId xmlns:a16="http://schemas.microsoft.com/office/drawing/2014/main" id="{BEFE2080-76AE-4B40-AEAD-392FD767B1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81763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671" name="Line 1033">
            <a:extLst>
              <a:ext uri="{FF2B5EF4-FFF2-40B4-BE49-F238E27FC236}">
                <a16:creationId xmlns:a16="http://schemas.microsoft.com/office/drawing/2014/main" id="{23A53299-EA82-2047-A09E-6BA50065689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898525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428" r:id="rId1"/>
    <p:sldLayoutId id="2147485257" r:id="rId2"/>
    <p:sldLayoutId id="2147485258" r:id="rId3"/>
    <p:sldLayoutId id="2147485259" r:id="rId4"/>
    <p:sldLayoutId id="2147485260" r:id="rId5"/>
    <p:sldLayoutId id="2147485261" r:id="rId6"/>
    <p:sldLayoutId id="2147485262" r:id="rId7"/>
    <p:sldLayoutId id="2147485263" r:id="rId8"/>
    <p:sldLayoutId id="2147485264" r:id="rId9"/>
    <p:sldLayoutId id="2147485265" r:id="rId10"/>
    <p:sldLayoutId id="2147485266" r:id="rId11"/>
    <p:sldLayoutId id="2147485267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  <a:ea typeface="ＭＳ Ｐゴシック" pitchFamily="-106" charset="-128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ＭＳ Ｐゴシック" pitchFamily="-106" charset="-128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ea typeface="ＭＳ Ｐゴシック" pitchFamily="-106" charset="-128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ea typeface="ＭＳ Ｐゴシック" pitchFamily="-106" charset="-128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32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495" r:id="rId1"/>
    <p:sldLayoutId id="2147485496" r:id="rId2"/>
    <p:sldLayoutId id="2147485497" r:id="rId3"/>
    <p:sldLayoutId id="2147485498" r:id="rId4"/>
    <p:sldLayoutId id="2147485499" r:id="rId5"/>
    <p:sldLayoutId id="2147485500" r:id="rId6"/>
    <p:sldLayoutId id="2147485501" r:id="rId7"/>
    <p:sldLayoutId id="2147485502" r:id="rId8"/>
    <p:sldLayoutId id="2147485503" r:id="rId9"/>
    <p:sldLayoutId id="2147485504" r:id="rId10"/>
    <p:sldLayoutId id="2147485505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6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07" r:id="rId1"/>
    <p:sldLayoutId id="2147485508" r:id="rId2"/>
    <p:sldLayoutId id="2147485509" r:id="rId3"/>
    <p:sldLayoutId id="2147485510" r:id="rId4"/>
    <p:sldLayoutId id="2147485511" r:id="rId5"/>
    <p:sldLayoutId id="2147485512" r:id="rId6"/>
    <p:sldLayoutId id="2147485513" r:id="rId7"/>
    <p:sldLayoutId id="2147485514" r:id="rId8"/>
    <p:sldLayoutId id="2147485515" r:id="rId9"/>
    <p:sldLayoutId id="2147485516" r:id="rId10"/>
    <p:sldLayoutId id="2147485517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381328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Tahoma"/>
            </a:endParaRPr>
          </a:p>
        </p:txBody>
      </p:sp>
      <p:pic>
        <p:nvPicPr>
          <p:cNvPr id="8" name="Picture 7" descr="safari.pn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79512" y="6453336"/>
            <a:ext cx="1080120" cy="3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1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32" r:id="rId1"/>
    <p:sldLayoutId id="2147485533" r:id="rId2"/>
    <p:sldLayoutId id="2147485534" r:id="rId3"/>
    <p:sldLayoutId id="2147485535" r:id="rId4"/>
    <p:sldLayoutId id="2147485536" r:id="rId5"/>
    <p:sldLayoutId id="2147485537" r:id="rId6"/>
    <p:sldLayoutId id="2147485538" r:id="rId7"/>
    <p:sldLayoutId id="2147485539" r:id="rId8"/>
    <p:sldLayoutId id="2147485540" r:id="rId9"/>
    <p:sldLayoutId id="2147485541" r:id="rId10"/>
    <p:sldLayoutId id="2147485542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afari.ethz.ch/projects_and_seminars/fall2021/lib/exe/fetch.php?media=gupta-asplos-2009.pdf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inf.ethz.ch/omutlu/pub/Reducing-SSD-Read-Latency-by-Optimizing-Read-Retry_asplos21.pdf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9.xml"/><Relationship Id="rId5" Type="http://schemas.openxmlformats.org/officeDocument/2006/relationships/hyperlink" Target="https://www.usenix.org/system/files/atc19-kim-shine.pdf" TargetMode="External"/><Relationship Id="rId4" Type="http://schemas.openxmlformats.org/officeDocument/2006/relationships/hyperlink" Target="https://www.usenix.org/legacy/event/fast12/tech/full_papers/Wu.pdf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5">
            <a:extLst>
              <a:ext uri="{FF2B5EF4-FFF2-40B4-BE49-F238E27FC236}">
                <a16:creationId xmlns:a16="http://schemas.microsoft.com/office/drawing/2014/main" id="{38DFFC52-436B-2049-BC66-9FF2A94A49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4038600"/>
            <a:ext cx="7848600" cy="22860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Dr. Mohammad Sadrosadati</a:t>
            </a:r>
          </a:p>
          <a:p>
            <a:pPr marL="0" indent="0" algn="ctr" eaLnBrk="1" hangingPunct="1">
              <a:buNone/>
            </a:pP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Prof.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Onur</a:t>
            </a: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Mutlu</a:t>
            </a:r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marL="0" indent="0" algn="ctr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ETH Zürich</a:t>
            </a:r>
          </a:p>
          <a:p>
            <a:pPr marL="0" indent="0" algn="ctr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Fall 2022</a:t>
            </a:r>
          </a:p>
          <a:p>
            <a:pPr marL="0" indent="0" algn="ctr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2 November 2022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5B1E4-4A3E-4B44-B90F-77CA8B5BE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143000"/>
            <a:ext cx="8458200" cy="22098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P&amp;S Modern SSDs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sz="1600" b="1" dirty="0">
                <a:solidFill>
                  <a:srgbClr val="C00000"/>
                </a:solidFill>
              </a:rPr>
            </a:br>
            <a:r>
              <a:rPr lang="en-US" sz="3600" dirty="0"/>
              <a:t>Advanced NAND Flash Commands</a:t>
            </a:r>
            <a:br>
              <a:rPr lang="en-US" sz="3600" dirty="0"/>
            </a:br>
            <a:r>
              <a:rPr lang="en-US" sz="3600" dirty="0"/>
              <a:t>&amp; Address Translation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72800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Performs consecutive reads in a pipelined manner</a:t>
            </a: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CACHE READ Command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" name="직사각형 77">
            <a:extLst>
              <a:ext uri="{FF2B5EF4-FFF2-40B4-BE49-F238E27FC236}">
                <a16:creationId xmlns:a16="http://schemas.microsoft.com/office/drawing/2014/main" id="{78202CE6-0E23-8E4A-A6F3-941386D833A5}"/>
              </a:ext>
            </a:extLst>
          </p:cNvPr>
          <p:cNvSpPr/>
          <p:nvPr/>
        </p:nvSpPr>
        <p:spPr>
          <a:xfrm>
            <a:off x="1602050" y="2657458"/>
            <a:ext cx="790882" cy="53836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</p:txBody>
      </p:sp>
      <p:sp>
        <p:nvSpPr>
          <p:cNvPr id="13" name="직사각형 110">
            <a:extLst>
              <a:ext uri="{FF2B5EF4-FFF2-40B4-BE49-F238E27FC236}">
                <a16:creationId xmlns:a16="http://schemas.microsoft.com/office/drawing/2014/main" id="{03C81135-3335-7947-9A53-3965DB61C8DC}"/>
              </a:ext>
            </a:extLst>
          </p:cNvPr>
          <p:cNvSpPr/>
          <p:nvPr/>
        </p:nvSpPr>
        <p:spPr>
          <a:xfrm>
            <a:off x="1890658" y="2657458"/>
            <a:ext cx="469581" cy="53836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A7E1487-C22F-5C42-B38E-5EB436898D33}"/>
              </a:ext>
            </a:extLst>
          </p:cNvPr>
          <p:cNvGrpSpPr/>
          <p:nvPr/>
        </p:nvGrpSpPr>
        <p:grpSpPr>
          <a:xfrm>
            <a:off x="3036425" y="2224849"/>
            <a:ext cx="974977" cy="920399"/>
            <a:chOff x="3036425" y="2224849"/>
            <a:chExt cx="974977" cy="920399"/>
          </a:xfrm>
        </p:grpSpPr>
        <p:sp>
          <p:nvSpPr>
            <p:cNvPr id="17" name="직사각형 48">
              <a:extLst>
                <a:ext uri="{FF2B5EF4-FFF2-40B4-BE49-F238E27FC236}">
                  <a16:creationId xmlns:a16="http://schemas.microsoft.com/office/drawing/2014/main" id="{17736EE9-28D8-6D45-8685-3C6A5C4B813F}"/>
                </a:ext>
              </a:extLst>
            </p:cNvPr>
            <p:cNvSpPr/>
            <p:nvPr/>
          </p:nvSpPr>
          <p:spPr>
            <a:xfrm>
              <a:off x="3145986" y="2740763"/>
              <a:ext cx="239527" cy="404485"/>
            </a:xfrm>
            <a:prstGeom prst="rect">
              <a:avLst/>
            </a:prstGeom>
            <a:solidFill>
              <a:srgbClr val="ED7D31">
                <a:lumMod val="75000"/>
              </a:srgbClr>
            </a:solidFill>
            <a:ln w="158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1CFCF9C1-DA2E-7342-A011-91E0AC537E2A}"/>
                </a:ext>
              </a:extLst>
            </p:cNvPr>
            <p:cNvGrpSpPr/>
            <p:nvPr/>
          </p:nvGrpSpPr>
          <p:grpSpPr>
            <a:xfrm>
              <a:off x="3036425" y="2224849"/>
              <a:ext cx="974977" cy="740783"/>
              <a:chOff x="3036425" y="2224849"/>
              <a:chExt cx="974977" cy="74078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7BC2EE-32D9-C14B-914E-9CDD27A6EC1C}"/>
                  </a:ext>
                </a:extLst>
              </p:cNvPr>
              <p:cNvSpPr txBox="1"/>
              <p:nvPr/>
            </p:nvSpPr>
            <p:spPr>
              <a:xfrm>
                <a:off x="3036425" y="2224849"/>
                <a:ext cx="974977" cy="369332"/>
              </a:xfrm>
              <a:prstGeom prst="rect">
                <a:avLst/>
              </a:prstGeom>
              <a:noFill/>
            </p:spPr>
            <p:txBody>
              <a:bodyPr wrap="square" lIns="72000" tIns="0" rIns="0" bIns="0" rtlCol="0" anchor="ctr">
                <a:spAutoFit/>
              </a:bodyPr>
              <a:lstStyle/>
              <a:p>
                <a:pPr algn="ctr" defTabSz="457200"/>
                <a:r>
                  <a:rPr lang="en-US" altLang="ko-KR" sz="2400" b="1" dirty="0" err="1">
                    <a:solidFill>
                      <a:srgbClr val="D77A0B"/>
                    </a:solidFill>
                    <a:latin typeface="Courier New" panose="02070309020205020404" pitchFamily="49" charset="0"/>
                    <a:ea typeface="맑은 고딕" panose="020B0503020000020004" pitchFamily="34" charset="-127"/>
                    <a:cs typeface="Courier New" panose="02070309020205020404" pitchFamily="49" charset="0"/>
                  </a:rPr>
                  <a:t>tECC</a:t>
                </a:r>
                <a:endParaRPr lang="ko-KR" altLang="en-US" sz="2400" b="1" dirty="0">
                  <a:solidFill>
                    <a:srgbClr val="D77A0B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983BD2C-32AA-1143-A3BA-4836375AB2FB}"/>
                  </a:ext>
                </a:extLst>
              </p:cNvPr>
              <p:cNvCxnSpPr/>
              <p:nvPr/>
            </p:nvCxnSpPr>
            <p:spPr>
              <a:xfrm>
                <a:off x="3265188" y="2594181"/>
                <a:ext cx="0" cy="371451"/>
              </a:xfrm>
              <a:prstGeom prst="line">
                <a:avLst/>
              </a:prstGeom>
              <a:ln w="12700">
                <a:solidFill>
                  <a:srgbClr val="D77A0B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6903D63-F817-AD44-9AD7-A4664B457A63}"/>
              </a:ext>
            </a:extLst>
          </p:cNvPr>
          <p:cNvSpPr txBox="1"/>
          <p:nvPr/>
        </p:nvSpPr>
        <p:spPr>
          <a:xfrm>
            <a:off x="447902" y="2738584"/>
            <a:ext cx="1681199" cy="430888"/>
          </a:xfrm>
          <a:prstGeom prst="rect">
            <a:avLst/>
          </a:prstGeom>
          <a:noFill/>
        </p:spPr>
        <p:txBody>
          <a:bodyPr wrap="square" lIns="72000" tIns="0" rIns="0" bIns="0" rtlCol="0" anchor="ctr">
            <a:spAutoFit/>
          </a:bodyPr>
          <a:lstStyle/>
          <a:p>
            <a:pPr algn="ctr" defTabSz="457200"/>
            <a:r>
              <a:rPr lang="en-US" altLang="ko-KR" sz="2400" b="1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READ </a:t>
            </a:r>
            <a:r>
              <a:rPr lang="en-US" altLang="ko-KR" sz="2800" b="1" dirty="0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A</a:t>
            </a:r>
            <a:endParaRPr lang="ko-KR" altLang="en-US" sz="2400" b="1" i="1" dirty="0">
              <a:solidFill>
                <a:prstClr val="black"/>
              </a:solidFill>
              <a:latin typeface="Courier New" panose="02070309020205020404" pitchFamily="49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27E9AA-3537-DC41-8C31-E34F473E6E25}"/>
              </a:ext>
            </a:extLst>
          </p:cNvPr>
          <p:cNvSpPr txBox="1"/>
          <p:nvPr/>
        </p:nvSpPr>
        <p:spPr>
          <a:xfrm>
            <a:off x="447902" y="3168715"/>
            <a:ext cx="1681199" cy="430888"/>
          </a:xfrm>
          <a:prstGeom prst="rect">
            <a:avLst/>
          </a:prstGeom>
          <a:noFill/>
        </p:spPr>
        <p:txBody>
          <a:bodyPr wrap="square" lIns="72000" tIns="0" rIns="0" bIns="0" rtlCol="0" anchor="ctr">
            <a:spAutoFit/>
          </a:bodyPr>
          <a:lstStyle/>
          <a:p>
            <a:pPr algn="ctr" defTabSz="457200"/>
            <a:r>
              <a:rPr lang="en-US" altLang="ko-KR" sz="2400" b="1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READ </a:t>
            </a:r>
            <a:r>
              <a:rPr lang="en-US" altLang="ko-KR" sz="2800" b="1" dirty="0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B</a:t>
            </a:r>
            <a:endParaRPr lang="ko-KR" altLang="en-US" sz="2400" b="1" i="1" dirty="0">
              <a:solidFill>
                <a:prstClr val="black"/>
              </a:solidFill>
              <a:latin typeface="Courier New" panose="02070309020205020404" pitchFamily="49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B97DB6-30E7-4F47-96CB-71843243074E}"/>
              </a:ext>
            </a:extLst>
          </p:cNvPr>
          <p:cNvSpPr txBox="1"/>
          <p:nvPr/>
        </p:nvSpPr>
        <p:spPr>
          <a:xfrm>
            <a:off x="3577147" y="2738735"/>
            <a:ext cx="20131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0"/>
            <a:r>
              <a:rPr lang="en-US" sz="2400" b="1" i="1" dirty="0">
                <a:solidFill>
                  <a:srgbClr val="0070C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PAGE</a:t>
            </a:r>
            <a:r>
              <a:rPr lang="en-US" sz="2400" b="1" i="1" dirty="0">
                <a:solidFill>
                  <a:srgbClr val="0070C0"/>
                </a:solidFill>
                <a:latin typeface="Helvetica" pitchFamily="2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2400" b="1" i="1" dirty="0">
                <a:solidFill>
                  <a:srgbClr val="0070C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READ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4A6A5C0-A3C3-9344-B8B9-6457626BC955}"/>
              </a:ext>
            </a:extLst>
          </p:cNvPr>
          <p:cNvCxnSpPr>
            <a:cxnSpLocks/>
          </p:cNvCxnSpPr>
          <p:nvPr/>
        </p:nvCxnSpPr>
        <p:spPr>
          <a:xfrm flipH="1">
            <a:off x="3145986" y="2944368"/>
            <a:ext cx="468283" cy="200880"/>
          </a:xfrm>
          <a:prstGeom prst="line">
            <a:avLst/>
          </a:prstGeom>
          <a:ln w="127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5BCB521-9FA5-7546-865C-8D303D59C196}"/>
              </a:ext>
            </a:extLst>
          </p:cNvPr>
          <p:cNvSpPr txBox="1"/>
          <p:nvPr/>
        </p:nvSpPr>
        <p:spPr>
          <a:xfrm>
            <a:off x="5304116" y="2514600"/>
            <a:ext cx="371559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sz="2200" dirty="0">
                <a:latin typeface="+mn-lt"/>
              </a:rPr>
              <a:t>Regular PAGE READ:</a:t>
            </a:r>
          </a:p>
          <a:p>
            <a:pPr algn="ctr"/>
            <a:r>
              <a:rPr lang="en-CH" sz="2200" dirty="0">
                <a:latin typeface="+mn-lt"/>
              </a:rPr>
              <a:t>Overlaps </a:t>
            </a:r>
            <a:r>
              <a:rPr lang="en-CH" sz="2200" dirty="0">
                <a:solidFill>
                  <a:srgbClr val="C00000"/>
                </a:solidFill>
                <a:latin typeface="+mn-lt"/>
              </a:rPr>
              <a:t>only tECC </a:t>
            </a:r>
            <a:r>
              <a:rPr lang="en-CH" sz="2200" dirty="0">
                <a:latin typeface="+mn-lt"/>
              </a:rPr>
              <a:t>with tR</a:t>
            </a:r>
          </a:p>
        </p:txBody>
      </p:sp>
      <p:sp>
        <p:nvSpPr>
          <p:cNvPr id="34" name="직사각형 77">
            <a:extLst>
              <a:ext uri="{FF2B5EF4-FFF2-40B4-BE49-F238E27FC236}">
                <a16:creationId xmlns:a16="http://schemas.microsoft.com/office/drawing/2014/main" id="{54639DAB-C588-874E-98DE-0A01AB876080}"/>
              </a:ext>
            </a:extLst>
          </p:cNvPr>
          <p:cNvSpPr/>
          <p:nvPr/>
        </p:nvSpPr>
        <p:spPr>
          <a:xfrm>
            <a:off x="1602050" y="4562458"/>
            <a:ext cx="790882" cy="53836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</p:txBody>
      </p:sp>
      <p:cxnSp>
        <p:nvCxnSpPr>
          <p:cNvPr id="35" name="직선 화살표 연결선 80">
            <a:extLst>
              <a:ext uri="{FF2B5EF4-FFF2-40B4-BE49-F238E27FC236}">
                <a16:creationId xmlns:a16="http://schemas.microsoft.com/office/drawing/2014/main" id="{12B5FFF5-DD6E-4A43-98D3-C7AF7E70B586}"/>
              </a:ext>
            </a:extLst>
          </p:cNvPr>
          <p:cNvCxnSpPr>
            <a:cxnSpLocks/>
          </p:cNvCxnSpPr>
          <p:nvPr/>
        </p:nvCxnSpPr>
        <p:spPr>
          <a:xfrm rot="21060000" flipH="1">
            <a:off x="2642061" y="4816735"/>
            <a:ext cx="369513" cy="218206"/>
          </a:xfrm>
          <a:prstGeom prst="straightConnector1">
            <a:avLst/>
          </a:prstGeom>
          <a:noFill/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  <a:headEnd w="lg" len="lg"/>
            <a:tailEnd type="triangle" w="lg" len="lg"/>
          </a:ln>
          <a:effectLst/>
        </p:spPr>
      </p:cxnSp>
      <p:sp>
        <p:nvSpPr>
          <p:cNvPr id="36" name="직사각형 110">
            <a:extLst>
              <a:ext uri="{FF2B5EF4-FFF2-40B4-BE49-F238E27FC236}">
                <a16:creationId xmlns:a16="http://schemas.microsoft.com/office/drawing/2014/main" id="{ADDD61C2-8FF9-5848-8D65-A60C69A3D63A}"/>
              </a:ext>
            </a:extLst>
          </p:cNvPr>
          <p:cNvSpPr/>
          <p:nvPr/>
        </p:nvSpPr>
        <p:spPr>
          <a:xfrm>
            <a:off x="1890658" y="4562458"/>
            <a:ext cx="469581" cy="53836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</p:txBody>
      </p:sp>
      <p:grpSp>
        <p:nvGrpSpPr>
          <p:cNvPr id="37" name="그룹 45">
            <a:extLst>
              <a:ext uri="{FF2B5EF4-FFF2-40B4-BE49-F238E27FC236}">
                <a16:creationId xmlns:a16="http://schemas.microsoft.com/office/drawing/2014/main" id="{7D383AF7-E99E-924D-98B5-E70BA2211888}"/>
              </a:ext>
            </a:extLst>
          </p:cNvPr>
          <p:cNvGrpSpPr/>
          <p:nvPr/>
        </p:nvGrpSpPr>
        <p:grpSpPr>
          <a:xfrm>
            <a:off x="1997491" y="4645763"/>
            <a:ext cx="1388022" cy="404485"/>
            <a:chOff x="1874519" y="3830320"/>
            <a:chExt cx="4230088" cy="275440"/>
          </a:xfrm>
        </p:grpSpPr>
        <p:sp>
          <p:nvSpPr>
            <p:cNvPr id="38" name="직사각형 46">
              <a:extLst>
                <a:ext uri="{FF2B5EF4-FFF2-40B4-BE49-F238E27FC236}">
                  <a16:creationId xmlns:a16="http://schemas.microsoft.com/office/drawing/2014/main" id="{18FF7888-5F52-DF42-921C-AC329F4FF3C7}"/>
                </a:ext>
              </a:extLst>
            </p:cNvPr>
            <p:cNvSpPr/>
            <p:nvPr/>
          </p:nvSpPr>
          <p:spPr>
            <a:xfrm>
              <a:off x="1874519" y="3830320"/>
              <a:ext cx="2920999" cy="275440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58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endParaRPr>
            </a:p>
          </p:txBody>
        </p:sp>
        <p:sp>
          <p:nvSpPr>
            <p:cNvPr id="39" name="직사각형 47">
              <a:extLst>
                <a:ext uri="{FF2B5EF4-FFF2-40B4-BE49-F238E27FC236}">
                  <a16:creationId xmlns:a16="http://schemas.microsoft.com/office/drawing/2014/main" id="{AB9D1352-F7B9-0740-B68B-954B8C2338B0}"/>
                </a:ext>
              </a:extLst>
            </p:cNvPr>
            <p:cNvSpPr/>
            <p:nvPr/>
          </p:nvSpPr>
          <p:spPr>
            <a:xfrm>
              <a:off x="4795518" y="3830320"/>
              <a:ext cx="584200" cy="275440"/>
            </a:xfrm>
            <a:prstGeom prst="rect">
              <a:avLst/>
            </a:prstGeom>
            <a:solidFill>
              <a:srgbClr val="FFC000"/>
            </a:solidFill>
            <a:ln w="158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endParaRPr>
            </a:p>
          </p:txBody>
        </p:sp>
        <p:sp>
          <p:nvSpPr>
            <p:cNvPr id="40" name="직사각형 48">
              <a:extLst>
                <a:ext uri="{FF2B5EF4-FFF2-40B4-BE49-F238E27FC236}">
                  <a16:creationId xmlns:a16="http://schemas.microsoft.com/office/drawing/2014/main" id="{76DDB511-2E8A-C648-90B2-E42F645D46AD}"/>
                </a:ext>
              </a:extLst>
            </p:cNvPr>
            <p:cNvSpPr/>
            <p:nvPr/>
          </p:nvSpPr>
          <p:spPr>
            <a:xfrm>
              <a:off x="5374634" y="3830320"/>
              <a:ext cx="729973" cy="275440"/>
            </a:xfrm>
            <a:prstGeom prst="rect">
              <a:avLst/>
            </a:prstGeom>
            <a:solidFill>
              <a:srgbClr val="ED7D31">
                <a:lumMod val="75000"/>
              </a:srgbClr>
            </a:solidFill>
            <a:ln w="158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endParaRPr>
            </a:p>
          </p:txBody>
        </p:sp>
      </p:grpSp>
      <p:cxnSp>
        <p:nvCxnSpPr>
          <p:cNvPr id="43" name="직선 화살표 연결선 80">
            <a:extLst>
              <a:ext uri="{FF2B5EF4-FFF2-40B4-BE49-F238E27FC236}">
                <a16:creationId xmlns:a16="http://schemas.microsoft.com/office/drawing/2014/main" id="{49C94D0A-B508-B843-A6FF-01D29EE051FF}"/>
              </a:ext>
            </a:extLst>
          </p:cNvPr>
          <p:cNvCxnSpPr>
            <a:cxnSpLocks/>
          </p:cNvCxnSpPr>
          <p:nvPr/>
        </p:nvCxnSpPr>
        <p:spPr>
          <a:xfrm rot="21060000" flipH="1">
            <a:off x="3591986" y="5212705"/>
            <a:ext cx="369513" cy="218206"/>
          </a:xfrm>
          <a:prstGeom prst="straightConnector1">
            <a:avLst/>
          </a:prstGeom>
          <a:noFill/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  <a:headEnd w="lg" len="lg"/>
            <a:tailEnd type="triangle" w="lg" len="lg"/>
          </a:ln>
          <a:effectLst/>
        </p:spPr>
      </p:cxnSp>
      <p:grpSp>
        <p:nvGrpSpPr>
          <p:cNvPr id="44" name="그룹 45">
            <a:extLst>
              <a:ext uri="{FF2B5EF4-FFF2-40B4-BE49-F238E27FC236}">
                <a16:creationId xmlns:a16="http://schemas.microsoft.com/office/drawing/2014/main" id="{523A29F6-FE94-1041-A3D4-93D4302E88F1}"/>
              </a:ext>
            </a:extLst>
          </p:cNvPr>
          <p:cNvGrpSpPr/>
          <p:nvPr/>
        </p:nvGrpSpPr>
        <p:grpSpPr>
          <a:xfrm>
            <a:off x="2947416" y="5041733"/>
            <a:ext cx="1388022" cy="404485"/>
            <a:chOff x="1874519" y="3830320"/>
            <a:chExt cx="4230088" cy="275440"/>
          </a:xfrm>
        </p:grpSpPr>
        <p:sp>
          <p:nvSpPr>
            <p:cNvPr id="45" name="직사각형 46">
              <a:extLst>
                <a:ext uri="{FF2B5EF4-FFF2-40B4-BE49-F238E27FC236}">
                  <a16:creationId xmlns:a16="http://schemas.microsoft.com/office/drawing/2014/main" id="{B5773D78-DA02-AE49-AD0E-B1FB6B75139B}"/>
                </a:ext>
              </a:extLst>
            </p:cNvPr>
            <p:cNvSpPr/>
            <p:nvPr/>
          </p:nvSpPr>
          <p:spPr>
            <a:xfrm>
              <a:off x="1874519" y="3830320"/>
              <a:ext cx="2920999" cy="275440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58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endParaRPr>
            </a:p>
          </p:txBody>
        </p:sp>
        <p:sp>
          <p:nvSpPr>
            <p:cNvPr id="46" name="직사각형 47">
              <a:extLst>
                <a:ext uri="{FF2B5EF4-FFF2-40B4-BE49-F238E27FC236}">
                  <a16:creationId xmlns:a16="http://schemas.microsoft.com/office/drawing/2014/main" id="{3A736C14-65BE-BE40-BC85-4A881BE27614}"/>
                </a:ext>
              </a:extLst>
            </p:cNvPr>
            <p:cNvSpPr/>
            <p:nvPr/>
          </p:nvSpPr>
          <p:spPr>
            <a:xfrm>
              <a:off x="4795518" y="3830320"/>
              <a:ext cx="584200" cy="275440"/>
            </a:xfrm>
            <a:prstGeom prst="rect">
              <a:avLst/>
            </a:prstGeom>
            <a:solidFill>
              <a:srgbClr val="FFC000"/>
            </a:solidFill>
            <a:ln w="158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endParaRPr>
            </a:p>
          </p:txBody>
        </p:sp>
        <p:sp>
          <p:nvSpPr>
            <p:cNvPr id="47" name="직사각형 48">
              <a:extLst>
                <a:ext uri="{FF2B5EF4-FFF2-40B4-BE49-F238E27FC236}">
                  <a16:creationId xmlns:a16="http://schemas.microsoft.com/office/drawing/2014/main" id="{1AABE163-8C40-3345-9B98-4A3961A1F1BC}"/>
                </a:ext>
              </a:extLst>
            </p:cNvPr>
            <p:cNvSpPr/>
            <p:nvPr/>
          </p:nvSpPr>
          <p:spPr>
            <a:xfrm>
              <a:off x="5374634" y="3830320"/>
              <a:ext cx="729973" cy="275440"/>
            </a:xfrm>
            <a:prstGeom prst="rect">
              <a:avLst/>
            </a:prstGeom>
            <a:solidFill>
              <a:srgbClr val="ED7D31">
                <a:lumMod val="75000"/>
              </a:srgbClr>
            </a:solidFill>
            <a:ln w="158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ABFF90FD-1319-6C41-BBE2-B8DA8F6AE9F7}"/>
              </a:ext>
            </a:extLst>
          </p:cNvPr>
          <p:cNvSpPr txBox="1"/>
          <p:nvPr/>
        </p:nvSpPr>
        <p:spPr>
          <a:xfrm>
            <a:off x="447902" y="4643584"/>
            <a:ext cx="1681199" cy="430888"/>
          </a:xfrm>
          <a:prstGeom prst="rect">
            <a:avLst/>
          </a:prstGeom>
          <a:noFill/>
        </p:spPr>
        <p:txBody>
          <a:bodyPr wrap="square" lIns="72000" tIns="0" rIns="0" bIns="0" rtlCol="0" anchor="ctr">
            <a:spAutoFit/>
          </a:bodyPr>
          <a:lstStyle/>
          <a:p>
            <a:pPr algn="ctr" defTabSz="457200"/>
            <a:r>
              <a:rPr lang="en-US" altLang="ko-KR" sz="2400" b="1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READ </a:t>
            </a:r>
            <a:r>
              <a:rPr lang="en-US" altLang="ko-KR" sz="2800" b="1" dirty="0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A</a:t>
            </a:r>
            <a:endParaRPr lang="ko-KR" altLang="en-US" sz="2400" b="1" i="1" dirty="0">
              <a:solidFill>
                <a:prstClr val="black"/>
              </a:solidFill>
              <a:latin typeface="Courier New" panose="02070309020205020404" pitchFamily="49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D4B4AC-0CC9-EE4E-8F10-BA12C8AB12E7}"/>
              </a:ext>
            </a:extLst>
          </p:cNvPr>
          <p:cNvSpPr txBox="1"/>
          <p:nvPr/>
        </p:nvSpPr>
        <p:spPr>
          <a:xfrm>
            <a:off x="447902" y="5073715"/>
            <a:ext cx="1681199" cy="430888"/>
          </a:xfrm>
          <a:prstGeom prst="rect">
            <a:avLst/>
          </a:prstGeom>
          <a:noFill/>
        </p:spPr>
        <p:txBody>
          <a:bodyPr wrap="square" lIns="72000" tIns="0" rIns="0" bIns="0" rtlCol="0" anchor="ctr">
            <a:spAutoFit/>
          </a:bodyPr>
          <a:lstStyle/>
          <a:p>
            <a:pPr algn="ctr" defTabSz="457200"/>
            <a:r>
              <a:rPr lang="en-US" altLang="ko-KR" sz="2400" b="1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READ </a:t>
            </a:r>
            <a:r>
              <a:rPr lang="en-US" altLang="ko-KR" sz="2800" b="1" dirty="0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B</a:t>
            </a:r>
            <a:endParaRPr lang="ko-KR" altLang="en-US" sz="2400" b="1" i="1" dirty="0">
              <a:solidFill>
                <a:prstClr val="black"/>
              </a:solidFill>
              <a:latin typeface="Courier New" panose="02070309020205020404" pitchFamily="49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7509F3-CA5C-B045-A097-4884C0AF087B}"/>
              </a:ext>
            </a:extLst>
          </p:cNvPr>
          <p:cNvSpPr txBox="1"/>
          <p:nvPr/>
        </p:nvSpPr>
        <p:spPr>
          <a:xfrm>
            <a:off x="3577147" y="4643735"/>
            <a:ext cx="20131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0"/>
            <a:r>
              <a:rPr lang="en-US" sz="2400" b="1" i="1" dirty="0">
                <a:solidFill>
                  <a:srgbClr val="C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CACHE</a:t>
            </a:r>
            <a:r>
              <a:rPr lang="en-US" sz="2400" b="1" i="1" dirty="0">
                <a:solidFill>
                  <a:srgbClr val="C00000"/>
                </a:solidFill>
                <a:latin typeface="Helvetica" pitchFamily="2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2400" b="1" i="1" dirty="0">
                <a:solidFill>
                  <a:srgbClr val="C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READ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711F76-5CF4-8A4B-A13B-39BA51180878}"/>
              </a:ext>
            </a:extLst>
          </p:cNvPr>
          <p:cNvCxnSpPr>
            <a:cxnSpLocks/>
          </p:cNvCxnSpPr>
          <p:nvPr/>
        </p:nvCxnSpPr>
        <p:spPr>
          <a:xfrm flipH="1">
            <a:off x="2923268" y="4849368"/>
            <a:ext cx="691001" cy="180112"/>
          </a:xfrm>
          <a:prstGeom prst="line">
            <a:avLst/>
          </a:prstGeom>
          <a:ln w="127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309BE0C-B845-8D4D-ABE3-550898E77024}"/>
              </a:ext>
            </a:extLst>
          </p:cNvPr>
          <p:cNvSpPr txBox="1"/>
          <p:nvPr/>
        </p:nvSpPr>
        <p:spPr>
          <a:xfrm>
            <a:off x="5304116" y="4454604"/>
            <a:ext cx="3715594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sz="2200" dirty="0">
                <a:latin typeface="+mn-lt"/>
              </a:rPr>
              <a:t>CACHE READ:</a:t>
            </a:r>
          </a:p>
          <a:p>
            <a:pPr algn="ctr"/>
            <a:r>
              <a:rPr lang="en-CH" sz="2200" dirty="0">
                <a:latin typeface="+mn-lt"/>
              </a:rPr>
              <a:t>Overlaps </a:t>
            </a:r>
            <a:r>
              <a:rPr lang="en-CH" sz="2200" dirty="0">
                <a:solidFill>
                  <a:schemeClr val="accent6"/>
                </a:solidFill>
                <a:latin typeface="+mn-lt"/>
              </a:rPr>
              <a:t>tDMA &amp; tECC</a:t>
            </a:r>
            <a:br>
              <a:rPr lang="en-CH" sz="2200" dirty="0">
                <a:latin typeface="+mn-lt"/>
              </a:rPr>
            </a:br>
            <a:r>
              <a:rPr lang="en-CH" sz="2200" dirty="0">
                <a:latin typeface="+mn-lt"/>
              </a:rPr>
              <a:t> with tR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59C28FE-8FE0-174D-BF07-A3C4B5687477}"/>
              </a:ext>
            </a:extLst>
          </p:cNvPr>
          <p:cNvGrpSpPr/>
          <p:nvPr/>
        </p:nvGrpSpPr>
        <p:grpSpPr>
          <a:xfrm>
            <a:off x="2439524" y="1901948"/>
            <a:ext cx="1210520" cy="1243300"/>
            <a:chOff x="2439524" y="1901948"/>
            <a:chExt cx="1210520" cy="1243300"/>
          </a:xfrm>
        </p:grpSpPr>
        <p:sp>
          <p:nvSpPr>
            <p:cNvPr id="16" name="직사각형 47">
              <a:extLst>
                <a:ext uri="{FF2B5EF4-FFF2-40B4-BE49-F238E27FC236}">
                  <a16:creationId xmlns:a16="http://schemas.microsoft.com/office/drawing/2014/main" id="{CDA20762-AA19-C841-ABA6-1984661D7463}"/>
                </a:ext>
              </a:extLst>
            </p:cNvPr>
            <p:cNvSpPr/>
            <p:nvPr/>
          </p:nvSpPr>
          <p:spPr>
            <a:xfrm>
              <a:off x="2955961" y="2740763"/>
              <a:ext cx="191694" cy="404485"/>
            </a:xfrm>
            <a:prstGeom prst="rect">
              <a:avLst/>
            </a:prstGeom>
            <a:solidFill>
              <a:srgbClr val="FFC000"/>
            </a:solidFill>
            <a:ln w="158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897B59D-272A-1B41-99C1-FABC2336AE32}"/>
                </a:ext>
              </a:extLst>
            </p:cNvPr>
            <p:cNvGrpSpPr/>
            <p:nvPr/>
          </p:nvGrpSpPr>
          <p:grpSpPr>
            <a:xfrm>
              <a:off x="2439524" y="1901948"/>
              <a:ext cx="1210520" cy="1059099"/>
              <a:chOff x="2439524" y="1901948"/>
              <a:chExt cx="1210520" cy="1059099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32E752-10CE-5D4F-BB31-8620E5253CCA}"/>
                  </a:ext>
                </a:extLst>
              </p:cNvPr>
              <p:cNvSpPr txBox="1"/>
              <p:nvPr/>
            </p:nvSpPr>
            <p:spPr>
              <a:xfrm>
                <a:off x="2439524" y="1901948"/>
                <a:ext cx="1210520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 defTabSz="457200"/>
                <a:r>
                  <a:rPr lang="en-US" altLang="ko-KR" sz="2400" b="1" dirty="0" err="1">
                    <a:solidFill>
                      <a:schemeClr val="accent1"/>
                    </a:solidFill>
                    <a:latin typeface="Courier New" panose="02070309020205020404" pitchFamily="49" charset="0"/>
                    <a:ea typeface="맑은 고딕" panose="020B0503020000020004" pitchFamily="34" charset="-127"/>
                    <a:cs typeface="Courier New" panose="02070309020205020404" pitchFamily="49" charset="0"/>
                  </a:rPr>
                  <a:t>tDMA</a:t>
                </a:r>
                <a:endParaRPr lang="ko-KR" altLang="en-US" sz="2400" b="1" dirty="0">
                  <a:solidFill>
                    <a:schemeClr val="accent1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E779753-F923-8143-9F8A-FEC76F4F5CCE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 flipH="1">
                <a:off x="3042726" y="2271280"/>
                <a:ext cx="2058" cy="689767"/>
              </a:xfrm>
              <a:prstGeom prst="line">
                <a:avLst/>
              </a:prstGeom>
              <a:ln w="12700"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A5775C4-CE39-A846-B2FE-6CE7F924D1EA}"/>
              </a:ext>
            </a:extLst>
          </p:cNvPr>
          <p:cNvGrpSpPr/>
          <p:nvPr/>
        </p:nvGrpSpPr>
        <p:grpSpPr>
          <a:xfrm>
            <a:off x="1997491" y="2224849"/>
            <a:ext cx="958470" cy="920399"/>
            <a:chOff x="1997491" y="2224849"/>
            <a:chExt cx="958470" cy="920399"/>
          </a:xfrm>
        </p:grpSpPr>
        <p:sp>
          <p:nvSpPr>
            <p:cNvPr id="58" name="직사각형 46">
              <a:extLst>
                <a:ext uri="{FF2B5EF4-FFF2-40B4-BE49-F238E27FC236}">
                  <a16:creationId xmlns:a16="http://schemas.microsoft.com/office/drawing/2014/main" id="{0BD68158-3894-EE47-9170-37DC6789263E}"/>
                </a:ext>
              </a:extLst>
            </p:cNvPr>
            <p:cNvSpPr/>
            <p:nvPr/>
          </p:nvSpPr>
          <p:spPr>
            <a:xfrm>
              <a:off x="1997491" y="2740763"/>
              <a:ext cx="958470" cy="404485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58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endParaRP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CE0C926-DB6A-B245-B66D-425C218C9311}"/>
                </a:ext>
              </a:extLst>
            </p:cNvPr>
            <p:cNvGrpSpPr/>
            <p:nvPr/>
          </p:nvGrpSpPr>
          <p:grpSpPr>
            <a:xfrm>
              <a:off x="2231786" y="2224849"/>
              <a:ext cx="564716" cy="740783"/>
              <a:chOff x="2231786" y="2224849"/>
              <a:chExt cx="564716" cy="740783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336D346-5803-FA4F-866F-8824BCC6B234}"/>
                  </a:ext>
                </a:extLst>
              </p:cNvPr>
              <p:cNvSpPr txBox="1"/>
              <p:nvPr/>
            </p:nvSpPr>
            <p:spPr>
              <a:xfrm>
                <a:off x="2231786" y="2224849"/>
                <a:ext cx="56471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 defTabSz="457200"/>
                <a:r>
                  <a:rPr lang="en-US" altLang="ko-KR" sz="2400" b="1" dirty="0" err="1">
                    <a:solidFill>
                      <a:schemeClr val="accent6"/>
                    </a:solidFill>
                    <a:latin typeface="Courier New" panose="02070309020205020404" pitchFamily="49" charset="0"/>
                    <a:ea typeface="맑은 고딕" panose="020B0503020000020004" pitchFamily="34" charset="-127"/>
                    <a:cs typeface="Courier New" panose="02070309020205020404" pitchFamily="49" charset="0"/>
                  </a:rPr>
                  <a:t>tR</a:t>
                </a:r>
                <a:endParaRPr lang="ko-KR" altLang="en-US" sz="2400" b="1" dirty="0">
                  <a:solidFill>
                    <a:schemeClr val="accent6"/>
                  </a:solidFill>
                  <a:latin typeface="Courier New" panose="02070309020205020404" pitchFamily="49" charset="0"/>
                  <a:ea typeface="맑은 고딕" panose="020B0503020000020004" pitchFamily="34" charset="-127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25F67710-2135-FD4D-B730-43621E5BEE11}"/>
                  </a:ext>
                </a:extLst>
              </p:cNvPr>
              <p:cNvCxnSpPr/>
              <p:nvPr/>
            </p:nvCxnSpPr>
            <p:spPr>
              <a:xfrm>
                <a:off x="2500393" y="2594181"/>
                <a:ext cx="0" cy="371451"/>
              </a:xfrm>
              <a:prstGeom prst="line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그룹 45">
            <a:extLst>
              <a:ext uri="{FF2B5EF4-FFF2-40B4-BE49-F238E27FC236}">
                <a16:creationId xmlns:a16="http://schemas.microsoft.com/office/drawing/2014/main" id="{6C310DFA-92CC-794E-8327-5D8BAA0ECECD}"/>
              </a:ext>
            </a:extLst>
          </p:cNvPr>
          <p:cNvGrpSpPr/>
          <p:nvPr/>
        </p:nvGrpSpPr>
        <p:grpSpPr>
          <a:xfrm>
            <a:off x="3152080" y="3148925"/>
            <a:ext cx="1388022" cy="404485"/>
            <a:chOff x="1874519" y="3830320"/>
            <a:chExt cx="4230088" cy="275440"/>
          </a:xfrm>
        </p:grpSpPr>
        <p:sp>
          <p:nvSpPr>
            <p:cNvPr id="63" name="직사각형 46">
              <a:extLst>
                <a:ext uri="{FF2B5EF4-FFF2-40B4-BE49-F238E27FC236}">
                  <a16:creationId xmlns:a16="http://schemas.microsoft.com/office/drawing/2014/main" id="{8F4EEFC7-B4A7-0C47-8380-D8C383AF61BD}"/>
                </a:ext>
              </a:extLst>
            </p:cNvPr>
            <p:cNvSpPr/>
            <p:nvPr/>
          </p:nvSpPr>
          <p:spPr>
            <a:xfrm>
              <a:off x="1874519" y="3830320"/>
              <a:ext cx="2920999" cy="275440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58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endParaRPr>
            </a:p>
          </p:txBody>
        </p:sp>
        <p:sp>
          <p:nvSpPr>
            <p:cNvPr id="64" name="직사각형 47">
              <a:extLst>
                <a:ext uri="{FF2B5EF4-FFF2-40B4-BE49-F238E27FC236}">
                  <a16:creationId xmlns:a16="http://schemas.microsoft.com/office/drawing/2014/main" id="{0386C9CF-6831-874E-8D92-E58F973BC141}"/>
                </a:ext>
              </a:extLst>
            </p:cNvPr>
            <p:cNvSpPr/>
            <p:nvPr/>
          </p:nvSpPr>
          <p:spPr>
            <a:xfrm>
              <a:off x="4795518" y="3830320"/>
              <a:ext cx="584200" cy="275440"/>
            </a:xfrm>
            <a:prstGeom prst="rect">
              <a:avLst/>
            </a:prstGeom>
            <a:solidFill>
              <a:srgbClr val="FFC000"/>
            </a:solidFill>
            <a:ln w="158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endParaRPr>
            </a:p>
          </p:txBody>
        </p:sp>
        <p:sp>
          <p:nvSpPr>
            <p:cNvPr id="65" name="직사각형 48">
              <a:extLst>
                <a:ext uri="{FF2B5EF4-FFF2-40B4-BE49-F238E27FC236}">
                  <a16:creationId xmlns:a16="http://schemas.microsoft.com/office/drawing/2014/main" id="{62B2C039-4122-EB45-BDA7-D18FDDB411D6}"/>
                </a:ext>
              </a:extLst>
            </p:cNvPr>
            <p:cNvSpPr/>
            <p:nvPr/>
          </p:nvSpPr>
          <p:spPr>
            <a:xfrm>
              <a:off x="5374634" y="3830320"/>
              <a:ext cx="729973" cy="275440"/>
            </a:xfrm>
            <a:prstGeom prst="rect">
              <a:avLst/>
            </a:prstGeom>
            <a:solidFill>
              <a:srgbClr val="ED7D31">
                <a:lumMod val="75000"/>
              </a:srgbClr>
            </a:solidFill>
            <a:ln w="158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1958651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9" grpId="0"/>
      <p:bldP spid="34" grpId="0" animBg="1"/>
      <p:bldP spid="36" grpId="0" animBg="1"/>
      <p:bldP spid="48" grpId="0"/>
      <p:bldP spid="49" grpId="0"/>
      <p:bldP spid="50" grpId="0"/>
      <p:bldP spid="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Needs additional on-chip page buffer</a:t>
            </a:r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Enabling the CACHE READ Command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4" name="직사각형 77">
            <a:extLst>
              <a:ext uri="{FF2B5EF4-FFF2-40B4-BE49-F238E27FC236}">
                <a16:creationId xmlns:a16="http://schemas.microsoft.com/office/drawing/2014/main" id="{54639DAB-C588-874E-98DE-0A01AB876080}"/>
              </a:ext>
            </a:extLst>
          </p:cNvPr>
          <p:cNvSpPr/>
          <p:nvPr/>
        </p:nvSpPr>
        <p:spPr>
          <a:xfrm>
            <a:off x="1602050" y="1819258"/>
            <a:ext cx="790882" cy="53836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</p:txBody>
      </p:sp>
      <p:cxnSp>
        <p:nvCxnSpPr>
          <p:cNvPr id="35" name="직선 화살표 연결선 80">
            <a:extLst>
              <a:ext uri="{FF2B5EF4-FFF2-40B4-BE49-F238E27FC236}">
                <a16:creationId xmlns:a16="http://schemas.microsoft.com/office/drawing/2014/main" id="{12B5FFF5-DD6E-4A43-98D3-C7AF7E70B586}"/>
              </a:ext>
            </a:extLst>
          </p:cNvPr>
          <p:cNvCxnSpPr>
            <a:cxnSpLocks/>
          </p:cNvCxnSpPr>
          <p:nvPr/>
        </p:nvCxnSpPr>
        <p:spPr>
          <a:xfrm rot="21060000" flipH="1">
            <a:off x="2642061" y="2073535"/>
            <a:ext cx="369513" cy="218206"/>
          </a:xfrm>
          <a:prstGeom prst="straightConnector1">
            <a:avLst/>
          </a:prstGeom>
          <a:noFill/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  <a:headEnd w="lg" len="lg"/>
            <a:tailEnd type="triangle" w="lg" len="lg"/>
          </a:ln>
          <a:effectLst/>
        </p:spPr>
      </p:cxnSp>
      <p:sp>
        <p:nvSpPr>
          <p:cNvPr id="36" name="직사각형 110">
            <a:extLst>
              <a:ext uri="{FF2B5EF4-FFF2-40B4-BE49-F238E27FC236}">
                <a16:creationId xmlns:a16="http://schemas.microsoft.com/office/drawing/2014/main" id="{ADDD61C2-8FF9-5848-8D65-A60C69A3D63A}"/>
              </a:ext>
            </a:extLst>
          </p:cNvPr>
          <p:cNvSpPr/>
          <p:nvPr/>
        </p:nvSpPr>
        <p:spPr>
          <a:xfrm>
            <a:off x="1890658" y="1819258"/>
            <a:ext cx="469581" cy="538368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</p:txBody>
      </p:sp>
      <p:grpSp>
        <p:nvGrpSpPr>
          <p:cNvPr id="37" name="그룹 45">
            <a:extLst>
              <a:ext uri="{FF2B5EF4-FFF2-40B4-BE49-F238E27FC236}">
                <a16:creationId xmlns:a16="http://schemas.microsoft.com/office/drawing/2014/main" id="{7D383AF7-E99E-924D-98B5-E70BA2211888}"/>
              </a:ext>
            </a:extLst>
          </p:cNvPr>
          <p:cNvGrpSpPr/>
          <p:nvPr/>
        </p:nvGrpSpPr>
        <p:grpSpPr>
          <a:xfrm>
            <a:off x="1997491" y="1902563"/>
            <a:ext cx="1388022" cy="404485"/>
            <a:chOff x="1874519" y="3830320"/>
            <a:chExt cx="4230088" cy="275440"/>
          </a:xfrm>
        </p:grpSpPr>
        <p:sp>
          <p:nvSpPr>
            <p:cNvPr id="38" name="직사각형 46">
              <a:extLst>
                <a:ext uri="{FF2B5EF4-FFF2-40B4-BE49-F238E27FC236}">
                  <a16:creationId xmlns:a16="http://schemas.microsoft.com/office/drawing/2014/main" id="{18FF7888-5F52-DF42-921C-AC329F4FF3C7}"/>
                </a:ext>
              </a:extLst>
            </p:cNvPr>
            <p:cNvSpPr/>
            <p:nvPr/>
          </p:nvSpPr>
          <p:spPr>
            <a:xfrm>
              <a:off x="1874519" y="3830320"/>
              <a:ext cx="2920999" cy="275440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58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endParaRPr>
            </a:p>
          </p:txBody>
        </p:sp>
        <p:sp>
          <p:nvSpPr>
            <p:cNvPr id="39" name="직사각형 47">
              <a:extLst>
                <a:ext uri="{FF2B5EF4-FFF2-40B4-BE49-F238E27FC236}">
                  <a16:creationId xmlns:a16="http://schemas.microsoft.com/office/drawing/2014/main" id="{AB9D1352-F7B9-0740-B68B-954B8C2338B0}"/>
                </a:ext>
              </a:extLst>
            </p:cNvPr>
            <p:cNvSpPr/>
            <p:nvPr/>
          </p:nvSpPr>
          <p:spPr>
            <a:xfrm>
              <a:off x="4795518" y="3830320"/>
              <a:ext cx="584200" cy="275440"/>
            </a:xfrm>
            <a:prstGeom prst="rect">
              <a:avLst/>
            </a:prstGeom>
            <a:solidFill>
              <a:srgbClr val="FFC000"/>
            </a:solidFill>
            <a:ln w="158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endParaRPr>
            </a:p>
          </p:txBody>
        </p:sp>
        <p:sp>
          <p:nvSpPr>
            <p:cNvPr id="40" name="직사각형 48">
              <a:extLst>
                <a:ext uri="{FF2B5EF4-FFF2-40B4-BE49-F238E27FC236}">
                  <a16:creationId xmlns:a16="http://schemas.microsoft.com/office/drawing/2014/main" id="{76DDB511-2E8A-C648-90B2-E42F645D46AD}"/>
                </a:ext>
              </a:extLst>
            </p:cNvPr>
            <p:cNvSpPr/>
            <p:nvPr/>
          </p:nvSpPr>
          <p:spPr>
            <a:xfrm>
              <a:off x="5374634" y="3830320"/>
              <a:ext cx="729973" cy="275440"/>
            </a:xfrm>
            <a:prstGeom prst="rect">
              <a:avLst/>
            </a:prstGeom>
            <a:solidFill>
              <a:srgbClr val="ED7D31">
                <a:lumMod val="75000"/>
              </a:srgbClr>
            </a:solidFill>
            <a:ln w="158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endParaRPr>
            </a:p>
          </p:txBody>
        </p:sp>
      </p:grpSp>
      <p:cxnSp>
        <p:nvCxnSpPr>
          <p:cNvPr id="43" name="직선 화살표 연결선 80">
            <a:extLst>
              <a:ext uri="{FF2B5EF4-FFF2-40B4-BE49-F238E27FC236}">
                <a16:creationId xmlns:a16="http://schemas.microsoft.com/office/drawing/2014/main" id="{49C94D0A-B508-B843-A6FF-01D29EE051FF}"/>
              </a:ext>
            </a:extLst>
          </p:cNvPr>
          <p:cNvCxnSpPr>
            <a:cxnSpLocks/>
          </p:cNvCxnSpPr>
          <p:nvPr/>
        </p:nvCxnSpPr>
        <p:spPr>
          <a:xfrm rot="21060000" flipH="1">
            <a:off x="3591986" y="2469505"/>
            <a:ext cx="369513" cy="218206"/>
          </a:xfrm>
          <a:prstGeom prst="straightConnector1">
            <a:avLst/>
          </a:prstGeom>
          <a:noFill/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  <a:headEnd w="lg" len="lg"/>
            <a:tailEnd type="triangle" w="lg" len="lg"/>
          </a:ln>
          <a:effectLst/>
        </p:spPr>
      </p:cxnSp>
      <p:grpSp>
        <p:nvGrpSpPr>
          <p:cNvPr id="44" name="그룹 45">
            <a:extLst>
              <a:ext uri="{FF2B5EF4-FFF2-40B4-BE49-F238E27FC236}">
                <a16:creationId xmlns:a16="http://schemas.microsoft.com/office/drawing/2014/main" id="{523A29F6-FE94-1041-A3D4-93D4302E88F1}"/>
              </a:ext>
            </a:extLst>
          </p:cNvPr>
          <p:cNvGrpSpPr/>
          <p:nvPr/>
        </p:nvGrpSpPr>
        <p:grpSpPr>
          <a:xfrm>
            <a:off x="2947416" y="2298533"/>
            <a:ext cx="1388022" cy="404485"/>
            <a:chOff x="1874519" y="3830320"/>
            <a:chExt cx="4230088" cy="275440"/>
          </a:xfrm>
        </p:grpSpPr>
        <p:sp>
          <p:nvSpPr>
            <p:cNvPr id="45" name="직사각형 46">
              <a:extLst>
                <a:ext uri="{FF2B5EF4-FFF2-40B4-BE49-F238E27FC236}">
                  <a16:creationId xmlns:a16="http://schemas.microsoft.com/office/drawing/2014/main" id="{B5773D78-DA02-AE49-AD0E-B1FB6B75139B}"/>
                </a:ext>
              </a:extLst>
            </p:cNvPr>
            <p:cNvSpPr/>
            <p:nvPr/>
          </p:nvSpPr>
          <p:spPr>
            <a:xfrm>
              <a:off x="1874519" y="3830320"/>
              <a:ext cx="2920999" cy="275440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158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endParaRPr>
            </a:p>
          </p:txBody>
        </p:sp>
        <p:sp>
          <p:nvSpPr>
            <p:cNvPr id="46" name="직사각형 47">
              <a:extLst>
                <a:ext uri="{FF2B5EF4-FFF2-40B4-BE49-F238E27FC236}">
                  <a16:creationId xmlns:a16="http://schemas.microsoft.com/office/drawing/2014/main" id="{3A736C14-65BE-BE40-BC85-4A881BE27614}"/>
                </a:ext>
              </a:extLst>
            </p:cNvPr>
            <p:cNvSpPr/>
            <p:nvPr/>
          </p:nvSpPr>
          <p:spPr>
            <a:xfrm>
              <a:off x="4795518" y="3830320"/>
              <a:ext cx="584200" cy="275440"/>
            </a:xfrm>
            <a:prstGeom prst="rect">
              <a:avLst/>
            </a:prstGeom>
            <a:solidFill>
              <a:srgbClr val="FFC000"/>
            </a:solidFill>
            <a:ln w="158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endParaRPr>
            </a:p>
          </p:txBody>
        </p:sp>
        <p:sp>
          <p:nvSpPr>
            <p:cNvPr id="47" name="직사각형 48">
              <a:extLst>
                <a:ext uri="{FF2B5EF4-FFF2-40B4-BE49-F238E27FC236}">
                  <a16:creationId xmlns:a16="http://schemas.microsoft.com/office/drawing/2014/main" id="{1AABE163-8C40-3345-9B98-4A3961A1F1BC}"/>
                </a:ext>
              </a:extLst>
            </p:cNvPr>
            <p:cNvSpPr/>
            <p:nvPr/>
          </p:nvSpPr>
          <p:spPr>
            <a:xfrm>
              <a:off x="5374634" y="3830320"/>
              <a:ext cx="729973" cy="275440"/>
            </a:xfrm>
            <a:prstGeom prst="rect">
              <a:avLst/>
            </a:prstGeom>
            <a:solidFill>
              <a:srgbClr val="ED7D31">
                <a:lumMod val="75000"/>
              </a:srgbClr>
            </a:solidFill>
            <a:ln w="158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ABFF90FD-1319-6C41-BBE2-B8DA8F6AE9F7}"/>
              </a:ext>
            </a:extLst>
          </p:cNvPr>
          <p:cNvSpPr txBox="1"/>
          <p:nvPr/>
        </p:nvSpPr>
        <p:spPr>
          <a:xfrm>
            <a:off x="447902" y="1900384"/>
            <a:ext cx="1681199" cy="430888"/>
          </a:xfrm>
          <a:prstGeom prst="rect">
            <a:avLst/>
          </a:prstGeom>
          <a:noFill/>
        </p:spPr>
        <p:txBody>
          <a:bodyPr wrap="square" lIns="72000" tIns="0" rIns="0" bIns="0" rtlCol="0" anchor="ctr">
            <a:spAutoFit/>
          </a:bodyPr>
          <a:lstStyle/>
          <a:p>
            <a:pPr algn="ctr" defTabSz="457200"/>
            <a:r>
              <a:rPr lang="en-US" altLang="ko-KR" sz="2400" b="1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READ </a:t>
            </a:r>
            <a:r>
              <a:rPr lang="en-US" altLang="ko-KR" sz="2800" b="1" dirty="0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A</a:t>
            </a:r>
            <a:endParaRPr lang="ko-KR" altLang="en-US" sz="2400" b="1" i="1" dirty="0">
              <a:solidFill>
                <a:prstClr val="black"/>
              </a:solidFill>
              <a:latin typeface="Courier New" panose="02070309020205020404" pitchFamily="49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D4B4AC-0CC9-EE4E-8F10-BA12C8AB12E7}"/>
              </a:ext>
            </a:extLst>
          </p:cNvPr>
          <p:cNvSpPr txBox="1"/>
          <p:nvPr/>
        </p:nvSpPr>
        <p:spPr>
          <a:xfrm>
            <a:off x="447902" y="2330515"/>
            <a:ext cx="1681199" cy="430888"/>
          </a:xfrm>
          <a:prstGeom prst="rect">
            <a:avLst/>
          </a:prstGeom>
          <a:noFill/>
        </p:spPr>
        <p:txBody>
          <a:bodyPr wrap="square" lIns="72000" tIns="0" rIns="0" bIns="0" rtlCol="0" anchor="ctr">
            <a:spAutoFit/>
          </a:bodyPr>
          <a:lstStyle/>
          <a:p>
            <a:pPr algn="ctr" defTabSz="457200"/>
            <a:r>
              <a:rPr lang="en-US" altLang="ko-KR" sz="2400" b="1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34" charset="-127"/>
                <a:cs typeface="Times New Roman" panose="02020603050405020304" pitchFamily="18" charset="0"/>
              </a:rPr>
              <a:t>READ </a:t>
            </a:r>
            <a:r>
              <a:rPr lang="en-US" altLang="ko-KR" sz="2800" b="1" dirty="0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B</a:t>
            </a:r>
            <a:endParaRPr lang="ko-KR" altLang="en-US" sz="2400" b="1" i="1" dirty="0">
              <a:solidFill>
                <a:prstClr val="black"/>
              </a:solidFill>
              <a:latin typeface="Courier New" panose="02070309020205020404" pitchFamily="49" charset="0"/>
              <a:ea typeface="맑은 고딕" panose="020B0503020000020004" pitchFamily="34" charset="-127"/>
              <a:cs typeface="Courier New" panose="02070309020205020404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7509F3-CA5C-B045-A097-4884C0AF087B}"/>
              </a:ext>
            </a:extLst>
          </p:cNvPr>
          <p:cNvSpPr txBox="1"/>
          <p:nvPr/>
        </p:nvSpPr>
        <p:spPr>
          <a:xfrm>
            <a:off x="3577147" y="1900535"/>
            <a:ext cx="20131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0"/>
            <a:r>
              <a:rPr lang="en-US" sz="2400" b="1" i="1" dirty="0">
                <a:solidFill>
                  <a:srgbClr val="C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CACHE</a:t>
            </a:r>
            <a:r>
              <a:rPr lang="en-US" sz="2400" b="1" i="1" dirty="0">
                <a:solidFill>
                  <a:srgbClr val="C00000"/>
                </a:solidFill>
                <a:latin typeface="Helvetica" pitchFamily="2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2400" b="1" i="1" dirty="0">
                <a:solidFill>
                  <a:srgbClr val="C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READ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B711F76-5CF4-8A4B-A13B-39BA51180878}"/>
              </a:ext>
            </a:extLst>
          </p:cNvPr>
          <p:cNvCxnSpPr>
            <a:cxnSpLocks/>
          </p:cNvCxnSpPr>
          <p:nvPr/>
        </p:nvCxnSpPr>
        <p:spPr>
          <a:xfrm flipH="1">
            <a:off x="2923268" y="2106168"/>
            <a:ext cx="691001" cy="180112"/>
          </a:xfrm>
          <a:prstGeom prst="line">
            <a:avLst/>
          </a:prstGeom>
          <a:ln w="127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CD9E69F-81F9-5244-BFD4-461ED3A83151}"/>
              </a:ext>
            </a:extLst>
          </p:cNvPr>
          <p:cNvSpPr/>
          <p:nvPr/>
        </p:nvSpPr>
        <p:spPr bwMode="auto">
          <a:xfrm>
            <a:off x="3581400" y="3326587"/>
            <a:ext cx="3467100" cy="2845613"/>
          </a:xfrm>
          <a:prstGeom prst="roundRect">
            <a:avLst>
              <a:gd name="adj" fmla="val 6232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Plane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A91BF8-2561-504D-A850-09265AF0ED32}"/>
              </a:ext>
            </a:extLst>
          </p:cNvPr>
          <p:cNvSpPr/>
          <p:nvPr/>
        </p:nvSpPr>
        <p:spPr bwMode="auto">
          <a:xfrm>
            <a:off x="3820927" y="3843782"/>
            <a:ext cx="3035879" cy="381000"/>
          </a:xfrm>
          <a:prstGeom prst="rect">
            <a:avLst/>
          </a:prstGeom>
          <a:solidFill>
            <a:srgbClr val="CDED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CH" b="1" dirty="0">
                <a:latin typeface="Cambria" panose="02040503050406030204" pitchFamily="18" charset="0"/>
              </a:rPr>
              <a:t>Page </a:t>
            </a:r>
            <a:r>
              <a:rPr lang="en-US" altLang="ko-KR" sz="2000" b="1" dirty="0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A</a:t>
            </a:r>
            <a:endParaRPr kumimoji="0" lang="en-CH" sz="1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784564F-16C7-2940-9AAC-2E88CCA7E086}"/>
              </a:ext>
            </a:extLst>
          </p:cNvPr>
          <p:cNvSpPr/>
          <p:nvPr/>
        </p:nvSpPr>
        <p:spPr bwMode="auto">
          <a:xfrm>
            <a:off x="3820927" y="4204411"/>
            <a:ext cx="3035879" cy="381000"/>
          </a:xfrm>
          <a:prstGeom prst="rect">
            <a:avLst/>
          </a:prstGeom>
          <a:solidFill>
            <a:srgbClr val="FFDCF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CH" b="1" dirty="0">
                <a:latin typeface="Cambria" panose="02040503050406030204" pitchFamily="18" charset="0"/>
              </a:rPr>
              <a:t>Page </a:t>
            </a:r>
            <a:r>
              <a:rPr lang="en-US" altLang="ko-KR" sz="2000" b="1" dirty="0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B</a:t>
            </a:r>
            <a:endParaRPr lang="en-CH" dirty="0">
              <a:latin typeface="Cambria" panose="02040503050406030204" pitchFamily="18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F40DBD3-AC90-F04C-8A23-0D33065725C9}"/>
              </a:ext>
            </a:extLst>
          </p:cNvPr>
          <p:cNvSpPr/>
          <p:nvPr/>
        </p:nvSpPr>
        <p:spPr bwMode="auto">
          <a:xfrm>
            <a:off x="3820927" y="4581956"/>
            <a:ext cx="3035879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…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CE7D5C2-D6B8-2445-8DC8-B210FFA7775A}"/>
              </a:ext>
            </a:extLst>
          </p:cNvPr>
          <p:cNvSpPr/>
          <p:nvPr/>
        </p:nvSpPr>
        <p:spPr bwMode="auto">
          <a:xfrm>
            <a:off x="3820927" y="5291480"/>
            <a:ext cx="3035879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9F70958-AE49-EA44-8968-10D80D3CA3A0}"/>
              </a:ext>
            </a:extLst>
          </p:cNvPr>
          <p:cNvSpPr/>
          <p:nvPr/>
        </p:nvSpPr>
        <p:spPr bwMode="auto">
          <a:xfrm>
            <a:off x="3820927" y="5671414"/>
            <a:ext cx="3035879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A473801-77AE-1C49-90DB-9DFB0EAD7450}"/>
              </a:ext>
            </a:extLst>
          </p:cNvPr>
          <p:cNvSpPr/>
          <p:nvPr/>
        </p:nvSpPr>
        <p:spPr bwMode="auto">
          <a:xfrm>
            <a:off x="3820927" y="5291480"/>
            <a:ext cx="3035879" cy="381000"/>
          </a:xfrm>
          <a:prstGeom prst="rect">
            <a:avLst/>
          </a:prstGeom>
          <a:solidFill>
            <a:srgbClr val="CDED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CH" b="1" dirty="0">
                <a:latin typeface="Cambria" panose="02040503050406030204" pitchFamily="18" charset="0"/>
              </a:rPr>
              <a:t>Page </a:t>
            </a:r>
            <a:r>
              <a:rPr lang="en-US" altLang="ko-KR" sz="2000" b="1" dirty="0">
                <a:solidFill>
                  <a:prstClr val="black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A</a:t>
            </a:r>
            <a:endParaRPr kumimoji="0" lang="en-CH" sz="1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ADA7963-D9F2-C74E-B877-15A58C8F31E9}"/>
              </a:ext>
            </a:extLst>
          </p:cNvPr>
          <p:cNvSpPr txBox="1"/>
          <p:nvPr/>
        </p:nvSpPr>
        <p:spPr>
          <a:xfrm>
            <a:off x="304800" y="3768139"/>
            <a:ext cx="297179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</a:rPr>
              <a:t>❶</a:t>
            </a:r>
            <a:r>
              <a:rPr lang="en-US" altLang="ko-KR" sz="24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</a:rPr>
              <a:t> </a:t>
            </a:r>
            <a:r>
              <a:rPr lang="en-US" sz="2400" b="1" i="1" dirty="0">
                <a:solidFill>
                  <a:srgbClr val="0070C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PAGE READ(A)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24177C5-366C-3648-AE8E-96B039B63EA4}"/>
              </a:ext>
            </a:extLst>
          </p:cNvPr>
          <p:cNvCxnSpPr>
            <a:cxnSpLocks/>
          </p:cNvCxnSpPr>
          <p:nvPr/>
        </p:nvCxnSpPr>
        <p:spPr>
          <a:xfrm flipH="1">
            <a:off x="2002903" y="1747468"/>
            <a:ext cx="205475" cy="155095"/>
          </a:xfrm>
          <a:prstGeom prst="line">
            <a:avLst/>
          </a:prstGeom>
          <a:ln w="12700">
            <a:solidFill>
              <a:srgbClr val="0070C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8BFC172-8D05-A444-80D1-5E9AE9A955B4}"/>
              </a:ext>
            </a:extLst>
          </p:cNvPr>
          <p:cNvSpPr txBox="1"/>
          <p:nvPr/>
        </p:nvSpPr>
        <p:spPr>
          <a:xfrm>
            <a:off x="2057400" y="1515583"/>
            <a:ext cx="20131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 latinLnBrk="0"/>
            <a:r>
              <a:rPr lang="en-US" sz="2400" b="1" i="1" dirty="0">
                <a:solidFill>
                  <a:srgbClr val="0070C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PAGE READ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7DCB94-9DB1-6445-A9C9-5DF9463B4A66}"/>
              </a:ext>
            </a:extLst>
          </p:cNvPr>
          <p:cNvSpPr/>
          <p:nvPr/>
        </p:nvSpPr>
        <p:spPr>
          <a:xfrm>
            <a:off x="7158266" y="5297314"/>
            <a:ext cx="1680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b="1" dirty="0">
                <a:latin typeface="Cambria" panose="02040503050406030204" pitchFamily="18" charset="0"/>
              </a:rPr>
              <a:t>Page Buffer 1</a:t>
            </a:r>
            <a:endParaRPr lang="en-CH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2776EBB-3C51-FC48-AA79-F33FAB567573}"/>
              </a:ext>
            </a:extLst>
          </p:cNvPr>
          <p:cNvSpPr/>
          <p:nvPr/>
        </p:nvSpPr>
        <p:spPr>
          <a:xfrm>
            <a:off x="7158266" y="5677248"/>
            <a:ext cx="1680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H" b="1" dirty="0">
                <a:latin typeface="Cambria" panose="02040503050406030204" pitchFamily="18" charset="0"/>
              </a:rPr>
              <a:t>Page Buffer 2</a:t>
            </a:r>
            <a:endParaRPr lang="en-CH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D39FFE1-C43B-AF4C-A75B-F70F5BA9A87E}"/>
              </a:ext>
            </a:extLst>
          </p:cNvPr>
          <p:cNvCxnSpPr>
            <a:cxnSpLocks/>
            <a:stCxn id="58" idx="3"/>
            <a:endCxn id="5" idx="1"/>
          </p:cNvCxnSpPr>
          <p:nvPr/>
        </p:nvCxnSpPr>
        <p:spPr bwMode="auto">
          <a:xfrm>
            <a:off x="6856806" y="5481980"/>
            <a:ext cx="301460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2756C21-A6B7-7A4E-BF7E-339DE551DA45}"/>
              </a:ext>
            </a:extLst>
          </p:cNvPr>
          <p:cNvCxnSpPr>
            <a:cxnSpLocks/>
            <a:stCxn id="57" idx="3"/>
            <a:endCxn id="63" idx="1"/>
          </p:cNvCxnSpPr>
          <p:nvPr/>
        </p:nvCxnSpPr>
        <p:spPr bwMode="auto">
          <a:xfrm>
            <a:off x="6856806" y="5861914"/>
            <a:ext cx="301460" cy="0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D053CF8-903C-4B45-A182-97F52CB7F715}"/>
              </a:ext>
            </a:extLst>
          </p:cNvPr>
          <p:cNvCxnSpPr>
            <a:cxnSpLocks/>
            <a:stCxn id="59" idx="3"/>
          </p:cNvCxnSpPr>
          <p:nvPr/>
        </p:nvCxnSpPr>
        <p:spPr bwMode="auto">
          <a:xfrm>
            <a:off x="3276599" y="3998972"/>
            <a:ext cx="300548" cy="0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8ACC184-64F2-4248-BBC7-F6C7BBF0E40F}"/>
              </a:ext>
            </a:extLst>
          </p:cNvPr>
          <p:cNvSpPr txBox="1"/>
          <p:nvPr/>
        </p:nvSpPr>
        <p:spPr>
          <a:xfrm>
            <a:off x="304800" y="4351124"/>
            <a:ext cx="297179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34" charset="-127"/>
              </a:rPr>
              <a:t>❸</a:t>
            </a:r>
            <a:r>
              <a:rPr lang="en-US" altLang="ko-KR" sz="24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</a:rPr>
              <a:t> </a:t>
            </a:r>
            <a:r>
              <a:rPr lang="en-US" sz="2400" b="1" i="1" dirty="0">
                <a:solidFill>
                  <a:srgbClr val="C0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CACHE READ(B)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1EC5F67-96C4-894E-866D-DD6D7F080572}"/>
              </a:ext>
            </a:extLst>
          </p:cNvPr>
          <p:cNvCxnSpPr>
            <a:cxnSpLocks/>
            <a:stCxn id="69" idx="3"/>
          </p:cNvCxnSpPr>
          <p:nvPr/>
        </p:nvCxnSpPr>
        <p:spPr bwMode="auto">
          <a:xfrm>
            <a:off x="3276599" y="4581957"/>
            <a:ext cx="300548" cy="0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F9EB015F-D411-D841-A491-EC87497ED003}"/>
              </a:ext>
            </a:extLst>
          </p:cNvPr>
          <p:cNvCxnSpPr>
            <a:stCxn id="3" idx="3"/>
            <a:endCxn id="58" idx="3"/>
          </p:cNvCxnSpPr>
          <p:nvPr/>
        </p:nvCxnSpPr>
        <p:spPr bwMode="auto">
          <a:xfrm>
            <a:off x="6856806" y="4034282"/>
            <a:ext cx="12700" cy="1447698"/>
          </a:xfrm>
          <a:prstGeom prst="curvedConnector3">
            <a:avLst>
              <a:gd name="adj1" fmla="val 3432000"/>
            </a:avLst>
          </a:prstGeom>
          <a:solidFill>
            <a:srgbClr val="C0C0C0"/>
          </a:solidFill>
          <a:ln w="15875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0A2D7402-FBFD-D744-B167-5A16017B5C62}"/>
              </a:ext>
            </a:extLst>
          </p:cNvPr>
          <p:cNvSpPr/>
          <p:nvPr/>
        </p:nvSpPr>
        <p:spPr>
          <a:xfrm>
            <a:off x="7293940" y="4556760"/>
            <a:ext cx="1914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kern="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</a:rPr>
              <a:t>❷ </a:t>
            </a:r>
            <a:r>
              <a:rPr lang="en-CH" b="1" i="1" dirty="0">
                <a:solidFill>
                  <a:srgbClr val="7030A0"/>
                </a:solidFill>
                <a:latin typeface="Cambria" panose="02040503050406030204" pitchFamily="18" charset="0"/>
              </a:rPr>
              <a:t>Page senging</a:t>
            </a:r>
            <a:endParaRPr lang="en-CH" i="1" dirty="0">
              <a:solidFill>
                <a:srgbClr val="7030A0"/>
              </a:solidFill>
            </a:endParaRP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7628B76B-0719-814D-8411-03629A6E6E60}"/>
              </a:ext>
            </a:extLst>
          </p:cNvPr>
          <p:cNvCxnSpPr>
            <a:cxnSpLocks/>
            <a:stCxn id="54" idx="3"/>
            <a:endCxn id="57" idx="3"/>
          </p:cNvCxnSpPr>
          <p:nvPr/>
        </p:nvCxnSpPr>
        <p:spPr bwMode="auto">
          <a:xfrm>
            <a:off x="6856806" y="4394911"/>
            <a:ext cx="12700" cy="1467003"/>
          </a:xfrm>
          <a:prstGeom prst="curvedConnector3">
            <a:avLst>
              <a:gd name="adj1" fmla="val 3432000"/>
            </a:avLst>
          </a:prstGeom>
          <a:solidFill>
            <a:srgbClr val="C0C0C0"/>
          </a:solidFill>
          <a:ln w="1587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A0DE858-8548-C44E-A874-70033EF79B6A}"/>
              </a:ext>
            </a:extLst>
          </p:cNvPr>
          <p:cNvSpPr/>
          <p:nvPr/>
        </p:nvSpPr>
        <p:spPr>
          <a:xfrm>
            <a:off x="7293940" y="4946040"/>
            <a:ext cx="1914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❹</a:t>
            </a:r>
            <a:r>
              <a:rPr lang="ko-KR" altLang="en-US" kern="0" dirty="0">
                <a:solidFill>
                  <a:schemeClr val="accent6"/>
                </a:solidFill>
                <a:latin typeface="Calibri" panose="020F0502020204030204"/>
                <a:ea typeface="맑은 고딕" panose="020B0503020000020004" pitchFamily="34" charset="-127"/>
              </a:rPr>
              <a:t> </a:t>
            </a:r>
            <a:r>
              <a:rPr lang="en-CH" b="1" i="1" dirty="0">
                <a:solidFill>
                  <a:schemeClr val="accent6"/>
                </a:solidFill>
                <a:latin typeface="Cambria" panose="02040503050406030204" pitchFamily="18" charset="0"/>
              </a:rPr>
              <a:t>Page senging</a:t>
            </a:r>
            <a:endParaRPr lang="en-CH" i="1" dirty="0">
              <a:solidFill>
                <a:schemeClr val="accent6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F1875EB-3C55-544E-B816-F4AA628D7BE7}"/>
              </a:ext>
            </a:extLst>
          </p:cNvPr>
          <p:cNvSpPr txBox="1"/>
          <p:nvPr/>
        </p:nvSpPr>
        <p:spPr>
          <a:xfrm>
            <a:off x="304800" y="5282106"/>
            <a:ext cx="297179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0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</a:rPr>
              <a:t>❺</a:t>
            </a:r>
            <a:r>
              <a:rPr lang="en-US" altLang="ko-KR" sz="24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</a:rPr>
              <a:t> </a:t>
            </a:r>
            <a:r>
              <a:rPr lang="en-US" sz="2400" b="1" i="1" dirty="0">
                <a:solidFill>
                  <a:srgbClr val="0070C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DATA OUT(A)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D367BC7-9224-134F-A9C0-BBC352226594}"/>
              </a:ext>
            </a:extLst>
          </p:cNvPr>
          <p:cNvCxnSpPr>
            <a:cxnSpLocks/>
            <a:stCxn id="83" idx="3"/>
          </p:cNvCxnSpPr>
          <p:nvPr/>
        </p:nvCxnSpPr>
        <p:spPr bwMode="auto">
          <a:xfrm>
            <a:off x="3276599" y="5512939"/>
            <a:ext cx="300548" cy="0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607275081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/>
      <p:bldP spid="5" grpId="0"/>
      <p:bldP spid="63" grpId="0"/>
      <p:bldP spid="69" grpId="0"/>
      <p:bldP spid="77" grpId="0"/>
      <p:bldP spid="79" grpId="0"/>
      <p:bldP spid="8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Removes </a:t>
            </a:r>
            <a:r>
              <a:rPr lang="en-US" dirty="0" err="1"/>
              <a:t>tDMA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from the critical path</a:t>
            </a:r>
          </a:p>
          <a:p>
            <a:pPr lvl="1"/>
            <a:r>
              <a:rPr lang="en-US" dirty="0"/>
              <a:t>Increases </a:t>
            </a:r>
            <a:r>
              <a:rPr lang="en-US" dirty="0">
                <a:solidFill>
                  <a:schemeClr val="accent6"/>
                </a:solidFill>
              </a:rPr>
              <a:t>throughput/bandwidth</a:t>
            </a:r>
          </a:p>
          <a:p>
            <a:pPr lvl="1"/>
            <a:r>
              <a:rPr lang="en-US" dirty="0"/>
              <a:t>Reduces </a:t>
            </a:r>
            <a:r>
              <a:rPr lang="en-US" dirty="0">
                <a:solidFill>
                  <a:schemeClr val="accent6"/>
                </a:solidFill>
              </a:rPr>
              <a:t>effective latency </a:t>
            </a:r>
          </a:p>
          <a:p>
            <a:pPr lvl="2"/>
            <a:r>
              <a:rPr lang="en-US" dirty="0"/>
              <a:t>By reducing the time delay for a request </a:t>
            </a:r>
            <a:r>
              <a:rPr lang="en-US" dirty="0">
                <a:solidFill>
                  <a:schemeClr val="accent6"/>
                </a:solidFill>
              </a:rPr>
              <a:t>being blocked by the previous request</a:t>
            </a:r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CACHE READ Command: Benefit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756102"/>
      </p:ext>
    </p:extLst>
  </p:cSld>
  <p:clrMapOvr>
    <a:masterClrMapping/>
  </p:clrMapOvr>
  <p:transition spd="slow"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Concurrent operations on different planes</a:t>
            </a:r>
          </a:p>
          <a:p>
            <a:pPr lvl="1"/>
            <a:r>
              <a:rPr lang="en-US" dirty="0"/>
              <a:t>Recall: Planes share WLs and row/column decoders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344487" lvl="1" indent="0">
              <a:buNone/>
            </a:pPr>
            <a:endParaRPr lang="en-US" dirty="0"/>
          </a:p>
          <a:p>
            <a:r>
              <a:rPr lang="en-US" dirty="0"/>
              <a:t>Opportunity: Planes can </a:t>
            </a:r>
            <a:r>
              <a:rPr lang="en-US" dirty="0">
                <a:solidFill>
                  <a:schemeClr val="accent6"/>
                </a:solidFill>
              </a:rPr>
              <a:t>concurrently </a:t>
            </a:r>
            <a:r>
              <a:rPr lang="en-US" dirty="0"/>
              <a:t>operate</a:t>
            </a:r>
          </a:p>
          <a:p>
            <a:r>
              <a:rPr lang="en-US" dirty="0"/>
              <a:t>Constraints: Only for </a:t>
            </a:r>
            <a:r>
              <a:rPr lang="en-US" dirty="0">
                <a:solidFill>
                  <a:schemeClr val="accent6"/>
                </a:solidFill>
              </a:rPr>
              <a:t>the same operations </a:t>
            </a:r>
            <a:r>
              <a:rPr lang="en-US" dirty="0"/>
              <a:t>on </a:t>
            </a:r>
            <a:r>
              <a:rPr lang="en-US" dirty="0">
                <a:solidFill>
                  <a:schemeClr val="accent6"/>
                </a:solidFill>
              </a:rPr>
              <a:t>the same page offset</a:t>
            </a:r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Multi-Plane Operations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52" name="Picture 51" descr="A picture containing building&#10;&#10;Description automatically generated">
            <a:extLst>
              <a:ext uri="{FF2B5EF4-FFF2-40B4-BE49-F238E27FC236}">
                <a16:creationId xmlns:a16="http://schemas.microsoft.com/office/drawing/2014/main" id="{A7023433-36CB-6742-9D0F-6EB5FCC664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790" y="2124921"/>
            <a:ext cx="4521200" cy="276225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421ADDB5-2770-E24F-A1CF-357D99373CC9}"/>
              </a:ext>
            </a:extLst>
          </p:cNvPr>
          <p:cNvSpPr/>
          <p:nvPr/>
        </p:nvSpPr>
        <p:spPr bwMode="auto">
          <a:xfrm>
            <a:off x="2354390" y="2182200"/>
            <a:ext cx="990600" cy="1935085"/>
          </a:xfrm>
          <a:prstGeom prst="rect">
            <a:avLst/>
          </a:prstGeom>
          <a:solidFill>
            <a:srgbClr val="7030A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Plane</a:t>
            </a:r>
            <a:r>
              <a:rPr lang="en-CH" b="1" baseline="-25000" dirty="0">
                <a:latin typeface="Cambria" panose="02040503050406030204" pitchFamily="18" charset="0"/>
              </a:rPr>
              <a:t>0</a:t>
            </a:r>
            <a:endParaRPr kumimoji="0" lang="en-CH" sz="18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A1ABF72-EDC3-CE4B-8168-C92D9F5049DC}"/>
              </a:ext>
            </a:extLst>
          </p:cNvPr>
          <p:cNvSpPr/>
          <p:nvPr/>
        </p:nvSpPr>
        <p:spPr bwMode="auto">
          <a:xfrm>
            <a:off x="3470872" y="2182200"/>
            <a:ext cx="990600" cy="1935085"/>
          </a:xfrm>
          <a:prstGeom prst="rect">
            <a:avLst/>
          </a:prstGeom>
          <a:solidFill>
            <a:srgbClr val="7030A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CH" b="1" dirty="0">
                <a:latin typeface="Cambria" panose="02040503050406030204" pitchFamily="18" charset="0"/>
              </a:rPr>
              <a:t>Plane</a:t>
            </a:r>
            <a:r>
              <a:rPr lang="en-CH" b="1" baseline="-2500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13801BF-81E8-A649-AC83-7809C9717431}"/>
              </a:ext>
            </a:extLst>
          </p:cNvPr>
          <p:cNvSpPr/>
          <p:nvPr/>
        </p:nvSpPr>
        <p:spPr bwMode="auto">
          <a:xfrm>
            <a:off x="4602039" y="2182200"/>
            <a:ext cx="990600" cy="1935085"/>
          </a:xfrm>
          <a:prstGeom prst="rect">
            <a:avLst/>
          </a:prstGeom>
          <a:solidFill>
            <a:srgbClr val="7030A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CH" b="1" dirty="0">
                <a:latin typeface="Cambria" panose="02040503050406030204" pitchFamily="18" charset="0"/>
              </a:rPr>
              <a:t>Plane</a:t>
            </a:r>
            <a:r>
              <a:rPr lang="en-CH" b="1" baseline="-25000" dirty="0">
                <a:latin typeface="Cambria" panose="02040503050406030204" pitchFamily="18" charset="0"/>
              </a:rPr>
              <a:t>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BF1EDD0-33B5-E249-A37D-64BE23D63872}"/>
              </a:ext>
            </a:extLst>
          </p:cNvPr>
          <p:cNvSpPr/>
          <p:nvPr/>
        </p:nvSpPr>
        <p:spPr bwMode="auto">
          <a:xfrm>
            <a:off x="5690883" y="2182200"/>
            <a:ext cx="990600" cy="1935085"/>
          </a:xfrm>
          <a:prstGeom prst="rect">
            <a:avLst/>
          </a:prstGeom>
          <a:solidFill>
            <a:srgbClr val="7030A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CH" b="1" dirty="0">
                <a:latin typeface="Cambria" panose="02040503050406030204" pitchFamily="18" charset="0"/>
              </a:rPr>
              <a:t>Plane</a:t>
            </a:r>
            <a:r>
              <a:rPr lang="en-CH" b="1" baseline="-25000" dirty="0">
                <a:latin typeface="Cambria" panose="02040503050406030204" pitchFamily="18" charset="0"/>
              </a:rPr>
              <a:t>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F4E1956-2632-2242-85F7-8A91B7242584}"/>
              </a:ext>
            </a:extLst>
          </p:cNvPr>
          <p:cNvSpPr/>
          <p:nvPr/>
        </p:nvSpPr>
        <p:spPr bwMode="auto">
          <a:xfrm>
            <a:off x="2316290" y="4117285"/>
            <a:ext cx="4376738" cy="459707"/>
          </a:xfrm>
          <a:prstGeom prst="rect">
            <a:avLst/>
          </a:prstGeom>
          <a:solidFill>
            <a:srgbClr val="0070C0">
              <a:alpha val="3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Page Buffers</a:t>
            </a: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0A414EB-E483-974E-84F0-74FB35DF794B}"/>
              </a:ext>
            </a:extLst>
          </p:cNvPr>
          <p:cNvSpPr/>
          <p:nvPr/>
        </p:nvSpPr>
        <p:spPr bwMode="auto">
          <a:xfrm>
            <a:off x="2316290" y="4583053"/>
            <a:ext cx="4376738" cy="273083"/>
          </a:xfrm>
          <a:prstGeom prst="rect">
            <a:avLst/>
          </a:prstGeom>
          <a:solidFill>
            <a:schemeClr val="accent1">
              <a:alpha val="3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CH" b="1" dirty="0">
                <a:latin typeface="Cambria" panose="02040503050406030204" pitchFamily="18" charset="0"/>
              </a:rPr>
              <a:t>Peripheral Circuits</a:t>
            </a:r>
            <a:endParaRPr kumimoji="0" lang="en-CH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ADC04DF-39C5-7045-8AF5-9F2645170844}"/>
              </a:ext>
            </a:extLst>
          </p:cNvPr>
          <p:cNvSpPr/>
          <p:nvPr/>
        </p:nvSpPr>
        <p:spPr bwMode="auto">
          <a:xfrm>
            <a:off x="2291959" y="2182200"/>
            <a:ext cx="62211" cy="1935085"/>
          </a:xfrm>
          <a:prstGeom prst="rect">
            <a:avLst/>
          </a:prstGeom>
          <a:solidFill>
            <a:srgbClr val="FF000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E6E7579-C0A3-1440-B493-7F0EC3316A22}"/>
              </a:ext>
            </a:extLst>
          </p:cNvPr>
          <p:cNvSpPr/>
          <p:nvPr/>
        </p:nvSpPr>
        <p:spPr bwMode="auto">
          <a:xfrm>
            <a:off x="3368328" y="2182200"/>
            <a:ext cx="62211" cy="1935085"/>
          </a:xfrm>
          <a:prstGeom prst="rect">
            <a:avLst/>
          </a:prstGeom>
          <a:solidFill>
            <a:srgbClr val="FF000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7D42041-E82B-BE49-BCBA-12756C36F9B4}"/>
              </a:ext>
            </a:extLst>
          </p:cNvPr>
          <p:cNvSpPr/>
          <p:nvPr/>
        </p:nvSpPr>
        <p:spPr bwMode="auto">
          <a:xfrm>
            <a:off x="4501474" y="2182200"/>
            <a:ext cx="62211" cy="1935085"/>
          </a:xfrm>
          <a:prstGeom prst="rect">
            <a:avLst/>
          </a:prstGeom>
          <a:solidFill>
            <a:srgbClr val="FF000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B6C6113-AE42-F641-8BE2-5648214BC04C}"/>
              </a:ext>
            </a:extLst>
          </p:cNvPr>
          <p:cNvSpPr/>
          <p:nvPr/>
        </p:nvSpPr>
        <p:spPr bwMode="auto">
          <a:xfrm>
            <a:off x="5610740" y="2182200"/>
            <a:ext cx="62211" cy="1935085"/>
          </a:xfrm>
          <a:prstGeom prst="rect">
            <a:avLst/>
          </a:prstGeom>
          <a:solidFill>
            <a:srgbClr val="FF000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A6F2AE6-0FC4-544F-BB39-1D9F53BAD656}"/>
              </a:ext>
            </a:extLst>
          </p:cNvPr>
          <p:cNvSpPr/>
          <p:nvPr/>
        </p:nvSpPr>
        <p:spPr bwMode="auto">
          <a:xfrm>
            <a:off x="6675726" y="2182200"/>
            <a:ext cx="62211" cy="1935085"/>
          </a:xfrm>
          <a:prstGeom prst="rect">
            <a:avLst/>
          </a:prstGeom>
          <a:solidFill>
            <a:srgbClr val="FF000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1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E4A9DAC-C215-4443-8BDD-FD6C3492046B}"/>
              </a:ext>
            </a:extLst>
          </p:cNvPr>
          <p:cNvSpPr txBox="1"/>
          <p:nvPr/>
        </p:nvSpPr>
        <p:spPr>
          <a:xfrm>
            <a:off x="3202434" y="1752600"/>
            <a:ext cx="262193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Row/Column Decoders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E1B0AF0-346F-514D-94E7-4928FA7EDEA2}"/>
              </a:ext>
            </a:extLst>
          </p:cNvPr>
          <p:cNvCxnSpPr>
            <a:cxnSpLocks/>
          </p:cNvCxnSpPr>
          <p:nvPr/>
        </p:nvCxnSpPr>
        <p:spPr bwMode="auto">
          <a:xfrm flipH="1">
            <a:off x="2354171" y="2036520"/>
            <a:ext cx="848263" cy="177079"/>
          </a:xfrm>
          <a:prstGeom prst="line">
            <a:avLst/>
          </a:prstGeom>
          <a:solidFill>
            <a:srgbClr val="C0C0C0"/>
          </a:solidFill>
          <a:ln w="19050" cap="sq" cmpd="sng" algn="ctr">
            <a:solidFill>
              <a:srgbClr val="C00000"/>
            </a:solidFill>
            <a:prstDash val="solid"/>
            <a:miter lim="800000"/>
            <a:headEnd type="none" w="med" len="med"/>
            <a:tailEnd type="oval" w="med" len="med"/>
          </a:ln>
          <a:effectLst/>
        </p:spPr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D9B9B96-7694-8248-8313-C5EBB8701349}"/>
              </a:ext>
            </a:extLst>
          </p:cNvPr>
          <p:cNvCxnSpPr>
            <a:cxnSpLocks/>
          </p:cNvCxnSpPr>
          <p:nvPr/>
        </p:nvCxnSpPr>
        <p:spPr bwMode="auto">
          <a:xfrm flipH="1">
            <a:off x="3410980" y="2065021"/>
            <a:ext cx="281310" cy="148578"/>
          </a:xfrm>
          <a:prstGeom prst="line">
            <a:avLst/>
          </a:prstGeom>
          <a:solidFill>
            <a:srgbClr val="C0C0C0"/>
          </a:solidFill>
          <a:ln w="19050" cap="sq" cmpd="sng" algn="ctr">
            <a:solidFill>
              <a:srgbClr val="C00000"/>
            </a:solidFill>
            <a:prstDash val="solid"/>
            <a:miter lim="800000"/>
            <a:headEnd type="none" w="med" len="med"/>
            <a:tailEnd type="oval" w="med" len="med"/>
          </a:ln>
          <a:effectLst/>
        </p:spPr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84844BC-DCD8-0A4F-A00E-7F1F8EAEF4DB}"/>
              </a:ext>
            </a:extLst>
          </p:cNvPr>
          <p:cNvCxnSpPr>
            <a:cxnSpLocks/>
          </p:cNvCxnSpPr>
          <p:nvPr/>
        </p:nvCxnSpPr>
        <p:spPr bwMode="auto">
          <a:xfrm>
            <a:off x="4524977" y="2061120"/>
            <a:ext cx="0" cy="191112"/>
          </a:xfrm>
          <a:prstGeom prst="line">
            <a:avLst/>
          </a:prstGeom>
          <a:solidFill>
            <a:srgbClr val="C0C0C0"/>
          </a:solidFill>
          <a:ln w="19050" cap="sq" cmpd="sng" algn="ctr">
            <a:solidFill>
              <a:srgbClr val="C00000"/>
            </a:solidFill>
            <a:prstDash val="solid"/>
            <a:miter lim="800000"/>
            <a:headEnd type="none" w="med" len="med"/>
            <a:tailEnd type="oval" w="med" len="med"/>
          </a:ln>
          <a:effectLst/>
        </p:spPr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D115ED0F-4B55-8E47-BD62-29E7FEC6E351}"/>
              </a:ext>
            </a:extLst>
          </p:cNvPr>
          <p:cNvCxnSpPr>
            <a:cxnSpLocks/>
          </p:cNvCxnSpPr>
          <p:nvPr/>
        </p:nvCxnSpPr>
        <p:spPr bwMode="auto">
          <a:xfrm rot="14160000" flipH="1">
            <a:off x="5350093" y="2065021"/>
            <a:ext cx="281310" cy="148578"/>
          </a:xfrm>
          <a:prstGeom prst="line">
            <a:avLst/>
          </a:prstGeom>
          <a:solidFill>
            <a:srgbClr val="C0C0C0"/>
          </a:solidFill>
          <a:ln w="19050" cap="sq" cmpd="sng" algn="ctr">
            <a:solidFill>
              <a:srgbClr val="C00000"/>
            </a:solidFill>
            <a:prstDash val="solid"/>
            <a:miter lim="800000"/>
            <a:headEnd type="none" w="med" len="med"/>
            <a:tailEnd type="oval" w="med" len="med"/>
          </a:ln>
          <a:effectLst/>
        </p:spPr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3AEE7D6-5BE0-F141-A6BE-0BA9F94A9CD2}"/>
              </a:ext>
            </a:extLst>
          </p:cNvPr>
          <p:cNvCxnSpPr>
            <a:cxnSpLocks/>
          </p:cNvCxnSpPr>
          <p:nvPr/>
        </p:nvCxnSpPr>
        <p:spPr bwMode="auto">
          <a:xfrm rot="12420000" flipH="1">
            <a:off x="5872526" y="2036520"/>
            <a:ext cx="848263" cy="177079"/>
          </a:xfrm>
          <a:prstGeom prst="line">
            <a:avLst/>
          </a:prstGeom>
          <a:solidFill>
            <a:srgbClr val="C0C0C0"/>
          </a:solidFill>
          <a:ln w="19050" cap="sq" cmpd="sng" algn="ctr">
            <a:solidFill>
              <a:srgbClr val="C00000"/>
            </a:solidFill>
            <a:prstDash val="solid"/>
            <a:miter lim="800000"/>
            <a:headEnd type="none" w="med" len="med"/>
            <a:tailEnd type="oval" w="med" len="med"/>
          </a:ln>
          <a:effectLst/>
        </p:spPr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559ABB-043C-3F42-8878-C965509D1D59}"/>
              </a:ext>
            </a:extLst>
          </p:cNvPr>
          <p:cNvGrpSpPr/>
          <p:nvPr/>
        </p:nvGrpSpPr>
        <p:grpSpPr>
          <a:xfrm>
            <a:off x="1358319" y="2482334"/>
            <a:ext cx="5379618" cy="369332"/>
            <a:chOff x="1358319" y="2482334"/>
            <a:chExt cx="5379618" cy="36933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813DDA2-6FC5-034D-81D1-ABA9EE0741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2667000"/>
              <a:ext cx="4680537" cy="0"/>
            </a:xfrm>
            <a:prstGeom prst="line">
              <a:avLst/>
            </a:prstGeom>
            <a:solidFill>
              <a:srgbClr val="C0C0C0"/>
            </a:solidFill>
            <a:ln w="412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8AD1ED7-DF53-054D-B7D8-117A40795931}"/>
                </a:ext>
              </a:extLst>
            </p:cNvPr>
            <p:cNvSpPr txBox="1"/>
            <p:nvPr/>
          </p:nvSpPr>
          <p:spPr>
            <a:xfrm>
              <a:off x="1358319" y="2482334"/>
              <a:ext cx="58450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solidFill>
                    <a:srgbClr val="FF0000"/>
                  </a:solidFill>
                  <a:latin typeface="Cambria" panose="02040503050406030204" pitchFamily="18" charset="0"/>
                </a:rPr>
                <a:t>WL </a:t>
              </a:r>
              <a:r>
                <a:rPr lang="en-CH" b="1" i="1" dirty="0">
                  <a:solidFill>
                    <a:srgbClr val="FF0000"/>
                  </a:solidFill>
                  <a:latin typeface="Cambria" panose="02040503050406030204" pitchFamily="18" charset="0"/>
                </a:rPr>
                <a:t>k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70304E-CCE3-8B4A-A12D-B2945498E312}"/>
              </a:ext>
            </a:extLst>
          </p:cNvPr>
          <p:cNvGrpSpPr/>
          <p:nvPr/>
        </p:nvGrpSpPr>
        <p:grpSpPr>
          <a:xfrm>
            <a:off x="533400" y="2482334"/>
            <a:ext cx="824919" cy="369332"/>
            <a:chOff x="533400" y="2482334"/>
            <a:chExt cx="824919" cy="369332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110D82D-1CB2-164D-A745-359BECDDD582}"/>
                </a:ext>
              </a:extLst>
            </p:cNvPr>
            <p:cNvSpPr txBox="1"/>
            <p:nvPr/>
          </p:nvSpPr>
          <p:spPr>
            <a:xfrm>
              <a:off x="533400" y="2482334"/>
              <a:ext cx="60625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V</a:t>
              </a:r>
              <a:r>
                <a:rPr lang="en-CH" b="1" baseline="-25000" dirty="0">
                  <a:solidFill>
                    <a:srgbClr val="C00000"/>
                  </a:solidFill>
                  <a:latin typeface="Cambria" panose="02040503050406030204" pitchFamily="18" charset="0"/>
                </a:rPr>
                <a:t>REF</a:t>
              </a:r>
              <a:endParaRPr lang="en-CH" b="1" i="1" baseline="-25000" dirty="0">
                <a:solidFill>
                  <a:srgbClr val="C00000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5874AD4-24CD-B64C-AD86-C2CA982CC495}"/>
                </a:ext>
              </a:extLst>
            </p:cNvPr>
            <p:cNvCxnSpPr>
              <a:cxnSpLocks/>
              <a:stCxn id="91" idx="3"/>
              <a:endCxn id="89" idx="1"/>
            </p:cNvCxnSpPr>
            <p:nvPr/>
          </p:nvCxnSpPr>
          <p:spPr>
            <a:xfrm>
              <a:off x="1139656" y="2667000"/>
              <a:ext cx="218663" cy="0"/>
            </a:xfrm>
            <a:prstGeom prst="line">
              <a:avLst/>
            </a:prstGeom>
            <a:ln w="127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B422489-B5E7-104C-879F-24015587C3EB}"/>
              </a:ext>
            </a:extLst>
          </p:cNvPr>
          <p:cNvGrpSpPr/>
          <p:nvPr/>
        </p:nvGrpSpPr>
        <p:grpSpPr>
          <a:xfrm>
            <a:off x="502879" y="2743200"/>
            <a:ext cx="6235058" cy="706398"/>
            <a:chOff x="502879" y="3396734"/>
            <a:chExt cx="6235058" cy="706398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EE1F65B-321C-6646-99E8-D9AC1218A8B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3581400"/>
              <a:ext cx="4680537" cy="0"/>
            </a:xfrm>
            <a:prstGeom prst="line">
              <a:avLst/>
            </a:prstGeom>
            <a:solidFill>
              <a:srgbClr val="C0C0C0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C187D7C-6200-064B-B7F4-76FD9BDA1C7A}"/>
                </a:ext>
              </a:extLst>
            </p:cNvPr>
            <p:cNvSpPr txBox="1"/>
            <p:nvPr/>
          </p:nvSpPr>
          <p:spPr>
            <a:xfrm>
              <a:off x="1302557" y="3396734"/>
              <a:ext cx="69602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WL </a:t>
              </a:r>
              <a:r>
                <a:rPr lang="en-CH" b="1" i="1" dirty="0">
                  <a:latin typeface="Cambria" panose="02040503050406030204" pitchFamily="18" charset="0"/>
                </a:rPr>
                <a:t>x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1D2C3CB-2C04-FE4E-BC3B-CFB1457B9AA2}"/>
                </a:ext>
              </a:extLst>
            </p:cNvPr>
            <p:cNvSpPr txBox="1"/>
            <p:nvPr/>
          </p:nvSpPr>
          <p:spPr>
            <a:xfrm>
              <a:off x="502879" y="3396734"/>
              <a:ext cx="66729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solidFill>
                    <a:schemeClr val="tx2"/>
                  </a:solidFill>
                  <a:latin typeface="Cambria" panose="02040503050406030204" pitchFamily="18" charset="0"/>
                </a:rPr>
                <a:t>V</a:t>
              </a:r>
              <a:r>
                <a:rPr lang="en-CH" b="1" baseline="-25000" dirty="0">
                  <a:solidFill>
                    <a:schemeClr val="tx2"/>
                  </a:solidFill>
                  <a:latin typeface="Cambria" panose="02040503050406030204" pitchFamily="18" charset="0"/>
                </a:rPr>
                <a:t>PASS</a:t>
              </a:r>
              <a:endParaRPr lang="en-CH" b="1" i="1" baseline="-25000" dirty="0">
                <a:solidFill>
                  <a:schemeClr val="tx2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8D6C647A-E6CF-A24B-BE0A-8AB7A0ABF51B}"/>
                </a:ext>
              </a:extLst>
            </p:cNvPr>
            <p:cNvCxnSpPr>
              <a:cxnSpLocks/>
              <a:stCxn id="95" idx="3"/>
            </p:cNvCxnSpPr>
            <p:nvPr/>
          </p:nvCxnSpPr>
          <p:spPr>
            <a:xfrm>
              <a:off x="1170178" y="3581400"/>
              <a:ext cx="188141" cy="0"/>
            </a:xfrm>
            <a:prstGeom prst="line">
              <a:avLst/>
            </a:prstGeom>
            <a:ln w="127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767CBA3-7D05-EE4C-9312-35E2A6632407}"/>
                </a:ext>
              </a:extLst>
            </p:cNvPr>
            <p:cNvSpPr txBox="1"/>
            <p:nvPr/>
          </p:nvSpPr>
          <p:spPr>
            <a:xfrm>
              <a:off x="1119816" y="3733800"/>
              <a:ext cx="106150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(others)</a:t>
              </a:r>
              <a:endParaRPr lang="en-CH" b="1" i="1" dirty="0">
                <a:latin typeface="Cambria" panose="02040503050406030204" pitchFamily="18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F64804-B845-224F-95AF-2FA1E14C4DE7}"/>
              </a:ext>
            </a:extLst>
          </p:cNvPr>
          <p:cNvGrpSpPr/>
          <p:nvPr/>
        </p:nvGrpSpPr>
        <p:grpSpPr>
          <a:xfrm>
            <a:off x="914400" y="2069068"/>
            <a:ext cx="2528331" cy="644917"/>
            <a:chOff x="914400" y="2069068"/>
            <a:chExt cx="2528331" cy="64491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377F2D8-BF2B-3744-80B3-7B0679841EED}"/>
                </a:ext>
              </a:extLst>
            </p:cNvPr>
            <p:cNvSpPr/>
            <p:nvPr/>
          </p:nvSpPr>
          <p:spPr bwMode="auto">
            <a:xfrm>
              <a:off x="2264982" y="2624700"/>
              <a:ext cx="1177749" cy="89285"/>
            </a:xfrm>
            <a:prstGeom prst="roundRect">
              <a:avLst/>
            </a:prstGeom>
            <a:noFill/>
            <a:ln w="19050" cap="flat" cmpd="sng" algn="ctr">
              <a:solidFill>
                <a:srgbClr val="00B0F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3226074-EB5D-E348-AF78-73B5873E406F}"/>
                </a:ext>
              </a:extLst>
            </p:cNvPr>
            <p:cNvSpPr txBox="1"/>
            <p:nvPr/>
          </p:nvSpPr>
          <p:spPr>
            <a:xfrm>
              <a:off x="914400" y="2069068"/>
              <a:ext cx="1316772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solidFill>
                    <a:srgbClr val="0070C0"/>
                  </a:solidFill>
                  <a:latin typeface="Cambria" panose="02040503050406030204" pitchFamily="18" charset="0"/>
                </a:rPr>
                <a:t>Taget Page</a:t>
              </a:r>
              <a:endParaRPr lang="en-CH" b="1" i="1" dirty="0">
                <a:solidFill>
                  <a:srgbClr val="0070C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CE2705D-9659-124E-96BC-9049FD9A5AB3}"/>
                </a:ext>
              </a:extLst>
            </p:cNvPr>
            <p:cNvSpPr/>
            <p:nvPr/>
          </p:nvSpPr>
          <p:spPr bwMode="auto">
            <a:xfrm>
              <a:off x="2048256" y="2429256"/>
              <a:ext cx="231648" cy="219456"/>
            </a:xfrm>
            <a:custGeom>
              <a:avLst/>
              <a:gdLst>
                <a:gd name="connsiteX0" fmla="*/ 0 w 231648"/>
                <a:gd name="connsiteY0" fmla="*/ 0 h 219456"/>
                <a:gd name="connsiteX1" fmla="*/ 60960 w 231648"/>
                <a:gd name="connsiteY1" fmla="*/ 134112 h 219456"/>
                <a:gd name="connsiteX2" fmla="*/ 231648 w 231648"/>
                <a:gd name="connsiteY2" fmla="*/ 21945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648" h="219456">
                  <a:moveTo>
                    <a:pt x="0" y="0"/>
                  </a:moveTo>
                  <a:cubicBezTo>
                    <a:pt x="11176" y="48768"/>
                    <a:pt x="22352" y="97536"/>
                    <a:pt x="60960" y="134112"/>
                  </a:cubicBezTo>
                  <a:cubicBezTo>
                    <a:pt x="99568" y="170688"/>
                    <a:pt x="165608" y="195072"/>
                    <a:pt x="231648" y="219456"/>
                  </a:cubicBezTo>
                </a:path>
              </a:pathLst>
            </a:custGeom>
            <a:noFill/>
            <a:ln w="15875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DD8F9E-C097-834F-ABDC-F9D5FE976296}"/>
              </a:ext>
            </a:extLst>
          </p:cNvPr>
          <p:cNvGrpSpPr/>
          <p:nvPr/>
        </p:nvGrpSpPr>
        <p:grpSpPr>
          <a:xfrm>
            <a:off x="3433899" y="1981200"/>
            <a:ext cx="5786301" cy="735774"/>
            <a:chOff x="3433899" y="1981200"/>
            <a:chExt cx="5786301" cy="735774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72FAFA7C-15B0-D44D-AB63-A55A45086CE8}"/>
                </a:ext>
              </a:extLst>
            </p:cNvPr>
            <p:cNvSpPr/>
            <p:nvPr/>
          </p:nvSpPr>
          <p:spPr bwMode="auto">
            <a:xfrm>
              <a:off x="3433899" y="2624700"/>
              <a:ext cx="3340087" cy="92274"/>
            </a:xfrm>
            <a:prstGeom prst="roundRect">
              <a:avLst/>
            </a:prstGeom>
            <a:noFill/>
            <a:ln w="19050" cap="flat" cmpd="sng" algn="ctr">
              <a:solidFill>
                <a:srgbClr val="F8BF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666BCCE0-6E21-6541-A66D-55568CBC622F}"/>
                </a:ext>
              </a:extLst>
            </p:cNvPr>
            <p:cNvSpPr/>
            <p:nvPr/>
          </p:nvSpPr>
          <p:spPr bwMode="auto">
            <a:xfrm flipH="1">
              <a:off x="6786045" y="2460851"/>
              <a:ext cx="218805" cy="219456"/>
            </a:xfrm>
            <a:custGeom>
              <a:avLst/>
              <a:gdLst>
                <a:gd name="connsiteX0" fmla="*/ 0 w 231648"/>
                <a:gd name="connsiteY0" fmla="*/ 0 h 219456"/>
                <a:gd name="connsiteX1" fmla="*/ 60960 w 231648"/>
                <a:gd name="connsiteY1" fmla="*/ 134112 h 219456"/>
                <a:gd name="connsiteX2" fmla="*/ 231648 w 231648"/>
                <a:gd name="connsiteY2" fmla="*/ 219456 h 2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1648" h="219456">
                  <a:moveTo>
                    <a:pt x="0" y="0"/>
                  </a:moveTo>
                  <a:cubicBezTo>
                    <a:pt x="11176" y="48768"/>
                    <a:pt x="22352" y="97536"/>
                    <a:pt x="60960" y="134112"/>
                  </a:cubicBezTo>
                  <a:cubicBezTo>
                    <a:pt x="99568" y="170688"/>
                    <a:pt x="165608" y="195072"/>
                    <a:pt x="231648" y="219456"/>
                  </a:cubicBezTo>
                </a:path>
              </a:pathLst>
            </a:custGeom>
            <a:noFill/>
            <a:ln w="158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6977F7F-617F-BB4D-9717-B63656A5FEDE}"/>
                </a:ext>
              </a:extLst>
            </p:cNvPr>
            <p:cNvSpPr txBox="1"/>
            <p:nvPr/>
          </p:nvSpPr>
          <p:spPr>
            <a:xfrm>
              <a:off x="6937972" y="1981200"/>
              <a:ext cx="2282228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i="1" dirty="0">
                  <a:solidFill>
                    <a:srgbClr val="7030A0"/>
                  </a:solidFill>
                  <a:latin typeface="Cambria" panose="02040503050406030204" pitchFamily="18" charset="0"/>
                </a:rPr>
                <a:t>Same voltage </a:t>
              </a:r>
              <a:r>
                <a:rPr lang="en-US" b="1" i="1" dirty="0">
                  <a:solidFill>
                    <a:srgbClr val="7030A0"/>
                  </a:solidFill>
                  <a:latin typeface="Cambria" panose="02040503050406030204" pitchFamily="18" charset="0"/>
                </a:rPr>
                <a:t>can be</a:t>
              </a:r>
              <a:endParaRPr lang="en-CH" b="1" i="1" dirty="0">
                <a:solidFill>
                  <a:srgbClr val="7030A0"/>
                </a:solidFill>
                <a:latin typeface="Cambria" panose="02040503050406030204" pitchFamily="18" charset="0"/>
              </a:endParaRPr>
            </a:p>
            <a:p>
              <a:pPr algn="ctr"/>
              <a:r>
                <a:rPr lang="en-CH" b="1" i="1" dirty="0">
                  <a:solidFill>
                    <a:srgbClr val="7030A0"/>
                  </a:solidFill>
                  <a:latin typeface="Cambria" panose="02040503050406030204" pitchFamily="18" charset="0"/>
                </a:rPr>
                <a:t>applied to all cells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2238381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Increase the </a:t>
            </a:r>
            <a:r>
              <a:rPr lang="en-US" dirty="0">
                <a:solidFill>
                  <a:schemeClr val="accent6"/>
                </a:solidFill>
              </a:rPr>
              <a:t>throughput/bandwidth almost linearly with 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# of planes</a:t>
            </a:r>
            <a:r>
              <a:rPr lang="en-US" dirty="0"/>
              <a:t> that concurrently operate</a:t>
            </a:r>
          </a:p>
          <a:p>
            <a:pPr lvl="1"/>
            <a:r>
              <a:rPr lang="en-US" dirty="0"/>
              <a:t>Bandwidth with regular page programs:</a:t>
            </a:r>
            <a:br>
              <a:rPr lang="en-US" dirty="0"/>
            </a:br>
            <a:r>
              <a:rPr lang="en-US" dirty="0"/>
              <a:t>	16 KiB / 736 us </a:t>
            </a:r>
            <a:r>
              <a:rPr lang="en-CH" dirty="0"/>
              <a:t>≈ </a:t>
            </a:r>
            <a:r>
              <a:rPr lang="en-CH" dirty="0">
                <a:solidFill>
                  <a:srgbClr val="C00000"/>
                </a:solidFill>
              </a:rPr>
              <a:t>22 MB/s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Bandwidth with multi-plane page programs (2 planes):</a:t>
            </a:r>
            <a:br>
              <a:rPr lang="en-US" dirty="0"/>
            </a:br>
            <a:r>
              <a:rPr lang="en-US" dirty="0"/>
              <a:t>	32 KiB / 736 + </a:t>
            </a:r>
            <a:r>
              <a:rPr lang="en-US" dirty="0">
                <a:solidFill>
                  <a:srgbClr val="0070C0"/>
                </a:solidFill>
              </a:rPr>
              <a:t>16 (</a:t>
            </a:r>
            <a:r>
              <a:rPr lang="en-US" dirty="0" err="1">
                <a:solidFill>
                  <a:srgbClr val="0070C0"/>
                </a:solidFill>
              </a:rPr>
              <a:t>tDMA</a:t>
            </a:r>
            <a:r>
              <a:rPr lang="en-US" dirty="0">
                <a:solidFill>
                  <a:srgbClr val="0070C0"/>
                </a:solidFill>
              </a:rPr>
              <a:t>) + 20 (</a:t>
            </a:r>
            <a:r>
              <a:rPr lang="en-US" dirty="0" err="1">
                <a:solidFill>
                  <a:srgbClr val="0070C0"/>
                </a:solidFill>
              </a:rPr>
              <a:t>tECC</a:t>
            </a:r>
            <a:r>
              <a:rPr lang="en-US" dirty="0">
                <a:solidFill>
                  <a:srgbClr val="0070C0"/>
                </a:solidFill>
              </a:rPr>
              <a:t>)</a:t>
            </a:r>
            <a:r>
              <a:rPr lang="en-US" dirty="0"/>
              <a:t> us </a:t>
            </a:r>
            <a:r>
              <a:rPr lang="en-CH" dirty="0"/>
              <a:t>≈ </a:t>
            </a:r>
            <a:r>
              <a:rPr lang="en-CH" dirty="0">
                <a:solidFill>
                  <a:schemeClr val="accent6"/>
                </a:solidFill>
              </a:rPr>
              <a:t>41.5 MB/s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endParaRPr lang="en-US" dirty="0"/>
          </a:p>
          <a:p>
            <a:r>
              <a:rPr lang="en-CH" dirty="0"/>
              <a:t>Per-operation latency </a:t>
            </a:r>
            <a:r>
              <a:rPr lang="en-CH" dirty="0">
                <a:solidFill>
                  <a:srgbClr val="C00000"/>
                </a:solidFill>
              </a:rPr>
              <a:t>increases</a:t>
            </a:r>
          </a:p>
          <a:p>
            <a:pPr lvl="1"/>
            <a:r>
              <a:rPr lang="en-CH" dirty="0"/>
              <a:t>Regular page program: tECC</a:t>
            </a:r>
            <a:r>
              <a:rPr lang="en-CH" baseline="-25000" dirty="0"/>
              <a:t>ENC</a:t>
            </a:r>
            <a:r>
              <a:rPr lang="en-CH" dirty="0"/>
              <a:t> + tDMA + tPROG </a:t>
            </a:r>
          </a:p>
          <a:p>
            <a:pPr lvl="1"/>
            <a:r>
              <a:rPr lang="en-CH" dirty="0"/>
              <a:t>Multi-plane page program: </a:t>
            </a:r>
            <a:r>
              <a:rPr lang="en-US" i="1" dirty="0" err="1">
                <a:solidFill>
                  <a:srgbClr val="C00000"/>
                </a:solidFill>
              </a:rPr>
              <a:t>N</a:t>
            </a:r>
            <a:r>
              <a:rPr lang="en-US" baseline="-25000" dirty="0" err="1">
                <a:solidFill>
                  <a:srgbClr val="C00000"/>
                </a:solidFill>
              </a:rPr>
              <a:t>Plane</a:t>
            </a:r>
            <a:r>
              <a:rPr lang="en-CH" dirty="0">
                <a:solidFill>
                  <a:srgbClr val="C00000"/>
                </a:solidFill>
              </a:rPr>
              <a:t>×</a:t>
            </a:r>
            <a:r>
              <a:rPr lang="en-CH" dirty="0"/>
              <a:t>(tECC</a:t>
            </a:r>
            <a:r>
              <a:rPr lang="en-CH" baseline="-25000" dirty="0"/>
              <a:t>ENC</a:t>
            </a:r>
            <a:r>
              <a:rPr lang="en-CH" dirty="0"/>
              <a:t> + tDMA) + tPROG</a:t>
            </a:r>
          </a:p>
          <a:p>
            <a:pPr lvl="1"/>
            <a:endParaRPr lang="en-CH" dirty="0"/>
          </a:p>
          <a:p>
            <a:r>
              <a:rPr lang="en-CH" dirty="0"/>
              <a:t>The benefits highly depend on the </a:t>
            </a:r>
            <a:r>
              <a:rPr lang="en-CH" dirty="0">
                <a:solidFill>
                  <a:srgbClr val="C00000"/>
                </a:solidFill>
              </a:rPr>
              <a:t>access pattern and FTL’s data placement</a:t>
            </a:r>
          </a:p>
          <a:p>
            <a:pPr lvl="1"/>
            <a:r>
              <a:rPr lang="en-CH" dirty="0"/>
              <a:t>Random-read-dominant vs. Random-write-dominant </a:t>
            </a:r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Multi-Plane Operations: Benefit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1983125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>
                <a:solidFill>
                  <a:srgbClr val="C00000"/>
                </a:solidFill>
              </a:rPr>
              <a:t>Read performance </a:t>
            </a:r>
            <a:r>
              <a:rPr lang="en-US" dirty="0"/>
              <a:t>is often </a:t>
            </a:r>
            <a:r>
              <a:rPr lang="en-US" dirty="0">
                <a:solidFill>
                  <a:srgbClr val="C00000"/>
                </a:solidFill>
              </a:rPr>
              <a:t>more important</a:t>
            </a:r>
          </a:p>
          <a:p>
            <a:pPr lvl="1"/>
            <a:r>
              <a:rPr lang="en-US" dirty="0"/>
              <a:t>Writes can be done </a:t>
            </a:r>
            <a:r>
              <a:rPr lang="en-US" dirty="0">
                <a:solidFill>
                  <a:srgbClr val="0070C0"/>
                </a:solidFill>
              </a:rPr>
              <a:t>in an asynchronous manner</a:t>
            </a:r>
            <a:r>
              <a:rPr lang="en-US" dirty="0"/>
              <a:t> using buffers</a:t>
            </a:r>
          </a:p>
          <a:p>
            <a:pPr lvl="2"/>
            <a:r>
              <a:rPr lang="en-CH" dirty="0"/>
              <a:t>e.g., return a write request immediat</a:t>
            </a:r>
            <a:r>
              <a:rPr lang="en-GB" dirty="0"/>
              <a:t>e</a:t>
            </a:r>
            <a:r>
              <a:rPr lang="en-CH" dirty="0"/>
              <a:t>ly after receiving the data (and storing it to the write buffer)</a:t>
            </a:r>
          </a:p>
          <a:p>
            <a:pPr lvl="1"/>
            <a:r>
              <a:rPr lang="en-CH" dirty="0"/>
              <a:t>A read request can be returned </a:t>
            </a:r>
            <a:r>
              <a:rPr lang="en-CH" dirty="0">
                <a:solidFill>
                  <a:srgbClr val="C00000"/>
                </a:solidFill>
              </a:rPr>
              <a:t>only when the requested data is ready</a:t>
            </a:r>
            <a:r>
              <a:rPr lang="en-CH" dirty="0"/>
              <a:t> (after reading the data from the chip)</a:t>
            </a:r>
          </a:p>
          <a:p>
            <a:pPr lvl="1"/>
            <a:endParaRPr lang="en-CH" dirty="0"/>
          </a:p>
          <a:p>
            <a:r>
              <a:rPr lang="en-CH" dirty="0"/>
              <a:t>Significant </a:t>
            </a:r>
            <a:r>
              <a:rPr lang="en-CH" dirty="0">
                <a:solidFill>
                  <a:srgbClr val="C00000"/>
                </a:solidFill>
              </a:rPr>
              <a:t>latency asymmetry</a:t>
            </a:r>
          </a:p>
          <a:p>
            <a:pPr lvl="1"/>
            <a:r>
              <a:rPr lang="en-CH" dirty="0"/>
              <a:t>tR: </a:t>
            </a:r>
            <a:r>
              <a:rPr lang="en-CH" dirty="0">
                <a:solidFill>
                  <a:schemeClr val="accent6"/>
                </a:solidFill>
              </a:rPr>
              <a:t>100 us</a:t>
            </a:r>
            <a:r>
              <a:rPr lang="en-CH" dirty="0"/>
              <a:t>, tPROG: </a:t>
            </a:r>
            <a:r>
              <a:rPr lang="en-CH" dirty="0">
                <a:solidFill>
                  <a:srgbClr val="7030A0"/>
                </a:solidFill>
              </a:rPr>
              <a:t>700 us</a:t>
            </a:r>
            <a:r>
              <a:rPr lang="en-CH" dirty="0"/>
              <a:t>, tBERS: </a:t>
            </a:r>
            <a:r>
              <a:rPr lang="en-CH" dirty="0">
                <a:solidFill>
                  <a:srgbClr val="FF0000"/>
                </a:solidFill>
              </a:rPr>
              <a:t>5 ms</a:t>
            </a:r>
            <a:r>
              <a:rPr lang="en-CH" dirty="0"/>
              <a:t> (TLC NAND flash)</a:t>
            </a:r>
          </a:p>
          <a:p>
            <a:pPr lvl="2"/>
            <a:r>
              <a:rPr lang="en-CH" dirty="0"/>
              <a:t>If the chip is designed to program all the pages in the same WL at once, the actual program latency is 2,100 us</a:t>
            </a:r>
          </a:p>
          <a:p>
            <a:pPr lvl="1"/>
            <a:r>
              <a:rPr lang="en-CH" dirty="0"/>
              <a:t>The </a:t>
            </a:r>
            <a:r>
              <a:rPr lang="en-CH" dirty="0">
                <a:solidFill>
                  <a:srgbClr val="C00000"/>
                </a:solidFill>
              </a:rPr>
              <a:t>worst-case</a:t>
            </a:r>
            <a:r>
              <a:rPr lang="en-CH" dirty="0"/>
              <a:t> chip-level read latency can be </a:t>
            </a:r>
            <a:r>
              <a:rPr lang="en-CH" dirty="0">
                <a:solidFill>
                  <a:srgbClr val="C00000"/>
                </a:solidFill>
              </a:rPr>
              <a:t>50x longer </a:t>
            </a:r>
            <a:r>
              <a:rPr lang="en-CH" dirty="0"/>
              <a:t>than the best-case latency</a:t>
            </a:r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Program &amp; Erase Suspensions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7859480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Program &amp; Erase Suspensions (Cont.)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46EB4-9846-2D4C-857A-3A3698D93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479473"/>
          </a:xfrm>
        </p:spPr>
        <p:txBody>
          <a:bodyPr/>
          <a:lstStyle/>
          <a:p>
            <a:r>
              <a:rPr lang="en-CH" dirty="0"/>
              <a:t>Suspends an on-going program (erase) operation once a read arrives</a:t>
            </a:r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endParaRPr lang="en-CH" dirty="0"/>
          </a:p>
          <a:p>
            <a:pPr lvl="1"/>
            <a:r>
              <a:rPr lang="en-CH" dirty="0"/>
              <a:t>Pros: Significantly decreases the read latency</a:t>
            </a:r>
          </a:p>
          <a:p>
            <a:pPr lvl="1"/>
            <a:r>
              <a:rPr lang="en-CH" dirty="0"/>
              <a:t>Cons</a:t>
            </a:r>
          </a:p>
          <a:p>
            <a:pPr lvl="2"/>
            <a:r>
              <a:rPr lang="en-CH" dirty="0"/>
              <a:t>Additional page buffer (for data to program)</a:t>
            </a:r>
          </a:p>
          <a:p>
            <a:pPr lvl="2"/>
            <a:r>
              <a:rPr lang="en-CH" dirty="0"/>
              <a:t>Complicated I/O scheduling (Until when can we suspend on-going program requests?)</a:t>
            </a:r>
          </a:p>
          <a:p>
            <a:pPr lvl="2"/>
            <a:r>
              <a:rPr lang="en-CH" dirty="0"/>
              <a:t>Negative impact on the endurance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439D7A-53A2-470A-BA15-B2EC253D8711}"/>
              </a:ext>
            </a:extLst>
          </p:cNvPr>
          <p:cNvGrpSpPr/>
          <p:nvPr/>
        </p:nvGrpSpPr>
        <p:grpSpPr>
          <a:xfrm>
            <a:off x="917579" y="1981200"/>
            <a:ext cx="2971800" cy="1828800"/>
            <a:chOff x="917579" y="1981200"/>
            <a:chExt cx="2971800" cy="1828800"/>
          </a:xfrm>
        </p:grpSpPr>
        <p:sp>
          <p:nvSpPr>
            <p:cNvPr id="12" name="사각형: 둥근 모서리 85">
              <a:extLst>
                <a:ext uri="{FF2B5EF4-FFF2-40B4-BE49-F238E27FC236}">
                  <a16:creationId xmlns:a16="http://schemas.microsoft.com/office/drawing/2014/main" id="{86810B48-8BBC-AE4D-B5B7-3D1039FC2725}"/>
                </a:ext>
              </a:extLst>
            </p:cNvPr>
            <p:cNvSpPr/>
            <p:nvPr/>
          </p:nvSpPr>
          <p:spPr>
            <a:xfrm>
              <a:off x="3429000" y="2667000"/>
              <a:ext cx="460379" cy="410909"/>
            </a:xfrm>
            <a:prstGeom prst="roundRect">
              <a:avLst/>
            </a:prstGeom>
            <a:solidFill>
              <a:srgbClr val="5B9BD5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  <a:ea typeface="맑은 고딕" panose="020B0503020000020004" pitchFamily="34" charset="-127"/>
                </a:rPr>
                <a:t>R</a:t>
              </a:r>
              <a:endParaRPr kumimoji="0" lang="ko-KR" alt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34" charset="-127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C5EB491-4E64-8A4F-B95E-6D72E624B8F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83175" y="2350532"/>
              <a:ext cx="0" cy="316468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F0DF319-D44A-FA41-9ADA-AD51EB84DC8B}"/>
                </a:ext>
              </a:extLst>
            </p:cNvPr>
            <p:cNvSpPr/>
            <p:nvPr/>
          </p:nvSpPr>
          <p:spPr>
            <a:xfrm>
              <a:off x="938859" y="1981200"/>
              <a:ext cx="231602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b="1" kern="0" dirty="0">
                  <a:solidFill>
                    <a:prstClr val="black"/>
                  </a:solidFill>
                  <a:latin typeface="Cambria" panose="02040503050406030204" pitchFamily="18" charset="0"/>
                  <a:ea typeface="맑은 고딕" panose="020B0503020000020004" pitchFamily="34" charset="-127"/>
                </a:rPr>
                <a:t>100 us: </a:t>
              </a:r>
              <a:r>
                <a:rPr lang="en-US" altLang="ko-KR" i="1" kern="0" dirty="0">
                  <a:solidFill>
                    <a:prstClr val="black"/>
                  </a:solidFill>
                  <a:latin typeface="Cambria" panose="02040503050406030204" pitchFamily="18" charset="0"/>
                  <a:ea typeface="맑은 고딕" panose="020B0503020000020004" pitchFamily="34" charset="-127"/>
                </a:rPr>
                <a:t>Read arrival</a:t>
              </a:r>
              <a:endParaRPr lang="en-CH" i="1" dirty="0">
                <a:solidFill>
                  <a:srgbClr val="7030A0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358A101-7766-EE49-B7F4-EB0EC814EE6F}"/>
                </a:ext>
              </a:extLst>
            </p:cNvPr>
            <p:cNvCxnSpPr/>
            <p:nvPr/>
          </p:nvCxnSpPr>
          <p:spPr bwMode="auto">
            <a:xfrm>
              <a:off x="917579" y="3223550"/>
              <a:ext cx="2490816" cy="0"/>
            </a:xfrm>
            <a:prstGeom prst="straightConnector1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0EBFE73-ADB7-EC48-B11C-648DE77A3250}"/>
                </a:ext>
              </a:extLst>
            </p:cNvPr>
            <p:cNvSpPr/>
            <p:nvPr/>
          </p:nvSpPr>
          <p:spPr>
            <a:xfrm>
              <a:off x="1456271" y="3133548"/>
              <a:ext cx="1557221" cy="20847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anchor="ctr">
              <a:spAutoFit/>
            </a:bodyPr>
            <a:lstStyle/>
            <a:p>
              <a:pPr algn="ctr"/>
              <a:r>
                <a:rPr lang="en-US" altLang="ko-KR" kern="0" dirty="0">
                  <a:solidFill>
                    <a:prstClr val="black"/>
                  </a:solidFill>
                  <a:latin typeface="Cambria" panose="02040503050406030204" pitchFamily="18" charset="0"/>
                  <a:ea typeface="맑은 고딕" panose="020B0503020000020004" pitchFamily="34" charset="-127"/>
                </a:rPr>
                <a:t>Latency: 700 us</a:t>
              </a:r>
              <a:endParaRPr lang="en-CH" i="1" dirty="0">
                <a:solidFill>
                  <a:srgbClr val="7030A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7BA339C-28C8-5844-ABBA-30E2E6E64C41}"/>
                </a:ext>
              </a:extLst>
            </p:cNvPr>
            <p:cNvGrpSpPr/>
            <p:nvPr/>
          </p:nvGrpSpPr>
          <p:grpSpPr>
            <a:xfrm>
              <a:off x="917579" y="2667000"/>
              <a:ext cx="2971800" cy="1143000"/>
              <a:chOff x="917579" y="2590800"/>
              <a:chExt cx="2971800" cy="1295400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6A08EBF-0C17-E94B-954A-C962CCB4B52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17579" y="2590800"/>
                <a:ext cx="0" cy="1295400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C737F95-DD95-314F-8F70-EF89E655A32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399999" y="2590800"/>
                <a:ext cx="0" cy="838200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4DEFFFB-278B-EA4A-9E6E-796935675D2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386354" y="2590800"/>
                <a:ext cx="0" cy="1295400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7EBAA16-67D1-434A-BD7A-314890C6759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9379" y="2590800"/>
                <a:ext cx="0" cy="1295400"/>
              </a:xfrm>
              <a:prstGeom prst="line">
                <a:avLst/>
              </a:prstGeom>
              <a:solidFill>
                <a:srgbClr val="C0C0C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3F73140-5A5D-EE4F-BC8B-884560A06106}"/>
                </a:ext>
              </a:extLst>
            </p:cNvPr>
            <p:cNvCxnSpPr/>
            <p:nvPr/>
          </p:nvCxnSpPr>
          <p:spPr bwMode="auto">
            <a:xfrm>
              <a:off x="1390015" y="3561776"/>
              <a:ext cx="2490816" cy="0"/>
            </a:xfrm>
            <a:prstGeom prst="straightConnector1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</p:spPr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E3C8EA1-EF17-D247-9782-74C456DD3F1A}"/>
                </a:ext>
              </a:extLst>
            </p:cNvPr>
            <p:cNvSpPr/>
            <p:nvPr/>
          </p:nvSpPr>
          <p:spPr>
            <a:xfrm>
              <a:off x="1815515" y="3471774"/>
              <a:ext cx="1575255" cy="20847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 anchor="ctr">
              <a:spAutoFit/>
            </a:bodyPr>
            <a:lstStyle/>
            <a:p>
              <a:pPr algn="ctr"/>
              <a:r>
                <a:rPr lang="en-US" altLang="ko-KR" kern="0" dirty="0">
                  <a:solidFill>
                    <a:prstClr val="black"/>
                  </a:solidFill>
                  <a:latin typeface="Cambria" panose="02040503050406030204" pitchFamily="18" charset="0"/>
                  <a:ea typeface="맑은 고딕" panose="020B0503020000020004" pitchFamily="34" charset="-127"/>
                </a:rPr>
                <a:t>Latency: 700 us</a:t>
              </a:r>
              <a:endParaRPr lang="en-CH" i="1" dirty="0">
                <a:solidFill>
                  <a:srgbClr val="7030A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11" name="사각형: 둥근 모서리 84">
              <a:extLst>
                <a:ext uri="{FF2B5EF4-FFF2-40B4-BE49-F238E27FC236}">
                  <a16:creationId xmlns:a16="http://schemas.microsoft.com/office/drawing/2014/main" id="{1D5EF6F4-5785-CD4C-B9DA-4B3D325F486C}"/>
                </a:ext>
              </a:extLst>
            </p:cNvPr>
            <p:cNvSpPr/>
            <p:nvPr/>
          </p:nvSpPr>
          <p:spPr>
            <a:xfrm>
              <a:off x="917579" y="2667000"/>
              <a:ext cx="2490816" cy="410909"/>
            </a:xfrm>
            <a:prstGeom prst="roundRect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" panose="02040503050406030204" pitchFamily="18" charset="0"/>
                  <a:ea typeface="맑은 고딕" panose="020B0503020000020004" pitchFamily="34" charset="-127"/>
                </a:rPr>
                <a:t>P</a:t>
              </a:r>
              <a:endParaRPr kumimoji="0" lang="ko-KR" alt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34" charset="-127"/>
              </a:endParaRPr>
            </a:p>
          </p:txBody>
        </p:sp>
      </p:grpSp>
      <p:sp>
        <p:nvSpPr>
          <p:cNvPr id="30" name="사각형: 둥근 모서리 85">
            <a:extLst>
              <a:ext uri="{FF2B5EF4-FFF2-40B4-BE49-F238E27FC236}">
                <a16:creationId xmlns:a16="http://schemas.microsoft.com/office/drawing/2014/main" id="{BE097280-FA03-6240-8716-0BC7E18A38E8}"/>
              </a:ext>
            </a:extLst>
          </p:cNvPr>
          <p:cNvSpPr/>
          <p:nvPr/>
        </p:nvSpPr>
        <p:spPr>
          <a:xfrm>
            <a:off x="5680210" y="2667000"/>
            <a:ext cx="460379" cy="410909"/>
          </a:xfrm>
          <a:prstGeom prst="roundRect">
            <a:avLst/>
          </a:prstGeom>
          <a:solidFill>
            <a:srgbClr val="5B9BD5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34" charset="-127"/>
              </a:rPr>
              <a:t>R</a:t>
            </a:r>
            <a:endParaRPr kumimoji="0" lang="ko-KR" altLang="en-US" sz="18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맑은 고딕" panose="020B0503020000020004" pitchFamily="34" charset="-127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934FA3-E441-0F47-9F90-20E4F3F69A90}"/>
              </a:ext>
            </a:extLst>
          </p:cNvPr>
          <p:cNvCxnSpPr>
            <a:cxnSpLocks/>
          </p:cNvCxnSpPr>
          <p:nvPr/>
        </p:nvCxnSpPr>
        <p:spPr bwMode="auto">
          <a:xfrm>
            <a:off x="5647196" y="2350532"/>
            <a:ext cx="0" cy="316468"/>
          </a:xfrm>
          <a:prstGeom prst="line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D03A300-F892-0E4D-9E61-BF0E8CC01835}"/>
              </a:ext>
            </a:extLst>
          </p:cNvPr>
          <p:cNvSpPr/>
          <p:nvPr/>
        </p:nvSpPr>
        <p:spPr>
          <a:xfrm>
            <a:off x="5202880" y="1981200"/>
            <a:ext cx="2316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kern="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34" charset="-127"/>
              </a:rPr>
              <a:t>100 us: </a:t>
            </a:r>
            <a:r>
              <a:rPr lang="en-US" altLang="ko-KR" i="1" kern="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34" charset="-127"/>
              </a:rPr>
              <a:t>Read arrival</a:t>
            </a:r>
            <a:endParaRPr lang="en-CH" i="1" dirty="0">
              <a:solidFill>
                <a:srgbClr val="7030A0"/>
              </a:solidFill>
              <a:latin typeface="Cambria" panose="02040503050406030204" pitchFamily="18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E0BD08-595A-6D4A-BE0D-D7D481A9D00A}"/>
              </a:ext>
            </a:extLst>
          </p:cNvPr>
          <p:cNvCxnSpPr>
            <a:cxnSpLocks/>
          </p:cNvCxnSpPr>
          <p:nvPr/>
        </p:nvCxnSpPr>
        <p:spPr bwMode="auto">
          <a:xfrm>
            <a:off x="5654036" y="3213904"/>
            <a:ext cx="486553" cy="0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3630E90-E6B8-484B-A6C0-097ED2ECCA22}"/>
              </a:ext>
            </a:extLst>
          </p:cNvPr>
          <p:cNvSpPr/>
          <p:nvPr/>
        </p:nvSpPr>
        <p:spPr>
          <a:xfrm>
            <a:off x="6211857" y="2891287"/>
            <a:ext cx="1712943" cy="646331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anchor="ctr">
            <a:spAutoFit/>
          </a:bodyPr>
          <a:lstStyle/>
          <a:p>
            <a:pPr algn="ctr"/>
            <a:r>
              <a:rPr lang="en-US" altLang="ko-KR" kern="0" dirty="0">
                <a:solidFill>
                  <a:schemeClr val="accent6"/>
                </a:solidFill>
                <a:latin typeface="Cambria" panose="02040503050406030204" pitchFamily="18" charset="0"/>
                <a:ea typeface="맑은 고딕" panose="020B0503020000020004" pitchFamily="34" charset="-127"/>
              </a:rPr>
              <a:t>Latency: ~100 us</a:t>
            </a:r>
            <a:endParaRPr lang="en-CH" i="1" dirty="0">
              <a:solidFill>
                <a:schemeClr val="accent6"/>
              </a:solidFill>
              <a:latin typeface="Cambria" panose="020405030504060302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A2B493-24AD-4147-8EEE-4F496A1D9A95}"/>
              </a:ext>
            </a:extLst>
          </p:cNvPr>
          <p:cNvCxnSpPr>
            <a:cxnSpLocks/>
          </p:cNvCxnSpPr>
          <p:nvPr/>
        </p:nvCxnSpPr>
        <p:spPr bwMode="auto">
          <a:xfrm>
            <a:off x="5202880" y="3561776"/>
            <a:ext cx="3009686" cy="0"/>
          </a:xfrm>
          <a:prstGeom prst="straightConnector1">
            <a:avLst/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4B99255-53E9-F240-9ED2-B2606E3280A8}"/>
              </a:ext>
            </a:extLst>
          </p:cNvPr>
          <p:cNvSpPr/>
          <p:nvPr/>
        </p:nvSpPr>
        <p:spPr>
          <a:xfrm>
            <a:off x="5701998" y="3438960"/>
            <a:ext cx="1906059" cy="274107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anchor="ctr">
            <a:spAutoFit/>
          </a:bodyPr>
          <a:lstStyle/>
          <a:p>
            <a:pPr algn="ctr"/>
            <a:r>
              <a:rPr lang="en-US" altLang="ko-KR" kern="0" dirty="0">
                <a:solidFill>
                  <a:prstClr val="black"/>
                </a:solidFill>
                <a:latin typeface="Cambria" panose="02040503050406030204" pitchFamily="18" charset="0"/>
                <a:ea typeface="맑은 고딕" panose="020B0503020000020004" pitchFamily="34" charset="-127"/>
              </a:rPr>
              <a:t>Latency: ~800 us</a:t>
            </a:r>
            <a:endParaRPr lang="en-CH" i="1" dirty="0">
              <a:solidFill>
                <a:srgbClr val="7030A0"/>
              </a:solidFill>
              <a:latin typeface="Cambria" panose="02040503050406030204" pitchFamily="18" charset="0"/>
            </a:endParaRPr>
          </a:p>
        </p:txBody>
      </p:sp>
      <p:sp>
        <p:nvSpPr>
          <p:cNvPr id="41" name="사각형: 둥근 모서리 84">
            <a:extLst>
              <a:ext uri="{FF2B5EF4-FFF2-40B4-BE49-F238E27FC236}">
                <a16:creationId xmlns:a16="http://schemas.microsoft.com/office/drawing/2014/main" id="{327C8126-2DD8-8540-8DFD-E7A5019F4ED4}"/>
              </a:ext>
            </a:extLst>
          </p:cNvPr>
          <p:cNvSpPr/>
          <p:nvPr/>
        </p:nvSpPr>
        <p:spPr>
          <a:xfrm>
            <a:off x="6190525" y="2667000"/>
            <a:ext cx="2022041" cy="410909"/>
          </a:xfrm>
          <a:prstGeom prst="roundRect">
            <a:avLst/>
          </a:prstGeom>
          <a:solidFill>
            <a:srgbClr val="ED7D3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34" charset="-127"/>
              </a:rPr>
              <a:t>P</a:t>
            </a:r>
            <a:endParaRPr kumimoji="0" lang="ko-KR" altLang="en-US" sz="18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맑은 고딕" panose="020B0503020000020004" pitchFamily="34" charset="-127"/>
            </a:endParaRPr>
          </a:p>
        </p:txBody>
      </p:sp>
      <p:sp>
        <p:nvSpPr>
          <p:cNvPr id="42" name="사각형: 둥근 모서리 85">
            <a:extLst>
              <a:ext uri="{FF2B5EF4-FFF2-40B4-BE49-F238E27FC236}">
                <a16:creationId xmlns:a16="http://schemas.microsoft.com/office/drawing/2014/main" id="{2D51F41C-A44C-6B45-99EF-8F0C6A823810}"/>
              </a:ext>
            </a:extLst>
          </p:cNvPr>
          <p:cNvSpPr/>
          <p:nvPr/>
        </p:nvSpPr>
        <p:spPr>
          <a:xfrm>
            <a:off x="5179692" y="2667000"/>
            <a:ext cx="467504" cy="410909"/>
          </a:xfrm>
          <a:prstGeom prst="roundRect">
            <a:avLst/>
          </a:prstGeom>
          <a:solidFill>
            <a:srgbClr val="ED7D31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맑은 고딕" panose="020B0503020000020004" pitchFamily="34" charset="-127"/>
              </a:rPr>
              <a:t>P</a:t>
            </a:r>
            <a:endParaRPr kumimoji="0" lang="ko-KR" altLang="en-US" sz="1800" b="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맑은 고딕" panose="020B0503020000020004" pitchFamily="34" charset="-127"/>
            </a:endParaRPr>
          </a:p>
        </p:txBody>
      </p:sp>
      <p:sp>
        <p:nvSpPr>
          <p:cNvPr id="43" name="번개 86">
            <a:extLst>
              <a:ext uri="{FF2B5EF4-FFF2-40B4-BE49-F238E27FC236}">
                <a16:creationId xmlns:a16="http://schemas.microsoft.com/office/drawing/2014/main" id="{EF1B9E9E-E6B4-BE4F-BF12-71058F80C7CB}"/>
              </a:ext>
            </a:extLst>
          </p:cNvPr>
          <p:cNvSpPr/>
          <p:nvPr/>
        </p:nvSpPr>
        <p:spPr>
          <a:xfrm flipH="1">
            <a:off x="5670980" y="2385871"/>
            <a:ext cx="224691" cy="302886"/>
          </a:xfrm>
          <a:prstGeom prst="lightningBol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ko-KR" altLang="en-US">
              <a:solidFill>
                <a:prstClr val="white"/>
              </a:solidFill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22933F-4EE9-B344-B700-1BD9AF61D1DC}"/>
              </a:ext>
            </a:extLst>
          </p:cNvPr>
          <p:cNvSpPr/>
          <p:nvPr/>
        </p:nvSpPr>
        <p:spPr>
          <a:xfrm>
            <a:off x="5861731" y="2297668"/>
            <a:ext cx="23160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1" kern="0" dirty="0">
                <a:solidFill>
                  <a:srgbClr val="C00000"/>
                </a:solidFill>
                <a:latin typeface="Cambria" panose="02040503050406030204" pitchFamily="18" charset="0"/>
                <a:ea typeface="맑은 고딕" panose="020B0503020000020004" pitchFamily="34" charset="-127"/>
              </a:rPr>
              <a:t>Suspend</a:t>
            </a:r>
            <a:endParaRPr lang="en-CH" i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57BA613-D884-004C-B0AA-EE4BBB547FB1}"/>
              </a:ext>
            </a:extLst>
          </p:cNvPr>
          <p:cNvGrpSpPr/>
          <p:nvPr/>
        </p:nvGrpSpPr>
        <p:grpSpPr>
          <a:xfrm>
            <a:off x="5188996" y="2667000"/>
            <a:ext cx="3024214" cy="1143000"/>
            <a:chOff x="917579" y="2590800"/>
            <a:chExt cx="3024214" cy="12954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EA97EBE-918D-C24F-B246-C90E9CEBCC8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17579" y="2590800"/>
              <a:ext cx="0" cy="129540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64A2336-C577-774B-BE0B-1F7A91344E2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78958" y="2590800"/>
              <a:ext cx="0" cy="83820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E6BBA6A-21F1-A840-84B2-CD2156F028C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41793" y="2590800"/>
              <a:ext cx="0" cy="129540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3BF99D3-FD35-B540-8502-B9EBF41DF2A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69172" y="2590800"/>
              <a:ext cx="0" cy="83820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87289600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/>
      <p:bldP spid="37" grpId="0" animBg="1"/>
      <p:bldP spid="40" grpId="0" animBg="1"/>
      <p:bldP spid="41" grpId="0" animBg="1"/>
      <p:bldP spid="42" grpId="0" animBg="1"/>
      <p:bldP spid="43" grpId="0" animBg="1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46EB4-9846-2D4C-857A-3A3698D93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479473"/>
          </a:xfrm>
        </p:spPr>
        <p:txBody>
          <a:bodyPr/>
          <a:lstStyle/>
          <a:p>
            <a:r>
              <a:rPr lang="en-US" b="1" dirty="0"/>
              <a:t>Subpage Sensing &amp; Random Data Out (RDO)</a:t>
            </a:r>
          </a:p>
          <a:p>
            <a:pPr lvl="1"/>
            <a:r>
              <a:rPr lang="en-US" dirty="0"/>
              <a:t>For </a:t>
            </a:r>
            <a:r>
              <a:rPr lang="en-US" dirty="0">
                <a:solidFill>
                  <a:srgbClr val="C00000"/>
                </a:solidFill>
              </a:rPr>
              <a:t>I/O-unit mismatch</a:t>
            </a:r>
            <a:r>
              <a:rPr lang="en-US" dirty="0"/>
              <a:t> b/w OS and NAND flash memory</a:t>
            </a:r>
          </a:p>
          <a:p>
            <a:pPr lvl="1"/>
            <a:endParaRPr lang="en-US" sz="1100" dirty="0"/>
          </a:p>
          <a:p>
            <a:r>
              <a:rPr lang="en-US" b="1" dirty="0"/>
              <a:t>Cache Read Command</a:t>
            </a:r>
          </a:p>
          <a:p>
            <a:pPr lvl="1"/>
            <a:r>
              <a:rPr lang="en-US" dirty="0"/>
              <a:t>For improving </a:t>
            </a:r>
            <a:r>
              <a:rPr lang="en-US" dirty="0">
                <a:solidFill>
                  <a:srgbClr val="0070C0"/>
                </a:solidFill>
              </a:rPr>
              <a:t>a chip’s read throughput</a:t>
            </a:r>
          </a:p>
          <a:p>
            <a:pPr lvl="1"/>
            <a:r>
              <a:rPr lang="en-US" dirty="0"/>
              <a:t>By overlapping data transfer and page sensing</a:t>
            </a:r>
          </a:p>
          <a:p>
            <a:pPr lvl="1"/>
            <a:endParaRPr lang="en-US" sz="1000" dirty="0"/>
          </a:p>
          <a:p>
            <a:r>
              <a:rPr lang="en-US" b="1" dirty="0"/>
              <a:t>Multi-Plane Operations</a:t>
            </a:r>
          </a:p>
          <a:p>
            <a:pPr lvl="1"/>
            <a:r>
              <a:rPr lang="en-US" dirty="0"/>
              <a:t>For improving </a:t>
            </a:r>
            <a:r>
              <a:rPr lang="en-US" dirty="0">
                <a:solidFill>
                  <a:srgbClr val="0070C0"/>
                </a:solidFill>
              </a:rPr>
              <a:t>a chip’s throughput</a:t>
            </a:r>
          </a:p>
          <a:p>
            <a:pPr lvl="1"/>
            <a:r>
              <a:rPr lang="en-US" dirty="0"/>
              <a:t>By enabling </a:t>
            </a:r>
            <a:r>
              <a:rPr lang="en-US" dirty="0">
                <a:solidFill>
                  <a:schemeClr val="tx2"/>
                </a:solidFill>
              </a:rPr>
              <a:t>concurrently operation of multiple planes</a:t>
            </a:r>
          </a:p>
          <a:p>
            <a:pPr lvl="1"/>
            <a:endParaRPr lang="en-US" sz="1000" dirty="0"/>
          </a:p>
          <a:p>
            <a:r>
              <a:rPr lang="en-US" b="1" dirty="0"/>
              <a:t>Program &amp; Erase Suspensions</a:t>
            </a:r>
          </a:p>
          <a:p>
            <a:pPr lvl="1"/>
            <a:r>
              <a:rPr lang="en-US" dirty="0"/>
              <a:t>For improving </a:t>
            </a:r>
            <a:r>
              <a:rPr lang="en-US" dirty="0">
                <a:solidFill>
                  <a:srgbClr val="0070C0"/>
                </a:solidFill>
              </a:rPr>
              <a:t>the read latency</a:t>
            </a:r>
            <a:r>
              <a:rPr lang="en-US" dirty="0"/>
              <a:t> (</a:t>
            </a:r>
            <a:r>
              <a:rPr lang="en-US" dirty="0">
                <a:solidFill>
                  <a:srgbClr val="C00000"/>
                </a:solidFill>
              </a:rPr>
              <a:t>operation latency asymmetry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By </a:t>
            </a:r>
            <a:r>
              <a:rPr lang="en-US" dirty="0">
                <a:solidFill>
                  <a:schemeClr val="accent6"/>
                </a:solidFill>
              </a:rPr>
              <a:t>prioritizing latency-sensitive reads </a:t>
            </a:r>
            <a:r>
              <a:rPr lang="en-US" dirty="0"/>
              <a:t>over writes/erases</a:t>
            </a:r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002939027"/>
      </p:ext>
    </p:extLst>
  </p:cSld>
  <p:clrMapOvr>
    <a:masterClrMapping/>
  </p:clrMapOvr>
  <p:transition spd="slow"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Today’s Agenda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ctr"/>
          <a:lstStyle/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Advanced NAND Flash Commands</a:t>
            </a:r>
          </a:p>
          <a:p>
            <a:pPr lvl="1"/>
            <a:endParaRPr lang="en-US" sz="30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3200" dirty="0"/>
          </a:p>
          <a:p>
            <a:r>
              <a:rPr lang="en-US" sz="3200" dirty="0"/>
              <a:t>Address Translation &amp;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936663464"/>
      </p:ext>
    </p:extLst>
  </p:cSld>
  <p:clrMapOvr>
    <a:masterClrMapping/>
  </p:clrMapOvr>
  <p:transition spd="slow"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Flash Translation Layer: Overview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CH" dirty="0"/>
              <a:t>SSD firmware (often referred to as SSD controller)</a:t>
            </a:r>
          </a:p>
          <a:p>
            <a:pPr lvl="1"/>
            <a:r>
              <a:rPr lang="en-CH" dirty="0"/>
              <a:t>Provides </a:t>
            </a:r>
            <a:r>
              <a:rPr lang="en-CH" dirty="0">
                <a:solidFill>
                  <a:srgbClr val="0070C0"/>
                </a:solidFill>
              </a:rPr>
              <a:t>backward compatibility </a:t>
            </a:r>
            <a:r>
              <a:rPr lang="en-CH" dirty="0"/>
              <a:t>with traditional HDDs</a:t>
            </a:r>
          </a:p>
          <a:p>
            <a:pPr lvl="1"/>
            <a:r>
              <a:rPr lang="en-CH" dirty="0"/>
              <a:t>By </a:t>
            </a:r>
            <a:r>
              <a:rPr lang="en-CH" dirty="0">
                <a:solidFill>
                  <a:srgbClr val="0070C0"/>
                </a:solidFill>
              </a:rPr>
              <a:t>hiding</a:t>
            </a:r>
            <a:r>
              <a:rPr lang="en-CH" dirty="0"/>
              <a:t> </a:t>
            </a:r>
            <a:r>
              <a:rPr lang="en-CH" dirty="0">
                <a:solidFill>
                  <a:srgbClr val="C00000"/>
                </a:solidFill>
              </a:rPr>
              <a:t>unique characteristics </a:t>
            </a:r>
            <a:r>
              <a:rPr lang="en-CH" dirty="0"/>
              <a:t>of NAND flash memory</a:t>
            </a:r>
          </a:p>
          <a:p>
            <a:pPr marL="0" indent="0">
              <a:buNone/>
            </a:pPr>
            <a:endParaRPr lang="en-CH" dirty="0"/>
          </a:p>
          <a:p>
            <a:r>
              <a:rPr lang="en-CH" dirty="0"/>
              <a:t>Responsible for many important </a:t>
            </a:r>
            <a:r>
              <a:rPr lang="en-CH" dirty="0">
                <a:solidFill>
                  <a:srgbClr val="0070C0"/>
                </a:solidFill>
              </a:rPr>
              <a:t>SSD-management tasks</a:t>
            </a:r>
          </a:p>
          <a:p>
            <a:pPr lvl="1"/>
            <a:r>
              <a:rPr lang="en-CH" dirty="0"/>
              <a:t>Address translation + garbage collection</a:t>
            </a:r>
          </a:p>
          <a:p>
            <a:pPr lvl="2"/>
            <a:r>
              <a:rPr lang="en-CH" dirty="0"/>
              <a:t>Performs </a:t>
            </a:r>
            <a:r>
              <a:rPr lang="en-CH" dirty="0">
                <a:solidFill>
                  <a:srgbClr val="0070C0"/>
                </a:solidFill>
              </a:rPr>
              <a:t>out-of-place writes </a:t>
            </a:r>
            <a:r>
              <a:rPr lang="en-CH" dirty="0"/>
              <a:t>due to erase-before-write property</a:t>
            </a:r>
          </a:p>
          <a:p>
            <a:pPr lvl="1"/>
            <a:r>
              <a:rPr lang="en-CH" dirty="0"/>
              <a:t>Wear leveling</a:t>
            </a:r>
          </a:p>
          <a:p>
            <a:pPr lvl="2"/>
            <a:r>
              <a:rPr lang="en-CH" dirty="0"/>
              <a:t>To prolong SSD lifetime by </a:t>
            </a:r>
            <a:r>
              <a:rPr lang="en-CH" dirty="0">
                <a:solidFill>
                  <a:srgbClr val="0070C0"/>
                </a:solidFill>
              </a:rPr>
              <a:t>evenly distributing </a:t>
            </a:r>
            <a:r>
              <a:rPr lang="en-CH" dirty="0"/>
              <a:t>P/E cycles</a:t>
            </a:r>
          </a:p>
          <a:p>
            <a:pPr lvl="1"/>
            <a:r>
              <a:rPr lang="en-CH" dirty="0"/>
              <a:t>Data refresh</a:t>
            </a:r>
          </a:p>
          <a:p>
            <a:pPr lvl="2"/>
            <a:r>
              <a:rPr lang="en-CH" dirty="0"/>
              <a:t>Resets transient errors by </a:t>
            </a:r>
            <a:r>
              <a:rPr lang="en-CH" dirty="0">
                <a:solidFill>
                  <a:srgbClr val="0070C0"/>
                </a:solidFill>
              </a:rPr>
              <a:t>copying data </a:t>
            </a:r>
            <a:r>
              <a:rPr lang="en-CH" dirty="0"/>
              <a:t>to a new page(s)</a:t>
            </a:r>
          </a:p>
          <a:p>
            <a:pPr lvl="1"/>
            <a:r>
              <a:rPr lang="en-CH" dirty="0"/>
              <a:t>I/O scheduling</a:t>
            </a:r>
          </a:p>
          <a:p>
            <a:pPr lvl="2"/>
            <a:r>
              <a:rPr lang="en-CH" dirty="0"/>
              <a:t>To take full advantage of </a:t>
            </a:r>
            <a:r>
              <a:rPr lang="en-CH" dirty="0">
                <a:solidFill>
                  <a:srgbClr val="0070C0"/>
                </a:solidFill>
              </a:rPr>
              <a:t>SSD internal parallelism</a:t>
            </a:r>
          </a:p>
        </p:txBody>
      </p:sp>
    </p:spTree>
    <p:extLst>
      <p:ext uri="{BB962C8B-B14F-4D97-AF65-F5344CB8AC3E}">
        <p14:creationId xmlns:p14="http://schemas.microsoft.com/office/powerpoint/2010/main" val="2315911829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Recap: SSD &amp; NAND Flash Memory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CH" dirty="0"/>
              <a:t>SSD organization</a:t>
            </a:r>
          </a:p>
          <a:p>
            <a:pPr lvl="1"/>
            <a:r>
              <a:rPr lang="en-CH" dirty="0"/>
              <a:t>SSD controller: Multicore CPU + </a:t>
            </a:r>
            <a:r>
              <a:rPr lang="en-CH" dirty="0">
                <a:solidFill>
                  <a:srgbClr val="0070C0"/>
                </a:solidFill>
              </a:rPr>
              <a:t>per-channel</a:t>
            </a:r>
            <a:r>
              <a:rPr lang="en-CH" dirty="0"/>
              <a:t> flash controllers</a:t>
            </a:r>
          </a:p>
          <a:p>
            <a:pPr lvl="1"/>
            <a:r>
              <a:rPr lang="en-CH" dirty="0"/>
              <a:t>DRAM: Metadata store, </a:t>
            </a:r>
            <a:r>
              <a:rPr lang="en-CH" dirty="0">
                <a:solidFill>
                  <a:srgbClr val="0070C0"/>
                </a:solidFill>
              </a:rPr>
              <a:t>0.1% of SSD capacity</a:t>
            </a:r>
          </a:p>
          <a:p>
            <a:pPr lvl="1"/>
            <a:r>
              <a:rPr lang="en-CH" dirty="0"/>
              <a:t>NAND flash chips</a:t>
            </a:r>
          </a:p>
          <a:p>
            <a:pPr lvl="2"/>
            <a:r>
              <a:rPr lang="en-CH" dirty="0"/>
              <a:t>Channel</a:t>
            </a:r>
            <a:r>
              <a:rPr lang="en-US" dirty="0"/>
              <a:t> (Package(s))</a:t>
            </a:r>
            <a:r>
              <a:rPr lang="en-CH" dirty="0"/>
              <a:t> – Die – Plane – Block – Page</a:t>
            </a:r>
          </a:p>
          <a:p>
            <a:endParaRPr lang="en-CH" dirty="0"/>
          </a:p>
          <a:p>
            <a:r>
              <a:rPr lang="en-CH" dirty="0"/>
              <a:t>NAND flash characteristics</a:t>
            </a:r>
          </a:p>
          <a:p>
            <a:pPr lvl="1"/>
            <a:r>
              <a:rPr lang="en-CH" dirty="0">
                <a:solidFill>
                  <a:srgbClr val="C00000"/>
                </a:solidFill>
              </a:rPr>
              <a:t>Erase-before-write, asymmetry in operation units (read/</a:t>
            </a:r>
            <a:r>
              <a:rPr lang="en-US" dirty="0">
                <a:solidFill>
                  <a:srgbClr val="C00000"/>
                </a:solidFill>
              </a:rPr>
              <a:t>program</a:t>
            </a:r>
            <a:r>
              <a:rPr lang="en-CH" dirty="0">
                <a:solidFill>
                  <a:srgbClr val="C00000"/>
                </a:solidFill>
              </a:rPr>
              <a:t>: page, erase: block), limited endurance, retention loss…</a:t>
            </a:r>
          </a:p>
          <a:p>
            <a:endParaRPr lang="en-CH" dirty="0"/>
          </a:p>
          <a:p>
            <a:r>
              <a:rPr lang="en-CH" dirty="0"/>
              <a:t>Basic NAND flash opeartions</a:t>
            </a:r>
          </a:p>
          <a:p>
            <a:pPr lvl="1"/>
            <a:r>
              <a:rPr lang="en-CH" dirty="0"/>
              <a:t>Read/program/erase</a:t>
            </a:r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091854725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Flash Translation Layer: Overview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CH" dirty="0"/>
              <a:t>SSD firmware (often referred to as SSD controller)</a:t>
            </a:r>
          </a:p>
          <a:p>
            <a:pPr lvl="1"/>
            <a:r>
              <a:rPr lang="en-CH" dirty="0"/>
              <a:t>Provides </a:t>
            </a:r>
            <a:r>
              <a:rPr lang="en-CH" dirty="0">
                <a:solidFill>
                  <a:srgbClr val="0070C0"/>
                </a:solidFill>
              </a:rPr>
              <a:t>backward compatibility </a:t>
            </a:r>
            <a:r>
              <a:rPr lang="en-CH" dirty="0"/>
              <a:t>with traditional HDDs</a:t>
            </a:r>
          </a:p>
          <a:p>
            <a:pPr lvl="1"/>
            <a:r>
              <a:rPr lang="en-CH" dirty="0"/>
              <a:t>By </a:t>
            </a:r>
            <a:r>
              <a:rPr lang="en-CH" dirty="0">
                <a:solidFill>
                  <a:srgbClr val="0070C0"/>
                </a:solidFill>
              </a:rPr>
              <a:t>hiding</a:t>
            </a:r>
            <a:r>
              <a:rPr lang="en-CH" dirty="0"/>
              <a:t> </a:t>
            </a:r>
            <a:r>
              <a:rPr lang="en-CH" dirty="0">
                <a:solidFill>
                  <a:srgbClr val="C00000"/>
                </a:solidFill>
              </a:rPr>
              <a:t>unique characteristics </a:t>
            </a:r>
            <a:r>
              <a:rPr lang="en-CH" dirty="0"/>
              <a:t>of NAND flash memory</a:t>
            </a:r>
          </a:p>
          <a:p>
            <a:pPr marL="0" indent="0">
              <a:buNone/>
            </a:pPr>
            <a:endParaRPr lang="en-CH" dirty="0"/>
          </a:p>
          <a:p>
            <a:r>
              <a:rPr lang="en-CH" dirty="0"/>
              <a:t>Responsible for many important </a:t>
            </a:r>
            <a:r>
              <a:rPr lang="en-CH" dirty="0">
                <a:solidFill>
                  <a:srgbClr val="0070C0"/>
                </a:solidFill>
              </a:rPr>
              <a:t>SSD-management tasks</a:t>
            </a:r>
          </a:p>
          <a:p>
            <a:pPr lvl="1"/>
            <a:r>
              <a:rPr lang="en-CH" dirty="0"/>
              <a:t>Address translation + garbage collection</a:t>
            </a:r>
          </a:p>
          <a:p>
            <a:pPr lvl="2"/>
            <a:r>
              <a:rPr lang="en-CH" dirty="0"/>
              <a:t>Performs </a:t>
            </a:r>
            <a:r>
              <a:rPr lang="en-CH" dirty="0">
                <a:solidFill>
                  <a:srgbClr val="0070C0"/>
                </a:solidFill>
              </a:rPr>
              <a:t>out-of-place writes </a:t>
            </a:r>
            <a:r>
              <a:rPr lang="en-CH" dirty="0"/>
              <a:t>due to erase-before-write property</a:t>
            </a:r>
          </a:p>
          <a:p>
            <a:pPr lvl="1"/>
            <a:r>
              <a:rPr lang="en-CH" dirty="0"/>
              <a:t>Wear leveling</a:t>
            </a:r>
          </a:p>
          <a:p>
            <a:pPr lvl="2"/>
            <a:r>
              <a:rPr lang="en-CH" dirty="0"/>
              <a:t>To prolong SSD lifetime by </a:t>
            </a:r>
            <a:r>
              <a:rPr lang="en-CH" dirty="0">
                <a:solidFill>
                  <a:srgbClr val="0070C0"/>
                </a:solidFill>
              </a:rPr>
              <a:t>evenly distributing </a:t>
            </a:r>
            <a:r>
              <a:rPr lang="en-CH" dirty="0"/>
              <a:t>P/E cycles</a:t>
            </a:r>
          </a:p>
          <a:p>
            <a:pPr lvl="1"/>
            <a:r>
              <a:rPr lang="en-CH" dirty="0"/>
              <a:t>Data refresh</a:t>
            </a:r>
          </a:p>
          <a:p>
            <a:pPr lvl="2"/>
            <a:r>
              <a:rPr lang="en-CH" dirty="0"/>
              <a:t>Resets transient errors by </a:t>
            </a:r>
            <a:r>
              <a:rPr lang="en-CH" dirty="0">
                <a:solidFill>
                  <a:srgbClr val="0070C0"/>
                </a:solidFill>
              </a:rPr>
              <a:t>copying data </a:t>
            </a:r>
            <a:r>
              <a:rPr lang="en-CH" dirty="0"/>
              <a:t>to a new page(s)</a:t>
            </a:r>
          </a:p>
          <a:p>
            <a:pPr lvl="1"/>
            <a:r>
              <a:rPr lang="en-CH" dirty="0"/>
              <a:t>I/O scheduling</a:t>
            </a:r>
          </a:p>
          <a:p>
            <a:pPr lvl="2"/>
            <a:r>
              <a:rPr lang="en-CH" dirty="0"/>
              <a:t>To take full advantage of </a:t>
            </a:r>
            <a:r>
              <a:rPr lang="en-CH" dirty="0">
                <a:solidFill>
                  <a:srgbClr val="0070C0"/>
                </a:solidFill>
              </a:rPr>
              <a:t>SSD internal parallelism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29401B-A5B8-8542-AF20-3F3C02855707}"/>
              </a:ext>
            </a:extLst>
          </p:cNvPr>
          <p:cNvSpPr/>
          <p:nvPr/>
        </p:nvSpPr>
        <p:spPr bwMode="auto">
          <a:xfrm>
            <a:off x="533400" y="3048000"/>
            <a:ext cx="8153400" cy="762000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957457"/>
      </p:ext>
    </p:extLst>
  </p:cSld>
  <p:clrMapOvr>
    <a:masterClrMapping/>
  </p:clrMapOvr>
  <p:transition spd="slow"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Simple SSD Architecture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Page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0B56E32-7E66-D94E-B8E0-29D92F0663B0}"/>
              </a:ext>
            </a:extLst>
          </p:cNvPr>
          <p:cNvSpPr/>
          <p:nvPr/>
        </p:nvSpPr>
        <p:spPr bwMode="auto">
          <a:xfrm>
            <a:off x="1881820" y="1028701"/>
            <a:ext cx="5204780" cy="1102426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0" name="Rounded Rectangular Callout 39">
            <a:extLst>
              <a:ext uri="{FF2B5EF4-FFF2-40B4-BE49-F238E27FC236}">
                <a16:creationId xmlns:a16="http://schemas.microsoft.com/office/drawing/2014/main" id="{B34CEB15-C008-E842-98DA-C0BC3351FD1C}"/>
              </a:ext>
            </a:extLst>
          </p:cNvPr>
          <p:cNvSpPr/>
          <p:nvPr/>
        </p:nvSpPr>
        <p:spPr bwMode="auto">
          <a:xfrm>
            <a:off x="5791200" y="2429973"/>
            <a:ext cx="3044851" cy="1102070"/>
          </a:xfrm>
          <a:prstGeom prst="wedgeRoundRectCallout">
            <a:avLst>
              <a:gd name="adj1" fmla="val -33487"/>
              <a:gd name="adj2" fmla="val -77926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Storage view </a:t>
            </a:r>
            <a:r>
              <a:rPr lang="en-CH" b="1" dirty="0">
                <a:latin typeface="+mn-lt"/>
              </a:rPr>
              <a:t>at the operating-system level:</a:t>
            </a:r>
            <a:br>
              <a:rPr lang="en-CH" b="1" dirty="0">
                <a:latin typeface="+mn-lt"/>
              </a:rPr>
            </a:br>
            <a:r>
              <a:rPr lang="en-CH" dirty="0">
                <a:latin typeface="+mn-lt"/>
              </a:rPr>
              <a:t>A flat </a:t>
            </a:r>
            <a:r>
              <a:rPr lang="en-CH" dirty="0">
                <a:solidFill>
                  <a:srgbClr val="0070C0"/>
                </a:solidFill>
                <a:latin typeface="+mn-lt"/>
              </a:rPr>
              <a:t>block device</a:t>
            </a:r>
            <a:r>
              <a:rPr lang="en-CH" dirty="0">
                <a:latin typeface="+mn-lt"/>
              </a:rPr>
              <a:t>  </a:t>
            </a: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F013DC8-62B9-7B49-9F0E-8FC7520294B9}"/>
              </a:ext>
            </a:extLst>
          </p:cNvPr>
          <p:cNvGrpSpPr/>
          <p:nvPr/>
        </p:nvGrpSpPr>
        <p:grpSpPr>
          <a:xfrm>
            <a:off x="287436" y="917618"/>
            <a:ext cx="2199813" cy="830997"/>
            <a:chOff x="287436" y="917618"/>
            <a:chExt cx="2199813" cy="830997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A86C767-B6FF-2546-93D0-55B3CBE74D24}"/>
                </a:ext>
              </a:extLst>
            </p:cNvPr>
            <p:cNvSpPr/>
            <p:nvPr/>
          </p:nvSpPr>
          <p:spPr bwMode="auto">
            <a:xfrm>
              <a:off x="2129177" y="995272"/>
              <a:ext cx="358072" cy="358072"/>
            </a:xfrm>
            <a:prstGeom prst="ellips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90CCD69-9C41-5D46-9313-B1C04E0ECCC8}"/>
                </a:ext>
              </a:extLst>
            </p:cNvPr>
            <p:cNvSpPr txBox="1"/>
            <p:nvPr/>
          </p:nvSpPr>
          <p:spPr>
            <a:xfrm>
              <a:off x="1066681" y="989642"/>
              <a:ext cx="60971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LBA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B12538-37F5-BD48-846C-92DC9A616825}"/>
                </a:ext>
              </a:extLst>
            </p:cNvPr>
            <p:cNvCxnSpPr>
              <a:stCxn id="44" idx="3"/>
              <a:endCxn id="41" idx="2"/>
            </p:cNvCxnSpPr>
            <p:nvPr/>
          </p:nvCxnSpPr>
          <p:spPr bwMode="auto">
            <a:xfrm>
              <a:off x="1676400" y="1174308"/>
              <a:ext cx="452777" cy="0"/>
            </a:xfrm>
            <a:prstGeom prst="line">
              <a:avLst/>
            </a:prstGeom>
            <a:solidFill>
              <a:srgbClr val="C0C0C0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4DB42D3-648C-9C47-9661-4DA7396B452E}"/>
                </a:ext>
              </a:extLst>
            </p:cNvPr>
            <p:cNvSpPr txBox="1"/>
            <p:nvPr/>
          </p:nvSpPr>
          <p:spPr>
            <a:xfrm>
              <a:off x="287436" y="917618"/>
              <a:ext cx="91505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L</a:t>
              </a:r>
              <a:r>
                <a:rPr lang="en-CH" sz="1600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ogical</a:t>
              </a:r>
              <a:b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</a:br>
              <a: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B</a:t>
              </a:r>
              <a:r>
                <a:rPr lang="en-CH" sz="1600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lock</a:t>
              </a:r>
              <a:b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</a:br>
              <a: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A</a:t>
              </a:r>
              <a:r>
                <a:rPr lang="en-CH" sz="1600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5794406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Simple SSD Architecture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Page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pSp>
        <p:nvGrpSpPr>
          <p:cNvPr id="34" name="Group 33">
            <a:extLst>
              <a:ext uri="{FF2B5EF4-FFF2-40B4-BE49-F238E27FC236}">
                <a16:creationId xmlns:a16="http://schemas.microsoft.com/office/drawing/2014/main" id="{7054E03E-6CC2-8C46-AAC9-4A69604DDE9E}"/>
              </a:ext>
            </a:extLst>
          </p:cNvPr>
          <p:cNvGrpSpPr/>
          <p:nvPr/>
        </p:nvGrpSpPr>
        <p:grpSpPr>
          <a:xfrm>
            <a:off x="152399" y="4893834"/>
            <a:ext cx="1362498" cy="1125966"/>
            <a:chOff x="1124751" y="989642"/>
            <a:chExt cx="1362498" cy="112596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6B07C8C-C57C-6E4A-B079-CEBB1E04D7BE}"/>
                </a:ext>
              </a:extLst>
            </p:cNvPr>
            <p:cNvSpPr/>
            <p:nvPr/>
          </p:nvSpPr>
          <p:spPr bwMode="auto">
            <a:xfrm>
              <a:off x="2129177" y="995272"/>
              <a:ext cx="358072" cy="358072"/>
            </a:xfrm>
            <a:prstGeom prst="ellips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7AF8C05-43F7-E04E-A949-5945F24A742E}"/>
                </a:ext>
              </a:extLst>
            </p:cNvPr>
            <p:cNvSpPr txBox="1"/>
            <p:nvPr/>
          </p:nvSpPr>
          <p:spPr>
            <a:xfrm>
              <a:off x="1200952" y="989642"/>
              <a:ext cx="596190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PPA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D0F4028-B973-DA42-9D95-9DA49215F3D1}"/>
                </a:ext>
              </a:extLst>
            </p:cNvPr>
            <p:cNvCxnSpPr>
              <a:cxnSpLocks/>
              <a:stCxn id="45" idx="3"/>
              <a:endCxn id="42" idx="2"/>
            </p:cNvCxnSpPr>
            <p:nvPr/>
          </p:nvCxnSpPr>
          <p:spPr bwMode="auto">
            <a:xfrm>
              <a:off x="1797142" y="1174308"/>
              <a:ext cx="332035" cy="0"/>
            </a:xfrm>
            <a:prstGeom prst="line">
              <a:avLst/>
            </a:prstGeom>
            <a:solidFill>
              <a:srgbClr val="C0C0C0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1A37A18-CD04-4741-AFD9-1E0692B48CF9}"/>
                </a:ext>
              </a:extLst>
            </p:cNvPr>
            <p:cNvSpPr txBox="1"/>
            <p:nvPr/>
          </p:nvSpPr>
          <p:spPr>
            <a:xfrm>
              <a:off x="1124751" y="1284611"/>
              <a:ext cx="966111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P</a:t>
              </a:r>
              <a:r>
                <a:rPr lang="en-CH" sz="1600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hygical</a:t>
              </a:r>
              <a:b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</a:br>
              <a: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P</a:t>
              </a:r>
              <a:r>
                <a:rPr lang="en-CH" sz="1600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age</a:t>
              </a:r>
              <a:b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</a:br>
              <a: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A</a:t>
              </a:r>
              <a:r>
                <a:rPr lang="en-CH" sz="1600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ddress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0A46F9B-F7D1-C44F-8758-B7BAB8606AFC}"/>
              </a:ext>
            </a:extLst>
          </p:cNvPr>
          <p:cNvGrpSpPr/>
          <p:nvPr/>
        </p:nvGrpSpPr>
        <p:grpSpPr>
          <a:xfrm>
            <a:off x="135641" y="3734530"/>
            <a:ext cx="2217548" cy="1262918"/>
            <a:chOff x="2596806" y="874768"/>
            <a:chExt cx="2217548" cy="1262918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4C2D7B3-7980-2844-967A-C7A4C70E9B2B}"/>
                </a:ext>
              </a:extLst>
            </p:cNvPr>
            <p:cNvSpPr/>
            <p:nvPr/>
          </p:nvSpPr>
          <p:spPr bwMode="auto">
            <a:xfrm>
              <a:off x="4456282" y="1779614"/>
              <a:ext cx="358072" cy="358072"/>
            </a:xfrm>
            <a:prstGeom prst="ellips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316DA39-5CD7-7C4E-B8ED-B925B7E1415C}"/>
                </a:ext>
              </a:extLst>
            </p:cNvPr>
            <p:cNvSpPr txBox="1"/>
            <p:nvPr/>
          </p:nvSpPr>
          <p:spPr>
            <a:xfrm>
              <a:off x="2675787" y="874768"/>
              <a:ext cx="62414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PBA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7866235-523C-A44E-9D60-D954BE32AA77}"/>
                </a:ext>
              </a:extLst>
            </p:cNvPr>
            <p:cNvCxnSpPr>
              <a:cxnSpLocks/>
              <a:stCxn id="52" idx="3"/>
              <a:endCxn id="51" idx="1"/>
            </p:cNvCxnSpPr>
            <p:nvPr/>
          </p:nvCxnSpPr>
          <p:spPr bwMode="auto">
            <a:xfrm>
              <a:off x="3299933" y="1059434"/>
              <a:ext cx="1208787" cy="772618"/>
            </a:xfrm>
            <a:prstGeom prst="line">
              <a:avLst/>
            </a:prstGeom>
            <a:solidFill>
              <a:srgbClr val="C0C0C0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A820B2E-350F-FF41-BAA4-4413C4EE0269}"/>
                </a:ext>
              </a:extLst>
            </p:cNvPr>
            <p:cNvSpPr txBox="1"/>
            <p:nvPr/>
          </p:nvSpPr>
          <p:spPr>
            <a:xfrm>
              <a:off x="2596806" y="1183479"/>
              <a:ext cx="966111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P</a:t>
              </a:r>
              <a:r>
                <a:rPr lang="en-CH" sz="1600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hygical</a:t>
              </a:r>
              <a:b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</a:br>
              <a: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B</a:t>
              </a:r>
              <a:r>
                <a:rPr lang="en-CH" sz="1600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lock</a:t>
              </a:r>
              <a:b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</a:br>
              <a: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A</a:t>
              </a:r>
              <a:r>
                <a:rPr lang="en-CH" sz="1600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ddress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EA7C783-EEF7-1E4F-AB62-73773B9A0A0B}"/>
              </a:ext>
            </a:extLst>
          </p:cNvPr>
          <p:cNvGrpSpPr/>
          <p:nvPr/>
        </p:nvGrpSpPr>
        <p:grpSpPr>
          <a:xfrm>
            <a:off x="287436" y="917618"/>
            <a:ext cx="2199813" cy="830997"/>
            <a:chOff x="287436" y="917618"/>
            <a:chExt cx="2199813" cy="830997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2762A7E-8619-D645-AA5F-1BE2A669F859}"/>
                </a:ext>
              </a:extLst>
            </p:cNvPr>
            <p:cNvSpPr/>
            <p:nvPr/>
          </p:nvSpPr>
          <p:spPr bwMode="auto">
            <a:xfrm>
              <a:off x="2129177" y="995272"/>
              <a:ext cx="358072" cy="358072"/>
            </a:xfrm>
            <a:prstGeom prst="ellipse">
              <a:avLst/>
            </a:prstGeom>
            <a:noFill/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1EEEF7E-D3E4-9644-8932-D3271E1EBA51}"/>
                </a:ext>
              </a:extLst>
            </p:cNvPr>
            <p:cNvSpPr txBox="1"/>
            <p:nvPr/>
          </p:nvSpPr>
          <p:spPr>
            <a:xfrm>
              <a:off x="1066681" y="989642"/>
              <a:ext cx="609719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LBA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BC9AC4C-33C4-1B49-A74C-C900F951259B}"/>
                </a:ext>
              </a:extLst>
            </p:cNvPr>
            <p:cNvCxnSpPr>
              <a:stCxn id="57" idx="3"/>
              <a:endCxn id="56" idx="2"/>
            </p:cNvCxnSpPr>
            <p:nvPr/>
          </p:nvCxnSpPr>
          <p:spPr bwMode="auto">
            <a:xfrm>
              <a:off x="1676400" y="1174308"/>
              <a:ext cx="452777" cy="0"/>
            </a:xfrm>
            <a:prstGeom prst="line">
              <a:avLst/>
            </a:prstGeom>
            <a:solidFill>
              <a:srgbClr val="C0C0C0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83FA684-76B0-7244-8B3C-0DB7D6759F5F}"/>
                </a:ext>
              </a:extLst>
            </p:cNvPr>
            <p:cNvSpPr txBox="1"/>
            <p:nvPr/>
          </p:nvSpPr>
          <p:spPr>
            <a:xfrm>
              <a:off x="287436" y="917618"/>
              <a:ext cx="915058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L</a:t>
              </a:r>
              <a:r>
                <a:rPr lang="en-CH" sz="1600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ogical</a:t>
              </a:r>
              <a:b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</a:br>
              <a: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B</a:t>
              </a:r>
              <a:r>
                <a:rPr lang="en-CH" sz="1600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lock</a:t>
              </a:r>
              <a:b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</a:br>
              <a:r>
                <a:rPr lang="en-CH" sz="1600" b="1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A</a:t>
              </a:r>
              <a:r>
                <a:rPr lang="en-CH" sz="1600" dirty="0">
                  <a:solidFill>
                    <a:schemeClr val="bg1">
                      <a:lumMod val="50000"/>
                    </a:schemeClr>
                  </a:solidFill>
                  <a:latin typeface="Cambria" panose="02040503050406030204" pitchFamily="18" charset="0"/>
                </a:rPr>
                <a:t>ddress</a:t>
              </a:r>
            </a:p>
          </p:txBody>
        </p:sp>
      </p:grp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432327AD-C607-F14D-8DC1-32A4120856AE}"/>
              </a:ext>
            </a:extLst>
          </p:cNvPr>
          <p:cNvSpPr/>
          <p:nvPr/>
        </p:nvSpPr>
        <p:spPr bwMode="auto">
          <a:xfrm>
            <a:off x="6505217" y="4706322"/>
            <a:ext cx="1216383" cy="1313477"/>
          </a:xfrm>
          <a:prstGeom prst="roundRect">
            <a:avLst>
              <a:gd name="adj" fmla="val 10187"/>
            </a:avLst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62" name="Rounded Rectangular Callout 61">
            <a:extLst>
              <a:ext uri="{FF2B5EF4-FFF2-40B4-BE49-F238E27FC236}">
                <a16:creationId xmlns:a16="http://schemas.microsoft.com/office/drawing/2014/main" id="{90D5933D-6E8D-B148-8409-F36818A15EAE}"/>
              </a:ext>
            </a:extLst>
          </p:cNvPr>
          <p:cNvSpPr/>
          <p:nvPr/>
        </p:nvSpPr>
        <p:spPr bwMode="auto">
          <a:xfrm>
            <a:off x="5590982" y="2898074"/>
            <a:ext cx="3201228" cy="1275291"/>
          </a:xfrm>
          <a:prstGeom prst="wedgeRoundRectCallout">
            <a:avLst>
              <a:gd name="adj1" fmla="val -8148"/>
              <a:gd name="adj2" fmla="val 95795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Overprovisioning:</a:t>
            </a:r>
            <a:endParaRPr lang="en-CH" b="1" dirty="0">
              <a:latin typeface="+mn-lt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CH" dirty="0">
                <a:latin typeface="+mn-lt"/>
              </a:rPr>
              <a:t>Physical capacity &gt;</a:t>
            </a:r>
            <a:br>
              <a:rPr lang="en-CH" dirty="0">
                <a:latin typeface="+mn-lt"/>
              </a:rPr>
            </a:br>
            <a:r>
              <a:rPr lang="en-CH" dirty="0">
                <a:latin typeface="+mn-lt"/>
              </a:rPr>
              <a:t>	       Logical capaciy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CH" dirty="0">
                <a:latin typeface="+mn-lt"/>
              </a:rPr>
              <a:t>For </a:t>
            </a:r>
            <a:r>
              <a:rPr lang="en-CH" dirty="0">
                <a:solidFill>
                  <a:srgbClr val="0070C0"/>
                </a:solidFill>
                <a:latin typeface="+mn-lt"/>
              </a:rPr>
              <a:t>performance</a:t>
            </a:r>
            <a:r>
              <a:rPr lang="en-CH" dirty="0">
                <a:latin typeface="+mn-lt"/>
              </a:rPr>
              <a:t> </a:t>
            </a:r>
            <a:r>
              <a:rPr lang="en-CH" dirty="0">
                <a:solidFill>
                  <a:srgbClr val="0070C0"/>
                </a:solidFill>
                <a:latin typeface="+mn-lt"/>
              </a:rPr>
              <a:t>&amp;</a:t>
            </a:r>
            <a:r>
              <a:rPr lang="en-CH" dirty="0">
                <a:latin typeface="+mn-lt"/>
              </a:rPr>
              <a:t> </a:t>
            </a:r>
            <a:r>
              <a:rPr lang="en-CH" dirty="0">
                <a:solidFill>
                  <a:srgbClr val="0070C0"/>
                </a:solidFill>
                <a:latin typeface="+mn-lt"/>
              </a:rPr>
              <a:t>lifetime</a:t>
            </a:r>
          </a:p>
        </p:txBody>
      </p:sp>
    </p:spTree>
    <p:extLst>
      <p:ext uri="{BB962C8B-B14F-4D97-AF65-F5344CB8AC3E}">
        <p14:creationId xmlns:p14="http://schemas.microsoft.com/office/powerpoint/2010/main" val="2694119918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Write Request Handling: Page Write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766854"/>
      </p:ext>
    </p:extLst>
  </p:cSld>
  <p:clrMapOvr>
    <a:masterClrMapping/>
  </p:clrMapOvr>
  <p:transition spd="slow"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Write Request Handling: Page Write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CH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77DEE2-5F9B-A64D-BEF2-049E5B3D155E}"/>
              </a:ext>
            </a:extLst>
          </p:cNvPr>
          <p:cNvSpPr txBox="1"/>
          <p:nvPr/>
        </p:nvSpPr>
        <p:spPr>
          <a:xfrm>
            <a:off x="1151315" y="2692606"/>
            <a:ext cx="33578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Req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CH" b="1" dirty="0">
                <a:latin typeface="Cambria" panose="02040503050406030204" pitchFamily="18" charset="0"/>
              </a:rPr>
              <a:t> 0,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CH" b="1" dirty="0">
                <a:latin typeface="Cambria" panose="02040503050406030204" pitchFamily="18" charset="0"/>
              </a:rPr>
              <a:t> 1,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CH" b="1" dirty="0">
                <a:latin typeface="Cambria" panose="02040503050406030204" pitchFamily="18" charset="0"/>
              </a:rPr>
              <a:t> W,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5551631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Write Request Handling: Page Write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77DEE2-5F9B-A64D-BEF2-049E5B3D155E}"/>
              </a:ext>
            </a:extLst>
          </p:cNvPr>
          <p:cNvSpPr txBox="1"/>
          <p:nvPr/>
        </p:nvSpPr>
        <p:spPr>
          <a:xfrm>
            <a:off x="1151315" y="2692606"/>
            <a:ext cx="33578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Req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CH" b="1" dirty="0">
                <a:latin typeface="Cambria" panose="02040503050406030204" pitchFamily="18" charset="0"/>
              </a:rPr>
              <a:t> 0,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CH" b="1" dirty="0">
                <a:latin typeface="Cambria" panose="02040503050406030204" pitchFamily="18" charset="0"/>
              </a:rPr>
              <a:t> 1,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CH" b="1" dirty="0">
                <a:latin typeface="Cambria" panose="02040503050406030204" pitchFamily="18" charset="0"/>
              </a:rPr>
              <a:t> W,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4970295"/>
      </p:ext>
    </p:extLst>
  </p:cSld>
  <p:clrMapOvr>
    <a:masterClrMapping/>
  </p:clrMapOvr>
  <p:transition spd="slow"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Write Request Handling: Page Write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77DEE2-5F9B-A64D-BEF2-049E5B3D155E}"/>
              </a:ext>
            </a:extLst>
          </p:cNvPr>
          <p:cNvSpPr txBox="1"/>
          <p:nvPr/>
        </p:nvSpPr>
        <p:spPr>
          <a:xfrm>
            <a:off x="1151315" y="2692606"/>
            <a:ext cx="335783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Req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CH" b="1" dirty="0">
                <a:latin typeface="Cambria" panose="02040503050406030204" pitchFamily="18" charset="0"/>
              </a:rPr>
              <a:t> 0,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CH" b="1" dirty="0">
                <a:latin typeface="Cambria" panose="02040503050406030204" pitchFamily="18" charset="0"/>
              </a:rPr>
              <a:t> 1,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CH" b="1" dirty="0">
                <a:latin typeface="Cambria" panose="02040503050406030204" pitchFamily="18" charset="0"/>
              </a:rPr>
              <a:t> W,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612548A5-FF91-144C-8DDA-64FEEF7312A3}"/>
              </a:ext>
            </a:extLst>
          </p:cNvPr>
          <p:cNvSpPr/>
          <p:nvPr/>
        </p:nvSpPr>
        <p:spPr bwMode="auto">
          <a:xfrm>
            <a:off x="955958" y="3061208"/>
            <a:ext cx="4474273" cy="1520185"/>
          </a:xfrm>
          <a:prstGeom prst="wedgeRoundRectCallout">
            <a:avLst>
              <a:gd name="adj1" fmla="val -29582"/>
              <a:gd name="adj2" fmla="val 74449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Note:</a:t>
            </a:r>
            <a:endParaRPr lang="en-CH" b="1" dirty="0">
              <a:latin typeface="+mn-lt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CH" dirty="0">
                <a:latin typeface="+mn-lt"/>
              </a:rPr>
              <a:t>We are asumming that</a:t>
            </a:r>
            <a:br>
              <a:rPr lang="en-CH" dirty="0">
                <a:latin typeface="+mn-lt"/>
              </a:rPr>
            </a:br>
            <a:r>
              <a:rPr lang="en-CH" dirty="0">
                <a:latin typeface="+mn-lt"/>
              </a:rPr>
              <a:t>   logical block size = physical page size</a:t>
            </a: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latin typeface="+mn-lt"/>
              </a:rPr>
              <a:t>LB size = </a:t>
            </a:r>
            <a:r>
              <a:rPr lang="en-GB" dirty="0">
                <a:solidFill>
                  <a:srgbClr val="0070C0"/>
                </a:solidFill>
                <a:latin typeface="+mn-lt"/>
              </a:rPr>
              <a:t>4 KiB</a:t>
            </a:r>
            <a:r>
              <a:rPr lang="en-GB" dirty="0">
                <a:latin typeface="+mn-lt"/>
              </a:rPr>
              <a:t>, PP size = </a:t>
            </a:r>
            <a:r>
              <a:rPr lang="en-GB" dirty="0">
                <a:solidFill>
                  <a:srgbClr val="C00000"/>
                </a:solidFill>
                <a:latin typeface="+mn-lt"/>
              </a:rPr>
              <a:t>16 KiB </a:t>
            </a:r>
            <a:endParaRPr lang="en-CH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2068827"/>
      </p:ext>
    </p:extLst>
  </p:cSld>
  <p:clrMapOvr>
    <a:masterClrMapping/>
  </p:clrMapOvr>
  <p:transition spd="slow"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Write Request Handling: Sequential Write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5860376"/>
      </p:ext>
    </p:extLst>
  </p:cSld>
  <p:clrMapOvr>
    <a:masterClrMapping/>
  </p:clrMapOvr>
  <p:transition spd="slow"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Write Request Handling: Sequential Write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DEEE5E3-DABE-274A-891F-FD88FBE20134}"/>
              </a:ext>
            </a:extLst>
          </p:cNvPr>
          <p:cNvSpPr txBox="1"/>
          <p:nvPr/>
        </p:nvSpPr>
        <p:spPr>
          <a:xfrm>
            <a:off x="6629400" y="1371600"/>
            <a:ext cx="21336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Sequential </a:t>
            </a:r>
            <a:b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(large) write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9E5326-C8BE-DC45-855E-B52FFD20BD45}"/>
              </a:ext>
            </a:extLst>
          </p:cNvPr>
          <p:cNvSpPr txBox="1"/>
          <p:nvPr/>
        </p:nvSpPr>
        <p:spPr>
          <a:xfrm>
            <a:off x="1101752" y="2736334"/>
            <a:ext cx="40509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Req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CH" b="1" dirty="0">
                <a:latin typeface="Cambria" panose="02040503050406030204" pitchFamily="18" charset="0"/>
              </a:rPr>
              <a:t> 4,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CH" b="1" dirty="0">
                <a:latin typeface="Cambria" panose="02040503050406030204" pitchFamily="18" charset="0"/>
              </a:rPr>
              <a:t> 12,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CH" b="1" dirty="0">
                <a:latin typeface="Cambria" panose="02040503050406030204" pitchFamily="18" charset="0"/>
              </a:rPr>
              <a:t> W,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CH" b="1" dirty="0">
                <a:latin typeface="Cambria" panose="02040503050406030204" pitchFamily="18" charset="0"/>
                <a:cs typeface="Courier New" panose="02070309020205020404" pitchFamily="49" charset="0"/>
              </a:rPr>
              <a:t> … 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54DEBCE-2293-314A-B49A-58A3AA03730D}"/>
              </a:ext>
            </a:extLst>
          </p:cNvPr>
          <p:cNvSpPr/>
          <p:nvPr/>
        </p:nvSpPr>
        <p:spPr bwMode="auto">
          <a:xfrm>
            <a:off x="2516820" y="4707848"/>
            <a:ext cx="3832252" cy="1303972"/>
          </a:xfrm>
          <a:prstGeom prst="roundRect">
            <a:avLst>
              <a:gd name="adj" fmla="val 10122"/>
            </a:avLst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901740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Write Request Handling: Sequential Write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DEEE5E3-DABE-274A-891F-FD88FBE20134}"/>
              </a:ext>
            </a:extLst>
          </p:cNvPr>
          <p:cNvSpPr txBox="1"/>
          <p:nvPr/>
        </p:nvSpPr>
        <p:spPr>
          <a:xfrm>
            <a:off x="6629400" y="1371600"/>
            <a:ext cx="21336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Sequential </a:t>
            </a:r>
            <a:b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(large) write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70CCED-58C9-0F41-AEF4-4879031C30E9}"/>
              </a:ext>
            </a:extLst>
          </p:cNvPr>
          <p:cNvGrpSpPr/>
          <p:nvPr/>
        </p:nvGrpSpPr>
        <p:grpSpPr>
          <a:xfrm>
            <a:off x="1983909" y="3080442"/>
            <a:ext cx="4504666" cy="1416787"/>
            <a:chOff x="1983909" y="3080442"/>
            <a:chExt cx="4504666" cy="1416787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1D97A9E-AE4D-3F44-BA49-C1CB82B0658D}"/>
                </a:ext>
              </a:extLst>
            </p:cNvPr>
            <p:cNvSpPr txBox="1"/>
            <p:nvPr/>
          </p:nvSpPr>
          <p:spPr>
            <a:xfrm>
              <a:off x="1983909" y="3366993"/>
              <a:ext cx="228668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H" b="1" dirty="0">
                  <a:solidFill>
                    <a:schemeClr val="accent6"/>
                  </a:solidFill>
                  <a:latin typeface="Cambria" panose="02040503050406030204" pitchFamily="18" charset="0"/>
                </a:rPr>
                <a:t>PROG</a:t>
              </a:r>
              <a:r>
                <a:rPr lang="en-CH" b="1" dirty="0">
                  <a:latin typeface="Cambria" panose="02040503050406030204" pitchFamily="18" charset="0"/>
                </a:rPr>
                <a:t>(</a:t>
              </a:r>
              <a:r>
                <a:rPr lang="en-CH" b="1" dirty="0">
                  <a:solidFill>
                    <a:srgbClr val="7030A0"/>
                  </a:solidFill>
                  <a:latin typeface="Cambria" panose="02040503050406030204" pitchFamily="18" charset="0"/>
                </a:rPr>
                <a:t>PPA:</a:t>
              </a:r>
              <a:r>
                <a:rPr lang="en-CH" b="1" dirty="0">
                  <a:latin typeface="Cambria" panose="02040503050406030204" pitchFamily="18" charset="0"/>
                </a:rPr>
                <a:t> 1, </a:t>
              </a:r>
              <a:r>
                <a:rPr lang="en-CH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  <a:r>
                <a:rPr lang="en-CH" b="1" dirty="0">
                  <a:latin typeface="Cambria" panose="02040503050406030204" pitchFamily="18" charset="0"/>
                </a:rPr>
                <a:t>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C97037C-4270-924D-ABBA-27AAAD51A314}"/>
                </a:ext>
              </a:extLst>
            </p:cNvPr>
            <p:cNvSpPr txBox="1"/>
            <p:nvPr/>
          </p:nvSpPr>
          <p:spPr>
            <a:xfrm>
              <a:off x="1983909" y="3672084"/>
              <a:ext cx="228668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H" b="1" dirty="0">
                  <a:solidFill>
                    <a:schemeClr val="accent6"/>
                  </a:solidFill>
                  <a:latin typeface="Cambria" panose="02040503050406030204" pitchFamily="18" charset="0"/>
                </a:rPr>
                <a:t>PROG</a:t>
              </a:r>
              <a:r>
                <a:rPr lang="en-CH" b="1" dirty="0">
                  <a:latin typeface="Cambria" panose="02040503050406030204" pitchFamily="18" charset="0"/>
                </a:rPr>
                <a:t>(</a:t>
              </a:r>
              <a:r>
                <a:rPr lang="en-CH" b="1" dirty="0">
                  <a:solidFill>
                    <a:srgbClr val="7030A0"/>
                  </a:solidFill>
                  <a:latin typeface="Cambria" panose="02040503050406030204" pitchFamily="18" charset="0"/>
                </a:rPr>
                <a:t>PPA:</a:t>
              </a:r>
              <a:r>
                <a:rPr lang="en-CH" b="1" dirty="0">
                  <a:latin typeface="Cambria" panose="02040503050406030204" pitchFamily="18" charset="0"/>
                </a:rPr>
                <a:t> 2, </a:t>
              </a:r>
              <a:r>
                <a:rPr lang="en-CH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CH" b="1" dirty="0">
                  <a:latin typeface="Cambria" panose="02040503050406030204" pitchFamily="18" charset="0"/>
                </a:rPr>
                <a:t>)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9EE0309-CBED-4C47-BA86-9997FF9BAA1C}"/>
                </a:ext>
              </a:extLst>
            </p:cNvPr>
            <p:cNvSpPr txBox="1"/>
            <p:nvPr/>
          </p:nvSpPr>
          <p:spPr>
            <a:xfrm>
              <a:off x="1983909" y="4127897"/>
              <a:ext cx="2286681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H" b="1" dirty="0">
                  <a:solidFill>
                    <a:schemeClr val="accent6"/>
                  </a:solidFill>
                  <a:latin typeface="Cambria" panose="02040503050406030204" pitchFamily="18" charset="0"/>
                </a:rPr>
                <a:t>PROG</a:t>
              </a:r>
              <a:r>
                <a:rPr lang="en-CH" b="1" dirty="0">
                  <a:latin typeface="Cambria" panose="02040503050406030204" pitchFamily="18" charset="0"/>
                </a:rPr>
                <a:t>(</a:t>
              </a:r>
              <a:r>
                <a:rPr lang="en-CH" b="1" dirty="0">
                  <a:solidFill>
                    <a:srgbClr val="7030A0"/>
                  </a:solidFill>
                  <a:latin typeface="Cambria" panose="02040503050406030204" pitchFamily="18" charset="0"/>
                </a:rPr>
                <a:t>PPA:</a:t>
              </a:r>
              <a:r>
                <a:rPr lang="en-CH" b="1" dirty="0">
                  <a:latin typeface="Cambria" panose="02040503050406030204" pitchFamily="18" charset="0"/>
                </a:rPr>
                <a:t> 12, </a:t>
              </a:r>
              <a:r>
                <a:rPr lang="en-CH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CH" b="1" dirty="0">
                  <a:latin typeface="Cambria" panose="02040503050406030204" pitchFamily="18" charset="0"/>
                </a:rPr>
                <a:t>)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741C6AD-A7EB-0E43-974D-68A36052AB7E}"/>
                </a:ext>
              </a:extLst>
            </p:cNvPr>
            <p:cNvSpPr txBox="1"/>
            <p:nvPr/>
          </p:nvSpPr>
          <p:spPr>
            <a:xfrm rot="5400000">
              <a:off x="2726515" y="3873453"/>
              <a:ext cx="801468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H" b="1" dirty="0">
                  <a:latin typeface="Cambria" panose="02040503050406030204" pitchFamily="18" charset="0"/>
                </a:rPr>
                <a:t>…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DBEA179-4F2B-9848-8115-F33A00B87631}"/>
                </a:ext>
              </a:extLst>
            </p:cNvPr>
            <p:cNvCxnSpPr>
              <a:cxnSpLocks/>
              <a:endCxn id="40" idx="0"/>
            </p:cNvCxnSpPr>
            <p:nvPr/>
          </p:nvCxnSpPr>
          <p:spPr bwMode="auto">
            <a:xfrm>
              <a:off x="3127249" y="3080442"/>
              <a:ext cx="1" cy="286551"/>
            </a:xfrm>
            <a:prstGeom prst="straightConnector1">
              <a:avLst/>
            </a:prstGeom>
            <a:solidFill>
              <a:srgbClr val="C0C0C0"/>
            </a:solidFill>
            <a:ln w="15875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FC227331-7A5E-0A4E-BAED-717522BC81AE}"/>
                </a:ext>
              </a:extLst>
            </p:cNvPr>
            <p:cNvSpPr/>
            <p:nvPr/>
          </p:nvSpPr>
          <p:spPr bwMode="auto">
            <a:xfrm>
              <a:off x="4022132" y="3477502"/>
              <a:ext cx="169751" cy="966364"/>
            </a:xfrm>
            <a:prstGeom prst="rightBrace">
              <a:avLst>
                <a:gd name="adj1" fmla="val 31353"/>
                <a:gd name="adj2" fmla="val 50000"/>
              </a:avLst>
            </a:prstGeom>
            <a:solidFill>
              <a:srgbClr val="C0C0C0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4E1F461-2EF1-584F-BB12-1C49E711A235}"/>
                </a:ext>
              </a:extLst>
            </p:cNvPr>
            <p:cNvSpPr txBox="1"/>
            <p:nvPr/>
          </p:nvSpPr>
          <p:spPr>
            <a:xfrm>
              <a:off x="3783736" y="3609393"/>
              <a:ext cx="2704839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CH" b="1" i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12 page-program </a:t>
              </a:r>
              <a:br>
                <a:rPr lang="en-CH" b="1" i="1" dirty="0">
                  <a:solidFill>
                    <a:srgbClr val="C00000"/>
                  </a:solidFill>
                  <a:latin typeface="Cambria" panose="02040503050406030204" pitchFamily="18" charset="0"/>
                </a:rPr>
              </a:br>
              <a:r>
                <a:rPr lang="en-CH" b="1" i="1" dirty="0">
                  <a:solidFill>
                    <a:srgbClr val="C00000"/>
                  </a:solidFill>
                  <a:latin typeface="Cambria" panose="02040503050406030204" pitchFamily="18" charset="0"/>
                </a:rPr>
                <a:t>commands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170DC0F6-E492-3E47-81AE-F9919301B517}"/>
              </a:ext>
            </a:extLst>
          </p:cNvPr>
          <p:cNvSpPr txBox="1"/>
          <p:nvPr/>
        </p:nvSpPr>
        <p:spPr>
          <a:xfrm>
            <a:off x="1101752" y="2736334"/>
            <a:ext cx="40509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Req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CH" b="1" dirty="0">
                <a:latin typeface="Cambria" panose="02040503050406030204" pitchFamily="18" charset="0"/>
              </a:rPr>
              <a:t> 4,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CH" b="1" dirty="0">
                <a:latin typeface="Cambria" panose="02040503050406030204" pitchFamily="18" charset="0"/>
              </a:rPr>
              <a:t> 12,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CH" b="1" dirty="0">
                <a:latin typeface="Cambria" panose="02040503050406030204" pitchFamily="18" charset="0"/>
              </a:rPr>
              <a:t> W,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CH" b="1" dirty="0">
                <a:latin typeface="Cambria" panose="02040503050406030204" pitchFamily="18" charset="0"/>
                <a:cs typeface="Courier New" panose="02070309020205020404" pitchFamily="49" charset="0"/>
              </a:rPr>
              <a:t> … 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8222608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Today’s Agenda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ctr"/>
          <a:lstStyle/>
          <a:p>
            <a:r>
              <a:rPr lang="en-US" sz="3200" dirty="0"/>
              <a:t>Advanced NAND Flash Commands</a:t>
            </a:r>
          </a:p>
          <a:p>
            <a:endParaRPr lang="en-US" sz="3200" dirty="0"/>
          </a:p>
          <a:p>
            <a:r>
              <a:rPr lang="en-US" sz="3200" dirty="0"/>
              <a:t>Address Translation &amp; Garbage Collection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19F5B9D6-98FC-437A-908C-6F716F60E6F5}"/>
              </a:ext>
            </a:extLst>
          </p:cNvPr>
          <p:cNvSpPr txBox="1">
            <a:spLocks/>
          </p:cNvSpPr>
          <p:nvPr/>
        </p:nvSpPr>
        <p:spPr bwMode="auto">
          <a:xfrm>
            <a:off x="228600" y="914400"/>
            <a:ext cx="8610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ＭＳ Ｐゴシック" pitchFamily="-106" charset="-128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3200" kern="0" dirty="0"/>
              <a:t>Advanced NAND Flash Commands</a:t>
            </a:r>
          </a:p>
          <a:p>
            <a:endParaRPr lang="en-US" sz="3200" kern="0" dirty="0"/>
          </a:p>
          <a:p>
            <a:r>
              <a:rPr lang="en-US" sz="3200" kern="0" dirty="0">
                <a:solidFill>
                  <a:schemeClr val="bg1">
                    <a:lumMod val="65000"/>
                  </a:schemeClr>
                </a:solidFill>
              </a:rPr>
              <a:t>Address Translation &amp; Garbage Collection</a:t>
            </a:r>
            <a:endParaRPr lang="en-CH" sz="3200" kern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215046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Write Request Handling: Sequential Write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DEEE5E3-DABE-274A-891F-FD88FBE20134}"/>
              </a:ext>
            </a:extLst>
          </p:cNvPr>
          <p:cNvSpPr txBox="1"/>
          <p:nvPr/>
        </p:nvSpPr>
        <p:spPr>
          <a:xfrm>
            <a:off x="6629400" y="1371600"/>
            <a:ext cx="21336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Sequential </a:t>
            </a:r>
            <a:b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(large) write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D97A9E-AE4D-3F44-BA49-C1CB82B0658D}"/>
              </a:ext>
            </a:extLst>
          </p:cNvPr>
          <p:cNvSpPr txBox="1"/>
          <p:nvPr/>
        </p:nvSpPr>
        <p:spPr>
          <a:xfrm>
            <a:off x="1983909" y="3366993"/>
            <a:ext cx="22866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PROG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97037C-4270-924D-ABBA-27AAAD51A314}"/>
              </a:ext>
            </a:extLst>
          </p:cNvPr>
          <p:cNvSpPr txBox="1"/>
          <p:nvPr/>
        </p:nvSpPr>
        <p:spPr>
          <a:xfrm>
            <a:off x="1983909" y="3672084"/>
            <a:ext cx="22866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PROG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2,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EE0309-CBED-4C47-BA86-9997FF9BAA1C}"/>
              </a:ext>
            </a:extLst>
          </p:cNvPr>
          <p:cNvSpPr txBox="1"/>
          <p:nvPr/>
        </p:nvSpPr>
        <p:spPr>
          <a:xfrm>
            <a:off x="1983909" y="4127897"/>
            <a:ext cx="22866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PROG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12,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41C6AD-A7EB-0E43-974D-68A36052AB7E}"/>
              </a:ext>
            </a:extLst>
          </p:cNvPr>
          <p:cNvSpPr txBox="1"/>
          <p:nvPr/>
        </p:nvSpPr>
        <p:spPr>
          <a:xfrm rot="5400000">
            <a:off x="2726515" y="3873453"/>
            <a:ext cx="80146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…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DBEA179-4F2B-9848-8115-F33A00B87631}"/>
              </a:ext>
            </a:extLst>
          </p:cNvPr>
          <p:cNvCxnSpPr>
            <a:cxnSpLocks/>
            <a:endCxn id="40" idx="0"/>
          </p:cNvCxnSpPr>
          <p:nvPr/>
        </p:nvCxnSpPr>
        <p:spPr bwMode="auto">
          <a:xfrm>
            <a:off x="3127249" y="3080442"/>
            <a:ext cx="1" cy="286551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8" name="Right Brace 7">
            <a:extLst>
              <a:ext uri="{FF2B5EF4-FFF2-40B4-BE49-F238E27FC236}">
                <a16:creationId xmlns:a16="http://schemas.microsoft.com/office/drawing/2014/main" id="{FC227331-7A5E-0A4E-BAED-717522BC81AE}"/>
              </a:ext>
            </a:extLst>
          </p:cNvPr>
          <p:cNvSpPr/>
          <p:nvPr/>
        </p:nvSpPr>
        <p:spPr bwMode="auto">
          <a:xfrm>
            <a:off x="4022132" y="3477502"/>
            <a:ext cx="169751" cy="966364"/>
          </a:xfrm>
          <a:prstGeom prst="rightBrace">
            <a:avLst>
              <a:gd name="adj1" fmla="val 31353"/>
              <a:gd name="adj2" fmla="val 50000"/>
            </a:avLst>
          </a:prstGeom>
          <a:solidFill>
            <a:srgbClr val="C0C0C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E1F461-2EF1-584F-BB12-1C49E711A235}"/>
              </a:ext>
            </a:extLst>
          </p:cNvPr>
          <p:cNvSpPr txBox="1"/>
          <p:nvPr/>
        </p:nvSpPr>
        <p:spPr>
          <a:xfrm>
            <a:off x="3783736" y="3609393"/>
            <a:ext cx="270483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12 page-program </a:t>
            </a:r>
            <a:b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commands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C0B516-F3AC-5A4E-AEC0-CAF3E0966EDF}"/>
              </a:ext>
            </a:extLst>
          </p:cNvPr>
          <p:cNvSpPr txBox="1"/>
          <p:nvPr/>
        </p:nvSpPr>
        <p:spPr>
          <a:xfrm>
            <a:off x="1101752" y="2736334"/>
            <a:ext cx="40509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Req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CH" b="1" dirty="0">
                <a:latin typeface="Cambria" panose="02040503050406030204" pitchFamily="18" charset="0"/>
              </a:rPr>
              <a:t> 4,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CH" b="1" dirty="0">
                <a:latin typeface="Cambria" panose="02040503050406030204" pitchFamily="18" charset="0"/>
              </a:rPr>
              <a:t> 12,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CH" b="1" dirty="0">
                <a:latin typeface="Cambria" panose="02040503050406030204" pitchFamily="18" charset="0"/>
              </a:rPr>
              <a:t> W,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CH" b="1" dirty="0">
                <a:latin typeface="Cambria" panose="02040503050406030204" pitchFamily="18" charset="0"/>
                <a:cs typeface="Courier New" panose="02070309020205020404" pitchFamily="49" charset="0"/>
              </a:rPr>
              <a:t> … 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46" name="Rounded Rectangular Callout 45">
            <a:extLst>
              <a:ext uri="{FF2B5EF4-FFF2-40B4-BE49-F238E27FC236}">
                <a16:creationId xmlns:a16="http://schemas.microsoft.com/office/drawing/2014/main" id="{FE5F80A8-4CFD-1E46-98B6-48C9EC66ADDA}"/>
              </a:ext>
            </a:extLst>
          </p:cNvPr>
          <p:cNvSpPr/>
          <p:nvPr/>
        </p:nvSpPr>
        <p:spPr bwMode="auto">
          <a:xfrm>
            <a:off x="4270590" y="2134704"/>
            <a:ext cx="4666798" cy="2156519"/>
          </a:xfrm>
          <a:prstGeom prst="wedgeRoundRectCallout">
            <a:avLst>
              <a:gd name="adj1" fmla="val -43034"/>
              <a:gd name="adj2" fmla="val 86182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CH" dirty="0">
                <a:solidFill>
                  <a:srgbClr val="0070C0"/>
                </a:solidFill>
                <a:latin typeface="+mn-lt"/>
              </a:rPr>
              <a:t>Active block</a:t>
            </a:r>
            <a:r>
              <a:rPr lang="en-CH" dirty="0">
                <a:latin typeface="+mn-lt"/>
              </a:rPr>
              <a:t> (or write-point) approach</a:t>
            </a:r>
          </a:p>
          <a:p>
            <a:pPr marL="742950" lvl="1" indent="-285750" eaLnBrk="1" hangingPunct="1"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</a:rPr>
              <a:t>Keep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only one block </a:t>
            </a:r>
            <a:r>
              <a:rPr lang="en-US" dirty="0">
                <a:latin typeface="+mn-lt"/>
              </a:rPr>
              <a:t>being written</a:t>
            </a:r>
          </a:p>
          <a:p>
            <a:pPr marL="742950" lvl="1" indent="-285750" eaLnBrk="1" hangingPunct="1"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</a:rPr>
              <a:t>Due to the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open-block</a:t>
            </a:r>
            <a:r>
              <a:rPr lang="en-US" dirty="0">
                <a:latin typeface="+mn-lt"/>
              </a:rPr>
              <a:t> problem</a:t>
            </a:r>
            <a:endParaRPr lang="en-CH" dirty="0">
              <a:latin typeface="+mn-lt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GB" dirty="0">
                <a:solidFill>
                  <a:srgbClr val="C00000"/>
                </a:solidFill>
                <a:latin typeface="+mn-lt"/>
              </a:rPr>
              <a:t>Program-sequence</a:t>
            </a:r>
            <a:r>
              <a:rPr lang="en-GB" dirty="0">
                <a:latin typeface="+mn-lt"/>
              </a:rPr>
              <a:t> constraint</a:t>
            </a:r>
          </a:p>
          <a:p>
            <a:pPr marL="742950" lvl="1" indent="-285750" eaLnBrk="1" hangingPunct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rgbClr val="0070C0"/>
                </a:solidFill>
                <a:latin typeface="+mn-lt"/>
              </a:rPr>
              <a:t>Fixed</a:t>
            </a:r>
            <a:r>
              <a:rPr lang="en-GB" dirty="0">
                <a:solidFill>
                  <a:srgbClr val="C00000"/>
                </a:solidFill>
                <a:latin typeface="+mn-lt"/>
              </a:rPr>
              <a:t> </a:t>
            </a:r>
            <a:r>
              <a:rPr lang="en-GB" dirty="0">
                <a:latin typeface="+mn-lt"/>
              </a:rPr>
              <a:t>program order within a block</a:t>
            </a:r>
          </a:p>
          <a:p>
            <a:pPr marL="742950" lvl="1" indent="-285750" eaLnBrk="1" hangingPunct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GB" dirty="0">
                <a:latin typeface="+mn-lt"/>
              </a:rPr>
              <a:t>Due to </a:t>
            </a:r>
            <a:r>
              <a:rPr lang="en-GB" dirty="0">
                <a:solidFill>
                  <a:srgbClr val="C00000"/>
                </a:solidFill>
                <a:latin typeface="+mn-lt"/>
              </a:rPr>
              <a:t>cell-to-cell interference</a:t>
            </a:r>
          </a:p>
        </p:txBody>
      </p:sp>
    </p:spTree>
    <p:extLst>
      <p:ext uri="{BB962C8B-B14F-4D97-AF65-F5344CB8AC3E}">
        <p14:creationId xmlns:p14="http://schemas.microsoft.com/office/powerpoint/2010/main" val="1926366649"/>
      </p:ext>
    </p:extLst>
  </p:cSld>
  <p:clrMapOvr>
    <a:masterClrMapping/>
  </p:clrMapOvr>
  <p:transition spd="slow"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Address Mapping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4EF80D49-46F8-D443-82E7-0F87FB0A979F}"/>
              </a:ext>
            </a:extLst>
          </p:cNvPr>
          <p:cNvSpPr txBox="1"/>
          <p:nvPr/>
        </p:nvSpPr>
        <p:spPr>
          <a:xfrm>
            <a:off x="841093" y="2554069"/>
            <a:ext cx="546035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C00000"/>
                </a:solidFill>
                <a:latin typeface="Cambria" panose="02040503050406030204" pitchFamily="18" charset="0"/>
              </a:rPr>
              <a:t>Problem: </a:t>
            </a: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LBA (or LPA) does not match PPA!</a:t>
            </a:r>
          </a:p>
        </p:txBody>
      </p:sp>
    </p:spTree>
    <p:extLst>
      <p:ext uri="{BB962C8B-B14F-4D97-AF65-F5344CB8AC3E}">
        <p14:creationId xmlns:p14="http://schemas.microsoft.com/office/powerpoint/2010/main" val="2369709108"/>
      </p:ext>
    </p:extLst>
  </p:cSld>
  <p:clrMapOvr>
    <a:masterClrMapping/>
  </p:clrMapOvr>
  <p:transition spd="slow"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Address Mapping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BB7ECBBE-3C88-9041-ABCF-9CDAA5E844F1}"/>
              </a:ext>
            </a:extLst>
          </p:cNvPr>
          <p:cNvSpPr txBox="1"/>
          <p:nvPr/>
        </p:nvSpPr>
        <p:spPr>
          <a:xfrm>
            <a:off x="841093" y="2554069"/>
            <a:ext cx="546035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C00000"/>
                </a:solidFill>
                <a:latin typeface="Cambria" panose="02040503050406030204" pitchFamily="18" charset="0"/>
              </a:rPr>
              <a:t>Problem: </a:t>
            </a: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LBA (or LPA) does not match PPA!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DE1597-2DC5-6649-946F-82F61DAEBD63}"/>
              </a:ext>
            </a:extLst>
          </p:cNvPr>
          <p:cNvSpPr txBox="1"/>
          <p:nvPr/>
        </p:nvSpPr>
        <p:spPr>
          <a:xfrm>
            <a:off x="738850" y="2981600"/>
            <a:ext cx="40509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Req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CH" b="1" dirty="0">
                <a:latin typeface="Cambria" panose="02040503050406030204" pitchFamily="18" charset="0"/>
              </a:rPr>
              <a:t> 4,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CH" b="1" dirty="0">
                <a:latin typeface="Cambria" panose="02040503050406030204" pitchFamily="18" charset="0"/>
              </a:rPr>
              <a:t> 1,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CH" b="1" dirty="0">
                <a:latin typeface="Cambria" panose="02040503050406030204" pitchFamily="18" charset="0"/>
              </a:rPr>
              <a:t> </a:t>
            </a:r>
            <a:r>
              <a:rPr lang="en-CH" b="1" dirty="0">
                <a:solidFill>
                  <a:srgbClr val="FF0000"/>
                </a:solidFill>
                <a:latin typeface="Cambria" panose="02040503050406030204" pitchFamily="18" charset="0"/>
              </a:rPr>
              <a:t>R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E67E2B-31E6-674F-B070-478C7E0AFA59}"/>
              </a:ext>
            </a:extLst>
          </p:cNvPr>
          <p:cNvSpPr txBox="1"/>
          <p:nvPr/>
        </p:nvSpPr>
        <p:spPr>
          <a:xfrm>
            <a:off x="1380905" y="3795989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READ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</a:t>
            </a:r>
            <a:r>
              <a:rPr lang="en-CH" b="1" dirty="0">
                <a:solidFill>
                  <a:srgbClr val="FF0000"/>
                </a:solidFill>
                <a:latin typeface="Cambria" panose="02040503050406030204" pitchFamily="18" charset="0"/>
              </a:rPr>
              <a:t>?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60F5AC-817A-BB41-B78E-019F7BCA6666}"/>
              </a:ext>
            </a:extLst>
          </p:cNvPr>
          <p:cNvCxnSpPr>
            <a:cxnSpLocks/>
          </p:cNvCxnSpPr>
          <p:nvPr/>
        </p:nvCxnSpPr>
        <p:spPr bwMode="auto">
          <a:xfrm>
            <a:off x="2764347" y="3350932"/>
            <a:ext cx="0" cy="445057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EF41126-D213-6448-A591-96291A93F68C}"/>
              </a:ext>
            </a:extLst>
          </p:cNvPr>
          <p:cNvSpPr txBox="1"/>
          <p:nvPr/>
        </p:nvSpPr>
        <p:spPr>
          <a:xfrm>
            <a:off x="2595170" y="3657489"/>
            <a:ext cx="546035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latin typeface="Cambria" panose="02040503050406030204" pitchFamily="18" charset="0"/>
              </a:rPr>
              <a:t>Needs to maintain</a:t>
            </a:r>
          </a:p>
          <a:p>
            <a:pPr algn="ctr"/>
            <a:r>
              <a:rPr lang="en-GB" b="1" i="1" dirty="0">
                <a:solidFill>
                  <a:srgbClr val="0070C0"/>
                </a:solidFill>
                <a:latin typeface="Cambria" panose="02040503050406030204" pitchFamily="18" charset="0"/>
              </a:rPr>
              <a:t>A</a:t>
            </a:r>
            <a:r>
              <a:rPr lang="en-CH" b="1" i="1" dirty="0">
                <a:solidFill>
                  <a:srgbClr val="0070C0"/>
                </a:solidFill>
                <a:latin typeface="Cambria" panose="02040503050406030204" pitchFamily="18" charset="0"/>
              </a:rPr>
              <a:t>ddress-mapping </a:t>
            </a:r>
            <a:r>
              <a:rPr lang="en-CH" b="1" i="1" dirty="0">
                <a:latin typeface="Cambria" panose="02040503050406030204" pitchFamily="18" charset="0"/>
              </a:rPr>
              <a:t>information</a:t>
            </a:r>
          </a:p>
        </p:txBody>
      </p:sp>
    </p:spTree>
    <p:extLst>
      <p:ext uri="{BB962C8B-B14F-4D97-AF65-F5344CB8AC3E}">
        <p14:creationId xmlns:p14="http://schemas.microsoft.com/office/powerpoint/2010/main" val="125916698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Address Mapping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BDE1597-2DC5-6649-946F-82F61DAEBD63}"/>
              </a:ext>
            </a:extLst>
          </p:cNvPr>
          <p:cNvSpPr txBox="1"/>
          <p:nvPr/>
        </p:nvSpPr>
        <p:spPr>
          <a:xfrm>
            <a:off x="738850" y="2981600"/>
            <a:ext cx="40509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Req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CH" b="1" dirty="0">
                <a:latin typeface="Cambria" panose="02040503050406030204" pitchFamily="18" charset="0"/>
              </a:rPr>
              <a:t> 4,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CH" b="1" dirty="0">
                <a:latin typeface="Cambria" panose="02040503050406030204" pitchFamily="18" charset="0"/>
              </a:rPr>
              <a:t> 1,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CH" b="1" dirty="0">
                <a:latin typeface="Cambria" panose="02040503050406030204" pitchFamily="18" charset="0"/>
              </a:rPr>
              <a:t> </a:t>
            </a:r>
            <a:r>
              <a:rPr lang="en-CH" b="1" dirty="0">
                <a:solidFill>
                  <a:srgbClr val="FF0000"/>
                </a:solidFill>
                <a:latin typeface="Cambria" panose="02040503050406030204" pitchFamily="18" charset="0"/>
              </a:rPr>
              <a:t>R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E67E2B-31E6-674F-B070-478C7E0AFA59}"/>
              </a:ext>
            </a:extLst>
          </p:cNvPr>
          <p:cNvSpPr txBox="1"/>
          <p:nvPr/>
        </p:nvSpPr>
        <p:spPr>
          <a:xfrm>
            <a:off x="1380905" y="3795989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READ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</a:t>
            </a:r>
            <a:r>
              <a:rPr lang="en-CH" b="1" dirty="0">
                <a:solidFill>
                  <a:srgbClr val="FF0000"/>
                </a:solidFill>
                <a:latin typeface="Cambria" panose="02040503050406030204" pitchFamily="18" charset="0"/>
              </a:rPr>
              <a:t>?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60F5AC-817A-BB41-B78E-019F7BCA6666}"/>
              </a:ext>
            </a:extLst>
          </p:cNvPr>
          <p:cNvCxnSpPr>
            <a:cxnSpLocks/>
          </p:cNvCxnSpPr>
          <p:nvPr/>
        </p:nvCxnSpPr>
        <p:spPr bwMode="auto">
          <a:xfrm>
            <a:off x="2764347" y="3350932"/>
            <a:ext cx="0" cy="445057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D568321B-DB94-6B49-9939-F91616253F2B}"/>
              </a:ext>
            </a:extLst>
          </p:cNvPr>
          <p:cNvSpPr/>
          <p:nvPr/>
        </p:nvSpPr>
        <p:spPr bwMode="auto">
          <a:xfrm>
            <a:off x="4707738" y="3489557"/>
            <a:ext cx="1115958" cy="277314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230139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Address Mapping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BDE1597-2DC5-6649-946F-82F61DAEBD63}"/>
              </a:ext>
            </a:extLst>
          </p:cNvPr>
          <p:cNvSpPr txBox="1"/>
          <p:nvPr/>
        </p:nvSpPr>
        <p:spPr>
          <a:xfrm>
            <a:off x="738850" y="2981600"/>
            <a:ext cx="40509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Req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CH" b="1" dirty="0">
                <a:latin typeface="Cambria" panose="02040503050406030204" pitchFamily="18" charset="0"/>
              </a:rPr>
              <a:t> 4,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CH" b="1" dirty="0">
                <a:latin typeface="Cambria" panose="02040503050406030204" pitchFamily="18" charset="0"/>
              </a:rPr>
              <a:t> 1,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CH" b="1" dirty="0">
                <a:latin typeface="Cambria" panose="02040503050406030204" pitchFamily="18" charset="0"/>
              </a:rPr>
              <a:t> </a:t>
            </a:r>
            <a:r>
              <a:rPr lang="en-CH" b="1" dirty="0">
                <a:solidFill>
                  <a:srgbClr val="FF0000"/>
                </a:solidFill>
                <a:latin typeface="Cambria" panose="02040503050406030204" pitchFamily="18" charset="0"/>
              </a:rPr>
              <a:t>R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E67E2B-31E6-674F-B070-478C7E0AFA59}"/>
              </a:ext>
            </a:extLst>
          </p:cNvPr>
          <p:cNvSpPr txBox="1"/>
          <p:nvPr/>
        </p:nvSpPr>
        <p:spPr>
          <a:xfrm>
            <a:off x="1380905" y="3795989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READ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</a:t>
            </a:r>
            <a:r>
              <a:rPr lang="en-CH" b="1" dirty="0">
                <a:solidFill>
                  <a:srgbClr val="FF0000"/>
                </a:solidFill>
                <a:latin typeface="Cambria" panose="02040503050406030204" pitchFamily="18" charset="0"/>
              </a:rPr>
              <a:t>1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60F5AC-817A-BB41-B78E-019F7BCA6666}"/>
              </a:ext>
            </a:extLst>
          </p:cNvPr>
          <p:cNvCxnSpPr>
            <a:cxnSpLocks/>
          </p:cNvCxnSpPr>
          <p:nvPr/>
        </p:nvCxnSpPr>
        <p:spPr bwMode="auto">
          <a:xfrm>
            <a:off x="2764347" y="3350932"/>
            <a:ext cx="0" cy="445057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D568321B-DB94-6B49-9939-F91616253F2B}"/>
              </a:ext>
            </a:extLst>
          </p:cNvPr>
          <p:cNvSpPr/>
          <p:nvPr/>
        </p:nvSpPr>
        <p:spPr bwMode="auto">
          <a:xfrm>
            <a:off x="4707738" y="3489557"/>
            <a:ext cx="1115958" cy="277314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051299"/>
      </p:ext>
    </p:extLst>
  </p:cSld>
  <p:clrMapOvr>
    <a:masterClrMapping/>
  </p:clrMapOvr>
  <p:transition spd="slow" advClick="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Update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ysClr val="windowText" lastClr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</p:spTree>
    <p:extLst>
      <p:ext uri="{BB962C8B-B14F-4D97-AF65-F5344CB8AC3E}">
        <p14:creationId xmlns:p14="http://schemas.microsoft.com/office/powerpoint/2010/main" val="1642717063"/>
      </p:ext>
    </p:extLst>
  </p:cSld>
  <p:clrMapOvr>
    <a:masterClrMapping/>
  </p:clrMapOvr>
  <p:transition spd="slow" advClick="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Update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BDE1597-2DC5-6649-946F-82F61DAEBD63}"/>
              </a:ext>
            </a:extLst>
          </p:cNvPr>
          <p:cNvSpPr txBox="1"/>
          <p:nvPr/>
        </p:nvSpPr>
        <p:spPr>
          <a:xfrm>
            <a:off x="792566" y="2981600"/>
            <a:ext cx="40509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Req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CH" b="1" dirty="0">
                <a:latin typeface="Cambria" panose="02040503050406030204" pitchFamily="18" charset="0"/>
              </a:rPr>
              <a:t> 0,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CH" b="1" dirty="0">
                <a:latin typeface="Cambria" panose="02040503050406030204" pitchFamily="18" charset="0"/>
              </a:rPr>
              <a:t> 1,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CH" b="1" dirty="0">
                <a:latin typeface="Cambria" panose="02040503050406030204" pitchFamily="18" charset="0"/>
              </a:rPr>
              <a:t> W,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CH" b="1" dirty="0">
                <a:latin typeface="Cambria" panose="02040503050406030204" pitchFamily="18" charset="0"/>
              </a:rPr>
              <a:t>’)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</p:spTree>
    <p:extLst>
      <p:ext uri="{BB962C8B-B14F-4D97-AF65-F5344CB8AC3E}">
        <p14:creationId xmlns:p14="http://schemas.microsoft.com/office/powerpoint/2010/main" val="3167419603"/>
      </p:ext>
    </p:extLst>
  </p:cSld>
  <p:clrMapOvr>
    <a:masterClrMapping/>
  </p:clrMapOvr>
  <p:transition spd="slow" advClick="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Update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BDE1597-2DC5-6649-946F-82F61DAEBD63}"/>
              </a:ext>
            </a:extLst>
          </p:cNvPr>
          <p:cNvSpPr txBox="1"/>
          <p:nvPr/>
        </p:nvSpPr>
        <p:spPr>
          <a:xfrm>
            <a:off x="792566" y="2981600"/>
            <a:ext cx="40509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Req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CH" b="1" dirty="0">
                <a:latin typeface="Cambria" panose="02040503050406030204" pitchFamily="18" charset="0"/>
              </a:rPr>
              <a:t> 0,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CH" b="1" dirty="0">
                <a:latin typeface="Cambria" panose="02040503050406030204" pitchFamily="18" charset="0"/>
              </a:rPr>
              <a:t> 1,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CH" b="1" dirty="0">
                <a:latin typeface="Cambria" panose="02040503050406030204" pitchFamily="18" charset="0"/>
              </a:rPr>
              <a:t> W,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CH" b="1" dirty="0">
                <a:latin typeface="Cambria" panose="02040503050406030204" pitchFamily="18" charset="0"/>
              </a:rPr>
              <a:t>’)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E67E2B-31E6-674F-B070-478C7E0AFA59}"/>
              </a:ext>
            </a:extLst>
          </p:cNvPr>
          <p:cNvSpPr txBox="1"/>
          <p:nvPr/>
        </p:nvSpPr>
        <p:spPr>
          <a:xfrm>
            <a:off x="1380905" y="3795989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ambria" panose="02040503050406030204" pitchFamily="18" charset="0"/>
              </a:rPr>
              <a:t>PROG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</a:t>
            </a:r>
            <a:r>
              <a:rPr lang="en-CH" b="1" dirty="0">
                <a:solidFill>
                  <a:srgbClr val="FF0000"/>
                </a:solidFill>
                <a:latin typeface="Cambria" panose="02040503050406030204" pitchFamily="18" charset="0"/>
              </a:rPr>
              <a:t>13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,A’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60F5AC-817A-BB41-B78E-019F7BCA6666}"/>
              </a:ext>
            </a:extLst>
          </p:cNvPr>
          <p:cNvCxnSpPr>
            <a:cxnSpLocks/>
          </p:cNvCxnSpPr>
          <p:nvPr/>
        </p:nvCxnSpPr>
        <p:spPr bwMode="auto">
          <a:xfrm>
            <a:off x="2764347" y="3350932"/>
            <a:ext cx="0" cy="445057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</p:spTree>
    <p:extLst>
      <p:ext uri="{BB962C8B-B14F-4D97-AF65-F5344CB8AC3E}">
        <p14:creationId xmlns:p14="http://schemas.microsoft.com/office/powerpoint/2010/main" val="452393427"/>
      </p:ext>
    </p:extLst>
  </p:cSld>
  <p:clrMapOvr>
    <a:masterClrMapping/>
  </p:clrMapOvr>
  <p:transition spd="slow" advClick="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Update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BDE1597-2DC5-6649-946F-82F61DAEBD63}"/>
              </a:ext>
            </a:extLst>
          </p:cNvPr>
          <p:cNvSpPr txBox="1"/>
          <p:nvPr/>
        </p:nvSpPr>
        <p:spPr>
          <a:xfrm>
            <a:off x="792566" y="2981600"/>
            <a:ext cx="40509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Req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CH" b="1" dirty="0">
                <a:latin typeface="Cambria" panose="02040503050406030204" pitchFamily="18" charset="0"/>
              </a:rPr>
              <a:t> 0,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CH" b="1" dirty="0">
                <a:latin typeface="Cambria" panose="02040503050406030204" pitchFamily="18" charset="0"/>
              </a:rPr>
              <a:t> 1,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CH" b="1" dirty="0">
                <a:latin typeface="Cambria" panose="02040503050406030204" pitchFamily="18" charset="0"/>
              </a:rPr>
              <a:t> W,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CH" b="1" dirty="0">
                <a:latin typeface="Cambria" panose="02040503050406030204" pitchFamily="18" charset="0"/>
              </a:rPr>
              <a:t>’)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E67E2B-31E6-674F-B070-478C7E0AFA59}"/>
              </a:ext>
            </a:extLst>
          </p:cNvPr>
          <p:cNvSpPr txBox="1"/>
          <p:nvPr/>
        </p:nvSpPr>
        <p:spPr>
          <a:xfrm>
            <a:off x="1380905" y="3795989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ambria" panose="02040503050406030204" pitchFamily="18" charset="0"/>
              </a:rPr>
              <a:t>PROG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</a:t>
            </a:r>
            <a:r>
              <a:rPr lang="en-CH" b="1" dirty="0">
                <a:solidFill>
                  <a:srgbClr val="FF0000"/>
                </a:solidFill>
                <a:latin typeface="Cambria" panose="02040503050406030204" pitchFamily="18" charset="0"/>
              </a:rPr>
              <a:t>13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,A’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60F5AC-817A-BB41-B78E-019F7BCA6666}"/>
              </a:ext>
            </a:extLst>
          </p:cNvPr>
          <p:cNvCxnSpPr>
            <a:cxnSpLocks/>
          </p:cNvCxnSpPr>
          <p:nvPr/>
        </p:nvCxnSpPr>
        <p:spPr bwMode="auto">
          <a:xfrm>
            <a:off x="2764347" y="3350932"/>
            <a:ext cx="0" cy="445057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9E3CFE-2C0E-D549-A113-1F224FB86940}"/>
              </a:ext>
            </a:extLst>
          </p:cNvPr>
          <p:cNvSpPr txBox="1"/>
          <p:nvPr/>
        </p:nvSpPr>
        <p:spPr>
          <a:xfrm>
            <a:off x="102683" y="4881408"/>
            <a:ext cx="9820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C00000"/>
                </a:solidFill>
                <a:latin typeface="Cambria" panose="02040503050406030204" pitchFamily="18" charset="0"/>
              </a:rPr>
              <a:t>Invalid</a:t>
            </a:r>
            <a:endParaRPr lang="en-CH" b="1" i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8AE69F-D111-E640-B2E5-D001FB22B20D}"/>
              </a:ext>
            </a:extLst>
          </p:cNvPr>
          <p:cNvCxnSpPr>
            <a:cxnSpLocks/>
            <a:stCxn id="30" idx="3"/>
          </p:cNvCxnSpPr>
          <p:nvPr/>
        </p:nvCxnSpPr>
        <p:spPr bwMode="auto">
          <a:xfrm>
            <a:off x="1084777" y="5066074"/>
            <a:ext cx="586005" cy="0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oval" w="med" len="med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F20743-BCF1-984E-A827-79A2469C3227}"/>
              </a:ext>
            </a:extLst>
          </p:cNvPr>
          <p:cNvCxnSpPr>
            <a:cxnSpLocks/>
          </p:cNvCxnSpPr>
          <p:nvPr/>
        </p:nvCxnSpPr>
        <p:spPr bwMode="auto">
          <a:xfrm flipH="1">
            <a:off x="5682625" y="3188826"/>
            <a:ext cx="260975" cy="0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CDA8479-0CD2-DB4A-9AFE-90EC0738166D}"/>
              </a:ext>
            </a:extLst>
          </p:cNvPr>
          <p:cNvSpPr txBox="1"/>
          <p:nvPr/>
        </p:nvSpPr>
        <p:spPr>
          <a:xfrm>
            <a:off x="5870229" y="2872450"/>
            <a:ext cx="13388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Update</a:t>
            </a:r>
            <a:b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Mapping</a:t>
            </a:r>
          </a:p>
        </p:txBody>
      </p:sp>
    </p:spTree>
    <p:extLst>
      <p:ext uri="{BB962C8B-B14F-4D97-AF65-F5344CB8AC3E}">
        <p14:creationId xmlns:p14="http://schemas.microsoft.com/office/powerpoint/2010/main" val="2502589536"/>
      </p:ext>
    </p:extLst>
  </p:cSld>
  <p:clrMapOvr>
    <a:masterClrMapping/>
  </p:clrMapOvr>
  <p:transition spd="slow" advClick="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Update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BDE1597-2DC5-6649-946F-82F61DAEBD63}"/>
              </a:ext>
            </a:extLst>
          </p:cNvPr>
          <p:cNvSpPr txBox="1"/>
          <p:nvPr/>
        </p:nvSpPr>
        <p:spPr>
          <a:xfrm>
            <a:off x="792566" y="2981600"/>
            <a:ext cx="40509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Req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CH" b="1" dirty="0">
                <a:latin typeface="Cambria" panose="02040503050406030204" pitchFamily="18" charset="0"/>
              </a:rPr>
              <a:t> 0,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CH" b="1" dirty="0">
                <a:latin typeface="Cambria" panose="02040503050406030204" pitchFamily="18" charset="0"/>
              </a:rPr>
              <a:t> 1,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CH" b="1" dirty="0">
                <a:latin typeface="Cambria" panose="02040503050406030204" pitchFamily="18" charset="0"/>
              </a:rPr>
              <a:t> W,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CH" b="1" dirty="0">
                <a:latin typeface="Cambria" panose="02040503050406030204" pitchFamily="18" charset="0"/>
              </a:rPr>
              <a:t>’)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E67E2B-31E6-674F-B070-478C7E0AFA59}"/>
              </a:ext>
            </a:extLst>
          </p:cNvPr>
          <p:cNvSpPr txBox="1"/>
          <p:nvPr/>
        </p:nvSpPr>
        <p:spPr>
          <a:xfrm>
            <a:off x="1380905" y="3795989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ambria" panose="02040503050406030204" pitchFamily="18" charset="0"/>
              </a:rPr>
              <a:t>PROG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</a:t>
            </a:r>
            <a:r>
              <a:rPr lang="en-CH" b="1" dirty="0">
                <a:solidFill>
                  <a:srgbClr val="FF0000"/>
                </a:solidFill>
                <a:latin typeface="Cambria" panose="02040503050406030204" pitchFamily="18" charset="0"/>
              </a:rPr>
              <a:t>14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,A’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60F5AC-817A-BB41-B78E-019F7BCA6666}"/>
              </a:ext>
            </a:extLst>
          </p:cNvPr>
          <p:cNvCxnSpPr>
            <a:cxnSpLocks/>
          </p:cNvCxnSpPr>
          <p:nvPr/>
        </p:nvCxnSpPr>
        <p:spPr bwMode="auto">
          <a:xfrm>
            <a:off x="2764347" y="3350932"/>
            <a:ext cx="0" cy="445057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</p:spTree>
    <p:extLst>
      <p:ext uri="{BB962C8B-B14F-4D97-AF65-F5344CB8AC3E}">
        <p14:creationId xmlns:p14="http://schemas.microsoft.com/office/powerpoint/2010/main" val="281516535"/>
      </p:ext>
    </p:extLst>
  </p:cSld>
  <p:clrMapOvr>
    <a:masterClrMapping/>
  </p:clrMapOvr>
  <p:transition spd="slow"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Latency (or response time)</a:t>
            </a:r>
          </a:p>
          <a:p>
            <a:pPr lvl="1"/>
            <a:r>
              <a:rPr lang="en-CH" dirty="0"/>
              <a:t>The time delay </a:t>
            </a:r>
            <a:r>
              <a:rPr lang="en-CH" dirty="0">
                <a:solidFill>
                  <a:srgbClr val="0070C0"/>
                </a:solidFill>
              </a:rPr>
              <a:t>until the request is returned</a:t>
            </a:r>
          </a:p>
          <a:p>
            <a:pPr lvl="1"/>
            <a:r>
              <a:rPr lang="en-CH" dirty="0"/>
              <a:t>Average read latency (4 KiB): </a:t>
            </a:r>
            <a:r>
              <a:rPr lang="en-CH" dirty="0">
                <a:solidFill>
                  <a:schemeClr val="tx2"/>
                </a:solidFill>
              </a:rPr>
              <a:t>67 us</a:t>
            </a:r>
          </a:p>
          <a:p>
            <a:pPr lvl="1"/>
            <a:r>
              <a:rPr lang="en-CH" dirty="0"/>
              <a:t>Average write latency (4 KiB): </a:t>
            </a:r>
            <a:r>
              <a:rPr lang="en-CH" dirty="0">
                <a:solidFill>
                  <a:schemeClr val="tx2"/>
                </a:solidFill>
              </a:rPr>
              <a:t>47 us</a:t>
            </a:r>
          </a:p>
          <a:p>
            <a:r>
              <a:rPr lang="en-CH" dirty="0"/>
              <a:t>Throughput</a:t>
            </a:r>
          </a:p>
          <a:p>
            <a:pPr lvl="1"/>
            <a:r>
              <a:rPr lang="en-CH" dirty="0"/>
              <a:t>The </a:t>
            </a:r>
            <a:r>
              <a:rPr lang="en-CH" dirty="0">
                <a:solidFill>
                  <a:srgbClr val="0070C0"/>
                </a:solidFill>
              </a:rPr>
              <a:t>number of requests </a:t>
            </a:r>
            <a:r>
              <a:rPr lang="en-CH" dirty="0"/>
              <a:t>that can be serviced per unit time</a:t>
            </a:r>
          </a:p>
          <a:p>
            <a:pPr lvl="2"/>
            <a:r>
              <a:rPr lang="en-CH" dirty="0">
                <a:solidFill>
                  <a:srgbClr val="0070C0"/>
                </a:solidFill>
              </a:rPr>
              <a:t>IOPS: </a:t>
            </a:r>
            <a:r>
              <a:rPr lang="en-CH" dirty="0"/>
              <a:t>Input/output Operations Per Second</a:t>
            </a:r>
          </a:p>
          <a:p>
            <a:pPr lvl="1"/>
            <a:r>
              <a:rPr lang="en-CH" dirty="0">
                <a:solidFill>
                  <a:srgbClr val="0070C0"/>
                </a:solidFill>
              </a:rPr>
              <a:t>Random</a:t>
            </a:r>
            <a:r>
              <a:rPr lang="en-CH" dirty="0"/>
              <a:t> </a:t>
            </a:r>
            <a:r>
              <a:rPr lang="en-CH" dirty="0">
                <a:solidFill>
                  <a:srgbClr val="0070C0"/>
                </a:solidFill>
              </a:rPr>
              <a:t>read</a:t>
            </a:r>
            <a:r>
              <a:rPr lang="en-CH" dirty="0"/>
              <a:t> throughput: up to </a:t>
            </a:r>
            <a:r>
              <a:rPr lang="en-CH" dirty="0">
                <a:solidFill>
                  <a:schemeClr val="tx2"/>
                </a:solidFill>
              </a:rPr>
              <a:t>500K IOPS</a:t>
            </a:r>
          </a:p>
          <a:p>
            <a:pPr lvl="1"/>
            <a:r>
              <a:rPr lang="en-CH" dirty="0">
                <a:solidFill>
                  <a:srgbClr val="0070C0"/>
                </a:solidFill>
              </a:rPr>
              <a:t>Random</a:t>
            </a:r>
            <a:r>
              <a:rPr lang="en-CH" dirty="0"/>
              <a:t> </a:t>
            </a:r>
            <a:r>
              <a:rPr lang="en-CH" dirty="0">
                <a:solidFill>
                  <a:srgbClr val="0070C0"/>
                </a:solidFill>
              </a:rPr>
              <a:t>write</a:t>
            </a:r>
            <a:r>
              <a:rPr lang="en-CH" dirty="0"/>
              <a:t> throughput: up to </a:t>
            </a:r>
            <a:r>
              <a:rPr lang="en-CH" dirty="0">
                <a:solidFill>
                  <a:schemeClr val="tx2"/>
                </a:solidFill>
              </a:rPr>
              <a:t>480K IOPS</a:t>
            </a:r>
          </a:p>
          <a:p>
            <a:r>
              <a:rPr lang="en-CH" dirty="0"/>
              <a:t>Bandwidth </a:t>
            </a:r>
          </a:p>
          <a:p>
            <a:pPr lvl="1"/>
            <a:r>
              <a:rPr lang="en-CH" dirty="0"/>
              <a:t>The </a:t>
            </a:r>
            <a:r>
              <a:rPr lang="en-CH" dirty="0">
                <a:solidFill>
                  <a:srgbClr val="0070C0"/>
                </a:solidFill>
              </a:rPr>
              <a:t>amount of data</a:t>
            </a:r>
            <a:r>
              <a:rPr lang="en-CH" dirty="0"/>
              <a:t> that can be accessed per unit time</a:t>
            </a:r>
          </a:p>
          <a:p>
            <a:pPr lvl="1"/>
            <a:r>
              <a:rPr lang="en-CH" dirty="0">
                <a:solidFill>
                  <a:srgbClr val="0070C0"/>
                </a:solidFill>
              </a:rPr>
              <a:t>Sequential</a:t>
            </a:r>
            <a:r>
              <a:rPr lang="en-CH" dirty="0"/>
              <a:t> </a:t>
            </a:r>
            <a:r>
              <a:rPr lang="en-CH" dirty="0">
                <a:solidFill>
                  <a:srgbClr val="0070C0"/>
                </a:solidFill>
              </a:rPr>
              <a:t>read</a:t>
            </a:r>
            <a:r>
              <a:rPr lang="en-CH" dirty="0"/>
              <a:t> bandwidth: up to </a:t>
            </a:r>
            <a:r>
              <a:rPr lang="en-CH" dirty="0">
                <a:solidFill>
                  <a:schemeClr val="accent6"/>
                </a:solidFill>
              </a:rPr>
              <a:t>3,500 MB/s</a:t>
            </a:r>
          </a:p>
          <a:p>
            <a:pPr lvl="1"/>
            <a:r>
              <a:rPr lang="en-CH" dirty="0">
                <a:solidFill>
                  <a:srgbClr val="0070C0"/>
                </a:solidFill>
              </a:rPr>
              <a:t>Sequential write </a:t>
            </a:r>
            <a:r>
              <a:rPr lang="en-CH" dirty="0"/>
              <a:t>bandwidth: up to </a:t>
            </a:r>
            <a:r>
              <a:rPr lang="en-CH" dirty="0">
                <a:solidFill>
                  <a:schemeClr val="accent6"/>
                </a:solidFill>
              </a:rPr>
              <a:t>3,000 MB/s</a:t>
            </a:r>
          </a:p>
          <a:p>
            <a:pPr lvl="1"/>
            <a:endParaRPr lang="en-CH" dirty="0"/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SSD Performance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826FE3-E6EE-764F-9862-A99893E520D8}"/>
              </a:ext>
            </a:extLst>
          </p:cNvPr>
          <p:cNvSpPr txBox="1"/>
          <p:nvPr/>
        </p:nvSpPr>
        <p:spPr>
          <a:xfrm>
            <a:off x="6858000" y="5478959"/>
            <a:ext cx="1558440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2200" dirty="0">
                <a:solidFill>
                  <a:srgbClr val="C00000"/>
                </a:solidFill>
                <a:latin typeface="+mn-lt"/>
              </a:rPr>
              <a:t>HDD:</a:t>
            </a:r>
          </a:p>
          <a:p>
            <a:pPr algn="ctr"/>
            <a:r>
              <a:rPr lang="en-CH" sz="2200" dirty="0">
                <a:solidFill>
                  <a:srgbClr val="C00000"/>
                </a:solidFill>
                <a:latin typeface="+mn-lt"/>
              </a:rPr>
              <a:t>~100 MB/s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5E7E9-B1D5-B540-BC37-04AE0610B20D}"/>
              </a:ext>
            </a:extLst>
          </p:cNvPr>
          <p:cNvSpPr txBox="1"/>
          <p:nvPr/>
        </p:nvSpPr>
        <p:spPr>
          <a:xfrm>
            <a:off x="6858000" y="3810000"/>
            <a:ext cx="1503938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2200" dirty="0">
                <a:solidFill>
                  <a:srgbClr val="C00000"/>
                </a:solidFill>
                <a:latin typeface="+mn-lt"/>
              </a:rPr>
              <a:t>HDD:</a:t>
            </a:r>
          </a:p>
          <a:p>
            <a:pPr algn="ctr"/>
            <a:r>
              <a:rPr lang="en-CH" sz="2200" dirty="0">
                <a:solidFill>
                  <a:srgbClr val="C00000"/>
                </a:solidFill>
                <a:latin typeface="+mn-lt"/>
              </a:rPr>
              <a:t>&gt; 1K IOPS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23C69-ADFD-D947-BE21-54F978F47012}"/>
              </a:ext>
            </a:extLst>
          </p:cNvPr>
          <p:cNvSpPr txBox="1"/>
          <p:nvPr/>
        </p:nvSpPr>
        <p:spPr>
          <a:xfrm>
            <a:off x="7035132" y="1775273"/>
            <a:ext cx="1149674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2200" dirty="0">
                <a:solidFill>
                  <a:srgbClr val="C00000"/>
                </a:solidFill>
                <a:latin typeface="+mn-lt"/>
              </a:rPr>
              <a:t>HDD:</a:t>
            </a:r>
          </a:p>
          <a:p>
            <a:pPr algn="ctr"/>
            <a:r>
              <a:rPr lang="en-CH" sz="2200" dirty="0">
                <a:solidFill>
                  <a:srgbClr val="C00000"/>
                </a:solidFill>
                <a:latin typeface="+mn-lt"/>
              </a:rPr>
              <a:t>5~8 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D5ACD2-3E99-664E-A37F-5F53F64E01C5}"/>
              </a:ext>
            </a:extLst>
          </p:cNvPr>
          <p:cNvSpPr txBox="1"/>
          <p:nvPr/>
        </p:nvSpPr>
        <p:spPr>
          <a:xfrm>
            <a:off x="3072134" y="6208464"/>
            <a:ext cx="5843266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100" dirty="0">
                <a:latin typeface="+mn-lt"/>
              </a:rPr>
              <a:t>Source</a:t>
            </a:r>
            <a:r>
              <a:rPr lang="en-GB" sz="1100" dirty="0">
                <a:latin typeface="+mn-lt"/>
              </a:rPr>
              <a:t>: https://</a:t>
            </a:r>
            <a:r>
              <a:rPr lang="en-GB" sz="1100" dirty="0" err="1">
                <a:latin typeface="+mn-lt"/>
              </a:rPr>
              <a:t>www.anandtech.com</a:t>
            </a:r>
            <a:r>
              <a:rPr lang="en-GB" sz="1100" dirty="0">
                <a:latin typeface="+mn-lt"/>
              </a:rPr>
              <a:t>/show/16504/the-samsung-ssd-980-500gb-1tb-review</a:t>
            </a:r>
            <a:endParaRPr lang="en-CH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6791753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Update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6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BDE1597-2DC5-6649-946F-82F61DAEBD63}"/>
              </a:ext>
            </a:extLst>
          </p:cNvPr>
          <p:cNvSpPr txBox="1"/>
          <p:nvPr/>
        </p:nvSpPr>
        <p:spPr>
          <a:xfrm>
            <a:off x="792566" y="2981600"/>
            <a:ext cx="40509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Req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CH" b="1" dirty="0">
                <a:latin typeface="Cambria" panose="02040503050406030204" pitchFamily="18" charset="0"/>
              </a:rPr>
              <a:t> 0,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CH" b="1" dirty="0">
                <a:latin typeface="Cambria" panose="02040503050406030204" pitchFamily="18" charset="0"/>
              </a:rPr>
              <a:t> 1,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CH" b="1" dirty="0">
                <a:latin typeface="Cambria" panose="02040503050406030204" pitchFamily="18" charset="0"/>
              </a:rPr>
              <a:t> W,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CH" b="1" dirty="0">
                <a:latin typeface="Cambria" panose="02040503050406030204" pitchFamily="18" charset="0"/>
              </a:rPr>
              <a:t>’)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E67E2B-31E6-674F-B070-478C7E0AFA59}"/>
              </a:ext>
            </a:extLst>
          </p:cNvPr>
          <p:cNvSpPr txBox="1"/>
          <p:nvPr/>
        </p:nvSpPr>
        <p:spPr>
          <a:xfrm>
            <a:off x="1380905" y="3795989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ambria" panose="02040503050406030204" pitchFamily="18" charset="0"/>
              </a:rPr>
              <a:t>PROG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</a:t>
            </a:r>
            <a:r>
              <a:rPr lang="en-CH" b="1" dirty="0">
                <a:solidFill>
                  <a:srgbClr val="FF0000"/>
                </a:solidFill>
                <a:latin typeface="Cambria" panose="02040503050406030204" pitchFamily="18" charset="0"/>
              </a:rPr>
              <a:t>15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,A’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60F5AC-817A-BB41-B78E-019F7BCA6666}"/>
              </a:ext>
            </a:extLst>
          </p:cNvPr>
          <p:cNvCxnSpPr>
            <a:cxnSpLocks/>
          </p:cNvCxnSpPr>
          <p:nvPr/>
        </p:nvCxnSpPr>
        <p:spPr bwMode="auto">
          <a:xfrm>
            <a:off x="2764347" y="3350932"/>
            <a:ext cx="0" cy="445057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</p:spTree>
    <p:extLst>
      <p:ext uri="{BB962C8B-B14F-4D97-AF65-F5344CB8AC3E}">
        <p14:creationId xmlns:p14="http://schemas.microsoft.com/office/powerpoint/2010/main" val="800573150"/>
      </p:ext>
    </p:extLst>
  </p:cSld>
  <p:clrMapOvr>
    <a:masterClrMapping/>
  </p:clrMapOvr>
  <p:transition spd="slow" advClick="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Update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rgbClr val="C00000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BDE1597-2DC5-6649-946F-82F61DAEBD63}"/>
              </a:ext>
            </a:extLst>
          </p:cNvPr>
          <p:cNvSpPr txBox="1"/>
          <p:nvPr/>
        </p:nvSpPr>
        <p:spPr>
          <a:xfrm>
            <a:off x="792566" y="2981600"/>
            <a:ext cx="405099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Req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LBA:</a:t>
            </a:r>
            <a:r>
              <a:rPr lang="en-CH" b="1" dirty="0">
                <a:latin typeface="Cambria" panose="02040503050406030204" pitchFamily="18" charset="0"/>
              </a:rPr>
              <a:t> 0,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Size:</a:t>
            </a:r>
            <a:r>
              <a:rPr lang="en-CH" b="1" dirty="0">
                <a:latin typeface="Cambria" panose="02040503050406030204" pitchFamily="18" charset="0"/>
              </a:rPr>
              <a:t> 1, 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DIR:</a:t>
            </a:r>
            <a:r>
              <a:rPr lang="en-CH" b="1" dirty="0">
                <a:latin typeface="Cambria" panose="02040503050406030204" pitchFamily="18" charset="0"/>
              </a:rPr>
              <a:t> W,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CH" b="1" dirty="0">
                <a:latin typeface="Cambria" panose="02040503050406030204" pitchFamily="18" charset="0"/>
              </a:rPr>
              <a:t>’)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E67E2B-31E6-674F-B070-478C7E0AFA59}"/>
              </a:ext>
            </a:extLst>
          </p:cNvPr>
          <p:cNvSpPr txBox="1"/>
          <p:nvPr/>
        </p:nvSpPr>
        <p:spPr>
          <a:xfrm>
            <a:off x="1380905" y="3795989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  <a:latin typeface="Cambria" panose="02040503050406030204" pitchFamily="18" charset="0"/>
              </a:rPr>
              <a:t>PROG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</a:t>
            </a:r>
            <a:r>
              <a:rPr lang="en-CH" b="1" dirty="0">
                <a:solidFill>
                  <a:srgbClr val="FF0000"/>
                </a:solidFill>
                <a:latin typeface="Cambria" panose="02040503050406030204" pitchFamily="18" charset="0"/>
              </a:rPr>
              <a:t>16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</a:rPr>
              <a:t>,A’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60F5AC-817A-BB41-B78E-019F7BCA6666}"/>
              </a:ext>
            </a:extLst>
          </p:cNvPr>
          <p:cNvCxnSpPr>
            <a:cxnSpLocks/>
          </p:cNvCxnSpPr>
          <p:nvPr/>
        </p:nvCxnSpPr>
        <p:spPr bwMode="auto">
          <a:xfrm>
            <a:off x="2764347" y="3350932"/>
            <a:ext cx="0" cy="445057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5E4C85-8A7B-BF41-AF88-B42230D503E1}"/>
              </a:ext>
            </a:extLst>
          </p:cNvPr>
          <p:cNvSpPr txBox="1"/>
          <p:nvPr/>
        </p:nvSpPr>
        <p:spPr>
          <a:xfrm>
            <a:off x="7754394" y="5137426"/>
            <a:ext cx="1338871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Running</a:t>
            </a:r>
          </a:p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out of</a:t>
            </a:r>
            <a:b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free pages</a:t>
            </a:r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F31BAAEF-63CB-7040-AE1A-C9001C97558F}"/>
              </a:ext>
            </a:extLst>
          </p:cNvPr>
          <p:cNvSpPr/>
          <p:nvPr/>
        </p:nvSpPr>
        <p:spPr bwMode="auto">
          <a:xfrm>
            <a:off x="7664964" y="5320258"/>
            <a:ext cx="239515" cy="557666"/>
          </a:xfrm>
          <a:prstGeom prst="rightBrace">
            <a:avLst>
              <a:gd name="adj1" fmla="val 31353"/>
              <a:gd name="adj2" fmla="val 50000"/>
            </a:avLst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896970"/>
      </p:ext>
    </p:extLst>
  </p:cSld>
  <p:clrMapOvr>
    <a:masterClrMapping/>
  </p:clrMapOvr>
  <p:transition spd="slow" advClick="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Garbage Collection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CH" dirty="0"/>
              <a:t>Reclaims </a:t>
            </a:r>
            <a:r>
              <a:rPr lang="en-CH" dirty="0">
                <a:solidFill>
                  <a:srgbClr val="C00000"/>
                </a:solidFill>
              </a:rPr>
              <a:t>free pages </a:t>
            </a:r>
            <a:r>
              <a:rPr lang="en-CH" dirty="0"/>
              <a:t>by erasing </a:t>
            </a:r>
            <a:r>
              <a:rPr lang="en-CH" dirty="0">
                <a:solidFill>
                  <a:srgbClr val="0070C0"/>
                </a:solidFill>
              </a:rPr>
              <a:t>invalid</a:t>
            </a:r>
            <a:r>
              <a:rPr lang="en-CH" dirty="0"/>
              <a:t> pages</a:t>
            </a:r>
          </a:p>
          <a:p>
            <a:pPr lvl="1"/>
            <a:r>
              <a:rPr lang="en-CH" dirty="0"/>
              <a:t>Erase unit: </a:t>
            </a:r>
            <a:r>
              <a:rPr lang="en-CH" dirty="0">
                <a:solidFill>
                  <a:srgbClr val="C00000"/>
                </a:solidFill>
              </a:rPr>
              <a:t>block</a:t>
            </a:r>
          </a:p>
          <a:p>
            <a:pPr lvl="1"/>
            <a:r>
              <a:rPr lang="en-CH" dirty="0"/>
              <a:t>If a victim block (to erase) has </a:t>
            </a:r>
            <a:r>
              <a:rPr lang="en-CH" dirty="0">
                <a:solidFill>
                  <a:srgbClr val="0070C0"/>
                </a:solidFill>
              </a:rPr>
              <a:t>valid pages</a:t>
            </a:r>
            <a:r>
              <a:rPr lang="en-CH" dirty="0"/>
              <a:t>,</a:t>
            </a:r>
            <a:br>
              <a:rPr lang="en-CH" dirty="0"/>
            </a:br>
            <a:r>
              <a:rPr lang="en-CH" dirty="0"/>
              <a:t>	all the valid pages </a:t>
            </a:r>
            <a:r>
              <a:rPr lang="en-CH" dirty="0">
                <a:solidFill>
                  <a:srgbClr val="C00000"/>
                </a:solidFill>
              </a:rPr>
              <a:t>need to be copied </a:t>
            </a:r>
            <a:r>
              <a:rPr lang="en-CH" dirty="0"/>
              <a:t>to other free pages</a:t>
            </a:r>
          </a:p>
          <a:p>
            <a:pPr lvl="2"/>
            <a:r>
              <a:rPr lang="en-CH" dirty="0">
                <a:solidFill>
                  <a:srgbClr val="C00000"/>
                </a:solidFill>
              </a:rPr>
              <a:t>Performance overhead: </a:t>
            </a:r>
            <a:r>
              <a:rPr lang="en-CH" dirty="0"/>
              <a:t>(tREAD + tPROG)×# of valid pages</a:t>
            </a:r>
          </a:p>
          <a:p>
            <a:pPr lvl="2"/>
            <a:r>
              <a:rPr lang="en-CH" dirty="0">
                <a:solidFill>
                  <a:srgbClr val="C00000"/>
                </a:solidFill>
              </a:rPr>
              <a:t>Lifetime overhead:</a:t>
            </a:r>
            <a:r>
              <a:rPr lang="en-CH" dirty="0"/>
              <a:t> additional writes </a:t>
            </a:r>
            <a:r>
              <a:rPr lang="en-CH" dirty="0">
                <a:sym typeface="Wingdings" pitchFamily="2" charset="2"/>
              </a:rPr>
              <a:t> P/E-cycle increase</a:t>
            </a:r>
            <a:endParaRPr lang="en-CH" dirty="0"/>
          </a:p>
          <a:p>
            <a:pPr lvl="3"/>
            <a:endParaRPr lang="en-CH" dirty="0"/>
          </a:p>
          <a:p>
            <a:r>
              <a:rPr lang="en-CH" dirty="0">
                <a:solidFill>
                  <a:schemeClr val="accent6"/>
                </a:solidFill>
              </a:rPr>
              <a:t>Greedy</a:t>
            </a:r>
            <a:r>
              <a:rPr lang="en-CH" dirty="0"/>
              <a:t> victim-selection policy: </a:t>
            </a:r>
            <a:br>
              <a:rPr lang="en-CH" dirty="0"/>
            </a:br>
            <a:r>
              <a:rPr lang="en-CH" dirty="0"/>
              <a:t>  Erases the block with the </a:t>
            </a:r>
            <a:r>
              <a:rPr lang="en-CH" dirty="0">
                <a:solidFill>
                  <a:schemeClr val="accent6"/>
                </a:solidFill>
              </a:rPr>
              <a:t>largest number </a:t>
            </a:r>
            <a:r>
              <a:rPr lang="en-CH" dirty="0"/>
              <a:t>of invalid pages</a:t>
            </a:r>
          </a:p>
          <a:p>
            <a:pPr lvl="1"/>
            <a:r>
              <a:rPr lang="en-CH" dirty="0"/>
              <a:t>Needs to maintain </a:t>
            </a:r>
            <a:r>
              <a:rPr lang="en-CH" dirty="0">
                <a:solidFill>
                  <a:srgbClr val="0070C0"/>
                </a:solidFill>
              </a:rPr>
              <a:t># of invalid (or valid) pages </a:t>
            </a:r>
            <a:r>
              <a:rPr lang="en-CH" dirty="0"/>
              <a:t>for each block  </a:t>
            </a:r>
          </a:p>
        </p:txBody>
      </p:sp>
    </p:spTree>
    <p:extLst>
      <p:ext uri="{BB962C8B-B14F-4D97-AF65-F5344CB8AC3E}">
        <p14:creationId xmlns:p14="http://schemas.microsoft.com/office/powerpoint/2010/main" val="1613489446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Garbage Collection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D5C9827D-B067-CC4E-9F5C-D84F9FC81655}"/>
              </a:ext>
            </a:extLst>
          </p:cNvPr>
          <p:cNvGraphicFramePr>
            <a:graphicFrameLocks noGrp="1"/>
          </p:cNvGraphicFramePr>
          <p:nvPr/>
        </p:nvGraphicFramePr>
        <p:xfrm>
          <a:off x="6349072" y="2842361"/>
          <a:ext cx="13462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28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83727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PBA</a:t>
                      </a:r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Status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VIII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VFFF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CB0333A-72DF-054A-8DD4-7415D7B3C289}"/>
              </a:ext>
            </a:extLst>
          </p:cNvPr>
          <p:cNvSpPr txBox="1"/>
          <p:nvPr/>
        </p:nvSpPr>
        <p:spPr>
          <a:xfrm>
            <a:off x="6355965" y="4145671"/>
            <a:ext cx="133241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Status Table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55EDC8-368E-4349-A9BF-3F9383FCBF48}"/>
              </a:ext>
            </a:extLst>
          </p:cNvPr>
          <p:cNvSpPr txBox="1"/>
          <p:nvPr/>
        </p:nvSpPr>
        <p:spPr>
          <a:xfrm>
            <a:off x="5944974" y="2545170"/>
            <a:ext cx="211686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CH" sz="1400" dirty="0">
                <a:latin typeface="Cambria" panose="02040503050406030204" pitchFamily="18" charset="0"/>
              </a:rPr>
              <a:t>: free,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CH" sz="1400" dirty="0">
                <a:latin typeface="Cambria" panose="02040503050406030204" pitchFamily="18" charset="0"/>
              </a:rPr>
              <a:t>: valid,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H" sz="1400" dirty="0">
                <a:latin typeface="Cambria" panose="02040503050406030204" pitchFamily="18" charset="0"/>
              </a:rPr>
              <a:t>: invalid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5EA2E29-5161-EC47-9AD9-7DC6A363B06C}"/>
              </a:ext>
            </a:extLst>
          </p:cNvPr>
          <p:cNvSpPr/>
          <p:nvPr/>
        </p:nvSpPr>
        <p:spPr bwMode="auto">
          <a:xfrm>
            <a:off x="6302664" y="3687493"/>
            <a:ext cx="1425290" cy="282888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9D414A3-4367-6147-9D7B-F1F714340841}"/>
              </a:ext>
            </a:extLst>
          </p:cNvPr>
          <p:cNvSpPr/>
          <p:nvPr/>
        </p:nvSpPr>
        <p:spPr bwMode="auto">
          <a:xfrm>
            <a:off x="5182983" y="4709120"/>
            <a:ext cx="1232527" cy="1310679"/>
          </a:xfrm>
          <a:prstGeom prst="roundRect">
            <a:avLst>
              <a:gd name="adj" fmla="val 9058"/>
            </a:avLst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2F111D-F905-BA4D-8FB7-3B7E39BD7B04}"/>
              </a:ext>
            </a:extLst>
          </p:cNvPr>
          <p:cNvSpPr txBox="1"/>
          <p:nvPr/>
        </p:nvSpPr>
        <p:spPr>
          <a:xfrm>
            <a:off x="823987" y="3313015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READ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12)</a:t>
            </a:r>
          </a:p>
        </p:txBody>
      </p:sp>
    </p:spTree>
    <p:extLst>
      <p:ext uri="{BB962C8B-B14F-4D97-AF65-F5344CB8AC3E}">
        <p14:creationId xmlns:p14="http://schemas.microsoft.com/office/powerpoint/2010/main" val="3368529970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Garbage Collection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D5C9827D-B067-CC4E-9F5C-D84F9FC81655}"/>
              </a:ext>
            </a:extLst>
          </p:cNvPr>
          <p:cNvGraphicFramePr>
            <a:graphicFrameLocks noGrp="1"/>
          </p:cNvGraphicFramePr>
          <p:nvPr/>
        </p:nvGraphicFramePr>
        <p:xfrm>
          <a:off x="6349072" y="2842361"/>
          <a:ext cx="13462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28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83727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PBA</a:t>
                      </a:r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Status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VIII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VFFF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CB0333A-72DF-054A-8DD4-7415D7B3C289}"/>
              </a:ext>
            </a:extLst>
          </p:cNvPr>
          <p:cNvSpPr txBox="1"/>
          <p:nvPr/>
        </p:nvSpPr>
        <p:spPr>
          <a:xfrm>
            <a:off x="6355965" y="4145671"/>
            <a:ext cx="133241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Status Table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55EDC8-368E-4349-A9BF-3F9383FCBF48}"/>
              </a:ext>
            </a:extLst>
          </p:cNvPr>
          <p:cNvSpPr txBox="1"/>
          <p:nvPr/>
        </p:nvSpPr>
        <p:spPr>
          <a:xfrm>
            <a:off x="5944974" y="2545170"/>
            <a:ext cx="211686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CH" sz="1400" dirty="0">
                <a:latin typeface="Cambria" panose="02040503050406030204" pitchFamily="18" charset="0"/>
              </a:rPr>
              <a:t>: free,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CH" sz="1400" dirty="0">
                <a:latin typeface="Cambria" panose="02040503050406030204" pitchFamily="18" charset="0"/>
              </a:rPr>
              <a:t>: valid,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H" sz="1400" dirty="0">
                <a:latin typeface="Cambria" panose="02040503050406030204" pitchFamily="18" charset="0"/>
              </a:rPr>
              <a:t>: invalid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5EA2E29-5161-EC47-9AD9-7DC6A363B06C}"/>
              </a:ext>
            </a:extLst>
          </p:cNvPr>
          <p:cNvSpPr/>
          <p:nvPr/>
        </p:nvSpPr>
        <p:spPr bwMode="auto">
          <a:xfrm>
            <a:off x="6302664" y="3687493"/>
            <a:ext cx="1425290" cy="282888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9D414A3-4367-6147-9D7B-F1F714340841}"/>
              </a:ext>
            </a:extLst>
          </p:cNvPr>
          <p:cNvSpPr/>
          <p:nvPr/>
        </p:nvSpPr>
        <p:spPr bwMode="auto">
          <a:xfrm>
            <a:off x="5182983" y="4709120"/>
            <a:ext cx="1232527" cy="1310679"/>
          </a:xfrm>
          <a:prstGeom prst="roundRect">
            <a:avLst>
              <a:gd name="adj" fmla="val 9058"/>
            </a:avLst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2F111D-F905-BA4D-8FB7-3B7E39BD7B04}"/>
              </a:ext>
            </a:extLst>
          </p:cNvPr>
          <p:cNvSpPr txBox="1"/>
          <p:nvPr/>
        </p:nvSpPr>
        <p:spPr>
          <a:xfrm>
            <a:off x="823987" y="3313015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READ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12)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D731C0-FCFB-A24B-876B-D60EDAE0ED08}"/>
              </a:ext>
            </a:extLst>
          </p:cNvPr>
          <p:cNvSpPr txBox="1"/>
          <p:nvPr/>
        </p:nvSpPr>
        <p:spPr>
          <a:xfrm>
            <a:off x="943470" y="3678276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PROG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17,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2803662"/>
      </p:ext>
    </p:extLst>
  </p:cSld>
  <p:clrMapOvr>
    <a:masterClrMapping/>
  </p:clrMapOvr>
  <p:transition spd="slow" advClick="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Garbage Collection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D5C9827D-B067-CC4E-9F5C-D84F9FC81655}"/>
              </a:ext>
            </a:extLst>
          </p:cNvPr>
          <p:cNvGraphicFramePr>
            <a:graphicFrameLocks noGrp="1"/>
          </p:cNvGraphicFramePr>
          <p:nvPr/>
        </p:nvGraphicFramePr>
        <p:xfrm>
          <a:off x="6349072" y="2842361"/>
          <a:ext cx="13462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28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83727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PBA</a:t>
                      </a:r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Status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III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CB0333A-72DF-054A-8DD4-7415D7B3C289}"/>
              </a:ext>
            </a:extLst>
          </p:cNvPr>
          <p:cNvSpPr txBox="1"/>
          <p:nvPr/>
        </p:nvSpPr>
        <p:spPr>
          <a:xfrm>
            <a:off x="6355965" y="4145671"/>
            <a:ext cx="133241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Status Table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55EDC8-368E-4349-A9BF-3F9383FCBF48}"/>
              </a:ext>
            </a:extLst>
          </p:cNvPr>
          <p:cNvSpPr txBox="1"/>
          <p:nvPr/>
        </p:nvSpPr>
        <p:spPr>
          <a:xfrm>
            <a:off x="5944974" y="2545170"/>
            <a:ext cx="211686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CH" sz="1400" dirty="0">
                <a:latin typeface="Cambria" panose="02040503050406030204" pitchFamily="18" charset="0"/>
              </a:rPr>
              <a:t>: free,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CH" sz="1400" dirty="0">
                <a:latin typeface="Cambria" panose="02040503050406030204" pitchFamily="18" charset="0"/>
              </a:rPr>
              <a:t>: valid,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H" sz="1400" dirty="0">
                <a:latin typeface="Cambria" panose="02040503050406030204" pitchFamily="18" charset="0"/>
              </a:rPr>
              <a:t>: invalid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9D414A3-4367-6147-9D7B-F1F714340841}"/>
              </a:ext>
            </a:extLst>
          </p:cNvPr>
          <p:cNvSpPr/>
          <p:nvPr/>
        </p:nvSpPr>
        <p:spPr bwMode="auto">
          <a:xfrm>
            <a:off x="5182983" y="4709120"/>
            <a:ext cx="1232527" cy="1310679"/>
          </a:xfrm>
          <a:prstGeom prst="roundRect">
            <a:avLst>
              <a:gd name="adj" fmla="val 9058"/>
            </a:avLst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2F111D-F905-BA4D-8FB7-3B7E39BD7B04}"/>
              </a:ext>
            </a:extLst>
          </p:cNvPr>
          <p:cNvSpPr txBox="1"/>
          <p:nvPr/>
        </p:nvSpPr>
        <p:spPr>
          <a:xfrm>
            <a:off x="823987" y="3313015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READ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12)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D731C0-FCFB-A24B-876B-D60EDAE0ED08}"/>
              </a:ext>
            </a:extLst>
          </p:cNvPr>
          <p:cNvSpPr txBox="1"/>
          <p:nvPr/>
        </p:nvSpPr>
        <p:spPr>
          <a:xfrm>
            <a:off x="943470" y="3678276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PROG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17,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8700E8-94B8-B046-A781-68EFD1E5ABCF}"/>
              </a:ext>
            </a:extLst>
          </p:cNvPr>
          <p:cNvCxnSpPr>
            <a:cxnSpLocks/>
          </p:cNvCxnSpPr>
          <p:nvPr/>
        </p:nvCxnSpPr>
        <p:spPr bwMode="auto">
          <a:xfrm flipH="1">
            <a:off x="7617525" y="3940420"/>
            <a:ext cx="260975" cy="0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27B860E-1E65-8546-B333-067C9363CE5B}"/>
              </a:ext>
            </a:extLst>
          </p:cNvPr>
          <p:cNvSpPr txBox="1"/>
          <p:nvPr/>
        </p:nvSpPr>
        <p:spPr>
          <a:xfrm>
            <a:off x="7805129" y="3624044"/>
            <a:ext cx="13388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Update</a:t>
            </a:r>
            <a:b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1488059635"/>
      </p:ext>
    </p:extLst>
  </p:cSld>
  <p:clrMapOvr>
    <a:masterClrMapping/>
  </p:clrMapOvr>
  <p:transition spd="slow" advClick="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Garbage Collection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D5C9827D-B067-CC4E-9F5C-D84F9FC81655}"/>
              </a:ext>
            </a:extLst>
          </p:cNvPr>
          <p:cNvGraphicFramePr>
            <a:graphicFrameLocks noGrp="1"/>
          </p:cNvGraphicFramePr>
          <p:nvPr/>
        </p:nvGraphicFramePr>
        <p:xfrm>
          <a:off x="6349072" y="2842361"/>
          <a:ext cx="13462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28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83727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PBA</a:t>
                      </a:r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Status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III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CB0333A-72DF-054A-8DD4-7415D7B3C289}"/>
              </a:ext>
            </a:extLst>
          </p:cNvPr>
          <p:cNvSpPr txBox="1"/>
          <p:nvPr/>
        </p:nvSpPr>
        <p:spPr>
          <a:xfrm>
            <a:off x="6355965" y="4145671"/>
            <a:ext cx="133241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Status Table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55EDC8-368E-4349-A9BF-3F9383FCBF48}"/>
              </a:ext>
            </a:extLst>
          </p:cNvPr>
          <p:cNvSpPr txBox="1"/>
          <p:nvPr/>
        </p:nvSpPr>
        <p:spPr>
          <a:xfrm>
            <a:off x="5944974" y="2545170"/>
            <a:ext cx="211686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CH" sz="1400" dirty="0">
                <a:latin typeface="Cambria" panose="02040503050406030204" pitchFamily="18" charset="0"/>
              </a:rPr>
              <a:t>: free,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CH" sz="1400" dirty="0">
                <a:latin typeface="Cambria" panose="02040503050406030204" pitchFamily="18" charset="0"/>
              </a:rPr>
              <a:t>: valid,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H" sz="1400" dirty="0">
                <a:latin typeface="Cambria" panose="02040503050406030204" pitchFamily="18" charset="0"/>
              </a:rPr>
              <a:t>: invalid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9D414A3-4367-6147-9D7B-F1F714340841}"/>
              </a:ext>
            </a:extLst>
          </p:cNvPr>
          <p:cNvSpPr/>
          <p:nvPr/>
        </p:nvSpPr>
        <p:spPr bwMode="auto">
          <a:xfrm>
            <a:off x="5182983" y="4709120"/>
            <a:ext cx="1232527" cy="1310679"/>
          </a:xfrm>
          <a:prstGeom prst="roundRect">
            <a:avLst>
              <a:gd name="adj" fmla="val 9058"/>
            </a:avLst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2F111D-F905-BA4D-8FB7-3B7E39BD7B04}"/>
              </a:ext>
            </a:extLst>
          </p:cNvPr>
          <p:cNvSpPr txBox="1"/>
          <p:nvPr/>
        </p:nvSpPr>
        <p:spPr>
          <a:xfrm>
            <a:off x="823987" y="3313015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READ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12)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D731C0-FCFB-A24B-876B-D60EDAE0ED08}"/>
              </a:ext>
            </a:extLst>
          </p:cNvPr>
          <p:cNvSpPr txBox="1"/>
          <p:nvPr/>
        </p:nvSpPr>
        <p:spPr>
          <a:xfrm>
            <a:off x="943470" y="3678276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PROG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17,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8700E8-94B8-B046-A781-68EFD1E5ABCF}"/>
              </a:ext>
            </a:extLst>
          </p:cNvPr>
          <p:cNvCxnSpPr>
            <a:cxnSpLocks/>
          </p:cNvCxnSpPr>
          <p:nvPr/>
        </p:nvCxnSpPr>
        <p:spPr bwMode="auto">
          <a:xfrm flipH="1">
            <a:off x="7617525" y="3940420"/>
            <a:ext cx="260975" cy="0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27B860E-1E65-8546-B333-067C9363CE5B}"/>
              </a:ext>
            </a:extLst>
          </p:cNvPr>
          <p:cNvSpPr txBox="1"/>
          <p:nvPr/>
        </p:nvSpPr>
        <p:spPr>
          <a:xfrm>
            <a:off x="7805129" y="3624044"/>
            <a:ext cx="13388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Update</a:t>
            </a:r>
            <a:b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Status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6092E4-67C5-AA4C-8504-A096FB42C1E8}"/>
              </a:ext>
            </a:extLst>
          </p:cNvPr>
          <p:cNvCxnSpPr>
            <a:cxnSpLocks/>
          </p:cNvCxnSpPr>
          <p:nvPr/>
        </p:nvCxnSpPr>
        <p:spPr bwMode="auto">
          <a:xfrm rot="10800000" flipH="1">
            <a:off x="4539625" y="4008292"/>
            <a:ext cx="260975" cy="0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629FEC5-082A-314A-B09F-771F15AD2852}"/>
              </a:ext>
            </a:extLst>
          </p:cNvPr>
          <p:cNvSpPr txBox="1"/>
          <p:nvPr/>
        </p:nvSpPr>
        <p:spPr>
          <a:xfrm>
            <a:off x="3446319" y="3691916"/>
            <a:ext cx="13388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Update</a:t>
            </a:r>
            <a:b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Mapping</a:t>
            </a:r>
          </a:p>
        </p:txBody>
      </p:sp>
    </p:spTree>
    <p:extLst>
      <p:ext uri="{BB962C8B-B14F-4D97-AF65-F5344CB8AC3E}">
        <p14:creationId xmlns:p14="http://schemas.microsoft.com/office/powerpoint/2010/main" val="1819248732"/>
      </p:ext>
    </p:extLst>
  </p:cSld>
  <p:clrMapOvr>
    <a:masterClrMapping/>
  </p:clrMapOvr>
  <p:transition spd="slow" advClick="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Garbage Collection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D5C9827D-B067-CC4E-9F5C-D84F9FC81655}"/>
              </a:ext>
            </a:extLst>
          </p:cNvPr>
          <p:cNvGraphicFramePr>
            <a:graphicFrameLocks noGrp="1"/>
          </p:cNvGraphicFramePr>
          <p:nvPr/>
        </p:nvGraphicFramePr>
        <p:xfrm>
          <a:off x="6349072" y="2842361"/>
          <a:ext cx="13462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28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83727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PBA</a:t>
                      </a:r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Status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III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CB0333A-72DF-054A-8DD4-7415D7B3C289}"/>
              </a:ext>
            </a:extLst>
          </p:cNvPr>
          <p:cNvSpPr txBox="1"/>
          <p:nvPr/>
        </p:nvSpPr>
        <p:spPr>
          <a:xfrm>
            <a:off x="6355965" y="4145671"/>
            <a:ext cx="133241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Status Table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55EDC8-368E-4349-A9BF-3F9383FCBF48}"/>
              </a:ext>
            </a:extLst>
          </p:cNvPr>
          <p:cNvSpPr txBox="1"/>
          <p:nvPr/>
        </p:nvSpPr>
        <p:spPr>
          <a:xfrm>
            <a:off x="5944974" y="2545170"/>
            <a:ext cx="211686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CH" sz="1400" dirty="0">
                <a:latin typeface="Cambria" panose="02040503050406030204" pitchFamily="18" charset="0"/>
              </a:rPr>
              <a:t>: free,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CH" sz="1400" dirty="0">
                <a:latin typeface="Cambria" panose="02040503050406030204" pitchFamily="18" charset="0"/>
              </a:rPr>
              <a:t>: valid,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H" sz="1400" dirty="0">
                <a:latin typeface="Cambria" panose="02040503050406030204" pitchFamily="18" charset="0"/>
              </a:rPr>
              <a:t>: invalid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9D414A3-4367-6147-9D7B-F1F714340841}"/>
              </a:ext>
            </a:extLst>
          </p:cNvPr>
          <p:cNvSpPr/>
          <p:nvPr/>
        </p:nvSpPr>
        <p:spPr bwMode="auto">
          <a:xfrm>
            <a:off x="5182983" y="4709120"/>
            <a:ext cx="1232527" cy="1310679"/>
          </a:xfrm>
          <a:prstGeom prst="roundRect">
            <a:avLst>
              <a:gd name="adj" fmla="val 9058"/>
            </a:avLst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2F111D-F905-BA4D-8FB7-3B7E39BD7B04}"/>
              </a:ext>
            </a:extLst>
          </p:cNvPr>
          <p:cNvSpPr txBox="1"/>
          <p:nvPr/>
        </p:nvSpPr>
        <p:spPr>
          <a:xfrm>
            <a:off x="823987" y="3313015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READ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12)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D731C0-FCFB-A24B-876B-D60EDAE0ED08}"/>
              </a:ext>
            </a:extLst>
          </p:cNvPr>
          <p:cNvSpPr txBox="1"/>
          <p:nvPr/>
        </p:nvSpPr>
        <p:spPr>
          <a:xfrm>
            <a:off x="943470" y="3678276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PROG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17,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8700E8-94B8-B046-A781-68EFD1E5ABCF}"/>
              </a:ext>
            </a:extLst>
          </p:cNvPr>
          <p:cNvCxnSpPr>
            <a:cxnSpLocks/>
          </p:cNvCxnSpPr>
          <p:nvPr/>
        </p:nvCxnSpPr>
        <p:spPr bwMode="auto">
          <a:xfrm flipH="1">
            <a:off x="7617525" y="3940420"/>
            <a:ext cx="260975" cy="0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27B860E-1E65-8546-B333-067C9363CE5B}"/>
              </a:ext>
            </a:extLst>
          </p:cNvPr>
          <p:cNvSpPr txBox="1"/>
          <p:nvPr/>
        </p:nvSpPr>
        <p:spPr>
          <a:xfrm>
            <a:off x="7805129" y="3624044"/>
            <a:ext cx="13388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Update</a:t>
            </a:r>
            <a:b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Status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6092E4-67C5-AA4C-8504-A096FB42C1E8}"/>
              </a:ext>
            </a:extLst>
          </p:cNvPr>
          <p:cNvCxnSpPr>
            <a:cxnSpLocks/>
          </p:cNvCxnSpPr>
          <p:nvPr/>
        </p:nvCxnSpPr>
        <p:spPr bwMode="auto">
          <a:xfrm rot="10800000" flipH="1">
            <a:off x="4539625" y="4008292"/>
            <a:ext cx="260975" cy="0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629FEC5-082A-314A-B09F-771F15AD2852}"/>
              </a:ext>
            </a:extLst>
          </p:cNvPr>
          <p:cNvSpPr txBox="1"/>
          <p:nvPr/>
        </p:nvSpPr>
        <p:spPr>
          <a:xfrm>
            <a:off x="3446319" y="3691916"/>
            <a:ext cx="13388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Update</a:t>
            </a:r>
            <a:b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Mapping</a:t>
            </a:r>
          </a:p>
        </p:txBody>
      </p:sp>
    </p:spTree>
    <p:extLst>
      <p:ext uri="{BB962C8B-B14F-4D97-AF65-F5344CB8AC3E}">
        <p14:creationId xmlns:p14="http://schemas.microsoft.com/office/powerpoint/2010/main" val="3305017628"/>
      </p:ext>
    </p:extLst>
  </p:cSld>
  <p:clrMapOvr>
    <a:masterClrMapping/>
  </p:clrMapOvr>
  <p:transition spd="slow" advClick="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Garbage Collection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D5C9827D-B067-CC4E-9F5C-D84F9FC81655}"/>
              </a:ext>
            </a:extLst>
          </p:cNvPr>
          <p:cNvGraphicFramePr>
            <a:graphicFrameLocks noGrp="1"/>
          </p:cNvGraphicFramePr>
          <p:nvPr/>
        </p:nvGraphicFramePr>
        <p:xfrm>
          <a:off x="6349072" y="2842361"/>
          <a:ext cx="13462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28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83727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PBA</a:t>
                      </a:r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Status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III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CB0333A-72DF-054A-8DD4-7415D7B3C289}"/>
              </a:ext>
            </a:extLst>
          </p:cNvPr>
          <p:cNvSpPr txBox="1"/>
          <p:nvPr/>
        </p:nvSpPr>
        <p:spPr>
          <a:xfrm>
            <a:off x="6355965" y="4145671"/>
            <a:ext cx="133241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Status Table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55EDC8-368E-4349-A9BF-3F9383FCBF48}"/>
              </a:ext>
            </a:extLst>
          </p:cNvPr>
          <p:cNvSpPr txBox="1"/>
          <p:nvPr/>
        </p:nvSpPr>
        <p:spPr>
          <a:xfrm>
            <a:off x="5944974" y="2545170"/>
            <a:ext cx="211686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CH" sz="1400" dirty="0">
                <a:latin typeface="Cambria" panose="02040503050406030204" pitchFamily="18" charset="0"/>
              </a:rPr>
              <a:t>: free,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CH" sz="1400" dirty="0">
                <a:latin typeface="Cambria" panose="02040503050406030204" pitchFamily="18" charset="0"/>
              </a:rPr>
              <a:t>: valid,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H" sz="1400" dirty="0">
                <a:latin typeface="Cambria" panose="02040503050406030204" pitchFamily="18" charset="0"/>
              </a:rPr>
              <a:t>: invalid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9D414A3-4367-6147-9D7B-F1F714340841}"/>
              </a:ext>
            </a:extLst>
          </p:cNvPr>
          <p:cNvSpPr/>
          <p:nvPr/>
        </p:nvSpPr>
        <p:spPr bwMode="auto">
          <a:xfrm>
            <a:off x="5182983" y="4709120"/>
            <a:ext cx="1232527" cy="1310679"/>
          </a:xfrm>
          <a:prstGeom prst="roundRect">
            <a:avLst>
              <a:gd name="adj" fmla="val 9058"/>
            </a:avLst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2F111D-F905-BA4D-8FB7-3B7E39BD7B04}"/>
              </a:ext>
            </a:extLst>
          </p:cNvPr>
          <p:cNvSpPr txBox="1"/>
          <p:nvPr/>
        </p:nvSpPr>
        <p:spPr>
          <a:xfrm>
            <a:off x="823987" y="3313015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READ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12)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D731C0-FCFB-A24B-876B-D60EDAE0ED08}"/>
              </a:ext>
            </a:extLst>
          </p:cNvPr>
          <p:cNvSpPr txBox="1"/>
          <p:nvPr/>
        </p:nvSpPr>
        <p:spPr>
          <a:xfrm>
            <a:off x="943470" y="3678276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PROG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17,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8700E8-94B8-B046-A781-68EFD1E5ABCF}"/>
              </a:ext>
            </a:extLst>
          </p:cNvPr>
          <p:cNvCxnSpPr>
            <a:cxnSpLocks/>
          </p:cNvCxnSpPr>
          <p:nvPr/>
        </p:nvCxnSpPr>
        <p:spPr bwMode="auto">
          <a:xfrm flipH="1">
            <a:off x="7617525" y="3940420"/>
            <a:ext cx="260975" cy="0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27B860E-1E65-8546-B333-067C9363CE5B}"/>
              </a:ext>
            </a:extLst>
          </p:cNvPr>
          <p:cNvSpPr txBox="1"/>
          <p:nvPr/>
        </p:nvSpPr>
        <p:spPr>
          <a:xfrm>
            <a:off x="7805129" y="3624044"/>
            <a:ext cx="13388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Update</a:t>
            </a:r>
            <a:b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Status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6092E4-67C5-AA4C-8504-A096FB42C1E8}"/>
              </a:ext>
            </a:extLst>
          </p:cNvPr>
          <p:cNvCxnSpPr>
            <a:cxnSpLocks/>
          </p:cNvCxnSpPr>
          <p:nvPr/>
        </p:nvCxnSpPr>
        <p:spPr bwMode="auto">
          <a:xfrm rot="10800000" flipH="1">
            <a:off x="4539625" y="4008292"/>
            <a:ext cx="260975" cy="0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629FEC5-082A-314A-B09F-771F15AD2852}"/>
              </a:ext>
            </a:extLst>
          </p:cNvPr>
          <p:cNvSpPr txBox="1"/>
          <p:nvPr/>
        </p:nvSpPr>
        <p:spPr>
          <a:xfrm>
            <a:off x="3446319" y="3691916"/>
            <a:ext cx="13388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Update</a:t>
            </a:r>
            <a:b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Mapping</a:t>
            </a:r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4C81751B-CA9C-4247-8890-33744F0A3D5F}"/>
              </a:ext>
            </a:extLst>
          </p:cNvPr>
          <p:cNvSpPr/>
          <p:nvPr/>
        </p:nvSpPr>
        <p:spPr bwMode="auto">
          <a:xfrm>
            <a:off x="246528" y="1404382"/>
            <a:ext cx="4666798" cy="1806397"/>
          </a:xfrm>
          <a:prstGeom prst="wedgeRoundRectCallout">
            <a:avLst>
              <a:gd name="adj1" fmla="val 33582"/>
              <a:gd name="adj2" fmla="val 72188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en-US" b="1" dirty="0">
                <a:solidFill>
                  <a:srgbClr val="C00000"/>
                </a:solidFill>
                <a:latin typeface="+mn-lt"/>
              </a:rPr>
              <a:t>Q: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How FTL knows PPA 12 (data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>
                <a:latin typeface="+mn-lt"/>
              </a:rPr>
              <a:t>) is mapped to LPA 15?</a:t>
            </a:r>
          </a:p>
          <a:p>
            <a:pPr marL="742950" lvl="1" indent="-285750" eaLnBrk="1" hangingPunct="1"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+mn-lt"/>
              </a:rPr>
              <a:t>Unless it maintains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P2L mappings</a:t>
            </a:r>
            <a:r>
              <a:rPr lang="en-US" dirty="0">
                <a:latin typeface="+mn-lt"/>
              </a:rPr>
              <a:t>?</a:t>
            </a:r>
          </a:p>
          <a:p>
            <a:pPr marL="285750" indent="-285750" eaLnBrk="1" hangingPunct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/>
                </a:solidFill>
                <a:latin typeface="+mn-lt"/>
              </a:rPr>
              <a:t>A: </a:t>
            </a:r>
            <a:r>
              <a:rPr lang="en-US" dirty="0">
                <a:latin typeface="+mn-lt"/>
              </a:rPr>
              <a:t>P2L mapping is stored in each physical page’s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OOB (Out-of-Band) area</a:t>
            </a:r>
          </a:p>
        </p:txBody>
      </p:sp>
    </p:spTree>
    <p:extLst>
      <p:ext uri="{BB962C8B-B14F-4D97-AF65-F5344CB8AC3E}">
        <p14:creationId xmlns:p14="http://schemas.microsoft.com/office/powerpoint/2010/main" val="829988468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Garbage Collection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6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6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D5C9827D-B067-CC4E-9F5C-D84F9FC81655}"/>
              </a:ext>
            </a:extLst>
          </p:cNvPr>
          <p:cNvGraphicFramePr>
            <a:graphicFrameLocks noGrp="1"/>
          </p:cNvGraphicFramePr>
          <p:nvPr/>
        </p:nvGraphicFramePr>
        <p:xfrm>
          <a:off x="6349072" y="2842361"/>
          <a:ext cx="13462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28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83727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PBA</a:t>
                      </a:r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Status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III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CB0333A-72DF-054A-8DD4-7415D7B3C289}"/>
              </a:ext>
            </a:extLst>
          </p:cNvPr>
          <p:cNvSpPr txBox="1"/>
          <p:nvPr/>
        </p:nvSpPr>
        <p:spPr>
          <a:xfrm>
            <a:off x="6355965" y="4145671"/>
            <a:ext cx="133241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Status Table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55EDC8-368E-4349-A9BF-3F9383FCBF48}"/>
              </a:ext>
            </a:extLst>
          </p:cNvPr>
          <p:cNvSpPr txBox="1"/>
          <p:nvPr/>
        </p:nvSpPr>
        <p:spPr>
          <a:xfrm>
            <a:off x="5944974" y="2545170"/>
            <a:ext cx="211686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CH" sz="1400" dirty="0">
                <a:latin typeface="Cambria" panose="02040503050406030204" pitchFamily="18" charset="0"/>
              </a:rPr>
              <a:t>: free,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CH" sz="1400" dirty="0">
                <a:latin typeface="Cambria" panose="02040503050406030204" pitchFamily="18" charset="0"/>
              </a:rPr>
              <a:t>: valid,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H" sz="1400" dirty="0">
                <a:latin typeface="Cambria" panose="02040503050406030204" pitchFamily="18" charset="0"/>
              </a:rPr>
              <a:t>: invalid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9D414A3-4367-6147-9D7B-F1F714340841}"/>
              </a:ext>
            </a:extLst>
          </p:cNvPr>
          <p:cNvSpPr/>
          <p:nvPr/>
        </p:nvSpPr>
        <p:spPr bwMode="auto">
          <a:xfrm>
            <a:off x="5182983" y="4709120"/>
            <a:ext cx="1232527" cy="1310679"/>
          </a:xfrm>
          <a:prstGeom prst="roundRect">
            <a:avLst>
              <a:gd name="adj" fmla="val 9058"/>
            </a:avLst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2F111D-F905-BA4D-8FB7-3B7E39BD7B04}"/>
              </a:ext>
            </a:extLst>
          </p:cNvPr>
          <p:cNvSpPr txBox="1"/>
          <p:nvPr/>
        </p:nvSpPr>
        <p:spPr>
          <a:xfrm>
            <a:off x="823987" y="3313015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READ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12)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D731C0-FCFB-A24B-876B-D60EDAE0ED08}"/>
              </a:ext>
            </a:extLst>
          </p:cNvPr>
          <p:cNvSpPr txBox="1"/>
          <p:nvPr/>
        </p:nvSpPr>
        <p:spPr>
          <a:xfrm>
            <a:off x="943470" y="3678276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PROG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17,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675D30-6EA0-0B45-85C6-D9B5809D321A}"/>
              </a:ext>
            </a:extLst>
          </p:cNvPr>
          <p:cNvSpPr txBox="1"/>
          <p:nvPr/>
        </p:nvSpPr>
        <p:spPr>
          <a:xfrm>
            <a:off x="785446" y="4026072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BERS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PBA:</a:t>
            </a:r>
            <a:r>
              <a:rPr lang="en-CH" b="1" dirty="0">
                <a:latin typeface="Cambria" panose="02040503050406030204" pitchFamily="18" charset="0"/>
              </a:rPr>
              <a:t> 3)</a:t>
            </a:r>
          </a:p>
        </p:txBody>
      </p:sp>
    </p:spTree>
    <p:extLst>
      <p:ext uri="{BB962C8B-B14F-4D97-AF65-F5344CB8AC3E}">
        <p14:creationId xmlns:p14="http://schemas.microsoft.com/office/powerpoint/2010/main" val="3867306059"/>
      </p:ext>
    </p:extLst>
  </p:cSld>
  <p:clrMapOvr>
    <a:masterClrMapping/>
  </p:clrMapOvr>
  <p:transition spd="slow"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Chip operation latency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tR</a:t>
            </a:r>
            <a:r>
              <a:rPr lang="en-US" dirty="0">
                <a:solidFill>
                  <a:srgbClr val="0070C0"/>
                </a:solidFill>
              </a:rPr>
              <a:t>:</a:t>
            </a:r>
            <a:r>
              <a:rPr lang="en-US" dirty="0"/>
              <a:t> Latency of reading (sensing) data from the cells </a:t>
            </a:r>
            <a:r>
              <a:rPr lang="en-US" dirty="0">
                <a:solidFill>
                  <a:srgbClr val="C00000"/>
                </a:solidFill>
              </a:rPr>
              <a:t>into the on-chip page buffer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tPROG</a:t>
            </a:r>
            <a:r>
              <a:rPr lang="en-US" dirty="0">
                <a:solidFill>
                  <a:srgbClr val="0070C0"/>
                </a:solidFill>
              </a:rPr>
              <a:t>:</a:t>
            </a:r>
            <a:r>
              <a:rPr lang="en-US" dirty="0"/>
              <a:t> Latency of programming the cells </a:t>
            </a:r>
            <a:r>
              <a:rPr lang="en-US" dirty="0">
                <a:solidFill>
                  <a:srgbClr val="C00000"/>
                </a:solidFill>
              </a:rPr>
              <a:t>with data in the page buffer</a:t>
            </a:r>
          </a:p>
          <a:p>
            <a:pPr lvl="1"/>
            <a:r>
              <a:rPr lang="en-US" dirty="0" err="1">
                <a:solidFill>
                  <a:srgbClr val="0070C0"/>
                </a:solidFill>
              </a:rPr>
              <a:t>tBERS</a:t>
            </a:r>
            <a:r>
              <a:rPr lang="en-US" dirty="0">
                <a:solidFill>
                  <a:srgbClr val="0070C0"/>
                </a:solidFill>
              </a:rPr>
              <a:t>:</a:t>
            </a:r>
            <a:r>
              <a:rPr lang="en-US" dirty="0"/>
              <a:t> Latency of erasing the cells (block)</a:t>
            </a:r>
          </a:p>
          <a:p>
            <a:pPr lvl="1"/>
            <a:r>
              <a:rPr lang="en-US" dirty="0"/>
              <a:t>Varies depending on the </a:t>
            </a:r>
            <a:r>
              <a:rPr lang="en-US" dirty="0">
                <a:solidFill>
                  <a:srgbClr val="C00000"/>
                </a:solidFill>
              </a:rPr>
              <a:t>MLC technology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processing node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microarchitecture</a:t>
            </a:r>
          </a:p>
          <a:p>
            <a:pPr lvl="2"/>
            <a:r>
              <a:rPr lang="en-US" dirty="0"/>
              <a:t>In 3D TLC NAND flash, </a:t>
            </a:r>
            <a:r>
              <a:rPr lang="en-US" dirty="0" err="1"/>
              <a:t>tR</a:t>
            </a:r>
            <a:r>
              <a:rPr lang="en-US" dirty="0"/>
              <a:t>/</a:t>
            </a:r>
            <a:r>
              <a:rPr lang="en-US" dirty="0" err="1"/>
              <a:t>tPROG</a:t>
            </a:r>
            <a:r>
              <a:rPr lang="en-US" dirty="0"/>
              <a:t>/</a:t>
            </a:r>
            <a:r>
              <a:rPr lang="en-US" dirty="0" err="1"/>
              <a:t>tBERS</a:t>
            </a:r>
            <a:r>
              <a:rPr lang="en-US" dirty="0"/>
              <a:t> </a:t>
            </a:r>
            <a:r>
              <a:rPr lang="en-CH" dirty="0"/>
              <a:t>≈</a:t>
            </a:r>
            <a:r>
              <a:rPr lang="en-US" dirty="0"/>
              <a:t> 100us/700us/3ms</a:t>
            </a:r>
            <a:endParaRPr lang="en-CH" dirty="0"/>
          </a:p>
          <a:p>
            <a:r>
              <a:rPr lang="en-CH" dirty="0"/>
              <a:t>I/O rate</a:t>
            </a:r>
          </a:p>
          <a:p>
            <a:pPr lvl="1"/>
            <a:r>
              <a:rPr lang="en-CH" dirty="0">
                <a:solidFill>
                  <a:srgbClr val="0070C0"/>
                </a:solidFill>
              </a:rPr>
              <a:t>Number of bits </a:t>
            </a:r>
            <a:r>
              <a:rPr lang="en-CH" dirty="0"/>
              <a:t>transfer</a:t>
            </a:r>
            <a:r>
              <a:rPr lang="en-GB" dirty="0"/>
              <a:t>r</a:t>
            </a:r>
            <a:r>
              <a:rPr lang="en-CH" dirty="0"/>
              <a:t>ed via </a:t>
            </a:r>
            <a:r>
              <a:rPr lang="en-CH" dirty="0">
                <a:solidFill>
                  <a:srgbClr val="0070C0"/>
                </a:solidFill>
              </a:rPr>
              <a:t>a single I/O pin </a:t>
            </a:r>
            <a:r>
              <a:rPr lang="en-CH" dirty="0"/>
              <a:t>per unit time</a:t>
            </a:r>
          </a:p>
          <a:p>
            <a:pPr lvl="1"/>
            <a:r>
              <a:rPr lang="en-CH" dirty="0"/>
              <a:t>A typical flash chip transfers data in </a:t>
            </a:r>
            <a:r>
              <a:rPr lang="en-CH" dirty="0">
                <a:solidFill>
                  <a:srgbClr val="0070C0"/>
                </a:solidFill>
              </a:rPr>
              <a:t>a byte granularity </a:t>
            </a:r>
            <a:r>
              <a:rPr lang="en-CH" dirty="0"/>
              <a:t>(i.e., via 8 I/O pins)</a:t>
            </a:r>
          </a:p>
          <a:p>
            <a:pPr lvl="1"/>
            <a:r>
              <a:rPr lang="en-CH" dirty="0"/>
              <a:t>e.g., 1-Gb I/O rate &amp; 16-KiB page size </a:t>
            </a:r>
            <a:r>
              <a:rPr lang="en-CH" dirty="0">
                <a:sym typeface="Wingdings" pitchFamily="2" charset="2"/>
              </a:rPr>
              <a:t> tDMA = </a:t>
            </a:r>
            <a:r>
              <a:rPr lang="en-CH" dirty="0">
                <a:solidFill>
                  <a:srgbClr val="C00000"/>
                </a:solidFill>
                <a:sym typeface="Wingdings" pitchFamily="2" charset="2"/>
              </a:rPr>
              <a:t>16 us </a:t>
            </a:r>
            <a:endParaRPr lang="en-CH" dirty="0">
              <a:solidFill>
                <a:srgbClr val="C00000"/>
              </a:solidFill>
            </a:endParaRPr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NAND Flash Chip Performance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066918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Garbage Collection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6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6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D5C9827D-B067-CC4E-9F5C-D84F9FC81655}"/>
              </a:ext>
            </a:extLst>
          </p:cNvPr>
          <p:cNvGraphicFramePr>
            <a:graphicFrameLocks noGrp="1"/>
          </p:cNvGraphicFramePr>
          <p:nvPr/>
        </p:nvGraphicFramePr>
        <p:xfrm>
          <a:off x="6349072" y="2842361"/>
          <a:ext cx="13462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28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83727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PBA</a:t>
                      </a:r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Status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CB0333A-72DF-054A-8DD4-7415D7B3C289}"/>
              </a:ext>
            </a:extLst>
          </p:cNvPr>
          <p:cNvSpPr txBox="1"/>
          <p:nvPr/>
        </p:nvSpPr>
        <p:spPr>
          <a:xfrm>
            <a:off x="6355965" y="4145671"/>
            <a:ext cx="133241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Status Table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55EDC8-368E-4349-A9BF-3F9383FCBF48}"/>
              </a:ext>
            </a:extLst>
          </p:cNvPr>
          <p:cNvSpPr txBox="1"/>
          <p:nvPr/>
        </p:nvSpPr>
        <p:spPr>
          <a:xfrm>
            <a:off x="5944974" y="2545170"/>
            <a:ext cx="211686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CH" sz="1400" dirty="0">
                <a:latin typeface="Cambria" panose="02040503050406030204" pitchFamily="18" charset="0"/>
              </a:rPr>
              <a:t>: free,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CH" sz="1400" dirty="0">
                <a:latin typeface="Cambria" panose="02040503050406030204" pitchFamily="18" charset="0"/>
              </a:rPr>
              <a:t>: valid,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H" sz="1400" dirty="0">
                <a:latin typeface="Cambria" panose="02040503050406030204" pitchFamily="18" charset="0"/>
              </a:rPr>
              <a:t>: invalid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9D414A3-4367-6147-9D7B-F1F714340841}"/>
              </a:ext>
            </a:extLst>
          </p:cNvPr>
          <p:cNvSpPr/>
          <p:nvPr/>
        </p:nvSpPr>
        <p:spPr bwMode="auto">
          <a:xfrm>
            <a:off x="5182983" y="4709120"/>
            <a:ext cx="1232527" cy="1310679"/>
          </a:xfrm>
          <a:prstGeom prst="roundRect">
            <a:avLst>
              <a:gd name="adj" fmla="val 9058"/>
            </a:avLst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2F111D-F905-BA4D-8FB7-3B7E39BD7B04}"/>
              </a:ext>
            </a:extLst>
          </p:cNvPr>
          <p:cNvSpPr txBox="1"/>
          <p:nvPr/>
        </p:nvSpPr>
        <p:spPr>
          <a:xfrm>
            <a:off x="823987" y="3313015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READ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12)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D731C0-FCFB-A24B-876B-D60EDAE0ED08}"/>
              </a:ext>
            </a:extLst>
          </p:cNvPr>
          <p:cNvSpPr txBox="1"/>
          <p:nvPr/>
        </p:nvSpPr>
        <p:spPr>
          <a:xfrm>
            <a:off x="943470" y="3678276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PROG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17,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675D30-6EA0-0B45-85C6-D9B5809D321A}"/>
              </a:ext>
            </a:extLst>
          </p:cNvPr>
          <p:cNvSpPr txBox="1"/>
          <p:nvPr/>
        </p:nvSpPr>
        <p:spPr>
          <a:xfrm>
            <a:off x="785446" y="4026072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BERS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PBA:</a:t>
            </a:r>
            <a:r>
              <a:rPr lang="en-CH" b="1" dirty="0">
                <a:latin typeface="Cambria" panose="02040503050406030204" pitchFamily="18" charset="0"/>
              </a:rPr>
              <a:t> 3)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F70B79-4756-864A-9780-AF34E2CF5A7F}"/>
              </a:ext>
            </a:extLst>
          </p:cNvPr>
          <p:cNvCxnSpPr>
            <a:cxnSpLocks/>
          </p:cNvCxnSpPr>
          <p:nvPr/>
        </p:nvCxnSpPr>
        <p:spPr bwMode="auto">
          <a:xfrm flipH="1">
            <a:off x="7617525" y="3831737"/>
            <a:ext cx="260975" cy="0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1DDBC74-417B-FD41-8581-D4C9027B1EC1}"/>
              </a:ext>
            </a:extLst>
          </p:cNvPr>
          <p:cNvSpPr txBox="1"/>
          <p:nvPr/>
        </p:nvSpPr>
        <p:spPr>
          <a:xfrm>
            <a:off x="7805129" y="3515361"/>
            <a:ext cx="13388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Update</a:t>
            </a:r>
            <a:b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3782683205"/>
      </p:ext>
    </p:extLst>
  </p:cSld>
  <p:clrMapOvr>
    <a:masterClrMapping/>
  </p:clrMapOvr>
  <p:transition spd="slow" advClick="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1B166A37-0990-5D43-980C-28B55E29451B}"/>
              </a:ext>
            </a:extLst>
          </p:cNvPr>
          <p:cNvSpPr/>
          <p:nvPr/>
        </p:nvSpPr>
        <p:spPr bwMode="auto">
          <a:xfrm>
            <a:off x="1101752" y="4639376"/>
            <a:ext cx="6864297" cy="1678874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NAND Flash Chip (Single Plane)</a:t>
            </a:r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dirty="0">
                <a:ea typeface="ＭＳ Ｐゴシック" panose="020B0600070205080204" pitchFamily="34" charset="-128"/>
              </a:rPr>
              <a:t>Write Request Handling: Garbage Collection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B95EBFE-A8F4-394C-A8D1-FA228AA3B8AD}"/>
              </a:ext>
            </a:extLst>
          </p:cNvPr>
          <p:cNvSpPr/>
          <p:nvPr/>
        </p:nvSpPr>
        <p:spPr bwMode="auto">
          <a:xfrm>
            <a:off x="1101752" y="2339274"/>
            <a:ext cx="6864297" cy="2156526"/>
          </a:xfrm>
          <a:prstGeom prst="roundRect">
            <a:avLst>
              <a:gd name="adj" fmla="val 7499"/>
            </a:avLst>
          </a:prstGeom>
          <a:solidFill>
            <a:srgbClr val="C0C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rPr>
              <a:t>Flash Translation Layer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E0B1B9A-37D8-544D-893F-59CA543A89EA}"/>
              </a:ext>
            </a:extLst>
          </p:cNvPr>
          <p:cNvGraphicFramePr>
            <a:graphicFrameLocks noGrp="1"/>
          </p:cNvGraphicFramePr>
          <p:nvPr/>
        </p:nvGraphicFramePr>
        <p:xfrm>
          <a:off x="1500820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FAC2099-883E-1F40-A59C-B9FBC011DBC9}"/>
              </a:ext>
            </a:extLst>
          </p:cNvPr>
          <p:cNvSpPr txBox="1"/>
          <p:nvPr/>
        </p:nvSpPr>
        <p:spPr>
          <a:xfrm>
            <a:off x="142240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Block0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5E5B341A-0EA6-6149-9FAE-29B1A592FD34}"/>
              </a:ext>
            </a:extLst>
          </p:cNvPr>
          <p:cNvGraphicFramePr>
            <a:graphicFrameLocks noGrp="1"/>
          </p:cNvGraphicFramePr>
          <p:nvPr/>
        </p:nvGraphicFramePr>
        <p:xfrm>
          <a:off x="2799563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BBCCB1B3-7D5D-234B-9DF5-693AFC90E9CE}"/>
              </a:ext>
            </a:extLst>
          </p:cNvPr>
          <p:cNvSpPr txBox="1"/>
          <p:nvPr/>
        </p:nvSpPr>
        <p:spPr>
          <a:xfrm>
            <a:off x="272406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Block1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9555D6BE-0144-FF42-BD79-440739CF4B41}"/>
              </a:ext>
            </a:extLst>
          </p:cNvPr>
          <p:cNvGraphicFramePr>
            <a:graphicFrameLocks noGrp="1"/>
          </p:cNvGraphicFramePr>
          <p:nvPr/>
        </p:nvGraphicFramePr>
        <p:xfrm>
          <a:off x="4151326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8163740-6C3F-2C4C-92C8-8C2C13949214}"/>
              </a:ext>
            </a:extLst>
          </p:cNvPr>
          <p:cNvSpPr txBox="1"/>
          <p:nvPr/>
        </p:nvSpPr>
        <p:spPr>
          <a:xfrm>
            <a:off x="4074480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Block2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E6060CE5-6EFB-8744-9D9E-C62B0A964204}"/>
              </a:ext>
            </a:extLst>
          </p:cNvPr>
          <p:cNvGraphicFramePr>
            <a:graphicFrameLocks noGrp="1"/>
          </p:cNvGraphicFramePr>
          <p:nvPr/>
        </p:nvGraphicFramePr>
        <p:xfrm>
          <a:off x="5503089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6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H" sz="1600" b="1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C639E72D-46D9-BE46-A9FC-B4C9DE989D22}"/>
              </a:ext>
            </a:extLst>
          </p:cNvPr>
          <p:cNvSpPr txBox="1"/>
          <p:nvPr/>
        </p:nvSpPr>
        <p:spPr>
          <a:xfrm>
            <a:off x="54302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Block3</a:t>
            </a:r>
          </a:p>
        </p:txBody>
      </p:sp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FDFC4431-FF7C-5B48-8521-7E3918A1BC34}"/>
              </a:ext>
            </a:extLst>
          </p:cNvPr>
          <p:cNvGraphicFramePr>
            <a:graphicFrameLocks noGrp="1"/>
          </p:cNvGraphicFramePr>
          <p:nvPr/>
        </p:nvGraphicFramePr>
        <p:xfrm>
          <a:off x="6854851" y="4968240"/>
          <a:ext cx="762000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algn="ctr"/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BCC5BA6-41FF-F34A-B119-AD7A8D315AFE}"/>
              </a:ext>
            </a:extLst>
          </p:cNvPr>
          <p:cNvSpPr txBox="1"/>
          <p:nvPr/>
        </p:nvSpPr>
        <p:spPr>
          <a:xfrm>
            <a:off x="6776431" y="4639376"/>
            <a:ext cx="91884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Block4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0EC4255-32A1-8E46-B15D-6CC12434A365}"/>
              </a:ext>
            </a:extLst>
          </p:cNvPr>
          <p:cNvGraphicFramePr>
            <a:graphicFrameLocks noGrp="1"/>
          </p:cNvGraphicFramePr>
          <p:nvPr/>
        </p:nvGraphicFramePr>
        <p:xfrm>
          <a:off x="2163443" y="1003300"/>
          <a:ext cx="4691408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213">
                  <a:extLst>
                    <a:ext uri="{9D8B030D-6E8A-4147-A177-3AD203B41FA5}">
                      <a16:colId xmlns:a16="http://schemas.microsoft.com/office/drawing/2014/main" val="100168497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4305713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90370281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65650342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321291558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72296186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472889679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355952931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37292307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822776922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1212741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1268590475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418282799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679100350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718799803"/>
                    </a:ext>
                  </a:extLst>
                </a:gridCol>
                <a:gridCol w="293213">
                  <a:extLst>
                    <a:ext uri="{9D8B030D-6E8A-4147-A177-3AD203B41FA5}">
                      <a16:colId xmlns:a16="http://schemas.microsoft.com/office/drawing/2014/main" val="2343042498"/>
                    </a:ext>
                  </a:extLst>
                </a:gridCol>
              </a:tblGrid>
              <a:tr h="342314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70140"/>
                  </a:ext>
                </a:extLst>
              </a:tr>
              <a:tr h="724486"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cs typeface="Courier New" panose="02070309020205020404" pitchFamily="49" charset="0"/>
                        </a:rPr>
                        <a:t>’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H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46644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A528327-821A-984F-B828-3AB8C177FCE6}"/>
              </a:ext>
            </a:extLst>
          </p:cNvPr>
          <p:cNvCxnSpPr/>
          <p:nvPr/>
        </p:nvCxnSpPr>
        <p:spPr bwMode="auto">
          <a:xfrm>
            <a:off x="326390" y="2222500"/>
            <a:ext cx="8465820" cy="0"/>
          </a:xfrm>
          <a:prstGeom prst="line">
            <a:avLst/>
          </a:prstGeom>
          <a:solidFill>
            <a:srgbClr val="C0C0C0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17653C-E5B8-4341-AE21-39B075601D79}"/>
              </a:ext>
            </a:extLst>
          </p:cNvPr>
          <p:cNvSpPr txBox="1"/>
          <p:nvPr/>
        </p:nvSpPr>
        <p:spPr>
          <a:xfrm>
            <a:off x="301724" y="1815068"/>
            <a:ext cx="67358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Host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2B1364-428E-F149-B207-CB4C77685A4D}"/>
              </a:ext>
            </a:extLst>
          </p:cNvPr>
          <p:cNvSpPr txBox="1"/>
          <p:nvPr/>
        </p:nvSpPr>
        <p:spPr>
          <a:xfrm>
            <a:off x="346608" y="2242971"/>
            <a:ext cx="583814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b="1" dirty="0">
                <a:latin typeface="Cambria" panose="02040503050406030204" pitchFamily="18" charset="0"/>
              </a:rPr>
              <a:t>SSD</a:t>
            </a:r>
          </a:p>
        </p:txBody>
      </p:sp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4920D649-A892-0242-81DD-A0E358027061}"/>
              </a:ext>
            </a:extLst>
          </p:cNvPr>
          <p:cNvGraphicFramePr>
            <a:graphicFrameLocks noGrp="1"/>
          </p:cNvGraphicFramePr>
          <p:nvPr/>
        </p:nvGraphicFramePr>
        <p:xfrm>
          <a:off x="2497680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5EEA0295-2A30-D848-971B-1AF45F201636}"/>
              </a:ext>
            </a:extLst>
          </p:cNvPr>
          <p:cNvGraphicFramePr>
            <a:graphicFrameLocks noGrp="1"/>
          </p:cNvGraphicFramePr>
          <p:nvPr/>
        </p:nvGraphicFramePr>
        <p:xfrm>
          <a:off x="1202494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3B116EC5-6D2E-984C-B74A-618FD2E4BC05}"/>
              </a:ext>
            </a:extLst>
          </p:cNvPr>
          <p:cNvGraphicFramePr>
            <a:graphicFrameLocks noGrp="1"/>
          </p:cNvGraphicFramePr>
          <p:nvPr/>
        </p:nvGraphicFramePr>
        <p:xfrm>
          <a:off x="5202309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12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13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14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83854716-86FE-F24E-8E58-881DD7ACC60F}"/>
              </a:ext>
            </a:extLst>
          </p:cNvPr>
          <p:cNvGraphicFramePr>
            <a:graphicFrameLocks noGrp="1"/>
          </p:cNvGraphicFramePr>
          <p:nvPr/>
        </p:nvGraphicFramePr>
        <p:xfrm>
          <a:off x="3845628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10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11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56AE48EB-3788-CA48-91F9-A34CC3B88D5A}"/>
              </a:ext>
            </a:extLst>
          </p:cNvPr>
          <p:cNvGraphicFramePr>
            <a:graphicFrameLocks noGrp="1"/>
          </p:cNvGraphicFramePr>
          <p:nvPr/>
        </p:nvGraphicFramePr>
        <p:xfrm>
          <a:off x="6552092" y="4968240"/>
          <a:ext cx="296319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319">
                  <a:extLst>
                    <a:ext uri="{9D8B030D-6E8A-4147-A177-3AD203B41FA5}">
                      <a16:colId xmlns:a16="http://schemas.microsoft.com/office/drawing/2014/main" val="2720185871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629498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3831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18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70786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19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017745"/>
                  </a:ext>
                </a:extLst>
              </a:tr>
            </a:tbl>
          </a:graphicData>
        </a:graphic>
      </p:graphicFrame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5A3B3F24-9E5A-E44E-B8CA-1DB5793BD77E}"/>
              </a:ext>
            </a:extLst>
          </p:cNvPr>
          <p:cNvGraphicFramePr>
            <a:graphicFrameLocks noGrp="1"/>
          </p:cNvGraphicFramePr>
          <p:nvPr/>
        </p:nvGraphicFramePr>
        <p:xfrm>
          <a:off x="4749981" y="2842361"/>
          <a:ext cx="102208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042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51104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LPA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PPA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DF668694-5217-6847-A0EF-D67785AAB2F5}"/>
              </a:ext>
            </a:extLst>
          </p:cNvPr>
          <p:cNvSpPr txBox="1"/>
          <p:nvPr/>
        </p:nvSpPr>
        <p:spPr>
          <a:xfrm>
            <a:off x="4475394" y="4145671"/>
            <a:ext cx="157126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Mapping Table</a:t>
            </a:r>
          </a:p>
        </p:txBody>
      </p: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D5C9827D-B067-CC4E-9F5C-D84F9FC81655}"/>
              </a:ext>
            </a:extLst>
          </p:cNvPr>
          <p:cNvGraphicFramePr>
            <a:graphicFrameLocks noGrp="1"/>
          </p:cNvGraphicFramePr>
          <p:nvPr/>
        </p:nvGraphicFramePr>
        <p:xfrm>
          <a:off x="6349072" y="2842361"/>
          <a:ext cx="1346200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28">
                  <a:extLst>
                    <a:ext uri="{9D8B030D-6E8A-4147-A177-3AD203B41FA5}">
                      <a16:colId xmlns:a16="http://schemas.microsoft.com/office/drawing/2014/main" val="150538126"/>
                    </a:ext>
                  </a:extLst>
                </a:gridCol>
                <a:gridCol w="837272">
                  <a:extLst>
                    <a:ext uri="{9D8B030D-6E8A-4147-A177-3AD203B41FA5}">
                      <a16:colId xmlns:a16="http://schemas.microsoft.com/office/drawing/2014/main" val="3360126279"/>
                    </a:ext>
                  </a:extLst>
                </a:gridCol>
              </a:tblGrid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PBA</a:t>
                      </a:r>
                      <a:endParaRPr lang="en-CH" sz="16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6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Status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14348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0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62265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26694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VVVV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507459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FFFF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0977831"/>
                  </a:ext>
                </a:extLst>
              </a:tr>
              <a:tr h="103202"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4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lang="en-CH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</a:t>
                      </a:r>
                      <a:r>
                        <a:rPr lang="en-CH" sz="1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FF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15315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CB0333A-72DF-054A-8DD4-7415D7B3C289}"/>
              </a:ext>
            </a:extLst>
          </p:cNvPr>
          <p:cNvSpPr txBox="1"/>
          <p:nvPr/>
        </p:nvSpPr>
        <p:spPr>
          <a:xfrm>
            <a:off x="6355965" y="4145671"/>
            <a:ext cx="133241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600" b="1" dirty="0">
                <a:latin typeface="Cambria" panose="02040503050406030204" pitchFamily="18" charset="0"/>
              </a:rPr>
              <a:t>Status Table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255EDC8-368E-4349-A9BF-3F9383FCBF48}"/>
              </a:ext>
            </a:extLst>
          </p:cNvPr>
          <p:cNvSpPr txBox="1"/>
          <p:nvPr/>
        </p:nvSpPr>
        <p:spPr>
          <a:xfrm>
            <a:off x="5944974" y="2545170"/>
            <a:ext cx="211686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CH" sz="1400" dirty="0">
                <a:latin typeface="Cambria" panose="02040503050406030204" pitchFamily="18" charset="0"/>
              </a:rPr>
              <a:t>: free,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CH" sz="1400" dirty="0">
                <a:latin typeface="Cambria" panose="02040503050406030204" pitchFamily="18" charset="0"/>
              </a:rPr>
              <a:t>: valid, </a:t>
            </a:r>
            <a:r>
              <a:rPr lang="en-CH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H" sz="1400" dirty="0">
                <a:latin typeface="Cambria" panose="02040503050406030204" pitchFamily="18" charset="0"/>
              </a:rPr>
              <a:t>: invalid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9D414A3-4367-6147-9D7B-F1F714340841}"/>
              </a:ext>
            </a:extLst>
          </p:cNvPr>
          <p:cNvSpPr/>
          <p:nvPr/>
        </p:nvSpPr>
        <p:spPr bwMode="auto">
          <a:xfrm>
            <a:off x="5182983" y="4709120"/>
            <a:ext cx="1232527" cy="1310679"/>
          </a:xfrm>
          <a:prstGeom prst="roundRect">
            <a:avLst>
              <a:gd name="adj" fmla="val 9058"/>
            </a:avLst>
          </a:prstGeom>
          <a:noFill/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2F111D-F905-BA4D-8FB7-3B7E39BD7B04}"/>
              </a:ext>
            </a:extLst>
          </p:cNvPr>
          <p:cNvSpPr txBox="1"/>
          <p:nvPr/>
        </p:nvSpPr>
        <p:spPr>
          <a:xfrm>
            <a:off x="823987" y="3313015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READ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12)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D731C0-FCFB-A24B-876B-D60EDAE0ED08}"/>
              </a:ext>
            </a:extLst>
          </p:cNvPr>
          <p:cNvSpPr txBox="1"/>
          <p:nvPr/>
        </p:nvSpPr>
        <p:spPr>
          <a:xfrm>
            <a:off x="943470" y="3678276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PROG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PPA:</a:t>
            </a:r>
            <a:r>
              <a:rPr lang="en-CH" b="1" dirty="0">
                <a:latin typeface="Cambria" panose="02040503050406030204" pitchFamily="18" charset="0"/>
              </a:rPr>
              <a:t> 17, </a:t>
            </a:r>
            <a:r>
              <a:rPr lang="en-CH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CH" b="1" dirty="0">
                <a:latin typeface="Cambria" panose="02040503050406030204" pitchFamily="18" charset="0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675D30-6EA0-0B45-85C6-D9B5809D321A}"/>
              </a:ext>
            </a:extLst>
          </p:cNvPr>
          <p:cNvSpPr txBox="1"/>
          <p:nvPr/>
        </p:nvSpPr>
        <p:spPr>
          <a:xfrm>
            <a:off x="785446" y="4026072"/>
            <a:ext cx="27668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dirty="0">
                <a:solidFill>
                  <a:schemeClr val="accent6"/>
                </a:solidFill>
                <a:latin typeface="Cambria" panose="02040503050406030204" pitchFamily="18" charset="0"/>
              </a:rPr>
              <a:t>BERS</a:t>
            </a:r>
            <a:r>
              <a:rPr lang="en-CH" b="1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CH" b="1" dirty="0">
                <a:latin typeface="Cambria" panose="02040503050406030204" pitchFamily="18" charset="0"/>
              </a:rPr>
              <a:t>(</a:t>
            </a:r>
            <a:r>
              <a:rPr lang="en-CH" b="1" dirty="0">
                <a:solidFill>
                  <a:srgbClr val="7030A0"/>
                </a:solidFill>
                <a:latin typeface="Cambria" panose="02040503050406030204" pitchFamily="18" charset="0"/>
              </a:rPr>
              <a:t>PBA:</a:t>
            </a:r>
            <a:r>
              <a:rPr lang="en-CH" b="1" dirty="0">
                <a:latin typeface="Cambria" panose="02040503050406030204" pitchFamily="18" charset="0"/>
              </a:rPr>
              <a:t> 3)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CF70B79-4756-864A-9780-AF34E2CF5A7F}"/>
              </a:ext>
            </a:extLst>
          </p:cNvPr>
          <p:cNvCxnSpPr>
            <a:cxnSpLocks/>
          </p:cNvCxnSpPr>
          <p:nvPr/>
        </p:nvCxnSpPr>
        <p:spPr bwMode="auto">
          <a:xfrm flipH="1">
            <a:off x="7617525" y="3831737"/>
            <a:ext cx="260975" cy="0"/>
          </a:xfrm>
          <a:prstGeom prst="straightConnector1">
            <a:avLst/>
          </a:prstGeom>
          <a:solidFill>
            <a:srgbClr val="C0C0C0"/>
          </a:solidFill>
          <a:ln w="15875" cap="flat" cmpd="sng" algn="ctr">
            <a:solidFill>
              <a:srgbClr val="C00000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1DDBC74-417B-FD41-8581-D4C9027B1EC1}"/>
              </a:ext>
            </a:extLst>
          </p:cNvPr>
          <p:cNvSpPr txBox="1"/>
          <p:nvPr/>
        </p:nvSpPr>
        <p:spPr>
          <a:xfrm>
            <a:off x="7805129" y="3515361"/>
            <a:ext cx="133887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Update</a:t>
            </a:r>
            <a:b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</a:b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Status</a:t>
            </a:r>
          </a:p>
        </p:txBody>
      </p:sp>
      <p:sp>
        <p:nvSpPr>
          <p:cNvPr id="40" name="Rounded Rectangular Callout 39">
            <a:extLst>
              <a:ext uri="{FF2B5EF4-FFF2-40B4-BE49-F238E27FC236}">
                <a16:creationId xmlns:a16="http://schemas.microsoft.com/office/drawing/2014/main" id="{292DCA5C-CEF4-AF43-A1F6-7CA9763B564C}"/>
              </a:ext>
            </a:extLst>
          </p:cNvPr>
          <p:cNvSpPr/>
          <p:nvPr/>
        </p:nvSpPr>
        <p:spPr bwMode="auto">
          <a:xfrm>
            <a:off x="152400" y="1524000"/>
            <a:ext cx="4474273" cy="1863208"/>
          </a:xfrm>
          <a:prstGeom prst="wedgeRoundRectCallout">
            <a:avLst>
              <a:gd name="adj1" fmla="val -14909"/>
              <a:gd name="adj2" fmla="val 86053"/>
              <a:gd name="adj3" fmla="val 16667"/>
            </a:avLst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Note:</a:t>
            </a:r>
            <a:endParaRPr lang="en-CH" b="1" dirty="0">
              <a:latin typeface="+mn-lt"/>
            </a:endParaRPr>
          </a:p>
          <a:p>
            <a:pPr marL="285750" marR="0" indent="-28575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dirty="0">
                <a:latin typeface="+mn-lt"/>
              </a:rPr>
              <a:t>Block erasure (and status update) is done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just before </a:t>
            </a:r>
            <a:r>
              <a:rPr lang="en-US" dirty="0">
                <a:latin typeface="+mn-lt"/>
              </a:rPr>
              <a:t>programming a new page to the block (i.e., 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lazy erase</a:t>
            </a:r>
            <a:r>
              <a:rPr lang="en-US" dirty="0">
                <a:latin typeface="+mn-lt"/>
              </a:rPr>
              <a:t>)</a:t>
            </a:r>
          </a:p>
          <a:p>
            <a:pPr marL="742950" lvl="1" indent="-285750" eaLnBrk="1" hangingPunct="1">
              <a:buFont typeface="Courier New" panose="02070309020205020404" pitchFamily="49" charset="0"/>
              <a:buChar char="o"/>
            </a:pPr>
            <a:r>
              <a:rPr lang="en-CH" dirty="0">
                <a:latin typeface="+mn-lt"/>
              </a:rPr>
              <a:t>Due to the</a:t>
            </a:r>
            <a:r>
              <a:rPr lang="en-CH" dirty="0">
                <a:solidFill>
                  <a:srgbClr val="C00000"/>
                </a:solidFill>
                <a:latin typeface="+mn-lt"/>
              </a:rPr>
              <a:t> open-block </a:t>
            </a:r>
            <a:r>
              <a:rPr lang="en-CH" dirty="0">
                <a:latin typeface="+mn-lt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1419111193"/>
      </p:ext>
    </p:extLst>
  </p:cSld>
  <p:clrMapOvr>
    <a:masterClrMapping/>
  </p:clrMapOvr>
  <p:transition spd="slow" advClick="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Performance Issues 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Garbage collection </a:t>
            </a:r>
            <a:r>
              <a:rPr lang="en-US" dirty="0">
                <a:solidFill>
                  <a:srgbClr val="C00000"/>
                </a:solidFill>
              </a:rPr>
              <a:t>significantly affects </a:t>
            </a:r>
            <a:r>
              <a:rPr lang="en-US" dirty="0"/>
              <a:t>SSD performance</a:t>
            </a:r>
          </a:p>
          <a:p>
            <a:pPr lvl="1"/>
            <a:r>
              <a:rPr lang="en-US" dirty="0"/>
              <a:t>High latency: </a:t>
            </a:r>
            <a:r>
              <a:rPr lang="en-US" dirty="0">
                <a:solidFill>
                  <a:srgbClr val="C00000"/>
                </a:solidFill>
              </a:rPr>
              <a:t>Large block size</a:t>
            </a:r>
            <a:r>
              <a:rPr lang="en-US" dirty="0"/>
              <a:t> of modern NAND flash memory</a:t>
            </a:r>
          </a:p>
          <a:p>
            <a:pPr lvl="2"/>
            <a:r>
              <a:rPr lang="en-US" dirty="0"/>
              <a:t>Assume 1) a block contains </a:t>
            </a:r>
            <a:r>
              <a:rPr lang="en-US" dirty="0">
                <a:solidFill>
                  <a:srgbClr val="0070C0"/>
                </a:solidFill>
              </a:rPr>
              <a:t>576</a:t>
            </a:r>
            <a:r>
              <a:rPr lang="en-US" dirty="0"/>
              <a:t> pages, </a:t>
            </a:r>
            <a:br>
              <a:rPr lang="en-US" dirty="0"/>
            </a:br>
            <a:r>
              <a:rPr lang="en-US" dirty="0"/>
              <a:t>	  2) only </a:t>
            </a:r>
            <a:r>
              <a:rPr lang="en-US" dirty="0">
                <a:solidFill>
                  <a:schemeClr val="accent6"/>
                </a:solidFill>
              </a:rPr>
              <a:t>5%</a:t>
            </a:r>
            <a:r>
              <a:rPr lang="en-US" dirty="0"/>
              <a:t> of the pages in the victim block are valid</a:t>
            </a:r>
            <a:br>
              <a:rPr lang="en-US" dirty="0"/>
            </a:br>
            <a:r>
              <a:rPr lang="en-US" dirty="0"/>
              <a:t>	  3) </a:t>
            </a:r>
            <a:r>
              <a:rPr lang="en-US" dirty="0" err="1"/>
              <a:t>tR</a:t>
            </a:r>
            <a:r>
              <a:rPr lang="en-US" dirty="0"/>
              <a:t> = 100 us, </a:t>
            </a:r>
            <a:r>
              <a:rPr lang="en-US" dirty="0" err="1"/>
              <a:t>tPROG</a:t>
            </a:r>
            <a:r>
              <a:rPr lang="en-US" dirty="0"/>
              <a:t> = 700 us, </a:t>
            </a:r>
            <a:r>
              <a:rPr lang="en-US" dirty="0" err="1"/>
              <a:t>tBERS</a:t>
            </a:r>
            <a:r>
              <a:rPr lang="en-US" dirty="0"/>
              <a:t> = 5 </a:t>
            </a:r>
            <a:r>
              <a:rPr lang="en-US" dirty="0" err="1"/>
              <a:t>ms</a:t>
            </a:r>
            <a:endParaRPr lang="en-US" dirty="0"/>
          </a:p>
          <a:p>
            <a:pPr lvl="3"/>
            <a:r>
              <a:rPr lang="en-US" dirty="0"/>
              <a:t># of pages to copy = 576</a:t>
            </a:r>
            <a:r>
              <a:rPr lang="en-CH" dirty="0"/>
              <a:t>×0.05 = 28.8 </a:t>
            </a:r>
            <a:r>
              <a:rPr lang="en-CH" dirty="0">
                <a:sym typeface="Wingdings" pitchFamily="2" charset="2"/>
              </a:rPr>
              <a:t></a:t>
            </a:r>
            <a:r>
              <a:rPr lang="en-CH" dirty="0"/>
              <a:t> 28 pages</a:t>
            </a:r>
          </a:p>
          <a:p>
            <a:pPr lvl="3"/>
            <a:r>
              <a:rPr lang="en-US" dirty="0"/>
              <a:t>GC latency &gt; 28</a:t>
            </a:r>
            <a:r>
              <a:rPr lang="en-CH" dirty="0"/>
              <a:t>×(tR + tPROG) + tBERS = </a:t>
            </a:r>
            <a:r>
              <a:rPr lang="en-CH" dirty="0">
                <a:solidFill>
                  <a:srgbClr val="C00000"/>
                </a:solidFill>
              </a:rPr>
              <a:t>27,400</a:t>
            </a:r>
            <a:r>
              <a:rPr lang="en-CH" dirty="0"/>
              <a:t> </a:t>
            </a:r>
            <a:r>
              <a:rPr lang="en-US" dirty="0"/>
              <a:t>u</a:t>
            </a:r>
            <a:r>
              <a:rPr lang="en-CH" dirty="0"/>
              <a:t>s</a:t>
            </a:r>
          </a:p>
          <a:p>
            <a:pPr lvl="2"/>
            <a:r>
              <a:rPr lang="en-CH" dirty="0">
                <a:solidFill>
                  <a:srgbClr val="C00000"/>
                </a:solidFill>
              </a:rPr>
              <a:t>Order(s) of magnitude larger </a:t>
            </a:r>
            <a:r>
              <a:rPr lang="en-CH" dirty="0"/>
              <a:t>latency than tR and tPROG</a:t>
            </a:r>
          </a:p>
          <a:p>
            <a:pPr lvl="2"/>
            <a:r>
              <a:rPr lang="en-US" dirty="0"/>
              <a:t>Copy operations are </a:t>
            </a:r>
            <a:r>
              <a:rPr lang="en-US" dirty="0">
                <a:solidFill>
                  <a:srgbClr val="C00000"/>
                </a:solidFill>
              </a:rPr>
              <a:t>the major contributor </a:t>
            </a:r>
            <a:r>
              <a:rPr lang="en-US" dirty="0"/>
              <a:t>(rather than </a:t>
            </a:r>
            <a:r>
              <a:rPr lang="en-US" dirty="0" err="1"/>
              <a:t>tBERS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FTL performs GC in an </a:t>
            </a:r>
            <a:r>
              <a:rPr lang="en-US" dirty="0">
                <a:solidFill>
                  <a:srgbClr val="0070C0"/>
                </a:solidFill>
              </a:rPr>
              <a:t>atomic</a:t>
            </a:r>
            <a:r>
              <a:rPr lang="en-US" dirty="0"/>
              <a:t> manner,</a:t>
            </a:r>
            <a:br>
              <a:rPr lang="en-US" dirty="0"/>
            </a:br>
            <a:r>
              <a:rPr lang="en-US" dirty="0"/>
              <a:t>	it </a:t>
            </a:r>
            <a:r>
              <a:rPr lang="en-US" dirty="0">
                <a:solidFill>
                  <a:srgbClr val="C00000"/>
                </a:solidFill>
              </a:rPr>
              <a:t>delays</a:t>
            </a:r>
            <a:r>
              <a:rPr lang="en-US" dirty="0"/>
              <a:t> user requests for a </a:t>
            </a:r>
            <a:r>
              <a:rPr lang="en-US" dirty="0">
                <a:solidFill>
                  <a:srgbClr val="C00000"/>
                </a:solidFill>
              </a:rPr>
              <a:t>significantly long time</a:t>
            </a:r>
          </a:p>
          <a:p>
            <a:pPr lvl="2"/>
            <a:r>
              <a:rPr lang="en-US" dirty="0"/>
              <a:t>Long </a:t>
            </a:r>
            <a:r>
              <a:rPr lang="en-US" dirty="0">
                <a:solidFill>
                  <a:srgbClr val="C00000"/>
                </a:solidFill>
              </a:rPr>
              <a:t>tail latency</a:t>
            </a:r>
            <a:r>
              <a:rPr lang="en-US" dirty="0"/>
              <a:t> (performance fluctuation)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Noisy neighbor: </a:t>
            </a:r>
            <a:r>
              <a:rPr lang="en-US" dirty="0"/>
              <a:t>a read-dominant workload’s performance would be significantly affected when running with a write-intensive workload (+ performance fairness problem) </a:t>
            </a:r>
          </a:p>
          <a:p>
            <a:pPr lvl="3"/>
            <a:endParaRPr lang="en-CH" dirty="0"/>
          </a:p>
          <a:p>
            <a:pPr marL="1023937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357582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Performance Issues: Mitigation 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>
                <a:solidFill>
                  <a:srgbClr val="0070C0"/>
                </a:solidFill>
              </a:rPr>
              <a:t>TRIM</a:t>
            </a:r>
            <a:r>
              <a:rPr lang="en-US" dirty="0"/>
              <a:t> (</a:t>
            </a:r>
            <a:r>
              <a:rPr lang="en-US" dirty="0">
                <a:solidFill>
                  <a:srgbClr val="0070C0"/>
                </a:solidFill>
              </a:rPr>
              <a:t>UNMAP </a:t>
            </a:r>
            <a:r>
              <a:rPr lang="en-US" dirty="0"/>
              <a:t>or </a:t>
            </a:r>
            <a:r>
              <a:rPr lang="en-US" dirty="0">
                <a:solidFill>
                  <a:srgbClr val="0070C0"/>
                </a:solidFill>
              </a:rPr>
              <a:t>discard</a:t>
            </a:r>
            <a:r>
              <a:rPr lang="en-US" dirty="0"/>
              <a:t>) command</a:t>
            </a:r>
          </a:p>
          <a:p>
            <a:pPr lvl="1"/>
            <a:r>
              <a:rPr lang="en-US" dirty="0"/>
              <a:t>Informs FTL of </a:t>
            </a:r>
            <a:r>
              <a:rPr lang="en-US" dirty="0">
                <a:solidFill>
                  <a:schemeClr val="accent6"/>
                </a:solidFill>
              </a:rPr>
              <a:t>deletion/deallocation </a:t>
            </a:r>
            <a:r>
              <a:rPr lang="en-US" dirty="0"/>
              <a:t>of a logical block</a:t>
            </a:r>
          </a:p>
          <a:p>
            <a:pPr lvl="1"/>
            <a:r>
              <a:rPr lang="en-US" dirty="0"/>
              <a:t>Allows FTL to </a:t>
            </a:r>
            <a:r>
              <a:rPr lang="en-US" dirty="0">
                <a:solidFill>
                  <a:schemeClr val="accent6"/>
                </a:solidFill>
              </a:rPr>
              <a:t>skip copy</a:t>
            </a:r>
            <a:r>
              <a:rPr lang="en-US" dirty="0"/>
              <a:t> of obsolete (i.e., invalid) data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Background GC: </a:t>
            </a:r>
            <a:r>
              <a:rPr lang="en-US" dirty="0"/>
              <a:t>Exploits SSD idle time</a:t>
            </a:r>
          </a:p>
          <a:p>
            <a:pPr lvl="1"/>
            <a:r>
              <a:rPr lang="en-US" dirty="0"/>
              <a:t>Challenge: how to accurately predict SSD idle time</a:t>
            </a:r>
          </a:p>
          <a:p>
            <a:pPr lvl="1"/>
            <a:r>
              <a:rPr lang="en-US" dirty="0"/>
              <a:t>Premature GC: copied pages could have been invalidated by the host system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6"/>
                </a:solidFill>
              </a:rPr>
              <a:t>Progressive GC: </a:t>
            </a:r>
            <a:r>
              <a:rPr lang="en-US" dirty="0"/>
              <a:t>Divide GC process into subtasks</a:t>
            </a:r>
          </a:p>
          <a:p>
            <a:pPr lvl="1"/>
            <a:r>
              <a:rPr lang="en-US" dirty="0"/>
              <a:t>e.g., copying 28 pages </a:t>
            </a:r>
            <a:r>
              <a:rPr lang="en-US" dirty="0">
                <a:sym typeface="Wingdings" pitchFamily="2" charset="2"/>
              </a:rPr>
              <a:t> (copying 1 page + servicing user request)</a:t>
            </a:r>
            <a:r>
              <a:rPr lang="en-CH" dirty="0"/>
              <a:t>×28</a:t>
            </a:r>
            <a:endParaRPr lang="en-US" dirty="0"/>
          </a:p>
          <a:p>
            <a:pPr lvl="1"/>
            <a:r>
              <a:rPr lang="en-US" dirty="0"/>
              <a:t>Effective at decreasing tail latency</a:t>
            </a:r>
            <a:endParaRPr lang="en-CH" dirty="0"/>
          </a:p>
          <a:p>
            <a:pPr marL="1023937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630401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Required Materials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46EB4-9846-2D4C-857A-3A3698D93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479473"/>
          </a:xfrm>
        </p:spPr>
        <p:txBody>
          <a:bodyPr/>
          <a:lstStyle/>
          <a:p>
            <a:r>
              <a:rPr lang="en-US" dirty="0"/>
              <a:t>Address Mapping</a:t>
            </a:r>
            <a:endParaRPr lang="en-CH" dirty="0"/>
          </a:p>
          <a:p>
            <a:pPr lvl="1"/>
            <a:r>
              <a:rPr lang="en-US" dirty="0"/>
              <a:t>Aayush Gupta, </a:t>
            </a:r>
            <a:r>
              <a:rPr lang="en-US" dirty="0" err="1"/>
              <a:t>Yongjae</a:t>
            </a:r>
            <a:r>
              <a:rPr lang="en-US" dirty="0"/>
              <a:t> Kim, and </a:t>
            </a:r>
            <a:r>
              <a:rPr lang="en-US" dirty="0" err="1"/>
              <a:t>Bhuvan</a:t>
            </a:r>
            <a:r>
              <a:rPr lang="en-US" dirty="0"/>
              <a:t> </a:t>
            </a:r>
            <a:r>
              <a:rPr lang="en-US" dirty="0" err="1"/>
              <a:t>Urgaonkar</a:t>
            </a:r>
            <a:r>
              <a:rPr lang="en-CH" dirty="0"/>
              <a:t>, “</a:t>
            </a:r>
            <a:r>
              <a:rPr lang="en-US" dirty="0">
                <a:hlinkClick r:id="rId3"/>
              </a:rPr>
              <a:t>DFTL: A Flash Translation Layer Employing Demand-based Selective Caching of Page-level Address Mappings</a:t>
            </a:r>
            <a:r>
              <a:rPr lang="en-CH" dirty="0"/>
              <a:t>,” In ASPLOS 20</a:t>
            </a:r>
            <a:r>
              <a:rPr lang="en-US" dirty="0"/>
              <a:t>09</a:t>
            </a:r>
            <a:r>
              <a:rPr lang="en-CH" dirty="0"/>
              <a:t>. </a:t>
            </a:r>
          </a:p>
          <a:p>
            <a:pPr marL="344487" lvl="1" indent="0">
              <a:buNone/>
            </a:pPr>
            <a:endParaRPr lang="en-GB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016230701"/>
      </p:ext>
    </p:extLst>
  </p:cSld>
  <p:clrMapOvr>
    <a:masterClrMapping/>
  </p:clrMapOvr>
  <p:transition spd="slow" advClick="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67836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Recommend Materials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46EB4-9846-2D4C-857A-3A3698D93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7527"/>
            <a:ext cx="8610600" cy="5479473"/>
          </a:xfrm>
        </p:spPr>
        <p:txBody>
          <a:bodyPr/>
          <a:lstStyle/>
          <a:p>
            <a:r>
              <a:rPr lang="en-CH" dirty="0"/>
              <a:t>Cache read &amp; Read-retry</a:t>
            </a:r>
          </a:p>
          <a:p>
            <a:pPr lvl="1"/>
            <a:r>
              <a:rPr lang="en-CH" dirty="0"/>
              <a:t>Jisung Park</a:t>
            </a:r>
            <a:r>
              <a:rPr lang="en-US" dirty="0"/>
              <a:t>, </a:t>
            </a:r>
            <a:r>
              <a:rPr lang="en-US" dirty="0" err="1"/>
              <a:t>Myungsuk</a:t>
            </a:r>
            <a:r>
              <a:rPr lang="en-US" dirty="0"/>
              <a:t> Kim, Lois </a:t>
            </a:r>
            <a:r>
              <a:rPr lang="en-US" dirty="0" err="1"/>
              <a:t>Orosa</a:t>
            </a:r>
            <a:r>
              <a:rPr lang="en-US" dirty="0"/>
              <a:t>, </a:t>
            </a:r>
            <a:r>
              <a:rPr lang="en-US" dirty="0" err="1"/>
              <a:t>Jihong</a:t>
            </a:r>
            <a:r>
              <a:rPr lang="en-US" dirty="0"/>
              <a:t> Kim, and </a:t>
            </a:r>
            <a:r>
              <a:rPr lang="en-US" dirty="0" err="1"/>
              <a:t>Onur</a:t>
            </a:r>
            <a:r>
              <a:rPr lang="en-US" dirty="0"/>
              <a:t> </a:t>
            </a:r>
            <a:r>
              <a:rPr lang="en-US" dirty="0" err="1"/>
              <a:t>Mutlu</a:t>
            </a:r>
            <a:r>
              <a:rPr lang="en-CH" dirty="0"/>
              <a:t>, “</a:t>
            </a:r>
            <a:r>
              <a:rPr lang="en-CH" dirty="0">
                <a:hlinkClick r:id="rId3"/>
              </a:rPr>
              <a:t>Reducing Solid-State Drive Read Latency by Optimizing Read-Retry</a:t>
            </a:r>
            <a:r>
              <a:rPr lang="en-CH" dirty="0"/>
              <a:t>,” In ASPLOS 2021. </a:t>
            </a:r>
          </a:p>
          <a:p>
            <a:endParaRPr lang="en-CH" dirty="0"/>
          </a:p>
          <a:p>
            <a:r>
              <a:rPr lang="en-CH" dirty="0"/>
              <a:t>Program &amp; Erase Suspension</a:t>
            </a:r>
          </a:p>
          <a:p>
            <a:pPr lvl="1"/>
            <a:r>
              <a:rPr lang="en-GB" dirty="0" err="1"/>
              <a:t>Guanying</a:t>
            </a:r>
            <a:r>
              <a:rPr lang="en-GB" dirty="0"/>
              <a:t> Wu and </a:t>
            </a:r>
            <a:r>
              <a:rPr lang="en-GB" dirty="0" err="1"/>
              <a:t>Xunbin</a:t>
            </a:r>
            <a:r>
              <a:rPr lang="en-GB" dirty="0"/>
              <a:t> He, “</a:t>
            </a:r>
            <a:r>
              <a:rPr lang="en-GB" dirty="0">
                <a:hlinkClick r:id="rId4"/>
              </a:rPr>
              <a:t>Reducing SSD Read Latency via NAND Flash Program and Erase Suspension</a:t>
            </a:r>
            <a:r>
              <a:rPr lang="en-GB" dirty="0"/>
              <a:t>,” In USENIX FAST 2012.</a:t>
            </a:r>
          </a:p>
          <a:p>
            <a:pPr lvl="1"/>
            <a:r>
              <a:rPr lang="en-GB" dirty="0"/>
              <a:t>Shine Kim, </a:t>
            </a:r>
            <a:r>
              <a:rPr lang="en-GB" dirty="0" err="1"/>
              <a:t>Jonghyun</a:t>
            </a:r>
            <a:r>
              <a:rPr lang="en-GB" dirty="0"/>
              <a:t> Bae, </a:t>
            </a:r>
            <a:r>
              <a:rPr lang="en-GB" dirty="0" err="1"/>
              <a:t>Hakbeom</a:t>
            </a:r>
            <a:r>
              <a:rPr lang="en-GB" dirty="0"/>
              <a:t> </a:t>
            </a:r>
            <a:r>
              <a:rPr lang="en-GB" dirty="0" err="1"/>
              <a:t>Jand</a:t>
            </a:r>
            <a:r>
              <a:rPr lang="en-GB" dirty="0"/>
              <a:t>, Wenjing </a:t>
            </a:r>
            <a:r>
              <a:rPr lang="en-GB" dirty="0" err="1"/>
              <a:t>Jin</a:t>
            </a:r>
            <a:r>
              <a:rPr lang="en-GB" dirty="0"/>
              <a:t>, </a:t>
            </a:r>
            <a:r>
              <a:rPr lang="en-GB" dirty="0" err="1"/>
              <a:t>Jeonghun</a:t>
            </a:r>
            <a:r>
              <a:rPr lang="en-GB" dirty="0"/>
              <a:t> Gong, </a:t>
            </a:r>
            <a:r>
              <a:rPr lang="en-GB" dirty="0" err="1"/>
              <a:t>Seungyeon</a:t>
            </a:r>
            <a:r>
              <a:rPr lang="en-GB" dirty="0"/>
              <a:t> Lee, Tae Jun Ham, and Jae W. Lee, “</a:t>
            </a:r>
            <a:r>
              <a:rPr lang="en-GB" dirty="0">
                <a:hlinkClick r:id="rId5"/>
              </a:rPr>
              <a:t>Practical Erase Suspension for Modern Low-latency SSDs</a:t>
            </a:r>
            <a:r>
              <a:rPr lang="en-GB" dirty="0"/>
              <a:t>,” In USENIX ATC 2019.</a:t>
            </a:r>
          </a:p>
          <a:p>
            <a:pPr lvl="1"/>
            <a:endParaRPr lang="en-GB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73493083"/>
      </p:ext>
    </p:extLst>
  </p:cSld>
  <p:clrMapOvr>
    <a:masterClrMapping/>
  </p:clrMapOvr>
  <p:transition spd="slow" advClick="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Meeting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Nika</a:t>
            </a:r>
            <a:r>
              <a:rPr lang="en-US" dirty="0"/>
              <a:t> </a:t>
            </a:r>
            <a:r>
              <a:rPr lang="en-US" dirty="0" err="1"/>
              <a:t>Mansouri</a:t>
            </a:r>
            <a:r>
              <a:rPr lang="en-US" dirty="0"/>
              <a:t> </a:t>
            </a:r>
            <a:r>
              <a:rPr lang="en-US" dirty="0" err="1"/>
              <a:t>Ghiasi</a:t>
            </a:r>
            <a:r>
              <a:rPr lang="en-US" dirty="0"/>
              <a:t>, et al. , </a:t>
            </a:r>
            <a:r>
              <a:rPr lang="en-US" dirty="0" err="1"/>
              <a:t>GenStore</a:t>
            </a:r>
            <a:r>
              <a:rPr lang="en-US" dirty="0"/>
              <a:t>, ASPLOS 2022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DE33320-76E4-0249-8CA9-3902D97168FA}" type="slidenum">
              <a:rPr lang="en-US" altLang="en-US" smtClean="0"/>
              <a:pPr>
                <a:defRPr/>
              </a:pPr>
              <a:t>56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1752600"/>
            <a:ext cx="8805863" cy="209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872507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5">
            <a:extLst>
              <a:ext uri="{FF2B5EF4-FFF2-40B4-BE49-F238E27FC236}">
                <a16:creationId xmlns:a16="http://schemas.microsoft.com/office/drawing/2014/main" id="{38DFFC52-436B-2049-BC66-9FF2A94A49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4038600"/>
            <a:ext cx="7848600" cy="2286000"/>
          </a:xfrm>
        </p:spPr>
        <p:txBody>
          <a:bodyPr/>
          <a:lstStyle/>
          <a:p>
            <a:pPr marL="0" indent="0" algn="ctr" eaLnBrk="1" hangingPunct="1">
              <a:buNone/>
            </a:pP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Dr. Mohammad Sadrosadati</a:t>
            </a:r>
          </a:p>
          <a:p>
            <a:pPr marL="0" indent="0" algn="ctr" eaLnBrk="1" hangingPunct="1">
              <a:buNone/>
            </a:pP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Prof.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Onur</a:t>
            </a:r>
            <a:r>
              <a:rPr lang="en-US" altLang="en-US" sz="2800" dirty="0">
                <a:solidFill>
                  <a:srgbClr val="00339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 err="1">
                <a:solidFill>
                  <a:srgbClr val="003399"/>
                </a:solidFill>
                <a:ea typeface="ＭＳ Ｐゴシック" panose="020B0600070205080204" pitchFamily="34" charset="-128"/>
              </a:rPr>
              <a:t>Mutlu</a:t>
            </a:r>
            <a:endParaRPr lang="en-US" altLang="en-US" sz="2800" dirty="0">
              <a:solidFill>
                <a:srgbClr val="003399"/>
              </a:solidFill>
              <a:ea typeface="ＭＳ Ｐゴシック" panose="020B0600070205080204" pitchFamily="34" charset="-128"/>
            </a:endParaRPr>
          </a:p>
          <a:p>
            <a:pPr marL="0" indent="0" algn="ctr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ETH Zürich</a:t>
            </a:r>
          </a:p>
          <a:p>
            <a:pPr marL="0" indent="0" algn="ctr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Fall 2022</a:t>
            </a:r>
          </a:p>
          <a:p>
            <a:pPr marL="0" indent="0" algn="ctr" eaLnBrk="1" hangingPunct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2 November 2022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5B1E4-4A3E-4B44-B90F-77CA8B5BE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1143000"/>
            <a:ext cx="8458200" cy="2209800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P&amp;S Modern SSDs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sz="1600" b="1" dirty="0">
                <a:solidFill>
                  <a:srgbClr val="C00000"/>
                </a:solidFill>
              </a:rPr>
            </a:br>
            <a:r>
              <a:rPr lang="en-US" sz="3600" dirty="0"/>
              <a:t>Advanced NAND Flash Commands</a:t>
            </a:r>
            <a:br>
              <a:rPr lang="en-US" sz="3600" dirty="0"/>
            </a:br>
            <a:r>
              <a:rPr lang="en-US" sz="3600" dirty="0"/>
              <a:t>&amp; Address Translation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47268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CH" dirty="0"/>
              <a:t>tR, tPROG, and tBERS</a:t>
            </a:r>
          </a:p>
          <a:p>
            <a:pPr lvl="1"/>
            <a:r>
              <a:rPr lang="en-GB" dirty="0"/>
              <a:t>L</a:t>
            </a:r>
            <a:r>
              <a:rPr lang="en-CH" dirty="0"/>
              <a:t>atencies for chip-level read/program/erase operations</a:t>
            </a:r>
          </a:p>
          <a:p>
            <a:pPr lvl="1"/>
            <a:r>
              <a:rPr lang="en-CH" dirty="0"/>
              <a:t>tR: 50~100 us</a:t>
            </a:r>
          </a:p>
          <a:p>
            <a:pPr lvl="1"/>
            <a:r>
              <a:rPr lang="en-CH" dirty="0"/>
              <a:t>tPROG: 700us~1000 us</a:t>
            </a:r>
          </a:p>
          <a:p>
            <a:pPr lvl="1"/>
            <a:r>
              <a:rPr lang="en-CH" dirty="0"/>
              <a:t>tBERS: 3ms~5ms</a:t>
            </a:r>
          </a:p>
          <a:p>
            <a:pPr lvl="1"/>
            <a:endParaRPr lang="en-CH" dirty="0"/>
          </a:p>
          <a:p>
            <a:r>
              <a:rPr lang="en-CH" dirty="0"/>
              <a:t>Flash-controller level latency </a:t>
            </a:r>
          </a:p>
          <a:p>
            <a:pPr lvl="1"/>
            <a:r>
              <a:rPr lang="en-CH" dirty="0"/>
              <a:t>1-Gb I/O rate and 16-KiB page size</a:t>
            </a:r>
          </a:p>
          <a:p>
            <a:pPr lvl="1"/>
            <a:r>
              <a:rPr lang="en-CH" dirty="0"/>
              <a:t>Read</a:t>
            </a:r>
          </a:p>
          <a:p>
            <a:pPr lvl="2"/>
            <a:r>
              <a:rPr lang="en-CH" dirty="0">
                <a:solidFill>
                  <a:srgbClr val="7030A0"/>
                </a:solidFill>
              </a:rPr>
              <a:t>(tCMD) </a:t>
            </a:r>
            <a:r>
              <a:rPr lang="en-CH" dirty="0"/>
              <a:t>+ </a:t>
            </a:r>
            <a:r>
              <a:rPr lang="en-CH" dirty="0">
                <a:solidFill>
                  <a:srgbClr val="C00000"/>
                </a:solidFill>
              </a:rPr>
              <a:t>tR</a:t>
            </a:r>
            <a:r>
              <a:rPr lang="en-CH" dirty="0"/>
              <a:t> + </a:t>
            </a:r>
            <a:r>
              <a:rPr lang="en-CH" dirty="0">
                <a:solidFill>
                  <a:srgbClr val="0070C0"/>
                </a:solidFill>
              </a:rPr>
              <a:t>tDMA</a:t>
            </a:r>
            <a:r>
              <a:rPr lang="en-CH" dirty="0"/>
              <a:t> + </a:t>
            </a:r>
            <a:r>
              <a:rPr lang="en-CH" dirty="0">
                <a:solidFill>
                  <a:schemeClr val="accent6"/>
                </a:solidFill>
              </a:rPr>
              <a:t>tECC</a:t>
            </a:r>
            <a:r>
              <a:rPr lang="en-CH" baseline="-25000" dirty="0">
                <a:solidFill>
                  <a:schemeClr val="accent6"/>
                </a:solidFill>
              </a:rPr>
              <a:t>DEC</a:t>
            </a:r>
            <a:r>
              <a:rPr lang="en-CH" dirty="0"/>
              <a:t> + </a:t>
            </a:r>
            <a:r>
              <a:rPr lang="en-CH" dirty="0">
                <a:solidFill>
                  <a:schemeClr val="accent1"/>
                </a:solidFill>
              </a:rPr>
              <a:t>(tRND) </a:t>
            </a:r>
            <a:endParaRPr lang="en-CH" baseline="-25000" dirty="0">
              <a:solidFill>
                <a:schemeClr val="accent6"/>
              </a:solidFill>
            </a:endParaRPr>
          </a:p>
          <a:p>
            <a:pPr lvl="2"/>
            <a:r>
              <a:rPr lang="en-GB" dirty="0"/>
              <a:t>e</a:t>
            </a:r>
            <a:r>
              <a:rPr lang="en-CH" dirty="0"/>
              <a:t>.g., 100 + 16 + 20 = 136 us</a:t>
            </a:r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NAND Flash Chip Performance (Cont.)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1BF2716-7394-564D-A544-02C64EDAF892}"/>
              </a:ext>
            </a:extLst>
          </p:cNvPr>
          <p:cNvGrpSpPr/>
          <p:nvPr/>
        </p:nvGrpSpPr>
        <p:grpSpPr>
          <a:xfrm>
            <a:off x="6705600" y="4114800"/>
            <a:ext cx="2133600" cy="2286000"/>
            <a:chOff x="6705600" y="4114800"/>
            <a:chExt cx="2133600" cy="22860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1A8E548-5802-1B44-9DE0-A76B8FB1E50A}"/>
                </a:ext>
              </a:extLst>
            </p:cNvPr>
            <p:cNvSpPr/>
            <p:nvPr/>
          </p:nvSpPr>
          <p:spPr bwMode="auto">
            <a:xfrm>
              <a:off x="6705600" y="5732295"/>
              <a:ext cx="2133600" cy="668505"/>
            </a:xfrm>
            <a:prstGeom prst="roundRect">
              <a:avLst>
                <a:gd name="adj" fmla="val 10088"/>
              </a:avLst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NAND Flash Chip</a:t>
              </a: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F9E3A949-3B59-C14B-89B8-07C343D30DBF}"/>
                </a:ext>
              </a:extLst>
            </p:cNvPr>
            <p:cNvSpPr/>
            <p:nvPr/>
          </p:nvSpPr>
          <p:spPr bwMode="auto">
            <a:xfrm>
              <a:off x="6705600" y="4114800"/>
              <a:ext cx="2133600" cy="914400"/>
            </a:xfrm>
            <a:prstGeom prst="roundRect">
              <a:avLst>
                <a:gd name="adj" fmla="val 10088"/>
              </a:avLst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Flash Controller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6F5E143-28FB-C943-B916-4B5AB319295A}"/>
                </a:ext>
              </a:extLst>
            </p:cNvPr>
            <p:cNvGrpSpPr/>
            <p:nvPr/>
          </p:nvGrpSpPr>
          <p:grpSpPr>
            <a:xfrm>
              <a:off x="6753726" y="4492625"/>
              <a:ext cx="2037348" cy="457200"/>
              <a:chOff x="6509084" y="3578225"/>
              <a:chExt cx="2037348" cy="457200"/>
            </a:xfrm>
            <a:solidFill>
              <a:schemeClr val="bg1"/>
            </a:solidFill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D0E17521-5A2E-A145-92FA-4E13FACBFE78}"/>
                  </a:ext>
                </a:extLst>
              </p:cNvPr>
              <p:cNvSpPr/>
              <p:nvPr/>
            </p:nvSpPr>
            <p:spPr bwMode="auto">
              <a:xfrm>
                <a:off x="7555832" y="3578225"/>
                <a:ext cx="990600" cy="457200"/>
              </a:xfrm>
              <a:prstGeom prst="round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H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RAND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A0958B4E-E1D7-8548-9CBA-C57458A4ACAE}"/>
                  </a:ext>
                </a:extLst>
              </p:cNvPr>
              <p:cNvSpPr/>
              <p:nvPr/>
            </p:nvSpPr>
            <p:spPr bwMode="auto">
              <a:xfrm>
                <a:off x="6509084" y="3578225"/>
                <a:ext cx="990600" cy="457200"/>
              </a:xfrm>
              <a:prstGeom prst="round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H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ECC</a:t>
                </a:r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E0F40B8-76F0-224C-A933-9277C5A645D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72400" y="5029200"/>
              <a:ext cx="0" cy="703095"/>
            </a:xfrm>
            <a:prstGeom prst="line">
              <a:avLst/>
            </a:prstGeom>
            <a:solidFill>
              <a:srgbClr val="C0C0C0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DC83BF2-2773-B545-ADEC-9CC9B96A2CCA}"/>
                </a:ext>
              </a:extLst>
            </p:cNvPr>
            <p:cNvCxnSpPr>
              <a:cxnSpLocks/>
            </p:cNvCxnSpPr>
            <p:nvPr/>
          </p:nvCxnSpPr>
          <p:spPr bwMode="auto">
            <a:xfrm rot="18900000">
              <a:off x="7630458" y="5380748"/>
              <a:ext cx="283885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2CF0D9-B623-794B-AD99-C733058DD439}"/>
              </a:ext>
            </a:extLst>
          </p:cNvPr>
          <p:cNvGrpSpPr/>
          <p:nvPr/>
        </p:nvGrpSpPr>
        <p:grpSpPr>
          <a:xfrm>
            <a:off x="7245653" y="3352800"/>
            <a:ext cx="1053494" cy="762000"/>
            <a:chOff x="7245653" y="3352800"/>
            <a:chExt cx="1053494" cy="7620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DE251B-3841-964A-B622-B9FB0E8F06F3}"/>
                </a:ext>
              </a:extLst>
            </p:cNvPr>
            <p:cNvSpPr txBox="1"/>
            <p:nvPr/>
          </p:nvSpPr>
          <p:spPr>
            <a:xfrm>
              <a:off x="7245653" y="3352800"/>
              <a:ext cx="1053494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i="1" dirty="0">
                  <a:latin typeface="Cambria" panose="02040503050406030204" pitchFamily="18" charset="0"/>
                </a:rPr>
                <a:t>READ(x)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C69A6CB-A12E-3E4F-AF1C-74D1633D6F3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69074" y="3722132"/>
              <a:ext cx="0" cy="392668"/>
            </a:xfrm>
            <a:prstGeom prst="straightConnector1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442B7B5-8503-C745-8159-62F1728891EE}"/>
              </a:ext>
            </a:extLst>
          </p:cNvPr>
          <p:cNvSpPr txBox="1"/>
          <p:nvPr/>
        </p:nvSpPr>
        <p:spPr>
          <a:xfrm>
            <a:off x="6294092" y="5430489"/>
            <a:ext cx="131799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kern="0" dirty="0">
                <a:solidFill>
                  <a:srgbClr val="C00000"/>
                </a:solidFill>
                <a:latin typeface="Calibri" panose="020F0502020204030204"/>
                <a:ea typeface="맑은 고딕" panose="020B0503020000020004" pitchFamily="34" charset="-127"/>
              </a:rPr>
              <a:t>❷</a:t>
            </a:r>
            <a:r>
              <a:rPr lang="ko-KR" altLang="en-US" dirty="0">
                <a:solidFill>
                  <a:srgbClr val="C00000"/>
                </a:solidFill>
                <a:latin typeface="Calibri" panose="020F0502020204030204"/>
                <a:ea typeface="맑은 고딕" panose="020B0503020000020004" pitchFamily="34" charset="-127"/>
              </a:rPr>
              <a:t> </a:t>
            </a: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Sensing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634798-A36E-514C-B812-BE2A805F0771}"/>
              </a:ext>
            </a:extLst>
          </p:cNvPr>
          <p:cNvSpPr txBox="1"/>
          <p:nvPr/>
        </p:nvSpPr>
        <p:spPr>
          <a:xfrm>
            <a:off x="7082620" y="5174345"/>
            <a:ext cx="141705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070C0"/>
                </a:solidFill>
                <a:latin typeface="Cambria" panose="02040503050406030204" pitchFamily="18" charset="0"/>
                <a:ea typeface="맑은 고딕" panose="020B0503020000020004" pitchFamily="34" charset="-127"/>
              </a:rPr>
              <a:t>❸</a:t>
            </a:r>
            <a:r>
              <a:rPr lang="ko-KR" altLang="en-US" dirty="0">
                <a:solidFill>
                  <a:srgbClr val="0070C0"/>
                </a:solidFill>
                <a:latin typeface="Calibri" panose="020F0502020204030204"/>
                <a:ea typeface="맑은 고딕" panose="020B0503020000020004" pitchFamily="34" charset="-127"/>
              </a:rPr>
              <a:t> </a:t>
            </a:r>
            <a:r>
              <a:rPr lang="en-CH" b="1" i="1" dirty="0">
                <a:solidFill>
                  <a:srgbClr val="0070C0"/>
                </a:solidFill>
                <a:latin typeface="Cambria" panose="02040503050406030204" pitchFamily="18" charset="0"/>
              </a:rPr>
              <a:t>Transfer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9A614E-0273-FF4A-8D30-468243FEDD93}"/>
              </a:ext>
            </a:extLst>
          </p:cNvPr>
          <p:cNvSpPr/>
          <p:nvPr/>
        </p:nvSpPr>
        <p:spPr>
          <a:xfrm>
            <a:off x="6620634" y="4402671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34742A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❹</a:t>
            </a:r>
            <a:endParaRPr lang="en-CH" dirty="0">
              <a:solidFill>
                <a:srgbClr val="34742A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30941C-3190-9649-B376-0CA354606ECA}"/>
              </a:ext>
            </a:extLst>
          </p:cNvPr>
          <p:cNvSpPr/>
          <p:nvPr/>
        </p:nvSpPr>
        <p:spPr>
          <a:xfrm>
            <a:off x="7641777" y="4395326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Calibri" panose="020F0502020204030204"/>
                <a:ea typeface="맑은 고딕" panose="020B0503020000020004" pitchFamily="34" charset="-127"/>
              </a:rPr>
              <a:t>❺</a:t>
            </a:r>
            <a:endParaRPr lang="en-CH" dirty="0">
              <a:solidFill>
                <a:schemeClr val="accent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712AB8-9EA3-E147-9915-CFE845A63EF2}"/>
              </a:ext>
            </a:extLst>
          </p:cNvPr>
          <p:cNvSpPr/>
          <p:nvPr/>
        </p:nvSpPr>
        <p:spPr>
          <a:xfrm>
            <a:off x="6306694" y="5723647"/>
            <a:ext cx="51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  <a:latin typeface="Calibri" panose="020F0502020204030204"/>
                <a:ea typeface="맑은 고딕" panose="020B0503020000020004" pitchFamily="34" charset="-127"/>
              </a:rPr>
              <a:t>❶ 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90601046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9" grpId="0"/>
      <p:bldP spid="12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CH" dirty="0"/>
              <a:t>tR, tPROG, and tBERS</a:t>
            </a:r>
          </a:p>
          <a:p>
            <a:pPr lvl="1"/>
            <a:r>
              <a:rPr lang="en-GB" dirty="0"/>
              <a:t>L</a:t>
            </a:r>
            <a:r>
              <a:rPr lang="en-CH" dirty="0"/>
              <a:t>atencies for chip-level read/program/erase operations</a:t>
            </a:r>
          </a:p>
          <a:p>
            <a:pPr lvl="1"/>
            <a:r>
              <a:rPr lang="en-CH" dirty="0"/>
              <a:t>tR: 50~100 us</a:t>
            </a:r>
          </a:p>
          <a:p>
            <a:pPr lvl="1"/>
            <a:r>
              <a:rPr lang="en-CH" dirty="0"/>
              <a:t>tPROG: 700us~1000 us</a:t>
            </a:r>
          </a:p>
          <a:p>
            <a:pPr lvl="1"/>
            <a:r>
              <a:rPr lang="en-CH" dirty="0"/>
              <a:t>tBERS: 3ms~5ms</a:t>
            </a:r>
          </a:p>
          <a:p>
            <a:pPr lvl="1"/>
            <a:endParaRPr lang="en-CH" dirty="0"/>
          </a:p>
          <a:p>
            <a:r>
              <a:rPr lang="en-CH" dirty="0"/>
              <a:t>Flash-controller level latency </a:t>
            </a:r>
          </a:p>
          <a:p>
            <a:pPr lvl="1"/>
            <a:r>
              <a:rPr lang="en-CH" dirty="0"/>
              <a:t>1-Gb I/O rate and 16-KiB page size</a:t>
            </a:r>
          </a:p>
          <a:p>
            <a:pPr lvl="1"/>
            <a:r>
              <a:rPr lang="en-CH" dirty="0"/>
              <a:t>Read</a:t>
            </a:r>
          </a:p>
          <a:p>
            <a:pPr lvl="2"/>
            <a:r>
              <a:rPr lang="en-CH" dirty="0">
                <a:solidFill>
                  <a:srgbClr val="7030A0"/>
                </a:solidFill>
              </a:rPr>
              <a:t>(tCMD) </a:t>
            </a:r>
            <a:r>
              <a:rPr lang="en-CH" dirty="0"/>
              <a:t>+ </a:t>
            </a:r>
            <a:r>
              <a:rPr lang="en-CH" dirty="0">
                <a:solidFill>
                  <a:srgbClr val="C00000"/>
                </a:solidFill>
              </a:rPr>
              <a:t>tR</a:t>
            </a:r>
            <a:r>
              <a:rPr lang="en-CH" dirty="0"/>
              <a:t> + </a:t>
            </a:r>
            <a:r>
              <a:rPr lang="en-CH" dirty="0">
                <a:solidFill>
                  <a:srgbClr val="0070C0"/>
                </a:solidFill>
              </a:rPr>
              <a:t>tDMA</a:t>
            </a:r>
            <a:r>
              <a:rPr lang="en-CH" dirty="0">
                <a:solidFill>
                  <a:schemeClr val="accent1"/>
                </a:solidFill>
              </a:rPr>
              <a:t> </a:t>
            </a:r>
            <a:r>
              <a:rPr lang="en-CH" dirty="0"/>
              <a:t>+ </a:t>
            </a:r>
            <a:r>
              <a:rPr lang="en-CH" dirty="0">
                <a:solidFill>
                  <a:schemeClr val="accent6"/>
                </a:solidFill>
              </a:rPr>
              <a:t>tECC</a:t>
            </a:r>
            <a:r>
              <a:rPr lang="en-CH" baseline="-25000" dirty="0">
                <a:solidFill>
                  <a:schemeClr val="accent6"/>
                </a:solidFill>
              </a:rPr>
              <a:t>DEC</a:t>
            </a:r>
            <a:r>
              <a:rPr lang="en-CH" dirty="0"/>
              <a:t> + </a:t>
            </a:r>
            <a:r>
              <a:rPr lang="en-CH" dirty="0">
                <a:solidFill>
                  <a:schemeClr val="accent1"/>
                </a:solidFill>
              </a:rPr>
              <a:t>(tRND)</a:t>
            </a:r>
            <a:endParaRPr lang="en-CH" baseline="-25000" dirty="0">
              <a:solidFill>
                <a:schemeClr val="accent6"/>
              </a:solidFill>
            </a:endParaRPr>
          </a:p>
          <a:p>
            <a:pPr lvl="2"/>
            <a:r>
              <a:rPr lang="en-GB" dirty="0"/>
              <a:t>e</a:t>
            </a:r>
            <a:r>
              <a:rPr lang="en-CH" dirty="0"/>
              <a:t>.g., 100 + 16 + 20 = 136 us</a:t>
            </a:r>
          </a:p>
          <a:p>
            <a:pPr lvl="1"/>
            <a:r>
              <a:rPr lang="en-CH" dirty="0"/>
              <a:t>Program</a:t>
            </a:r>
          </a:p>
          <a:p>
            <a:pPr lvl="2"/>
            <a:r>
              <a:rPr lang="en-CH" dirty="0">
                <a:solidFill>
                  <a:schemeClr val="accent1"/>
                </a:solidFill>
              </a:rPr>
              <a:t>(tRND) </a:t>
            </a:r>
            <a:r>
              <a:rPr lang="en-CH" dirty="0"/>
              <a:t>+ </a:t>
            </a:r>
            <a:r>
              <a:rPr lang="en-CH" dirty="0">
                <a:solidFill>
                  <a:schemeClr val="accent6"/>
                </a:solidFill>
              </a:rPr>
              <a:t>tECC</a:t>
            </a:r>
            <a:r>
              <a:rPr lang="en-CH" baseline="-25000" dirty="0">
                <a:solidFill>
                  <a:schemeClr val="accent6"/>
                </a:solidFill>
              </a:rPr>
              <a:t>ENC</a:t>
            </a:r>
            <a:r>
              <a:rPr lang="en-CH" dirty="0"/>
              <a:t> + </a:t>
            </a:r>
            <a:r>
              <a:rPr lang="en-CH" dirty="0">
                <a:solidFill>
                  <a:srgbClr val="7030A0"/>
                </a:solidFill>
              </a:rPr>
              <a:t>(tCMD)</a:t>
            </a:r>
            <a:r>
              <a:rPr lang="en-CH" dirty="0"/>
              <a:t> + </a:t>
            </a:r>
            <a:r>
              <a:rPr lang="en-CH" dirty="0">
                <a:solidFill>
                  <a:srgbClr val="0070C0"/>
                </a:solidFill>
              </a:rPr>
              <a:t>tDMA</a:t>
            </a:r>
            <a:r>
              <a:rPr lang="en-CH" dirty="0"/>
              <a:t> + </a:t>
            </a:r>
            <a:r>
              <a:rPr lang="en-CH" dirty="0">
                <a:solidFill>
                  <a:srgbClr val="C00000"/>
                </a:solidFill>
              </a:rPr>
              <a:t>tPROG</a:t>
            </a:r>
          </a:p>
          <a:p>
            <a:pPr lvl="2"/>
            <a:r>
              <a:rPr lang="en-CH" dirty="0"/>
              <a:t>e.g., 20 + 16 + 700 = 736 us</a:t>
            </a:r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NAND Flash Chip Performance (Cont.)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1BF2716-7394-564D-A544-02C64EDAF892}"/>
              </a:ext>
            </a:extLst>
          </p:cNvPr>
          <p:cNvGrpSpPr/>
          <p:nvPr/>
        </p:nvGrpSpPr>
        <p:grpSpPr>
          <a:xfrm>
            <a:off x="6705600" y="4114800"/>
            <a:ext cx="2133600" cy="2286000"/>
            <a:chOff x="6705600" y="4114800"/>
            <a:chExt cx="2133600" cy="228600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1A8E548-5802-1B44-9DE0-A76B8FB1E50A}"/>
                </a:ext>
              </a:extLst>
            </p:cNvPr>
            <p:cNvSpPr/>
            <p:nvPr/>
          </p:nvSpPr>
          <p:spPr bwMode="auto">
            <a:xfrm>
              <a:off x="6705600" y="5732295"/>
              <a:ext cx="2133600" cy="668505"/>
            </a:xfrm>
            <a:prstGeom prst="roundRect">
              <a:avLst>
                <a:gd name="adj" fmla="val 10088"/>
              </a:avLst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NAND Flash Chip</a:t>
              </a: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F9E3A949-3B59-C14B-89B8-07C343D30DBF}"/>
                </a:ext>
              </a:extLst>
            </p:cNvPr>
            <p:cNvSpPr/>
            <p:nvPr/>
          </p:nvSpPr>
          <p:spPr bwMode="auto">
            <a:xfrm>
              <a:off x="6705600" y="4114800"/>
              <a:ext cx="2133600" cy="914400"/>
            </a:xfrm>
            <a:prstGeom prst="roundRect">
              <a:avLst>
                <a:gd name="adj" fmla="val 10088"/>
              </a:avLst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Flash Controller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6F5E143-28FB-C943-B916-4B5AB319295A}"/>
                </a:ext>
              </a:extLst>
            </p:cNvPr>
            <p:cNvGrpSpPr/>
            <p:nvPr/>
          </p:nvGrpSpPr>
          <p:grpSpPr>
            <a:xfrm>
              <a:off x="6753726" y="4492625"/>
              <a:ext cx="2037348" cy="457200"/>
              <a:chOff x="6509084" y="3578225"/>
              <a:chExt cx="2037348" cy="457200"/>
            </a:xfrm>
            <a:solidFill>
              <a:schemeClr val="bg1"/>
            </a:solidFill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D0E17521-5A2E-A145-92FA-4E13FACBFE78}"/>
                  </a:ext>
                </a:extLst>
              </p:cNvPr>
              <p:cNvSpPr/>
              <p:nvPr/>
            </p:nvSpPr>
            <p:spPr bwMode="auto">
              <a:xfrm>
                <a:off x="7555832" y="3578225"/>
                <a:ext cx="990600" cy="457200"/>
              </a:xfrm>
              <a:prstGeom prst="round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H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RAND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A0958B4E-E1D7-8548-9CBA-C57458A4ACAE}"/>
                  </a:ext>
                </a:extLst>
              </p:cNvPr>
              <p:cNvSpPr/>
              <p:nvPr/>
            </p:nvSpPr>
            <p:spPr bwMode="auto">
              <a:xfrm>
                <a:off x="6509084" y="3578225"/>
                <a:ext cx="990600" cy="457200"/>
              </a:xfrm>
              <a:prstGeom prst="round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H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ECC</a:t>
                </a:r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E0F40B8-76F0-224C-A933-9277C5A645D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72400" y="5029200"/>
              <a:ext cx="0" cy="703095"/>
            </a:xfrm>
            <a:prstGeom prst="line">
              <a:avLst/>
            </a:prstGeom>
            <a:solidFill>
              <a:srgbClr val="C0C0C0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DC83BF2-2773-B545-ADEC-9CC9B96A2CCA}"/>
                </a:ext>
              </a:extLst>
            </p:cNvPr>
            <p:cNvCxnSpPr>
              <a:cxnSpLocks/>
            </p:cNvCxnSpPr>
            <p:nvPr/>
          </p:nvCxnSpPr>
          <p:spPr bwMode="auto">
            <a:xfrm rot="18900000">
              <a:off x="7630458" y="5380748"/>
              <a:ext cx="283885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A10C1EC-306B-604F-A94D-819781F8265A}"/>
              </a:ext>
            </a:extLst>
          </p:cNvPr>
          <p:cNvGrpSpPr/>
          <p:nvPr/>
        </p:nvGrpSpPr>
        <p:grpSpPr>
          <a:xfrm>
            <a:off x="7178327" y="3352800"/>
            <a:ext cx="1188146" cy="762000"/>
            <a:chOff x="7178327" y="3352800"/>
            <a:chExt cx="1188146" cy="76200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DE251B-3841-964A-B622-B9FB0E8F06F3}"/>
                </a:ext>
              </a:extLst>
            </p:cNvPr>
            <p:cNvSpPr txBox="1"/>
            <p:nvPr/>
          </p:nvSpPr>
          <p:spPr>
            <a:xfrm>
              <a:off x="7178327" y="3352800"/>
              <a:ext cx="1188146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b="1" i="1" dirty="0">
                  <a:latin typeface="Cambria" panose="02040503050406030204" pitchFamily="18" charset="0"/>
                </a:rPr>
                <a:t>WRITE(x)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C69A6CB-A12E-3E4F-AF1C-74D1633D6F3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69074" y="3722132"/>
              <a:ext cx="0" cy="392668"/>
            </a:xfrm>
            <a:prstGeom prst="straightConnector1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442B7B5-8503-C745-8159-62F1728891EE}"/>
              </a:ext>
            </a:extLst>
          </p:cNvPr>
          <p:cNvSpPr txBox="1"/>
          <p:nvPr/>
        </p:nvSpPr>
        <p:spPr>
          <a:xfrm>
            <a:off x="6365568" y="5430489"/>
            <a:ext cx="144655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  <a:latin typeface="Calibri" panose="020F0502020204030204"/>
                <a:ea typeface="맑은 고딕" panose="020B0503020000020004" pitchFamily="34" charset="-127"/>
              </a:rPr>
              <a:t>❺ </a:t>
            </a:r>
            <a:r>
              <a:rPr lang="en-CH" b="1" i="1" dirty="0">
                <a:solidFill>
                  <a:srgbClr val="C00000"/>
                </a:solidFill>
                <a:latin typeface="Cambria" panose="02040503050406030204" pitchFamily="18" charset="0"/>
              </a:rPr>
              <a:t>Program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634798-A36E-514C-B812-BE2A805F0771}"/>
              </a:ext>
            </a:extLst>
          </p:cNvPr>
          <p:cNvSpPr txBox="1"/>
          <p:nvPr/>
        </p:nvSpPr>
        <p:spPr>
          <a:xfrm>
            <a:off x="7016576" y="5174345"/>
            <a:ext cx="141705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dirty="0">
                <a:solidFill>
                  <a:srgbClr val="0070C0"/>
                </a:solidFill>
                <a:latin typeface="Courier New" panose="02070309020205020404" pitchFamily="49" charset="0"/>
                <a:ea typeface="맑은 고딕" panose="020B0503020000020004" pitchFamily="34" charset="-127"/>
                <a:cs typeface="Courier New" panose="02070309020205020404" pitchFamily="49" charset="0"/>
              </a:rPr>
              <a:t>❹</a:t>
            </a:r>
            <a:r>
              <a:rPr lang="ko-KR" altLang="en-US" dirty="0">
                <a:solidFill>
                  <a:srgbClr val="0070C0"/>
                </a:solidFill>
                <a:latin typeface="Calibri" panose="020F0502020204030204"/>
                <a:ea typeface="맑은 고딕" panose="020B0503020000020004" pitchFamily="34" charset="-127"/>
              </a:rPr>
              <a:t> </a:t>
            </a:r>
            <a:r>
              <a:rPr lang="en-CH" b="1" i="1" dirty="0">
                <a:solidFill>
                  <a:srgbClr val="0070C0"/>
                </a:solidFill>
                <a:latin typeface="Cambria" panose="02040503050406030204" pitchFamily="18" charset="0"/>
              </a:rPr>
              <a:t>Transfer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8F52A3-6E34-0243-B882-6009CFDF6E2B}"/>
              </a:ext>
            </a:extLst>
          </p:cNvPr>
          <p:cNvSpPr/>
          <p:nvPr/>
        </p:nvSpPr>
        <p:spPr>
          <a:xfrm>
            <a:off x="7672031" y="4393482"/>
            <a:ext cx="51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  <a:latin typeface="Calibri" panose="020F0502020204030204"/>
                <a:ea typeface="맑은 고딕" panose="020B0503020000020004" pitchFamily="34" charset="-127"/>
              </a:rPr>
              <a:t>❶</a:t>
            </a:r>
            <a:r>
              <a:rPr lang="ko-KR" altLang="en-US" dirty="0">
                <a:solidFill>
                  <a:schemeClr val="accent6"/>
                </a:solidFill>
                <a:latin typeface="Calibri" panose="020F0502020204030204"/>
                <a:ea typeface="맑은 고딕" panose="020B0503020000020004" pitchFamily="34" charset="-127"/>
              </a:rPr>
              <a:t> </a:t>
            </a:r>
            <a:endParaRPr lang="en-CH" dirty="0">
              <a:solidFill>
                <a:schemeClr val="accent6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13A5F8-6A4E-7A47-A141-2F567807CD03}"/>
              </a:ext>
            </a:extLst>
          </p:cNvPr>
          <p:cNvSpPr/>
          <p:nvPr/>
        </p:nvSpPr>
        <p:spPr>
          <a:xfrm>
            <a:off x="6631027" y="4393482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kern="0" dirty="0">
                <a:solidFill>
                  <a:srgbClr val="34742A"/>
                </a:solidFill>
                <a:latin typeface="Calibri" panose="020F0502020204030204"/>
                <a:ea typeface="맑은 고딕" panose="020B0503020000020004" pitchFamily="34" charset="-127"/>
              </a:rPr>
              <a:t>❷</a:t>
            </a:r>
            <a:endParaRPr lang="en-CH" dirty="0">
              <a:solidFill>
                <a:srgbClr val="34742A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ED9A2-62A8-7447-A3BE-AF63AB34392D}"/>
              </a:ext>
            </a:extLst>
          </p:cNvPr>
          <p:cNvSpPr/>
          <p:nvPr/>
        </p:nvSpPr>
        <p:spPr>
          <a:xfrm>
            <a:off x="6388334" y="5718221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7030A0"/>
                </a:solidFill>
                <a:latin typeface="Cambria" panose="02040503050406030204" pitchFamily="18" charset="0"/>
                <a:ea typeface="맑은 고딕" panose="020B0503020000020004" pitchFamily="34" charset="-127"/>
              </a:rPr>
              <a:t>❸</a:t>
            </a:r>
            <a:endParaRPr lang="en-CH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7099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5" grpId="0"/>
      <p:bldP spid="14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How about bandwidth?</a:t>
            </a:r>
          </a:p>
          <a:p>
            <a:pPr lvl="1"/>
            <a:r>
              <a:rPr lang="en-US" dirty="0"/>
              <a:t>Read</a:t>
            </a:r>
          </a:p>
          <a:p>
            <a:pPr lvl="2"/>
            <a:r>
              <a:rPr lang="en-US" dirty="0"/>
              <a:t>16 KiB / 136 us ≈ 120 MB/s</a:t>
            </a:r>
          </a:p>
          <a:p>
            <a:pPr lvl="1"/>
            <a:r>
              <a:rPr lang="en-US" dirty="0"/>
              <a:t>Write</a:t>
            </a:r>
          </a:p>
          <a:p>
            <a:pPr lvl="2"/>
            <a:r>
              <a:rPr lang="en-US" dirty="0"/>
              <a:t>16 KiB / 736 us </a:t>
            </a:r>
            <a:r>
              <a:rPr lang="en-CH" dirty="0"/>
              <a:t>≈ 22 MB/s</a:t>
            </a:r>
            <a:endParaRPr lang="en-US" dirty="0"/>
          </a:p>
          <a:p>
            <a:pPr marL="344487" lvl="1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NAND Flash Chip Performance (Cont.)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8480CE-E236-E24F-8D9D-F7D512A27376}"/>
              </a:ext>
            </a:extLst>
          </p:cNvPr>
          <p:cNvGrpSpPr/>
          <p:nvPr/>
        </p:nvGrpSpPr>
        <p:grpSpPr>
          <a:xfrm>
            <a:off x="5064186" y="940713"/>
            <a:ext cx="3698814" cy="2025983"/>
            <a:chOff x="5064186" y="940713"/>
            <a:chExt cx="3698814" cy="202598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0889BC8-D2AC-5A40-B84E-847EBD283004}"/>
                </a:ext>
              </a:extLst>
            </p:cNvPr>
            <p:cNvSpPr txBox="1"/>
            <p:nvPr/>
          </p:nvSpPr>
          <p:spPr>
            <a:xfrm>
              <a:off x="6446211" y="940713"/>
              <a:ext cx="1072730" cy="43088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sz="2200" b="1" dirty="0">
                  <a:solidFill>
                    <a:srgbClr val="C00000"/>
                  </a:solidFill>
                  <a:latin typeface="+mn-lt"/>
                </a:rPr>
                <a:t>WAIT!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CD3DAD-CC0E-8D4B-89FB-B4338FB567FA}"/>
                </a:ext>
              </a:extLst>
            </p:cNvPr>
            <p:cNvSpPr txBox="1"/>
            <p:nvPr/>
          </p:nvSpPr>
          <p:spPr>
            <a:xfrm>
              <a:off x="5502332" y="1358500"/>
              <a:ext cx="2895986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sz="2000" dirty="0">
                  <a:latin typeface="+mn-lt"/>
                </a:rPr>
                <a:t>SSD read latency: </a:t>
              </a:r>
              <a:r>
                <a:rPr lang="en-CH" sz="2000" dirty="0">
                  <a:solidFill>
                    <a:srgbClr val="C00000"/>
                  </a:solidFill>
                  <a:latin typeface="+mn-lt"/>
                </a:rPr>
                <a:t>67 us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A183CB9-E3EA-B740-A9B9-5E02E420811A}"/>
                </a:ext>
              </a:extLst>
            </p:cNvPr>
            <p:cNvSpPr txBox="1"/>
            <p:nvPr/>
          </p:nvSpPr>
          <p:spPr>
            <a:xfrm>
              <a:off x="5137649" y="1752600"/>
              <a:ext cx="362535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sz="2000" dirty="0">
                  <a:latin typeface="+mn-lt"/>
                </a:rPr>
                <a:t>SSD read bandwidth: </a:t>
              </a:r>
              <a:r>
                <a:rPr lang="en-CH" sz="2000" dirty="0">
                  <a:solidFill>
                    <a:srgbClr val="C00000"/>
                  </a:solidFill>
                  <a:latin typeface="+mn-lt"/>
                </a:rPr>
                <a:t>3.5 GB/s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D79BB5-8040-C84E-9439-EEBD53F4ECAD}"/>
                </a:ext>
              </a:extLst>
            </p:cNvPr>
            <p:cNvSpPr txBox="1"/>
            <p:nvPr/>
          </p:nvSpPr>
          <p:spPr>
            <a:xfrm>
              <a:off x="5446594" y="2172486"/>
              <a:ext cx="2958695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sz="2000" dirty="0">
                  <a:latin typeface="+mn-lt"/>
                </a:rPr>
                <a:t>SSD write latency: </a:t>
              </a:r>
              <a:r>
                <a:rPr lang="en-CH" sz="2000" dirty="0">
                  <a:solidFill>
                    <a:srgbClr val="C00000"/>
                  </a:solidFill>
                  <a:latin typeface="+mn-lt"/>
                </a:rPr>
                <a:t>47 us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449BE19-9B7A-274C-87B4-21BD91971227}"/>
                </a:ext>
              </a:extLst>
            </p:cNvPr>
            <p:cNvSpPr txBox="1"/>
            <p:nvPr/>
          </p:nvSpPr>
          <p:spPr>
            <a:xfrm>
              <a:off x="5064186" y="2566586"/>
              <a:ext cx="3471656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sz="2000" dirty="0">
                  <a:latin typeface="+mn-lt"/>
                </a:rPr>
                <a:t>SSD write bandwidth: </a:t>
              </a:r>
              <a:r>
                <a:rPr lang="en-CH" sz="2000" dirty="0">
                  <a:solidFill>
                    <a:srgbClr val="C00000"/>
                  </a:solidFill>
                  <a:latin typeface="+mn-lt"/>
                </a:rPr>
                <a:t>3 GB/s</a:t>
              </a:r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769393D-D9A7-7C45-8EE9-48DCA83FA008}"/>
              </a:ext>
            </a:extLst>
          </p:cNvPr>
          <p:cNvSpPr/>
          <p:nvPr/>
        </p:nvSpPr>
        <p:spPr bwMode="auto">
          <a:xfrm>
            <a:off x="2261616" y="1712976"/>
            <a:ext cx="838200" cy="1214096"/>
          </a:xfrm>
          <a:prstGeom prst="roundRect">
            <a:avLst/>
          </a:prstGeom>
          <a:noFill/>
          <a:ln w="19050" cap="flat" cmpd="sng" algn="ctr">
            <a:solidFill>
              <a:srgbClr val="0070C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H" sz="180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50B0F-C5FD-894B-8E20-9F7836FF2750}"/>
              </a:ext>
            </a:extLst>
          </p:cNvPr>
          <p:cNvSpPr txBox="1"/>
          <p:nvPr/>
        </p:nvSpPr>
        <p:spPr>
          <a:xfrm>
            <a:off x="210312" y="2902688"/>
            <a:ext cx="453675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CH" sz="2000" dirty="0">
                <a:solidFill>
                  <a:srgbClr val="0070C0"/>
                </a:solidFill>
                <a:latin typeface="+mn-lt"/>
              </a:rPr>
              <a:t>Optimizations w/ advanced commands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C06D4E8-0AE0-9649-B9B6-082F5D20F92A}"/>
              </a:ext>
            </a:extLst>
          </p:cNvPr>
          <p:cNvSpPr/>
          <p:nvPr/>
        </p:nvSpPr>
        <p:spPr bwMode="auto">
          <a:xfrm>
            <a:off x="3147517" y="3429602"/>
            <a:ext cx="2839822" cy="456598"/>
          </a:xfrm>
          <a:prstGeom prst="roundRect">
            <a:avLst>
              <a:gd name="adj" fmla="val 10088"/>
            </a:avLst>
          </a:prstGeom>
          <a:solidFill>
            <a:srgbClr val="CDEDF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mbria" panose="02040503050406030204" pitchFamily="18" charset="0"/>
              </a:rPr>
              <a:t>DRAM/SLC Write Buffer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5F24D41-130C-7C4F-A7D5-AED82FA26D2A}"/>
              </a:ext>
            </a:extLst>
          </p:cNvPr>
          <p:cNvGrpSpPr/>
          <p:nvPr/>
        </p:nvGrpSpPr>
        <p:grpSpPr>
          <a:xfrm>
            <a:off x="315196" y="3570286"/>
            <a:ext cx="8447804" cy="2906715"/>
            <a:chOff x="467596" y="3570286"/>
            <a:chExt cx="8447804" cy="290671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1A8E548-5802-1B44-9DE0-A76B8FB1E50A}"/>
                </a:ext>
              </a:extLst>
            </p:cNvPr>
            <p:cNvSpPr/>
            <p:nvPr/>
          </p:nvSpPr>
          <p:spPr bwMode="auto">
            <a:xfrm>
              <a:off x="6705600" y="5732295"/>
              <a:ext cx="2133600" cy="668505"/>
            </a:xfrm>
            <a:prstGeom prst="roundRect">
              <a:avLst>
                <a:gd name="adj" fmla="val 10088"/>
              </a:avLst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NAND Flash Chip</a:t>
              </a: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F9E3A949-3B59-C14B-89B8-07C343D30DBF}"/>
                </a:ext>
              </a:extLst>
            </p:cNvPr>
            <p:cNvSpPr/>
            <p:nvPr/>
          </p:nvSpPr>
          <p:spPr bwMode="auto">
            <a:xfrm>
              <a:off x="6705600" y="4114800"/>
              <a:ext cx="2133600" cy="914400"/>
            </a:xfrm>
            <a:prstGeom prst="roundRect">
              <a:avLst>
                <a:gd name="adj" fmla="val 10088"/>
              </a:avLst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Flash Controller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6F5E143-28FB-C943-B916-4B5AB319295A}"/>
                </a:ext>
              </a:extLst>
            </p:cNvPr>
            <p:cNvGrpSpPr/>
            <p:nvPr/>
          </p:nvGrpSpPr>
          <p:grpSpPr>
            <a:xfrm>
              <a:off x="6753726" y="4492625"/>
              <a:ext cx="2037348" cy="457200"/>
              <a:chOff x="6509084" y="3578225"/>
              <a:chExt cx="2037348" cy="457200"/>
            </a:xfrm>
            <a:solidFill>
              <a:schemeClr val="bg1"/>
            </a:solidFill>
          </p:grpSpPr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D0E17521-5A2E-A145-92FA-4E13FACBFE78}"/>
                  </a:ext>
                </a:extLst>
              </p:cNvPr>
              <p:cNvSpPr/>
              <p:nvPr/>
            </p:nvSpPr>
            <p:spPr bwMode="auto">
              <a:xfrm>
                <a:off x="7555832" y="3578225"/>
                <a:ext cx="990600" cy="457200"/>
              </a:xfrm>
              <a:prstGeom prst="round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H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RAND</a:t>
                </a:r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A0958B4E-E1D7-8548-9CBA-C57458A4ACAE}"/>
                  </a:ext>
                </a:extLst>
              </p:cNvPr>
              <p:cNvSpPr/>
              <p:nvPr/>
            </p:nvSpPr>
            <p:spPr bwMode="auto">
              <a:xfrm>
                <a:off x="6509084" y="3578225"/>
                <a:ext cx="990600" cy="457200"/>
              </a:xfrm>
              <a:prstGeom prst="round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H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ECC</a:t>
                </a:r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E0F40B8-76F0-224C-A933-9277C5A645D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72400" y="5029200"/>
              <a:ext cx="0" cy="703095"/>
            </a:xfrm>
            <a:prstGeom prst="line">
              <a:avLst/>
            </a:prstGeom>
            <a:solidFill>
              <a:srgbClr val="C0C0C0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DC83BF2-2773-B545-ADEC-9CC9B96A2CCA}"/>
                </a:ext>
              </a:extLst>
            </p:cNvPr>
            <p:cNvCxnSpPr>
              <a:cxnSpLocks/>
            </p:cNvCxnSpPr>
            <p:nvPr/>
          </p:nvCxnSpPr>
          <p:spPr bwMode="auto">
            <a:xfrm rot="18900000">
              <a:off x="7630458" y="5380748"/>
              <a:ext cx="283885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AF32B331-EFBD-9C41-B818-11145CF640BD}"/>
                </a:ext>
              </a:extLst>
            </p:cNvPr>
            <p:cNvSpPr/>
            <p:nvPr/>
          </p:nvSpPr>
          <p:spPr bwMode="auto">
            <a:xfrm>
              <a:off x="4214732" y="5732295"/>
              <a:ext cx="2133600" cy="668505"/>
            </a:xfrm>
            <a:prstGeom prst="roundRect">
              <a:avLst>
                <a:gd name="adj" fmla="val 10088"/>
              </a:avLst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NAND Flash Chip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379FA309-B655-FE4E-80DB-1AD4EE3C5721}"/>
                </a:ext>
              </a:extLst>
            </p:cNvPr>
            <p:cNvSpPr/>
            <p:nvPr/>
          </p:nvSpPr>
          <p:spPr bwMode="auto">
            <a:xfrm>
              <a:off x="4214732" y="4114800"/>
              <a:ext cx="2133600" cy="914400"/>
            </a:xfrm>
            <a:prstGeom prst="roundRect">
              <a:avLst>
                <a:gd name="adj" fmla="val 10088"/>
              </a:avLst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Flash Controller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9FD80E1-E717-EF44-A7C2-82245ABA9A49}"/>
                </a:ext>
              </a:extLst>
            </p:cNvPr>
            <p:cNvGrpSpPr/>
            <p:nvPr/>
          </p:nvGrpSpPr>
          <p:grpSpPr>
            <a:xfrm>
              <a:off x="4262858" y="4492625"/>
              <a:ext cx="2037348" cy="457200"/>
              <a:chOff x="6509084" y="3578225"/>
              <a:chExt cx="2037348" cy="457200"/>
            </a:xfrm>
            <a:solidFill>
              <a:schemeClr val="bg1"/>
            </a:solidFill>
          </p:grpSpPr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2190783F-537B-AF48-A8BD-DAE31037B86D}"/>
                  </a:ext>
                </a:extLst>
              </p:cNvPr>
              <p:cNvSpPr/>
              <p:nvPr/>
            </p:nvSpPr>
            <p:spPr bwMode="auto">
              <a:xfrm>
                <a:off x="7555832" y="3578225"/>
                <a:ext cx="990600" cy="457200"/>
              </a:xfrm>
              <a:prstGeom prst="round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H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RAND</a:t>
                </a: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E37E0D40-B049-C14A-A553-6933E67A473F}"/>
                  </a:ext>
                </a:extLst>
              </p:cNvPr>
              <p:cNvSpPr/>
              <p:nvPr/>
            </p:nvSpPr>
            <p:spPr bwMode="auto">
              <a:xfrm>
                <a:off x="6509084" y="3578225"/>
                <a:ext cx="990600" cy="457200"/>
              </a:xfrm>
              <a:prstGeom prst="round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H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ECC</a:t>
                </a:r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7A1E27B-C013-0149-A443-F891D23535A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81532" y="5029200"/>
              <a:ext cx="0" cy="703095"/>
            </a:xfrm>
            <a:prstGeom prst="line">
              <a:avLst/>
            </a:prstGeom>
            <a:solidFill>
              <a:srgbClr val="C0C0C0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122D60A-1358-0546-B8B8-3263A0C917BF}"/>
                </a:ext>
              </a:extLst>
            </p:cNvPr>
            <p:cNvCxnSpPr>
              <a:cxnSpLocks/>
            </p:cNvCxnSpPr>
            <p:nvPr/>
          </p:nvCxnSpPr>
          <p:spPr bwMode="auto">
            <a:xfrm rot="18900000">
              <a:off x="5139590" y="5380748"/>
              <a:ext cx="283885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1B54931A-6FDA-7047-9A24-FD5E7F018DAF}"/>
                </a:ext>
              </a:extLst>
            </p:cNvPr>
            <p:cNvSpPr/>
            <p:nvPr/>
          </p:nvSpPr>
          <p:spPr bwMode="auto">
            <a:xfrm>
              <a:off x="559046" y="5732295"/>
              <a:ext cx="2133600" cy="668505"/>
            </a:xfrm>
            <a:prstGeom prst="roundRect">
              <a:avLst>
                <a:gd name="adj" fmla="val 10088"/>
              </a:avLst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NAND Flash Chip</a:t>
              </a: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3CD875B4-E985-6E43-A49E-FE2ABC9E265E}"/>
                </a:ext>
              </a:extLst>
            </p:cNvPr>
            <p:cNvSpPr/>
            <p:nvPr/>
          </p:nvSpPr>
          <p:spPr bwMode="auto">
            <a:xfrm>
              <a:off x="559046" y="4114800"/>
              <a:ext cx="2133600" cy="914400"/>
            </a:xfrm>
            <a:prstGeom prst="roundRect">
              <a:avLst>
                <a:gd name="adj" fmla="val 10088"/>
              </a:avLst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CH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</a:rPr>
                <a:t>Flash Controller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5BDD161-8D4A-C042-9E40-AA5157438391}"/>
                </a:ext>
              </a:extLst>
            </p:cNvPr>
            <p:cNvGrpSpPr/>
            <p:nvPr/>
          </p:nvGrpSpPr>
          <p:grpSpPr>
            <a:xfrm>
              <a:off x="607172" y="4492625"/>
              <a:ext cx="2037348" cy="457200"/>
              <a:chOff x="6509084" y="3578225"/>
              <a:chExt cx="2037348" cy="457200"/>
            </a:xfrm>
            <a:solidFill>
              <a:schemeClr val="bg1"/>
            </a:solidFill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C1298020-C693-A04B-8E38-D96B03473003}"/>
                  </a:ext>
                </a:extLst>
              </p:cNvPr>
              <p:cNvSpPr/>
              <p:nvPr/>
            </p:nvSpPr>
            <p:spPr bwMode="auto">
              <a:xfrm>
                <a:off x="7555832" y="3578225"/>
                <a:ext cx="990600" cy="457200"/>
              </a:xfrm>
              <a:prstGeom prst="round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H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RAND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4B275CFC-0CC3-984E-8DF5-3C3444E815D3}"/>
                  </a:ext>
                </a:extLst>
              </p:cNvPr>
              <p:cNvSpPr/>
              <p:nvPr/>
            </p:nvSpPr>
            <p:spPr bwMode="auto">
              <a:xfrm>
                <a:off x="6509084" y="3578225"/>
                <a:ext cx="990600" cy="457200"/>
              </a:xfrm>
              <a:prstGeom prst="roundRect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CH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</a:rPr>
                  <a:t>ECC</a:t>
                </a:r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712497B-8CCB-4943-B273-7A563D69DB5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25846" y="5029200"/>
              <a:ext cx="0" cy="703095"/>
            </a:xfrm>
            <a:prstGeom prst="line">
              <a:avLst/>
            </a:prstGeom>
            <a:solidFill>
              <a:srgbClr val="C0C0C0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20B530-5AC7-444F-B42A-CD6CCFFC2849}"/>
                </a:ext>
              </a:extLst>
            </p:cNvPr>
            <p:cNvCxnSpPr>
              <a:cxnSpLocks/>
            </p:cNvCxnSpPr>
            <p:nvPr/>
          </p:nvCxnSpPr>
          <p:spPr bwMode="auto">
            <a:xfrm rot="18900000">
              <a:off x="1483904" y="5380748"/>
              <a:ext cx="283885" cy="0"/>
            </a:xfrm>
            <a:prstGeom prst="line">
              <a:avLst/>
            </a:prstGeom>
            <a:solidFill>
              <a:srgbClr val="C0C0C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75B2794-AFD0-B54A-9750-EAFE3A8501B8}"/>
                </a:ext>
              </a:extLst>
            </p:cNvPr>
            <p:cNvSpPr/>
            <p:nvPr/>
          </p:nvSpPr>
          <p:spPr bwMode="auto">
            <a:xfrm>
              <a:off x="467596" y="4010881"/>
              <a:ext cx="8443042" cy="2466120"/>
            </a:xfrm>
            <a:prstGeom prst="roundRect">
              <a:avLst>
                <a:gd name="adj" fmla="val 5791"/>
              </a:avLst>
            </a:prstGeom>
            <a:noFill/>
            <a:ln w="190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CH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42F2940-93F0-5146-BF76-20EF6D61E7C3}"/>
                </a:ext>
              </a:extLst>
            </p:cNvPr>
            <p:cNvSpPr txBox="1"/>
            <p:nvPr/>
          </p:nvSpPr>
          <p:spPr>
            <a:xfrm>
              <a:off x="6561679" y="3570286"/>
              <a:ext cx="2353721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sz="2000" dirty="0">
                  <a:solidFill>
                    <a:srgbClr val="0070C0"/>
                  </a:solidFill>
                  <a:latin typeface="+mn-lt"/>
                </a:rPr>
                <a:t>Internal parallelism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2EEC295-CD3C-6947-97CA-63733502FEA2}"/>
                </a:ext>
              </a:extLst>
            </p:cNvPr>
            <p:cNvSpPr txBox="1"/>
            <p:nvPr/>
          </p:nvSpPr>
          <p:spPr>
            <a:xfrm>
              <a:off x="3246741" y="4986286"/>
              <a:ext cx="413896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CH" sz="2400" b="1" i="1" dirty="0">
                  <a:latin typeface="Cambria" panose="02040503050406030204" pitchFamily="18" charset="0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9486552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/>
      <p:bldP spid="3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44368E-150D-9242-94C3-2BB533B2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1"/>
            <a:ext cx="8610600" cy="5562600"/>
          </a:xfrm>
        </p:spPr>
        <p:txBody>
          <a:bodyPr anchor="t"/>
          <a:lstStyle/>
          <a:p>
            <a:r>
              <a:rPr lang="en-US" dirty="0"/>
              <a:t>Minimum I/O units in modern file systems: </a:t>
            </a:r>
            <a:r>
              <a:rPr lang="en-US" dirty="0">
                <a:solidFill>
                  <a:srgbClr val="C00000"/>
                </a:solidFill>
              </a:rPr>
              <a:t>4 KiB</a:t>
            </a:r>
          </a:p>
          <a:p>
            <a:pPr lvl="1"/>
            <a:r>
              <a:rPr lang="en-US" dirty="0"/>
              <a:t>Latency &amp; bandwidth waste due to </a:t>
            </a:r>
            <a:r>
              <a:rPr lang="en-US" dirty="0">
                <a:solidFill>
                  <a:srgbClr val="C00000"/>
                </a:solidFill>
              </a:rPr>
              <a:t>I/O-unit mismatch</a:t>
            </a:r>
          </a:p>
          <a:p>
            <a:pPr lvl="1"/>
            <a:r>
              <a:rPr lang="en-US" dirty="0"/>
              <a:t>e.g., A page read unnecessarily reads/transfers 12-KiB data </a:t>
            </a:r>
          </a:p>
          <a:p>
            <a:pPr lvl="1"/>
            <a:endParaRPr lang="en-US" dirty="0"/>
          </a:p>
          <a:p>
            <a:r>
              <a:rPr lang="en-US" dirty="0"/>
              <a:t>Optimization 1: </a:t>
            </a:r>
            <a:r>
              <a:rPr lang="en-US" dirty="0">
                <a:solidFill>
                  <a:srgbClr val="0070C0"/>
                </a:solidFill>
              </a:rPr>
              <a:t>Sub-page sensing</a:t>
            </a:r>
          </a:p>
          <a:p>
            <a:pPr lvl="1"/>
            <a:r>
              <a:rPr lang="en-US" dirty="0"/>
              <a:t>e.g., Micron SNAP READ operation</a:t>
            </a:r>
            <a:r>
              <a:rPr lang="en-US" baseline="30000" dirty="0"/>
              <a:t>1</a:t>
            </a:r>
          </a:p>
          <a:p>
            <a:pPr lvl="1"/>
            <a:r>
              <a:rPr lang="en-US" dirty="0" err="1"/>
              <a:t>Microarchitecure</a:t>
            </a:r>
            <a:r>
              <a:rPr lang="en-US" dirty="0"/>
              <a:t>-level optimization – </a:t>
            </a:r>
            <a:r>
              <a:rPr lang="en-US" dirty="0">
                <a:solidFill>
                  <a:schemeClr val="accent6"/>
                </a:solidFill>
              </a:rPr>
              <a:t>directly reduces </a:t>
            </a:r>
            <a:r>
              <a:rPr lang="en-US" dirty="0" err="1">
                <a:solidFill>
                  <a:schemeClr val="accent6"/>
                </a:solidFill>
              </a:rPr>
              <a:t>tR</a:t>
            </a:r>
            <a:endParaRPr lang="en-US" dirty="0">
              <a:solidFill>
                <a:schemeClr val="accent6"/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Optimization 2: </a:t>
            </a:r>
            <a:r>
              <a:rPr lang="en-US" dirty="0">
                <a:solidFill>
                  <a:srgbClr val="0070C0"/>
                </a:solidFill>
              </a:rPr>
              <a:t>Random Data Out (RDO)</a:t>
            </a:r>
          </a:p>
          <a:p>
            <a:pPr lvl="1"/>
            <a:r>
              <a:rPr lang="en-US" dirty="0"/>
              <a:t>Data transfer with an </a:t>
            </a:r>
            <a:r>
              <a:rPr lang="en-US" dirty="0">
                <a:solidFill>
                  <a:schemeClr val="accent6"/>
                </a:solidFill>
              </a:rPr>
              <a:t>arbitrary offset and size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Reduce </a:t>
            </a:r>
            <a:r>
              <a:rPr lang="en-US" dirty="0" err="1">
                <a:solidFill>
                  <a:schemeClr val="accent6"/>
                </a:solidFill>
              </a:rPr>
              <a:t>tDMA</a:t>
            </a:r>
            <a:r>
              <a:rPr lang="en-US" dirty="0">
                <a:solidFill>
                  <a:schemeClr val="accent6"/>
                </a:solidFill>
              </a:rPr>
              <a:t> and </a:t>
            </a:r>
            <a:r>
              <a:rPr lang="en-US" dirty="0" err="1">
                <a:solidFill>
                  <a:schemeClr val="accent6"/>
                </a:solidFill>
              </a:rPr>
              <a:t>tECC</a:t>
            </a:r>
            <a:r>
              <a:rPr lang="en-US" baseline="-25000" dirty="0" err="1">
                <a:solidFill>
                  <a:schemeClr val="accent6"/>
                </a:solidFill>
              </a:rPr>
              <a:t>DEC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pPr lvl="1"/>
            <a:endParaRPr lang="en-CH" dirty="0"/>
          </a:p>
          <a:p>
            <a:pPr marL="0" indent="0">
              <a:buNone/>
            </a:pPr>
            <a:endParaRPr lang="en-CH" dirty="0"/>
          </a:p>
          <a:p>
            <a:pPr lvl="1"/>
            <a:endParaRPr lang="en-CH" dirty="0"/>
          </a:p>
          <a:p>
            <a:pPr lvl="1"/>
            <a:endParaRPr lang="en-CH" dirty="0"/>
          </a:p>
        </p:txBody>
      </p:sp>
      <p:sp>
        <p:nvSpPr>
          <p:cNvPr id="299009" name="Title 1">
            <a:extLst>
              <a:ext uri="{FF2B5EF4-FFF2-40B4-BE49-F238E27FC236}">
                <a16:creationId xmlns:a16="http://schemas.microsoft.com/office/drawing/2014/main" id="{0DF95D71-4717-9641-A2B1-944FC90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6858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Advanced Commands for Small Reads</a:t>
            </a:r>
          </a:p>
        </p:txBody>
      </p:sp>
      <p:sp>
        <p:nvSpPr>
          <p:cNvPr id="299011" name="Slide Number Placeholder 3">
            <a:extLst>
              <a:ext uri="{FF2B5EF4-FFF2-40B4-BE49-F238E27FC236}">
                <a16:creationId xmlns:a16="http://schemas.microsoft.com/office/drawing/2014/main" id="{382C1846-515D-6048-9FA0-627CDD03DE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9F3043E-DAD2-F347-A0C9-60754FCE566E}" type="slidenum">
              <a:rPr kumimoji="0" lang="en-US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aramond" panose="02020404030301010803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C34065-78E4-D84C-86D0-3B319B8E7B81}"/>
              </a:ext>
            </a:extLst>
          </p:cNvPr>
          <p:cNvSpPr txBox="1"/>
          <p:nvPr/>
        </p:nvSpPr>
        <p:spPr>
          <a:xfrm>
            <a:off x="192024" y="6187445"/>
            <a:ext cx="8010526" cy="2616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1100" baseline="30000" dirty="0">
                <a:latin typeface="+mn-lt"/>
              </a:rPr>
              <a:t>1</a:t>
            </a:r>
            <a:r>
              <a:rPr lang="en-GB" sz="1100" dirty="0">
                <a:latin typeface="+mn-lt"/>
              </a:rPr>
              <a:t>https://media-</a:t>
            </a:r>
            <a:r>
              <a:rPr lang="en-GB" sz="1100" dirty="0" err="1">
                <a:latin typeface="+mn-lt"/>
              </a:rPr>
              <a:t>www.micron.com</a:t>
            </a:r>
            <a:r>
              <a:rPr lang="en-GB" sz="1100" dirty="0">
                <a:latin typeface="+mn-lt"/>
              </a:rPr>
              <a:t>/-/media/client/global/documents/products/technical-note/</a:t>
            </a:r>
            <a:r>
              <a:rPr lang="en-GB" sz="1100" dirty="0" err="1">
                <a:latin typeface="+mn-lt"/>
              </a:rPr>
              <a:t>nand</a:t>
            </a:r>
            <a:r>
              <a:rPr lang="en-GB" sz="1100" dirty="0">
                <a:latin typeface="+mn-lt"/>
              </a:rPr>
              <a:t>-flash/tn_2993_snap_read.pdf</a:t>
            </a:r>
            <a:endParaRPr lang="en-CH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67386086"/>
      </p:ext>
    </p:extLst>
  </p:cSld>
  <p:clrMapOvr>
    <a:masterClrMapping/>
  </p:clrMapOvr>
  <p:transition spd="slow"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2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9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9_Edg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>
        <a:spAutoFit/>
      </a:bodyPr>
      <a:lstStyle>
        <a:defPPr algn="just">
          <a:defRPr sz="400" b="1" dirty="0">
            <a:solidFill>
              <a:schemeClr val="bg2"/>
            </a:solidFill>
            <a:latin typeface="europa"/>
          </a:defRPr>
        </a:defPPr>
      </a:lstStyle>
    </a:sp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Metropolitan_bul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8ACA0D9-A384-4858-9FCC-2505F264A948}" vid="{6AE8C0EA-499D-4586-A497-DF22E9D58294}"/>
    </a:ext>
  </a:extLst>
</a:theme>
</file>

<file path=ppt/theme/theme4.xml><?xml version="1.0" encoding="utf-8"?>
<a:theme xmlns:a="http://schemas.openxmlformats.org/drawingml/2006/main" name="8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0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Cambria" panose="020405030504060302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  <a:txDef>
      <a:spPr>
        <a:noFill/>
      </a:spPr>
      <a:bodyPr wrap="none" rtlCol="0" anchor="ctr">
        <a:spAutoFit/>
      </a:bodyPr>
      <a:lstStyle>
        <a:defPPr algn="ctr">
          <a:defRPr b="1" dirty="0">
            <a:latin typeface="Cambria" panose="02040503050406030204" pitchFamily="18" charset="0"/>
          </a:defRPr>
        </a:defPPr>
      </a:lstStyle>
    </a:tx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5966</Words>
  <Application>Microsoft Office PowerPoint</Application>
  <PresentationFormat>On-screen Show (4:3)</PresentationFormat>
  <Paragraphs>2956</Paragraphs>
  <Slides>57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57</vt:i4>
      </vt:variant>
    </vt:vector>
  </HeadingPairs>
  <TitlesOfParts>
    <vt:vector size="76" baseType="lpstr">
      <vt:lpstr>Arial</vt:lpstr>
      <vt:lpstr>Calibri</vt:lpstr>
      <vt:lpstr>Cambria</vt:lpstr>
      <vt:lpstr>Courier New</vt:lpstr>
      <vt:lpstr>Garamond</vt:lpstr>
      <vt:lpstr>Helvetica</vt:lpstr>
      <vt:lpstr>Tahoma</vt:lpstr>
      <vt:lpstr>Wingdings</vt:lpstr>
      <vt:lpstr>2_Edge</vt:lpstr>
      <vt:lpstr>3_Edge</vt:lpstr>
      <vt:lpstr>1_Metropolitan_bullet</vt:lpstr>
      <vt:lpstr>83_Edge</vt:lpstr>
      <vt:lpstr>10_Edge</vt:lpstr>
      <vt:lpstr>1_Edge</vt:lpstr>
      <vt:lpstr>4_Edge</vt:lpstr>
      <vt:lpstr>5_Edge</vt:lpstr>
      <vt:lpstr>7_Edge</vt:lpstr>
      <vt:lpstr>99_Edge</vt:lpstr>
      <vt:lpstr>9_Edge</vt:lpstr>
      <vt:lpstr>P&amp;S Modern SSDs  Advanced NAND Flash Commands &amp; Address Translation</vt:lpstr>
      <vt:lpstr>Recap: SSD &amp; NAND Flash Memory</vt:lpstr>
      <vt:lpstr>Today’s Agenda</vt:lpstr>
      <vt:lpstr>SSD Performance</vt:lpstr>
      <vt:lpstr>NAND Flash Chip Performance</vt:lpstr>
      <vt:lpstr>NAND Flash Chip Performance (Cont.)</vt:lpstr>
      <vt:lpstr>NAND Flash Chip Performance (Cont.)</vt:lpstr>
      <vt:lpstr>NAND Flash Chip Performance (Cont.)</vt:lpstr>
      <vt:lpstr>Advanced Commands for Small Reads</vt:lpstr>
      <vt:lpstr>CACHE READ Command</vt:lpstr>
      <vt:lpstr>Enabling the CACHE READ Command</vt:lpstr>
      <vt:lpstr>CACHE READ Command: Benefit</vt:lpstr>
      <vt:lpstr>Multi-Plane Operations</vt:lpstr>
      <vt:lpstr>Multi-Plane Operations: Benefit</vt:lpstr>
      <vt:lpstr>Program &amp; Erase Suspensions</vt:lpstr>
      <vt:lpstr>Program &amp; Erase Suspensions (Cont.)</vt:lpstr>
      <vt:lpstr>Summary</vt:lpstr>
      <vt:lpstr>Today’s Agenda</vt:lpstr>
      <vt:lpstr>Flash Translation Layer: Overview</vt:lpstr>
      <vt:lpstr>Flash Translation Layer: Overview</vt:lpstr>
      <vt:lpstr>Simple SSD Architecture</vt:lpstr>
      <vt:lpstr>Simple SSD Architecture</vt:lpstr>
      <vt:lpstr>Write Request Handling: Page Write</vt:lpstr>
      <vt:lpstr>Write Request Handling: Page Write</vt:lpstr>
      <vt:lpstr>Write Request Handling: Page Write</vt:lpstr>
      <vt:lpstr>Write Request Handling: Page Write</vt:lpstr>
      <vt:lpstr>Write Request Handling: Sequential Write</vt:lpstr>
      <vt:lpstr>Write Request Handling: Sequential Write</vt:lpstr>
      <vt:lpstr>Write Request Handling: Sequential Write</vt:lpstr>
      <vt:lpstr>Write Request Handling: Sequential Write</vt:lpstr>
      <vt:lpstr>Write Request Handling: Address Mapping</vt:lpstr>
      <vt:lpstr>Write Request Handling: Address Mapping</vt:lpstr>
      <vt:lpstr>Write Request Handling: Address Mapping</vt:lpstr>
      <vt:lpstr>Write Request Handling: Address Mapping</vt:lpstr>
      <vt:lpstr>Write Request Handling: Update</vt:lpstr>
      <vt:lpstr>Write Request Handling: Update</vt:lpstr>
      <vt:lpstr>Write Request Handling: Update</vt:lpstr>
      <vt:lpstr>Write Request Handling: Update</vt:lpstr>
      <vt:lpstr>Write Request Handling: Update</vt:lpstr>
      <vt:lpstr>Write Request Handling: Update</vt:lpstr>
      <vt:lpstr>Write Request Handling: Update</vt:lpstr>
      <vt:lpstr>Garbage Collection</vt:lpstr>
      <vt:lpstr>Write Request Handling: Garbage Collection</vt:lpstr>
      <vt:lpstr>Write Request Handling: Garbage Collection</vt:lpstr>
      <vt:lpstr>Write Request Handling: Garbage Collection</vt:lpstr>
      <vt:lpstr>Write Request Handling: Garbage Collection</vt:lpstr>
      <vt:lpstr>Write Request Handling: Garbage Collection</vt:lpstr>
      <vt:lpstr>Write Request Handling: Garbage Collection</vt:lpstr>
      <vt:lpstr>Write Request Handling: Garbage Collection</vt:lpstr>
      <vt:lpstr>Write Request Handling: Garbage Collection</vt:lpstr>
      <vt:lpstr>Write Request Handling: Garbage Collection</vt:lpstr>
      <vt:lpstr>Performance Issues </vt:lpstr>
      <vt:lpstr>Performance Issues: Mitigation </vt:lpstr>
      <vt:lpstr>Required Materials</vt:lpstr>
      <vt:lpstr>Recommend Materials</vt:lpstr>
      <vt:lpstr>Next Meeting</vt:lpstr>
      <vt:lpstr>P&amp;S Modern SSDs  Advanced NAND Flash Commands &amp; Address Translation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18-741  Advanced Computer Architecture Lecture 1: Intro and Basics</dc:title>
  <dc:creator>Onur Mutlu</dc:creator>
  <cp:lastModifiedBy>Sei You</cp:lastModifiedBy>
  <cp:revision>1229</cp:revision>
  <dcterms:created xsi:type="dcterms:W3CDTF">2010-09-08T00:51:32Z</dcterms:created>
  <dcterms:modified xsi:type="dcterms:W3CDTF">2023-04-11T00:12:23Z</dcterms:modified>
</cp:coreProperties>
</file>