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8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9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10.xml" ContentType="application/vnd.openxmlformats-officedocument.theme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  <p:sldMasterId id="2147483955" r:id="rId2"/>
    <p:sldMasterId id="2147483980" r:id="rId3"/>
    <p:sldMasterId id="2147483993" r:id="rId4"/>
    <p:sldMasterId id="2147484237" r:id="rId5"/>
    <p:sldMasterId id="2147484955" r:id="rId6"/>
    <p:sldMasterId id="2147485494" r:id="rId7"/>
    <p:sldMasterId id="2147485506" r:id="rId8"/>
    <p:sldMasterId id="2147485531" r:id="rId9"/>
    <p:sldMasterId id="2147485593" r:id="rId10"/>
    <p:sldMasterId id="2147485619" r:id="rId11"/>
  </p:sldMasterIdLst>
  <p:notesMasterIdLst>
    <p:notesMasterId r:id="rId54"/>
  </p:notesMasterIdLst>
  <p:handoutMasterIdLst>
    <p:handoutMasterId r:id="rId55"/>
  </p:handoutMasterIdLst>
  <p:sldIdLst>
    <p:sldId id="6019" r:id="rId12"/>
    <p:sldId id="5997" r:id="rId13"/>
    <p:sldId id="6022" r:id="rId14"/>
    <p:sldId id="6021" r:id="rId15"/>
    <p:sldId id="5953" r:id="rId16"/>
    <p:sldId id="5985" r:id="rId17"/>
    <p:sldId id="5954" r:id="rId18"/>
    <p:sldId id="5955" r:id="rId19"/>
    <p:sldId id="5956" r:id="rId20"/>
    <p:sldId id="5957" r:id="rId21"/>
    <p:sldId id="5958" r:id="rId22"/>
    <p:sldId id="5986" r:id="rId23"/>
    <p:sldId id="5959" r:id="rId24"/>
    <p:sldId id="5960" r:id="rId25"/>
    <p:sldId id="5961" r:id="rId26"/>
    <p:sldId id="5987" r:id="rId27"/>
    <p:sldId id="5962" r:id="rId28"/>
    <p:sldId id="5963" r:id="rId29"/>
    <p:sldId id="5964" r:id="rId30"/>
    <p:sldId id="5965" r:id="rId31"/>
    <p:sldId id="5966" r:id="rId32"/>
    <p:sldId id="5988" r:id="rId33"/>
    <p:sldId id="5968" r:id="rId34"/>
    <p:sldId id="5969" r:id="rId35"/>
    <p:sldId id="5970" r:id="rId36"/>
    <p:sldId id="5971" r:id="rId37"/>
    <p:sldId id="5972" r:id="rId38"/>
    <p:sldId id="5973" r:id="rId39"/>
    <p:sldId id="5974" r:id="rId40"/>
    <p:sldId id="5975" r:id="rId41"/>
    <p:sldId id="5976" r:id="rId42"/>
    <p:sldId id="5977" r:id="rId43"/>
    <p:sldId id="5978" r:id="rId44"/>
    <p:sldId id="5979" r:id="rId45"/>
    <p:sldId id="5980" r:id="rId46"/>
    <p:sldId id="5981" r:id="rId47"/>
    <p:sldId id="5982" r:id="rId48"/>
    <p:sldId id="5983" r:id="rId49"/>
    <p:sldId id="5984" r:id="rId50"/>
    <p:sldId id="6018" r:id="rId51"/>
    <p:sldId id="6023" r:id="rId52"/>
    <p:sldId id="6024" r:id="rId5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742A"/>
    <a:srgbClr val="CDEDF2"/>
    <a:srgbClr val="ED7D31"/>
    <a:srgbClr val="F8BFFF"/>
    <a:srgbClr val="FFDCFD"/>
    <a:srgbClr val="FFEFEC"/>
    <a:srgbClr val="FF0000"/>
    <a:srgbClr val="0432FF"/>
    <a:srgbClr val="ECFFF8"/>
    <a:srgbClr val="CDF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32" autoAdjust="0"/>
    <p:restoredTop sz="61910" autoAdjust="0"/>
  </p:normalViewPr>
  <p:slideViewPr>
    <p:cSldViewPr>
      <p:cViewPr varScale="1">
        <p:scale>
          <a:sx n="84" d="100"/>
          <a:sy n="84" d="100"/>
        </p:scale>
        <p:origin x="1766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slide" Target="slides/slide31.xml"/><Relationship Id="rId47" Type="http://schemas.openxmlformats.org/officeDocument/2006/relationships/slide" Target="slides/slide36.xml"/><Relationship Id="rId50" Type="http://schemas.openxmlformats.org/officeDocument/2006/relationships/slide" Target="slides/slide39.xml"/><Relationship Id="rId55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9" Type="http://schemas.openxmlformats.org/officeDocument/2006/relationships/slide" Target="slides/slide18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slide" Target="slides/slide34.xml"/><Relationship Id="rId53" Type="http://schemas.openxmlformats.org/officeDocument/2006/relationships/slide" Target="slides/slide42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slide" Target="slides/slide32.xml"/><Relationship Id="rId48" Type="http://schemas.openxmlformats.org/officeDocument/2006/relationships/slide" Target="slides/slide37.xml"/><Relationship Id="rId56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0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slide" Target="slides/slide35.xml"/><Relationship Id="rId59" Type="http://schemas.openxmlformats.org/officeDocument/2006/relationships/tableStyles" Target="tableStyles.xml"/><Relationship Id="rId20" Type="http://schemas.openxmlformats.org/officeDocument/2006/relationships/slide" Target="slides/slide9.xml"/><Relationship Id="rId41" Type="http://schemas.openxmlformats.org/officeDocument/2006/relationships/slide" Target="slides/slide3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49" Type="http://schemas.openxmlformats.org/officeDocument/2006/relationships/slide" Target="slides/slide38.xml"/><Relationship Id="rId57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0.xml"/><Relationship Id="rId44" Type="http://schemas.openxmlformats.org/officeDocument/2006/relationships/slide" Target="slides/slide33.xml"/><Relationship Id="rId52" Type="http://schemas.openxmlformats.org/officeDocument/2006/relationships/slide" Target="slides/slide4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0EF95D2-65B3-BC4E-8994-D9482C3147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480074-238B-C845-9DF1-E3B8736938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9B9FAA0-F3AA-164C-A8BD-BFC7CCCEAE52}" type="datetimeFigureOut">
              <a:rPr lang="en-US"/>
              <a:pPr>
                <a:defRPr/>
              </a:pPr>
              <a:t>11/23/2022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1350C-FD2B-E248-96CE-E06DB4CA70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9C76E-AF9C-0049-9FFB-63472F0B4A6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6CEAE43-671A-134F-A694-642B51FC36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06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6C4613C-2A39-F64E-84B3-3F6A11D93F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1BAA2B-7F55-B545-81D8-BC58BCB6AAC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F6B843C-A49F-BB4F-9599-3D41488860B0}" type="datetime1">
              <a:rPr lang="en-US" altLang="en-US"/>
              <a:pPr>
                <a:defRPr/>
              </a:pPr>
              <a:t>11/23/2022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987A64C-9D1C-0947-8690-7A7364BA5D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047D10F-1509-E044-9AEB-E169ACB27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BEBF0-B94A-A74D-8C8F-7CA6F41590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BA436-1CB7-B144-9089-6AE4863D9D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87973AD7-D932-2641-9FAC-D90A34A34A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6719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5" name="Rectangle 7">
            <a:extLst>
              <a:ext uri="{FF2B5EF4-FFF2-40B4-BE49-F238E27FC236}">
                <a16:creationId xmlns:a16="http://schemas.microsoft.com/office/drawing/2014/main" id="{4970873D-26C9-4F4E-BB94-4E1EC127E8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4E82DFE-E98A-254F-BFEC-3824591F8463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46146" name="Rectangle 2">
            <a:extLst>
              <a:ext uri="{FF2B5EF4-FFF2-40B4-BE49-F238E27FC236}">
                <a16:creationId xmlns:a16="http://schemas.microsoft.com/office/drawing/2014/main" id="{C2A0FF1F-825F-734E-90D6-E0ED72CA90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6147" name="Rectangle 3">
            <a:extLst>
              <a:ext uri="{FF2B5EF4-FFF2-40B4-BE49-F238E27FC236}">
                <a16:creationId xmlns:a16="http://schemas.microsoft.com/office/drawing/2014/main" id="{9CF49887-C12A-984F-8FC8-8B47E5DE7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1853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0416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1465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7862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173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155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2227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4301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1546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58984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977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5446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7913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71073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3018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67872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91973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54594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0104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84960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72612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9335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7783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99897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36902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73555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24276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82424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83979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23928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38200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82106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8067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18455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21682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85040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5" name="Rectangle 7">
            <a:extLst>
              <a:ext uri="{FF2B5EF4-FFF2-40B4-BE49-F238E27FC236}">
                <a16:creationId xmlns:a16="http://schemas.microsoft.com/office/drawing/2014/main" id="{4970873D-26C9-4F4E-BB94-4E1EC127E8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4E82DFE-E98A-254F-BFEC-3824591F8463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46146" name="Rectangle 2">
            <a:extLst>
              <a:ext uri="{FF2B5EF4-FFF2-40B4-BE49-F238E27FC236}">
                <a16:creationId xmlns:a16="http://schemas.microsoft.com/office/drawing/2014/main" id="{C2A0FF1F-825F-734E-90D6-E0ED72CA90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6147" name="Rectangle 3">
            <a:extLst>
              <a:ext uri="{FF2B5EF4-FFF2-40B4-BE49-F238E27FC236}">
                <a16:creationId xmlns:a16="http://schemas.microsoft.com/office/drawing/2014/main" id="{9CF49887-C12A-984F-8FC8-8B47E5DE7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9269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34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7768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315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1867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5434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>
            <a:extLst>
              <a:ext uri="{FF2B5EF4-FFF2-40B4-BE49-F238E27FC236}">
                <a16:creationId xmlns:a16="http://schemas.microsoft.com/office/drawing/2014/main" id="{F49D761E-079B-3A43-A0C1-56738B9002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528C7A81-0A0B-D244-889C-5A3877A984F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E461A3A-19C1-6742-B33C-E82599843E3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802AA-8BB7-3742-A18E-53EE2E571A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429039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A38F5F6B-4812-ED46-9852-1A1D2FDF555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AC66C216-AE14-164E-889E-205F940AC27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DF842-8045-BE40-A628-838F16121C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1204730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46064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121040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241621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CE054-F1E5-374D-A24E-887477C0532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285756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2004D-7284-C244-B275-AB956C66515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10530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817D1-13B0-D341-B1C4-34616D3933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47661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67096-FD7F-A949-B565-8298951E6B8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318931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077C3-3C60-8640-A1DD-3718D4D0D74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029831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41FDD-73B6-EC4A-BB35-BA0C8CCC36C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093231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D2B92-4EF8-0940-9F90-1D39CCADBD7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96441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F5178386-4527-D04C-A145-D5B3D2603FF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F9D8ABF-6230-094A-9EDE-56A9D686A9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E305C-B8FF-454A-9CA8-EE0240EF54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5980287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4B1A2-EC3E-4448-972E-E198354A3E4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162736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B71B7-33A4-004A-B24D-5E8A20C1D7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885878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EE445-AD48-2049-A03E-4C865681EA4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410180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603A9-60B6-0741-B15F-17172804C19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044154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66D58A-9B40-E846-A790-9B6CD5A5859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791403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689856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662061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285920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23461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97706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F6D0A8C-43A2-0846-A293-684F4F41347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B7CB41D5-9472-8642-97A1-14D9CEAC7E9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7CB61-AAE3-8045-AE06-1A684E2F2F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5653447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599072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169297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465364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184504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323237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02273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9D4990C3-AFD6-714F-9B03-BC4195478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5E7FB765-34D1-DF41-8747-11911A693F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B4B110D5-34A8-9B4C-BDB5-1EB7B2FE1E4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BBE6A7F-C792-7D49-BE9F-D64860B6D1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E2D44EE-9CAA-254F-8FE6-8F96AE6ECC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6FACBA1-D57B-B34E-ACFE-02435ADE91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C0F87B4-4192-F646-81F8-2C0C7A260D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920136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E2D45177-2B41-9444-90E4-C2791D94B0D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E10195A5-F3C2-4344-8977-0F2E9531C2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6311B-B26C-1843-8F22-1D34BAB78C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173308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34E7E05-FA4E-BD44-9157-DED716661F5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401F7CF-5DCE-214C-9FA5-2C32D5D021D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BB808-EEB4-FC44-8F4F-57765C4617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706714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8AB8189-9772-5A48-BB64-467914A6E3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1BB8798-0F73-F747-A8B5-AF2F7E5E597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F28AE-7D1E-BE4E-86DC-06E8116516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575379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A276BE32-1F40-2F4E-B395-BF76BF71EDB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A64503EE-C424-EF40-B233-E3ABF2AFC1C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35D18-7AB3-D940-8828-F8281319B3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78123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C59078F4-87DD-E64E-ABEA-71B20813ACC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7288BEBE-33A5-7D45-B41C-69AB0A7B66B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1FF28B-D01D-C149-B550-EA6BEA78AD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717059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F0A5223D-518D-EE43-8DC6-24C43958C58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F9742B4B-02A6-B24E-9663-9E2F1432A55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161BF-1539-0F4D-A952-AF1C695384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39576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1E620C32-CEC5-7E4C-AD46-21272E5C1BC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20B0AD9D-0CD8-6542-9483-38DC6A45F94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1CF28-5D0E-E44A-89D4-BF041E9AC6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251883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680F4A4-9DBD-6148-8085-1E7FA6B07E7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59D569E9-7671-8845-9950-BD96A927580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A8015-CC4B-4A4B-AE94-736E9EFB2E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348666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EE194FBD-CBF2-CC4C-9E7F-7238D611A1E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A6646953-367C-254B-A75B-5F851C4818B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EE5B3-F084-714B-A7C0-B4B44CC190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68582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91857EE-B184-034E-AF43-4E3BDF9329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E078EB12-998C-BB49-9975-DD36DE6E7B4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A6312-4DA5-5F41-A5C2-D8D38D5DB2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742399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9D5B1037-11B1-C240-8627-BEB0C353C3B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3B0B88AB-80FC-A648-BAEC-75AB5C417C9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7AF12-3046-494D-922E-3FF329FD6B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7863612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AB1779-B1F7-0E41-B706-7B363575992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3BA025A2-4B27-0448-A0E8-F26FB24D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9892E-F2B4-2C49-AE9A-35018767CEF9}" type="datetime1">
              <a:rPr lang="en-US" altLang="en-US"/>
              <a:pPr>
                <a:defRPr/>
              </a:pPr>
              <a:t>11/23/2022</a:t>
            </a:fld>
            <a:endParaRPr lang="en-US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6CDB1ACD-4239-5441-8DCE-52B366DC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0">
            <a:extLst>
              <a:ext uri="{FF2B5EF4-FFF2-40B4-BE49-F238E27FC236}">
                <a16:creationId xmlns:a16="http://schemas.microsoft.com/office/drawing/2014/main" id="{47EC090D-C02D-D044-83D0-1FFC3372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50D9B-087F-7C49-AFE5-F9AD5097BC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4677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637" y="712594"/>
            <a:ext cx="8086725" cy="2898708"/>
          </a:xfrm>
          <a:noFill/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8000" spc="-12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638" y="3897565"/>
            <a:ext cx="8086724" cy="164592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725BEEEA-2170-9F43-8EC9-F3136F23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F93FF-3D34-7244-B36E-5204F826A5CD}" type="datetime1">
              <a:rPr lang="en-US" altLang="en-US"/>
              <a:pPr>
                <a:defRPr/>
              </a:pPr>
              <a:t>11/23/2022</a:t>
            </a:fld>
            <a:endParaRPr lang="en-US" alt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A59EF40C-2A11-3B48-BFB0-16AAB49F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C5DA0092-B270-AF40-B9EC-F4CF501CE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498E1-670D-D040-BAA6-886384A3AD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7589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5850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2"/>
          <p:cNvSpPr>
            <a:spLocks noGrp="1"/>
          </p:cNvSpPr>
          <p:nvPr>
            <p:ph sz="quarter" idx="11"/>
          </p:nvPr>
        </p:nvSpPr>
        <p:spPr>
          <a:xfrm>
            <a:off x="123825" y="1241652"/>
            <a:ext cx="8897938" cy="52244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6AA4A58B-252F-624B-9360-749295F0226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89F3E-A361-C346-85D5-979F2CC237CE}" type="datetime1">
              <a:rPr lang="en-US" altLang="en-US"/>
              <a:pPr>
                <a:defRPr/>
              </a:pPr>
              <a:t>11/23/2022</a:t>
            </a:fld>
            <a:endParaRPr lang="en-US" alt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33EF87B2-B80E-AF49-BACB-1920B29D6D9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13BF056A-8374-BC42-BC30-5004950A6C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5AAE7-C243-D34C-97D6-0313C4DE4A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5740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  <a:solidFill>
            <a:schemeClr val="bg1"/>
          </a:solidFill>
        </p:spPr>
        <p:txBody>
          <a:bodyPr anchor="b"/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27F00-3FAD-DB4B-B009-BA21688A2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8C979-17E9-BC44-934C-C5EDB0878512}" type="datetime1">
              <a:rPr lang="en-US" altLang="en-US"/>
              <a:pPr>
                <a:defRPr/>
              </a:pPr>
              <a:t>11/23/2022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88BD8-69A8-1D42-8EDD-534567095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346320DF-7E22-1744-865C-C4D45C08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5AC11-0F23-F642-8099-14F66C1D0E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7946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798" y="1208312"/>
            <a:ext cx="4271962" cy="505369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603" y="1208312"/>
            <a:ext cx="4271962" cy="505369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2D106-B44B-A649-A69D-D18A07041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EEE20-C875-624B-AF0A-6E9AE1BBD7B0}" type="datetime1">
              <a:rPr lang="en-US" altLang="en-US"/>
              <a:pPr>
                <a:defRPr/>
              </a:pPr>
              <a:t>11/23/2022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991D5-BC99-9646-A299-07DB91E28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F16DF255-6384-3442-9D80-769A1096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65FCA-DA27-DF47-A5E6-DFAFFE432F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15696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798" y="1197209"/>
            <a:ext cx="4271962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798" y="2029968"/>
            <a:ext cx="4271962" cy="423105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1603" y="1194345"/>
            <a:ext cx="4271962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1603" y="2025216"/>
            <a:ext cx="4271962" cy="423580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55F50695-07A8-7745-8ED2-FA2D7ACC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A7627-6B44-6447-9F49-4DE1F8B2FA06}" type="datetime1">
              <a:rPr lang="en-US" altLang="en-US"/>
              <a:pPr>
                <a:defRPr/>
              </a:pPr>
              <a:t>11/23/2022</a:t>
            </a:fld>
            <a:endParaRPr lang="en-US" altLang="en-US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675FBDC9-F372-A149-B662-F0A155A02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E7D58A7A-56F8-BE4A-B5E2-489BED10F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1E75C-9A02-5847-902D-2A47F95313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30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19C1037-69BF-CB45-A1E1-A351E496DCB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8C97218F-5A30-C249-A8A5-2ECAB45AD0B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4ABED-3E16-E84E-9604-A4A8FA7BA7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044817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6A26B00A-232B-C747-8274-70D0BDF22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FCD87C-C64A-1D4B-84A1-51A208D403AF}" type="datetime1">
              <a:rPr lang="en-US" altLang="en-US"/>
              <a:pPr>
                <a:defRPr/>
              </a:pPr>
              <a:t>11/23/2022</a:t>
            </a:fld>
            <a:endParaRPr lang="en-US" altLang="en-US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CD268113-5D9A-594C-9431-399E35F29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CDE35D5F-6F77-6B49-BB46-BD2165F5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E3623-C154-BA49-83B6-5140FD361B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79102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>
            <a:extLst>
              <a:ext uri="{FF2B5EF4-FFF2-40B4-BE49-F238E27FC236}">
                <a16:creationId xmlns:a16="http://schemas.microsoft.com/office/drawing/2014/main" id="{05D5508C-5E14-0049-8573-70F136DE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39FC7-43DD-1E41-8B59-A1EF3005D51D}" type="datetime1">
              <a:rPr lang="en-US" altLang="en-US"/>
              <a:pPr>
                <a:defRPr/>
              </a:pPr>
              <a:t>11/23/2022</a:t>
            </a:fld>
            <a:endParaRPr lang="en-US" altLang="en-US"/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3DCFB623-1965-B64E-BD0C-02369443D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DC04BD00-0E6F-9C47-B0ED-839AFCD5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43A6F-C7DA-5E44-B3AF-6733FED425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48262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CB3B5A3-5768-B647-ADBF-28B4A06E4CA1}"/>
              </a:ext>
            </a:extLst>
          </p:cNvPr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7">
            <a:extLst>
              <a:ext uri="{FF2B5EF4-FFF2-40B4-BE49-F238E27FC236}">
                <a16:creationId xmlns:a16="http://schemas.microsoft.com/office/drawing/2014/main" id="{CD840152-C64A-D144-AE7A-41E475DE6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DD66A-510D-144F-B22B-751965B3F964}" type="datetime1">
              <a:rPr lang="en-US" altLang="en-US"/>
              <a:pPr>
                <a:defRPr/>
              </a:pPr>
              <a:t>11/23/2022</a:t>
            </a:fld>
            <a:endParaRPr lang="en-US" alt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43E30E6A-3009-BE49-B194-680E32FDD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3CD39DF1-55AC-0F4E-887C-960C4D16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9DE0D-8130-5A45-8A70-376CA98479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506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/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>
            <a:normAutofit/>
          </a:bodyPr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6031951"/>
            <a:ext cx="6922008" cy="411184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539A4703-5BA2-EB46-948C-BD93A3564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33E997C-DFEB-304C-B432-A70CAFAB83FD}" type="datetime1">
              <a:rPr lang="en-US" altLang="en-US"/>
              <a:pPr>
                <a:defRPr/>
              </a:pPr>
              <a:t>11/23/2022</a:t>
            </a:fld>
            <a:endParaRPr lang="en-US" altLang="en-US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6EB2D700-1CA1-2144-822D-110241EC6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>
                    <a:alpha val="75000"/>
                  </a:prstClr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EE6F440F-CEFA-514B-86B0-6C51F081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F68D1CE-FC8E-194F-BA06-5C6B63C377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4307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07201BC7-BED0-D843-93DB-22A8617BD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920F0-FEB1-2541-A059-C3FC5BE0A1E7}" type="datetime1">
              <a:rPr lang="en-US" altLang="en-US"/>
              <a:pPr>
                <a:defRPr/>
              </a:pPr>
              <a:t>11/23/2022</a:t>
            </a:fld>
            <a:endParaRPr lang="en-US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49B5DAE-E24D-F744-8BAC-3CD662463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90CCC806-E2E1-C24D-A9B1-8C59BEADB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49200-EF1F-A641-8E2C-0A41573C35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13247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45A432FC-B1FC-3743-A6E8-67271640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BBAF8-A45C-F042-8FF1-CB0E04081067}" type="datetime1">
              <a:rPr lang="en-US" altLang="en-US"/>
              <a:pPr>
                <a:defRPr/>
              </a:pPr>
              <a:t>11/23/2022</a:t>
            </a:fld>
            <a:endParaRPr lang="en-US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E44A229-6EF5-AB47-ADF0-812C9506B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5FDE0C0A-82C9-934C-AB08-5FC4E93A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C7CBC5-1D32-1A4F-8557-6B88EE5700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6020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B8C0AEDB-AE72-1C4B-98C5-DD8A57B0F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3D172127-04AB-F14E-8A77-E25FA91BEE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239F5AA2-2F81-DE4D-857B-D03D37DA78D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F099C6E-3884-6249-A62E-9F695C70B3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0B983E7-8083-6541-91E7-371C364A38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EE0FBDF-FEFA-9C4C-B8C1-AA83F67044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DD28897F-2C7E-7F46-B69F-DE95DCD1C7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3521412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379652B2-5BA2-814B-9197-80813B25BC1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972B4512-5C9F-F24B-ACE5-FEA941FA37B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264BD-5CF8-8847-9120-583B5D924A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3210076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0C503F49-5E0A-6C4C-8707-2CDE1C016BB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8D7EAE19-43CD-0149-9535-D4749EB052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4427A-0234-FF4A-B617-45AD81C031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98719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6C81874D-6987-554F-A2A7-E1C4E088795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E6FDB72E-FF27-D348-8419-B96CBBA6934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2D68-2B8E-0F43-9524-393EB5278A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667962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F86B3CF1-52B7-1B4E-AE7A-0549C7D0B2A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8E095FFB-C259-2E43-9A62-A1D62518E0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471CD-8D2F-4F45-9D79-5AC74AB2E2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7877878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EFF74D33-B557-2D4A-8CA7-6C068BEA77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02B7CEDD-20B8-6243-B7DF-B621408F7A2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7057D-8804-B74F-813A-684A2729AF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6699946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6D416F44-F624-5048-899C-99A0F4C7AEA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24B80B40-48F5-3949-AFFD-6910D6AD593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67CE6-8CAF-1443-BB87-1F9BBECD8B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3781786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4F10A0E4-55E1-E344-A9A7-514DF6DE64A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5CA045D6-205E-8C4F-BF45-111FB3A7725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F0CEF-1A2E-4B4E-94B7-F9B11A1657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885149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0245C159-7A18-D446-8CE9-9D889808189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53843B3-C745-6747-AEDF-DB017023B88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B418C-E36B-F240-8932-8FB0F5F595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0084090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FF161BD4-BE84-8F4C-9366-F61686248C2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1811B5C-E6B4-E142-A3B6-D8C754CE31B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0E76B-E272-4B47-B40C-ABE8AA31BA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090535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5A125170-765C-1843-9206-97B56AC292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EC4D52BE-7BDA-3943-867D-4DCAC5A7CE1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7DE28-7A66-164E-95E7-450898FA5D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1523695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C3415BA-4F86-7645-B96B-6D52B81FB16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295352D9-45D6-C143-B112-7757F6ECFD5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576C8-4CB5-EB47-A907-7F94696BF5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2874128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3AD25134-EA78-B244-BD5E-7B5D1163F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1C4557B9-6B1E-2F4D-B6C2-B2A1DA603A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B4F4B93D-BF22-A149-BABA-90115B5D13E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0DF3E3D-46D9-DB43-8730-C0994CEC1A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21A4F04-3E3C-1847-A6F0-DE424E4F54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AFBFE3F-2108-1444-A8AF-58789E512E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6930F04B-11B6-5640-A1E4-882842C3BE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700212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F4E2F54E-60B9-2F4F-89E6-30CBFA1ABAB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867796C9-FBA3-3942-A3B6-53B40D25BA3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43CF7A15-8D90-1445-BE37-F18227DCF4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6483160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C3FA9C44-8B01-8249-93D9-1383E87490C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BCEF2B4A-BAB8-3D4F-9B4C-D6A6221B395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DB02DC1-0A42-4A43-BE99-F4D1DC9EAA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93429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DF7DD1FF-752F-CF4C-8945-3B4238296D0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7513F226-2EB8-7844-A867-B8F2BD7B39A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C317A-7115-1447-A3EA-179600B564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8406497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627C71B-EDC2-1445-BBA8-64078224918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B958A16-5E9C-B445-AF57-EF5CDEBF3E0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AAB06FE8-1E6A-3342-8236-C414132BF5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8696261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02AFDBD5-081C-2C49-9625-F770FCBA5E4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15294AE6-4DF2-EC4B-9344-697D8BAF1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B1B1B105-BE8E-8842-8E6D-0757A98AA2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581423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CAC96CBF-A6DE-D046-A601-59A502E0642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3FDE946E-95D0-5A4C-B651-F48795EF13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A4D70267-3EB3-DF44-AB1B-3C13678813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322701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FE562540-E7C4-BB43-B566-144491F47A4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F05215AC-8F39-1E47-9F14-BF461372771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E15B707F-67A4-DA42-816E-5DF13A099C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1278699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DBDF044A-9556-3740-9960-C2B708761B6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D75F002-2226-814E-A0B5-493B26014BE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29815857-AD7B-954C-A805-6C77805197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353617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3B8C2278-83B5-F34A-A426-482F7D9975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53745FE-DDF7-2949-AE24-A78FFF7D0B3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05385B63-ABF2-1946-97AC-B4A44E920B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7262565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C5C9978C-3A26-2240-85BB-98C2D44E24D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2D6271E4-1979-1F4C-9E16-9D4FA0DB173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4871C2D-B2AE-A446-B995-D8BF8ACD8C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4596388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CACDB55-BD39-6349-B6F6-E9BA947B984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0A13895-9246-964F-A123-DC4E8E000A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1131645-0551-0E43-AA4A-B37F3BEF45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0264244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BB22F3D8-372A-7E4F-BAF0-2B62E16D7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2538D10A-B20C-1F4A-A69F-0F0B507B6C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323C0A52-D6B6-4A4D-BD73-5955293DBD0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03D96CF-D2B5-284A-8A3B-88E2B14F16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CE92EBB-E8F1-BB42-9972-9FC2F1E39D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815D7EE-6875-8949-837F-2AE3A4F79F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800691C5-9FA5-3F46-90A7-ED5D0D102B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2763628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30D4116A-1656-924F-8339-968CDC00B50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A92E4BB7-CF8F-934D-88CB-2C51D02F649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33320-76E4-0249-8CA9-3902D9716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01908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A978A423-3D9F-894F-B5AD-E1A2D46BB97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97848F5F-7FA1-4047-92D1-DE982BEA3E2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479A0-53FE-6846-9177-9D957D5DB5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124980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D009077-10AD-0947-8806-7D3C25918E6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AA347429-32EA-F843-AE5C-FC1A699EBC2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AB052-3664-BF4F-993F-29369860E1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3723010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4642810-0270-CB48-A1CA-24DCF4455E9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431DA97B-4E00-DC4F-B7DB-18E15C43442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EB4A5-7404-294B-999D-175F606D62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5956067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24BD8FCD-1BEB-6A42-B8B1-C39ED5BE279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91A21973-5A9E-154E-A49A-033DD08EB7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13A1E-7D24-2943-AA19-843CF9E699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589785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DB659D62-F008-694B-A107-310AB43E4CD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866F093A-DC6C-3444-8F25-CDFB50F79E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812E9-CA0A-8244-A046-0571FC5453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2224249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F96B94DE-149A-A84D-858F-4D5B428FA7A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24B1C692-591D-3346-8E1A-A19CC1BBF0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001C4-BF5C-F640-BD99-70162C2025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4865588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690CA2F-7EF4-4D4B-B05E-9CD06D97C0C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3EF9E563-85B6-884B-A069-BAB01B87B7D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D0717-7499-9E44-845B-E851FCB169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896401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9562426B-A5A0-F944-991E-0F589442A93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9EBECD59-3F6D-0145-A9B5-5EE2DF859F8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9139E-1132-E74D-AAEB-A81F8150B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2245188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B00FC4D-28B2-774A-BDF5-CB3A5D1E70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EBDB0E60-2A7B-1B44-BB6D-97BF3A139C9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C9412-F662-064D-BEDC-D33A60B08A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1760168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10E3EA30-DFF3-9C4B-9691-5C9AAB88EB4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2B2EE262-3A13-4443-80B8-614C7A4B25F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70A1F-36EE-AC4A-B790-1CFE7EECDE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5264658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A476F68-C964-6F4C-B323-CADD64DDE3D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F4A41114-0EC5-4244-A8AE-388F27C4901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1C9BF-9555-1749-A87B-CA7C52D013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75484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5FE7A5D5-3B98-3B4A-91BA-CD8ED2A5A91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6EFE7942-9EC5-AF40-968B-2407967B19D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9CDE0-5DCD-7B46-AA26-4594E19FFC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536520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3207847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136295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7259404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378915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3631975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343161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1799603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0208442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3668476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632120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336AB2A2-A4A5-5347-AAE3-FADA1FF8F55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16606DB9-E3E9-1843-B9B4-2362ED0179D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B7584-59C6-714F-BE89-0E36189F28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2012300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80403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2334251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2404959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1348404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6358040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6274157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4173438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7797085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1697845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820172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4F4482DE-19EA-F743-8B0C-AF1B284B229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03AB263-31E2-B64E-A81F-2C5639871A7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25E77-4C52-7848-99F4-1877F0C588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9223231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3910160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5655577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731018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865251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905521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948639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126672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078194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448424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0196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9.xml"/><Relationship Id="rId12" Type="http://schemas.openxmlformats.org/officeDocument/2006/relationships/slideLayout" Target="../slideLayouts/slideLayout114.xml"/><Relationship Id="rId2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07.xml"/><Relationship Id="rId10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Relationship Id="rId14" Type="http://schemas.openxmlformats.org/officeDocument/2006/relationships/image" Target="../media/image1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2.xml"/><Relationship Id="rId3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6.xml"/><Relationship Id="rId1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20.xml"/><Relationship Id="rId11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2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>
            <a:extLst>
              <a:ext uri="{FF2B5EF4-FFF2-40B4-BE49-F238E27FC236}">
                <a16:creationId xmlns:a16="http://schemas.microsoft.com/office/drawing/2014/main" id="{92C6B81F-42E3-BA45-9AF8-76399543A6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1027">
            <a:extLst>
              <a:ext uri="{FF2B5EF4-FFF2-40B4-BE49-F238E27FC236}">
                <a16:creationId xmlns:a16="http://schemas.microsoft.com/office/drawing/2014/main" id="{493C66BC-7CB9-274E-A6C9-B92762DA9C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5375"/>
            <a:ext cx="86106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A501E58F-3A9C-DD48-B289-923861D1A91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71BD1387-A05D-394B-B8F4-FF02837F724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373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charset="0"/>
                <a:ea typeface="ＭＳ Ｐゴシック" charset="-128"/>
              </a:defRPr>
            </a:lvl1pPr>
          </a:lstStyle>
          <a:p>
            <a:pPr>
              <a:defRPr/>
            </a:pPr>
            <a:fld id="{8D774979-90F4-4840-9857-53A7B1F74F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342" name="Line 1032">
            <a:extLst>
              <a:ext uri="{FF2B5EF4-FFF2-40B4-BE49-F238E27FC236}">
                <a16:creationId xmlns:a16="http://schemas.microsoft.com/office/drawing/2014/main" id="{6F68501F-FFFE-D945-94C6-E836699281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4683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Line 1033">
            <a:extLst>
              <a:ext uri="{FF2B5EF4-FFF2-40B4-BE49-F238E27FC236}">
                <a16:creationId xmlns:a16="http://schemas.microsoft.com/office/drawing/2014/main" id="{22DE2E1B-F139-C24D-B148-F753FB6E468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4344" name="Picture 7" descr="safari.png">
            <a:extLst>
              <a:ext uri="{FF2B5EF4-FFF2-40B4-BE49-F238E27FC236}">
                <a16:creationId xmlns:a16="http://schemas.microsoft.com/office/drawing/2014/main" id="{BC64FB04-0B55-5F44-8D26-EFDD28FAA22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02" r:id="rId1"/>
    <p:sldLayoutId id="2147485224" r:id="rId2"/>
    <p:sldLayoutId id="2147485225" r:id="rId3"/>
    <p:sldLayoutId id="2147485226" r:id="rId4"/>
    <p:sldLayoutId id="2147485227" r:id="rId5"/>
    <p:sldLayoutId id="2147485228" r:id="rId6"/>
    <p:sldLayoutId id="2147485229" r:id="rId7"/>
    <p:sldLayoutId id="2147485230" r:id="rId8"/>
    <p:sldLayoutId id="2147485231" r:id="rId9"/>
    <p:sldLayoutId id="2147485232" r:id="rId10"/>
    <p:sldLayoutId id="2147485233" r:id="rId11"/>
    <p:sldLayoutId id="2147485234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8842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5375"/>
            <a:ext cx="8610600" cy="51530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373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5C1105-7C02-0A4A-BBB4-558A73CD3ACF}" type="slidenum">
              <a:rPr lang="en-US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30" name="Line 1032"/>
          <p:cNvSpPr>
            <a:spLocks noChangeShapeType="1"/>
          </p:cNvSpPr>
          <p:nvPr/>
        </p:nvSpPr>
        <p:spPr bwMode="auto">
          <a:xfrm>
            <a:off x="228600" y="644683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1" name="Line 1033"/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032" name="Picture 7" descr="safari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439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94" r:id="rId1"/>
    <p:sldLayoutId id="2147485595" r:id="rId2"/>
    <p:sldLayoutId id="2147485596" r:id="rId3"/>
    <p:sldLayoutId id="2147485597" r:id="rId4"/>
    <p:sldLayoutId id="2147485598" r:id="rId5"/>
    <p:sldLayoutId id="2147485599" r:id="rId6"/>
    <p:sldLayoutId id="2147485600" r:id="rId7"/>
    <p:sldLayoutId id="2147485601" r:id="rId8"/>
    <p:sldLayoutId id="2147485602" r:id="rId9"/>
    <p:sldLayoutId id="2147485603" r:id="rId10"/>
    <p:sldLayoutId id="2147485604" r:id="rId11"/>
    <p:sldLayoutId id="2147485605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45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20" r:id="rId1"/>
    <p:sldLayoutId id="2147485621" r:id="rId2"/>
    <p:sldLayoutId id="2147485622" r:id="rId3"/>
    <p:sldLayoutId id="2147485623" r:id="rId4"/>
    <p:sldLayoutId id="2147485624" r:id="rId5"/>
    <p:sldLayoutId id="2147485625" r:id="rId6"/>
    <p:sldLayoutId id="2147485626" r:id="rId7"/>
    <p:sldLayoutId id="2147485627" r:id="rId8"/>
    <p:sldLayoutId id="2147485628" r:id="rId9"/>
    <p:sldLayoutId id="2147485629" r:id="rId10"/>
    <p:sldLayoutId id="2147485630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>
            <a:extLst>
              <a:ext uri="{FF2B5EF4-FFF2-40B4-BE49-F238E27FC236}">
                <a16:creationId xmlns:a16="http://schemas.microsoft.com/office/drawing/2014/main" id="{0A0E6827-15C8-D447-A4FE-6DDF088FB8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7651" name="Rectangle 1027">
            <a:extLst>
              <a:ext uri="{FF2B5EF4-FFF2-40B4-BE49-F238E27FC236}">
                <a16:creationId xmlns:a16="http://schemas.microsoft.com/office/drawing/2014/main" id="{F4E6558B-D79E-0043-98F6-220664313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DDE46EEF-442F-5D41-8A5E-30A426FA3E1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D8ED9886-DC67-CA49-8DA9-4C7214252D8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charset="0"/>
                <a:ea typeface="ＭＳ Ｐゴシック" charset="-128"/>
              </a:defRPr>
            </a:lvl1pPr>
          </a:lstStyle>
          <a:p>
            <a:pPr>
              <a:defRPr/>
            </a:pPr>
            <a:fld id="{40979D66-0FA0-8E40-92EB-4AE393C5BE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7654" name="Line 1032">
            <a:extLst>
              <a:ext uri="{FF2B5EF4-FFF2-40B4-BE49-F238E27FC236}">
                <a16:creationId xmlns:a16="http://schemas.microsoft.com/office/drawing/2014/main" id="{73CEE983-44B3-8348-BF71-4537AAB420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Line 1033">
            <a:extLst>
              <a:ext uri="{FF2B5EF4-FFF2-40B4-BE49-F238E27FC236}">
                <a16:creationId xmlns:a16="http://schemas.microsoft.com/office/drawing/2014/main" id="{A12130F7-CF5E-0143-A9C0-6A7DC811CC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7656" name="Picture 7" descr="safari.png">
            <a:extLst>
              <a:ext uri="{FF2B5EF4-FFF2-40B4-BE49-F238E27FC236}">
                <a16:creationId xmlns:a16="http://schemas.microsoft.com/office/drawing/2014/main" id="{7D612E43-C5EE-5048-9650-6137A6E4146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03" r:id="rId1"/>
    <p:sldLayoutId id="2147485304" r:id="rId2"/>
    <p:sldLayoutId id="2147485305" r:id="rId3"/>
    <p:sldLayoutId id="2147485306" r:id="rId4"/>
    <p:sldLayoutId id="2147485307" r:id="rId5"/>
    <p:sldLayoutId id="2147485308" r:id="rId6"/>
    <p:sldLayoutId id="2147485309" r:id="rId7"/>
    <p:sldLayoutId id="2147485310" r:id="rId8"/>
    <p:sldLayoutId id="2147485311" r:id="rId9"/>
    <p:sldLayoutId id="2147485312" r:id="rId10"/>
    <p:sldLayoutId id="2147485313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36FF5B-B817-3248-B1BE-89B242E8F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585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9939" name="Text Placeholder 2">
            <a:extLst>
              <a:ext uri="{FF2B5EF4-FFF2-40B4-BE49-F238E27FC236}">
                <a16:creationId xmlns:a16="http://schemas.microsoft.com/office/drawing/2014/main" id="{530DFD7F-D03B-304F-B9A4-66B484C057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3825" y="1250950"/>
            <a:ext cx="8897938" cy="522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38DA1-3AC9-7848-8F3D-625425CFC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3825" y="6543675"/>
            <a:ext cx="1820863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000000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035F1374-CFE1-074A-AFD7-2680A2544200}" type="datetime1">
              <a:rPr lang="en-US" altLang="en-US"/>
              <a:pPr>
                <a:defRPr/>
              </a:pPr>
              <a:t>11/23/2022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E0C30-0DC0-8140-9A88-68520FBA3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49525" y="6543675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50" cap="all" baseline="0">
                <a:solidFill>
                  <a:prstClr val="black">
                    <a:alpha val="75000"/>
                  </a:prst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89A7BE4-AC87-1643-A287-B8425B91E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4675" y="6456363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94547778-4309-4A4E-AFF8-827346471F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14" r:id="rId1"/>
    <p:sldLayoutId id="2147485315" r:id="rId2"/>
    <p:sldLayoutId id="2147485316" r:id="rId3"/>
    <p:sldLayoutId id="2147485317" r:id="rId4"/>
    <p:sldLayoutId id="2147485318" r:id="rId5"/>
    <p:sldLayoutId id="2147485319" r:id="rId6"/>
    <p:sldLayoutId id="2147485320" r:id="rId7"/>
    <p:sldLayoutId id="2147485321" r:id="rId8"/>
    <p:sldLayoutId id="2147485322" r:id="rId9"/>
    <p:sldLayoutId id="2147485323" r:id="rId10"/>
    <p:sldLayoutId id="2147485324" r:id="rId11"/>
    <p:sldLayoutId id="2147485325" r:id="rId12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kern="1200" spc="-120">
          <a:solidFill>
            <a:schemeClr val="bg1"/>
          </a:solidFill>
          <a:latin typeface="+mj-lt"/>
          <a:ea typeface="ＭＳ Ｐゴシック" charset="-128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-128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-128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-128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-128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-128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-128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-128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-128"/>
        </a:defRPr>
      </a:lvl9pPr>
    </p:titleStyle>
    <p:bodyStyle>
      <a:lvl1pPr marL="182563" indent="-182563" algn="l" rtl="0" eaLnBrk="0" fontAlgn="base" hangingPunct="0">
        <a:lnSpc>
          <a:spcPct val="85000"/>
        </a:lnSpc>
        <a:spcBef>
          <a:spcPts val="1300"/>
        </a:spcBef>
        <a:spcAft>
          <a:spcPct val="0"/>
        </a:spcAft>
        <a:buFont typeface="Arial" panose="020B0604020202020204" pitchFamily="34" charset="0"/>
        <a:buChar char="•"/>
        <a:defRPr sz="2800" i="1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365125" indent="-1825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Calibri" panose="020F0502020204030204" pitchFamily="34" charset="0"/>
        <a:buChar char="‐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547688" indent="-1825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000" i="1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730250" indent="-1825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914400" indent="-1825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>
            <a:extLst>
              <a:ext uri="{FF2B5EF4-FFF2-40B4-BE49-F238E27FC236}">
                <a16:creationId xmlns:a16="http://schemas.microsoft.com/office/drawing/2014/main" id="{50B0808F-49E2-AB42-ACBA-4E35ED922A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3251" name="Rectangle 1027">
            <a:extLst>
              <a:ext uri="{FF2B5EF4-FFF2-40B4-BE49-F238E27FC236}">
                <a16:creationId xmlns:a16="http://schemas.microsoft.com/office/drawing/2014/main" id="{562AC510-B8DF-A441-B35B-899DA7A961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CC8208DC-5F6B-E449-AF5F-DA8F53B610F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32CFAF1D-3E13-B549-BCE4-645402069D9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charset="0"/>
                <a:ea typeface="ＭＳ Ｐゴシック" charset="-128"/>
              </a:defRPr>
            </a:lvl1pPr>
          </a:lstStyle>
          <a:p>
            <a:pPr>
              <a:defRPr/>
            </a:pPr>
            <a:fld id="{CF8A26E8-21FA-874A-BBD9-7AB3F548D1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3254" name="Line 1032">
            <a:extLst>
              <a:ext uri="{FF2B5EF4-FFF2-40B4-BE49-F238E27FC236}">
                <a16:creationId xmlns:a16="http://schemas.microsoft.com/office/drawing/2014/main" id="{79714397-DDB8-1D40-B2A0-37E6CD8344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" name="Line 1033">
            <a:extLst>
              <a:ext uri="{FF2B5EF4-FFF2-40B4-BE49-F238E27FC236}">
                <a16:creationId xmlns:a16="http://schemas.microsoft.com/office/drawing/2014/main" id="{17505EFF-7EB4-CD41-8710-71671FCD9C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3256" name="Picture 7" descr="safari.png">
            <a:extLst>
              <a:ext uri="{FF2B5EF4-FFF2-40B4-BE49-F238E27FC236}">
                <a16:creationId xmlns:a16="http://schemas.microsoft.com/office/drawing/2014/main" id="{4B855D20-735A-E147-9633-5EF53191A25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26" r:id="rId1"/>
    <p:sldLayoutId id="2147485327" r:id="rId2"/>
    <p:sldLayoutId id="2147485328" r:id="rId3"/>
    <p:sldLayoutId id="2147485329" r:id="rId4"/>
    <p:sldLayoutId id="2147485330" r:id="rId5"/>
    <p:sldLayoutId id="2147485331" r:id="rId6"/>
    <p:sldLayoutId id="2147485332" r:id="rId7"/>
    <p:sldLayoutId id="2147485333" r:id="rId8"/>
    <p:sldLayoutId id="2147485334" r:id="rId9"/>
    <p:sldLayoutId id="2147485335" r:id="rId10"/>
    <p:sldLayoutId id="2147485336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26">
            <a:extLst>
              <a:ext uri="{FF2B5EF4-FFF2-40B4-BE49-F238E27FC236}">
                <a16:creationId xmlns:a16="http://schemas.microsoft.com/office/drawing/2014/main" id="{AAAA2B8E-1380-824A-B8DB-CB75F19400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8851" name="Rectangle 1027">
            <a:extLst>
              <a:ext uri="{FF2B5EF4-FFF2-40B4-BE49-F238E27FC236}">
                <a16:creationId xmlns:a16="http://schemas.microsoft.com/office/drawing/2014/main" id="{E388CACB-9070-D241-AEB3-F5601B9684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F3334574-36A6-D841-9BF1-505C85F84C3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B81B7CC0-EA57-B64A-A380-FEE9D4D6634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2786A5A-CF13-CB4F-9A96-305D1DC0C7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8854" name="Line 1032">
            <a:extLst>
              <a:ext uri="{FF2B5EF4-FFF2-40B4-BE49-F238E27FC236}">
                <a16:creationId xmlns:a16="http://schemas.microsoft.com/office/drawing/2014/main" id="{B3D8C9C5-A709-DE4A-A600-A884A00AD5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5" name="Line 1033">
            <a:extLst>
              <a:ext uri="{FF2B5EF4-FFF2-40B4-BE49-F238E27FC236}">
                <a16:creationId xmlns:a16="http://schemas.microsoft.com/office/drawing/2014/main" id="{4CF90C62-F606-754B-AB94-6F167773B0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38" r:id="rId1"/>
    <p:sldLayoutId id="2147485339" r:id="rId2"/>
    <p:sldLayoutId id="2147485340" r:id="rId3"/>
    <p:sldLayoutId id="2147485341" r:id="rId4"/>
    <p:sldLayoutId id="2147485342" r:id="rId5"/>
    <p:sldLayoutId id="2147485343" r:id="rId6"/>
    <p:sldLayoutId id="2147485344" r:id="rId7"/>
    <p:sldLayoutId id="2147485345" r:id="rId8"/>
    <p:sldLayoutId id="2147485346" r:id="rId9"/>
    <p:sldLayoutId id="2147485347" r:id="rId10"/>
    <p:sldLayoutId id="2147485348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1026">
            <a:extLst>
              <a:ext uri="{FF2B5EF4-FFF2-40B4-BE49-F238E27FC236}">
                <a16:creationId xmlns:a16="http://schemas.microsoft.com/office/drawing/2014/main" id="{767842EF-2E87-9649-8E4C-4EF07515E6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25667" name="Rectangle 1027">
            <a:extLst>
              <a:ext uri="{FF2B5EF4-FFF2-40B4-BE49-F238E27FC236}">
                <a16:creationId xmlns:a16="http://schemas.microsoft.com/office/drawing/2014/main" id="{7F46E882-405C-294F-A176-5EB4B6E5E8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3955FDDD-00C5-1D4C-912E-1BDB0E3BD33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2C1267A1-BE40-C34F-A587-D92B7D4A5D5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charset="0"/>
              </a:defRPr>
            </a:lvl1pPr>
          </a:lstStyle>
          <a:p>
            <a:pPr>
              <a:defRPr/>
            </a:pPr>
            <a:fld id="{B1C60925-3F6D-0244-A63C-8428EA4EFD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25670" name="Line 1032">
            <a:extLst>
              <a:ext uri="{FF2B5EF4-FFF2-40B4-BE49-F238E27FC236}">
                <a16:creationId xmlns:a16="http://schemas.microsoft.com/office/drawing/2014/main" id="{BEFE2080-76AE-4B40-AEAD-392FD767B1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671" name="Line 1033">
            <a:extLst>
              <a:ext uri="{FF2B5EF4-FFF2-40B4-BE49-F238E27FC236}">
                <a16:creationId xmlns:a16="http://schemas.microsoft.com/office/drawing/2014/main" id="{23A53299-EA82-2047-A09E-6BA50065689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28" r:id="rId1"/>
    <p:sldLayoutId id="2147485257" r:id="rId2"/>
    <p:sldLayoutId id="2147485258" r:id="rId3"/>
    <p:sldLayoutId id="2147485259" r:id="rId4"/>
    <p:sldLayoutId id="2147485260" r:id="rId5"/>
    <p:sldLayoutId id="2147485261" r:id="rId6"/>
    <p:sldLayoutId id="2147485262" r:id="rId7"/>
    <p:sldLayoutId id="2147485263" r:id="rId8"/>
    <p:sldLayoutId id="2147485264" r:id="rId9"/>
    <p:sldLayoutId id="2147485265" r:id="rId10"/>
    <p:sldLayoutId id="2147485266" r:id="rId11"/>
    <p:sldLayoutId id="2147485267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720"/>
            <a:ext cx="8610600" cy="533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3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95" r:id="rId1"/>
    <p:sldLayoutId id="2147485496" r:id="rId2"/>
    <p:sldLayoutId id="2147485497" r:id="rId3"/>
    <p:sldLayoutId id="2147485498" r:id="rId4"/>
    <p:sldLayoutId id="2147485499" r:id="rId5"/>
    <p:sldLayoutId id="2147485500" r:id="rId6"/>
    <p:sldLayoutId id="2147485501" r:id="rId7"/>
    <p:sldLayoutId id="2147485502" r:id="rId8"/>
    <p:sldLayoutId id="2147485503" r:id="rId9"/>
    <p:sldLayoutId id="2147485504" r:id="rId10"/>
    <p:sldLayoutId id="2147485505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6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07" r:id="rId1"/>
    <p:sldLayoutId id="2147485508" r:id="rId2"/>
    <p:sldLayoutId id="2147485509" r:id="rId3"/>
    <p:sldLayoutId id="2147485510" r:id="rId4"/>
    <p:sldLayoutId id="2147485511" r:id="rId5"/>
    <p:sldLayoutId id="2147485512" r:id="rId6"/>
    <p:sldLayoutId id="2147485513" r:id="rId7"/>
    <p:sldLayoutId id="2147485514" r:id="rId8"/>
    <p:sldLayoutId id="2147485515" r:id="rId9"/>
    <p:sldLayoutId id="2147485516" r:id="rId10"/>
    <p:sldLayoutId id="2147485517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1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32" r:id="rId1"/>
    <p:sldLayoutId id="2147485533" r:id="rId2"/>
    <p:sldLayoutId id="2147485534" r:id="rId3"/>
    <p:sldLayoutId id="2147485535" r:id="rId4"/>
    <p:sldLayoutId id="2147485536" r:id="rId5"/>
    <p:sldLayoutId id="2147485537" r:id="rId6"/>
    <p:sldLayoutId id="2147485538" r:id="rId7"/>
    <p:sldLayoutId id="2147485539" r:id="rId8"/>
    <p:sldLayoutId id="2147485540" r:id="rId9"/>
    <p:sldLayoutId id="2147485541" r:id="rId10"/>
    <p:sldLayoutId id="2147485542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afari.ethz.ch/projects_and_seminars/fall2021/lib/exe/fetch.php?media=gupta-asplos-2009.pdf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inf.ethz.ch/omutlu/pub/Reducing-SSD-Read-Latency-by-Optimizing-Read-Retry_asplos21.pdf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9.xml"/><Relationship Id="rId5" Type="http://schemas.openxmlformats.org/officeDocument/2006/relationships/hyperlink" Target="https://www.usenix.org/system/files/atc19-kim-shine.pdf" TargetMode="External"/><Relationship Id="rId4" Type="http://schemas.openxmlformats.org/officeDocument/2006/relationships/hyperlink" Target="https://www.usenix.org/legacy/event/fast12/tech/full_papers/Wu.pdf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5">
            <a:extLst>
              <a:ext uri="{FF2B5EF4-FFF2-40B4-BE49-F238E27FC236}">
                <a16:creationId xmlns:a16="http://schemas.microsoft.com/office/drawing/2014/main" id="{38DFFC52-436B-2049-BC66-9FF2A94A493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4038600"/>
            <a:ext cx="7848600" cy="22860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Dr. </a:t>
            </a:r>
            <a:r>
              <a:rPr lang="en-US" altLang="en-US" sz="2800" dirty="0" smtClean="0">
                <a:solidFill>
                  <a:srgbClr val="003399"/>
                </a:solidFill>
                <a:ea typeface="ＭＳ Ｐゴシック" panose="020B0600070205080204" pitchFamily="34" charset="-128"/>
              </a:rPr>
              <a:t>Mohammad Sadrosadati</a:t>
            </a:r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marL="0" indent="0" algn="ctr" eaLnBrk="1" hangingPunct="1">
              <a:buNone/>
            </a:pP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Prof.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Onur</a:t>
            </a: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Mutlu</a:t>
            </a:r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marL="0" indent="0" algn="ctr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ETH Zürich</a:t>
            </a:r>
          </a:p>
          <a:p>
            <a:pPr marL="0" indent="0" algn="ctr" eaLnBrk="1" hangingPunct="1"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Fall </a:t>
            </a:r>
            <a:r>
              <a:rPr lang="en-US" altLang="en-US" dirty="0">
                <a:ea typeface="ＭＳ Ｐゴシック" panose="020B0600070205080204" pitchFamily="34" charset="-128"/>
              </a:rPr>
              <a:t>2022</a:t>
            </a:r>
          </a:p>
          <a:p>
            <a:pPr marL="0" indent="0" algn="ctr" eaLnBrk="1" hangingPunct="1"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23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November </a:t>
            </a:r>
            <a:r>
              <a:rPr lang="en-US" altLang="en-US" dirty="0">
                <a:ea typeface="ＭＳ Ｐゴシック" panose="020B0600070205080204" pitchFamily="34" charset="-128"/>
              </a:rPr>
              <a:t>2022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45B1E4-4A3E-4B44-B90F-77CA8B5BE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1143000"/>
            <a:ext cx="8458200" cy="22098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P&amp;S Modern SSDs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sz="1600" b="1" dirty="0">
                <a:solidFill>
                  <a:srgbClr val="C00000"/>
                </a:solidFill>
              </a:rPr>
              <a:t/>
            </a:r>
            <a:br>
              <a:rPr lang="en-US" sz="1600" b="1" dirty="0">
                <a:solidFill>
                  <a:srgbClr val="C00000"/>
                </a:solidFill>
              </a:rPr>
            </a:br>
            <a:r>
              <a:rPr lang="en-US" sz="3600" dirty="0" smtClean="0"/>
              <a:t>Address Mapping &amp; Garbage Collection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7280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Write Request Handling: Page Write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CH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577DEE2-5F9B-A64D-BEF2-049E5B3D155E}"/>
              </a:ext>
            </a:extLst>
          </p:cNvPr>
          <p:cNvSpPr txBox="1"/>
          <p:nvPr/>
        </p:nvSpPr>
        <p:spPr>
          <a:xfrm>
            <a:off x="1151315" y="2692606"/>
            <a:ext cx="33578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Req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CH" b="1" dirty="0">
                <a:latin typeface="Cambria" panose="02040503050406030204" pitchFamily="18" charset="0"/>
              </a:rPr>
              <a:t> 0,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CH" b="1" dirty="0">
                <a:latin typeface="Cambria" panose="02040503050406030204" pitchFamily="18" charset="0"/>
              </a:rPr>
              <a:t> 1,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CH" b="1" dirty="0">
                <a:latin typeface="Cambria" panose="02040503050406030204" pitchFamily="18" charset="0"/>
              </a:rPr>
              <a:t> W,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5551631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Write Request Handling: Page Write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577DEE2-5F9B-A64D-BEF2-049E5B3D155E}"/>
              </a:ext>
            </a:extLst>
          </p:cNvPr>
          <p:cNvSpPr txBox="1"/>
          <p:nvPr/>
        </p:nvSpPr>
        <p:spPr>
          <a:xfrm>
            <a:off x="1151315" y="2692606"/>
            <a:ext cx="33578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Req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CH" b="1" dirty="0">
                <a:latin typeface="Cambria" panose="02040503050406030204" pitchFamily="18" charset="0"/>
              </a:rPr>
              <a:t> 0,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CH" b="1" dirty="0">
                <a:latin typeface="Cambria" panose="02040503050406030204" pitchFamily="18" charset="0"/>
              </a:rPr>
              <a:t> 1,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CH" b="1" dirty="0">
                <a:latin typeface="Cambria" panose="02040503050406030204" pitchFamily="18" charset="0"/>
              </a:rPr>
              <a:t> W,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4970295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Write Request Handling: Page Write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577DEE2-5F9B-A64D-BEF2-049E5B3D155E}"/>
              </a:ext>
            </a:extLst>
          </p:cNvPr>
          <p:cNvSpPr txBox="1"/>
          <p:nvPr/>
        </p:nvSpPr>
        <p:spPr>
          <a:xfrm>
            <a:off x="1151315" y="2692606"/>
            <a:ext cx="33578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Req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CH" b="1" dirty="0">
                <a:latin typeface="Cambria" panose="02040503050406030204" pitchFamily="18" charset="0"/>
              </a:rPr>
              <a:t> 0,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CH" b="1" dirty="0">
                <a:latin typeface="Cambria" panose="02040503050406030204" pitchFamily="18" charset="0"/>
              </a:rPr>
              <a:t> 1,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CH" b="1" dirty="0">
                <a:latin typeface="Cambria" panose="02040503050406030204" pitchFamily="18" charset="0"/>
              </a:rPr>
              <a:t> W,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30" name="Rounded Rectangular Callout 29">
            <a:extLst>
              <a:ext uri="{FF2B5EF4-FFF2-40B4-BE49-F238E27FC236}">
                <a16:creationId xmlns:a16="http://schemas.microsoft.com/office/drawing/2014/main" id="{612548A5-FF91-144C-8DDA-64FEEF7312A3}"/>
              </a:ext>
            </a:extLst>
          </p:cNvPr>
          <p:cNvSpPr/>
          <p:nvPr/>
        </p:nvSpPr>
        <p:spPr bwMode="auto">
          <a:xfrm>
            <a:off x="955958" y="3061208"/>
            <a:ext cx="4474273" cy="1520185"/>
          </a:xfrm>
          <a:prstGeom prst="wedgeRoundRectCallout">
            <a:avLst>
              <a:gd name="adj1" fmla="val -29582"/>
              <a:gd name="adj2" fmla="val 74449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Note:</a:t>
            </a:r>
            <a:endParaRPr lang="en-CH" b="1" dirty="0">
              <a:latin typeface="+mn-lt"/>
            </a:endParaRP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CH" dirty="0">
                <a:latin typeface="+mn-lt"/>
              </a:rPr>
              <a:t>We are asumming that</a:t>
            </a:r>
            <a:br>
              <a:rPr lang="en-CH" dirty="0">
                <a:latin typeface="+mn-lt"/>
              </a:rPr>
            </a:br>
            <a:r>
              <a:rPr lang="en-CH" dirty="0">
                <a:latin typeface="+mn-lt"/>
              </a:rPr>
              <a:t>   logical block size = physical page size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>
                <a:latin typeface="+mn-lt"/>
              </a:rPr>
              <a:t>LB size = </a:t>
            </a:r>
            <a:r>
              <a:rPr lang="en-GB" dirty="0">
                <a:solidFill>
                  <a:srgbClr val="0070C0"/>
                </a:solidFill>
                <a:latin typeface="+mn-lt"/>
              </a:rPr>
              <a:t>4 KiB</a:t>
            </a:r>
            <a:r>
              <a:rPr lang="en-GB" dirty="0">
                <a:latin typeface="+mn-lt"/>
              </a:rPr>
              <a:t>, PP size = </a:t>
            </a:r>
            <a:r>
              <a:rPr lang="en-GB" dirty="0">
                <a:solidFill>
                  <a:srgbClr val="C00000"/>
                </a:solidFill>
                <a:latin typeface="+mn-lt"/>
              </a:rPr>
              <a:t>16 KiB </a:t>
            </a:r>
            <a:endParaRPr lang="en-CH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2068827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Write Request Handling: Sequential Write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860376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Write Request Handling: Sequential Write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ADEEE5E3-DABE-274A-891F-FD88FBE20134}"/>
              </a:ext>
            </a:extLst>
          </p:cNvPr>
          <p:cNvSpPr txBox="1"/>
          <p:nvPr/>
        </p:nvSpPr>
        <p:spPr>
          <a:xfrm>
            <a:off x="6629400" y="1371600"/>
            <a:ext cx="21336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Sequential </a:t>
            </a:r>
            <a:b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</a:br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(large) write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9E5326-C8BE-DC45-855E-B52FFD20BD45}"/>
              </a:ext>
            </a:extLst>
          </p:cNvPr>
          <p:cNvSpPr txBox="1"/>
          <p:nvPr/>
        </p:nvSpPr>
        <p:spPr>
          <a:xfrm>
            <a:off x="1101752" y="2736334"/>
            <a:ext cx="40509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Req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CH" b="1" dirty="0">
                <a:latin typeface="Cambria" panose="02040503050406030204" pitchFamily="18" charset="0"/>
              </a:rPr>
              <a:t> 4,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CH" b="1" dirty="0">
                <a:latin typeface="Cambria" panose="02040503050406030204" pitchFamily="18" charset="0"/>
              </a:rPr>
              <a:t> 12,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CH" b="1" dirty="0">
                <a:latin typeface="Cambria" panose="02040503050406030204" pitchFamily="18" charset="0"/>
              </a:rPr>
              <a:t> W,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CH" b="1" dirty="0">
                <a:latin typeface="Cambria" panose="02040503050406030204" pitchFamily="18" charset="0"/>
                <a:cs typeface="Courier New" panose="02070309020205020404" pitchFamily="49" charset="0"/>
              </a:rPr>
              <a:t> … 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54DEBCE-2293-314A-B49A-58A3AA03730D}"/>
              </a:ext>
            </a:extLst>
          </p:cNvPr>
          <p:cNvSpPr/>
          <p:nvPr/>
        </p:nvSpPr>
        <p:spPr bwMode="auto">
          <a:xfrm>
            <a:off x="2516820" y="4707848"/>
            <a:ext cx="3832252" cy="1303972"/>
          </a:xfrm>
          <a:prstGeom prst="roundRect">
            <a:avLst>
              <a:gd name="adj" fmla="val 10122"/>
            </a:avLst>
          </a:prstGeom>
          <a:noFill/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901740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Write Request Handling: Sequential Write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ADEEE5E3-DABE-274A-891F-FD88FBE20134}"/>
              </a:ext>
            </a:extLst>
          </p:cNvPr>
          <p:cNvSpPr txBox="1"/>
          <p:nvPr/>
        </p:nvSpPr>
        <p:spPr>
          <a:xfrm>
            <a:off x="6629400" y="1371600"/>
            <a:ext cx="21336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Sequential </a:t>
            </a:r>
            <a:b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</a:br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(large) write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70CCED-58C9-0F41-AEF4-4879031C30E9}"/>
              </a:ext>
            </a:extLst>
          </p:cNvPr>
          <p:cNvGrpSpPr/>
          <p:nvPr/>
        </p:nvGrpSpPr>
        <p:grpSpPr>
          <a:xfrm>
            <a:off x="1983909" y="3080442"/>
            <a:ext cx="4504666" cy="1416787"/>
            <a:chOff x="1983909" y="3080442"/>
            <a:chExt cx="4504666" cy="1416787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1D97A9E-AE4D-3F44-BA49-C1CB82B0658D}"/>
                </a:ext>
              </a:extLst>
            </p:cNvPr>
            <p:cNvSpPr txBox="1"/>
            <p:nvPr/>
          </p:nvSpPr>
          <p:spPr>
            <a:xfrm>
              <a:off x="1983909" y="3366993"/>
              <a:ext cx="228668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CH" b="1" dirty="0">
                  <a:solidFill>
                    <a:schemeClr val="accent6"/>
                  </a:solidFill>
                  <a:latin typeface="Cambria" panose="02040503050406030204" pitchFamily="18" charset="0"/>
                </a:rPr>
                <a:t>PROG</a:t>
              </a:r>
              <a:r>
                <a:rPr lang="en-CH" b="1" dirty="0">
                  <a:latin typeface="Cambria" panose="02040503050406030204" pitchFamily="18" charset="0"/>
                </a:rPr>
                <a:t>(</a:t>
              </a:r>
              <a:r>
                <a:rPr lang="en-CH" b="1" dirty="0">
                  <a:solidFill>
                    <a:srgbClr val="7030A0"/>
                  </a:solidFill>
                  <a:latin typeface="Cambria" panose="02040503050406030204" pitchFamily="18" charset="0"/>
                </a:rPr>
                <a:t>PPA:</a:t>
              </a:r>
              <a:r>
                <a:rPr lang="en-CH" b="1" dirty="0">
                  <a:latin typeface="Cambria" panose="02040503050406030204" pitchFamily="18" charset="0"/>
                </a:rPr>
                <a:t> 1, </a:t>
              </a:r>
              <a:r>
                <a:rPr lang="en-CH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lang="en-CH" b="1" dirty="0">
                  <a:latin typeface="Cambria" panose="02040503050406030204" pitchFamily="18" charset="0"/>
                </a:rPr>
                <a:t>)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C97037C-4270-924D-ABBA-27AAAD51A314}"/>
                </a:ext>
              </a:extLst>
            </p:cNvPr>
            <p:cNvSpPr txBox="1"/>
            <p:nvPr/>
          </p:nvSpPr>
          <p:spPr>
            <a:xfrm>
              <a:off x="1983909" y="3672084"/>
              <a:ext cx="228668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CH" b="1" dirty="0">
                  <a:solidFill>
                    <a:schemeClr val="accent6"/>
                  </a:solidFill>
                  <a:latin typeface="Cambria" panose="02040503050406030204" pitchFamily="18" charset="0"/>
                </a:rPr>
                <a:t>PROG</a:t>
              </a:r>
              <a:r>
                <a:rPr lang="en-CH" b="1" dirty="0">
                  <a:latin typeface="Cambria" panose="02040503050406030204" pitchFamily="18" charset="0"/>
                </a:rPr>
                <a:t>(</a:t>
              </a:r>
              <a:r>
                <a:rPr lang="en-CH" b="1" dirty="0">
                  <a:solidFill>
                    <a:srgbClr val="7030A0"/>
                  </a:solidFill>
                  <a:latin typeface="Cambria" panose="02040503050406030204" pitchFamily="18" charset="0"/>
                </a:rPr>
                <a:t>PPA:</a:t>
              </a:r>
              <a:r>
                <a:rPr lang="en-CH" b="1" dirty="0">
                  <a:latin typeface="Cambria" panose="02040503050406030204" pitchFamily="18" charset="0"/>
                </a:rPr>
                <a:t> 2, </a:t>
              </a:r>
              <a:r>
                <a:rPr lang="en-CH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CH" b="1" dirty="0">
                  <a:latin typeface="Cambria" panose="02040503050406030204" pitchFamily="18" charset="0"/>
                </a:rPr>
                <a:t>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9EE0309-CBED-4C47-BA86-9997FF9BAA1C}"/>
                </a:ext>
              </a:extLst>
            </p:cNvPr>
            <p:cNvSpPr txBox="1"/>
            <p:nvPr/>
          </p:nvSpPr>
          <p:spPr>
            <a:xfrm>
              <a:off x="1983909" y="4127897"/>
              <a:ext cx="228668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CH" b="1" dirty="0">
                  <a:solidFill>
                    <a:schemeClr val="accent6"/>
                  </a:solidFill>
                  <a:latin typeface="Cambria" panose="02040503050406030204" pitchFamily="18" charset="0"/>
                </a:rPr>
                <a:t>PROG</a:t>
              </a:r>
              <a:r>
                <a:rPr lang="en-CH" b="1" dirty="0">
                  <a:latin typeface="Cambria" panose="02040503050406030204" pitchFamily="18" charset="0"/>
                </a:rPr>
                <a:t>(</a:t>
              </a:r>
              <a:r>
                <a:rPr lang="en-CH" b="1" dirty="0">
                  <a:solidFill>
                    <a:srgbClr val="7030A0"/>
                  </a:solidFill>
                  <a:latin typeface="Cambria" panose="02040503050406030204" pitchFamily="18" charset="0"/>
                </a:rPr>
                <a:t>PPA:</a:t>
              </a:r>
              <a:r>
                <a:rPr lang="en-CH" b="1" dirty="0">
                  <a:latin typeface="Cambria" panose="02040503050406030204" pitchFamily="18" charset="0"/>
                </a:rPr>
                <a:t> 12, </a:t>
              </a:r>
              <a:r>
                <a:rPr lang="en-CH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CH" b="1" dirty="0">
                  <a:latin typeface="Cambria" panose="02040503050406030204" pitchFamily="18" charset="0"/>
                </a:rPr>
                <a:t>)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741C6AD-A7EB-0E43-974D-68A36052AB7E}"/>
                </a:ext>
              </a:extLst>
            </p:cNvPr>
            <p:cNvSpPr txBox="1"/>
            <p:nvPr/>
          </p:nvSpPr>
          <p:spPr>
            <a:xfrm rot="5400000">
              <a:off x="2726515" y="3873453"/>
              <a:ext cx="80146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CH" b="1" dirty="0">
                  <a:latin typeface="Cambria" panose="02040503050406030204" pitchFamily="18" charset="0"/>
                </a:rPr>
                <a:t>…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1DBEA179-4F2B-9848-8115-F33A00B87631}"/>
                </a:ext>
              </a:extLst>
            </p:cNvPr>
            <p:cNvCxnSpPr>
              <a:cxnSpLocks/>
              <a:endCxn id="40" idx="0"/>
            </p:cNvCxnSpPr>
            <p:nvPr/>
          </p:nvCxnSpPr>
          <p:spPr bwMode="auto">
            <a:xfrm>
              <a:off x="3127249" y="3080442"/>
              <a:ext cx="1" cy="286551"/>
            </a:xfrm>
            <a:prstGeom prst="straightConnector1">
              <a:avLst/>
            </a:prstGeom>
            <a:solidFill>
              <a:srgbClr val="C0C0C0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FC227331-7A5E-0A4E-BAED-717522BC81AE}"/>
                </a:ext>
              </a:extLst>
            </p:cNvPr>
            <p:cNvSpPr/>
            <p:nvPr/>
          </p:nvSpPr>
          <p:spPr bwMode="auto">
            <a:xfrm>
              <a:off x="4022132" y="3477502"/>
              <a:ext cx="169751" cy="966364"/>
            </a:xfrm>
            <a:prstGeom prst="rightBrace">
              <a:avLst>
                <a:gd name="adj1" fmla="val 31353"/>
                <a:gd name="adj2" fmla="val 50000"/>
              </a:avLst>
            </a:prstGeom>
            <a:solidFill>
              <a:srgbClr val="C0C0C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4E1F461-2EF1-584F-BB12-1C49E711A235}"/>
                </a:ext>
              </a:extLst>
            </p:cNvPr>
            <p:cNvSpPr txBox="1"/>
            <p:nvPr/>
          </p:nvSpPr>
          <p:spPr>
            <a:xfrm>
              <a:off x="3783736" y="3609393"/>
              <a:ext cx="270483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CH" b="1" i="1" dirty="0">
                  <a:solidFill>
                    <a:srgbClr val="C00000"/>
                  </a:solidFill>
                  <a:latin typeface="Cambria" panose="02040503050406030204" pitchFamily="18" charset="0"/>
                </a:rPr>
                <a:t>12 page-program </a:t>
              </a:r>
              <a:br>
                <a:rPr lang="en-CH" b="1" i="1" dirty="0">
                  <a:solidFill>
                    <a:srgbClr val="C00000"/>
                  </a:solidFill>
                  <a:latin typeface="Cambria" panose="02040503050406030204" pitchFamily="18" charset="0"/>
                </a:rPr>
              </a:br>
              <a:r>
                <a:rPr lang="en-CH" b="1" i="1" dirty="0">
                  <a:solidFill>
                    <a:srgbClr val="C00000"/>
                  </a:solidFill>
                  <a:latin typeface="Cambria" panose="02040503050406030204" pitchFamily="18" charset="0"/>
                </a:rPr>
                <a:t>commands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170DC0F6-E492-3E47-81AE-F9919301B517}"/>
              </a:ext>
            </a:extLst>
          </p:cNvPr>
          <p:cNvSpPr txBox="1"/>
          <p:nvPr/>
        </p:nvSpPr>
        <p:spPr>
          <a:xfrm>
            <a:off x="1101752" y="2736334"/>
            <a:ext cx="40509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Req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CH" b="1" dirty="0">
                <a:latin typeface="Cambria" panose="02040503050406030204" pitchFamily="18" charset="0"/>
              </a:rPr>
              <a:t> 4,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CH" b="1" dirty="0">
                <a:latin typeface="Cambria" panose="02040503050406030204" pitchFamily="18" charset="0"/>
              </a:rPr>
              <a:t> 12,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CH" b="1" dirty="0">
                <a:latin typeface="Cambria" panose="02040503050406030204" pitchFamily="18" charset="0"/>
              </a:rPr>
              <a:t> W,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CH" b="1" dirty="0">
                <a:latin typeface="Cambria" panose="02040503050406030204" pitchFamily="18" charset="0"/>
                <a:cs typeface="Courier New" panose="02070309020205020404" pitchFamily="49" charset="0"/>
              </a:rPr>
              <a:t> … 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8222608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Write Request Handling: Sequential Write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ADEEE5E3-DABE-274A-891F-FD88FBE20134}"/>
              </a:ext>
            </a:extLst>
          </p:cNvPr>
          <p:cNvSpPr txBox="1"/>
          <p:nvPr/>
        </p:nvSpPr>
        <p:spPr>
          <a:xfrm>
            <a:off x="6629400" y="1371600"/>
            <a:ext cx="21336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Sequential </a:t>
            </a:r>
            <a:b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</a:br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(large) write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D97A9E-AE4D-3F44-BA49-C1CB82B0658D}"/>
              </a:ext>
            </a:extLst>
          </p:cNvPr>
          <p:cNvSpPr txBox="1"/>
          <p:nvPr/>
        </p:nvSpPr>
        <p:spPr>
          <a:xfrm>
            <a:off x="1983909" y="3366993"/>
            <a:ext cx="22866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PROG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1,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97037C-4270-924D-ABBA-27AAAD51A314}"/>
              </a:ext>
            </a:extLst>
          </p:cNvPr>
          <p:cNvSpPr txBox="1"/>
          <p:nvPr/>
        </p:nvSpPr>
        <p:spPr>
          <a:xfrm>
            <a:off x="1983909" y="3672084"/>
            <a:ext cx="22866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PROG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2,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EE0309-CBED-4C47-BA86-9997FF9BAA1C}"/>
              </a:ext>
            </a:extLst>
          </p:cNvPr>
          <p:cNvSpPr txBox="1"/>
          <p:nvPr/>
        </p:nvSpPr>
        <p:spPr>
          <a:xfrm>
            <a:off x="1983909" y="4127897"/>
            <a:ext cx="22866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PROG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12,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741C6AD-A7EB-0E43-974D-68A36052AB7E}"/>
              </a:ext>
            </a:extLst>
          </p:cNvPr>
          <p:cNvSpPr txBox="1"/>
          <p:nvPr/>
        </p:nvSpPr>
        <p:spPr>
          <a:xfrm rot="5400000">
            <a:off x="2726515" y="3873453"/>
            <a:ext cx="80146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…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DBEA179-4F2B-9848-8115-F33A00B87631}"/>
              </a:ext>
            </a:extLst>
          </p:cNvPr>
          <p:cNvCxnSpPr>
            <a:cxnSpLocks/>
            <a:endCxn id="40" idx="0"/>
          </p:cNvCxnSpPr>
          <p:nvPr/>
        </p:nvCxnSpPr>
        <p:spPr bwMode="auto">
          <a:xfrm>
            <a:off x="3127249" y="3080442"/>
            <a:ext cx="1" cy="286551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FC227331-7A5E-0A4E-BAED-717522BC81AE}"/>
              </a:ext>
            </a:extLst>
          </p:cNvPr>
          <p:cNvSpPr/>
          <p:nvPr/>
        </p:nvSpPr>
        <p:spPr bwMode="auto">
          <a:xfrm>
            <a:off x="4022132" y="3477502"/>
            <a:ext cx="169751" cy="966364"/>
          </a:xfrm>
          <a:prstGeom prst="rightBrace">
            <a:avLst>
              <a:gd name="adj1" fmla="val 31353"/>
              <a:gd name="adj2" fmla="val 50000"/>
            </a:avLst>
          </a:prstGeom>
          <a:solidFill>
            <a:srgbClr val="C0C0C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4E1F461-2EF1-584F-BB12-1C49E711A235}"/>
              </a:ext>
            </a:extLst>
          </p:cNvPr>
          <p:cNvSpPr txBox="1"/>
          <p:nvPr/>
        </p:nvSpPr>
        <p:spPr>
          <a:xfrm>
            <a:off x="3783736" y="3609393"/>
            <a:ext cx="270483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12 page-program </a:t>
            </a:r>
            <a:b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</a:br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commands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C0B516-F3AC-5A4E-AEC0-CAF3E0966EDF}"/>
              </a:ext>
            </a:extLst>
          </p:cNvPr>
          <p:cNvSpPr txBox="1"/>
          <p:nvPr/>
        </p:nvSpPr>
        <p:spPr>
          <a:xfrm>
            <a:off x="1101752" y="2736334"/>
            <a:ext cx="40509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Req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CH" b="1" dirty="0">
                <a:latin typeface="Cambria" panose="02040503050406030204" pitchFamily="18" charset="0"/>
              </a:rPr>
              <a:t> 4,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CH" b="1" dirty="0">
                <a:latin typeface="Cambria" panose="02040503050406030204" pitchFamily="18" charset="0"/>
              </a:rPr>
              <a:t> 12,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CH" b="1" dirty="0">
                <a:latin typeface="Cambria" panose="02040503050406030204" pitchFamily="18" charset="0"/>
              </a:rPr>
              <a:t> W,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CH" b="1" dirty="0">
                <a:latin typeface="Cambria" panose="02040503050406030204" pitchFamily="18" charset="0"/>
                <a:cs typeface="Courier New" panose="02070309020205020404" pitchFamily="49" charset="0"/>
              </a:rPr>
              <a:t> … 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46" name="Rounded Rectangular Callout 45">
            <a:extLst>
              <a:ext uri="{FF2B5EF4-FFF2-40B4-BE49-F238E27FC236}">
                <a16:creationId xmlns:a16="http://schemas.microsoft.com/office/drawing/2014/main" id="{FE5F80A8-4CFD-1E46-98B6-48C9EC66ADDA}"/>
              </a:ext>
            </a:extLst>
          </p:cNvPr>
          <p:cNvSpPr/>
          <p:nvPr/>
        </p:nvSpPr>
        <p:spPr bwMode="auto">
          <a:xfrm>
            <a:off x="4270590" y="2134704"/>
            <a:ext cx="4666798" cy="2156519"/>
          </a:xfrm>
          <a:prstGeom prst="wedgeRoundRectCallout">
            <a:avLst>
              <a:gd name="adj1" fmla="val -43034"/>
              <a:gd name="adj2" fmla="val 86182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CH" dirty="0">
                <a:solidFill>
                  <a:srgbClr val="0070C0"/>
                </a:solidFill>
                <a:latin typeface="+mn-lt"/>
              </a:rPr>
              <a:t>Active block</a:t>
            </a:r>
            <a:r>
              <a:rPr lang="en-CH" dirty="0">
                <a:latin typeface="+mn-lt"/>
              </a:rPr>
              <a:t> (or write-point) approach</a:t>
            </a:r>
          </a:p>
          <a:p>
            <a:pPr marL="742950" lvl="1" indent="-285750" eaLnBrk="1" hangingPunct="1"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</a:rPr>
              <a:t>Keep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only one block </a:t>
            </a:r>
            <a:r>
              <a:rPr lang="en-US" dirty="0">
                <a:latin typeface="+mn-lt"/>
              </a:rPr>
              <a:t>being written</a:t>
            </a:r>
          </a:p>
          <a:p>
            <a:pPr marL="742950" lvl="1" indent="-285750" eaLnBrk="1" hangingPunct="1"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</a:rPr>
              <a:t>Due to the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open-block</a:t>
            </a:r>
            <a:r>
              <a:rPr lang="en-US" dirty="0">
                <a:latin typeface="+mn-lt"/>
              </a:rPr>
              <a:t> problem</a:t>
            </a:r>
            <a:endParaRPr lang="en-CH" dirty="0">
              <a:latin typeface="+mn-lt"/>
            </a:endParaRP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GB" dirty="0">
                <a:solidFill>
                  <a:srgbClr val="C00000"/>
                </a:solidFill>
                <a:latin typeface="+mn-lt"/>
              </a:rPr>
              <a:t>Program-sequence</a:t>
            </a:r>
            <a:r>
              <a:rPr lang="en-GB" dirty="0">
                <a:latin typeface="+mn-lt"/>
              </a:rPr>
              <a:t> constraint</a:t>
            </a:r>
          </a:p>
          <a:p>
            <a:pPr marL="742950" lvl="1" indent="-285750" eaLnBrk="1" hangingPunct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rgbClr val="0070C0"/>
                </a:solidFill>
                <a:latin typeface="+mn-lt"/>
              </a:rPr>
              <a:t>Fixed</a:t>
            </a:r>
            <a:r>
              <a:rPr lang="en-GB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GB" dirty="0">
                <a:latin typeface="+mn-lt"/>
              </a:rPr>
              <a:t>program order within a block</a:t>
            </a:r>
          </a:p>
          <a:p>
            <a:pPr marL="742950" lvl="1" indent="-285750" eaLnBrk="1" hangingPunct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GB" dirty="0">
                <a:latin typeface="+mn-lt"/>
              </a:rPr>
              <a:t>Due to </a:t>
            </a:r>
            <a:r>
              <a:rPr lang="en-GB" dirty="0">
                <a:solidFill>
                  <a:srgbClr val="C00000"/>
                </a:solidFill>
                <a:latin typeface="+mn-lt"/>
              </a:rPr>
              <a:t>cell-to-cell interference</a:t>
            </a:r>
          </a:p>
        </p:txBody>
      </p:sp>
    </p:spTree>
    <p:extLst>
      <p:ext uri="{BB962C8B-B14F-4D97-AF65-F5344CB8AC3E}">
        <p14:creationId xmlns:p14="http://schemas.microsoft.com/office/powerpoint/2010/main" val="1926366649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Write Request Handling: Address Mapping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4EF80D49-46F8-D443-82E7-0F87FB0A979F}"/>
              </a:ext>
            </a:extLst>
          </p:cNvPr>
          <p:cNvSpPr txBox="1"/>
          <p:nvPr/>
        </p:nvSpPr>
        <p:spPr>
          <a:xfrm>
            <a:off x="841093" y="2554069"/>
            <a:ext cx="546035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C00000"/>
                </a:solidFill>
                <a:latin typeface="Cambria" panose="02040503050406030204" pitchFamily="18" charset="0"/>
              </a:rPr>
              <a:t>Problem: </a:t>
            </a:r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LBA (or LPA) does not match PPA!</a:t>
            </a:r>
          </a:p>
        </p:txBody>
      </p:sp>
    </p:spTree>
    <p:extLst>
      <p:ext uri="{BB962C8B-B14F-4D97-AF65-F5344CB8AC3E}">
        <p14:creationId xmlns:p14="http://schemas.microsoft.com/office/powerpoint/2010/main" val="2369709108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Write Request Handling: Address Mapping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BB7ECBBE-3C88-9041-ABCF-9CDAA5E844F1}"/>
              </a:ext>
            </a:extLst>
          </p:cNvPr>
          <p:cNvSpPr txBox="1"/>
          <p:nvPr/>
        </p:nvSpPr>
        <p:spPr>
          <a:xfrm>
            <a:off x="841093" y="2554069"/>
            <a:ext cx="546035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C00000"/>
                </a:solidFill>
                <a:latin typeface="Cambria" panose="02040503050406030204" pitchFamily="18" charset="0"/>
              </a:rPr>
              <a:t>Problem: </a:t>
            </a:r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LBA (or LPA) does not match PPA!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DE1597-2DC5-6649-946F-82F61DAEBD63}"/>
              </a:ext>
            </a:extLst>
          </p:cNvPr>
          <p:cNvSpPr txBox="1"/>
          <p:nvPr/>
        </p:nvSpPr>
        <p:spPr>
          <a:xfrm>
            <a:off x="738850" y="2981600"/>
            <a:ext cx="40509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Req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CH" b="1" dirty="0">
                <a:latin typeface="Cambria" panose="02040503050406030204" pitchFamily="18" charset="0"/>
              </a:rPr>
              <a:t> 4,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CH" b="1" dirty="0">
                <a:latin typeface="Cambria" panose="02040503050406030204" pitchFamily="18" charset="0"/>
              </a:rPr>
              <a:t> 1,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CH" b="1" dirty="0">
                <a:latin typeface="Cambria" panose="02040503050406030204" pitchFamily="18" charset="0"/>
              </a:rPr>
              <a:t> </a:t>
            </a:r>
            <a:r>
              <a:rPr lang="en-CH" b="1" dirty="0">
                <a:solidFill>
                  <a:srgbClr val="FF0000"/>
                </a:solidFill>
                <a:latin typeface="Cambria" panose="02040503050406030204" pitchFamily="18" charset="0"/>
              </a:rPr>
              <a:t>R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E67E2B-31E6-674F-B070-478C7E0AFA59}"/>
              </a:ext>
            </a:extLst>
          </p:cNvPr>
          <p:cNvSpPr txBox="1"/>
          <p:nvPr/>
        </p:nvSpPr>
        <p:spPr>
          <a:xfrm>
            <a:off x="1380905" y="3795989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READ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</a:t>
            </a:r>
            <a:r>
              <a:rPr lang="en-CH" b="1" dirty="0">
                <a:solidFill>
                  <a:srgbClr val="FF0000"/>
                </a:solidFill>
                <a:latin typeface="Cambria" panose="02040503050406030204" pitchFamily="18" charset="0"/>
              </a:rPr>
              <a:t>?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960F5AC-817A-BB41-B78E-019F7BCA6666}"/>
              </a:ext>
            </a:extLst>
          </p:cNvPr>
          <p:cNvCxnSpPr>
            <a:cxnSpLocks/>
          </p:cNvCxnSpPr>
          <p:nvPr/>
        </p:nvCxnSpPr>
        <p:spPr bwMode="auto">
          <a:xfrm>
            <a:off x="2764347" y="3350932"/>
            <a:ext cx="0" cy="445057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EF41126-D213-6448-A591-96291A93F68C}"/>
              </a:ext>
            </a:extLst>
          </p:cNvPr>
          <p:cNvSpPr txBox="1"/>
          <p:nvPr/>
        </p:nvSpPr>
        <p:spPr>
          <a:xfrm>
            <a:off x="2595170" y="3657489"/>
            <a:ext cx="546035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i="1" dirty="0">
                <a:latin typeface="Cambria" panose="02040503050406030204" pitchFamily="18" charset="0"/>
              </a:rPr>
              <a:t>Needs to maintain</a:t>
            </a:r>
          </a:p>
          <a:p>
            <a:pPr algn="ctr"/>
            <a:r>
              <a:rPr lang="en-GB" b="1" i="1" dirty="0">
                <a:solidFill>
                  <a:srgbClr val="0070C0"/>
                </a:solidFill>
                <a:latin typeface="Cambria" panose="02040503050406030204" pitchFamily="18" charset="0"/>
              </a:rPr>
              <a:t>A</a:t>
            </a:r>
            <a:r>
              <a:rPr lang="en-CH" b="1" i="1" dirty="0">
                <a:solidFill>
                  <a:srgbClr val="0070C0"/>
                </a:solidFill>
                <a:latin typeface="Cambria" panose="02040503050406030204" pitchFamily="18" charset="0"/>
              </a:rPr>
              <a:t>ddress-mapping </a:t>
            </a:r>
            <a:r>
              <a:rPr lang="en-CH" b="1" i="1" dirty="0">
                <a:latin typeface="Cambria" panose="02040503050406030204" pitchFamily="18" charset="0"/>
              </a:rPr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125916698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Write Request Handling: Address Mapping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2BDE1597-2DC5-6649-946F-82F61DAEBD63}"/>
              </a:ext>
            </a:extLst>
          </p:cNvPr>
          <p:cNvSpPr txBox="1"/>
          <p:nvPr/>
        </p:nvSpPr>
        <p:spPr>
          <a:xfrm>
            <a:off x="738850" y="2981600"/>
            <a:ext cx="40509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Req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CH" b="1" dirty="0">
                <a:latin typeface="Cambria" panose="02040503050406030204" pitchFamily="18" charset="0"/>
              </a:rPr>
              <a:t> 4,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CH" b="1" dirty="0">
                <a:latin typeface="Cambria" panose="02040503050406030204" pitchFamily="18" charset="0"/>
              </a:rPr>
              <a:t> 1,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CH" b="1" dirty="0">
                <a:latin typeface="Cambria" panose="02040503050406030204" pitchFamily="18" charset="0"/>
              </a:rPr>
              <a:t> </a:t>
            </a:r>
            <a:r>
              <a:rPr lang="en-CH" b="1" dirty="0">
                <a:solidFill>
                  <a:srgbClr val="FF0000"/>
                </a:solidFill>
                <a:latin typeface="Cambria" panose="02040503050406030204" pitchFamily="18" charset="0"/>
              </a:rPr>
              <a:t>R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E67E2B-31E6-674F-B070-478C7E0AFA59}"/>
              </a:ext>
            </a:extLst>
          </p:cNvPr>
          <p:cNvSpPr txBox="1"/>
          <p:nvPr/>
        </p:nvSpPr>
        <p:spPr>
          <a:xfrm>
            <a:off x="1380905" y="3795989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READ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</a:t>
            </a:r>
            <a:r>
              <a:rPr lang="en-CH" b="1" dirty="0">
                <a:solidFill>
                  <a:srgbClr val="FF0000"/>
                </a:solidFill>
                <a:latin typeface="Cambria" panose="02040503050406030204" pitchFamily="18" charset="0"/>
              </a:rPr>
              <a:t>?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960F5AC-817A-BB41-B78E-019F7BCA6666}"/>
              </a:ext>
            </a:extLst>
          </p:cNvPr>
          <p:cNvCxnSpPr>
            <a:cxnSpLocks/>
          </p:cNvCxnSpPr>
          <p:nvPr/>
        </p:nvCxnSpPr>
        <p:spPr bwMode="auto">
          <a:xfrm>
            <a:off x="2764347" y="3350932"/>
            <a:ext cx="0" cy="445057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3B3F24-9E5A-E44E-B8CA-1DB5793BD77E}"/>
              </a:ext>
            </a:extLst>
          </p:cNvPr>
          <p:cNvGraphicFramePr>
            <a:graphicFrameLocks noGrp="1"/>
          </p:cNvGraphicFramePr>
          <p:nvPr/>
        </p:nvGraphicFramePr>
        <p:xfrm>
          <a:off x="4749981" y="2842361"/>
          <a:ext cx="10220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042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51104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LPA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PPA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F668694-5217-6847-A0EF-D67785AAB2F5}"/>
              </a:ext>
            </a:extLst>
          </p:cNvPr>
          <p:cNvSpPr txBox="1"/>
          <p:nvPr/>
        </p:nvSpPr>
        <p:spPr>
          <a:xfrm>
            <a:off x="4475394" y="4145671"/>
            <a:ext cx="15712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Mapping Table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D568321B-DB94-6B49-9939-F91616253F2B}"/>
              </a:ext>
            </a:extLst>
          </p:cNvPr>
          <p:cNvSpPr/>
          <p:nvPr/>
        </p:nvSpPr>
        <p:spPr bwMode="auto">
          <a:xfrm>
            <a:off x="4707738" y="3489557"/>
            <a:ext cx="1115958" cy="277314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230139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Recap: SSD &amp; NAND Flash Memory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CH" dirty="0"/>
              <a:t>SSD organization</a:t>
            </a:r>
          </a:p>
          <a:p>
            <a:pPr lvl="1"/>
            <a:r>
              <a:rPr lang="en-CH" dirty="0"/>
              <a:t>SSD controller: Multicore CPU + </a:t>
            </a:r>
            <a:r>
              <a:rPr lang="en-CH" dirty="0">
                <a:solidFill>
                  <a:srgbClr val="0070C0"/>
                </a:solidFill>
              </a:rPr>
              <a:t>per-channel</a:t>
            </a:r>
            <a:r>
              <a:rPr lang="en-CH" dirty="0"/>
              <a:t> flash controllers</a:t>
            </a:r>
          </a:p>
          <a:p>
            <a:pPr lvl="1"/>
            <a:r>
              <a:rPr lang="en-CH" dirty="0"/>
              <a:t>DRAM: Metadata store, </a:t>
            </a:r>
            <a:r>
              <a:rPr lang="en-CH" dirty="0">
                <a:solidFill>
                  <a:srgbClr val="0070C0"/>
                </a:solidFill>
              </a:rPr>
              <a:t>0.1% of SSD capacity</a:t>
            </a:r>
          </a:p>
          <a:p>
            <a:pPr lvl="1"/>
            <a:r>
              <a:rPr lang="en-CH" dirty="0"/>
              <a:t>NAND flash chips</a:t>
            </a:r>
          </a:p>
          <a:p>
            <a:pPr lvl="2"/>
            <a:r>
              <a:rPr lang="en-CH" dirty="0"/>
              <a:t>Channel</a:t>
            </a:r>
            <a:r>
              <a:rPr lang="en-US" dirty="0"/>
              <a:t> (Package(s))</a:t>
            </a:r>
            <a:r>
              <a:rPr lang="en-CH" dirty="0"/>
              <a:t> – Die </a:t>
            </a:r>
            <a:r>
              <a:rPr lang="en-CH" dirty="0" smtClean="0"/>
              <a:t>– </a:t>
            </a:r>
            <a:r>
              <a:rPr lang="en-CH" dirty="0"/>
              <a:t>Plane – Block – Page</a:t>
            </a:r>
          </a:p>
          <a:p>
            <a:endParaRPr lang="en-CH" dirty="0"/>
          </a:p>
          <a:p>
            <a:r>
              <a:rPr lang="en-CH" dirty="0"/>
              <a:t>NAND flash characteristics</a:t>
            </a:r>
          </a:p>
          <a:p>
            <a:pPr lvl="1"/>
            <a:r>
              <a:rPr lang="en-CH" dirty="0">
                <a:solidFill>
                  <a:srgbClr val="C00000"/>
                </a:solidFill>
              </a:rPr>
              <a:t>Erase-before-write, asymmetry in operation units (read/</a:t>
            </a:r>
            <a:r>
              <a:rPr lang="en-US" dirty="0">
                <a:solidFill>
                  <a:srgbClr val="C00000"/>
                </a:solidFill>
              </a:rPr>
              <a:t>program</a:t>
            </a:r>
            <a:r>
              <a:rPr lang="en-CH" dirty="0">
                <a:solidFill>
                  <a:srgbClr val="C00000"/>
                </a:solidFill>
              </a:rPr>
              <a:t>: page, erase: block), limited endurance, retention loss…</a:t>
            </a:r>
          </a:p>
          <a:p>
            <a:endParaRPr lang="en-CH" dirty="0"/>
          </a:p>
          <a:p>
            <a:r>
              <a:rPr lang="en-CH" dirty="0"/>
              <a:t>Basic NAND flash opeartions</a:t>
            </a:r>
          </a:p>
          <a:p>
            <a:pPr lvl="1"/>
            <a:r>
              <a:rPr lang="en-CH" dirty="0"/>
              <a:t>Read/program/erase</a:t>
            </a:r>
          </a:p>
          <a:p>
            <a:pPr marL="0" indent="0">
              <a:buNone/>
            </a:pPr>
            <a:endParaRPr lang="en-CH" dirty="0"/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091854725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Write Request Handling: Address Mapping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2BDE1597-2DC5-6649-946F-82F61DAEBD63}"/>
              </a:ext>
            </a:extLst>
          </p:cNvPr>
          <p:cNvSpPr txBox="1"/>
          <p:nvPr/>
        </p:nvSpPr>
        <p:spPr>
          <a:xfrm>
            <a:off x="738850" y="2981600"/>
            <a:ext cx="40509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Req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CH" b="1" dirty="0">
                <a:latin typeface="Cambria" panose="02040503050406030204" pitchFamily="18" charset="0"/>
              </a:rPr>
              <a:t> 4,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CH" b="1" dirty="0">
                <a:latin typeface="Cambria" panose="02040503050406030204" pitchFamily="18" charset="0"/>
              </a:rPr>
              <a:t> 1,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CH" b="1" dirty="0">
                <a:latin typeface="Cambria" panose="02040503050406030204" pitchFamily="18" charset="0"/>
              </a:rPr>
              <a:t> </a:t>
            </a:r>
            <a:r>
              <a:rPr lang="en-CH" b="1" dirty="0">
                <a:solidFill>
                  <a:srgbClr val="FF0000"/>
                </a:solidFill>
                <a:latin typeface="Cambria" panose="02040503050406030204" pitchFamily="18" charset="0"/>
              </a:rPr>
              <a:t>R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E67E2B-31E6-674F-B070-478C7E0AFA59}"/>
              </a:ext>
            </a:extLst>
          </p:cNvPr>
          <p:cNvSpPr txBox="1"/>
          <p:nvPr/>
        </p:nvSpPr>
        <p:spPr>
          <a:xfrm>
            <a:off x="1380905" y="3795989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READ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</a:t>
            </a:r>
            <a:r>
              <a:rPr lang="en-CH" b="1" dirty="0">
                <a:solidFill>
                  <a:srgbClr val="FF0000"/>
                </a:solidFill>
                <a:latin typeface="Cambria" panose="02040503050406030204" pitchFamily="18" charset="0"/>
              </a:rPr>
              <a:t>1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960F5AC-817A-BB41-B78E-019F7BCA6666}"/>
              </a:ext>
            </a:extLst>
          </p:cNvPr>
          <p:cNvCxnSpPr>
            <a:cxnSpLocks/>
          </p:cNvCxnSpPr>
          <p:nvPr/>
        </p:nvCxnSpPr>
        <p:spPr bwMode="auto">
          <a:xfrm>
            <a:off x="2764347" y="3350932"/>
            <a:ext cx="0" cy="445057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3B3F24-9E5A-E44E-B8CA-1DB5793BD77E}"/>
              </a:ext>
            </a:extLst>
          </p:cNvPr>
          <p:cNvGraphicFramePr>
            <a:graphicFrameLocks noGrp="1"/>
          </p:cNvGraphicFramePr>
          <p:nvPr/>
        </p:nvGraphicFramePr>
        <p:xfrm>
          <a:off x="4749981" y="2842361"/>
          <a:ext cx="10220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042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51104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LPA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PPA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F668694-5217-6847-A0EF-D67785AAB2F5}"/>
              </a:ext>
            </a:extLst>
          </p:cNvPr>
          <p:cNvSpPr txBox="1"/>
          <p:nvPr/>
        </p:nvSpPr>
        <p:spPr>
          <a:xfrm>
            <a:off x="4475394" y="4145671"/>
            <a:ext cx="15712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Mapping Table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D568321B-DB94-6B49-9939-F91616253F2B}"/>
              </a:ext>
            </a:extLst>
          </p:cNvPr>
          <p:cNvSpPr/>
          <p:nvPr/>
        </p:nvSpPr>
        <p:spPr bwMode="auto">
          <a:xfrm>
            <a:off x="4707738" y="3489557"/>
            <a:ext cx="1115958" cy="277314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051299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Write Request Handling: Update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3B3F24-9E5A-E44E-B8CA-1DB5793BD77E}"/>
              </a:ext>
            </a:extLst>
          </p:cNvPr>
          <p:cNvGraphicFramePr>
            <a:graphicFrameLocks noGrp="1"/>
          </p:cNvGraphicFramePr>
          <p:nvPr/>
        </p:nvGraphicFramePr>
        <p:xfrm>
          <a:off x="4749981" y="2842361"/>
          <a:ext cx="10220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042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51104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LPA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PPA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F668694-5217-6847-A0EF-D67785AAB2F5}"/>
              </a:ext>
            </a:extLst>
          </p:cNvPr>
          <p:cNvSpPr txBox="1"/>
          <p:nvPr/>
        </p:nvSpPr>
        <p:spPr>
          <a:xfrm>
            <a:off x="4475394" y="4145671"/>
            <a:ext cx="15712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Mapping Table</a:t>
            </a:r>
          </a:p>
        </p:txBody>
      </p:sp>
    </p:spTree>
    <p:extLst>
      <p:ext uri="{BB962C8B-B14F-4D97-AF65-F5344CB8AC3E}">
        <p14:creationId xmlns:p14="http://schemas.microsoft.com/office/powerpoint/2010/main" val="16427170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Write Request Handling: Update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2BDE1597-2DC5-6649-946F-82F61DAEBD63}"/>
              </a:ext>
            </a:extLst>
          </p:cNvPr>
          <p:cNvSpPr txBox="1"/>
          <p:nvPr/>
        </p:nvSpPr>
        <p:spPr>
          <a:xfrm>
            <a:off x="792566" y="2981600"/>
            <a:ext cx="40509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Req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CH" b="1" dirty="0">
                <a:latin typeface="Cambria" panose="02040503050406030204" pitchFamily="18" charset="0"/>
              </a:rPr>
              <a:t> 0,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CH" b="1" dirty="0">
                <a:latin typeface="Cambria" panose="02040503050406030204" pitchFamily="18" charset="0"/>
              </a:rPr>
              <a:t> 1,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CH" b="1" dirty="0">
                <a:latin typeface="Cambria" panose="02040503050406030204" pitchFamily="18" charset="0"/>
              </a:rPr>
              <a:t> W,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CH" b="1" dirty="0">
                <a:latin typeface="Cambria" panose="02040503050406030204" pitchFamily="18" charset="0"/>
              </a:rPr>
              <a:t>’)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3B3F24-9E5A-E44E-B8CA-1DB5793BD77E}"/>
              </a:ext>
            </a:extLst>
          </p:cNvPr>
          <p:cNvGraphicFramePr>
            <a:graphicFrameLocks noGrp="1"/>
          </p:cNvGraphicFramePr>
          <p:nvPr/>
        </p:nvGraphicFramePr>
        <p:xfrm>
          <a:off x="4749981" y="2842361"/>
          <a:ext cx="10220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042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51104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LPA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PPA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F668694-5217-6847-A0EF-D67785AAB2F5}"/>
              </a:ext>
            </a:extLst>
          </p:cNvPr>
          <p:cNvSpPr txBox="1"/>
          <p:nvPr/>
        </p:nvSpPr>
        <p:spPr>
          <a:xfrm>
            <a:off x="4475394" y="4145671"/>
            <a:ext cx="15712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Mapping Table</a:t>
            </a:r>
          </a:p>
        </p:txBody>
      </p:sp>
    </p:spTree>
    <p:extLst>
      <p:ext uri="{BB962C8B-B14F-4D97-AF65-F5344CB8AC3E}">
        <p14:creationId xmlns:p14="http://schemas.microsoft.com/office/powerpoint/2010/main" val="316741960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Write Request Handling: Update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2BDE1597-2DC5-6649-946F-82F61DAEBD63}"/>
              </a:ext>
            </a:extLst>
          </p:cNvPr>
          <p:cNvSpPr txBox="1"/>
          <p:nvPr/>
        </p:nvSpPr>
        <p:spPr>
          <a:xfrm>
            <a:off x="792566" y="2981600"/>
            <a:ext cx="40509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Req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CH" b="1" dirty="0">
                <a:latin typeface="Cambria" panose="02040503050406030204" pitchFamily="18" charset="0"/>
              </a:rPr>
              <a:t> 0,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CH" b="1" dirty="0">
                <a:latin typeface="Cambria" panose="02040503050406030204" pitchFamily="18" charset="0"/>
              </a:rPr>
              <a:t> 1,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CH" b="1" dirty="0">
                <a:latin typeface="Cambria" panose="02040503050406030204" pitchFamily="18" charset="0"/>
              </a:rPr>
              <a:t> W,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CH" b="1" dirty="0">
                <a:latin typeface="Cambria" panose="02040503050406030204" pitchFamily="18" charset="0"/>
              </a:rPr>
              <a:t>’)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E67E2B-31E6-674F-B070-478C7E0AFA59}"/>
              </a:ext>
            </a:extLst>
          </p:cNvPr>
          <p:cNvSpPr txBox="1"/>
          <p:nvPr/>
        </p:nvSpPr>
        <p:spPr>
          <a:xfrm>
            <a:off x="1380905" y="3795989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/>
                </a:solidFill>
                <a:latin typeface="Cambria" panose="02040503050406030204" pitchFamily="18" charset="0"/>
              </a:rPr>
              <a:t>PROG</a:t>
            </a:r>
            <a:r>
              <a:rPr lang="en-CH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</a:t>
            </a:r>
            <a:r>
              <a:rPr lang="en-CH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13</a:t>
            </a:r>
            <a:r>
              <a:rPr lang="en-US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,A’</a:t>
            </a:r>
            <a:r>
              <a:rPr lang="en-CH" b="1" dirty="0" smtClean="0">
                <a:latin typeface="Cambria" panose="02040503050406030204" pitchFamily="18" charset="0"/>
              </a:rPr>
              <a:t>)</a:t>
            </a:r>
            <a:endParaRPr lang="en-CH" b="1" dirty="0">
              <a:latin typeface="Cambria" panose="02040503050406030204" pitchFamily="18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960F5AC-817A-BB41-B78E-019F7BCA6666}"/>
              </a:ext>
            </a:extLst>
          </p:cNvPr>
          <p:cNvCxnSpPr>
            <a:cxnSpLocks/>
          </p:cNvCxnSpPr>
          <p:nvPr/>
        </p:nvCxnSpPr>
        <p:spPr bwMode="auto">
          <a:xfrm>
            <a:off x="2764347" y="3350932"/>
            <a:ext cx="0" cy="445057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3B3F24-9E5A-E44E-B8CA-1DB5793BD77E}"/>
              </a:ext>
            </a:extLst>
          </p:cNvPr>
          <p:cNvGraphicFramePr>
            <a:graphicFrameLocks noGrp="1"/>
          </p:cNvGraphicFramePr>
          <p:nvPr/>
        </p:nvGraphicFramePr>
        <p:xfrm>
          <a:off x="4749981" y="2842361"/>
          <a:ext cx="10220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042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51104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LPA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PPA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F668694-5217-6847-A0EF-D67785AAB2F5}"/>
              </a:ext>
            </a:extLst>
          </p:cNvPr>
          <p:cNvSpPr txBox="1"/>
          <p:nvPr/>
        </p:nvSpPr>
        <p:spPr>
          <a:xfrm>
            <a:off x="4475394" y="4145671"/>
            <a:ext cx="15712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Mapping Table</a:t>
            </a:r>
          </a:p>
        </p:txBody>
      </p:sp>
    </p:spTree>
    <p:extLst>
      <p:ext uri="{BB962C8B-B14F-4D97-AF65-F5344CB8AC3E}">
        <p14:creationId xmlns:p14="http://schemas.microsoft.com/office/powerpoint/2010/main" val="452393427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Write Request Handling: Update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2BDE1597-2DC5-6649-946F-82F61DAEBD63}"/>
              </a:ext>
            </a:extLst>
          </p:cNvPr>
          <p:cNvSpPr txBox="1"/>
          <p:nvPr/>
        </p:nvSpPr>
        <p:spPr>
          <a:xfrm>
            <a:off x="792566" y="2981600"/>
            <a:ext cx="40509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Req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CH" b="1" dirty="0">
                <a:latin typeface="Cambria" panose="02040503050406030204" pitchFamily="18" charset="0"/>
              </a:rPr>
              <a:t> 0,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CH" b="1" dirty="0">
                <a:latin typeface="Cambria" panose="02040503050406030204" pitchFamily="18" charset="0"/>
              </a:rPr>
              <a:t> 1,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CH" b="1" dirty="0">
                <a:latin typeface="Cambria" panose="02040503050406030204" pitchFamily="18" charset="0"/>
              </a:rPr>
              <a:t> W,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CH" b="1" dirty="0">
                <a:latin typeface="Cambria" panose="02040503050406030204" pitchFamily="18" charset="0"/>
              </a:rPr>
              <a:t>’)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E67E2B-31E6-674F-B070-478C7E0AFA59}"/>
              </a:ext>
            </a:extLst>
          </p:cNvPr>
          <p:cNvSpPr txBox="1"/>
          <p:nvPr/>
        </p:nvSpPr>
        <p:spPr>
          <a:xfrm>
            <a:off x="1380905" y="3795989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/>
                </a:solidFill>
                <a:latin typeface="Cambria" panose="02040503050406030204" pitchFamily="18" charset="0"/>
              </a:rPr>
              <a:t>PROG</a:t>
            </a:r>
            <a:r>
              <a:rPr lang="en-CH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</a:t>
            </a:r>
            <a:r>
              <a:rPr lang="en-CH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13</a:t>
            </a:r>
            <a:r>
              <a:rPr lang="en-US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,A’</a:t>
            </a:r>
            <a:r>
              <a:rPr lang="en-CH" b="1" dirty="0" smtClean="0">
                <a:latin typeface="Cambria" panose="02040503050406030204" pitchFamily="18" charset="0"/>
              </a:rPr>
              <a:t>)</a:t>
            </a:r>
            <a:endParaRPr lang="en-CH" b="1" dirty="0">
              <a:latin typeface="Cambria" panose="02040503050406030204" pitchFamily="18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960F5AC-817A-BB41-B78E-019F7BCA6666}"/>
              </a:ext>
            </a:extLst>
          </p:cNvPr>
          <p:cNvCxnSpPr>
            <a:cxnSpLocks/>
          </p:cNvCxnSpPr>
          <p:nvPr/>
        </p:nvCxnSpPr>
        <p:spPr bwMode="auto">
          <a:xfrm>
            <a:off x="2764347" y="3350932"/>
            <a:ext cx="0" cy="445057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3B3F24-9E5A-E44E-B8CA-1DB5793BD77E}"/>
              </a:ext>
            </a:extLst>
          </p:cNvPr>
          <p:cNvGraphicFramePr>
            <a:graphicFrameLocks noGrp="1"/>
          </p:cNvGraphicFramePr>
          <p:nvPr/>
        </p:nvGraphicFramePr>
        <p:xfrm>
          <a:off x="4749981" y="2842361"/>
          <a:ext cx="10220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042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51104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LPA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PPA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F668694-5217-6847-A0EF-D67785AAB2F5}"/>
              </a:ext>
            </a:extLst>
          </p:cNvPr>
          <p:cNvSpPr txBox="1"/>
          <p:nvPr/>
        </p:nvSpPr>
        <p:spPr>
          <a:xfrm>
            <a:off x="4475394" y="4145671"/>
            <a:ext cx="15712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Mapping Table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9E3CFE-2C0E-D549-A113-1F224FB86940}"/>
              </a:ext>
            </a:extLst>
          </p:cNvPr>
          <p:cNvSpPr txBox="1"/>
          <p:nvPr/>
        </p:nvSpPr>
        <p:spPr>
          <a:xfrm>
            <a:off x="102683" y="4881408"/>
            <a:ext cx="9820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C00000"/>
                </a:solidFill>
                <a:latin typeface="Cambria" panose="02040503050406030204" pitchFamily="18" charset="0"/>
              </a:rPr>
              <a:t>Invalid</a:t>
            </a:r>
            <a:endParaRPr lang="en-CH" b="1" i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8AE69F-D111-E640-B2E5-D001FB22B20D}"/>
              </a:ext>
            </a:extLst>
          </p:cNvPr>
          <p:cNvCxnSpPr>
            <a:cxnSpLocks/>
            <a:stCxn id="30" idx="3"/>
          </p:cNvCxnSpPr>
          <p:nvPr/>
        </p:nvCxnSpPr>
        <p:spPr bwMode="auto">
          <a:xfrm>
            <a:off x="1084777" y="5066074"/>
            <a:ext cx="586005" cy="0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lg" len="lg"/>
            <a:tailEnd type="oval" w="med" len="med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5F20743-BCF1-984E-A827-79A2469C3227}"/>
              </a:ext>
            </a:extLst>
          </p:cNvPr>
          <p:cNvCxnSpPr>
            <a:cxnSpLocks/>
          </p:cNvCxnSpPr>
          <p:nvPr/>
        </p:nvCxnSpPr>
        <p:spPr bwMode="auto">
          <a:xfrm flipH="1">
            <a:off x="5682625" y="3188826"/>
            <a:ext cx="260975" cy="0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CDA8479-0CD2-DB4A-9AFE-90EC0738166D}"/>
              </a:ext>
            </a:extLst>
          </p:cNvPr>
          <p:cNvSpPr txBox="1"/>
          <p:nvPr/>
        </p:nvSpPr>
        <p:spPr>
          <a:xfrm>
            <a:off x="5870229" y="2872450"/>
            <a:ext cx="133887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Update</a:t>
            </a:r>
            <a:b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</a:br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Mapping</a:t>
            </a:r>
          </a:p>
        </p:txBody>
      </p:sp>
    </p:spTree>
    <p:extLst>
      <p:ext uri="{BB962C8B-B14F-4D97-AF65-F5344CB8AC3E}">
        <p14:creationId xmlns:p14="http://schemas.microsoft.com/office/powerpoint/2010/main" val="2502589536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Write Request Handling: Update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2BDE1597-2DC5-6649-946F-82F61DAEBD63}"/>
              </a:ext>
            </a:extLst>
          </p:cNvPr>
          <p:cNvSpPr txBox="1"/>
          <p:nvPr/>
        </p:nvSpPr>
        <p:spPr>
          <a:xfrm>
            <a:off x="792566" y="2981600"/>
            <a:ext cx="40509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Req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CH" b="1" dirty="0">
                <a:latin typeface="Cambria" panose="02040503050406030204" pitchFamily="18" charset="0"/>
              </a:rPr>
              <a:t> 0,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CH" b="1" dirty="0">
                <a:latin typeface="Cambria" panose="02040503050406030204" pitchFamily="18" charset="0"/>
              </a:rPr>
              <a:t> 1,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CH" b="1" dirty="0">
                <a:latin typeface="Cambria" panose="02040503050406030204" pitchFamily="18" charset="0"/>
              </a:rPr>
              <a:t> W,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CH" b="1" dirty="0" smtClean="0">
                <a:latin typeface="Cambria" panose="02040503050406030204" pitchFamily="18" charset="0"/>
              </a:rPr>
              <a:t>’)</a:t>
            </a:r>
            <a:endParaRPr lang="en-CH" b="1" dirty="0">
              <a:latin typeface="Cambria" panose="020405030504060302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E67E2B-31E6-674F-B070-478C7E0AFA59}"/>
              </a:ext>
            </a:extLst>
          </p:cNvPr>
          <p:cNvSpPr txBox="1"/>
          <p:nvPr/>
        </p:nvSpPr>
        <p:spPr>
          <a:xfrm>
            <a:off x="1380905" y="3795989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/>
                </a:solidFill>
                <a:latin typeface="Cambria" panose="02040503050406030204" pitchFamily="18" charset="0"/>
              </a:rPr>
              <a:t>PROG</a:t>
            </a:r>
            <a:r>
              <a:rPr lang="en-CH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</a:t>
            </a:r>
            <a:r>
              <a:rPr lang="en-CH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14</a:t>
            </a:r>
            <a:r>
              <a:rPr lang="en-US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,A’</a:t>
            </a:r>
            <a:r>
              <a:rPr lang="en-CH" b="1" dirty="0" smtClean="0">
                <a:latin typeface="Cambria" panose="02040503050406030204" pitchFamily="18" charset="0"/>
              </a:rPr>
              <a:t>)</a:t>
            </a:r>
            <a:endParaRPr lang="en-CH" b="1" dirty="0">
              <a:latin typeface="Cambria" panose="02040503050406030204" pitchFamily="18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960F5AC-817A-BB41-B78E-019F7BCA6666}"/>
              </a:ext>
            </a:extLst>
          </p:cNvPr>
          <p:cNvCxnSpPr>
            <a:cxnSpLocks/>
          </p:cNvCxnSpPr>
          <p:nvPr/>
        </p:nvCxnSpPr>
        <p:spPr bwMode="auto">
          <a:xfrm>
            <a:off x="2764347" y="3350932"/>
            <a:ext cx="0" cy="445057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3B3F24-9E5A-E44E-B8CA-1DB5793BD77E}"/>
              </a:ext>
            </a:extLst>
          </p:cNvPr>
          <p:cNvGraphicFramePr>
            <a:graphicFrameLocks noGrp="1"/>
          </p:cNvGraphicFramePr>
          <p:nvPr/>
        </p:nvGraphicFramePr>
        <p:xfrm>
          <a:off x="4749981" y="2842361"/>
          <a:ext cx="10220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042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51104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LPA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PPA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F668694-5217-6847-A0EF-D67785AAB2F5}"/>
              </a:ext>
            </a:extLst>
          </p:cNvPr>
          <p:cNvSpPr txBox="1"/>
          <p:nvPr/>
        </p:nvSpPr>
        <p:spPr>
          <a:xfrm>
            <a:off x="4475394" y="4145671"/>
            <a:ext cx="15712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Mapping Table</a:t>
            </a:r>
          </a:p>
        </p:txBody>
      </p:sp>
    </p:spTree>
    <p:extLst>
      <p:ext uri="{BB962C8B-B14F-4D97-AF65-F5344CB8AC3E}">
        <p14:creationId xmlns:p14="http://schemas.microsoft.com/office/powerpoint/2010/main" val="281516535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Write Request Handling: Update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sz="16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2BDE1597-2DC5-6649-946F-82F61DAEBD63}"/>
              </a:ext>
            </a:extLst>
          </p:cNvPr>
          <p:cNvSpPr txBox="1"/>
          <p:nvPr/>
        </p:nvSpPr>
        <p:spPr>
          <a:xfrm>
            <a:off x="792566" y="2981600"/>
            <a:ext cx="40509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Req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CH" b="1" dirty="0">
                <a:latin typeface="Cambria" panose="02040503050406030204" pitchFamily="18" charset="0"/>
              </a:rPr>
              <a:t> 0,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CH" b="1" dirty="0">
                <a:latin typeface="Cambria" panose="02040503050406030204" pitchFamily="18" charset="0"/>
              </a:rPr>
              <a:t> 1,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CH" b="1" dirty="0">
                <a:latin typeface="Cambria" panose="02040503050406030204" pitchFamily="18" charset="0"/>
              </a:rPr>
              <a:t> W,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CH" b="1" dirty="0" smtClean="0">
                <a:latin typeface="Cambria" panose="02040503050406030204" pitchFamily="18" charset="0"/>
              </a:rPr>
              <a:t>’)</a:t>
            </a:r>
            <a:endParaRPr lang="en-CH" b="1" dirty="0">
              <a:latin typeface="Cambria" panose="020405030504060302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E67E2B-31E6-674F-B070-478C7E0AFA59}"/>
              </a:ext>
            </a:extLst>
          </p:cNvPr>
          <p:cNvSpPr txBox="1"/>
          <p:nvPr/>
        </p:nvSpPr>
        <p:spPr>
          <a:xfrm>
            <a:off x="1380905" y="3795989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/>
                </a:solidFill>
                <a:latin typeface="Cambria" panose="02040503050406030204" pitchFamily="18" charset="0"/>
              </a:rPr>
              <a:t>PROG</a:t>
            </a:r>
            <a:r>
              <a:rPr lang="en-CH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</a:t>
            </a:r>
            <a:r>
              <a:rPr lang="en-CH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15</a:t>
            </a:r>
            <a:r>
              <a:rPr lang="en-US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,A’</a:t>
            </a:r>
            <a:r>
              <a:rPr lang="en-CH" b="1" dirty="0" smtClean="0">
                <a:latin typeface="Cambria" panose="02040503050406030204" pitchFamily="18" charset="0"/>
              </a:rPr>
              <a:t>)</a:t>
            </a:r>
            <a:endParaRPr lang="en-CH" b="1" dirty="0">
              <a:latin typeface="Cambria" panose="02040503050406030204" pitchFamily="18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960F5AC-817A-BB41-B78E-019F7BCA6666}"/>
              </a:ext>
            </a:extLst>
          </p:cNvPr>
          <p:cNvCxnSpPr>
            <a:cxnSpLocks/>
          </p:cNvCxnSpPr>
          <p:nvPr/>
        </p:nvCxnSpPr>
        <p:spPr bwMode="auto">
          <a:xfrm>
            <a:off x="2764347" y="3350932"/>
            <a:ext cx="0" cy="445057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3B3F24-9E5A-E44E-B8CA-1DB5793BD77E}"/>
              </a:ext>
            </a:extLst>
          </p:cNvPr>
          <p:cNvGraphicFramePr>
            <a:graphicFrameLocks noGrp="1"/>
          </p:cNvGraphicFramePr>
          <p:nvPr/>
        </p:nvGraphicFramePr>
        <p:xfrm>
          <a:off x="4749981" y="2842361"/>
          <a:ext cx="10220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042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51104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LPA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PPA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F668694-5217-6847-A0EF-D67785AAB2F5}"/>
              </a:ext>
            </a:extLst>
          </p:cNvPr>
          <p:cNvSpPr txBox="1"/>
          <p:nvPr/>
        </p:nvSpPr>
        <p:spPr>
          <a:xfrm>
            <a:off x="4475394" y="4145671"/>
            <a:ext cx="15712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Mapping Table</a:t>
            </a:r>
          </a:p>
        </p:txBody>
      </p:sp>
    </p:spTree>
    <p:extLst>
      <p:ext uri="{BB962C8B-B14F-4D97-AF65-F5344CB8AC3E}">
        <p14:creationId xmlns:p14="http://schemas.microsoft.com/office/powerpoint/2010/main" val="800573150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Write Request Handling: Update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2BDE1597-2DC5-6649-946F-82F61DAEBD63}"/>
              </a:ext>
            </a:extLst>
          </p:cNvPr>
          <p:cNvSpPr txBox="1"/>
          <p:nvPr/>
        </p:nvSpPr>
        <p:spPr>
          <a:xfrm>
            <a:off x="792566" y="2981600"/>
            <a:ext cx="40509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Req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CH" b="1" dirty="0">
                <a:latin typeface="Cambria" panose="02040503050406030204" pitchFamily="18" charset="0"/>
              </a:rPr>
              <a:t> 0,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CH" b="1" dirty="0">
                <a:latin typeface="Cambria" panose="02040503050406030204" pitchFamily="18" charset="0"/>
              </a:rPr>
              <a:t> 1,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CH" b="1" dirty="0">
                <a:latin typeface="Cambria" panose="02040503050406030204" pitchFamily="18" charset="0"/>
              </a:rPr>
              <a:t> W,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CH" b="1" dirty="0" smtClean="0">
                <a:latin typeface="Cambria" panose="02040503050406030204" pitchFamily="18" charset="0"/>
              </a:rPr>
              <a:t>’)</a:t>
            </a:r>
            <a:endParaRPr lang="en-CH" b="1" dirty="0">
              <a:latin typeface="Cambria" panose="020405030504060302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E67E2B-31E6-674F-B070-478C7E0AFA59}"/>
              </a:ext>
            </a:extLst>
          </p:cNvPr>
          <p:cNvSpPr txBox="1"/>
          <p:nvPr/>
        </p:nvSpPr>
        <p:spPr>
          <a:xfrm>
            <a:off x="1380905" y="3795989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/>
                </a:solidFill>
                <a:latin typeface="Cambria" panose="02040503050406030204" pitchFamily="18" charset="0"/>
              </a:rPr>
              <a:t>PROG</a:t>
            </a:r>
            <a:r>
              <a:rPr lang="en-CH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</a:t>
            </a:r>
            <a:r>
              <a:rPr lang="en-CH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16</a:t>
            </a:r>
            <a:r>
              <a:rPr lang="en-US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,A’</a:t>
            </a:r>
            <a:r>
              <a:rPr lang="en-CH" b="1" dirty="0" smtClean="0">
                <a:latin typeface="Cambria" panose="02040503050406030204" pitchFamily="18" charset="0"/>
              </a:rPr>
              <a:t>)</a:t>
            </a:r>
            <a:endParaRPr lang="en-CH" b="1" dirty="0">
              <a:latin typeface="Cambria" panose="02040503050406030204" pitchFamily="18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960F5AC-817A-BB41-B78E-019F7BCA6666}"/>
              </a:ext>
            </a:extLst>
          </p:cNvPr>
          <p:cNvCxnSpPr>
            <a:cxnSpLocks/>
          </p:cNvCxnSpPr>
          <p:nvPr/>
        </p:nvCxnSpPr>
        <p:spPr bwMode="auto">
          <a:xfrm>
            <a:off x="2764347" y="3350932"/>
            <a:ext cx="0" cy="445057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3B3F24-9E5A-E44E-B8CA-1DB5793BD77E}"/>
              </a:ext>
            </a:extLst>
          </p:cNvPr>
          <p:cNvGraphicFramePr>
            <a:graphicFrameLocks noGrp="1"/>
          </p:cNvGraphicFramePr>
          <p:nvPr/>
        </p:nvGraphicFramePr>
        <p:xfrm>
          <a:off x="4749981" y="2842361"/>
          <a:ext cx="10220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042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51104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LPA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PPA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F668694-5217-6847-A0EF-D67785AAB2F5}"/>
              </a:ext>
            </a:extLst>
          </p:cNvPr>
          <p:cNvSpPr txBox="1"/>
          <p:nvPr/>
        </p:nvSpPr>
        <p:spPr>
          <a:xfrm>
            <a:off x="4475394" y="4145671"/>
            <a:ext cx="15712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Mapping Table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5E4C85-8A7B-BF41-AF88-B42230D503E1}"/>
              </a:ext>
            </a:extLst>
          </p:cNvPr>
          <p:cNvSpPr txBox="1"/>
          <p:nvPr/>
        </p:nvSpPr>
        <p:spPr>
          <a:xfrm>
            <a:off x="7754394" y="5137426"/>
            <a:ext cx="133887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Running</a:t>
            </a:r>
          </a:p>
          <a:p>
            <a:pPr algn="ctr"/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out of</a:t>
            </a:r>
            <a:b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</a:br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free pages</a:t>
            </a:r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F31BAAEF-63CB-7040-AE1A-C9001C97558F}"/>
              </a:ext>
            </a:extLst>
          </p:cNvPr>
          <p:cNvSpPr/>
          <p:nvPr/>
        </p:nvSpPr>
        <p:spPr bwMode="auto">
          <a:xfrm>
            <a:off x="7664964" y="5320258"/>
            <a:ext cx="239515" cy="557666"/>
          </a:xfrm>
          <a:prstGeom prst="rightBrace">
            <a:avLst>
              <a:gd name="adj1" fmla="val 31353"/>
              <a:gd name="adj2" fmla="val 50000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896970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Garbage Collection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CH" dirty="0"/>
              <a:t>Reclaims </a:t>
            </a:r>
            <a:r>
              <a:rPr lang="en-CH" dirty="0">
                <a:solidFill>
                  <a:srgbClr val="C00000"/>
                </a:solidFill>
              </a:rPr>
              <a:t>free pages </a:t>
            </a:r>
            <a:r>
              <a:rPr lang="en-CH" dirty="0"/>
              <a:t>by erasing </a:t>
            </a:r>
            <a:r>
              <a:rPr lang="en-CH" dirty="0">
                <a:solidFill>
                  <a:srgbClr val="0070C0"/>
                </a:solidFill>
              </a:rPr>
              <a:t>invalid</a:t>
            </a:r>
            <a:r>
              <a:rPr lang="en-CH" dirty="0"/>
              <a:t> pages</a:t>
            </a:r>
          </a:p>
          <a:p>
            <a:pPr lvl="1"/>
            <a:r>
              <a:rPr lang="en-CH" dirty="0"/>
              <a:t>Erase unit: </a:t>
            </a:r>
            <a:r>
              <a:rPr lang="en-CH" dirty="0">
                <a:solidFill>
                  <a:srgbClr val="C00000"/>
                </a:solidFill>
              </a:rPr>
              <a:t>block</a:t>
            </a:r>
          </a:p>
          <a:p>
            <a:pPr lvl="1"/>
            <a:r>
              <a:rPr lang="en-CH" dirty="0"/>
              <a:t>If a victim block (to erase) has </a:t>
            </a:r>
            <a:r>
              <a:rPr lang="en-CH" dirty="0">
                <a:solidFill>
                  <a:srgbClr val="0070C0"/>
                </a:solidFill>
              </a:rPr>
              <a:t>valid pages</a:t>
            </a:r>
            <a:r>
              <a:rPr lang="en-CH" dirty="0"/>
              <a:t>,</a:t>
            </a:r>
            <a:br>
              <a:rPr lang="en-CH" dirty="0"/>
            </a:br>
            <a:r>
              <a:rPr lang="en-CH" dirty="0"/>
              <a:t>	all the valid pages </a:t>
            </a:r>
            <a:r>
              <a:rPr lang="en-CH" dirty="0">
                <a:solidFill>
                  <a:srgbClr val="C00000"/>
                </a:solidFill>
              </a:rPr>
              <a:t>need to be copied </a:t>
            </a:r>
            <a:r>
              <a:rPr lang="en-CH" dirty="0"/>
              <a:t>to other free pages</a:t>
            </a:r>
          </a:p>
          <a:p>
            <a:pPr lvl="2"/>
            <a:r>
              <a:rPr lang="en-CH" dirty="0">
                <a:solidFill>
                  <a:srgbClr val="C00000"/>
                </a:solidFill>
              </a:rPr>
              <a:t>Performance overhead: </a:t>
            </a:r>
            <a:r>
              <a:rPr lang="en-CH" dirty="0"/>
              <a:t>(tREAD + tPROG)×# of valid pages</a:t>
            </a:r>
          </a:p>
          <a:p>
            <a:pPr lvl="2"/>
            <a:r>
              <a:rPr lang="en-CH" dirty="0">
                <a:solidFill>
                  <a:srgbClr val="C00000"/>
                </a:solidFill>
              </a:rPr>
              <a:t>Lifetime overhead:</a:t>
            </a:r>
            <a:r>
              <a:rPr lang="en-CH" dirty="0"/>
              <a:t> additional writes </a:t>
            </a:r>
            <a:r>
              <a:rPr lang="en-CH" dirty="0">
                <a:sym typeface="Wingdings" pitchFamily="2" charset="2"/>
              </a:rPr>
              <a:t> P/E-cycle increase</a:t>
            </a:r>
            <a:endParaRPr lang="en-CH" dirty="0"/>
          </a:p>
          <a:p>
            <a:pPr lvl="3"/>
            <a:endParaRPr lang="en-CH" dirty="0"/>
          </a:p>
          <a:p>
            <a:r>
              <a:rPr lang="en-CH" dirty="0">
                <a:solidFill>
                  <a:schemeClr val="accent6"/>
                </a:solidFill>
              </a:rPr>
              <a:t>Greedy</a:t>
            </a:r>
            <a:r>
              <a:rPr lang="en-CH" dirty="0"/>
              <a:t> victim-selection policy: </a:t>
            </a:r>
            <a:br>
              <a:rPr lang="en-CH" dirty="0"/>
            </a:br>
            <a:r>
              <a:rPr lang="en-CH" dirty="0"/>
              <a:t>  Erases the block with the </a:t>
            </a:r>
            <a:r>
              <a:rPr lang="en-CH" dirty="0">
                <a:solidFill>
                  <a:schemeClr val="accent6"/>
                </a:solidFill>
              </a:rPr>
              <a:t>largest number </a:t>
            </a:r>
            <a:r>
              <a:rPr lang="en-CH" dirty="0"/>
              <a:t>of invalid pages</a:t>
            </a:r>
          </a:p>
          <a:p>
            <a:pPr lvl="1"/>
            <a:r>
              <a:rPr lang="en-CH" dirty="0"/>
              <a:t>Needs to maintain </a:t>
            </a:r>
            <a:r>
              <a:rPr lang="en-CH" dirty="0">
                <a:solidFill>
                  <a:srgbClr val="0070C0"/>
                </a:solidFill>
              </a:rPr>
              <a:t># of invalid (or valid) pages </a:t>
            </a:r>
            <a:r>
              <a:rPr lang="en-CH" dirty="0"/>
              <a:t>for each block  </a:t>
            </a:r>
          </a:p>
        </p:txBody>
      </p:sp>
    </p:spTree>
    <p:extLst>
      <p:ext uri="{BB962C8B-B14F-4D97-AF65-F5344CB8AC3E}">
        <p14:creationId xmlns:p14="http://schemas.microsoft.com/office/powerpoint/2010/main" val="1613489446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Write Request Handling: Garbage Collection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3B3F24-9E5A-E44E-B8CA-1DB5793BD77E}"/>
              </a:ext>
            </a:extLst>
          </p:cNvPr>
          <p:cNvGraphicFramePr>
            <a:graphicFrameLocks noGrp="1"/>
          </p:cNvGraphicFramePr>
          <p:nvPr/>
        </p:nvGraphicFramePr>
        <p:xfrm>
          <a:off x="4749981" y="2842361"/>
          <a:ext cx="10220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042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51104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LPA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PPA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F668694-5217-6847-A0EF-D67785AAB2F5}"/>
              </a:ext>
            </a:extLst>
          </p:cNvPr>
          <p:cNvSpPr txBox="1"/>
          <p:nvPr/>
        </p:nvSpPr>
        <p:spPr>
          <a:xfrm>
            <a:off x="4475394" y="4145671"/>
            <a:ext cx="15712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Mapping Table</a:t>
            </a:r>
          </a:p>
        </p:txBody>
      </p:sp>
      <p:graphicFrame>
        <p:nvGraphicFramePr>
          <p:cNvPr id="44" name="Table 3">
            <a:extLst>
              <a:ext uri="{FF2B5EF4-FFF2-40B4-BE49-F238E27FC236}">
                <a16:creationId xmlns:a16="http://schemas.microsoft.com/office/drawing/2014/main" id="{D5C9827D-B067-CC4E-9F5C-D84F9FC81655}"/>
              </a:ext>
            </a:extLst>
          </p:cNvPr>
          <p:cNvGraphicFramePr>
            <a:graphicFrameLocks noGrp="1"/>
          </p:cNvGraphicFramePr>
          <p:nvPr/>
        </p:nvGraphicFramePr>
        <p:xfrm>
          <a:off x="6349072" y="2842361"/>
          <a:ext cx="13462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28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83727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PBA</a:t>
                      </a:r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Status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VIII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VFFF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4CB0333A-72DF-054A-8DD4-7415D7B3C289}"/>
              </a:ext>
            </a:extLst>
          </p:cNvPr>
          <p:cNvSpPr txBox="1"/>
          <p:nvPr/>
        </p:nvSpPr>
        <p:spPr>
          <a:xfrm>
            <a:off x="6355965" y="4145671"/>
            <a:ext cx="133241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Status Table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55EDC8-368E-4349-A9BF-3F9383FCBF48}"/>
              </a:ext>
            </a:extLst>
          </p:cNvPr>
          <p:cNvSpPr txBox="1"/>
          <p:nvPr/>
        </p:nvSpPr>
        <p:spPr>
          <a:xfrm>
            <a:off x="5944974" y="2545170"/>
            <a:ext cx="211686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CH" sz="1400" dirty="0">
                <a:latin typeface="Cambria" panose="02040503050406030204" pitchFamily="18" charset="0"/>
              </a:rPr>
              <a:t>: free, </a:t>
            </a:r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CH" sz="1400" dirty="0">
                <a:latin typeface="Cambria" panose="02040503050406030204" pitchFamily="18" charset="0"/>
              </a:rPr>
              <a:t>: valid, </a:t>
            </a:r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H" sz="1400" dirty="0">
                <a:latin typeface="Cambria" panose="02040503050406030204" pitchFamily="18" charset="0"/>
              </a:rPr>
              <a:t>: invalid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5EA2E29-5161-EC47-9AD9-7DC6A363B06C}"/>
              </a:ext>
            </a:extLst>
          </p:cNvPr>
          <p:cNvSpPr/>
          <p:nvPr/>
        </p:nvSpPr>
        <p:spPr bwMode="auto">
          <a:xfrm>
            <a:off x="6302664" y="3687493"/>
            <a:ext cx="1425290" cy="282888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9D414A3-4367-6147-9D7B-F1F714340841}"/>
              </a:ext>
            </a:extLst>
          </p:cNvPr>
          <p:cNvSpPr/>
          <p:nvPr/>
        </p:nvSpPr>
        <p:spPr bwMode="auto">
          <a:xfrm>
            <a:off x="5182983" y="4709120"/>
            <a:ext cx="1232527" cy="1310679"/>
          </a:xfrm>
          <a:prstGeom prst="roundRect">
            <a:avLst>
              <a:gd name="adj" fmla="val 9058"/>
            </a:avLst>
          </a:prstGeom>
          <a:noFill/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2F111D-F905-BA4D-8FB7-3B7E39BD7B04}"/>
              </a:ext>
            </a:extLst>
          </p:cNvPr>
          <p:cNvSpPr txBox="1"/>
          <p:nvPr/>
        </p:nvSpPr>
        <p:spPr>
          <a:xfrm>
            <a:off x="823987" y="3313015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READ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12)</a:t>
            </a:r>
          </a:p>
        </p:txBody>
      </p:sp>
    </p:spTree>
    <p:extLst>
      <p:ext uri="{BB962C8B-B14F-4D97-AF65-F5344CB8AC3E}">
        <p14:creationId xmlns:p14="http://schemas.microsoft.com/office/powerpoint/2010/main" val="3368529970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67836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Recap: Advanced Commands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46EB4-9846-2D4C-857A-3A3698D93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479473"/>
          </a:xfrm>
        </p:spPr>
        <p:txBody>
          <a:bodyPr/>
          <a:lstStyle/>
          <a:p>
            <a:r>
              <a:rPr lang="en-US" b="1" dirty="0"/>
              <a:t>Subpage Sensing &amp; Random Data Out (RDO)</a:t>
            </a:r>
          </a:p>
          <a:p>
            <a:pPr lvl="1"/>
            <a:r>
              <a:rPr lang="en-US" dirty="0"/>
              <a:t>For </a:t>
            </a:r>
            <a:r>
              <a:rPr lang="en-US" dirty="0">
                <a:solidFill>
                  <a:srgbClr val="C00000"/>
                </a:solidFill>
              </a:rPr>
              <a:t>I/O-unit mismatch</a:t>
            </a:r>
            <a:r>
              <a:rPr lang="en-US" dirty="0"/>
              <a:t> b/w OS and NAND flash memory</a:t>
            </a:r>
          </a:p>
          <a:p>
            <a:pPr lvl="1"/>
            <a:endParaRPr lang="en-US" sz="1100" dirty="0"/>
          </a:p>
          <a:p>
            <a:r>
              <a:rPr lang="en-US" b="1" dirty="0"/>
              <a:t>Cache Read Command</a:t>
            </a:r>
          </a:p>
          <a:p>
            <a:pPr lvl="1"/>
            <a:r>
              <a:rPr lang="en-US" dirty="0"/>
              <a:t>For improving </a:t>
            </a:r>
            <a:r>
              <a:rPr lang="en-US" dirty="0">
                <a:solidFill>
                  <a:srgbClr val="0070C0"/>
                </a:solidFill>
              </a:rPr>
              <a:t>a chip’s read throughput</a:t>
            </a:r>
          </a:p>
          <a:p>
            <a:pPr lvl="1"/>
            <a:r>
              <a:rPr lang="en-US" dirty="0"/>
              <a:t>By overlapping data transfer and page sensing</a:t>
            </a:r>
          </a:p>
          <a:p>
            <a:pPr lvl="1"/>
            <a:endParaRPr lang="en-US" sz="1000" dirty="0"/>
          </a:p>
          <a:p>
            <a:r>
              <a:rPr lang="en-US" b="1" dirty="0"/>
              <a:t>Multi-Plane Operations</a:t>
            </a:r>
          </a:p>
          <a:p>
            <a:pPr lvl="1"/>
            <a:r>
              <a:rPr lang="en-US" dirty="0"/>
              <a:t>For improving </a:t>
            </a:r>
            <a:r>
              <a:rPr lang="en-US" dirty="0">
                <a:solidFill>
                  <a:srgbClr val="0070C0"/>
                </a:solidFill>
              </a:rPr>
              <a:t>a chip’s throughput</a:t>
            </a:r>
          </a:p>
          <a:p>
            <a:pPr lvl="1"/>
            <a:r>
              <a:rPr lang="en-US" dirty="0"/>
              <a:t>By enabling </a:t>
            </a:r>
            <a:r>
              <a:rPr lang="en-US" dirty="0">
                <a:solidFill>
                  <a:schemeClr val="tx2"/>
                </a:solidFill>
              </a:rPr>
              <a:t>concurrently operation of multiple planes</a:t>
            </a:r>
          </a:p>
          <a:p>
            <a:pPr lvl="1"/>
            <a:endParaRPr lang="en-US" sz="1000" dirty="0"/>
          </a:p>
          <a:p>
            <a:r>
              <a:rPr lang="en-US" b="1" dirty="0"/>
              <a:t>Program &amp; Erase Suspensions</a:t>
            </a:r>
          </a:p>
          <a:p>
            <a:pPr lvl="1"/>
            <a:r>
              <a:rPr lang="en-US" dirty="0"/>
              <a:t>For improving </a:t>
            </a:r>
            <a:r>
              <a:rPr lang="en-US" dirty="0">
                <a:solidFill>
                  <a:srgbClr val="0070C0"/>
                </a:solidFill>
              </a:rPr>
              <a:t>the read latency</a:t>
            </a:r>
            <a:r>
              <a:rPr lang="en-US" dirty="0"/>
              <a:t> (</a:t>
            </a:r>
            <a:r>
              <a:rPr lang="en-US" dirty="0">
                <a:solidFill>
                  <a:srgbClr val="C00000"/>
                </a:solidFill>
              </a:rPr>
              <a:t>operation latency asymmetry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By </a:t>
            </a:r>
            <a:r>
              <a:rPr lang="en-US" dirty="0">
                <a:solidFill>
                  <a:schemeClr val="accent6"/>
                </a:solidFill>
              </a:rPr>
              <a:t>prioritizing latency-sensitive reads </a:t>
            </a:r>
            <a:r>
              <a:rPr lang="en-US" dirty="0"/>
              <a:t>over writes/erases</a:t>
            </a:r>
          </a:p>
          <a:p>
            <a:pPr lvl="1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002939027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Write Request Handling: Garbage Collection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3B3F24-9E5A-E44E-B8CA-1DB5793BD77E}"/>
              </a:ext>
            </a:extLst>
          </p:cNvPr>
          <p:cNvGraphicFramePr>
            <a:graphicFrameLocks noGrp="1"/>
          </p:cNvGraphicFramePr>
          <p:nvPr/>
        </p:nvGraphicFramePr>
        <p:xfrm>
          <a:off x="4749981" y="2842361"/>
          <a:ext cx="10220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042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51104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LPA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PPA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F668694-5217-6847-A0EF-D67785AAB2F5}"/>
              </a:ext>
            </a:extLst>
          </p:cNvPr>
          <p:cNvSpPr txBox="1"/>
          <p:nvPr/>
        </p:nvSpPr>
        <p:spPr>
          <a:xfrm>
            <a:off x="4475394" y="4145671"/>
            <a:ext cx="15712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Mapping Table</a:t>
            </a:r>
          </a:p>
        </p:txBody>
      </p:sp>
      <p:graphicFrame>
        <p:nvGraphicFramePr>
          <p:cNvPr id="44" name="Table 3">
            <a:extLst>
              <a:ext uri="{FF2B5EF4-FFF2-40B4-BE49-F238E27FC236}">
                <a16:creationId xmlns:a16="http://schemas.microsoft.com/office/drawing/2014/main" id="{D5C9827D-B067-CC4E-9F5C-D84F9FC81655}"/>
              </a:ext>
            </a:extLst>
          </p:cNvPr>
          <p:cNvGraphicFramePr>
            <a:graphicFrameLocks noGrp="1"/>
          </p:cNvGraphicFramePr>
          <p:nvPr/>
        </p:nvGraphicFramePr>
        <p:xfrm>
          <a:off x="6349072" y="2842361"/>
          <a:ext cx="13462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28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83727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PBA</a:t>
                      </a:r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Status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VIII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VFFF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4CB0333A-72DF-054A-8DD4-7415D7B3C289}"/>
              </a:ext>
            </a:extLst>
          </p:cNvPr>
          <p:cNvSpPr txBox="1"/>
          <p:nvPr/>
        </p:nvSpPr>
        <p:spPr>
          <a:xfrm>
            <a:off x="6355965" y="4145671"/>
            <a:ext cx="133241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Status Table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55EDC8-368E-4349-A9BF-3F9383FCBF48}"/>
              </a:ext>
            </a:extLst>
          </p:cNvPr>
          <p:cNvSpPr txBox="1"/>
          <p:nvPr/>
        </p:nvSpPr>
        <p:spPr>
          <a:xfrm>
            <a:off x="5944974" y="2545170"/>
            <a:ext cx="211686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CH" sz="1400" dirty="0">
                <a:latin typeface="Cambria" panose="02040503050406030204" pitchFamily="18" charset="0"/>
              </a:rPr>
              <a:t>: free, </a:t>
            </a:r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CH" sz="1400" dirty="0">
                <a:latin typeface="Cambria" panose="02040503050406030204" pitchFamily="18" charset="0"/>
              </a:rPr>
              <a:t>: valid, </a:t>
            </a:r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H" sz="1400" dirty="0">
                <a:latin typeface="Cambria" panose="02040503050406030204" pitchFamily="18" charset="0"/>
              </a:rPr>
              <a:t>: invalid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5EA2E29-5161-EC47-9AD9-7DC6A363B06C}"/>
              </a:ext>
            </a:extLst>
          </p:cNvPr>
          <p:cNvSpPr/>
          <p:nvPr/>
        </p:nvSpPr>
        <p:spPr bwMode="auto">
          <a:xfrm>
            <a:off x="6302664" y="3687493"/>
            <a:ext cx="1425290" cy="282888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9D414A3-4367-6147-9D7B-F1F714340841}"/>
              </a:ext>
            </a:extLst>
          </p:cNvPr>
          <p:cNvSpPr/>
          <p:nvPr/>
        </p:nvSpPr>
        <p:spPr bwMode="auto">
          <a:xfrm>
            <a:off x="5182983" y="4709120"/>
            <a:ext cx="1232527" cy="1310679"/>
          </a:xfrm>
          <a:prstGeom prst="roundRect">
            <a:avLst>
              <a:gd name="adj" fmla="val 9058"/>
            </a:avLst>
          </a:prstGeom>
          <a:noFill/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2F111D-F905-BA4D-8FB7-3B7E39BD7B04}"/>
              </a:ext>
            </a:extLst>
          </p:cNvPr>
          <p:cNvSpPr txBox="1"/>
          <p:nvPr/>
        </p:nvSpPr>
        <p:spPr>
          <a:xfrm>
            <a:off x="823987" y="3313015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READ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12)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D731C0-FCFB-A24B-876B-D60EDAE0ED08}"/>
              </a:ext>
            </a:extLst>
          </p:cNvPr>
          <p:cNvSpPr txBox="1"/>
          <p:nvPr/>
        </p:nvSpPr>
        <p:spPr>
          <a:xfrm>
            <a:off x="943470" y="3678276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PROG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17,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2803662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Write Request Handling: Garbage Collection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3B3F24-9E5A-E44E-B8CA-1DB5793BD77E}"/>
              </a:ext>
            </a:extLst>
          </p:cNvPr>
          <p:cNvGraphicFramePr>
            <a:graphicFrameLocks noGrp="1"/>
          </p:cNvGraphicFramePr>
          <p:nvPr/>
        </p:nvGraphicFramePr>
        <p:xfrm>
          <a:off x="4749981" y="2842361"/>
          <a:ext cx="10220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042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51104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LPA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PPA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F668694-5217-6847-A0EF-D67785AAB2F5}"/>
              </a:ext>
            </a:extLst>
          </p:cNvPr>
          <p:cNvSpPr txBox="1"/>
          <p:nvPr/>
        </p:nvSpPr>
        <p:spPr>
          <a:xfrm>
            <a:off x="4475394" y="4145671"/>
            <a:ext cx="15712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Mapping Table</a:t>
            </a:r>
          </a:p>
        </p:txBody>
      </p:sp>
      <p:graphicFrame>
        <p:nvGraphicFramePr>
          <p:cNvPr id="44" name="Table 3">
            <a:extLst>
              <a:ext uri="{FF2B5EF4-FFF2-40B4-BE49-F238E27FC236}">
                <a16:creationId xmlns:a16="http://schemas.microsoft.com/office/drawing/2014/main" id="{D5C9827D-B067-CC4E-9F5C-D84F9FC81655}"/>
              </a:ext>
            </a:extLst>
          </p:cNvPr>
          <p:cNvGraphicFramePr>
            <a:graphicFrameLocks noGrp="1"/>
          </p:cNvGraphicFramePr>
          <p:nvPr/>
        </p:nvGraphicFramePr>
        <p:xfrm>
          <a:off x="6349072" y="2842361"/>
          <a:ext cx="13462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28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83727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PBA</a:t>
                      </a:r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Status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III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r>
                        <a:rPr lang="en-CH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4CB0333A-72DF-054A-8DD4-7415D7B3C289}"/>
              </a:ext>
            </a:extLst>
          </p:cNvPr>
          <p:cNvSpPr txBox="1"/>
          <p:nvPr/>
        </p:nvSpPr>
        <p:spPr>
          <a:xfrm>
            <a:off x="6355965" y="4145671"/>
            <a:ext cx="133241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Status Table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55EDC8-368E-4349-A9BF-3F9383FCBF48}"/>
              </a:ext>
            </a:extLst>
          </p:cNvPr>
          <p:cNvSpPr txBox="1"/>
          <p:nvPr/>
        </p:nvSpPr>
        <p:spPr>
          <a:xfrm>
            <a:off x="5944974" y="2545170"/>
            <a:ext cx="211686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CH" sz="1400" dirty="0">
                <a:latin typeface="Cambria" panose="02040503050406030204" pitchFamily="18" charset="0"/>
              </a:rPr>
              <a:t>: free, </a:t>
            </a:r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CH" sz="1400" dirty="0">
                <a:latin typeface="Cambria" panose="02040503050406030204" pitchFamily="18" charset="0"/>
              </a:rPr>
              <a:t>: valid, </a:t>
            </a:r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H" sz="1400" dirty="0">
                <a:latin typeface="Cambria" panose="02040503050406030204" pitchFamily="18" charset="0"/>
              </a:rPr>
              <a:t>: invalid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9D414A3-4367-6147-9D7B-F1F714340841}"/>
              </a:ext>
            </a:extLst>
          </p:cNvPr>
          <p:cNvSpPr/>
          <p:nvPr/>
        </p:nvSpPr>
        <p:spPr bwMode="auto">
          <a:xfrm>
            <a:off x="5182983" y="4709120"/>
            <a:ext cx="1232527" cy="1310679"/>
          </a:xfrm>
          <a:prstGeom prst="roundRect">
            <a:avLst>
              <a:gd name="adj" fmla="val 9058"/>
            </a:avLst>
          </a:prstGeom>
          <a:noFill/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2F111D-F905-BA4D-8FB7-3B7E39BD7B04}"/>
              </a:ext>
            </a:extLst>
          </p:cNvPr>
          <p:cNvSpPr txBox="1"/>
          <p:nvPr/>
        </p:nvSpPr>
        <p:spPr>
          <a:xfrm>
            <a:off x="823987" y="3313015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READ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12)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D731C0-FCFB-A24B-876B-D60EDAE0ED08}"/>
              </a:ext>
            </a:extLst>
          </p:cNvPr>
          <p:cNvSpPr txBox="1"/>
          <p:nvPr/>
        </p:nvSpPr>
        <p:spPr>
          <a:xfrm>
            <a:off x="943470" y="3678276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PROG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17,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78700E8-94B8-B046-A781-68EFD1E5ABCF}"/>
              </a:ext>
            </a:extLst>
          </p:cNvPr>
          <p:cNvCxnSpPr>
            <a:cxnSpLocks/>
          </p:cNvCxnSpPr>
          <p:nvPr/>
        </p:nvCxnSpPr>
        <p:spPr bwMode="auto">
          <a:xfrm flipH="1">
            <a:off x="7617525" y="3940420"/>
            <a:ext cx="260975" cy="0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27B860E-1E65-8546-B333-067C9363CE5B}"/>
              </a:ext>
            </a:extLst>
          </p:cNvPr>
          <p:cNvSpPr txBox="1"/>
          <p:nvPr/>
        </p:nvSpPr>
        <p:spPr>
          <a:xfrm>
            <a:off x="7805129" y="3624044"/>
            <a:ext cx="133887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Update</a:t>
            </a:r>
            <a:b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</a:br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1488059635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Write Request Handling: Garbage Collection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3B3F24-9E5A-E44E-B8CA-1DB5793BD77E}"/>
              </a:ext>
            </a:extLst>
          </p:cNvPr>
          <p:cNvGraphicFramePr>
            <a:graphicFrameLocks noGrp="1"/>
          </p:cNvGraphicFramePr>
          <p:nvPr/>
        </p:nvGraphicFramePr>
        <p:xfrm>
          <a:off x="4749981" y="2842361"/>
          <a:ext cx="10220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042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51104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LPA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PPA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F668694-5217-6847-A0EF-D67785AAB2F5}"/>
              </a:ext>
            </a:extLst>
          </p:cNvPr>
          <p:cNvSpPr txBox="1"/>
          <p:nvPr/>
        </p:nvSpPr>
        <p:spPr>
          <a:xfrm>
            <a:off x="4475394" y="4145671"/>
            <a:ext cx="15712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Mapping Table</a:t>
            </a:r>
          </a:p>
        </p:txBody>
      </p:sp>
      <p:graphicFrame>
        <p:nvGraphicFramePr>
          <p:cNvPr id="44" name="Table 3">
            <a:extLst>
              <a:ext uri="{FF2B5EF4-FFF2-40B4-BE49-F238E27FC236}">
                <a16:creationId xmlns:a16="http://schemas.microsoft.com/office/drawing/2014/main" id="{D5C9827D-B067-CC4E-9F5C-D84F9FC81655}"/>
              </a:ext>
            </a:extLst>
          </p:cNvPr>
          <p:cNvGraphicFramePr>
            <a:graphicFrameLocks noGrp="1"/>
          </p:cNvGraphicFramePr>
          <p:nvPr/>
        </p:nvGraphicFramePr>
        <p:xfrm>
          <a:off x="6349072" y="2842361"/>
          <a:ext cx="13462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28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83727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PBA</a:t>
                      </a:r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Status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III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r>
                        <a:rPr lang="en-CH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4CB0333A-72DF-054A-8DD4-7415D7B3C289}"/>
              </a:ext>
            </a:extLst>
          </p:cNvPr>
          <p:cNvSpPr txBox="1"/>
          <p:nvPr/>
        </p:nvSpPr>
        <p:spPr>
          <a:xfrm>
            <a:off x="6355965" y="4145671"/>
            <a:ext cx="133241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Status Table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55EDC8-368E-4349-A9BF-3F9383FCBF48}"/>
              </a:ext>
            </a:extLst>
          </p:cNvPr>
          <p:cNvSpPr txBox="1"/>
          <p:nvPr/>
        </p:nvSpPr>
        <p:spPr>
          <a:xfrm>
            <a:off x="5944974" y="2545170"/>
            <a:ext cx="211686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CH" sz="1400" dirty="0">
                <a:latin typeface="Cambria" panose="02040503050406030204" pitchFamily="18" charset="0"/>
              </a:rPr>
              <a:t>: free, </a:t>
            </a:r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CH" sz="1400" dirty="0">
                <a:latin typeface="Cambria" panose="02040503050406030204" pitchFamily="18" charset="0"/>
              </a:rPr>
              <a:t>: valid, </a:t>
            </a:r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H" sz="1400" dirty="0">
                <a:latin typeface="Cambria" panose="02040503050406030204" pitchFamily="18" charset="0"/>
              </a:rPr>
              <a:t>: invalid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9D414A3-4367-6147-9D7B-F1F714340841}"/>
              </a:ext>
            </a:extLst>
          </p:cNvPr>
          <p:cNvSpPr/>
          <p:nvPr/>
        </p:nvSpPr>
        <p:spPr bwMode="auto">
          <a:xfrm>
            <a:off x="5182983" y="4709120"/>
            <a:ext cx="1232527" cy="1310679"/>
          </a:xfrm>
          <a:prstGeom prst="roundRect">
            <a:avLst>
              <a:gd name="adj" fmla="val 9058"/>
            </a:avLst>
          </a:prstGeom>
          <a:noFill/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2F111D-F905-BA4D-8FB7-3B7E39BD7B04}"/>
              </a:ext>
            </a:extLst>
          </p:cNvPr>
          <p:cNvSpPr txBox="1"/>
          <p:nvPr/>
        </p:nvSpPr>
        <p:spPr>
          <a:xfrm>
            <a:off x="823987" y="3313015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READ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12)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D731C0-FCFB-A24B-876B-D60EDAE0ED08}"/>
              </a:ext>
            </a:extLst>
          </p:cNvPr>
          <p:cNvSpPr txBox="1"/>
          <p:nvPr/>
        </p:nvSpPr>
        <p:spPr>
          <a:xfrm>
            <a:off x="943470" y="3678276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PROG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17,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78700E8-94B8-B046-A781-68EFD1E5ABCF}"/>
              </a:ext>
            </a:extLst>
          </p:cNvPr>
          <p:cNvCxnSpPr>
            <a:cxnSpLocks/>
          </p:cNvCxnSpPr>
          <p:nvPr/>
        </p:nvCxnSpPr>
        <p:spPr bwMode="auto">
          <a:xfrm flipH="1">
            <a:off x="7617525" y="3940420"/>
            <a:ext cx="260975" cy="0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27B860E-1E65-8546-B333-067C9363CE5B}"/>
              </a:ext>
            </a:extLst>
          </p:cNvPr>
          <p:cNvSpPr txBox="1"/>
          <p:nvPr/>
        </p:nvSpPr>
        <p:spPr>
          <a:xfrm>
            <a:off x="7805129" y="3624044"/>
            <a:ext cx="133887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Update</a:t>
            </a:r>
            <a:b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</a:br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Status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36092E4-67C5-AA4C-8504-A096FB42C1E8}"/>
              </a:ext>
            </a:extLst>
          </p:cNvPr>
          <p:cNvCxnSpPr>
            <a:cxnSpLocks/>
          </p:cNvCxnSpPr>
          <p:nvPr/>
        </p:nvCxnSpPr>
        <p:spPr bwMode="auto">
          <a:xfrm rot="10800000" flipH="1">
            <a:off x="4539625" y="4008292"/>
            <a:ext cx="260975" cy="0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629FEC5-082A-314A-B09F-771F15AD2852}"/>
              </a:ext>
            </a:extLst>
          </p:cNvPr>
          <p:cNvSpPr txBox="1"/>
          <p:nvPr/>
        </p:nvSpPr>
        <p:spPr>
          <a:xfrm>
            <a:off x="3446319" y="3691916"/>
            <a:ext cx="133887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Update</a:t>
            </a:r>
            <a:b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</a:br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Mapping</a:t>
            </a:r>
          </a:p>
        </p:txBody>
      </p:sp>
    </p:spTree>
    <p:extLst>
      <p:ext uri="{BB962C8B-B14F-4D97-AF65-F5344CB8AC3E}">
        <p14:creationId xmlns:p14="http://schemas.microsoft.com/office/powerpoint/2010/main" val="1819248732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Write Request Handling: Garbage Collection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3B3F24-9E5A-E44E-B8CA-1DB5793BD77E}"/>
              </a:ext>
            </a:extLst>
          </p:cNvPr>
          <p:cNvGraphicFramePr>
            <a:graphicFrameLocks noGrp="1"/>
          </p:cNvGraphicFramePr>
          <p:nvPr/>
        </p:nvGraphicFramePr>
        <p:xfrm>
          <a:off x="4749981" y="2842361"/>
          <a:ext cx="10220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042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51104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LPA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PPA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F668694-5217-6847-A0EF-D67785AAB2F5}"/>
              </a:ext>
            </a:extLst>
          </p:cNvPr>
          <p:cNvSpPr txBox="1"/>
          <p:nvPr/>
        </p:nvSpPr>
        <p:spPr>
          <a:xfrm>
            <a:off x="4475394" y="4145671"/>
            <a:ext cx="15712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Mapping Table</a:t>
            </a:r>
          </a:p>
        </p:txBody>
      </p:sp>
      <p:graphicFrame>
        <p:nvGraphicFramePr>
          <p:cNvPr id="44" name="Table 3">
            <a:extLst>
              <a:ext uri="{FF2B5EF4-FFF2-40B4-BE49-F238E27FC236}">
                <a16:creationId xmlns:a16="http://schemas.microsoft.com/office/drawing/2014/main" id="{D5C9827D-B067-CC4E-9F5C-D84F9FC81655}"/>
              </a:ext>
            </a:extLst>
          </p:cNvPr>
          <p:cNvGraphicFramePr>
            <a:graphicFrameLocks noGrp="1"/>
          </p:cNvGraphicFramePr>
          <p:nvPr/>
        </p:nvGraphicFramePr>
        <p:xfrm>
          <a:off x="6349072" y="2842361"/>
          <a:ext cx="13462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28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83727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PBA</a:t>
                      </a:r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Status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III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r>
                        <a:rPr lang="en-CH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4CB0333A-72DF-054A-8DD4-7415D7B3C289}"/>
              </a:ext>
            </a:extLst>
          </p:cNvPr>
          <p:cNvSpPr txBox="1"/>
          <p:nvPr/>
        </p:nvSpPr>
        <p:spPr>
          <a:xfrm>
            <a:off x="6355965" y="4145671"/>
            <a:ext cx="133241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Status Table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55EDC8-368E-4349-A9BF-3F9383FCBF48}"/>
              </a:ext>
            </a:extLst>
          </p:cNvPr>
          <p:cNvSpPr txBox="1"/>
          <p:nvPr/>
        </p:nvSpPr>
        <p:spPr>
          <a:xfrm>
            <a:off x="5944974" y="2545170"/>
            <a:ext cx="211686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CH" sz="1400" dirty="0">
                <a:latin typeface="Cambria" panose="02040503050406030204" pitchFamily="18" charset="0"/>
              </a:rPr>
              <a:t>: free, </a:t>
            </a:r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CH" sz="1400" dirty="0">
                <a:latin typeface="Cambria" panose="02040503050406030204" pitchFamily="18" charset="0"/>
              </a:rPr>
              <a:t>: valid, </a:t>
            </a:r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H" sz="1400" dirty="0">
                <a:latin typeface="Cambria" panose="02040503050406030204" pitchFamily="18" charset="0"/>
              </a:rPr>
              <a:t>: invalid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9D414A3-4367-6147-9D7B-F1F714340841}"/>
              </a:ext>
            </a:extLst>
          </p:cNvPr>
          <p:cNvSpPr/>
          <p:nvPr/>
        </p:nvSpPr>
        <p:spPr bwMode="auto">
          <a:xfrm>
            <a:off x="5182983" y="4709120"/>
            <a:ext cx="1232527" cy="1310679"/>
          </a:xfrm>
          <a:prstGeom prst="roundRect">
            <a:avLst>
              <a:gd name="adj" fmla="val 9058"/>
            </a:avLst>
          </a:prstGeom>
          <a:noFill/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2F111D-F905-BA4D-8FB7-3B7E39BD7B04}"/>
              </a:ext>
            </a:extLst>
          </p:cNvPr>
          <p:cNvSpPr txBox="1"/>
          <p:nvPr/>
        </p:nvSpPr>
        <p:spPr>
          <a:xfrm>
            <a:off x="823987" y="3313015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READ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12)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D731C0-FCFB-A24B-876B-D60EDAE0ED08}"/>
              </a:ext>
            </a:extLst>
          </p:cNvPr>
          <p:cNvSpPr txBox="1"/>
          <p:nvPr/>
        </p:nvSpPr>
        <p:spPr>
          <a:xfrm>
            <a:off x="943470" y="3678276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PROG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17,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78700E8-94B8-B046-A781-68EFD1E5ABCF}"/>
              </a:ext>
            </a:extLst>
          </p:cNvPr>
          <p:cNvCxnSpPr>
            <a:cxnSpLocks/>
          </p:cNvCxnSpPr>
          <p:nvPr/>
        </p:nvCxnSpPr>
        <p:spPr bwMode="auto">
          <a:xfrm flipH="1">
            <a:off x="7617525" y="3940420"/>
            <a:ext cx="260975" cy="0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27B860E-1E65-8546-B333-067C9363CE5B}"/>
              </a:ext>
            </a:extLst>
          </p:cNvPr>
          <p:cNvSpPr txBox="1"/>
          <p:nvPr/>
        </p:nvSpPr>
        <p:spPr>
          <a:xfrm>
            <a:off x="7805129" y="3624044"/>
            <a:ext cx="133887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Update</a:t>
            </a:r>
            <a:b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</a:br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Status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36092E4-67C5-AA4C-8504-A096FB42C1E8}"/>
              </a:ext>
            </a:extLst>
          </p:cNvPr>
          <p:cNvCxnSpPr>
            <a:cxnSpLocks/>
          </p:cNvCxnSpPr>
          <p:nvPr/>
        </p:nvCxnSpPr>
        <p:spPr bwMode="auto">
          <a:xfrm rot="10800000" flipH="1">
            <a:off x="4539625" y="4008292"/>
            <a:ext cx="260975" cy="0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629FEC5-082A-314A-B09F-771F15AD2852}"/>
              </a:ext>
            </a:extLst>
          </p:cNvPr>
          <p:cNvSpPr txBox="1"/>
          <p:nvPr/>
        </p:nvSpPr>
        <p:spPr>
          <a:xfrm>
            <a:off x="3446319" y="3691916"/>
            <a:ext cx="133887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Update</a:t>
            </a:r>
            <a:b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</a:br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Mapping</a:t>
            </a:r>
          </a:p>
        </p:txBody>
      </p:sp>
    </p:spTree>
    <p:extLst>
      <p:ext uri="{BB962C8B-B14F-4D97-AF65-F5344CB8AC3E}">
        <p14:creationId xmlns:p14="http://schemas.microsoft.com/office/powerpoint/2010/main" val="3305017628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Write Request Handling: Garbage Collection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3B3F24-9E5A-E44E-B8CA-1DB5793BD77E}"/>
              </a:ext>
            </a:extLst>
          </p:cNvPr>
          <p:cNvGraphicFramePr>
            <a:graphicFrameLocks noGrp="1"/>
          </p:cNvGraphicFramePr>
          <p:nvPr/>
        </p:nvGraphicFramePr>
        <p:xfrm>
          <a:off x="4749981" y="2842361"/>
          <a:ext cx="10220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042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51104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LPA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PPA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F668694-5217-6847-A0EF-D67785AAB2F5}"/>
              </a:ext>
            </a:extLst>
          </p:cNvPr>
          <p:cNvSpPr txBox="1"/>
          <p:nvPr/>
        </p:nvSpPr>
        <p:spPr>
          <a:xfrm>
            <a:off x="4475394" y="4145671"/>
            <a:ext cx="15712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Mapping Table</a:t>
            </a:r>
          </a:p>
        </p:txBody>
      </p:sp>
      <p:graphicFrame>
        <p:nvGraphicFramePr>
          <p:cNvPr id="44" name="Table 3">
            <a:extLst>
              <a:ext uri="{FF2B5EF4-FFF2-40B4-BE49-F238E27FC236}">
                <a16:creationId xmlns:a16="http://schemas.microsoft.com/office/drawing/2014/main" id="{D5C9827D-B067-CC4E-9F5C-D84F9FC81655}"/>
              </a:ext>
            </a:extLst>
          </p:cNvPr>
          <p:cNvGraphicFramePr>
            <a:graphicFrameLocks noGrp="1"/>
          </p:cNvGraphicFramePr>
          <p:nvPr/>
        </p:nvGraphicFramePr>
        <p:xfrm>
          <a:off x="6349072" y="2842361"/>
          <a:ext cx="13462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28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83727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PBA</a:t>
                      </a:r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Status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III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r>
                        <a:rPr lang="en-CH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4CB0333A-72DF-054A-8DD4-7415D7B3C289}"/>
              </a:ext>
            </a:extLst>
          </p:cNvPr>
          <p:cNvSpPr txBox="1"/>
          <p:nvPr/>
        </p:nvSpPr>
        <p:spPr>
          <a:xfrm>
            <a:off x="6355965" y="4145671"/>
            <a:ext cx="133241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Status Table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55EDC8-368E-4349-A9BF-3F9383FCBF48}"/>
              </a:ext>
            </a:extLst>
          </p:cNvPr>
          <p:cNvSpPr txBox="1"/>
          <p:nvPr/>
        </p:nvSpPr>
        <p:spPr>
          <a:xfrm>
            <a:off x="5944974" y="2545170"/>
            <a:ext cx="211686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CH" sz="1400" dirty="0">
                <a:latin typeface="Cambria" panose="02040503050406030204" pitchFamily="18" charset="0"/>
              </a:rPr>
              <a:t>: free, </a:t>
            </a:r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CH" sz="1400" dirty="0">
                <a:latin typeface="Cambria" panose="02040503050406030204" pitchFamily="18" charset="0"/>
              </a:rPr>
              <a:t>: valid, </a:t>
            </a:r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H" sz="1400" dirty="0">
                <a:latin typeface="Cambria" panose="02040503050406030204" pitchFamily="18" charset="0"/>
              </a:rPr>
              <a:t>: invalid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9D414A3-4367-6147-9D7B-F1F714340841}"/>
              </a:ext>
            </a:extLst>
          </p:cNvPr>
          <p:cNvSpPr/>
          <p:nvPr/>
        </p:nvSpPr>
        <p:spPr bwMode="auto">
          <a:xfrm>
            <a:off x="5182983" y="4709120"/>
            <a:ext cx="1232527" cy="1310679"/>
          </a:xfrm>
          <a:prstGeom prst="roundRect">
            <a:avLst>
              <a:gd name="adj" fmla="val 9058"/>
            </a:avLst>
          </a:prstGeom>
          <a:noFill/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2F111D-F905-BA4D-8FB7-3B7E39BD7B04}"/>
              </a:ext>
            </a:extLst>
          </p:cNvPr>
          <p:cNvSpPr txBox="1"/>
          <p:nvPr/>
        </p:nvSpPr>
        <p:spPr>
          <a:xfrm>
            <a:off x="823987" y="3313015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READ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12)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D731C0-FCFB-A24B-876B-D60EDAE0ED08}"/>
              </a:ext>
            </a:extLst>
          </p:cNvPr>
          <p:cNvSpPr txBox="1"/>
          <p:nvPr/>
        </p:nvSpPr>
        <p:spPr>
          <a:xfrm>
            <a:off x="943470" y="3678276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PROG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17,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78700E8-94B8-B046-A781-68EFD1E5ABCF}"/>
              </a:ext>
            </a:extLst>
          </p:cNvPr>
          <p:cNvCxnSpPr>
            <a:cxnSpLocks/>
          </p:cNvCxnSpPr>
          <p:nvPr/>
        </p:nvCxnSpPr>
        <p:spPr bwMode="auto">
          <a:xfrm flipH="1">
            <a:off x="7617525" y="3940420"/>
            <a:ext cx="260975" cy="0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27B860E-1E65-8546-B333-067C9363CE5B}"/>
              </a:ext>
            </a:extLst>
          </p:cNvPr>
          <p:cNvSpPr txBox="1"/>
          <p:nvPr/>
        </p:nvSpPr>
        <p:spPr>
          <a:xfrm>
            <a:off x="7805129" y="3624044"/>
            <a:ext cx="133887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Update</a:t>
            </a:r>
            <a:b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</a:br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Status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36092E4-67C5-AA4C-8504-A096FB42C1E8}"/>
              </a:ext>
            </a:extLst>
          </p:cNvPr>
          <p:cNvCxnSpPr>
            <a:cxnSpLocks/>
          </p:cNvCxnSpPr>
          <p:nvPr/>
        </p:nvCxnSpPr>
        <p:spPr bwMode="auto">
          <a:xfrm rot="10800000" flipH="1">
            <a:off x="4539625" y="4008292"/>
            <a:ext cx="260975" cy="0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629FEC5-082A-314A-B09F-771F15AD2852}"/>
              </a:ext>
            </a:extLst>
          </p:cNvPr>
          <p:cNvSpPr txBox="1"/>
          <p:nvPr/>
        </p:nvSpPr>
        <p:spPr>
          <a:xfrm>
            <a:off x="3446319" y="3691916"/>
            <a:ext cx="133887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Update</a:t>
            </a:r>
            <a:b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</a:br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Mapping</a:t>
            </a:r>
          </a:p>
        </p:txBody>
      </p:sp>
      <p:sp>
        <p:nvSpPr>
          <p:cNvPr id="50" name="Rounded Rectangular Callout 49">
            <a:extLst>
              <a:ext uri="{FF2B5EF4-FFF2-40B4-BE49-F238E27FC236}">
                <a16:creationId xmlns:a16="http://schemas.microsoft.com/office/drawing/2014/main" id="{4C81751B-CA9C-4247-8890-33744F0A3D5F}"/>
              </a:ext>
            </a:extLst>
          </p:cNvPr>
          <p:cNvSpPr/>
          <p:nvPr/>
        </p:nvSpPr>
        <p:spPr bwMode="auto">
          <a:xfrm>
            <a:off x="246528" y="1404382"/>
            <a:ext cx="4666798" cy="1806397"/>
          </a:xfrm>
          <a:prstGeom prst="wedgeRoundRectCallout">
            <a:avLst>
              <a:gd name="adj1" fmla="val 33582"/>
              <a:gd name="adj2" fmla="val 72188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b="1" dirty="0">
                <a:solidFill>
                  <a:srgbClr val="C00000"/>
                </a:solidFill>
                <a:latin typeface="+mn-lt"/>
              </a:rPr>
              <a:t>Q: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dirty="0">
                <a:latin typeface="+mn-lt"/>
              </a:rPr>
              <a:t>How FTL knows PPA 12 (data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>
                <a:latin typeface="+mn-lt"/>
              </a:rPr>
              <a:t>) is mapped to LPA 15?</a:t>
            </a:r>
          </a:p>
          <a:p>
            <a:pPr marL="742950" lvl="1" indent="-285750" eaLnBrk="1" hangingPunct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</a:rPr>
              <a:t>Unless it maintains 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P2L mappings</a:t>
            </a:r>
            <a:r>
              <a:rPr lang="en-US" dirty="0">
                <a:latin typeface="+mn-lt"/>
              </a:rPr>
              <a:t>?</a:t>
            </a:r>
          </a:p>
          <a:p>
            <a:pPr marL="285750" indent="-285750" eaLnBrk="1" hangingPunct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+mn-lt"/>
              </a:rPr>
              <a:t>A: </a:t>
            </a:r>
            <a:r>
              <a:rPr lang="en-US" dirty="0">
                <a:latin typeface="+mn-lt"/>
              </a:rPr>
              <a:t>P2L mapping is stored in each physical page’s 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OOB (Out-of-Band) area</a:t>
            </a:r>
          </a:p>
        </p:txBody>
      </p:sp>
    </p:spTree>
    <p:extLst>
      <p:ext uri="{BB962C8B-B14F-4D97-AF65-F5344CB8AC3E}">
        <p14:creationId xmlns:p14="http://schemas.microsoft.com/office/powerpoint/2010/main" val="829988468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Write Request Handling: Garbage Collection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sz="16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sz="16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3B3F24-9E5A-E44E-B8CA-1DB5793BD77E}"/>
              </a:ext>
            </a:extLst>
          </p:cNvPr>
          <p:cNvGraphicFramePr>
            <a:graphicFrameLocks noGrp="1"/>
          </p:cNvGraphicFramePr>
          <p:nvPr/>
        </p:nvGraphicFramePr>
        <p:xfrm>
          <a:off x="4749981" y="2842361"/>
          <a:ext cx="10220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042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51104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LPA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PPA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F668694-5217-6847-A0EF-D67785AAB2F5}"/>
              </a:ext>
            </a:extLst>
          </p:cNvPr>
          <p:cNvSpPr txBox="1"/>
          <p:nvPr/>
        </p:nvSpPr>
        <p:spPr>
          <a:xfrm>
            <a:off x="4475394" y="4145671"/>
            <a:ext cx="15712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Mapping Table</a:t>
            </a:r>
          </a:p>
        </p:txBody>
      </p:sp>
      <p:graphicFrame>
        <p:nvGraphicFramePr>
          <p:cNvPr id="44" name="Table 3">
            <a:extLst>
              <a:ext uri="{FF2B5EF4-FFF2-40B4-BE49-F238E27FC236}">
                <a16:creationId xmlns:a16="http://schemas.microsoft.com/office/drawing/2014/main" id="{D5C9827D-B067-CC4E-9F5C-D84F9FC81655}"/>
              </a:ext>
            </a:extLst>
          </p:cNvPr>
          <p:cNvGraphicFramePr>
            <a:graphicFrameLocks noGrp="1"/>
          </p:cNvGraphicFramePr>
          <p:nvPr/>
        </p:nvGraphicFramePr>
        <p:xfrm>
          <a:off x="6349072" y="2842361"/>
          <a:ext cx="13462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28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83727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PBA</a:t>
                      </a:r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Status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III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4CB0333A-72DF-054A-8DD4-7415D7B3C289}"/>
              </a:ext>
            </a:extLst>
          </p:cNvPr>
          <p:cNvSpPr txBox="1"/>
          <p:nvPr/>
        </p:nvSpPr>
        <p:spPr>
          <a:xfrm>
            <a:off x="6355965" y="4145671"/>
            <a:ext cx="133241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Status Table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55EDC8-368E-4349-A9BF-3F9383FCBF48}"/>
              </a:ext>
            </a:extLst>
          </p:cNvPr>
          <p:cNvSpPr txBox="1"/>
          <p:nvPr/>
        </p:nvSpPr>
        <p:spPr>
          <a:xfrm>
            <a:off x="5944974" y="2545170"/>
            <a:ext cx="211686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CH" sz="1400" dirty="0">
                <a:latin typeface="Cambria" panose="02040503050406030204" pitchFamily="18" charset="0"/>
              </a:rPr>
              <a:t>: free, </a:t>
            </a:r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CH" sz="1400" dirty="0">
                <a:latin typeface="Cambria" panose="02040503050406030204" pitchFamily="18" charset="0"/>
              </a:rPr>
              <a:t>: valid, </a:t>
            </a:r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H" sz="1400" dirty="0">
                <a:latin typeface="Cambria" panose="02040503050406030204" pitchFamily="18" charset="0"/>
              </a:rPr>
              <a:t>: invalid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9D414A3-4367-6147-9D7B-F1F714340841}"/>
              </a:ext>
            </a:extLst>
          </p:cNvPr>
          <p:cNvSpPr/>
          <p:nvPr/>
        </p:nvSpPr>
        <p:spPr bwMode="auto">
          <a:xfrm>
            <a:off x="5182983" y="4709120"/>
            <a:ext cx="1232527" cy="1310679"/>
          </a:xfrm>
          <a:prstGeom prst="roundRect">
            <a:avLst>
              <a:gd name="adj" fmla="val 9058"/>
            </a:avLst>
          </a:prstGeom>
          <a:noFill/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2F111D-F905-BA4D-8FB7-3B7E39BD7B04}"/>
              </a:ext>
            </a:extLst>
          </p:cNvPr>
          <p:cNvSpPr txBox="1"/>
          <p:nvPr/>
        </p:nvSpPr>
        <p:spPr>
          <a:xfrm>
            <a:off x="823987" y="3313015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READ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12)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D731C0-FCFB-A24B-876B-D60EDAE0ED08}"/>
              </a:ext>
            </a:extLst>
          </p:cNvPr>
          <p:cNvSpPr txBox="1"/>
          <p:nvPr/>
        </p:nvSpPr>
        <p:spPr>
          <a:xfrm>
            <a:off x="943470" y="3678276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PROG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17,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675D30-6EA0-0B45-85C6-D9B5809D321A}"/>
              </a:ext>
            </a:extLst>
          </p:cNvPr>
          <p:cNvSpPr txBox="1"/>
          <p:nvPr/>
        </p:nvSpPr>
        <p:spPr>
          <a:xfrm>
            <a:off x="785446" y="4026072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BERS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PBA:</a:t>
            </a:r>
            <a:r>
              <a:rPr lang="en-CH" b="1" dirty="0">
                <a:latin typeface="Cambria" panose="02040503050406030204" pitchFamily="18" charset="0"/>
              </a:rPr>
              <a:t> 3)</a:t>
            </a:r>
          </a:p>
        </p:txBody>
      </p:sp>
    </p:spTree>
    <p:extLst>
      <p:ext uri="{BB962C8B-B14F-4D97-AF65-F5344CB8AC3E}">
        <p14:creationId xmlns:p14="http://schemas.microsoft.com/office/powerpoint/2010/main" val="3867306059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Write Request Handling: Garbage Collection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sz="16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sz="16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3B3F24-9E5A-E44E-B8CA-1DB5793BD77E}"/>
              </a:ext>
            </a:extLst>
          </p:cNvPr>
          <p:cNvGraphicFramePr>
            <a:graphicFrameLocks noGrp="1"/>
          </p:cNvGraphicFramePr>
          <p:nvPr/>
        </p:nvGraphicFramePr>
        <p:xfrm>
          <a:off x="4749981" y="2842361"/>
          <a:ext cx="10220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042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51104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LPA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PPA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F668694-5217-6847-A0EF-D67785AAB2F5}"/>
              </a:ext>
            </a:extLst>
          </p:cNvPr>
          <p:cNvSpPr txBox="1"/>
          <p:nvPr/>
        </p:nvSpPr>
        <p:spPr>
          <a:xfrm>
            <a:off x="4475394" y="4145671"/>
            <a:ext cx="15712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Mapping Table</a:t>
            </a:r>
          </a:p>
        </p:txBody>
      </p:sp>
      <p:graphicFrame>
        <p:nvGraphicFramePr>
          <p:cNvPr id="44" name="Table 3">
            <a:extLst>
              <a:ext uri="{FF2B5EF4-FFF2-40B4-BE49-F238E27FC236}">
                <a16:creationId xmlns:a16="http://schemas.microsoft.com/office/drawing/2014/main" id="{D5C9827D-B067-CC4E-9F5C-D84F9FC81655}"/>
              </a:ext>
            </a:extLst>
          </p:cNvPr>
          <p:cNvGraphicFramePr>
            <a:graphicFrameLocks noGrp="1"/>
          </p:cNvGraphicFramePr>
          <p:nvPr/>
        </p:nvGraphicFramePr>
        <p:xfrm>
          <a:off x="6349072" y="2842361"/>
          <a:ext cx="13462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28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83727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PBA</a:t>
                      </a:r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Status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4CB0333A-72DF-054A-8DD4-7415D7B3C289}"/>
              </a:ext>
            </a:extLst>
          </p:cNvPr>
          <p:cNvSpPr txBox="1"/>
          <p:nvPr/>
        </p:nvSpPr>
        <p:spPr>
          <a:xfrm>
            <a:off x="6355965" y="4145671"/>
            <a:ext cx="133241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Status Table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55EDC8-368E-4349-A9BF-3F9383FCBF48}"/>
              </a:ext>
            </a:extLst>
          </p:cNvPr>
          <p:cNvSpPr txBox="1"/>
          <p:nvPr/>
        </p:nvSpPr>
        <p:spPr>
          <a:xfrm>
            <a:off x="5944974" y="2545170"/>
            <a:ext cx="211686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CH" sz="1400" dirty="0">
                <a:latin typeface="Cambria" panose="02040503050406030204" pitchFamily="18" charset="0"/>
              </a:rPr>
              <a:t>: free, </a:t>
            </a:r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CH" sz="1400" dirty="0">
                <a:latin typeface="Cambria" panose="02040503050406030204" pitchFamily="18" charset="0"/>
              </a:rPr>
              <a:t>: valid, </a:t>
            </a:r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H" sz="1400" dirty="0">
                <a:latin typeface="Cambria" panose="02040503050406030204" pitchFamily="18" charset="0"/>
              </a:rPr>
              <a:t>: invalid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9D414A3-4367-6147-9D7B-F1F714340841}"/>
              </a:ext>
            </a:extLst>
          </p:cNvPr>
          <p:cNvSpPr/>
          <p:nvPr/>
        </p:nvSpPr>
        <p:spPr bwMode="auto">
          <a:xfrm>
            <a:off x="5182983" y="4709120"/>
            <a:ext cx="1232527" cy="1310679"/>
          </a:xfrm>
          <a:prstGeom prst="roundRect">
            <a:avLst>
              <a:gd name="adj" fmla="val 9058"/>
            </a:avLst>
          </a:prstGeom>
          <a:noFill/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2F111D-F905-BA4D-8FB7-3B7E39BD7B04}"/>
              </a:ext>
            </a:extLst>
          </p:cNvPr>
          <p:cNvSpPr txBox="1"/>
          <p:nvPr/>
        </p:nvSpPr>
        <p:spPr>
          <a:xfrm>
            <a:off x="823987" y="3313015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READ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12)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D731C0-FCFB-A24B-876B-D60EDAE0ED08}"/>
              </a:ext>
            </a:extLst>
          </p:cNvPr>
          <p:cNvSpPr txBox="1"/>
          <p:nvPr/>
        </p:nvSpPr>
        <p:spPr>
          <a:xfrm>
            <a:off x="943470" y="3678276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PROG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17,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675D30-6EA0-0B45-85C6-D9B5809D321A}"/>
              </a:ext>
            </a:extLst>
          </p:cNvPr>
          <p:cNvSpPr txBox="1"/>
          <p:nvPr/>
        </p:nvSpPr>
        <p:spPr>
          <a:xfrm>
            <a:off x="785446" y="4026072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BERS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PBA:</a:t>
            </a:r>
            <a:r>
              <a:rPr lang="en-CH" b="1" dirty="0">
                <a:latin typeface="Cambria" panose="02040503050406030204" pitchFamily="18" charset="0"/>
              </a:rPr>
              <a:t> 3)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F70B79-4756-864A-9780-AF34E2CF5A7F}"/>
              </a:ext>
            </a:extLst>
          </p:cNvPr>
          <p:cNvCxnSpPr>
            <a:cxnSpLocks/>
          </p:cNvCxnSpPr>
          <p:nvPr/>
        </p:nvCxnSpPr>
        <p:spPr bwMode="auto">
          <a:xfrm flipH="1">
            <a:off x="7617525" y="3831737"/>
            <a:ext cx="260975" cy="0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1DDBC74-417B-FD41-8581-D4C9027B1EC1}"/>
              </a:ext>
            </a:extLst>
          </p:cNvPr>
          <p:cNvSpPr txBox="1"/>
          <p:nvPr/>
        </p:nvSpPr>
        <p:spPr>
          <a:xfrm>
            <a:off x="7805129" y="3515361"/>
            <a:ext cx="133887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Update</a:t>
            </a:r>
            <a:b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</a:br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3782683205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Write Request Handling: Garbage Collection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sz="16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sz="16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3B3F24-9E5A-E44E-B8CA-1DB5793BD77E}"/>
              </a:ext>
            </a:extLst>
          </p:cNvPr>
          <p:cNvGraphicFramePr>
            <a:graphicFrameLocks noGrp="1"/>
          </p:cNvGraphicFramePr>
          <p:nvPr/>
        </p:nvGraphicFramePr>
        <p:xfrm>
          <a:off x="4749981" y="2842361"/>
          <a:ext cx="10220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042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51104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LPA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PPA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F668694-5217-6847-A0EF-D67785AAB2F5}"/>
              </a:ext>
            </a:extLst>
          </p:cNvPr>
          <p:cNvSpPr txBox="1"/>
          <p:nvPr/>
        </p:nvSpPr>
        <p:spPr>
          <a:xfrm>
            <a:off x="4475394" y="4145671"/>
            <a:ext cx="15712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Mapping Table</a:t>
            </a:r>
          </a:p>
        </p:txBody>
      </p:sp>
      <p:graphicFrame>
        <p:nvGraphicFramePr>
          <p:cNvPr id="44" name="Table 3">
            <a:extLst>
              <a:ext uri="{FF2B5EF4-FFF2-40B4-BE49-F238E27FC236}">
                <a16:creationId xmlns:a16="http://schemas.microsoft.com/office/drawing/2014/main" id="{D5C9827D-B067-CC4E-9F5C-D84F9FC81655}"/>
              </a:ext>
            </a:extLst>
          </p:cNvPr>
          <p:cNvGraphicFramePr>
            <a:graphicFrameLocks noGrp="1"/>
          </p:cNvGraphicFramePr>
          <p:nvPr/>
        </p:nvGraphicFramePr>
        <p:xfrm>
          <a:off x="6349072" y="2842361"/>
          <a:ext cx="13462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28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83727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PBA</a:t>
                      </a:r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Status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4CB0333A-72DF-054A-8DD4-7415D7B3C289}"/>
              </a:ext>
            </a:extLst>
          </p:cNvPr>
          <p:cNvSpPr txBox="1"/>
          <p:nvPr/>
        </p:nvSpPr>
        <p:spPr>
          <a:xfrm>
            <a:off x="6355965" y="4145671"/>
            <a:ext cx="133241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Status Table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55EDC8-368E-4349-A9BF-3F9383FCBF48}"/>
              </a:ext>
            </a:extLst>
          </p:cNvPr>
          <p:cNvSpPr txBox="1"/>
          <p:nvPr/>
        </p:nvSpPr>
        <p:spPr>
          <a:xfrm>
            <a:off x="5944974" y="2545170"/>
            <a:ext cx="211686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CH" sz="1400" dirty="0">
                <a:latin typeface="Cambria" panose="02040503050406030204" pitchFamily="18" charset="0"/>
              </a:rPr>
              <a:t>: free, </a:t>
            </a:r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CH" sz="1400" dirty="0">
                <a:latin typeface="Cambria" panose="02040503050406030204" pitchFamily="18" charset="0"/>
              </a:rPr>
              <a:t>: valid, </a:t>
            </a:r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H" sz="1400" dirty="0">
                <a:latin typeface="Cambria" panose="02040503050406030204" pitchFamily="18" charset="0"/>
              </a:rPr>
              <a:t>: invalid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9D414A3-4367-6147-9D7B-F1F714340841}"/>
              </a:ext>
            </a:extLst>
          </p:cNvPr>
          <p:cNvSpPr/>
          <p:nvPr/>
        </p:nvSpPr>
        <p:spPr bwMode="auto">
          <a:xfrm>
            <a:off x="5182983" y="4709120"/>
            <a:ext cx="1232527" cy="1310679"/>
          </a:xfrm>
          <a:prstGeom prst="roundRect">
            <a:avLst>
              <a:gd name="adj" fmla="val 9058"/>
            </a:avLst>
          </a:prstGeom>
          <a:noFill/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2F111D-F905-BA4D-8FB7-3B7E39BD7B04}"/>
              </a:ext>
            </a:extLst>
          </p:cNvPr>
          <p:cNvSpPr txBox="1"/>
          <p:nvPr/>
        </p:nvSpPr>
        <p:spPr>
          <a:xfrm>
            <a:off x="823987" y="3313015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READ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12)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D731C0-FCFB-A24B-876B-D60EDAE0ED08}"/>
              </a:ext>
            </a:extLst>
          </p:cNvPr>
          <p:cNvSpPr txBox="1"/>
          <p:nvPr/>
        </p:nvSpPr>
        <p:spPr>
          <a:xfrm>
            <a:off x="943470" y="3678276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PROG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17,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675D30-6EA0-0B45-85C6-D9B5809D321A}"/>
              </a:ext>
            </a:extLst>
          </p:cNvPr>
          <p:cNvSpPr txBox="1"/>
          <p:nvPr/>
        </p:nvSpPr>
        <p:spPr>
          <a:xfrm>
            <a:off x="785446" y="4026072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BERS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PBA:</a:t>
            </a:r>
            <a:r>
              <a:rPr lang="en-CH" b="1" dirty="0">
                <a:latin typeface="Cambria" panose="02040503050406030204" pitchFamily="18" charset="0"/>
              </a:rPr>
              <a:t> 3)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F70B79-4756-864A-9780-AF34E2CF5A7F}"/>
              </a:ext>
            </a:extLst>
          </p:cNvPr>
          <p:cNvCxnSpPr>
            <a:cxnSpLocks/>
          </p:cNvCxnSpPr>
          <p:nvPr/>
        </p:nvCxnSpPr>
        <p:spPr bwMode="auto">
          <a:xfrm flipH="1">
            <a:off x="7617525" y="3831737"/>
            <a:ext cx="260975" cy="0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1DDBC74-417B-FD41-8581-D4C9027B1EC1}"/>
              </a:ext>
            </a:extLst>
          </p:cNvPr>
          <p:cNvSpPr txBox="1"/>
          <p:nvPr/>
        </p:nvSpPr>
        <p:spPr>
          <a:xfrm>
            <a:off x="7805129" y="3515361"/>
            <a:ext cx="133887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Update</a:t>
            </a:r>
            <a:b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</a:br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Status</a:t>
            </a:r>
          </a:p>
        </p:txBody>
      </p:sp>
      <p:sp>
        <p:nvSpPr>
          <p:cNvPr id="40" name="Rounded Rectangular Callout 39">
            <a:extLst>
              <a:ext uri="{FF2B5EF4-FFF2-40B4-BE49-F238E27FC236}">
                <a16:creationId xmlns:a16="http://schemas.microsoft.com/office/drawing/2014/main" id="{292DCA5C-CEF4-AF43-A1F6-7CA9763B564C}"/>
              </a:ext>
            </a:extLst>
          </p:cNvPr>
          <p:cNvSpPr/>
          <p:nvPr/>
        </p:nvSpPr>
        <p:spPr bwMode="auto">
          <a:xfrm>
            <a:off x="152400" y="1524000"/>
            <a:ext cx="4474273" cy="1863208"/>
          </a:xfrm>
          <a:prstGeom prst="wedgeRoundRectCallout">
            <a:avLst>
              <a:gd name="adj1" fmla="val -14909"/>
              <a:gd name="adj2" fmla="val 86053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Note:</a:t>
            </a:r>
            <a:endParaRPr lang="en-CH" b="1" dirty="0">
              <a:latin typeface="+mn-lt"/>
            </a:endParaRP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+mn-lt"/>
              </a:rPr>
              <a:t>Block erasure (and status update) is done 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just before </a:t>
            </a:r>
            <a:r>
              <a:rPr lang="en-US" dirty="0">
                <a:latin typeface="+mn-lt"/>
              </a:rPr>
              <a:t>programming a new page to the block (i.e., 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lazy erase</a:t>
            </a:r>
            <a:r>
              <a:rPr lang="en-US" dirty="0">
                <a:latin typeface="+mn-lt"/>
              </a:rPr>
              <a:t>)</a:t>
            </a:r>
          </a:p>
          <a:p>
            <a:pPr marL="742950" lvl="1" indent="-285750" eaLnBrk="1" hangingPunct="1">
              <a:buFont typeface="Courier New" panose="02070309020205020404" pitchFamily="49" charset="0"/>
              <a:buChar char="o"/>
            </a:pPr>
            <a:r>
              <a:rPr lang="en-CH" dirty="0">
                <a:latin typeface="+mn-lt"/>
              </a:rPr>
              <a:t>Due to the</a:t>
            </a:r>
            <a:r>
              <a:rPr lang="en-CH" dirty="0">
                <a:solidFill>
                  <a:srgbClr val="C00000"/>
                </a:solidFill>
                <a:latin typeface="+mn-lt"/>
              </a:rPr>
              <a:t> open-block </a:t>
            </a:r>
            <a:r>
              <a:rPr lang="en-CH" dirty="0">
                <a:latin typeface="+mn-lt"/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141911119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Performance Issues 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/>
              <a:t>Garbage collection </a:t>
            </a:r>
            <a:r>
              <a:rPr lang="en-US" dirty="0">
                <a:solidFill>
                  <a:srgbClr val="C00000"/>
                </a:solidFill>
              </a:rPr>
              <a:t>significantly affects </a:t>
            </a:r>
            <a:r>
              <a:rPr lang="en-US" dirty="0"/>
              <a:t>SSD performance</a:t>
            </a:r>
          </a:p>
          <a:p>
            <a:pPr lvl="1"/>
            <a:r>
              <a:rPr lang="en-US" dirty="0"/>
              <a:t>High latency: </a:t>
            </a:r>
            <a:r>
              <a:rPr lang="en-US" dirty="0">
                <a:solidFill>
                  <a:srgbClr val="C00000"/>
                </a:solidFill>
              </a:rPr>
              <a:t>Large block size</a:t>
            </a:r>
            <a:r>
              <a:rPr lang="en-US" dirty="0"/>
              <a:t> of modern NAND flash memory</a:t>
            </a:r>
          </a:p>
          <a:p>
            <a:pPr lvl="2"/>
            <a:r>
              <a:rPr lang="en-US" dirty="0"/>
              <a:t>Assume 1) a block contains </a:t>
            </a:r>
            <a:r>
              <a:rPr lang="en-US" dirty="0">
                <a:solidFill>
                  <a:srgbClr val="0070C0"/>
                </a:solidFill>
              </a:rPr>
              <a:t>576</a:t>
            </a:r>
            <a:r>
              <a:rPr lang="en-US" dirty="0"/>
              <a:t> pages, </a:t>
            </a:r>
            <a:br>
              <a:rPr lang="en-US" dirty="0"/>
            </a:br>
            <a:r>
              <a:rPr lang="en-US" dirty="0"/>
              <a:t>	  2) only </a:t>
            </a:r>
            <a:r>
              <a:rPr lang="en-US" dirty="0">
                <a:solidFill>
                  <a:schemeClr val="accent6"/>
                </a:solidFill>
              </a:rPr>
              <a:t>5%</a:t>
            </a:r>
            <a:r>
              <a:rPr lang="en-US" dirty="0"/>
              <a:t> of the pages in the victim block are valid</a:t>
            </a:r>
            <a:br>
              <a:rPr lang="en-US" dirty="0"/>
            </a:br>
            <a:r>
              <a:rPr lang="en-US" dirty="0"/>
              <a:t>	  3) </a:t>
            </a:r>
            <a:r>
              <a:rPr lang="en-US" dirty="0" err="1"/>
              <a:t>tR</a:t>
            </a:r>
            <a:r>
              <a:rPr lang="en-US" dirty="0"/>
              <a:t> = 100 us, </a:t>
            </a:r>
            <a:r>
              <a:rPr lang="en-US" dirty="0" err="1"/>
              <a:t>tPROG</a:t>
            </a:r>
            <a:r>
              <a:rPr lang="en-US" dirty="0"/>
              <a:t> = 700 us, </a:t>
            </a:r>
            <a:r>
              <a:rPr lang="en-US" dirty="0" err="1"/>
              <a:t>tBERS</a:t>
            </a:r>
            <a:r>
              <a:rPr lang="en-US" dirty="0"/>
              <a:t> = 5 </a:t>
            </a:r>
            <a:r>
              <a:rPr lang="en-US" dirty="0" err="1"/>
              <a:t>ms</a:t>
            </a:r>
            <a:endParaRPr lang="en-US" dirty="0"/>
          </a:p>
          <a:p>
            <a:pPr lvl="3"/>
            <a:r>
              <a:rPr lang="en-US" dirty="0"/>
              <a:t># of pages to copy = 576</a:t>
            </a:r>
            <a:r>
              <a:rPr lang="en-CH" dirty="0"/>
              <a:t>×0.05 = 28.8 </a:t>
            </a:r>
            <a:r>
              <a:rPr lang="en-CH" dirty="0">
                <a:sym typeface="Wingdings" pitchFamily="2" charset="2"/>
              </a:rPr>
              <a:t></a:t>
            </a:r>
            <a:r>
              <a:rPr lang="en-CH" dirty="0"/>
              <a:t> 28 pages</a:t>
            </a:r>
          </a:p>
          <a:p>
            <a:pPr lvl="3"/>
            <a:r>
              <a:rPr lang="en-US" dirty="0"/>
              <a:t>GC latency &gt; 28</a:t>
            </a:r>
            <a:r>
              <a:rPr lang="en-CH" dirty="0"/>
              <a:t>×(tR + tPROG) + tBERS = </a:t>
            </a:r>
            <a:r>
              <a:rPr lang="en-CH" dirty="0">
                <a:solidFill>
                  <a:srgbClr val="C00000"/>
                </a:solidFill>
              </a:rPr>
              <a:t>27,400</a:t>
            </a:r>
            <a:r>
              <a:rPr lang="en-CH" dirty="0"/>
              <a:t> </a:t>
            </a:r>
            <a:r>
              <a:rPr lang="en-US" dirty="0"/>
              <a:t>u</a:t>
            </a:r>
            <a:r>
              <a:rPr lang="en-CH" dirty="0"/>
              <a:t>s</a:t>
            </a:r>
          </a:p>
          <a:p>
            <a:pPr lvl="2"/>
            <a:r>
              <a:rPr lang="en-CH" dirty="0">
                <a:solidFill>
                  <a:srgbClr val="C00000"/>
                </a:solidFill>
              </a:rPr>
              <a:t>Order(s) of magnitude larger </a:t>
            </a:r>
            <a:r>
              <a:rPr lang="en-CH" dirty="0"/>
              <a:t>latency than tR and tPROG</a:t>
            </a:r>
          </a:p>
          <a:p>
            <a:pPr lvl="2"/>
            <a:r>
              <a:rPr lang="en-US" dirty="0"/>
              <a:t>Copy operations are </a:t>
            </a:r>
            <a:r>
              <a:rPr lang="en-US" dirty="0">
                <a:solidFill>
                  <a:srgbClr val="C00000"/>
                </a:solidFill>
              </a:rPr>
              <a:t>the major contributor </a:t>
            </a:r>
            <a:r>
              <a:rPr lang="en-US" dirty="0"/>
              <a:t>(rather than </a:t>
            </a:r>
            <a:r>
              <a:rPr lang="en-US" dirty="0" err="1"/>
              <a:t>tBERS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FTL performs GC in an </a:t>
            </a:r>
            <a:r>
              <a:rPr lang="en-US" dirty="0">
                <a:solidFill>
                  <a:srgbClr val="0070C0"/>
                </a:solidFill>
              </a:rPr>
              <a:t>atomic</a:t>
            </a:r>
            <a:r>
              <a:rPr lang="en-US" dirty="0"/>
              <a:t> manner,</a:t>
            </a:r>
            <a:br>
              <a:rPr lang="en-US" dirty="0"/>
            </a:br>
            <a:r>
              <a:rPr lang="en-US" dirty="0"/>
              <a:t>	it </a:t>
            </a:r>
            <a:r>
              <a:rPr lang="en-US" dirty="0">
                <a:solidFill>
                  <a:srgbClr val="C00000"/>
                </a:solidFill>
              </a:rPr>
              <a:t>delays</a:t>
            </a:r>
            <a:r>
              <a:rPr lang="en-US" dirty="0"/>
              <a:t> user requests for a </a:t>
            </a:r>
            <a:r>
              <a:rPr lang="en-US" dirty="0">
                <a:solidFill>
                  <a:srgbClr val="C00000"/>
                </a:solidFill>
              </a:rPr>
              <a:t>significantly long time</a:t>
            </a:r>
          </a:p>
          <a:p>
            <a:pPr lvl="2"/>
            <a:r>
              <a:rPr lang="en-US" dirty="0"/>
              <a:t>Long </a:t>
            </a:r>
            <a:r>
              <a:rPr lang="en-US" dirty="0">
                <a:solidFill>
                  <a:srgbClr val="C00000"/>
                </a:solidFill>
              </a:rPr>
              <a:t>tail latency</a:t>
            </a:r>
            <a:r>
              <a:rPr lang="en-US" dirty="0"/>
              <a:t> (performance fluctuation)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Noisy neighbor: </a:t>
            </a:r>
            <a:r>
              <a:rPr lang="en-US" dirty="0"/>
              <a:t>a read-dominant workload’s performance would be significantly affected when running with a write-intensive workload (+ performance fairness problem) </a:t>
            </a:r>
          </a:p>
          <a:p>
            <a:pPr lvl="3"/>
            <a:endParaRPr lang="en-CH" dirty="0"/>
          </a:p>
          <a:p>
            <a:pPr marL="1023937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357582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Performance Issues: Mitigation 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>
                <a:solidFill>
                  <a:srgbClr val="0070C0"/>
                </a:solidFill>
              </a:rPr>
              <a:t>TRIM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UNMAP </a:t>
            </a:r>
            <a:r>
              <a:rPr lang="en-US" dirty="0"/>
              <a:t>or </a:t>
            </a:r>
            <a:r>
              <a:rPr lang="en-US" dirty="0">
                <a:solidFill>
                  <a:srgbClr val="0070C0"/>
                </a:solidFill>
              </a:rPr>
              <a:t>discard</a:t>
            </a:r>
            <a:r>
              <a:rPr lang="en-US" dirty="0"/>
              <a:t>) command</a:t>
            </a:r>
          </a:p>
          <a:p>
            <a:pPr lvl="1"/>
            <a:r>
              <a:rPr lang="en-US" dirty="0"/>
              <a:t>Informs FTL of </a:t>
            </a:r>
            <a:r>
              <a:rPr lang="en-US" dirty="0">
                <a:solidFill>
                  <a:schemeClr val="accent6"/>
                </a:solidFill>
              </a:rPr>
              <a:t>deletion/deallocation </a:t>
            </a:r>
            <a:r>
              <a:rPr lang="en-US" dirty="0"/>
              <a:t>of a logical block</a:t>
            </a:r>
          </a:p>
          <a:p>
            <a:pPr lvl="1"/>
            <a:r>
              <a:rPr lang="en-US" dirty="0"/>
              <a:t>Allows FTL to </a:t>
            </a:r>
            <a:r>
              <a:rPr lang="en-US" dirty="0">
                <a:solidFill>
                  <a:schemeClr val="accent6"/>
                </a:solidFill>
              </a:rPr>
              <a:t>skip copy</a:t>
            </a:r>
            <a:r>
              <a:rPr lang="en-US" dirty="0"/>
              <a:t> of obsolete (i.e., invalid) data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/>
                </a:solidFill>
              </a:rPr>
              <a:t>Background GC: </a:t>
            </a:r>
            <a:r>
              <a:rPr lang="en-US" dirty="0"/>
              <a:t>Exploits SSD idle time</a:t>
            </a:r>
          </a:p>
          <a:p>
            <a:pPr lvl="1"/>
            <a:r>
              <a:rPr lang="en-US" dirty="0"/>
              <a:t>Challenge: how to accurately predict SSD idle time</a:t>
            </a:r>
          </a:p>
          <a:p>
            <a:pPr lvl="1"/>
            <a:r>
              <a:rPr lang="en-US" dirty="0"/>
              <a:t>Premature GC: copied pages could have been invalidated by the host system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6"/>
                </a:solidFill>
              </a:rPr>
              <a:t>Progressive GC: </a:t>
            </a:r>
            <a:r>
              <a:rPr lang="en-US" dirty="0"/>
              <a:t>Divide GC process into subtasks</a:t>
            </a:r>
          </a:p>
          <a:p>
            <a:pPr lvl="1"/>
            <a:r>
              <a:rPr lang="en-US" dirty="0"/>
              <a:t>e.g., copying 28 pages </a:t>
            </a:r>
            <a:r>
              <a:rPr lang="en-US" dirty="0">
                <a:sym typeface="Wingdings" pitchFamily="2" charset="2"/>
              </a:rPr>
              <a:t> (copying 1 page + servicing user request)</a:t>
            </a:r>
            <a:r>
              <a:rPr lang="en-CH" dirty="0"/>
              <a:t>×28</a:t>
            </a:r>
            <a:endParaRPr lang="en-US" dirty="0"/>
          </a:p>
          <a:p>
            <a:pPr lvl="1"/>
            <a:r>
              <a:rPr lang="en-US" dirty="0"/>
              <a:t>Effective at decreasing tail latency</a:t>
            </a:r>
            <a:endParaRPr lang="en-CH" dirty="0"/>
          </a:p>
          <a:p>
            <a:pPr marL="1023937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30401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Today’s Agenda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ctr"/>
          <a:lstStyle/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Advanced NAND Flash Commands</a:t>
            </a:r>
          </a:p>
          <a:p>
            <a:pPr lvl="1"/>
            <a:endParaRPr lang="en-US" sz="30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3200" dirty="0"/>
          </a:p>
          <a:p>
            <a:r>
              <a:rPr lang="en-US" sz="3200" dirty="0"/>
              <a:t>Address Translation &amp; 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936663464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67836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Required Materials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46EB4-9846-2D4C-857A-3A3698D93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479473"/>
          </a:xfrm>
        </p:spPr>
        <p:txBody>
          <a:bodyPr/>
          <a:lstStyle/>
          <a:p>
            <a:r>
              <a:rPr lang="en-US" dirty="0"/>
              <a:t>Address Mapping</a:t>
            </a:r>
            <a:endParaRPr lang="en-CH" dirty="0"/>
          </a:p>
          <a:p>
            <a:pPr lvl="1"/>
            <a:r>
              <a:rPr lang="en-US" dirty="0"/>
              <a:t>Aayush Gupta, </a:t>
            </a:r>
            <a:r>
              <a:rPr lang="en-US" dirty="0" err="1"/>
              <a:t>Yongjae</a:t>
            </a:r>
            <a:r>
              <a:rPr lang="en-US" dirty="0"/>
              <a:t> Kim, and </a:t>
            </a:r>
            <a:r>
              <a:rPr lang="en-US" dirty="0" err="1"/>
              <a:t>Bhuvan</a:t>
            </a:r>
            <a:r>
              <a:rPr lang="en-US" dirty="0"/>
              <a:t> </a:t>
            </a:r>
            <a:r>
              <a:rPr lang="en-US" dirty="0" err="1"/>
              <a:t>Urgaonkar</a:t>
            </a:r>
            <a:r>
              <a:rPr lang="en-CH" dirty="0"/>
              <a:t>, “</a:t>
            </a:r>
            <a:r>
              <a:rPr lang="en-US" dirty="0">
                <a:hlinkClick r:id="rId3"/>
              </a:rPr>
              <a:t>DFTL: A Flash Translation Layer Employing Demand-based Selective Caching of Page-level Address Mappings</a:t>
            </a:r>
            <a:r>
              <a:rPr lang="en-CH" dirty="0"/>
              <a:t>,” In ASPLOS 20</a:t>
            </a:r>
            <a:r>
              <a:rPr lang="en-US" dirty="0"/>
              <a:t>09</a:t>
            </a:r>
            <a:r>
              <a:rPr lang="en-CH" dirty="0"/>
              <a:t>. </a:t>
            </a:r>
          </a:p>
          <a:p>
            <a:pPr marL="344487" lvl="1" indent="0">
              <a:buNone/>
            </a:pPr>
            <a:endParaRPr lang="en-GB" dirty="0"/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016230701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67836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Recommend Materials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46EB4-9846-2D4C-857A-3A3698D93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479473"/>
          </a:xfrm>
        </p:spPr>
        <p:txBody>
          <a:bodyPr/>
          <a:lstStyle/>
          <a:p>
            <a:r>
              <a:rPr lang="en-CH" dirty="0"/>
              <a:t>Cache read &amp; Read-retry</a:t>
            </a:r>
          </a:p>
          <a:p>
            <a:pPr lvl="1"/>
            <a:r>
              <a:rPr lang="en-CH" dirty="0"/>
              <a:t>Jisung Park</a:t>
            </a:r>
            <a:r>
              <a:rPr lang="en-US" dirty="0"/>
              <a:t>, </a:t>
            </a:r>
            <a:r>
              <a:rPr lang="en-US" dirty="0" err="1"/>
              <a:t>Myungsuk</a:t>
            </a:r>
            <a:r>
              <a:rPr lang="en-US" dirty="0"/>
              <a:t> Kim, Lois </a:t>
            </a:r>
            <a:r>
              <a:rPr lang="en-US" dirty="0" err="1"/>
              <a:t>Orosa</a:t>
            </a:r>
            <a:r>
              <a:rPr lang="en-US" dirty="0"/>
              <a:t>, </a:t>
            </a:r>
            <a:r>
              <a:rPr lang="en-US" dirty="0" err="1"/>
              <a:t>Jihong</a:t>
            </a:r>
            <a:r>
              <a:rPr lang="en-US" dirty="0"/>
              <a:t> Kim, and </a:t>
            </a:r>
            <a:r>
              <a:rPr lang="en-US" dirty="0" err="1"/>
              <a:t>Onur</a:t>
            </a:r>
            <a:r>
              <a:rPr lang="en-US" dirty="0"/>
              <a:t> </a:t>
            </a:r>
            <a:r>
              <a:rPr lang="en-US" dirty="0" err="1"/>
              <a:t>Mutlu</a:t>
            </a:r>
            <a:r>
              <a:rPr lang="en-CH" dirty="0"/>
              <a:t>, “</a:t>
            </a:r>
            <a:r>
              <a:rPr lang="en-CH" dirty="0">
                <a:hlinkClick r:id="rId3"/>
              </a:rPr>
              <a:t>Reducing Solid-State Drive Read Latency by Optimizing Read-Retry</a:t>
            </a:r>
            <a:r>
              <a:rPr lang="en-CH" dirty="0"/>
              <a:t>,” In ASPLOS 2021. </a:t>
            </a:r>
          </a:p>
          <a:p>
            <a:endParaRPr lang="en-CH" dirty="0"/>
          </a:p>
          <a:p>
            <a:r>
              <a:rPr lang="en-CH" dirty="0"/>
              <a:t>Program &amp; Erase Suspension</a:t>
            </a:r>
          </a:p>
          <a:p>
            <a:pPr lvl="1"/>
            <a:r>
              <a:rPr lang="en-GB" dirty="0" err="1"/>
              <a:t>Guanying</a:t>
            </a:r>
            <a:r>
              <a:rPr lang="en-GB" dirty="0"/>
              <a:t> Wu and </a:t>
            </a:r>
            <a:r>
              <a:rPr lang="en-GB" dirty="0" err="1"/>
              <a:t>Xunbin</a:t>
            </a:r>
            <a:r>
              <a:rPr lang="en-GB" dirty="0"/>
              <a:t> He, “</a:t>
            </a:r>
            <a:r>
              <a:rPr lang="en-GB" dirty="0">
                <a:hlinkClick r:id="rId4"/>
              </a:rPr>
              <a:t>Reducing SSD Read Latency via NAND Flash Program and Erase Suspension</a:t>
            </a:r>
            <a:r>
              <a:rPr lang="en-GB" dirty="0"/>
              <a:t>,” In USENIX FAST 2012.</a:t>
            </a:r>
          </a:p>
          <a:p>
            <a:pPr lvl="1"/>
            <a:r>
              <a:rPr lang="en-GB" dirty="0"/>
              <a:t>Shine Kim, </a:t>
            </a:r>
            <a:r>
              <a:rPr lang="en-GB" dirty="0" err="1"/>
              <a:t>Jonghyun</a:t>
            </a:r>
            <a:r>
              <a:rPr lang="en-GB" dirty="0"/>
              <a:t> Bae, </a:t>
            </a:r>
            <a:r>
              <a:rPr lang="en-GB" dirty="0" err="1"/>
              <a:t>Hakbeom</a:t>
            </a:r>
            <a:r>
              <a:rPr lang="en-GB" dirty="0"/>
              <a:t> </a:t>
            </a:r>
            <a:r>
              <a:rPr lang="en-GB" dirty="0" err="1"/>
              <a:t>Jand</a:t>
            </a:r>
            <a:r>
              <a:rPr lang="en-GB" dirty="0"/>
              <a:t>, Wenjing </a:t>
            </a:r>
            <a:r>
              <a:rPr lang="en-GB" dirty="0" err="1"/>
              <a:t>Jin</a:t>
            </a:r>
            <a:r>
              <a:rPr lang="en-GB" dirty="0"/>
              <a:t>, </a:t>
            </a:r>
            <a:r>
              <a:rPr lang="en-GB" dirty="0" err="1"/>
              <a:t>Jeonghun</a:t>
            </a:r>
            <a:r>
              <a:rPr lang="en-GB" dirty="0"/>
              <a:t> Gong, </a:t>
            </a:r>
            <a:r>
              <a:rPr lang="en-GB" dirty="0" err="1"/>
              <a:t>Seungyeon</a:t>
            </a:r>
            <a:r>
              <a:rPr lang="en-GB" dirty="0"/>
              <a:t> Lee, Tae Jun Ham, and Jae W. Lee, “</a:t>
            </a:r>
            <a:r>
              <a:rPr lang="en-GB" dirty="0">
                <a:hlinkClick r:id="rId5"/>
              </a:rPr>
              <a:t>Practical Erase Suspension for Modern Low-latency SSDs</a:t>
            </a:r>
            <a:r>
              <a:rPr lang="en-GB" dirty="0"/>
              <a:t>,” In USENIX ATC 2019.</a:t>
            </a:r>
          </a:p>
          <a:p>
            <a:pPr lvl="1"/>
            <a:endParaRPr lang="en-GB" dirty="0"/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7349308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5">
            <a:extLst>
              <a:ext uri="{FF2B5EF4-FFF2-40B4-BE49-F238E27FC236}">
                <a16:creationId xmlns:a16="http://schemas.microsoft.com/office/drawing/2014/main" id="{38DFFC52-436B-2049-BC66-9FF2A94A493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4038600"/>
            <a:ext cx="7848600" cy="22860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Dr. </a:t>
            </a:r>
            <a:r>
              <a:rPr lang="en-US" altLang="en-US" sz="2800" dirty="0" smtClean="0">
                <a:solidFill>
                  <a:srgbClr val="003399"/>
                </a:solidFill>
                <a:ea typeface="ＭＳ Ｐゴシック" panose="020B0600070205080204" pitchFamily="34" charset="-128"/>
              </a:rPr>
              <a:t>Mohammad Sadrosadati</a:t>
            </a:r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marL="0" indent="0" algn="ctr" eaLnBrk="1" hangingPunct="1">
              <a:buNone/>
            </a:pP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Prof.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Onur</a:t>
            </a: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Mutlu</a:t>
            </a:r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marL="0" indent="0" algn="ctr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ETH Zürich</a:t>
            </a:r>
          </a:p>
          <a:p>
            <a:pPr marL="0" indent="0" algn="ctr" eaLnBrk="1" hangingPunct="1"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Fall </a:t>
            </a:r>
            <a:r>
              <a:rPr lang="en-US" altLang="en-US" dirty="0">
                <a:ea typeface="ＭＳ Ｐゴシック" panose="020B0600070205080204" pitchFamily="34" charset="-128"/>
              </a:rPr>
              <a:t>2022</a:t>
            </a:r>
          </a:p>
          <a:p>
            <a:pPr marL="0" indent="0" algn="ctr" eaLnBrk="1" hangingPunct="1"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23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November </a:t>
            </a:r>
            <a:r>
              <a:rPr lang="en-US" altLang="en-US" dirty="0">
                <a:ea typeface="ＭＳ Ｐゴシック" panose="020B0600070205080204" pitchFamily="34" charset="-128"/>
              </a:rPr>
              <a:t>2022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45B1E4-4A3E-4B44-B90F-77CA8B5BE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1143000"/>
            <a:ext cx="8458200" cy="22098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P&amp;S Modern SSDs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sz="1600" b="1" dirty="0">
                <a:solidFill>
                  <a:srgbClr val="C00000"/>
                </a:solidFill>
              </a:rPr>
              <a:t/>
            </a:r>
            <a:br>
              <a:rPr lang="en-US" sz="1600" b="1" dirty="0">
                <a:solidFill>
                  <a:srgbClr val="C00000"/>
                </a:solidFill>
              </a:rPr>
            </a:br>
            <a:r>
              <a:rPr lang="en-US" sz="3600" dirty="0" smtClean="0"/>
              <a:t>Address Mapping &amp; Garbage Collection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472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Flash Translation Layer: Overview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CH" dirty="0"/>
              <a:t>SSD firmware (often referred to as SSD controller)</a:t>
            </a:r>
          </a:p>
          <a:p>
            <a:pPr lvl="1"/>
            <a:r>
              <a:rPr lang="en-CH" dirty="0"/>
              <a:t>Provides </a:t>
            </a:r>
            <a:r>
              <a:rPr lang="en-CH" dirty="0">
                <a:solidFill>
                  <a:srgbClr val="0070C0"/>
                </a:solidFill>
              </a:rPr>
              <a:t>backward compatibility </a:t>
            </a:r>
            <a:r>
              <a:rPr lang="en-CH" dirty="0"/>
              <a:t>with traditional HDDs</a:t>
            </a:r>
          </a:p>
          <a:p>
            <a:pPr lvl="1"/>
            <a:r>
              <a:rPr lang="en-CH" dirty="0"/>
              <a:t>By </a:t>
            </a:r>
            <a:r>
              <a:rPr lang="en-CH" dirty="0">
                <a:solidFill>
                  <a:srgbClr val="0070C0"/>
                </a:solidFill>
              </a:rPr>
              <a:t>hiding</a:t>
            </a:r>
            <a:r>
              <a:rPr lang="en-CH" dirty="0"/>
              <a:t> </a:t>
            </a:r>
            <a:r>
              <a:rPr lang="en-CH" dirty="0">
                <a:solidFill>
                  <a:srgbClr val="C00000"/>
                </a:solidFill>
              </a:rPr>
              <a:t>unique characteristics </a:t>
            </a:r>
            <a:r>
              <a:rPr lang="en-CH" dirty="0"/>
              <a:t>of NAND flash memory</a:t>
            </a:r>
          </a:p>
          <a:p>
            <a:pPr marL="0" indent="0">
              <a:buNone/>
            </a:pPr>
            <a:endParaRPr lang="en-CH" dirty="0"/>
          </a:p>
          <a:p>
            <a:r>
              <a:rPr lang="en-CH" dirty="0"/>
              <a:t>Responsible for many important </a:t>
            </a:r>
            <a:r>
              <a:rPr lang="en-CH" dirty="0">
                <a:solidFill>
                  <a:srgbClr val="0070C0"/>
                </a:solidFill>
              </a:rPr>
              <a:t>SSD-management tasks</a:t>
            </a:r>
          </a:p>
          <a:p>
            <a:pPr lvl="1"/>
            <a:r>
              <a:rPr lang="en-CH" dirty="0"/>
              <a:t>Address translation + garbage collection</a:t>
            </a:r>
          </a:p>
          <a:p>
            <a:pPr lvl="2"/>
            <a:r>
              <a:rPr lang="en-CH" dirty="0"/>
              <a:t>Performs </a:t>
            </a:r>
            <a:r>
              <a:rPr lang="en-CH" dirty="0">
                <a:solidFill>
                  <a:srgbClr val="0070C0"/>
                </a:solidFill>
              </a:rPr>
              <a:t>out-of-place writes </a:t>
            </a:r>
            <a:r>
              <a:rPr lang="en-CH" dirty="0"/>
              <a:t>due to erase-before-write property</a:t>
            </a:r>
          </a:p>
          <a:p>
            <a:pPr lvl="1"/>
            <a:r>
              <a:rPr lang="en-CH" dirty="0"/>
              <a:t>Wear leveling</a:t>
            </a:r>
          </a:p>
          <a:p>
            <a:pPr lvl="2"/>
            <a:r>
              <a:rPr lang="en-CH" dirty="0"/>
              <a:t>To prolong SSD lifetime by </a:t>
            </a:r>
            <a:r>
              <a:rPr lang="en-CH" dirty="0">
                <a:solidFill>
                  <a:srgbClr val="0070C0"/>
                </a:solidFill>
              </a:rPr>
              <a:t>evenly distributing </a:t>
            </a:r>
            <a:r>
              <a:rPr lang="en-CH" dirty="0"/>
              <a:t>P/E cycles</a:t>
            </a:r>
          </a:p>
          <a:p>
            <a:pPr lvl="1"/>
            <a:r>
              <a:rPr lang="en-CH" dirty="0"/>
              <a:t>Data refresh</a:t>
            </a:r>
          </a:p>
          <a:p>
            <a:pPr lvl="2"/>
            <a:r>
              <a:rPr lang="en-CH" dirty="0"/>
              <a:t>Resets transient errors by </a:t>
            </a:r>
            <a:r>
              <a:rPr lang="en-CH" dirty="0">
                <a:solidFill>
                  <a:srgbClr val="0070C0"/>
                </a:solidFill>
              </a:rPr>
              <a:t>copying data </a:t>
            </a:r>
            <a:r>
              <a:rPr lang="en-CH" dirty="0"/>
              <a:t>to a new page(s)</a:t>
            </a:r>
          </a:p>
          <a:p>
            <a:pPr lvl="1"/>
            <a:r>
              <a:rPr lang="en-CH" dirty="0"/>
              <a:t>I/O scheduling</a:t>
            </a:r>
          </a:p>
          <a:p>
            <a:pPr lvl="2"/>
            <a:r>
              <a:rPr lang="en-CH" dirty="0"/>
              <a:t>To take full advantage of </a:t>
            </a:r>
            <a:r>
              <a:rPr lang="en-CH" dirty="0">
                <a:solidFill>
                  <a:srgbClr val="0070C0"/>
                </a:solidFill>
              </a:rPr>
              <a:t>SSD internal parallelism</a:t>
            </a:r>
          </a:p>
        </p:txBody>
      </p:sp>
    </p:spTree>
    <p:extLst>
      <p:ext uri="{BB962C8B-B14F-4D97-AF65-F5344CB8AC3E}">
        <p14:creationId xmlns:p14="http://schemas.microsoft.com/office/powerpoint/2010/main" val="2315911829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Flash Translation Layer: Overview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CH" dirty="0"/>
              <a:t>SSD firmware (often referred to as SSD controller)</a:t>
            </a:r>
          </a:p>
          <a:p>
            <a:pPr lvl="1"/>
            <a:r>
              <a:rPr lang="en-CH" dirty="0"/>
              <a:t>Provides </a:t>
            </a:r>
            <a:r>
              <a:rPr lang="en-CH" dirty="0">
                <a:solidFill>
                  <a:srgbClr val="0070C0"/>
                </a:solidFill>
              </a:rPr>
              <a:t>backward compatibility </a:t>
            </a:r>
            <a:r>
              <a:rPr lang="en-CH" dirty="0"/>
              <a:t>with traditional HDDs</a:t>
            </a:r>
          </a:p>
          <a:p>
            <a:pPr lvl="1"/>
            <a:r>
              <a:rPr lang="en-CH" dirty="0"/>
              <a:t>By </a:t>
            </a:r>
            <a:r>
              <a:rPr lang="en-CH" dirty="0">
                <a:solidFill>
                  <a:srgbClr val="0070C0"/>
                </a:solidFill>
              </a:rPr>
              <a:t>hiding</a:t>
            </a:r>
            <a:r>
              <a:rPr lang="en-CH" dirty="0"/>
              <a:t> </a:t>
            </a:r>
            <a:r>
              <a:rPr lang="en-CH" dirty="0">
                <a:solidFill>
                  <a:srgbClr val="C00000"/>
                </a:solidFill>
              </a:rPr>
              <a:t>unique characteristics </a:t>
            </a:r>
            <a:r>
              <a:rPr lang="en-CH" dirty="0"/>
              <a:t>of NAND flash memory</a:t>
            </a:r>
          </a:p>
          <a:p>
            <a:pPr marL="0" indent="0">
              <a:buNone/>
            </a:pPr>
            <a:endParaRPr lang="en-CH" dirty="0"/>
          </a:p>
          <a:p>
            <a:r>
              <a:rPr lang="en-CH" dirty="0"/>
              <a:t>Responsible for many important </a:t>
            </a:r>
            <a:r>
              <a:rPr lang="en-CH" dirty="0">
                <a:solidFill>
                  <a:srgbClr val="0070C0"/>
                </a:solidFill>
              </a:rPr>
              <a:t>SSD-management tasks</a:t>
            </a:r>
          </a:p>
          <a:p>
            <a:pPr lvl="1"/>
            <a:r>
              <a:rPr lang="en-CH" dirty="0"/>
              <a:t>Address translation + garbage collection</a:t>
            </a:r>
          </a:p>
          <a:p>
            <a:pPr lvl="2"/>
            <a:r>
              <a:rPr lang="en-CH" dirty="0"/>
              <a:t>Performs </a:t>
            </a:r>
            <a:r>
              <a:rPr lang="en-CH" dirty="0">
                <a:solidFill>
                  <a:srgbClr val="0070C0"/>
                </a:solidFill>
              </a:rPr>
              <a:t>out-of-place writes </a:t>
            </a:r>
            <a:r>
              <a:rPr lang="en-CH" dirty="0"/>
              <a:t>due to erase-before-write property</a:t>
            </a:r>
          </a:p>
          <a:p>
            <a:pPr lvl="1"/>
            <a:r>
              <a:rPr lang="en-CH" dirty="0"/>
              <a:t>Wear leveling</a:t>
            </a:r>
          </a:p>
          <a:p>
            <a:pPr lvl="2"/>
            <a:r>
              <a:rPr lang="en-CH" dirty="0"/>
              <a:t>To prolong SSD lifetime by </a:t>
            </a:r>
            <a:r>
              <a:rPr lang="en-CH" dirty="0">
                <a:solidFill>
                  <a:srgbClr val="0070C0"/>
                </a:solidFill>
              </a:rPr>
              <a:t>evenly distributing </a:t>
            </a:r>
            <a:r>
              <a:rPr lang="en-CH" dirty="0"/>
              <a:t>P/E cycles</a:t>
            </a:r>
          </a:p>
          <a:p>
            <a:pPr lvl="1"/>
            <a:r>
              <a:rPr lang="en-CH" dirty="0"/>
              <a:t>Data refresh</a:t>
            </a:r>
          </a:p>
          <a:p>
            <a:pPr lvl="2"/>
            <a:r>
              <a:rPr lang="en-CH" dirty="0"/>
              <a:t>Resets transient errors by </a:t>
            </a:r>
            <a:r>
              <a:rPr lang="en-CH" dirty="0">
                <a:solidFill>
                  <a:srgbClr val="0070C0"/>
                </a:solidFill>
              </a:rPr>
              <a:t>copying data </a:t>
            </a:r>
            <a:r>
              <a:rPr lang="en-CH" dirty="0"/>
              <a:t>to a new page(s)</a:t>
            </a:r>
          </a:p>
          <a:p>
            <a:pPr lvl="1"/>
            <a:r>
              <a:rPr lang="en-CH" dirty="0"/>
              <a:t>I/O scheduling</a:t>
            </a:r>
          </a:p>
          <a:p>
            <a:pPr lvl="2"/>
            <a:r>
              <a:rPr lang="en-CH" dirty="0"/>
              <a:t>To take full advantage of </a:t>
            </a:r>
            <a:r>
              <a:rPr lang="en-CH" dirty="0">
                <a:solidFill>
                  <a:srgbClr val="0070C0"/>
                </a:solidFill>
              </a:rPr>
              <a:t>SSD internal parallelism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29401B-A5B8-8542-AF20-3F3C02855707}"/>
              </a:ext>
            </a:extLst>
          </p:cNvPr>
          <p:cNvSpPr/>
          <p:nvPr/>
        </p:nvSpPr>
        <p:spPr bwMode="auto">
          <a:xfrm>
            <a:off x="533400" y="3048000"/>
            <a:ext cx="8153400" cy="76200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957457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Simple SSD Architecture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Page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0B56E32-7E66-D94E-B8E0-29D92F0663B0}"/>
              </a:ext>
            </a:extLst>
          </p:cNvPr>
          <p:cNvSpPr/>
          <p:nvPr/>
        </p:nvSpPr>
        <p:spPr bwMode="auto">
          <a:xfrm>
            <a:off x="1881820" y="1028701"/>
            <a:ext cx="5204780" cy="1102426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0" name="Rounded Rectangular Callout 39">
            <a:extLst>
              <a:ext uri="{FF2B5EF4-FFF2-40B4-BE49-F238E27FC236}">
                <a16:creationId xmlns:a16="http://schemas.microsoft.com/office/drawing/2014/main" id="{B34CEB15-C008-E842-98DA-C0BC3351FD1C}"/>
              </a:ext>
            </a:extLst>
          </p:cNvPr>
          <p:cNvSpPr/>
          <p:nvPr/>
        </p:nvSpPr>
        <p:spPr bwMode="auto">
          <a:xfrm>
            <a:off x="5791200" y="2429973"/>
            <a:ext cx="3044851" cy="1102070"/>
          </a:xfrm>
          <a:prstGeom prst="wedgeRoundRectCallout">
            <a:avLst>
              <a:gd name="adj1" fmla="val -33487"/>
              <a:gd name="adj2" fmla="val -77926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Storage view </a:t>
            </a:r>
            <a:r>
              <a:rPr lang="en-CH" b="1" dirty="0">
                <a:latin typeface="+mn-lt"/>
              </a:rPr>
              <a:t>at the operating-system level:</a:t>
            </a:r>
            <a:br>
              <a:rPr lang="en-CH" b="1" dirty="0">
                <a:latin typeface="+mn-lt"/>
              </a:rPr>
            </a:br>
            <a:r>
              <a:rPr lang="en-CH" dirty="0">
                <a:latin typeface="+mn-lt"/>
              </a:rPr>
              <a:t>A flat </a:t>
            </a:r>
            <a:r>
              <a:rPr lang="en-CH" dirty="0">
                <a:solidFill>
                  <a:srgbClr val="0070C0"/>
                </a:solidFill>
                <a:latin typeface="+mn-lt"/>
              </a:rPr>
              <a:t>block device</a:t>
            </a:r>
            <a:r>
              <a:rPr lang="en-CH" dirty="0">
                <a:latin typeface="+mn-lt"/>
              </a:rPr>
              <a:t>  </a:t>
            </a: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F013DC8-62B9-7B49-9F0E-8FC7520294B9}"/>
              </a:ext>
            </a:extLst>
          </p:cNvPr>
          <p:cNvGrpSpPr/>
          <p:nvPr/>
        </p:nvGrpSpPr>
        <p:grpSpPr>
          <a:xfrm>
            <a:off x="287436" y="917618"/>
            <a:ext cx="2199813" cy="830997"/>
            <a:chOff x="287436" y="917618"/>
            <a:chExt cx="2199813" cy="830997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A86C767-B6FF-2546-93D0-55B3CBE74D24}"/>
                </a:ext>
              </a:extLst>
            </p:cNvPr>
            <p:cNvSpPr/>
            <p:nvPr/>
          </p:nvSpPr>
          <p:spPr bwMode="auto">
            <a:xfrm>
              <a:off x="2129177" y="995272"/>
              <a:ext cx="358072" cy="358072"/>
            </a:xfrm>
            <a:prstGeom prst="ellipse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90CCD69-9C41-5D46-9313-B1C04E0ECCC8}"/>
                </a:ext>
              </a:extLst>
            </p:cNvPr>
            <p:cNvSpPr txBox="1"/>
            <p:nvPr/>
          </p:nvSpPr>
          <p:spPr>
            <a:xfrm>
              <a:off x="1066681" y="989642"/>
              <a:ext cx="609719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dirty="0">
                  <a:latin typeface="Cambria" panose="02040503050406030204" pitchFamily="18" charset="0"/>
                </a:rPr>
                <a:t>LBA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B12538-37F5-BD48-846C-92DC9A616825}"/>
                </a:ext>
              </a:extLst>
            </p:cNvPr>
            <p:cNvCxnSpPr>
              <a:stCxn id="44" idx="3"/>
              <a:endCxn id="41" idx="2"/>
            </p:cNvCxnSpPr>
            <p:nvPr/>
          </p:nvCxnSpPr>
          <p:spPr bwMode="auto">
            <a:xfrm>
              <a:off x="1676400" y="1174308"/>
              <a:ext cx="452777" cy="0"/>
            </a:xfrm>
            <a:prstGeom prst="line">
              <a:avLst/>
            </a:prstGeom>
            <a:solidFill>
              <a:srgbClr val="C0C0C0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4DB42D3-648C-9C47-9661-4DA7396B452E}"/>
                </a:ext>
              </a:extLst>
            </p:cNvPr>
            <p:cNvSpPr txBox="1"/>
            <p:nvPr/>
          </p:nvSpPr>
          <p:spPr>
            <a:xfrm>
              <a:off x="287436" y="917618"/>
              <a:ext cx="91505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L</a:t>
              </a:r>
              <a:r>
                <a:rPr lang="en-CH" sz="1600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ogical</a:t>
              </a:r>
              <a: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/>
              </a:r>
              <a:b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</a:br>
              <a: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B</a:t>
              </a:r>
              <a:r>
                <a:rPr lang="en-CH" sz="1600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lock</a:t>
              </a:r>
              <a: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/>
              </a:r>
              <a:b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</a:br>
              <a: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A</a:t>
              </a:r>
              <a:r>
                <a:rPr lang="en-CH" sz="1600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5794406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Simple SSD Architecture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Page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7054E03E-6CC2-8C46-AAC9-4A69604DDE9E}"/>
              </a:ext>
            </a:extLst>
          </p:cNvPr>
          <p:cNvGrpSpPr/>
          <p:nvPr/>
        </p:nvGrpSpPr>
        <p:grpSpPr>
          <a:xfrm>
            <a:off x="152399" y="4893834"/>
            <a:ext cx="1362498" cy="1125966"/>
            <a:chOff x="1124751" y="989642"/>
            <a:chExt cx="1362498" cy="1125966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6B07C8C-C57C-6E4A-B079-CEBB1E04D7BE}"/>
                </a:ext>
              </a:extLst>
            </p:cNvPr>
            <p:cNvSpPr/>
            <p:nvPr/>
          </p:nvSpPr>
          <p:spPr bwMode="auto">
            <a:xfrm>
              <a:off x="2129177" y="995272"/>
              <a:ext cx="358072" cy="358072"/>
            </a:xfrm>
            <a:prstGeom prst="ellipse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7AF8C05-43F7-E04E-A949-5945F24A742E}"/>
                </a:ext>
              </a:extLst>
            </p:cNvPr>
            <p:cNvSpPr txBox="1"/>
            <p:nvPr/>
          </p:nvSpPr>
          <p:spPr>
            <a:xfrm>
              <a:off x="1200952" y="989642"/>
              <a:ext cx="59619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dirty="0">
                  <a:latin typeface="Cambria" panose="02040503050406030204" pitchFamily="18" charset="0"/>
                </a:rPr>
                <a:t>PPA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D0F4028-B973-DA42-9D95-9DA49215F3D1}"/>
                </a:ext>
              </a:extLst>
            </p:cNvPr>
            <p:cNvCxnSpPr>
              <a:cxnSpLocks/>
              <a:stCxn id="45" idx="3"/>
              <a:endCxn id="42" idx="2"/>
            </p:cNvCxnSpPr>
            <p:nvPr/>
          </p:nvCxnSpPr>
          <p:spPr bwMode="auto">
            <a:xfrm>
              <a:off x="1797142" y="1174308"/>
              <a:ext cx="332035" cy="0"/>
            </a:xfrm>
            <a:prstGeom prst="line">
              <a:avLst/>
            </a:prstGeom>
            <a:solidFill>
              <a:srgbClr val="C0C0C0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1A37A18-CD04-4741-AFD9-1E0692B48CF9}"/>
                </a:ext>
              </a:extLst>
            </p:cNvPr>
            <p:cNvSpPr txBox="1"/>
            <p:nvPr/>
          </p:nvSpPr>
          <p:spPr>
            <a:xfrm>
              <a:off x="1124751" y="1284611"/>
              <a:ext cx="966111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P</a:t>
              </a:r>
              <a:r>
                <a:rPr lang="en-CH" sz="1600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hygical</a:t>
              </a:r>
              <a: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/>
              </a:r>
              <a:b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</a:br>
              <a: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P</a:t>
              </a:r>
              <a:r>
                <a:rPr lang="en-CH" sz="1600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age</a:t>
              </a:r>
              <a: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/>
              </a:r>
              <a:b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</a:br>
              <a: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A</a:t>
              </a:r>
              <a:r>
                <a:rPr lang="en-CH" sz="1600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ddress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0A46F9B-F7D1-C44F-8758-B7BAB8606AFC}"/>
              </a:ext>
            </a:extLst>
          </p:cNvPr>
          <p:cNvGrpSpPr/>
          <p:nvPr/>
        </p:nvGrpSpPr>
        <p:grpSpPr>
          <a:xfrm>
            <a:off x="135641" y="3734530"/>
            <a:ext cx="2217548" cy="1262918"/>
            <a:chOff x="2596806" y="874768"/>
            <a:chExt cx="2217548" cy="1262918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4C2D7B3-7980-2844-967A-C7A4C70E9B2B}"/>
                </a:ext>
              </a:extLst>
            </p:cNvPr>
            <p:cNvSpPr/>
            <p:nvPr/>
          </p:nvSpPr>
          <p:spPr bwMode="auto">
            <a:xfrm>
              <a:off x="4456282" y="1779614"/>
              <a:ext cx="358072" cy="358072"/>
            </a:xfrm>
            <a:prstGeom prst="ellipse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316DA39-5CD7-7C4E-B8ED-B925B7E1415C}"/>
                </a:ext>
              </a:extLst>
            </p:cNvPr>
            <p:cNvSpPr txBox="1"/>
            <p:nvPr/>
          </p:nvSpPr>
          <p:spPr>
            <a:xfrm>
              <a:off x="2675787" y="874768"/>
              <a:ext cx="62414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dirty="0">
                  <a:latin typeface="Cambria" panose="02040503050406030204" pitchFamily="18" charset="0"/>
                </a:rPr>
                <a:t>PBA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7866235-523C-A44E-9D60-D954BE32AA77}"/>
                </a:ext>
              </a:extLst>
            </p:cNvPr>
            <p:cNvCxnSpPr>
              <a:cxnSpLocks/>
              <a:stCxn id="52" idx="3"/>
              <a:endCxn id="51" idx="1"/>
            </p:cNvCxnSpPr>
            <p:nvPr/>
          </p:nvCxnSpPr>
          <p:spPr bwMode="auto">
            <a:xfrm>
              <a:off x="3299933" y="1059434"/>
              <a:ext cx="1208787" cy="772618"/>
            </a:xfrm>
            <a:prstGeom prst="line">
              <a:avLst/>
            </a:prstGeom>
            <a:solidFill>
              <a:srgbClr val="C0C0C0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A820B2E-350F-FF41-BAA4-4413C4EE0269}"/>
                </a:ext>
              </a:extLst>
            </p:cNvPr>
            <p:cNvSpPr txBox="1"/>
            <p:nvPr/>
          </p:nvSpPr>
          <p:spPr>
            <a:xfrm>
              <a:off x="2596806" y="1183479"/>
              <a:ext cx="966111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P</a:t>
              </a:r>
              <a:r>
                <a:rPr lang="en-CH" sz="1600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hygical</a:t>
              </a:r>
              <a: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/>
              </a:r>
              <a:b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</a:br>
              <a: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B</a:t>
              </a:r>
              <a:r>
                <a:rPr lang="en-CH" sz="1600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lock</a:t>
              </a:r>
              <a: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/>
              </a:r>
              <a:b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</a:br>
              <a: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A</a:t>
              </a:r>
              <a:r>
                <a:rPr lang="en-CH" sz="1600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ddress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EA7C783-EEF7-1E4F-AB62-73773B9A0A0B}"/>
              </a:ext>
            </a:extLst>
          </p:cNvPr>
          <p:cNvGrpSpPr/>
          <p:nvPr/>
        </p:nvGrpSpPr>
        <p:grpSpPr>
          <a:xfrm>
            <a:off x="287436" y="917618"/>
            <a:ext cx="2199813" cy="830997"/>
            <a:chOff x="287436" y="917618"/>
            <a:chExt cx="2199813" cy="830997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2762A7E-8619-D645-AA5F-1BE2A669F859}"/>
                </a:ext>
              </a:extLst>
            </p:cNvPr>
            <p:cNvSpPr/>
            <p:nvPr/>
          </p:nvSpPr>
          <p:spPr bwMode="auto">
            <a:xfrm>
              <a:off x="2129177" y="995272"/>
              <a:ext cx="358072" cy="358072"/>
            </a:xfrm>
            <a:prstGeom prst="ellipse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1EEEF7E-D3E4-9644-8932-D3271E1EBA51}"/>
                </a:ext>
              </a:extLst>
            </p:cNvPr>
            <p:cNvSpPr txBox="1"/>
            <p:nvPr/>
          </p:nvSpPr>
          <p:spPr>
            <a:xfrm>
              <a:off x="1066681" y="989642"/>
              <a:ext cx="609719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dirty="0">
                  <a:latin typeface="Cambria" panose="02040503050406030204" pitchFamily="18" charset="0"/>
                </a:rPr>
                <a:t>LBA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BC9AC4C-33C4-1B49-A74C-C900F951259B}"/>
                </a:ext>
              </a:extLst>
            </p:cNvPr>
            <p:cNvCxnSpPr>
              <a:stCxn id="57" idx="3"/>
              <a:endCxn id="56" idx="2"/>
            </p:cNvCxnSpPr>
            <p:nvPr/>
          </p:nvCxnSpPr>
          <p:spPr bwMode="auto">
            <a:xfrm>
              <a:off x="1676400" y="1174308"/>
              <a:ext cx="452777" cy="0"/>
            </a:xfrm>
            <a:prstGeom prst="line">
              <a:avLst/>
            </a:prstGeom>
            <a:solidFill>
              <a:srgbClr val="C0C0C0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83FA684-76B0-7244-8B3C-0DB7D6759F5F}"/>
                </a:ext>
              </a:extLst>
            </p:cNvPr>
            <p:cNvSpPr txBox="1"/>
            <p:nvPr/>
          </p:nvSpPr>
          <p:spPr>
            <a:xfrm>
              <a:off x="287436" y="917618"/>
              <a:ext cx="91505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L</a:t>
              </a:r>
              <a:r>
                <a:rPr lang="en-CH" sz="1600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ogical</a:t>
              </a:r>
              <a: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/>
              </a:r>
              <a:b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</a:br>
              <a: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B</a:t>
              </a:r>
              <a:r>
                <a:rPr lang="en-CH" sz="1600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lock</a:t>
              </a:r>
              <a: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/>
              </a:r>
              <a:b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</a:br>
              <a: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A</a:t>
              </a:r>
              <a:r>
                <a:rPr lang="en-CH" sz="1600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ddress</a:t>
              </a:r>
            </a:p>
          </p:txBody>
        </p:sp>
      </p:grp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432327AD-C607-F14D-8DC1-32A4120856AE}"/>
              </a:ext>
            </a:extLst>
          </p:cNvPr>
          <p:cNvSpPr/>
          <p:nvPr/>
        </p:nvSpPr>
        <p:spPr bwMode="auto">
          <a:xfrm>
            <a:off x="6505217" y="4706322"/>
            <a:ext cx="1216383" cy="1313477"/>
          </a:xfrm>
          <a:prstGeom prst="roundRect">
            <a:avLst>
              <a:gd name="adj" fmla="val 10187"/>
            </a:avLst>
          </a:prstGeom>
          <a:noFill/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2" name="Rounded Rectangular Callout 61">
            <a:extLst>
              <a:ext uri="{FF2B5EF4-FFF2-40B4-BE49-F238E27FC236}">
                <a16:creationId xmlns:a16="http://schemas.microsoft.com/office/drawing/2014/main" id="{90D5933D-6E8D-B148-8409-F36818A15EAE}"/>
              </a:ext>
            </a:extLst>
          </p:cNvPr>
          <p:cNvSpPr/>
          <p:nvPr/>
        </p:nvSpPr>
        <p:spPr bwMode="auto">
          <a:xfrm>
            <a:off x="5590982" y="2898074"/>
            <a:ext cx="3201228" cy="1275291"/>
          </a:xfrm>
          <a:prstGeom prst="wedgeRoundRectCallout">
            <a:avLst>
              <a:gd name="adj1" fmla="val -8148"/>
              <a:gd name="adj2" fmla="val 95795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Overprovisioning:</a:t>
            </a:r>
            <a:endParaRPr lang="en-CH" b="1" dirty="0">
              <a:latin typeface="+mn-lt"/>
            </a:endParaRP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CH" dirty="0">
                <a:latin typeface="+mn-lt"/>
              </a:rPr>
              <a:t>Physical capacity &gt;</a:t>
            </a:r>
            <a:br>
              <a:rPr lang="en-CH" dirty="0">
                <a:latin typeface="+mn-lt"/>
              </a:rPr>
            </a:br>
            <a:r>
              <a:rPr lang="en-CH" dirty="0">
                <a:latin typeface="+mn-lt"/>
              </a:rPr>
              <a:t>	       Logical capaciy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CH" dirty="0">
                <a:latin typeface="+mn-lt"/>
              </a:rPr>
              <a:t>For </a:t>
            </a:r>
            <a:r>
              <a:rPr lang="en-CH" dirty="0">
                <a:solidFill>
                  <a:srgbClr val="0070C0"/>
                </a:solidFill>
                <a:latin typeface="+mn-lt"/>
              </a:rPr>
              <a:t>performance</a:t>
            </a:r>
            <a:r>
              <a:rPr lang="en-CH" dirty="0">
                <a:latin typeface="+mn-lt"/>
              </a:rPr>
              <a:t> </a:t>
            </a:r>
            <a:r>
              <a:rPr lang="en-CH" dirty="0">
                <a:solidFill>
                  <a:srgbClr val="0070C0"/>
                </a:solidFill>
                <a:latin typeface="+mn-lt"/>
              </a:rPr>
              <a:t>&amp;</a:t>
            </a:r>
            <a:r>
              <a:rPr lang="en-CH" dirty="0">
                <a:latin typeface="+mn-lt"/>
              </a:rPr>
              <a:t> </a:t>
            </a:r>
            <a:r>
              <a:rPr lang="en-CH" dirty="0">
                <a:solidFill>
                  <a:srgbClr val="0070C0"/>
                </a:solidFill>
                <a:latin typeface="+mn-lt"/>
              </a:rPr>
              <a:t>lifetime</a:t>
            </a:r>
          </a:p>
        </p:txBody>
      </p:sp>
    </p:spTree>
    <p:extLst>
      <p:ext uri="{BB962C8B-B14F-4D97-AF65-F5344CB8AC3E}">
        <p14:creationId xmlns:p14="http://schemas.microsoft.com/office/powerpoint/2010/main" val="2694119918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Write Request Handling: Page Write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766854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9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9_Edg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 algn="just">
          <a:defRPr sz="400" b="1" dirty="0">
            <a:solidFill>
              <a:schemeClr val="bg2"/>
            </a:solidFill>
            <a:latin typeface="europa"/>
          </a:defRPr>
        </a:defPPr>
      </a:lstStyle>
    </a:sp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Metropolitan_bull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8ACA0D9-A384-4858-9FCC-2505F264A948}" vid="{6AE8C0EA-499D-4586-A497-DF22E9D58294}"/>
    </a:ext>
  </a:extLst>
</a:theme>
</file>

<file path=ppt/theme/theme4.xml><?xml version="1.0" encoding="utf-8"?>
<a:theme xmlns:a="http://schemas.openxmlformats.org/drawingml/2006/main" name="8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0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mbria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none" rtlCol="0" anchor="ctr">
        <a:spAutoFit/>
      </a:bodyPr>
      <a:lstStyle>
        <a:defPPr algn="ctr">
          <a:defRPr b="1" dirty="0">
            <a:latin typeface="Cambria" panose="02040503050406030204" pitchFamily="18" charset="0"/>
          </a:defRPr>
        </a:defPPr>
      </a:lstStyle>
    </a:tx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5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3240</TotalTime>
  <Words>4292</Words>
  <Application>Microsoft Office PowerPoint</Application>
  <PresentationFormat>On-screen Show (4:3)</PresentationFormat>
  <Paragraphs>2677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42</vt:i4>
      </vt:variant>
    </vt:vector>
  </HeadingPairs>
  <TitlesOfParts>
    <vt:vector size="61" baseType="lpstr">
      <vt:lpstr>ＭＳ Ｐゴシック</vt:lpstr>
      <vt:lpstr>Arial</vt:lpstr>
      <vt:lpstr>Calibri</vt:lpstr>
      <vt:lpstr>Cambria</vt:lpstr>
      <vt:lpstr>Courier New</vt:lpstr>
      <vt:lpstr>Garamond</vt:lpstr>
      <vt:lpstr>Tahoma</vt:lpstr>
      <vt:lpstr>Wingdings</vt:lpstr>
      <vt:lpstr>2_Edge</vt:lpstr>
      <vt:lpstr>3_Edge</vt:lpstr>
      <vt:lpstr>1_Metropolitan_bullet</vt:lpstr>
      <vt:lpstr>83_Edge</vt:lpstr>
      <vt:lpstr>10_Edge</vt:lpstr>
      <vt:lpstr>1_Edge</vt:lpstr>
      <vt:lpstr>4_Edge</vt:lpstr>
      <vt:lpstr>5_Edge</vt:lpstr>
      <vt:lpstr>7_Edge</vt:lpstr>
      <vt:lpstr>99_Edge</vt:lpstr>
      <vt:lpstr>9_Edge</vt:lpstr>
      <vt:lpstr>P&amp;S Modern SSDs  Address Mapping &amp; Garbage Collection</vt:lpstr>
      <vt:lpstr>Recap: SSD &amp; NAND Flash Memory</vt:lpstr>
      <vt:lpstr>Recap: Advanced Commands</vt:lpstr>
      <vt:lpstr>Today’s Agenda</vt:lpstr>
      <vt:lpstr>Flash Translation Layer: Overview</vt:lpstr>
      <vt:lpstr>Flash Translation Layer: Overview</vt:lpstr>
      <vt:lpstr>Simple SSD Architecture</vt:lpstr>
      <vt:lpstr>Simple SSD Architecture</vt:lpstr>
      <vt:lpstr>Write Request Handling: Page Write</vt:lpstr>
      <vt:lpstr>Write Request Handling: Page Write</vt:lpstr>
      <vt:lpstr>Write Request Handling: Page Write</vt:lpstr>
      <vt:lpstr>Write Request Handling: Page Write</vt:lpstr>
      <vt:lpstr>Write Request Handling: Sequential Write</vt:lpstr>
      <vt:lpstr>Write Request Handling: Sequential Write</vt:lpstr>
      <vt:lpstr>Write Request Handling: Sequential Write</vt:lpstr>
      <vt:lpstr>Write Request Handling: Sequential Write</vt:lpstr>
      <vt:lpstr>Write Request Handling: Address Mapping</vt:lpstr>
      <vt:lpstr>Write Request Handling: Address Mapping</vt:lpstr>
      <vt:lpstr>Write Request Handling: Address Mapping</vt:lpstr>
      <vt:lpstr>Write Request Handling: Address Mapping</vt:lpstr>
      <vt:lpstr>Write Request Handling: Update</vt:lpstr>
      <vt:lpstr>Write Request Handling: Update</vt:lpstr>
      <vt:lpstr>Write Request Handling: Update</vt:lpstr>
      <vt:lpstr>Write Request Handling: Update</vt:lpstr>
      <vt:lpstr>Write Request Handling: Update</vt:lpstr>
      <vt:lpstr>Write Request Handling: Update</vt:lpstr>
      <vt:lpstr>Write Request Handling: Update</vt:lpstr>
      <vt:lpstr>Garbage Collection</vt:lpstr>
      <vt:lpstr>Write Request Handling: Garbage Collection</vt:lpstr>
      <vt:lpstr>Write Request Handling: Garbage Collection</vt:lpstr>
      <vt:lpstr>Write Request Handling: Garbage Collection</vt:lpstr>
      <vt:lpstr>Write Request Handling: Garbage Collection</vt:lpstr>
      <vt:lpstr>Write Request Handling: Garbage Collection</vt:lpstr>
      <vt:lpstr>Write Request Handling: Garbage Collection</vt:lpstr>
      <vt:lpstr>Write Request Handling: Garbage Collection</vt:lpstr>
      <vt:lpstr>Write Request Handling: Garbage Collection</vt:lpstr>
      <vt:lpstr>Write Request Handling: Garbage Collection</vt:lpstr>
      <vt:lpstr>Performance Issues </vt:lpstr>
      <vt:lpstr>Performance Issues: Mitigation </vt:lpstr>
      <vt:lpstr>Required Materials</vt:lpstr>
      <vt:lpstr>Recommend Materials</vt:lpstr>
      <vt:lpstr>P&amp;S Modern SSDs  Address Mapping &amp; Garbage Collection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18-741  Advanced Computer Architecture Lecture 1: Intro and Basics</dc:title>
  <dc:creator>Onur Mutlu</dc:creator>
  <cp:lastModifiedBy>Mohammad Sadrosadati</cp:lastModifiedBy>
  <cp:revision>1230</cp:revision>
  <dcterms:created xsi:type="dcterms:W3CDTF">2010-09-08T00:51:32Z</dcterms:created>
  <dcterms:modified xsi:type="dcterms:W3CDTF">2022-11-25T11:48:50Z</dcterms:modified>
</cp:coreProperties>
</file>