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9" r:id="rId3"/>
    <p:sldId id="265" r:id="rId4"/>
    <p:sldId id="266" r:id="rId5"/>
    <p:sldId id="267" r:id="rId6"/>
    <p:sldId id="268" r:id="rId7"/>
    <p:sldId id="269" r:id="rId8"/>
    <p:sldId id="284" r:id="rId9"/>
    <p:sldId id="273" r:id="rId10"/>
    <p:sldId id="275" r:id="rId11"/>
    <p:sldId id="274" r:id="rId12"/>
    <p:sldId id="276" r:id="rId13"/>
    <p:sldId id="277" r:id="rId14"/>
    <p:sldId id="278" r:id="rId15"/>
    <p:sldId id="281" r:id="rId16"/>
    <p:sldId id="280" r:id="rId17"/>
    <p:sldId id="283" r:id="rId18"/>
    <p:sldId id="282" r:id="rId19"/>
    <p:sldId id="285" r:id="rId20"/>
    <p:sldId id="257" r:id="rId21"/>
    <p:sldId id="263" r:id="rId22"/>
    <p:sldId id="25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7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658" autoAdjust="0"/>
  </p:normalViewPr>
  <p:slideViewPr>
    <p:cSldViewPr snapToGrid="0">
      <p:cViewPr varScale="1">
        <p:scale>
          <a:sx n="93" d="100"/>
          <a:sy n="93" d="100"/>
        </p:scale>
        <p:origin x="72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4E631F-E48F-1BF5-640D-EE82A6FB9C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4C51A3-D102-BCDD-C79A-17E649522A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C867B-4C22-4863-BB5F-4C944AF3469E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04EA2-D961-1111-DC96-AD21176FB5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BDB93-8A51-70E1-AAFF-8A59A8C9BD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7EFE2-BDD0-44A7-8221-E8EA2AEAC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70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75A1B-FB26-4672-B008-BF4D4AD23A6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0C197-A7A3-41A4-9639-5090FCDD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643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0C197-A7A3-41A4-9639-5090FCDD7A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07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0C197-A7A3-41A4-9639-5090FCDD7A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759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 and Y axis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0C197-A7A3-41A4-9639-5090FCDD7A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91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0C197-A7A3-41A4-9639-5090FCDD7A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362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0C197-A7A3-41A4-9639-5090FCDD7A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0C197-A7A3-41A4-9639-5090FCDD7A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07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0C197-A7A3-41A4-9639-5090FCDD7A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64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0C197-A7A3-41A4-9639-5090FCDD7A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3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0C197-A7A3-41A4-9639-5090FCDD7A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86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0C197-A7A3-41A4-9639-5090FCDD7A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59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0C197-A7A3-41A4-9639-5090FCDD7A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27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0C197-A7A3-41A4-9639-5090FCDD7A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5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0C197-A7A3-41A4-9639-5090FCDD7A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3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0C197-A7A3-41A4-9639-5090FCDD7A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0C197-A7A3-41A4-9639-5090FCDD7A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39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0C197-A7A3-41A4-9639-5090FCDD7A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71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0394-63B2-A1E7-126C-10FD7B0E9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D55C-1B9F-E700-A940-4E5F5B704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185F2-9A0E-D1A9-7D4D-1A29CD8CF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8200-1527-4653-ADB4-A4D72012485A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604E9-43E5-D7D7-E13A-B6963E54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1977E-212F-B5AE-7EFE-2E50BC88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F9FD-4E10-4B0A-8100-6F5044EF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3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02A33-1AE5-1EF7-3EED-3A4DFB83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4723A-21EB-204D-EAF4-C3E7F0253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6AF32-4D65-2CA2-AFCE-1A173C3D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5AB8-9215-4B97-8879-079AEE14A3D5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F0B00-6783-7F24-9CDF-826ED81A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9DFD7-5A64-FA31-D78B-0B8F3026A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F9FD-4E10-4B0A-8100-6F5044EF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1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B8B41-31C5-CBD6-9687-58294845F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5E28E-C779-1CD9-FFCC-9D3D32797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9FC50-FD1F-44A4-61F0-E77BA89B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2B3A-6A96-47C2-B877-01D66F1A4797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F96BA-44CF-2EFC-283D-95936FA2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39DE5-D9D8-C70D-7E59-18DC6686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F9FD-4E10-4B0A-8100-6F5044EF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8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BA29-4727-B75E-1B3A-1DE929130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F584B-CB93-270B-0DCA-7ED9C437E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63F79-0134-5C36-8410-4A03E0FCF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C437E-9E42-47BA-A549-F5B2E05542EB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412D6-2755-9906-899B-EAF33DFAB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76069-A003-EF56-0677-6A6E988B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F9FD-4E10-4B0A-8100-6F5044EF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1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FF0D-DEEC-E4EF-5942-555D4D6C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1DA4F-DAC8-FD95-BE3A-FC9C670EF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82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EFFD8-7B2B-4890-F69F-C30EA953A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63E5-AF80-4AD9-B3B6-1C16F774AEFF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AE078-63AA-7BFC-8B21-2BCDFC4D0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83645-287F-564F-DB8D-BE91A56E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F9FD-4E10-4B0A-8100-6F5044EF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0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D0CF-8947-CE74-7A47-B29171D0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C26DC-AFB9-90A3-42EE-2FBCEAC34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F18CF-7357-D063-FBE4-7C88DCDE5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0DDF4-25D7-4E41-D194-1130A169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ECB6E-FB5A-4C66-87C4-4EF76427E0F4}" type="datetime1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D24FB-3DE8-B777-02D0-23E8E833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378C2-0640-34A3-4E0B-0861A37D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F9FD-4E10-4B0A-8100-6F5044EF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25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BE1FC-243A-8F9A-050B-15ED7D15C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3C0E2-4483-9B18-B03C-D782D1D06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BC2EE-6D8E-C843-A7EE-749418EFB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114E6-6863-2BD3-4C0A-857512DF9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6F92BE-D089-B94F-1499-BB83998F9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1A70B-BDCF-BA49-86A1-7AF8B51F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A01E-5A87-4F1C-997D-D0CB5BAB5924}" type="datetime1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EBB8E-CDFD-4737-3877-FD40BA23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49E983-A098-CDFC-8DAB-60629180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F9FD-4E10-4B0A-8100-6F5044EF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1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6A646-8E15-4C3F-34B1-2E9999FF4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6A6BB-76CB-DF46-D04B-64CF587A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6B2D-81F0-45D9-83EC-5E909ECE1E56}" type="datetime1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B7443-B3FB-9A2D-A527-C1E2E937C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D1DAC-E9E5-97E5-E9F6-23E2096C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F9FD-4E10-4B0A-8100-6F5044EF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0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3F7CEF-1F0D-74DB-FF81-18BDCC101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551D4-090E-4CBB-B99C-3DBC8B51DFC2}" type="datetime1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2DE6A-0D87-A47D-D356-6DBD96F5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EEF00-D1E6-2E49-B843-44427A47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F9FD-4E10-4B0A-8100-6F5044EF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04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5C05A-3DD8-A81C-C0A0-778B85CEA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535E8-B86C-37AD-659A-91CC40E33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4696A-6A7B-6461-67CD-64E6E41A8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FC9DC-B33B-04AC-E056-5F31D482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C648-FB41-4CB4-9AB1-5D4CD996BB80}" type="datetime1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B5F39-66FE-DEE9-AA09-33DDCC6BF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3C2C8-215C-04E3-DF0E-3BC9FE39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F9FD-4E10-4B0A-8100-6F5044EF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2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B55A1-0B3D-A7CE-1A1C-7617C8AAB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982DC6-56E5-F854-CC91-94A0E18CC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BE173-AE2B-67E0-211B-17A0B5EE9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D6830-0512-966C-8A01-163233C0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C2C4-F057-4E31-8F92-8014FE019344}" type="datetime1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BF9BE-3241-2B79-36F0-5534A70D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D98DB-FE3B-421A-4EB9-48488CF91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7F9FD-4E10-4B0A-8100-6F5044EF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9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85FF51-4A49-04E4-91C7-6299CE58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E3155-8F4A-B750-DD99-B89F390E6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341E2-6B63-DC6A-43EC-D9CEA3858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0229E2-6D7A-43EE-84F6-78249787562D}" type="datetime1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67A5A-3249-5FC4-A145-EA31EDA23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4D5D1-34CE-B01A-A1E0-52B89846A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07F9FD-4E10-4B0A-8100-6F5044EF2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9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958CD-48A7-E80F-6054-C4A16FC12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349" y="1737506"/>
            <a:ext cx="11039303" cy="155433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FastGC: Accelerate Garbage Collection</a:t>
            </a:r>
            <a:b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via an Efficient Copyback-based Data Migration in SSDs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EDABC4C-B474-CFE9-EE06-76F07C5410E6}"/>
              </a:ext>
            </a:extLst>
          </p:cNvPr>
          <p:cNvSpPr txBox="1">
            <a:spLocks/>
          </p:cNvSpPr>
          <p:nvPr/>
        </p:nvSpPr>
        <p:spPr>
          <a:xfrm>
            <a:off x="2626821" y="4331076"/>
            <a:ext cx="6938356" cy="1554335"/>
          </a:xfrm>
          <a:prstGeom prst="rect">
            <a:avLst/>
          </a:prstGeom>
        </p:spPr>
        <p:txBody>
          <a:bodyPr vert="horz" lIns="91440" tIns="45721" rIns="91440" bIns="45721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Sheng Yang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2024/03/xx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B7604B0A-54D8-5517-4483-8B33915A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9661" y="6247964"/>
            <a:ext cx="763385" cy="531701"/>
          </a:xfrm>
        </p:spPr>
        <p:txBody>
          <a:bodyPr/>
          <a:lstStyle/>
          <a:p>
            <a:fld id="{1207F9FD-4E10-4B0A-8100-6F5044EF21A9}" type="slidenum">
              <a:rPr lang="en-US"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fld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579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EDABC4C-B474-CFE9-EE06-76F07C5410E6}"/>
              </a:ext>
            </a:extLst>
          </p:cNvPr>
          <p:cNvSpPr txBox="1">
            <a:spLocks/>
          </p:cNvSpPr>
          <p:nvPr/>
        </p:nvSpPr>
        <p:spPr>
          <a:xfrm>
            <a:off x="310704" y="1025527"/>
            <a:ext cx="11570190" cy="5053995"/>
          </a:xfrm>
          <a:prstGeom prst="rect">
            <a:avLst/>
          </a:prstGeom>
        </p:spPr>
        <p:txBody>
          <a:bodyPr vert="horz" lIns="91440" tIns="45721" rIns="91440" bIns="45721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ja-JP" sz="1800" dirty="0">
                <a:latin typeface="Segoe UI" panose="020B0502040204020203" pitchFamily="34" charset="0"/>
                <a:cs typeface="Segoe UI" panose="020B0502040204020203" pitchFamily="34" charset="0"/>
              </a:rPr>
              <a:t>Utilizing 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copyback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to migrate data for GC performance improvement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DC9DA3F-868C-B41B-6197-C65F9C28C22C}"/>
              </a:ext>
            </a:extLst>
          </p:cNvPr>
          <p:cNvGrpSpPr/>
          <p:nvPr/>
        </p:nvGrpSpPr>
        <p:grpSpPr>
          <a:xfrm>
            <a:off x="1081436" y="4288920"/>
            <a:ext cx="5849011" cy="1874823"/>
            <a:chOff x="1081436" y="4288920"/>
            <a:chExt cx="5849011" cy="1874823"/>
          </a:xfrm>
        </p:grpSpPr>
        <p:sp>
          <p:nvSpPr>
            <p:cNvPr id="24" name="Google Shape;116;p26">
              <a:extLst>
                <a:ext uri="{FF2B5EF4-FFF2-40B4-BE49-F238E27FC236}">
                  <a16:creationId xmlns:a16="http://schemas.microsoft.com/office/drawing/2014/main" id="{B9D07131-3A2C-A8DD-1546-2C62DB0D2BC2}"/>
                </a:ext>
              </a:extLst>
            </p:cNvPr>
            <p:cNvSpPr/>
            <p:nvPr/>
          </p:nvSpPr>
          <p:spPr>
            <a:xfrm rot="5400000">
              <a:off x="3320932" y="2049424"/>
              <a:ext cx="1370019" cy="5849011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270" wrap="square" lIns="91425" tIns="45700" rIns="91425" bIns="45700" anchor="b" anchorCtr="0">
              <a:noAutofit/>
            </a:bodyPr>
            <a:lstStyle/>
            <a:p>
              <a:pPr algn="r">
                <a:buClr>
                  <a:srgbClr val="000000"/>
                </a:buClr>
                <a:buSzPts val="1400"/>
              </a:pPr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  <a:sym typeface="Arial"/>
                </a:rPr>
                <a:t>SSD controller</a:t>
              </a:r>
            </a:p>
          </p:txBody>
        </p:sp>
        <p:sp>
          <p:nvSpPr>
            <p:cNvPr id="25" name="Google Shape;116;p26">
              <a:extLst>
                <a:ext uri="{FF2B5EF4-FFF2-40B4-BE49-F238E27FC236}">
                  <a16:creationId xmlns:a16="http://schemas.microsoft.com/office/drawing/2014/main" id="{1A147582-7BD1-6AB2-235C-7166A952062B}"/>
                </a:ext>
              </a:extLst>
            </p:cNvPr>
            <p:cNvSpPr/>
            <p:nvPr/>
          </p:nvSpPr>
          <p:spPr>
            <a:xfrm rot="5400000">
              <a:off x="3669988" y="2437643"/>
              <a:ext cx="642115" cy="4778254"/>
            </a:xfrm>
            <a:prstGeom prst="rect">
              <a:avLst/>
            </a:prstGeom>
            <a:solidFill>
              <a:srgbClr val="C00000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270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r>
                <a:rPr lang="en-US" sz="2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rPr>
                <a:t>Error correction </a:t>
              </a:r>
              <a:r>
                <a:rPr lang="en-US" sz="2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rPr>
                <a:t>(or ECC)</a:t>
              </a:r>
            </a:p>
          </p:txBody>
        </p:sp>
        <p:sp>
          <p:nvSpPr>
            <p:cNvPr id="8" name="Google Shape;347;p39">
              <a:extLst>
                <a:ext uri="{FF2B5EF4-FFF2-40B4-BE49-F238E27FC236}">
                  <a16:creationId xmlns:a16="http://schemas.microsoft.com/office/drawing/2014/main" id="{834474F3-FEBD-54BA-2F4D-5A3E229B61B7}"/>
                </a:ext>
              </a:extLst>
            </p:cNvPr>
            <p:cNvSpPr txBox="1">
              <a:spLocks/>
            </p:cNvSpPr>
            <p:nvPr/>
          </p:nvSpPr>
          <p:spPr>
            <a:xfrm>
              <a:off x="1823068" y="5665104"/>
              <a:ext cx="4365745" cy="4986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 algn="ctr">
                <a:lnSpc>
                  <a:spcPct val="100000"/>
                </a:lnSpc>
                <a:buClr>
                  <a:schemeClr val="dk1"/>
                </a:buClr>
                <a:buSzPts val="2200"/>
                <a:buNone/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T</a:t>
              </a:r>
              <a:r>
                <a:rPr lang="en-US" sz="1800" dirty="0">
                  <a:latin typeface="Segoe UI" panose="020B0502040204020203" pitchFamily="34" charset="0"/>
                  <a:cs typeface="Segoe UI" panose="020B0502040204020203" pitchFamily="34" charset="0"/>
                </a:rPr>
                <a:t>raditional copyback-based GC (TCBGC)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A0632-D2FA-1B98-74AE-6E22504F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9661" y="6247964"/>
            <a:ext cx="763385" cy="531701"/>
          </a:xfrm>
        </p:spPr>
        <p:txBody>
          <a:bodyPr/>
          <a:lstStyle/>
          <a:p>
            <a:fld id="{1207F9FD-4E10-4B0A-8100-6F5044EF21A9}" type="slidenum">
              <a:rPr lang="en-US"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fld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Google Shape;106;p26">
            <a:extLst>
              <a:ext uri="{FF2B5EF4-FFF2-40B4-BE49-F238E27FC236}">
                <a16:creationId xmlns:a16="http://schemas.microsoft.com/office/drawing/2014/main" id="{212A4720-AF3B-1CD0-315D-3AE871E43DDE}"/>
              </a:ext>
            </a:extLst>
          </p:cNvPr>
          <p:cNvSpPr txBox="1">
            <a:spLocks/>
          </p:cNvSpPr>
          <p:nvPr/>
        </p:nvSpPr>
        <p:spPr>
          <a:xfrm>
            <a:off x="310704" y="173737"/>
            <a:ext cx="7968601" cy="7784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Prior Work</a:t>
            </a:r>
          </a:p>
        </p:txBody>
      </p:sp>
      <p:sp>
        <p:nvSpPr>
          <p:cNvPr id="16" name="Google Shape;116;p26">
            <a:extLst>
              <a:ext uri="{FF2B5EF4-FFF2-40B4-BE49-F238E27FC236}">
                <a16:creationId xmlns:a16="http://schemas.microsoft.com/office/drawing/2014/main" id="{04CD2CC6-B9AD-B31D-F205-D776793F3E92}"/>
              </a:ext>
            </a:extLst>
          </p:cNvPr>
          <p:cNvSpPr/>
          <p:nvPr/>
        </p:nvSpPr>
        <p:spPr>
          <a:xfrm rot="5400000">
            <a:off x="2927463" y="-235379"/>
            <a:ext cx="2156958" cy="5849011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vert270" wrap="square" lIns="91425" tIns="45700" rIns="91425" bIns="45700" anchor="b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NAND flash plane</a:t>
            </a:r>
          </a:p>
        </p:txBody>
      </p:sp>
      <p:sp>
        <p:nvSpPr>
          <p:cNvPr id="18" name="Google Shape;116;p26">
            <a:extLst>
              <a:ext uri="{FF2B5EF4-FFF2-40B4-BE49-F238E27FC236}">
                <a16:creationId xmlns:a16="http://schemas.microsoft.com/office/drawing/2014/main" id="{1F5C1AB6-2BCA-3B8E-6FD9-4BA1197D7087}"/>
              </a:ext>
            </a:extLst>
          </p:cNvPr>
          <p:cNvSpPr/>
          <p:nvPr/>
        </p:nvSpPr>
        <p:spPr>
          <a:xfrm rot="5400000">
            <a:off x="1329734" y="1826449"/>
            <a:ext cx="1417989" cy="1381442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vert270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Page A</a:t>
            </a:r>
          </a:p>
        </p:txBody>
      </p:sp>
      <p:sp>
        <p:nvSpPr>
          <p:cNvPr id="19" name="Google Shape;116;p26">
            <a:extLst>
              <a:ext uri="{FF2B5EF4-FFF2-40B4-BE49-F238E27FC236}">
                <a16:creationId xmlns:a16="http://schemas.microsoft.com/office/drawing/2014/main" id="{3B8D9BFB-A3BE-D85E-1121-AB19C523214D}"/>
              </a:ext>
            </a:extLst>
          </p:cNvPr>
          <p:cNvSpPr/>
          <p:nvPr/>
        </p:nvSpPr>
        <p:spPr>
          <a:xfrm rot="5400000">
            <a:off x="5270366" y="1826449"/>
            <a:ext cx="1417989" cy="1381442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vert270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Free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7A6D3BF-422D-BF25-997E-E8F50C5C3134}"/>
              </a:ext>
            </a:extLst>
          </p:cNvPr>
          <p:cNvSpPr/>
          <p:nvPr/>
        </p:nvSpPr>
        <p:spPr>
          <a:xfrm>
            <a:off x="2866953" y="2101915"/>
            <a:ext cx="2337719" cy="83051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</a:t>
            </a:r>
          </a:p>
        </p:txBody>
      </p:sp>
      <p:sp>
        <p:nvSpPr>
          <p:cNvPr id="21" name="Google Shape;180;p30">
            <a:extLst>
              <a:ext uri="{FF2B5EF4-FFF2-40B4-BE49-F238E27FC236}">
                <a16:creationId xmlns:a16="http://schemas.microsoft.com/office/drawing/2014/main" id="{F8D8AA20-E3EC-9A56-9BCA-0C25A2525F7F}"/>
              </a:ext>
            </a:extLst>
          </p:cNvPr>
          <p:cNvSpPr txBox="1"/>
          <p:nvPr/>
        </p:nvSpPr>
        <p:spPr>
          <a:xfrm>
            <a:off x="400638" y="6024098"/>
            <a:ext cx="10811798" cy="971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Clr>
                <a:srgbClr val="000000"/>
              </a:buClr>
              <a:buSzPts val="800"/>
            </a:pPr>
            <a:r>
              <a:rPr lang="en-US" sz="9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Copyback means the internal data move:</a:t>
            </a:r>
          </a:p>
          <a:p>
            <a:pPr>
              <a:buClr>
                <a:srgbClr val="000000"/>
              </a:buClr>
              <a:buSzPts val="800"/>
            </a:pPr>
            <a:r>
              <a:rPr lang="en-US" sz="9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(1) TN-29-15: NAND Flash Performance Improvement Using Internal Data Move, https://www.micron.com/-/media/client/global/documents/products/technical-note/nand-flash/tn2915.pdf</a:t>
            </a:r>
          </a:p>
          <a:p>
            <a:pPr>
              <a:buClr>
                <a:srgbClr val="000000"/>
              </a:buClr>
              <a:buSzPts val="800"/>
            </a:pPr>
            <a:r>
              <a:rPr lang="en-US" sz="9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(2) KIOXIA 4Gb 1.8V Serial Interface NAND Technical Data Sheet, https://europe.kioxia.com/content/dam/kioxia/newidr/productinfo/datasheet/201910/DST_TC58CYG2S0HRAIJ-TDE_EN_36007.pdf</a:t>
            </a:r>
          </a:p>
          <a:p>
            <a:pPr>
              <a:buClr>
                <a:srgbClr val="000000"/>
              </a:buClr>
              <a:buSzPts val="800"/>
            </a:pPr>
            <a:endParaRPr lang="en-US" sz="9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  <a:sym typeface="Arial"/>
            </a:endParaRPr>
          </a:p>
          <a:p>
            <a:pPr>
              <a:buClr>
                <a:srgbClr val="000000"/>
              </a:buClr>
              <a:buSzPts val="800"/>
            </a:pPr>
            <a:r>
              <a:rPr lang="en-US" sz="9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ECC (Error Correction Code)</a:t>
            </a:r>
          </a:p>
        </p:txBody>
      </p:sp>
      <p:sp>
        <p:nvSpPr>
          <p:cNvPr id="23" name="Google Shape;347;p39">
            <a:extLst>
              <a:ext uri="{FF2B5EF4-FFF2-40B4-BE49-F238E27FC236}">
                <a16:creationId xmlns:a16="http://schemas.microsoft.com/office/drawing/2014/main" id="{C9926305-0AB1-32B2-8B25-BC1C9EF7FEE3}"/>
              </a:ext>
            </a:extLst>
          </p:cNvPr>
          <p:cNvSpPr txBox="1">
            <a:spLocks/>
          </p:cNvSpPr>
          <p:nvPr/>
        </p:nvSpPr>
        <p:spPr>
          <a:xfrm>
            <a:off x="7293302" y="1505414"/>
            <a:ext cx="4737572" cy="4574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Copyback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characteristics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Faster than external data move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(e.g., 40%)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error correction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endParaRPr lang="en-US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endParaRPr lang="en-US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endParaRPr lang="en-US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endParaRPr lang="en-US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endParaRPr lang="en-US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TCBGC data migration: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❶ </a:t>
            </a:r>
            <a:r>
              <a:rPr lang="en-US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Read data to detect error externally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❷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Copyback data if no error is detected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endParaRPr lang="en-US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2B1042-6FF0-937C-F876-D80385159892}"/>
              </a:ext>
            </a:extLst>
          </p:cNvPr>
          <p:cNvGrpSpPr/>
          <p:nvPr/>
        </p:nvGrpSpPr>
        <p:grpSpPr>
          <a:xfrm>
            <a:off x="1141430" y="3429002"/>
            <a:ext cx="1184824" cy="998964"/>
            <a:chOff x="1141430" y="3429002"/>
            <a:chExt cx="1184824" cy="998964"/>
          </a:xfrm>
        </p:grpSpPr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9AF6A01C-0472-B655-E0AA-0FA9AD90EE10}"/>
                </a:ext>
              </a:extLst>
            </p:cNvPr>
            <p:cNvSpPr/>
            <p:nvPr/>
          </p:nvSpPr>
          <p:spPr>
            <a:xfrm rot="5400000">
              <a:off x="1539243" y="3640954"/>
              <a:ext cx="998964" cy="575059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8" name="Google Shape;347;p39">
              <a:extLst>
                <a:ext uri="{FF2B5EF4-FFF2-40B4-BE49-F238E27FC236}">
                  <a16:creationId xmlns:a16="http://schemas.microsoft.com/office/drawing/2014/main" id="{84F477AA-CDEF-A5EF-1F7D-05DC70E125DE}"/>
                </a:ext>
              </a:extLst>
            </p:cNvPr>
            <p:cNvSpPr txBox="1">
              <a:spLocks/>
            </p:cNvSpPr>
            <p:nvPr/>
          </p:nvSpPr>
          <p:spPr>
            <a:xfrm>
              <a:off x="1141430" y="3729639"/>
              <a:ext cx="641426" cy="5870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 algn="ctr">
                <a:lnSpc>
                  <a:spcPct val="100000"/>
                </a:lnSpc>
                <a:buClr>
                  <a:schemeClr val="dk1"/>
                </a:buClr>
                <a:buSzPts val="2200"/>
                <a:buNone/>
              </a:pPr>
              <a:r>
                <a: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❶</a:t>
              </a:r>
            </a:p>
          </p:txBody>
        </p:sp>
      </p:grpSp>
      <p:sp>
        <p:nvSpPr>
          <p:cNvPr id="30" name="Google Shape;347;p39">
            <a:extLst>
              <a:ext uri="{FF2B5EF4-FFF2-40B4-BE49-F238E27FC236}">
                <a16:creationId xmlns:a16="http://schemas.microsoft.com/office/drawing/2014/main" id="{54D1A160-0561-68B9-1696-B308833D4685}"/>
              </a:ext>
            </a:extLst>
          </p:cNvPr>
          <p:cNvSpPr txBox="1">
            <a:spLocks/>
          </p:cNvSpPr>
          <p:nvPr/>
        </p:nvSpPr>
        <p:spPr>
          <a:xfrm>
            <a:off x="3577472" y="1797518"/>
            <a:ext cx="641426" cy="58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❷</a:t>
            </a:r>
          </a:p>
        </p:txBody>
      </p:sp>
    </p:spTree>
    <p:extLst>
      <p:ext uri="{BB962C8B-B14F-4D97-AF65-F5344CB8AC3E}">
        <p14:creationId xmlns:p14="http://schemas.microsoft.com/office/powerpoint/2010/main" val="2952017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EDABC4C-B474-CFE9-EE06-76F07C5410E6}"/>
              </a:ext>
            </a:extLst>
          </p:cNvPr>
          <p:cNvSpPr txBox="1">
            <a:spLocks/>
          </p:cNvSpPr>
          <p:nvPr/>
        </p:nvSpPr>
        <p:spPr>
          <a:xfrm>
            <a:off x="310704" y="1025527"/>
            <a:ext cx="11570190" cy="5053995"/>
          </a:xfrm>
          <a:prstGeom prst="rect">
            <a:avLst/>
          </a:prstGeom>
        </p:spPr>
        <p:txBody>
          <a:bodyPr vert="horz" lIns="91440" tIns="45721" rIns="91440" bIns="45721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ja-JP" sz="1800" dirty="0">
                <a:latin typeface="Segoe UI" panose="020B0502040204020203" pitchFamily="34" charset="0"/>
                <a:cs typeface="Segoe UI" panose="020B0502040204020203" pitchFamily="34" charset="0"/>
              </a:rPr>
              <a:t>Utilizing 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copyback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to migrate data for GC performance improvement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DC9DA3F-868C-B41B-6197-C65F9C28C22C}"/>
              </a:ext>
            </a:extLst>
          </p:cNvPr>
          <p:cNvGrpSpPr/>
          <p:nvPr/>
        </p:nvGrpSpPr>
        <p:grpSpPr>
          <a:xfrm>
            <a:off x="1081436" y="4288920"/>
            <a:ext cx="5849011" cy="1874823"/>
            <a:chOff x="1081436" y="4288920"/>
            <a:chExt cx="5849011" cy="1874823"/>
          </a:xfrm>
        </p:grpSpPr>
        <p:sp>
          <p:nvSpPr>
            <p:cNvPr id="24" name="Google Shape;116;p26">
              <a:extLst>
                <a:ext uri="{FF2B5EF4-FFF2-40B4-BE49-F238E27FC236}">
                  <a16:creationId xmlns:a16="http://schemas.microsoft.com/office/drawing/2014/main" id="{B9D07131-3A2C-A8DD-1546-2C62DB0D2BC2}"/>
                </a:ext>
              </a:extLst>
            </p:cNvPr>
            <p:cNvSpPr/>
            <p:nvPr/>
          </p:nvSpPr>
          <p:spPr>
            <a:xfrm rot="5400000">
              <a:off x="3320932" y="2049424"/>
              <a:ext cx="1370019" cy="5849011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270" wrap="square" lIns="91425" tIns="45700" rIns="91425" bIns="45700" anchor="b" anchorCtr="0">
              <a:noAutofit/>
            </a:bodyPr>
            <a:lstStyle/>
            <a:p>
              <a:pPr algn="r">
                <a:buClr>
                  <a:srgbClr val="000000"/>
                </a:buClr>
                <a:buSzPts val="1400"/>
              </a:pPr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  <a:sym typeface="Arial"/>
                </a:rPr>
                <a:t>SSD controller</a:t>
              </a:r>
            </a:p>
          </p:txBody>
        </p:sp>
        <p:sp>
          <p:nvSpPr>
            <p:cNvPr id="25" name="Google Shape;116;p26">
              <a:extLst>
                <a:ext uri="{FF2B5EF4-FFF2-40B4-BE49-F238E27FC236}">
                  <a16:creationId xmlns:a16="http://schemas.microsoft.com/office/drawing/2014/main" id="{1A147582-7BD1-6AB2-235C-7166A952062B}"/>
                </a:ext>
              </a:extLst>
            </p:cNvPr>
            <p:cNvSpPr/>
            <p:nvPr/>
          </p:nvSpPr>
          <p:spPr>
            <a:xfrm rot="5400000">
              <a:off x="3669988" y="2437643"/>
              <a:ext cx="642115" cy="4778254"/>
            </a:xfrm>
            <a:prstGeom prst="rect">
              <a:avLst/>
            </a:prstGeom>
            <a:solidFill>
              <a:srgbClr val="C00000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270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r>
                <a:rPr lang="en-US" sz="2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rPr>
                <a:t>Error correction </a:t>
              </a:r>
              <a:r>
                <a:rPr lang="en-US" sz="2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rPr>
                <a:t>(or ECC)</a:t>
              </a:r>
            </a:p>
          </p:txBody>
        </p:sp>
        <p:sp>
          <p:nvSpPr>
            <p:cNvPr id="8" name="Google Shape;347;p39">
              <a:extLst>
                <a:ext uri="{FF2B5EF4-FFF2-40B4-BE49-F238E27FC236}">
                  <a16:creationId xmlns:a16="http://schemas.microsoft.com/office/drawing/2014/main" id="{834474F3-FEBD-54BA-2F4D-5A3E229B61B7}"/>
                </a:ext>
              </a:extLst>
            </p:cNvPr>
            <p:cNvSpPr txBox="1">
              <a:spLocks/>
            </p:cNvSpPr>
            <p:nvPr/>
          </p:nvSpPr>
          <p:spPr>
            <a:xfrm>
              <a:off x="1823068" y="5665104"/>
              <a:ext cx="4365745" cy="4986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 algn="ctr">
                <a:lnSpc>
                  <a:spcPct val="100000"/>
                </a:lnSpc>
                <a:buClr>
                  <a:schemeClr val="dk1"/>
                </a:buClr>
                <a:buSzPts val="2200"/>
                <a:buNone/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T</a:t>
              </a:r>
              <a:r>
                <a:rPr lang="en-US" sz="1800" dirty="0">
                  <a:latin typeface="Segoe UI" panose="020B0502040204020203" pitchFamily="34" charset="0"/>
                  <a:cs typeface="Segoe UI" panose="020B0502040204020203" pitchFamily="34" charset="0"/>
                </a:rPr>
                <a:t>raditional copyback-based GC (TCBGC)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A0632-D2FA-1B98-74AE-6E22504F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9661" y="6247964"/>
            <a:ext cx="763385" cy="531701"/>
          </a:xfrm>
        </p:spPr>
        <p:txBody>
          <a:bodyPr/>
          <a:lstStyle/>
          <a:p>
            <a:fld id="{1207F9FD-4E10-4B0A-8100-6F5044EF21A9}" type="slidenum">
              <a:rPr lang="en-US"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11</a:t>
            </a:fld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Google Shape;106;p26">
            <a:extLst>
              <a:ext uri="{FF2B5EF4-FFF2-40B4-BE49-F238E27FC236}">
                <a16:creationId xmlns:a16="http://schemas.microsoft.com/office/drawing/2014/main" id="{212A4720-AF3B-1CD0-315D-3AE871E43DDE}"/>
              </a:ext>
            </a:extLst>
          </p:cNvPr>
          <p:cNvSpPr txBox="1">
            <a:spLocks/>
          </p:cNvSpPr>
          <p:nvPr/>
        </p:nvSpPr>
        <p:spPr>
          <a:xfrm>
            <a:off x="310704" y="173737"/>
            <a:ext cx="7968601" cy="7784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Prior Work</a:t>
            </a:r>
          </a:p>
        </p:txBody>
      </p:sp>
      <p:sp>
        <p:nvSpPr>
          <p:cNvPr id="16" name="Google Shape;116;p26">
            <a:extLst>
              <a:ext uri="{FF2B5EF4-FFF2-40B4-BE49-F238E27FC236}">
                <a16:creationId xmlns:a16="http://schemas.microsoft.com/office/drawing/2014/main" id="{04CD2CC6-B9AD-B31D-F205-D776793F3E92}"/>
              </a:ext>
            </a:extLst>
          </p:cNvPr>
          <p:cNvSpPr/>
          <p:nvPr/>
        </p:nvSpPr>
        <p:spPr>
          <a:xfrm rot="5400000">
            <a:off x="2927463" y="-235379"/>
            <a:ext cx="2156958" cy="5849011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vert270" wrap="square" lIns="91425" tIns="45700" rIns="91425" bIns="45700" anchor="b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NAND flash plane</a:t>
            </a:r>
          </a:p>
        </p:txBody>
      </p:sp>
      <p:sp>
        <p:nvSpPr>
          <p:cNvPr id="18" name="Google Shape;116;p26">
            <a:extLst>
              <a:ext uri="{FF2B5EF4-FFF2-40B4-BE49-F238E27FC236}">
                <a16:creationId xmlns:a16="http://schemas.microsoft.com/office/drawing/2014/main" id="{1F5C1AB6-2BCA-3B8E-6FD9-4BA1197D7087}"/>
              </a:ext>
            </a:extLst>
          </p:cNvPr>
          <p:cNvSpPr/>
          <p:nvPr/>
        </p:nvSpPr>
        <p:spPr>
          <a:xfrm rot="5400000">
            <a:off x="1329734" y="1826449"/>
            <a:ext cx="1417989" cy="1381442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vert270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Page A</a:t>
            </a:r>
          </a:p>
        </p:txBody>
      </p:sp>
      <p:sp>
        <p:nvSpPr>
          <p:cNvPr id="19" name="Google Shape;116;p26">
            <a:extLst>
              <a:ext uri="{FF2B5EF4-FFF2-40B4-BE49-F238E27FC236}">
                <a16:creationId xmlns:a16="http://schemas.microsoft.com/office/drawing/2014/main" id="{3B8D9BFB-A3BE-D85E-1121-AB19C523214D}"/>
              </a:ext>
            </a:extLst>
          </p:cNvPr>
          <p:cNvSpPr/>
          <p:nvPr/>
        </p:nvSpPr>
        <p:spPr>
          <a:xfrm rot="5400000">
            <a:off x="5270366" y="1826449"/>
            <a:ext cx="1417989" cy="1381442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vert270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Free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7A6D3BF-422D-BF25-997E-E8F50C5C3134}"/>
              </a:ext>
            </a:extLst>
          </p:cNvPr>
          <p:cNvSpPr/>
          <p:nvPr/>
        </p:nvSpPr>
        <p:spPr>
          <a:xfrm>
            <a:off x="2866953" y="2101915"/>
            <a:ext cx="2337719" cy="83051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</a:t>
            </a:r>
          </a:p>
        </p:txBody>
      </p:sp>
      <p:sp>
        <p:nvSpPr>
          <p:cNvPr id="23" name="Google Shape;347;p39">
            <a:extLst>
              <a:ext uri="{FF2B5EF4-FFF2-40B4-BE49-F238E27FC236}">
                <a16:creationId xmlns:a16="http://schemas.microsoft.com/office/drawing/2014/main" id="{C9926305-0AB1-32B2-8B25-BC1C9EF7FEE3}"/>
              </a:ext>
            </a:extLst>
          </p:cNvPr>
          <p:cNvSpPr txBox="1">
            <a:spLocks/>
          </p:cNvSpPr>
          <p:nvPr/>
        </p:nvSpPr>
        <p:spPr>
          <a:xfrm>
            <a:off x="7293302" y="1505414"/>
            <a:ext cx="4737572" cy="4574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Copyback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characteristics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Faster than external data move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(e.g., 40%)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error correction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endParaRPr lang="en-US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endParaRPr lang="en-US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endParaRPr lang="en-US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endParaRPr lang="en-US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endParaRPr lang="en-US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TCBGC data migration: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❶ </a:t>
            </a:r>
            <a:r>
              <a:rPr lang="en-US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Read data to detect error externally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❷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Copyback data if no error is detected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Otherwise,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❸ Correct error if error is detected,</a:t>
            </a:r>
          </a:p>
          <a:p>
            <a:pPr marL="36576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program data externally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endParaRPr lang="en-US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2B1042-6FF0-937C-F876-D80385159892}"/>
              </a:ext>
            </a:extLst>
          </p:cNvPr>
          <p:cNvGrpSpPr/>
          <p:nvPr/>
        </p:nvGrpSpPr>
        <p:grpSpPr>
          <a:xfrm>
            <a:off x="1141430" y="3429002"/>
            <a:ext cx="1184824" cy="998964"/>
            <a:chOff x="1141430" y="3429002"/>
            <a:chExt cx="1184824" cy="998964"/>
          </a:xfrm>
        </p:grpSpPr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9AF6A01C-0472-B655-E0AA-0FA9AD90EE10}"/>
                </a:ext>
              </a:extLst>
            </p:cNvPr>
            <p:cNvSpPr/>
            <p:nvPr/>
          </p:nvSpPr>
          <p:spPr>
            <a:xfrm rot="5400000">
              <a:off x="1539243" y="3640954"/>
              <a:ext cx="998964" cy="575059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28" name="Google Shape;347;p39">
              <a:extLst>
                <a:ext uri="{FF2B5EF4-FFF2-40B4-BE49-F238E27FC236}">
                  <a16:creationId xmlns:a16="http://schemas.microsoft.com/office/drawing/2014/main" id="{84F477AA-CDEF-A5EF-1F7D-05DC70E125DE}"/>
                </a:ext>
              </a:extLst>
            </p:cNvPr>
            <p:cNvSpPr txBox="1">
              <a:spLocks/>
            </p:cNvSpPr>
            <p:nvPr/>
          </p:nvSpPr>
          <p:spPr>
            <a:xfrm>
              <a:off x="1141430" y="3729639"/>
              <a:ext cx="641426" cy="5870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 algn="ctr">
                <a:lnSpc>
                  <a:spcPct val="100000"/>
                </a:lnSpc>
                <a:buClr>
                  <a:schemeClr val="dk1"/>
                </a:buClr>
                <a:buSzPts val="2200"/>
                <a:buNone/>
              </a:pPr>
              <a:r>
                <a: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❶</a:t>
              </a:r>
            </a:p>
          </p:txBody>
        </p:sp>
      </p:grpSp>
      <p:sp>
        <p:nvSpPr>
          <p:cNvPr id="30" name="Google Shape;347;p39">
            <a:extLst>
              <a:ext uri="{FF2B5EF4-FFF2-40B4-BE49-F238E27FC236}">
                <a16:creationId xmlns:a16="http://schemas.microsoft.com/office/drawing/2014/main" id="{54D1A160-0561-68B9-1696-B308833D4685}"/>
              </a:ext>
            </a:extLst>
          </p:cNvPr>
          <p:cNvSpPr txBox="1">
            <a:spLocks/>
          </p:cNvSpPr>
          <p:nvPr/>
        </p:nvSpPr>
        <p:spPr>
          <a:xfrm>
            <a:off x="3577472" y="1797518"/>
            <a:ext cx="641426" cy="58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❷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C053A5-20B5-5369-EBB4-01B87ED4CFB6}"/>
              </a:ext>
            </a:extLst>
          </p:cNvPr>
          <p:cNvGrpSpPr/>
          <p:nvPr/>
        </p:nvGrpSpPr>
        <p:grpSpPr>
          <a:xfrm>
            <a:off x="5691829" y="3418383"/>
            <a:ext cx="1023368" cy="998964"/>
            <a:chOff x="5691829" y="3418383"/>
            <a:chExt cx="1023368" cy="998964"/>
          </a:xfrm>
        </p:grpSpPr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638D8B11-3233-4F32-89AD-B93F4E5FF245}"/>
                </a:ext>
              </a:extLst>
            </p:cNvPr>
            <p:cNvSpPr/>
            <p:nvPr/>
          </p:nvSpPr>
          <p:spPr>
            <a:xfrm rot="16200000" flipV="1">
              <a:off x="5479877" y="3630335"/>
              <a:ext cx="998964" cy="575059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32" name="Google Shape;347;p39">
              <a:extLst>
                <a:ext uri="{FF2B5EF4-FFF2-40B4-BE49-F238E27FC236}">
                  <a16:creationId xmlns:a16="http://schemas.microsoft.com/office/drawing/2014/main" id="{B1A61781-DA42-3075-3ACA-38C98B1E148F}"/>
                </a:ext>
              </a:extLst>
            </p:cNvPr>
            <p:cNvSpPr txBox="1">
              <a:spLocks/>
            </p:cNvSpPr>
            <p:nvPr/>
          </p:nvSpPr>
          <p:spPr>
            <a:xfrm>
              <a:off x="6073771" y="3743461"/>
              <a:ext cx="641426" cy="5870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 algn="ctr">
                <a:lnSpc>
                  <a:spcPct val="100000"/>
                </a:lnSpc>
                <a:buClr>
                  <a:schemeClr val="dk1"/>
                </a:buClr>
                <a:buSzPts val="2200"/>
                <a:buNone/>
              </a:pPr>
              <a:r>
                <a: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❸</a:t>
              </a:r>
            </a:p>
          </p:txBody>
        </p:sp>
      </p:grpSp>
      <p:sp>
        <p:nvSpPr>
          <p:cNvPr id="2" name="Google Shape;180;p30">
            <a:extLst>
              <a:ext uri="{FF2B5EF4-FFF2-40B4-BE49-F238E27FC236}">
                <a16:creationId xmlns:a16="http://schemas.microsoft.com/office/drawing/2014/main" id="{F1FE7573-2E2F-AA7A-7282-B9F317E2A4F1}"/>
              </a:ext>
            </a:extLst>
          </p:cNvPr>
          <p:cNvSpPr txBox="1"/>
          <p:nvPr/>
        </p:nvSpPr>
        <p:spPr>
          <a:xfrm>
            <a:off x="400638" y="6024098"/>
            <a:ext cx="10811798" cy="971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Clr>
                <a:srgbClr val="000000"/>
              </a:buClr>
              <a:buSzPts val="800"/>
            </a:pPr>
            <a:r>
              <a:rPr lang="en-US" sz="9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Copyback means the internal data move:</a:t>
            </a:r>
          </a:p>
          <a:p>
            <a:pPr>
              <a:buClr>
                <a:srgbClr val="000000"/>
              </a:buClr>
              <a:buSzPts val="800"/>
            </a:pPr>
            <a:r>
              <a:rPr lang="en-US" sz="9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(1) TN-29-15: NAND Flash Performance Improvement Using Internal Data Move, https://www.micron.com/-/media/client/global/documents/products/technical-note/nand-flash/tn2915.pdf</a:t>
            </a:r>
          </a:p>
          <a:p>
            <a:pPr>
              <a:buClr>
                <a:srgbClr val="000000"/>
              </a:buClr>
              <a:buSzPts val="800"/>
            </a:pPr>
            <a:r>
              <a:rPr lang="en-US" sz="9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(2) KIOXIA 4Gb 1.8V Serial Interface NAND Technical Data Sheet, https://europe.kioxia.com/content/dam/kioxia/newidr/productinfo/datasheet/201910/DST_TC58CYG2S0HRAIJ-TDE_EN_36007.pdf</a:t>
            </a:r>
          </a:p>
          <a:p>
            <a:pPr>
              <a:buClr>
                <a:srgbClr val="000000"/>
              </a:buClr>
              <a:buSzPts val="800"/>
            </a:pPr>
            <a:endParaRPr lang="en-US" sz="9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  <a:sym typeface="Arial"/>
            </a:endParaRPr>
          </a:p>
          <a:p>
            <a:pPr>
              <a:buClr>
                <a:srgbClr val="000000"/>
              </a:buClr>
              <a:buSzPts val="800"/>
            </a:pPr>
            <a:r>
              <a:rPr lang="en-US" sz="9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ECC (Error Correction Code)</a:t>
            </a:r>
          </a:p>
        </p:txBody>
      </p:sp>
    </p:spTree>
    <p:extLst>
      <p:ext uri="{BB962C8B-B14F-4D97-AF65-F5344CB8AC3E}">
        <p14:creationId xmlns:p14="http://schemas.microsoft.com/office/powerpoint/2010/main" val="3531265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415BB-F04D-AAFD-2BC8-6A8FF308E11D}"/>
              </a:ext>
            </a:extLst>
          </p:cNvPr>
          <p:cNvSpPr txBox="1">
            <a:spLocks/>
          </p:cNvSpPr>
          <p:nvPr/>
        </p:nvSpPr>
        <p:spPr>
          <a:xfrm>
            <a:off x="310704" y="1025527"/>
            <a:ext cx="11570190" cy="5053995"/>
          </a:xfrm>
          <a:prstGeom prst="rect">
            <a:avLst/>
          </a:prstGeom>
        </p:spPr>
        <p:txBody>
          <a:bodyPr vert="horz" lIns="91440" tIns="45721" rIns="91440" bIns="45721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Prior works have </a:t>
            </a:r>
            <a:r>
              <a:rPr lang="en-US" sz="18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limited performance improvement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for error correction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A0632-D2FA-1B98-74AE-6E22504F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9661" y="6247964"/>
            <a:ext cx="763385" cy="531701"/>
          </a:xfrm>
        </p:spPr>
        <p:txBody>
          <a:bodyPr/>
          <a:lstStyle/>
          <a:p>
            <a:fld id="{1207F9FD-4E10-4B0A-8100-6F5044EF21A9}" type="slidenum">
              <a:rPr lang="en-US"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</a:t>
            </a:fld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Google Shape;106;p26">
            <a:extLst>
              <a:ext uri="{FF2B5EF4-FFF2-40B4-BE49-F238E27FC236}">
                <a16:creationId xmlns:a16="http://schemas.microsoft.com/office/drawing/2014/main" id="{212A4720-AF3B-1CD0-315D-3AE871E43DDE}"/>
              </a:ext>
            </a:extLst>
          </p:cNvPr>
          <p:cNvSpPr txBox="1">
            <a:spLocks/>
          </p:cNvSpPr>
          <p:nvPr/>
        </p:nvSpPr>
        <p:spPr>
          <a:xfrm>
            <a:off x="310704" y="173737"/>
            <a:ext cx="7968601" cy="7784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Problem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76CB5DC-415D-710D-89F9-10D62FB80A18}"/>
              </a:ext>
            </a:extLst>
          </p:cNvPr>
          <p:cNvGrpSpPr/>
          <p:nvPr/>
        </p:nvGrpSpPr>
        <p:grpSpPr>
          <a:xfrm>
            <a:off x="435168" y="4204699"/>
            <a:ext cx="5849011" cy="1874823"/>
            <a:chOff x="1081436" y="4288920"/>
            <a:chExt cx="5849011" cy="1874823"/>
          </a:xfrm>
        </p:grpSpPr>
        <p:sp>
          <p:nvSpPr>
            <p:cNvPr id="12" name="Google Shape;116;p26">
              <a:extLst>
                <a:ext uri="{FF2B5EF4-FFF2-40B4-BE49-F238E27FC236}">
                  <a16:creationId xmlns:a16="http://schemas.microsoft.com/office/drawing/2014/main" id="{68A7D6E6-CB2F-9E52-5153-7CFDE478F0CB}"/>
                </a:ext>
              </a:extLst>
            </p:cNvPr>
            <p:cNvSpPr/>
            <p:nvPr/>
          </p:nvSpPr>
          <p:spPr>
            <a:xfrm rot="5400000">
              <a:off x="3320932" y="2049424"/>
              <a:ext cx="1370019" cy="5849011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270" wrap="square" lIns="91425" tIns="45700" rIns="91425" bIns="45700" anchor="b" anchorCtr="0">
              <a:noAutofit/>
            </a:bodyPr>
            <a:lstStyle/>
            <a:p>
              <a:pPr algn="r">
                <a:buClr>
                  <a:srgbClr val="000000"/>
                </a:buClr>
                <a:buSzPts val="1400"/>
              </a:pPr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  <a:sym typeface="Arial"/>
                </a:rPr>
                <a:t>SSD controller</a:t>
              </a:r>
            </a:p>
          </p:txBody>
        </p:sp>
        <p:sp>
          <p:nvSpPr>
            <p:cNvPr id="13" name="Google Shape;116;p26">
              <a:extLst>
                <a:ext uri="{FF2B5EF4-FFF2-40B4-BE49-F238E27FC236}">
                  <a16:creationId xmlns:a16="http://schemas.microsoft.com/office/drawing/2014/main" id="{518FD705-5657-8E0B-2CBA-6385B4F1C2F6}"/>
                </a:ext>
              </a:extLst>
            </p:cNvPr>
            <p:cNvSpPr/>
            <p:nvPr/>
          </p:nvSpPr>
          <p:spPr>
            <a:xfrm rot="5400000">
              <a:off x="3669988" y="2437643"/>
              <a:ext cx="642115" cy="4778254"/>
            </a:xfrm>
            <a:prstGeom prst="rect">
              <a:avLst/>
            </a:prstGeom>
            <a:solidFill>
              <a:srgbClr val="C00000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270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r>
                <a:rPr lang="en-US" sz="2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rPr>
                <a:t>Error correction </a:t>
              </a:r>
              <a:r>
                <a:rPr lang="en-US" sz="2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rPr>
                <a:t>(or ECC)</a:t>
              </a:r>
            </a:p>
          </p:txBody>
        </p:sp>
        <p:sp>
          <p:nvSpPr>
            <p:cNvPr id="14" name="Google Shape;347;p39">
              <a:extLst>
                <a:ext uri="{FF2B5EF4-FFF2-40B4-BE49-F238E27FC236}">
                  <a16:creationId xmlns:a16="http://schemas.microsoft.com/office/drawing/2014/main" id="{36FE8979-B023-9CDE-2B53-281B6951CFF6}"/>
                </a:ext>
              </a:extLst>
            </p:cNvPr>
            <p:cNvSpPr txBox="1">
              <a:spLocks/>
            </p:cNvSpPr>
            <p:nvPr/>
          </p:nvSpPr>
          <p:spPr>
            <a:xfrm>
              <a:off x="1823068" y="5665104"/>
              <a:ext cx="4365745" cy="4986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 algn="ctr">
                <a:lnSpc>
                  <a:spcPct val="100000"/>
                </a:lnSpc>
                <a:buClr>
                  <a:schemeClr val="dk1"/>
                </a:buClr>
                <a:buSzPts val="2200"/>
                <a:buNone/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T</a:t>
              </a:r>
              <a:r>
                <a:rPr lang="en-US" sz="1800" dirty="0">
                  <a:latin typeface="Segoe UI" panose="020B0502040204020203" pitchFamily="34" charset="0"/>
                  <a:cs typeface="Segoe UI" panose="020B0502040204020203" pitchFamily="34" charset="0"/>
                </a:rPr>
                <a:t>raditional copyback-based GC (TCBGC)</a:t>
              </a:r>
            </a:p>
          </p:txBody>
        </p:sp>
      </p:grpSp>
      <p:sp>
        <p:nvSpPr>
          <p:cNvPr id="15" name="Google Shape;116;p26">
            <a:extLst>
              <a:ext uri="{FF2B5EF4-FFF2-40B4-BE49-F238E27FC236}">
                <a16:creationId xmlns:a16="http://schemas.microsoft.com/office/drawing/2014/main" id="{B962AE52-13F0-EB44-3B8F-94B7A491CA38}"/>
              </a:ext>
            </a:extLst>
          </p:cNvPr>
          <p:cNvSpPr/>
          <p:nvPr/>
        </p:nvSpPr>
        <p:spPr>
          <a:xfrm rot="5400000">
            <a:off x="2281195" y="-319600"/>
            <a:ext cx="2156958" cy="5849011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vert270" wrap="square" lIns="91425" tIns="45700" rIns="91425" bIns="45700" anchor="b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NAND flash plane</a:t>
            </a:r>
          </a:p>
        </p:txBody>
      </p:sp>
      <p:sp>
        <p:nvSpPr>
          <p:cNvPr id="17" name="Google Shape;116;p26">
            <a:extLst>
              <a:ext uri="{FF2B5EF4-FFF2-40B4-BE49-F238E27FC236}">
                <a16:creationId xmlns:a16="http://schemas.microsoft.com/office/drawing/2014/main" id="{32E358B1-004A-D3A4-CD26-6A953F510924}"/>
              </a:ext>
            </a:extLst>
          </p:cNvPr>
          <p:cNvSpPr/>
          <p:nvPr/>
        </p:nvSpPr>
        <p:spPr>
          <a:xfrm rot="5400000">
            <a:off x="683466" y="1742228"/>
            <a:ext cx="1417989" cy="1381442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vert270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Page A</a:t>
            </a:r>
          </a:p>
        </p:txBody>
      </p:sp>
      <p:sp>
        <p:nvSpPr>
          <p:cNvPr id="22" name="Google Shape;116;p26">
            <a:extLst>
              <a:ext uri="{FF2B5EF4-FFF2-40B4-BE49-F238E27FC236}">
                <a16:creationId xmlns:a16="http://schemas.microsoft.com/office/drawing/2014/main" id="{4EB26053-6926-0CDF-EBCD-C132833CA0C8}"/>
              </a:ext>
            </a:extLst>
          </p:cNvPr>
          <p:cNvSpPr/>
          <p:nvPr/>
        </p:nvSpPr>
        <p:spPr>
          <a:xfrm rot="5400000">
            <a:off x="4624098" y="1742228"/>
            <a:ext cx="1417989" cy="1381442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vert270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Free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A0A90EC-69F0-75E9-241B-38BE45773463}"/>
              </a:ext>
            </a:extLst>
          </p:cNvPr>
          <p:cNvSpPr/>
          <p:nvPr/>
        </p:nvSpPr>
        <p:spPr>
          <a:xfrm>
            <a:off x="2220685" y="2017694"/>
            <a:ext cx="2337719" cy="83051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9B14D73-347F-5AFA-B8DD-CDC3AE3A5DFE}"/>
              </a:ext>
            </a:extLst>
          </p:cNvPr>
          <p:cNvGrpSpPr/>
          <p:nvPr/>
        </p:nvGrpSpPr>
        <p:grpSpPr>
          <a:xfrm>
            <a:off x="495162" y="3344781"/>
            <a:ext cx="1184824" cy="998964"/>
            <a:chOff x="1141430" y="3429002"/>
            <a:chExt cx="1184824" cy="998964"/>
          </a:xfrm>
        </p:grpSpPr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DE1777E7-9795-5BE0-2CD1-91997C4703D8}"/>
                </a:ext>
              </a:extLst>
            </p:cNvPr>
            <p:cNvSpPr/>
            <p:nvPr/>
          </p:nvSpPr>
          <p:spPr>
            <a:xfrm rot="5400000">
              <a:off x="1539243" y="3640954"/>
              <a:ext cx="998964" cy="575059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35" name="Google Shape;347;p39">
              <a:extLst>
                <a:ext uri="{FF2B5EF4-FFF2-40B4-BE49-F238E27FC236}">
                  <a16:creationId xmlns:a16="http://schemas.microsoft.com/office/drawing/2014/main" id="{A28F2DB7-8ED9-9903-95A3-22CFFEE705C2}"/>
                </a:ext>
              </a:extLst>
            </p:cNvPr>
            <p:cNvSpPr txBox="1">
              <a:spLocks/>
            </p:cNvSpPr>
            <p:nvPr/>
          </p:nvSpPr>
          <p:spPr>
            <a:xfrm>
              <a:off x="1141430" y="3729639"/>
              <a:ext cx="641426" cy="5870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 algn="ctr">
                <a:lnSpc>
                  <a:spcPct val="100000"/>
                </a:lnSpc>
                <a:buClr>
                  <a:schemeClr val="dk1"/>
                </a:buClr>
                <a:buSzPts val="2200"/>
                <a:buNone/>
              </a:pPr>
              <a:r>
                <a: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❶</a:t>
              </a:r>
            </a:p>
          </p:txBody>
        </p:sp>
      </p:grpSp>
      <p:sp>
        <p:nvSpPr>
          <p:cNvPr id="36" name="Google Shape;347;p39">
            <a:extLst>
              <a:ext uri="{FF2B5EF4-FFF2-40B4-BE49-F238E27FC236}">
                <a16:creationId xmlns:a16="http://schemas.microsoft.com/office/drawing/2014/main" id="{54BB43B0-C813-05EE-2764-5F98B28A004D}"/>
              </a:ext>
            </a:extLst>
          </p:cNvPr>
          <p:cNvSpPr txBox="1">
            <a:spLocks/>
          </p:cNvSpPr>
          <p:nvPr/>
        </p:nvSpPr>
        <p:spPr>
          <a:xfrm>
            <a:off x="2931204" y="1713297"/>
            <a:ext cx="641426" cy="58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❷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F9A935F-BB0B-3E8B-9360-4EFE3F4A7AB2}"/>
              </a:ext>
            </a:extLst>
          </p:cNvPr>
          <p:cNvGrpSpPr/>
          <p:nvPr/>
        </p:nvGrpSpPr>
        <p:grpSpPr>
          <a:xfrm>
            <a:off x="5045561" y="3334162"/>
            <a:ext cx="1023368" cy="998964"/>
            <a:chOff x="5691829" y="3418383"/>
            <a:chExt cx="1023368" cy="998964"/>
          </a:xfrm>
        </p:grpSpPr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079221AE-A2BC-84C1-691D-66402C52BDC9}"/>
                </a:ext>
              </a:extLst>
            </p:cNvPr>
            <p:cNvSpPr/>
            <p:nvPr/>
          </p:nvSpPr>
          <p:spPr>
            <a:xfrm rot="16200000" flipV="1">
              <a:off x="5479877" y="3630335"/>
              <a:ext cx="998964" cy="575059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39" name="Google Shape;347;p39">
              <a:extLst>
                <a:ext uri="{FF2B5EF4-FFF2-40B4-BE49-F238E27FC236}">
                  <a16:creationId xmlns:a16="http://schemas.microsoft.com/office/drawing/2014/main" id="{201B5D3C-454D-FCDC-5F7E-D8C467295D4E}"/>
                </a:ext>
              </a:extLst>
            </p:cNvPr>
            <p:cNvSpPr txBox="1">
              <a:spLocks/>
            </p:cNvSpPr>
            <p:nvPr/>
          </p:nvSpPr>
          <p:spPr>
            <a:xfrm>
              <a:off x="6073771" y="3743461"/>
              <a:ext cx="641426" cy="5870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 algn="ctr">
                <a:lnSpc>
                  <a:spcPct val="100000"/>
                </a:lnSpc>
                <a:buClr>
                  <a:schemeClr val="dk1"/>
                </a:buClr>
                <a:buSzPts val="2200"/>
                <a:buNone/>
              </a:pPr>
              <a:r>
                <a: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2648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415BB-F04D-AAFD-2BC8-6A8FF308E11D}"/>
              </a:ext>
            </a:extLst>
          </p:cNvPr>
          <p:cNvSpPr txBox="1">
            <a:spLocks/>
          </p:cNvSpPr>
          <p:nvPr/>
        </p:nvSpPr>
        <p:spPr>
          <a:xfrm>
            <a:off x="310704" y="1025527"/>
            <a:ext cx="11570190" cy="5053995"/>
          </a:xfrm>
          <a:prstGeom prst="rect">
            <a:avLst/>
          </a:prstGeom>
        </p:spPr>
        <p:txBody>
          <a:bodyPr vert="horz" lIns="91440" tIns="45721" rIns="91440" bIns="45721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Prior works have </a:t>
            </a:r>
            <a:r>
              <a:rPr lang="en-US" sz="18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limited performance improvement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for error correction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A0632-D2FA-1B98-74AE-6E22504F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9661" y="6247964"/>
            <a:ext cx="763385" cy="531701"/>
          </a:xfrm>
        </p:spPr>
        <p:txBody>
          <a:bodyPr/>
          <a:lstStyle/>
          <a:p>
            <a:fld id="{1207F9FD-4E10-4B0A-8100-6F5044EF21A9}" type="slidenum">
              <a:rPr lang="en-US"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fld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Google Shape;106;p26">
            <a:extLst>
              <a:ext uri="{FF2B5EF4-FFF2-40B4-BE49-F238E27FC236}">
                <a16:creationId xmlns:a16="http://schemas.microsoft.com/office/drawing/2014/main" id="{212A4720-AF3B-1CD0-315D-3AE871E43DDE}"/>
              </a:ext>
            </a:extLst>
          </p:cNvPr>
          <p:cNvSpPr txBox="1">
            <a:spLocks/>
          </p:cNvSpPr>
          <p:nvPr/>
        </p:nvSpPr>
        <p:spPr>
          <a:xfrm>
            <a:off x="310704" y="173737"/>
            <a:ext cx="7968601" cy="7784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347;p39">
                <a:extLst>
                  <a:ext uri="{FF2B5EF4-FFF2-40B4-BE49-F238E27FC236}">
                    <a16:creationId xmlns:a16="http://schemas.microsoft.com/office/drawing/2014/main" id="{678D660C-20C5-41E8-D08C-0D7A8C9263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90493" y="2558294"/>
                <a:ext cx="5214865" cy="17414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 algn="l">
                  <a:lnSpc>
                    <a:spcPct val="100000"/>
                  </a:lnSpc>
                  <a:buNone/>
                </a:pPr>
                <a:r>
                  <a:rPr lang="en-US" sz="1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Access latency of data migration</a:t>
                </a:r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 algn="l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𝐴𝑐𝑐𝑒𝑠𝑠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𝑙𝑎𝑡𝑒𝑛𝑐𝑦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𝑤𝑖𝑡h𝑜𝑢𝑡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𝑒𝑟𝑟𝑜𝑟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❶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❷</m:t>
                      </m:r>
                    </m:oMath>
                  </m:oMathPara>
                </a14:m>
                <a:endParaRPr lang="en-US" sz="1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 algn="l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𝐴𝑐𝑐𝑒𝑠𝑠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𝑙𝑎𝑡𝑒𝑛𝑐𝑦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𝑤𝑖𝑡h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𝑒𝑟𝑟𝑜𝑟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❶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❸</m:t>
                      </m:r>
                    </m:oMath>
                  </m:oMathPara>
                </a14:m>
                <a:endParaRPr lang="en-US" sz="1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 algn="l">
                  <a:lnSpc>
                    <a:spcPct val="100000"/>
                  </a:lnSpc>
                  <a:buNone/>
                </a:pPr>
                <a:endParaRPr lang="en-US" sz="1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 algn="l">
                  <a:lnSpc>
                    <a:spcPct val="100000"/>
                  </a:lnSpc>
                  <a:buNone/>
                </a:pPr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Access latency is still </a:t>
                </a:r>
                <a:r>
                  <a:rPr lang="en-US" sz="1800" dirty="0">
                    <a:solidFill>
                      <a:srgbClr val="C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high due to ❶</a:t>
                </a:r>
              </a:p>
            </p:txBody>
          </p:sp>
        </mc:Choice>
        <mc:Fallback xmlns="">
          <p:sp>
            <p:nvSpPr>
              <p:cNvPr id="10" name="Google Shape;347;p39">
                <a:extLst>
                  <a:ext uri="{FF2B5EF4-FFF2-40B4-BE49-F238E27FC236}">
                    <a16:creationId xmlns:a16="http://schemas.microsoft.com/office/drawing/2014/main" id="{678D660C-20C5-41E8-D08C-0D7A8C926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493" y="2558294"/>
                <a:ext cx="5214865" cy="1741412"/>
              </a:xfrm>
              <a:prstGeom prst="rect">
                <a:avLst/>
              </a:prstGeom>
              <a:blipFill>
                <a:blip r:embed="rId3"/>
                <a:stretch>
                  <a:fillRect l="-10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76CB5DC-415D-710D-89F9-10D62FB80A18}"/>
              </a:ext>
            </a:extLst>
          </p:cNvPr>
          <p:cNvGrpSpPr/>
          <p:nvPr/>
        </p:nvGrpSpPr>
        <p:grpSpPr>
          <a:xfrm>
            <a:off x="435168" y="4204699"/>
            <a:ext cx="5849011" cy="1874823"/>
            <a:chOff x="1081436" y="4288920"/>
            <a:chExt cx="5849011" cy="1874823"/>
          </a:xfrm>
        </p:grpSpPr>
        <p:sp>
          <p:nvSpPr>
            <p:cNvPr id="12" name="Google Shape;116;p26">
              <a:extLst>
                <a:ext uri="{FF2B5EF4-FFF2-40B4-BE49-F238E27FC236}">
                  <a16:creationId xmlns:a16="http://schemas.microsoft.com/office/drawing/2014/main" id="{68A7D6E6-CB2F-9E52-5153-7CFDE478F0CB}"/>
                </a:ext>
              </a:extLst>
            </p:cNvPr>
            <p:cNvSpPr/>
            <p:nvPr/>
          </p:nvSpPr>
          <p:spPr>
            <a:xfrm rot="5400000">
              <a:off x="3320932" y="2049424"/>
              <a:ext cx="1370019" cy="5849011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270" wrap="square" lIns="91425" tIns="45700" rIns="91425" bIns="45700" anchor="b" anchorCtr="0">
              <a:noAutofit/>
            </a:bodyPr>
            <a:lstStyle/>
            <a:p>
              <a:pPr algn="r">
                <a:buClr>
                  <a:srgbClr val="000000"/>
                </a:buClr>
                <a:buSzPts val="1400"/>
              </a:pPr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  <a:sym typeface="Arial"/>
                </a:rPr>
                <a:t>SSD controller</a:t>
              </a:r>
            </a:p>
          </p:txBody>
        </p:sp>
        <p:sp>
          <p:nvSpPr>
            <p:cNvPr id="13" name="Google Shape;116;p26">
              <a:extLst>
                <a:ext uri="{FF2B5EF4-FFF2-40B4-BE49-F238E27FC236}">
                  <a16:creationId xmlns:a16="http://schemas.microsoft.com/office/drawing/2014/main" id="{518FD705-5657-8E0B-2CBA-6385B4F1C2F6}"/>
                </a:ext>
              </a:extLst>
            </p:cNvPr>
            <p:cNvSpPr/>
            <p:nvPr/>
          </p:nvSpPr>
          <p:spPr>
            <a:xfrm rot="5400000">
              <a:off x="3669988" y="2437643"/>
              <a:ext cx="642115" cy="4778254"/>
            </a:xfrm>
            <a:prstGeom prst="rect">
              <a:avLst/>
            </a:prstGeom>
            <a:solidFill>
              <a:srgbClr val="C00000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270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r>
                <a:rPr lang="en-US" sz="2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rPr>
                <a:t>Error correction </a:t>
              </a:r>
              <a:r>
                <a:rPr lang="en-US" sz="24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rPr>
                <a:t>(or ECC)</a:t>
              </a:r>
            </a:p>
          </p:txBody>
        </p:sp>
        <p:sp>
          <p:nvSpPr>
            <p:cNvPr id="14" name="Google Shape;347;p39">
              <a:extLst>
                <a:ext uri="{FF2B5EF4-FFF2-40B4-BE49-F238E27FC236}">
                  <a16:creationId xmlns:a16="http://schemas.microsoft.com/office/drawing/2014/main" id="{36FE8979-B023-9CDE-2B53-281B6951CFF6}"/>
                </a:ext>
              </a:extLst>
            </p:cNvPr>
            <p:cNvSpPr txBox="1">
              <a:spLocks/>
            </p:cNvSpPr>
            <p:nvPr/>
          </p:nvSpPr>
          <p:spPr>
            <a:xfrm>
              <a:off x="1823068" y="5665104"/>
              <a:ext cx="4365745" cy="4986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 algn="ctr">
                <a:lnSpc>
                  <a:spcPct val="100000"/>
                </a:lnSpc>
                <a:buClr>
                  <a:schemeClr val="dk1"/>
                </a:buClr>
                <a:buSzPts val="2200"/>
                <a:buNone/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T</a:t>
              </a:r>
              <a:r>
                <a:rPr lang="en-US" sz="1800" dirty="0">
                  <a:latin typeface="Segoe UI" panose="020B0502040204020203" pitchFamily="34" charset="0"/>
                  <a:cs typeface="Segoe UI" panose="020B0502040204020203" pitchFamily="34" charset="0"/>
                </a:rPr>
                <a:t>raditional copyback-based GC (TCBGC)</a:t>
              </a:r>
            </a:p>
          </p:txBody>
        </p:sp>
      </p:grpSp>
      <p:sp>
        <p:nvSpPr>
          <p:cNvPr id="15" name="Google Shape;116;p26">
            <a:extLst>
              <a:ext uri="{FF2B5EF4-FFF2-40B4-BE49-F238E27FC236}">
                <a16:creationId xmlns:a16="http://schemas.microsoft.com/office/drawing/2014/main" id="{B962AE52-13F0-EB44-3B8F-94B7A491CA38}"/>
              </a:ext>
            </a:extLst>
          </p:cNvPr>
          <p:cNvSpPr/>
          <p:nvPr/>
        </p:nvSpPr>
        <p:spPr>
          <a:xfrm rot="5400000">
            <a:off x="2281195" y="-319600"/>
            <a:ext cx="2156958" cy="5849011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vert270" wrap="square" lIns="91425" tIns="45700" rIns="91425" bIns="45700" anchor="b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NAND flash plane</a:t>
            </a:r>
          </a:p>
        </p:txBody>
      </p:sp>
      <p:sp>
        <p:nvSpPr>
          <p:cNvPr id="17" name="Google Shape;116;p26">
            <a:extLst>
              <a:ext uri="{FF2B5EF4-FFF2-40B4-BE49-F238E27FC236}">
                <a16:creationId xmlns:a16="http://schemas.microsoft.com/office/drawing/2014/main" id="{32E358B1-004A-D3A4-CD26-6A953F510924}"/>
              </a:ext>
            </a:extLst>
          </p:cNvPr>
          <p:cNvSpPr/>
          <p:nvPr/>
        </p:nvSpPr>
        <p:spPr>
          <a:xfrm rot="5400000">
            <a:off x="683466" y="1742228"/>
            <a:ext cx="1417989" cy="1381442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vert270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Page A</a:t>
            </a:r>
          </a:p>
        </p:txBody>
      </p:sp>
      <p:sp>
        <p:nvSpPr>
          <p:cNvPr id="22" name="Google Shape;116;p26">
            <a:extLst>
              <a:ext uri="{FF2B5EF4-FFF2-40B4-BE49-F238E27FC236}">
                <a16:creationId xmlns:a16="http://schemas.microsoft.com/office/drawing/2014/main" id="{4EB26053-6926-0CDF-EBCD-C132833CA0C8}"/>
              </a:ext>
            </a:extLst>
          </p:cNvPr>
          <p:cNvSpPr/>
          <p:nvPr/>
        </p:nvSpPr>
        <p:spPr>
          <a:xfrm rot="5400000">
            <a:off x="4624098" y="1742228"/>
            <a:ext cx="1417989" cy="1381442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vert270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Free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A0A90EC-69F0-75E9-241B-38BE45773463}"/>
              </a:ext>
            </a:extLst>
          </p:cNvPr>
          <p:cNvSpPr/>
          <p:nvPr/>
        </p:nvSpPr>
        <p:spPr>
          <a:xfrm>
            <a:off x="2220685" y="2017694"/>
            <a:ext cx="2337719" cy="83051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9B14D73-347F-5AFA-B8DD-CDC3AE3A5DFE}"/>
              </a:ext>
            </a:extLst>
          </p:cNvPr>
          <p:cNvGrpSpPr/>
          <p:nvPr/>
        </p:nvGrpSpPr>
        <p:grpSpPr>
          <a:xfrm>
            <a:off x="495162" y="3344781"/>
            <a:ext cx="1184824" cy="998964"/>
            <a:chOff x="1141430" y="3429002"/>
            <a:chExt cx="1184824" cy="998964"/>
          </a:xfrm>
        </p:grpSpPr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DE1777E7-9795-5BE0-2CD1-91997C4703D8}"/>
                </a:ext>
              </a:extLst>
            </p:cNvPr>
            <p:cNvSpPr/>
            <p:nvPr/>
          </p:nvSpPr>
          <p:spPr>
            <a:xfrm rot="5400000">
              <a:off x="1539243" y="3640954"/>
              <a:ext cx="998964" cy="575059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35" name="Google Shape;347;p39">
              <a:extLst>
                <a:ext uri="{FF2B5EF4-FFF2-40B4-BE49-F238E27FC236}">
                  <a16:creationId xmlns:a16="http://schemas.microsoft.com/office/drawing/2014/main" id="{A28F2DB7-8ED9-9903-95A3-22CFFEE705C2}"/>
                </a:ext>
              </a:extLst>
            </p:cNvPr>
            <p:cNvSpPr txBox="1">
              <a:spLocks/>
            </p:cNvSpPr>
            <p:nvPr/>
          </p:nvSpPr>
          <p:spPr>
            <a:xfrm>
              <a:off x="1141430" y="3729639"/>
              <a:ext cx="641426" cy="5870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 algn="ctr">
                <a:lnSpc>
                  <a:spcPct val="100000"/>
                </a:lnSpc>
                <a:buClr>
                  <a:schemeClr val="dk1"/>
                </a:buClr>
                <a:buSzPts val="2200"/>
                <a:buNone/>
              </a:pPr>
              <a:r>
                <a:rPr lang="en-US" sz="2400" dirty="0">
                  <a:solidFill>
                    <a:srgbClr val="C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❶</a:t>
              </a:r>
            </a:p>
          </p:txBody>
        </p:sp>
      </p:grpSp>
      <p:sp>
        <p:nvSpPr>
          <p:cNvPr id="36" name="Google Shape;347;p39">
            <a:extLst>
              <a:ext uri="{FF2B5EF4-FFF2-40B4-BE49-F238E27FC236}">
                <a16:creationId xmlns:a16="http://schemas.microsoft.com/office/drawing/2014/main" id="{54BB43B0-C813-05EE-2764-5F98B28A004D}"/>
              </a:ext>
            </a:extLst>
          </p:cNvPr>
          <p:cNvSpPr txBox="1">
            <a:spLocks/>
          </p:cNvSpPr>
          <p:nvPr/>
        </p:nvSpPr>
        <p:spPr>
          <a:xfrm>
            <a:off x="2931204" y="1713297"/>
            <a:ext cx="641426" cy="58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sz="2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❷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F9A935F-BB0B-3E8B-9360-4EFE3F4A7AB2}"/>
              </a:ext>
            </a:extLst>
          </p:cNvPr>
          <p:cNvGrpSpPr/>
          <p:nvPr/>
        </p:nvGrpSpPr>
        <p:grpSpPr>
          <a:xfrm>
            <a:off x="5045561" y="3334162"/>
            <a:ext cx="1023368" cy="998964"/>
            <a:chOff x="5691829" y="3418383"/>
            <a:chExt cx="1023368" cy="998964"/>
          </a:xfrm>
        </p:grpSpPr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079221AE-A2BC-84C1-691D-66402C52BDC9}"/>
                </a:ext>
              </a:extLst>
            </p:cNvPr>
            <p:cNvSpPr/>
            <p:nvPr/>
          </p:nvSpPr>
          <p:spPr>
            <a:xfrm rot="16200000" flipV="1">
              <a:off x="5479877" y="3630335"/>
              <a:ext cx="998964" cy="575059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>
                <a:solidFill>
                  <a:schemeClr val="bg1"/>
                </a:solidFill>
              </a:endParaRPr>
            </a:p>
          </p:txBody>
        </p:sp>
        <p:sp>
          <p:nvSpPr>
            <p:cNvPr id="39" name="Google Shape;347;p39">
              <a:extLst>
                <a:ext uri="{FF2B5EF4-FFF2-40B4-BE49-F238E27FC236}">
                  <a16:creationId xmlns:a16="http://schemas.microsoft.com/office/drawing/2014/main" id="{201B5D3C-454D-FCDC-5F7E-D8C467295D4E}"/>
                </a:ext>
              </a:extLst>
            </p:cNvPr>
            <p:cNvSpPr txBox="1">
              <a:spLocks/>
            </p:cNvSpPr>
            <p:nvPr/>
          </p:nvSpPr>
          <p:spPr>
            <a:xfrm>
              <a:off x="6073771" y="3743461"/>
              <a:ext cx="641426" cy="5870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 algn="ctr">
                <a:lnSpc>
                  <a:spcPct val="100000"/>
                </a:lnSpc>
                <a:buClr>
                  <a:schemeClr val="dk1"/>
                </a:buClr>
                <a:buSzPts val="2200"/>
                <a:buNone/>
              </a:pPr>
              <a:r>
                <a:rPr lang="en-US" sz="24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9533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415BB-F04D-AAFD-2BC8-6A8FF308E11D}"/>
              </a:ext>
            </a:extLst>
          </p:cNvPr>
          <p:cNvSpPr txBox="1">
            <a:spLocks/>
          </p:cNvSpPr>
          <p:nvPr/>
        </p:nvSpPr>
        <p:spPr>
          <a:xfrm>
            <a:off x="310704" y="1025527"/>
            <a:ext cx="11570190" cy="5053995"/>
          </a:xfrm>
          <a:prstGeom prst="rect">
            <a:avLst/>
          </a:prstGeom>
        </p:spPr>
        <p:txBody>
          <a:bodyPr vert="horz" lIns="91440" tIns="45721" rIns="91440" bIns="45721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Move data between 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blocks with same P/E cycle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via copyback to measure error rate 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A0632-D2FA-1B98-74AE-6E22504F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9661" y="6247964"/>
            <a:ext cx="763385" cy="531701"/>
          </a:xfrm>
        </p:spPr>
        <p:txBody>
          <a:bodyPr/>
          <a:lstStyle/>
          <a:p>
            <a:fld id="{1207F9FD-4E10-4B0A-8100-6F5044EF21A9}" type="slidenum">
              <a:rPr lang="en-US"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14</a:t>
            </a:fld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Google Shape;106;p26">
            <a:extLst>
              <a:ext uri="{FF2B5EF4-FFF2-40B4-BE49-F238E27FC236}">
                <a16:creationId xmlns:a16="http://schemas.microsoft.com/office/drawing/2014/main" id="{212A4720-AF3B-1CD0-315D-3AE871E43DDE}"/>
              </a:ext>
            </a:extLst>
          </p:cNvPr>
          <p:cNvSpPr txBox="1">
            <a:spLocks/>
          </p:cNvSpPr>
          <p:nvPr/>
        </p:nvSpPr>
        <p:spPr>
          <a:xfrm>
            <a:off x="310704" y="173737"/>
            <a:ext cx="7968601" cy="7784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Copyback Error Characteristics</a:t>
            </a:r>
          </a:p>
        </p:txBody>
      </p:sp>
      <p:sp>
        <p:nvSpPr>
          <p:cNvPr id="23" name="Google Shape;180;p30">
            <a:extLst>
              <a:ext uri="{FF2B5EF4-FFF2-40B4-BE49-F238E27FC236}">
                <a16:creationId xmlns:a16="http://schemas.microsoft.com/office/drawing/2014/main" id="{09FEE52A-82AF-83EB-A201-A388F506D494}"/>
              </a:ext>
            </a:extLst>
          </p:cNvPr>
          <p:cNvSpPr txBox="1"/>
          <p:nvPr/>
        </p:nvSpPr>
        <p:spPr>
          <a:xfrm>
            <a:off x="400638" y="6352674"/>
            <a:ext cx="10811798" cy="426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Clr>
                <a:srgbClr val="000000"/>
              </a:buClr>
              <a:buSzPts val="800"/>
            </a:pPr>
            <a:r>
              <a:rPr lang="en-US" sz="9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P/E cycle means the program/erase cycle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8E5475B-EB26-FD4E-08FF-6BD7A297F4B3}"/>
              </a:ext>
            </a:extLst>
          </p:cNvPr>
          <p:cNvGrpSpPr/>
          <p:nvPr/>
        </p:nvGrpSpPr>
        <p:grpSpPr>
          <a:xfrm>
            <a:off x="-56990" y="1993804"/>
            <a:ext cx="12293282" cy="3197360"/>
            <a:chOff x="-56990" y="1993804"/>
            <a:chExt cx="12293282" cy="3197360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BD4ADA4-7B43-749C-E015-8E66762D95D5}"/>
                </a:ext>
              </a:extLst>
            </p:cNvPr>
            <p:cNvCxnSpPr>
              <a:cxnSpLocks/>
            </p:cNvCxnSpPr>
            <p:nvPr/>
          </p:nvCxnSpPr>
          <p:spPr>
            <a:xfrm>
              <a:off x="1952553" y="4723254"/>
              <a:ext cx="998964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2E24719-FEEA-6239-3546-229B3B1B407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1579" y="3365404"/>
              <a:ext cx="27432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Google Shape;347;p39">
              <a:extLst>
                <a:ext uri="{FF2B5EF4-FFF2-40B4-BE49-F238E27FC236}">
                  <a16:creationId xmlns:a16="http://schemas.microsoft.com/office/drawing/2014/main" id="{3A427C5E-4E5C-5011-40BA-BBA8237F68E2}"/>
                </a:ext>
              </a:extLst>
            </p:cNvPr>
            <p:cNvSpPr txBox="1">
              <a:spLocks/>
            </p:cNvSpPr>
            <p:nvPr/>
          </p:nvSpPr>
          <p:spPr>
            <a:xfrm>
              <a:off x="10008732" y="4723254"/>
              <a:ext cx="2227560" cy="4679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 algn="ctr">
                <a:lnSpc>
                  <a:spcPct val="100000"/>
                </a:lnSpc>
                <a:buClr>
                  <a:schemeClr val="dk1"/>
                </a:buClr>
                <a:buSzPts val="2200"/>
                <a:buNone/>
              </a:pPr>
              <a:r>
                <a:rPr lang="en-US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Copyback count</a:t>
              </a:r>
            </a:p>
          </p:txBody>
        </p:sp>
        <p:sp>
          <p:nvSpPr>
            <p:cNvPr id="41" name="Google Shape;347;p39">
              <a:extLst>
                <a:ext uri="{FF2B5EF4-FFF2-40B4-BE49-F238E27FC236}">
                  <a16:creationId xmlns:a16="http://schemas.microsoft.com/office/drawing/2014/main" id="{58CCFF5C-9588-7A93-6826-434EC326E1A4}"/>
                </a:ext>
              </a:extLst>
            </p:cNvPr>
            <p:cNvSpPr txBox="1">
              <a:spLocks/>
            </p:cNvSpPr>
            <p:nvPr/>
          </p:nvSpPr>
          <p:spPr>
            <a:xfrm>
              <a:off x="-56990" y="3133621"/>
              <a:ext cx="2112672" cy="494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 algn="ctr">
                <a:lnSpc>
                  <a:spcPct val="100000"/>
                </a:lnSpc>
                <a:buClr>
                  <a:schemeClr val="dk1"/>
                </a:buClr>
                <a:buSzPts val="2200"/>
                <a:buNone/>
              </a:pPr>
              <a:r>
                <a:rPr lang="en-US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Raw bit error rate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7FA36E7-9EAC-2223-B16D-80CFB331C9DB}"/>
              </a:ext>
            </a:extLst>
          </p:cNvPr>
          <p:cNvGrpSpPr/>
          <p:nvPr/>
        </p:nvGrpSpPr>
        <p:grpSpPr>
          <a:xfrm>
            <a:off x="1973179" y="3950803"/>
            <a:ext cx="9832842" cy="387417"/>
            <a:chOff x="1973179" y="3950803"/>
            <a:chExt cx="9832842" cy="38741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EB84C69-2F41-8A90-5C6D-16EDCED6B06D}"/>
                </a:ext>
              </a:extLst>
            </p:cNvPr>
            <p:cNvCxnSpPr/>
            <p:nvPr/>
          </p:nvCxnSpPr>
          <p:spPr>
            <a:xfrm>
              <a:off x="1973179" y="4335778"/>
              <a:ext cx="1491915" cy="0"/>
            </a:xfrm>
            <a:prstGeom prst="line">
              <a:avLst/>
            </a:prstGeom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E4B9DA9-21A9-E22E-08A0-0126D33FAD54}"/>
                </a:ext>
              </a:extLst>
            </p:cNvPr>
            <p:cNvCxnSpPr>
              <a:cxnSpLocks/>
            </p:cNvCxnSpPr>
            <p:nvPr/>
          </p:nvCxnSpPr>
          <p:spPr>
            <a:xfrm rot="-240000">
              <a:off x="4955192" y="4287181"/>
              <a:ext cx="1491915" cy="0"/>
            </a:xfrm>
            <a:prstGeom prst="line">
              <a:avLst/>
            </a:prstGeom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6D9EF4F-5B99-8955-9F01-73963F9AEFFC}"/>
                </a:ext>
              </a:extLst>
            </p:cNvPr>
            <p:cNvCxnSpPr/>
            <p:nvPr/>
          </p:nvCxnSpPr>
          <p:spPr>
            <a:xfrm>
              <a:off x="3465094" y="4338220"/>
              <a:ext cx="1491915" cy="0"/>
            </a:xfrm>
            <a:prstGeom prst="line">
              <a:avLst/>
            </a:prstGeom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1C44D4F-26EB-C9E0-A80A-2A4B4D2FA321}"/>
                </a:ext>
              </a:extLst>
            </p:cNvPr>
            <p:cNvCxnSpPr/>
            <p:nvPr/>
          </p:nvCxnSpPr>
          <p:spPr>
            <a:xfrm>
              <a:off x="6445290" y="4234198"/>
              <a:ext cx="1491915" cy="0"/>
            </a:xfrm>
            <a:prstGeom prst="line">
              <a:avLst/>
            </a:prstGeom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A6FE6E1-416C-CCD6-C296-008DFF1B0A39}"/>
                </a:ext>
              </a:extLst>
            </p:cNvPr>
            <p:cNvCxnSpPr>
              <a:cxnSpLocks/>
            </p:cNvCxnSpPr>
            <p:nvPr/>
          </p:nvCxnSpPr>
          <p:spPr>
            <a:xfrm rot="-360000">
              <a:off x="7929484" y="4158944"/>
              <a:ext cx="1491915" cy="0"/>
            </a:xfrm>
            <a:prstGeom prst="line">
              <a:avLst/>
            </a:prstGeom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0569F2-DC04-6C6D-56D4-90EB9BEBF9E6}"/>
                </a:ext>
              </a:extLst>
            </p:cNvPr>
            <p:cNvCxnSpPr>
              <a:cxnSpLocks/>
            </p:cNvCxnSpPr>
            <p:nvPr/>
          </p:nvCxnSpPr>
          <p:spPr>
            <a:xfrm rot="-900000">
              <a:off x="10800181" y="3950803"/>
              <a:ext cx="1005840" cy="0"/>
            </a:xfrm>
            <a:prstGeom prst="line">
              <a:avLst/>
            </a:prstGeom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7A510EC-2070-9B02-ADC6-7263683150EE}"/>
                </a:ext>
              </a:extLst>
            </p:cNvPr>
            <p:cNvCxnSpPr/>
            <p:nvPr/>
          </p:nvCxnSpPr>
          <p:spPr>
            <a:xfrm>
              <a:off x="9357894" y="4080970"/>
              <a:ext cx="1491915" cy="0"/>
            </a:xfrm>
            <a:prstGeom prst="line">
              <a:avLst/>
            </a:prstGeom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A2A9B34-307E-4E67-F74A-A218EE9E6E00}"/>
              </a:ext>
            </a:extLst>
          </p:cNvPr>
          <p:cNvGrpSpPr/>
          <p:nvPr/>
        </p:nvGrpSpPr>
        <p:grpSpPr>
          <a:xfrm>
            <a:off x="1973179" y="3672054"/>
            <a:ext cx="9860314" cy="647635"/>
            <a:chOff x="1973179" y="3672054"/>
            <a:chExt cx="9860314" cy="647635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468CEBC-904A-201F-6067-64000967A199}"/>
                </a:ext>
              </a:extLst>
            </p:cNvPr>
            <p:cNvCxnSpPr/>
            <p:nvPr/>
          </p:nvCxnSpPr>
          <p:spPr>
            <a:xfrm>
              <a:off x="1973179" y="4319689"/>
              <a:ext cx="1491915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BF1566E-4E49-42A9-6195-00A6A379083F}"/>
                </a:ext>
              </a:extLst>
            </p:cNvPr>
            <p:cNvCxnSpPr/>
            <p:nvPr/>
          </p:nvCxnSpPr>
          <p:spPr>
            <a:xfrm>
              <a:off x="3465093" y="4319689"/>
              <a:ext cx="1491915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40F92ED-183F-3D80-1506-C8D291AEF5BF}"/>
                </a:ext>
              </a:extLst>
            </p:cNvPr>
            <p:cNvCxnSpPr>
              <a:cxnSpLocks/>
            </p:cNvCxnSpPr>
            <p:nvPr/>
          </p:nvCxnSpPr>
          <p:spPr>
            <a:xfrm rot="-360000">
              <a:off x="4931839" y="4232449"/>
              <a:ext cx="1491915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8BE2CBB-20B4-9CF6-5C16-662C7B66CB1F}"/>
                </a:ext>
              </a:extLst>
            </p:cNvPr>
            <p:cNvCxnSpPr>
              <a:cxnSpLocks/>
            </p:cNvCxnSpPr>
            <p:nvPr/>
          </p:nvCxnSpPr>
          <p:spPr>
            <a:xfrm rot="-240000">
              <a:off x="6389959" y="4102440"/>
              <a:ext cx="1491915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62359B5-6D7E-6A05-9C91-83426CBE9AFD}"/>
                </a:ext>
              </a:extLst>
            </p:cNvPr>
            <p:cNvCxnSpPr>
              <a:cxnSpLocks/>
            </p:cNvCxnSpPr>
            <p:nvPr/>
          </p:nvCxnSpPr>
          <p:spPr>
            <a:xfrm rot="-240000">
              <a:off x="7858589" y="3998411"/>
              <a:ext cx="1491915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E9BE0BB-37A5-9216-628A-C6F681CB90D4}"/>
                </a:ext>
              </a:extLst>
            </p:cNvPr>
            <p:cNvCxnSpPr/>
            <p:nvPr/>
          </p:nvCxnSpPr>
          <p:spPr>
            <a:xfrm>
              <a:off x="9325402" y="3946375"/>
              <a:ext cx="1491915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FC6043-0482-17FD-62BD-F5BA5765550E}"/>
                </a:ext>
              </a:extLst>
            </p:cNvPr>
            <p:cNvCxnSpPr>
              <a:cxnSpLocks/>
            </p:cNvCxnSpPr>
            <p:nvPr/>
          </p:nvCxnSpPr>
          <p:spPr>
            <a:xfrm rot="-1800000">
              <a:off x="10736213" y="3672054"/>
              <a:ext cx="1097280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B3AA792-1507-0801-4CF5-E4C743DC259A}"/>
              </a:ext>
            </a:extLst>
          </p:cNvPr>
          <p:cNvGrpSpPr/>
          <p:nvPr/>
        </p:nvGrpSpPr>
        <p:grpSpPr>
          <a:xfrm>
            <a:off x="1973178" y="2321253"/>
            <a:ext cx="9910231" cy="1965928"/>
            <a:chOff x="1973178" y="2321253"/>
            <a:chExt cx="9910231" cy="1965928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6E3E3F4-B149-4977-EE94-22A184DB188A}"/>
                </a:ext>
              </a:extLst>
            </p:cNvPr>
            <p:cNvCxnSpPr/>
            <p:nvPr/>
          </p:nvCxnSpPr>
          <p:spPr>
            <a:xfrm>
              <a:off x="1973178" y="4287181"/>
              <a:ext cx="1491915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AB89708-22CC-71B7-51EA-AD4D1B39558C}"/>
                </a:ext>
              </a:extLst>
            </p:cNvPr>
            <p:cNvCxnSpPr>
              <a:cxnSpLocks/>
            </p:cNvCxnSpPr>
            <p:nvPr/>
          </p:nvCxnSpPr>
          <p:spPr>
            <a:xfrm rot="-240000">
              <a:off x="3449330" y="4235456"/>
              <a:ext cx="1491915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C6B3C4B-06F1-D6B5-4A46-023DE69D40CE}"/>
                </a:ext>
              </a:extLst>
            </p:cNvPr>
            <p:cNvCxnSpPr>
              <a:cxnSpLocks/>
            </p:cNvCxnSpPr>
            <p:nvPr/>
          </p:nvCxnSpPr>
          <p:spPr>
            <a:xfrm rot="-240000">
              <a:off x="4909720" y="4129853"/>
              <a:ext cx="1491915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E8EE038-FC58-43A4-8C39-C837C7CC63EE}"/>
                </a:ext>
              </a:extLst>
            </p:cNvPr>
            <p:cNvCxnSpPr>
              <a:cxnSpLocks/>
            </p:cNvCxnSpPr>
            <p:nvPr/>
          </p:nvCxnSpPr>
          <p:spPr>
            <a:xfrm rot="-360000">
              <a:off x="6372914" y="4000781"/>
              <a:ext cx="1491915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7897350-61B5-454F-71CB-CEF563FA6C7C}"/>
                </a:ext>
              </a:extLst>
            </p:cNvPr>
            <p:cNvCxnSpPr>
              <a:cxnSpLocks/>
            </p:cNvCxnSpPr>
            <p:nvPr/>
          </p:nvCxnSpPr>
          <p:spPr>
            <a:xfrm rot="-900000">
              <a:off x="7814125" y="3734449"/>
              <a:ext cx="1491915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41133C3-CA7E-AC13-D0F4-5A2EF7FD7791}"/>
                </a:ext>
              </a:extLst>
            </p:cNvPr>
            <p:cNvCxnSpPr>
              <a:cxnSpLocks/>
            </p:cNvCxnSpPr>
            <p:nvPr/>
          </p:nvCxnSpPr>
          <p:spPr>
            <a:xfrm rot="-1800000">
              <a:off x="9174039" y="3173723"/>
              <a:ext cx="1491915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D8CC2EE-A152-B11B-CD84-6EF176EE3C87}"/>
                </a:ext>
              </a:extLst>
            </p:cNvPr>
            <p:cNvCxnSpPr>
              <a:cxnSpLocks/>
            </p:cNvCxnSpPr>
            <p:nvPr/>
          </p:nvCxnSpPr>
          <p:spPr>
            <a:xfrm rot="-2400000">
              <a:off x="10391494" y="2321253"/>
              <a:ext cx="1491915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Google Shape;347;p39">
            <a:extLst>
              <a:ext uri="{FF2B5EF4-FFF2-40B4-BE49-F238E27FC236}">
                <a16:creationId xmlns:a16="http://schemas.microsoft.com/office/drawing/2014/main" id="{4579724B-6590-E822-F975-32A13A03D18C}"/>
              </a:ext>
            </a:extLst>
          </p:cNvPr>
          <p:cNvSpPr txBox="1">
            <a:spLocks/>
          </p:cNvSpPr>
          <p:nvPr/>
        </p:nvSpPr>
        <p:spPr>
          <a:xfrm>
            <a:off x="8960312" y="2022742"/>
            <a:ext cx="2177139" cy="49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P/E cycle = 4500</a:t>
            </a:r>
          </a:p>
        </p:txBody>
      </p:sp>
      <p:sp>
        <p:nvSpPr>
          <p:cNvPr id="78" name="Google Shape;347;p39">
            <a:extLst>
              <a:ext uri="{FF2B5EF4-FFF2-40B4-BE49-F238E27FC236}">
                <a16:creationId xmlns:a16="http://schemas.microsoft.com/office/drawing/2014/main" id="{3073DE20-E7A7-2143-82E6-CB2A8CFBA0BC}"/>
              </a:ext>
            </a:extLst>
          </p:cNvPr>
          <p:cNvSpPr txBox="1">
            <a:spLocks/>
          </p:cNvSpPr>
          <p:nvPr/>
        </p:nvSpPr>
        <p:spPr>
          <a:xfrm>
            <a:off x="9825605" y="3022776"/>
            <a:ext cx="2177139" cy="49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P/E cycle = 3000</a:t>
            </a:r>
          </a:p>
        </p:txBody>
      </p:sp>
      <p:sp>
        <p:nvSpPr>
          <p:cNvPr id="79" name="Google Shape;347;p39">
            <a:extLst>
              <a:ext uri="{FF2B5EF4-FFF2-40B4-BE49-F238E27FC236}">
                <a16:creationId xmlns:a16="http://schemas.microsoft.com/office/drawing/2014/main" id="{C5AD0C35-524A-7213-5DC7-1B4AC9E95E0C}"/>
              </a:ext>
            </a:extLst>
          </p:cNvPr>
          <p:cNvSpPr txBox="1">
            <a:spLocks/>
          </p:cNvSpPr>
          <p:nvPr/>
        </p:nvSpPr>
        <p:spPr>
          <a:xfrm>
            <a:off x="10071449" y="4035287"/>
            <a:ext cx="2177139" cy="49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P/E cycle = 1500</a:t>
            </a:r>
          </a:p>
        </p:txBody>
      </p:sp>
    </p:spTree>
    <p:extLst>
      <p:ext uri="{BB962C8B-B14F-4D97-AF65-F5344CB8AC3E}">
        <p14:creationId xmlns:p14="http://schemas.microsoft.com/office/powerpoint/2010/main" val="3918908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5624667-7349-6A15-CBC4-603D4D9B0E0E}"/>
              </a:ext>
            </a:extLst>
          </p:cNvPr>
          <p:cNvGrpSpPr/>
          <p:nvPr/>
        </p:nvGrpSpPr>
        <p:grpSpPr>
          <a:xfrm>
            <a:off x="-56990" y="1993804"/>
            <a:ext cx="12293282" cy="3197360"/>
            <a:chOff x="-56990" y="1993804"/>
            <a:chExt cx="12293282" cy="319736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CD891B6-963E-7CB0-FB92-8B23B49D3C3D}"/>
                </a:ext>
              </a:extLst>
            </p:cNvPr>
            <p:cNvCxnSpPr>
              <a:cxnSpLocks/>
            </p:cNvCxnSpPr>
            <p:nvPr/>
          </p:nvCxnSpPr>
          <p:spPr>
            <a:xfrm>
              <a:off x="1952553" y="4723254"/>
              <a:ext cx="998964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0E9468-E01E-CA03-E66B-67ADFB89D1F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1579" y="3365404"/>
              <a:ext cx="27432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Google Shape;347;p39">
              <a:extLst>
                <a:ext uri="{FF2B5EF4-FFF2-40B4-BE49-F238E27FC236}">
                  <a16:creationId xmlns:a16="http://schemas.microsoft.com/office/drawing/2014/main" id="{2027C38C-2568-1FB3-F0EF-576129F29C7B}"/>
                </a:ext>
              </a:extLst>
            </p:cNvPr>
            <p:cNvSpPr txBox="1">
              <a:spLocks/>
            </p:cNvSpPr>
            <p:nvPr/>
          </p:nvSpPr>
          <p:spPr>
            <a:xfrm>
              <a:off x="10008732" y="4723254"/>
              <a:ext cx="2227560" cy="4679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 algn="ctr">
                <a:lnSpc>
                  <a:spcPct val="100000"/>
                </a:lnSpc>
                <a:buClr>
                  <a:schemeClr val="dk1"/>
                </a:buClr>
                <a:buSzPts val="2200"/>
                <a:buNone/>
              </a:pPr>
              <a:r>
                <a:rPr lang="en-US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Copyback count</a:t>
              </a:r>
            </a:p>
          </p:txBody>
        </p:sp>
        <p:sp>
          <p:nvSpPr>
            <p:cNvPr id="12" name="Google Shape;347;p39">
              <a:extLst>
                <a:ext uri="{FF2B5EF4-FFF2-40B4-BE49-F238E27FC236}">
                  <a16:creationId xmlns:a16="http://schemas.microsoft.com/office/drawing/2014/main" id="{F1C6A12E-9EBD-B794-5750-B7AAC13AF0F1}"/>
                </a:ext>
              </a:extLst>
            </p:cNvPr>
            <p:cNvSpPr txBox="1">
              <a:spLocks/>
            </p:cNvSpPr>
            <p:nvPr/>
          </p:nvSpPr>
          <p:spPr>
            <a:xfrm>
              <a:off x="-56990" y="3133621"/>
              <a:ext cx="2112672" cy="494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 algn="ctr">
                <a:lnSpc>
                  <a:spcPct val="100000"/>
                </a:lnSpc>
                <a:buClr>
                  <a:schemeClr val="dk1"/>
                </a:buClr>
                <a:buSzPts val="2200"/>
                <a:buNone/>
              </a:pPr>
              <a:r>
                <a:rPr lang="en-US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Raw bit error rate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0415BB-F04D-AAFD-2BC8-6A8FF308E11D}"/>
              </a:ext>
            </a:extLst>
          </p:cNvPr>
          <p:cNvSpPr txBox="1">
            <a:spLocks/>
          </p:cNvSpPr>
          <p:nvPr/>
        </p:nvSpPr>
        <p:spPr>
          <a:xfrm>
            <a:off x="310704" y="1025527"/>
            <a:ext cx="11570190" cy="5053995"/>
          </a:xfrm>
          <a:prstGeom prst="rect">
            <a:avLst/>
          </a:prstGeom>
        </p:spPr>
        <p:txBody>
          <a:bodyPr vert="horz" lIns="91440" tIns="45721" rIns="91440" bIns="45721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Move data between 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blocks with same P/E cycle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via copyback to measure error rate 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A0632-D2FA-1B98-74AE-6E22504F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9661" y="6247964"/>
            <a:ext cx="763385" cy="531701"/>
          </a:xfrm>
        </p:spPr>
        <p:txBody>
          <a:bodyPr/>
          <a:lstStyle/>
          <a:p>
            <a:fld id="{1207F9FD-4E10-4B0A-8100-6F5044EF21A9}" type="slidenum">
              <a:rPr lang="en-US"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fld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Google Shape;106;p26">
            <a:extLst>
              <a:ext uri="{FF2B5EF4-FFF2-40B4-BE49-F238E27FC236}">
                <a16:creationId xmlns:a16="http://schemas.microsoft.com/office/drawing/2014/main" id="{212A4720-AF3B-1CD0-315D-3AE871E43DDE}"/>
              </a:ext>
            </a:extLst>
          </p:cNvPr>
          <p:cNvSpPr txBox="1">
            <a:spLocks/>
          </p:cNvSpPr>
          <p:nvPr/>
        </p:nvSpPr>
        <p:spPr>
          <a:xfrm>
            <a:off x="310704" y="173737"/>
            <a:ext cx="7968601" cy="7784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Copyback Error Characteristics</a:t>
            </a:r>
          </a:p>
        </p:txBody>
      </p:sp>
      <p:sp>
        <p:nvSpPr>
          <p:cNvPr id="23" name="Google Shape;180;p30">
            <a:extLst>
              <a:ext uri="{FF2B5EF4-FFF2-40B4-BE49-F238E27FC236}">
                <a16:creationId xmlns:a16="http://schemas.microsoft.com/office/drawing/2014/main" id="{09FEE52A-82AF-83EB-A201-A388F506D494}"/>
              </a:ext>
            </a:extLst>
          </p:cNvPr>
          <p:cNvSpPr txBox="1"/>
          <p:nvPr/>
        </p:nvSpPr>
        <p:spPr>
          <a:xfrm>
            <a:off x="400638" y="6352674"/>
            <a:ext cx="10811798" cy="53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Clr>
                <a:srgbClr val="000000"/>
              </a:buClr>
              <a:buSzPts val="800"/>
            </a:pPr>
            <a:r>
              <a:rPr lang="en-US" sz="9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P/E cycle means the program/erase cycle</a:t>
            </a:r>
          </a:p>
          <a:p>
            <a:pPr>
              <a:buClr>
                <a:srgbClr val="000000"/>
              </a:buClr>
              <a:buSzPts val="800"/>
            </a:pPr>
            <a:r>
              <a:rPr lang="en-US" sz="9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This ECC can protect data under the raw bit error rate of (120 / (1024 * 8)) = 0.0146484375, with 120 bits correction per 1024 bytes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7FA36E7-9EAC-2223-B16D-80CFB331C9DB}"/>
              </a:ext>
            </a:extLst>
          </p:cNvPr>
          <p:cNvGrpSpPr/>
          <p:nvPr/>
        </p:nvGrpSpPr>
        <p:grpSpPr>
          <a:xfrm>
            <a:off x="1973179" y="3950803"/>
            <a:ext cx="9832842" cy="387417"/>
            <a:chOff x="1973179" y="3950803"/>
            <a:chExt cx="9832842" cy="38741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EB84C69-2F41-8A90-5C6D-16EDCED6B06D}"/>
                </a:ext>
              </a:extLst>
            </p:cNvPr>
            <p:cNvCxnSpPr/>
            <p:nvPr/>
          </p:nvCxnSpPr>
          <p:spPr>
            <a:xfrm>
              <a:off x="1973179" y="4335778"/>
              <a:ext cx="1491915" cy="0"/>
            </a:xfrm>
            <a:prstGeom prst="line">
              <a:avLst/>
            </a:prstGeom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E4B9DA9-21A9-E22E-08A0-0126D33FAD54}"/>
                </a:ext>
              </a:extLst>
            </p:cNvPr>
            <p:cNvCxnSpPr>
              <a:cxnSpLocks/>
            </p:cNvCxnSpPr>
            <p:nvPr/>
          </p:nvCxnSpPr>
          <p:spPr>
            <a:xfrm rot="-240000">
              <a:off x="4955192" y="4287181"/>
              <a:ext cx="1491915" cy="0"/>
            </a:xfrm>
            <a:prstGeom prst="line">
              <a:avLst/>
            </a:prstGeom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6D9EF4F-5B99-8955-9F01-73963F9AEFFC}"/>
                </a:ext>
              </a:extLst>
            </p:cNvPr>
            <p:cNvCxnSpPr/>
            <p:nvPr/>
          </p:nvCxnSpPr>
          <p:spPr>
            <a:xfrm>
              <a:off x="3465094" y="4338220"/>
              <a:ext cx="1491915" cy="0"/>
            </a:xfrm>
            <a:prstGeom prst="line">
              <a:avLst/>
            </a:prstGeom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1C44D4F-26EB-C9E0-A80A-2A4B4D2FA321}"/>
                </a:ext>
              </a:extLst>
            </p:cNvPr>
            <p:cNvCxnSpPr/>
            <p:nvPr/>
          </p:nvCxnSpPr>
          <p:spPr>
            <a:xfrm>
              <a:off x="6445290" y="4234198"/>
              <a:ext cx="1491915" cy="0"/>
            </a:xfrm>
            <a:prstGeom prst="line">
              <a:avLst/>
            </a:prstGeom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A6FE6E1-416C-CCD6-C296-008DFF1B0A39}"/>
                </a:ext>
              </a:extLst>
            </p:cNvPr>
            <p:cNvCxnSpPr>
              <a:cxnSpLocks/>
            </p:cNvCxnSpPr>
            <p:nvPr/>
          </p:nvCxnSpPr>
          <p:spPr>
            <a:xfrm rot="-360000">
              <a:off x="7929484" y="4158944"/>
              <a:ext cx="1491915" cy="0"/>
            </a:xfrm>
            <a:prstGeom prst="line">
              <a:avLst/>
            </a:prstGeom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0569F2-DC04-6C6D-56D4-90EB9BEBF9E6}"/>
                </a:ext>
              </a:extLst>
            </p:cNvPr>
            <p:cNvCxnSpPr>
              <a:cxnSpLocks/>
            </p:cNvCxnSpPr>
            <p:nvPr/>
          </p:nvCxnSpPr>
          <p:spPr>
            <a:xfrm rot="-900000">
              <a:off x="10800181" y="3950803"/>
              <a:ext cx="1005840" cy="0"/>
            </a:xfrm>
            <a:prstGeom prst="line">
              <a:avLst/>
            </a:prstGeom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7A510EC-2070-9B02-ADC6-7263683150EE}"/>
                </a:ext>
              </a:extLst>
            </p:cNvPr>
            <p:cNvCxnSpPr/>
            <p:nvPr/>
          </p:nvCxnSpPr>
          <p:spPr>
            <a:xfrm>
              <a:off x="9357894" y="4080970"/>
              <a:ext cx="1491915" cy="0"/>
            </a:xfrm>
            <a:prstGeom prst="line">
              <a:avLst/>
            </a:prstGeom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A2A9B34-307E-4E67-F74A-A218EE9E6E00}"/>
              </a:ext>
            </a:extLst>
          </p:cNvPr>
          <p:cNvGrpSpPr/>
          <p:nvPr/>
        </p:nvGrpSpPr>
        <p:grpSpPr>
          <a:xfrm>
            <a:off x="1973179" y="3672054"/>
            <a:ext cx="9860314" cy="647635"/>
            <a:chOff x="1973179" y="3672054"/>
            <a:chExt cx="9860314" cy="647635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468CEBC-904A-201F-6067-64000967A199}"/>
                </a:ext>
              </a:extLst>
            </p:cNvPr>
            <p:cNvCxnSpPr/>
            <p:nvPr/>
          </p:nvCxnSpPr>
          <p:spPr>
            <a:xfrm>
              <a:off x="1973179" y="4319689"/>
              <a:ext cx="1491915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BF1566E-4E49-42A9-6195-00A6A379083F}"/>
                </a:ext>
              </a:extLst>
            </p:cNvPr>
            <p:cNvCxnSpPr/>
            <p:nvPr/>
          </p:nvCxnSpPr>
          <p:spPr>
            <a:xfrm>
              <a:off x="3465093" y="4319689"/>
              <a:ext cx="1491915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40F92ED-183F-3D80-1506-C8D291AEF5BF}"/>
                </a:ext>
              </a:extLst>
            </p:cNvPr>
            <p:cNvCxnSpPr>
              <a:cxnSpLocks/>
            </p:cNvCxnSpPr>
            <p:nvPr/>
          </p:nvCxnSpPr>
          <p:spPr>
            <a:xfrm rot="-360000">
              <a:off x="4931839" y="4232449"/>
              <a:ext cx="1491915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8BE2CBB-20B4-9CF6-5C16-662C7B66CB1F}"/>
                </a:ext>
              </a:extLst>
            </p:cNvPr>
            <p:cNvCxnSpPr>
              <a:cxnSpLocks/>
            </p:cNvCxnSpPr>
            <p:nvPr/>
          </p:nvCxnSpPr>
          <p:spPr>
            <a:xfrm rot="-240000">
              <a:off x="6389959" y="4102440"/>
              <a:ext cx="1491915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62359B5-6D7E-6A05-9C91-83426CBE9AFD}"/>
                </a:ext>
              </a:extLst>
            </p:cNvPr>
            <p:cNvCxnSpPr>
              <a:cxnSpLocks/>
            </p:cNvCxnSpPr>
            <p:nvPr/>
          </p:nvCxnSpPr>
          <p:spPr>
            <a:xfrm rot="-240000">
              <a:off x="7858589" y="3998411"/>
              <a:ext cx="1491915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E9BE0BB-37A5-9216-628A-C6F681CB90D4}"/>
                </a:ext>
              </a:extLst>
            </p:cNvPr>
            <p:cNvCxnSpPr/>
            <p:nvPr/>
          </p:nvCxnSpPr>
          <p:spPr>
            <a:xfrm>
              <a:off x="9325402" y="3946375"/>
              <a:ext cx="1491915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FC6043-0482-17FD-62BD-F5BA5765550E}"/>
                </a:ext>
              </a:extLst>
            </p:cNvPr>
            <p:cNvCxnSpPr>
              <a:cxnSpLocks/>
            </p:cNvCxnSpPr>
            <p:nvPr/>
          </p:nvCxnSpPr>
          <p:spPr>
            <a:xfrm rot="-1800000">
              <a:off x="10736213" y="3672054"/>
              <a:ext cx="1097280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B3AA792-1507-0801-4CF5-E4C743DC259A}"/>
              </a:ext>
            </a:extLst>
          </p:cNvPr>
          <p:cNvGrpSpPr/>
          <p:nvPr/>
        </p:nvGrpSpPr>
        <p:grpSpPr>
          <a:xfrm>
            <a:off x="1973178" y="2321253"/>
            <a:ext cx="9910231" cy="1965928"/>
            <a:chOff x="1973178" y="2321253"/>
            <a:chExt cx="9910231" cy="1965928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6E3E3F4-B149-4977-EE94-22A184DB188A}"/>
                </a:ext>
              </a:extLst>
            </p:cNvPr>
            <p:cNvCxnSpPr/>
            <p:nvPr/>
          </p:nvCxnSpPr>
          <p:spPr>
            <a:xfrm>
              <a:off x="1973178" y="4287181"/>
              <a:ext cx="1491915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AB89708-22CC-71B7-51EA-AD4D1B39558C}"/>
                </a:ext>
              </a:extLst>
            </p:cNvPr>
            <p:cNvCxnSpPr>
              <a:cxnSpLocks/>
            </p:cNvCxnSpPr>
            <p:nvPr/>
          </p:nvCxnSpPr>
          <p:spPr>
            <a:xfrm rot="-240000">
              <a:off x="3449330" y="4235456"/>
              <a:ext cx="1491915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C6B3C4B-06F1-D6B5-4A46-023DE69D40CE}"/>
                </a:ext>
              </a:extLst>
            </p:cNvPr>
            <p:cNvCxnSpPr>
              <a:cxnSpLocks/>
            </p:cNvCxnSpPr>
            <p:nvPr/>
          </p:nvCxnSpPr>
          <p:spPr>
            <a:xfrm rot="-240000">
              <a:off x="4909720" y="4129853"/>
              <a:ext cx="1491915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E8EE038-FC58-43A4-8C39-C837C7CC63EE}"/>
                </a:ext>
              </a:extLst>
            </p:cNvPr>
            <p:cNvCxnSpPr>
              <a:cxnSpLocks/>
            </p:cNvCxnSpPr>
            <p:nvPr/>
          </p:nvCxnSpPr>
          <p:spPr>
            <a:xfrm rot="-360000">
              <a:off x="6372914" y="4000781"/>
              <a:ext cx="1491915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7897350-61B5-454F-71CB-CEF563FA6C7C}"/>
                </a:ext>
              </a:extLst>
            </p:cNvPr>
            <p:cNvCxnSpPr>
              <a:cxnSpLocks/>
            </p:cNvCxnSpPr>
            <p:nvPr/>
          </p:nvCxnSpPr>
          <p:spPr>
            <a:xfrm rot="-900000">
              <a:off x="7814125" y="3734449"/>
              <a:ext cx="1491915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41133C3-CA7E-AC13-D0F4-5A2EF7FD7791}"/>
                </a:ext>
              </a:extLst>
            </p:cNvPr>
            <p:cNvCxnSpPr>
              <a:cxnSpLocks/>
            </p:cNvCxnSpPr>
            <p:nvPr/>
          </p:nvCxnSpPr>
          <p:spPr>
            <a:xfrm rot="-1800000">
              <a:off x="9174039" y="3173723"/>
              <a:ext cx="1491915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D8CC2EE-A152-B11B-CD84-6EF176EE3C87}"/>
                </a:ext>
              </a:extLst>
            </p:cNvPr>
            <p:cNvCxnSpPr>
              <a:cxnSpLocks/>
            </p:cNvCxnSpPr>
            <p:nvPr/>
          </p:nvCxnSpPr>
          <p:spPr>
            <a:xfrm rot="-2400000">
              <a:off x="10391494" y="2321253"/>
              <a:ext cx="1491915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Google Shape;347;p39">
            <a:extLst>
              <a:ext uri="{FF2B5EF4-FFF2-40B4-BE49-F238E27FC236}">
                <a16:creationId xmlns:a16="http://schemas.microsoft.com/office/drawing/2014/main" id="{4579724B-6590-E822-F975-32A13A03D18C}"/>
              </a:ext>
            </a:extLst>
          </p:cNvPr>
          <p:cNvSpPr txBox="1">
            <a:spLocks/>
          </p:cNvSpPr>
          <p:nvPr/>
        </p:nvSpPr>
        <p:spPr>
          <a:xfrm>
            <a:off x="8960312" y="2022742"/>
            <a:ext cx="2177139" cy="49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P/E cycle = 4500</a:t>
            </a:r>
          </a:p>
        </p:txBody>
      </p:sp>
      <p:sp>
        <p:nvSpPr>
          <p:cNvPr id="78" name="Google Shape;347;p39">
            <a:extLst>
              <a:ext uri="{FF2B5EF4-FFF2-40B4-BE49-F238E27FC236}">
                <a16:creationId xmlns:a16="http://schemas.microsoft.com/office/drawing/2014/main" id="{3073DE20-E7A7-2143-82E6-CB2A8CFBA0BC}"/>
              </a:ext>
            </a:extLst>
          </p:cNvPr>
          <p:cNvSpPr txBox="1">
            <a:spLocks/>
          </p:cNvSpPr>
          <p:nvPr/>
        </p:nvSpPr>
        <p:spPr>
          <a:xfrm>
            <a:off x="9825605" y="3022776"/>
            <a:ext cx="2177139" cy="49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P/E cycle = 3000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68D0A95-F97B-2743-88BF-0E4E49ECB0CE}"/>
              </a:ext>
            </a:extLst>
          </p:cNvPr>
          <p:cNvCxnSpPr/>
          <p:nvPr/>
        </p:nvCxnSpPr>
        <p:spPr>
          <a:xfrm>
            <a:off x="1714098" y="4080969"/>
            <a:ext cx="1024128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Google Shape;347;p39">
            <a:extLst>
              <a:ext uri="{FF2B5EF4-FFF2-40B4-BE49-F238E27FC236}">
                <a16:creationId xmlns:a16="http://schemas.microsoft.com/office/drawing/2014/main" id="{AD565B59-D405-7D92-DA33-2DC5E9789F54}"/>
              </a:ext>
            </a:extLst>
          </p:cNvPr>
          <p:cNvSpPr txBox="1">
            <a:spLocks/>
          </p:cNvSpPr>
          <p:nvPr/>
        </p:nvSpPr>
        <p:spPr>
          <a:xfrm>
            <a:off x="2202813" y="3581982"/>
            <a:ext cx="3755286" cy="49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Error correction capability of ECC</a:t>
            </a:r>
          </a:p>
        </p:txBody>
      </p:sp>
      <p:sp>
        <p:nvSpPr>
          <p:cNvPr id="13" name="Google Shape;347;p39">
            <a:extLst>
              <a:ext uri="{FF2B5EF4-FFF2-40B4-BE49-F238E27FC236}">
                <a16:creationId xmlns:a16="http://schemas.microsoft.com/office/drawing/2014/main" id="{275F9D64-39D1-B289-D9A1-911150851985}"/>
              </a:ext>
            </a:extLst>
          </p:cNvPr>
          <p:cNvSpPr txBox="1">
            <a:spLocks/>
          </p:cNvSpPr>
          <p:nvPr/>
        </p:nvSpPr>
        <p:spPr>
          <a:xfrm>
            <a:off x="10071449" y="4035287"/>
            <a:ext cx="2177139" cy="49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P/E cycle = 1500</a:t>
            </a:r>
          </a:p>
        </p:txBody>
      </p:sp>
    </p:spTree>
    <p:extLst>
      <p:ext uri="{BB962C8B-B14F-4D97-AF65-F5344CB8AC3E}">
        <p14:creationId xmlns:p14="http://schemas.microsoft.com/office/powerpoint/2010/main" val="2297207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039E49A-7C2C-81E5-A138-22711F154AC0}"/>
              </a:ext>
            </a:extLst>
          </p:cNvPr>
          <p:cNvGrpSpPr/>
          <p:nvPr/>
        </p:nvGrpSpPr>
        <p:grpSpPr>
          <a:xfrm>
            <a:off x="-56990" y="1993804"/>
            <a:ext cx="12293282" cy="3197360"/>
            <a:chOff x="-56990" y="1993804"/>
            <a:chExt cx="12293282" cy="319736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2FF751B-5275-A7EF-E798-7DD7418586A0}"/>
                </a:ext>
              </a:extLst>
            </p:cNvPr>
            <p:cNvCxnSpPr>
              <a:cxnSpLocks/>
            </p:cNvCxnSpPr>
            <p:nvPr/>
          </p:nvCxnSpPr>
          <p:spPr>
            <a:xfrm>
              <a:off x="1952553" y="4723254"/>
              <a:ext cx="998964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F36048D-6576-7D0A-61A7-3BB0CB218F7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1579" y="3365404"/>
              <a:ext cx="27432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Google Shape;347;p39">
              <a:extLst>
                <a:ext uri="{FF2B5EF4-FFF2-40B4-BE49-F238E27FC236}">
                  <a16:creationId xmlns:a16="http://schemas.microsoft.com/office/drawing/2014/main" id="{98C21E18-4A90-11B7-76CA-6232988525A8}"/>
                </a:ext>
              </a:extLst>
            </p:cNvPr>
            <p:cNvSpPr txBox="1">
              <a:spLocks/>
            </p:cNvSpPr>
            <p:nvPr/>
          </p:nvSpPr>
          <p:spPr>
            <a:xfrm>
              <a:off x="10008732" y="4723254"/>
              <a:ext cx="2227560" cy="4679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 algn="ctr">
                <a:lnSpc>
                  <a:spcPct val="100000"/>
                </a:lnSpc>
                <a:buClr>
                  <a:schemeClr val="dk1"/>
                </a:buClr>
                <a:buSzPts val="2200"/>
                <a:buNone/>
              </a:pPr>
              <a:r>
                <a:rPr lang="en-US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Copyback count</a:t>
              </a:r>
            </a:p>
          </p:txBody>
        </p:sp>
        <p:sp>
          <p:nvSpPr>
            <p:cNvPr id="13" name="Google Shape;347;p39">
              <a:extLst>
                <a:ext uri="{FF2B5EF4-FFF2-40B4-BE49-F238E27FC236}">
                  <a16:creationId xmlns:a16="http://schemas.microsoft.com/office/drawing/2014/main" id="{28933778-7BDC-311B-7081-499EBB364B15}"/>
                </a:ext>
              </a:extLst>
            </p:cNvPr>
            <p:cNvSpPr txBox="1">
              <a:spLocks/>
            </p:cNvSpPr>
            <p:nvPr/>
          </p:nvSpPr>
          <p:spPr>
            <a:xfrm>
              <a:off x="-56990" y="3133621"/>
              <a:ext cx="2112672" cy="494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 algn="ctr">
                <a:lnSpc>
                  <a:spcPct val="100000"/>
                </a:lnSpc>
                <a:buClr>
                  <a:schemeClr val="dk1"/>
                </a:buClr>
                <a:buSzPts val="2200"/>
                <a:buNone/>
              </a:pPr>
              <a:r>
                <a:rPr lang="en-US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Raw bit error rate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0415BB-F04D-AAFD-2BC8-6A8FF308E11D}"/>
              </a:ext>
            </a:extLst>
          </p:cNvPr>
          <p:cNvSpPr txBox="1">
            <a:spLocks/>
          </p:cNvSpPr>
          <p:nvPr/>
        </p:nvSpPr>
        <p:spPr>
          <a:xfrm>
            <a:off x="310704" y="1025527"/>
            <a:ext cx="11570190" cy="5053995"/>
          </a:xfrm>
          <a:prstGeom prst="rect">
            <a:avLst/>
          </a:prstGeom>
        </p:spPr>
        <p:txBody>
          <a:bodyPr vert="horz" lIns="91440" tIns="45721" rIns="91440" bIns="45721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Move data between 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blocks with same P/E cycle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via copyback to measure error rate 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A0632-D2FA-1B98-74AE-6E22504F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9661" y="6247964"/>
            <a:ext cx="763385" cy="531701"/>
          </a:xfrm>
        </p:spPr>
        <p:txBody>
          <a:bodyPr/>
          <a:lstStyle/>
          <a:p>
            <a:fld id="{1207F9FD-4E10-4B0A-8100-6F5044EF21A9}" type="slidenum">
              <a:rPr lang="en-US"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16</a:t>
            </a:fld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Google Shape;106;p26">
            <a:extLst>
              <a:ext uri="{FF2B5EF4-FFF2-40B4-BE49-F238E27FC236}">
                <a16:creationId xmlns:a16="http://schemas.microsoft.com/office/drawing/2014/main" id="{212A4720-AF3B-1CD0-315D-3AE871E43DDE}"/>
              </a:ext>
            </a:extLst>
          </p:cNvPr>
          <p:cNvSpPr txBox="1">
            <a:spLocks/>
          </p:cNvSpPr>
          <p:nvPr/>
        </p:nvSpPr>
        <p:spPr>
          <a:xfrm>
            <a:off x="310704" y="173737"/>
            <a:ext cx="7968601" cy="7784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Copyback Error Characteristics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7FA36E7-9EAC-2223-B16D-80CFB331C9DB}"/>
              </a:ext>
            </a:extLst>
          </p:cNvPr>
          <p:cNvGrpSpPr/>
          <p:nvPr/>
        </p:nvGrpSpPr>
        <p:grpSpPr>
          <a:xfrm>
            <a:off x="1973179" y="3950803"/>
            <a:ext cx="9832842" cy="387417"/>
            <a:chOff x="1973179" y="3950803"/>
            <a:chExt cx="9832842" cy="38741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EB84C69-2F41-8A90-5C6D-16EDCED6B06D}"/>
                </a:ext>
              </a:extLst>
            </p:cNvPr>
            <p:cNvCxnSpPr/>
            <p:nvPr/>
          </p:nvCxnSpPr>
          <p:spPr>
            <a:xfrm>
              <a:off x="1973179" y="4335778"/>
              <a:ext cx="1491915" cy="0"/>
            </a:xfrm>
            <a:prstGeom prst="line">
              <a:avLst/>
            </a:prstGeom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E4B9DA9-21A9-E22E-08A0-0126D33FAD54}"/>
                </a:ext>
              </a:extLst>
            </p:cNvPr>
            <p:cNvCxnSpPr>
              <a:cxnSpLocks/>
            </p:cNvCxnSpPr>
            <p:nvPr/>
          </p:nvCxnSpPr>
          <p:spPr>
            <a:xfrm rot="-240000">
              <a:off x="4955192" y="4287181"/>
              <a:ext cx="1491915" cy="0"/>
            </a:xfrm>
            <a:prstGeom prst="line">
              <a:avLst/>
            </a:prstGeom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6D9EF4F-5B99-8955-9F01-73963F9AEFFC}"/>
                </a:ext>
              </a:extLst>
            </p:cNvPr>
            <p:cNvCxnSpPr/>
            <p:nvPr/>
          </p:nvCxnSpPr>
          <p:spPr>
            <a:xfrm>
              <a:off x="3465094" y="4338220"/>
              <a:ext cx="1491915" cy="0"/>
            </a:xfrm>
            <a:prstGeom prst="line">
              <a:avLst/>
            </a:prstGeom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1C44D4F-26EB-C9E0-A80A-2A4B4D2FA321}"/>
                </a:ext>
              </a:extLst>
            </p:cNvPr>
            <p:cNvCxnSpPr/>
            <p:nvPr/>
          </p:nvCxnSpPr>
          <p:spPr>
            <a:xfrm>
              <a:off x="6445290" y="4234198"/>
              <a:ext cx="1491915" cy="0"/>
            </a:xfrm>
            <a:prstGeom prst="line">
              <a:avLst/>
            </a:prstGeom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A6FE6E1-416C-CCD6-C296-008DFF1B0A39}"/>
                </a:ext>
              </a:extLst>
            </p:cNvPr>
            <p:cNvCxnSpPr>
              <a:cxnSpLocks/>
            </p:cNvCxnSpPr>
            <p:nvPr/>
          </p:nvCxnSpPr>
          <p:spPr>
            <a:xfrm rot="-360000">
              <a:off x="7929484" y="4158944"/>
              <a:ext cx="1491915" cy="0"/>
            </a:xfrm>
            <a:prstGeom prst="line">
              <a:avLst/>
            </a:prstGeom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0569F2-DC04-6C6D-56D4-90EB9BEBF9E6}"/>
                </a:ext>
              </a:extLst>
            </p:cNvPr>
            <p:cNvCxnSpPr>
              <a:cxnSpLocks/>
            </p:cNvCxnSpPr>
            <p:nvPr/>
          </p:nvCxnSpPr>
          <p:spPr>
            <a:xfrm rot="-900000">
              <a:off x="10800181" y="3950803"/>
              <a:ext cx="1005840" cy="0"/>
            </a:xfrm>
            <a:prstGeom prst="line">
              <a:avLst/>
            </a:prstGeom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7A510EC-2070-9B02-ADC6-7263683150EE}"/>
                </a:ext>
              </a:extLst>
            </p:cNvPr>
            <p:cNvCxnSpPr/>
            <p:nvPr/>
          </p:nvCxnSpPr>
          <p:spPr>
            <a:xfrm>
              <a:off x="9357894" y="4080970"/>
              <a:ext cx="1491915" cy="0"/>
            </a:xfrm>
            <a:prstGeom prst="line">
              <a:avLst/>
            </a:prstGeom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A2A9B34-307E-4E67-F74A-A218EE9E6E00}"/>
              </a:ext>
            </a:extLst>
          </p:cNvPr>
          <p:cNvGrpSpPr/>
          <p:nvPr/>
        </p:nvGrpSpPr>
        <p:grpSpPr>
          <a:xfrm>
            <a:off x="1973179" y="3672054"/>
            <a:ext cx="9860314" cy="647635"/>
            <a:chOff x="1973179" y="3672054"/>
            <a:chExt cx="9860314" cy="647635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468CEBC-904A-201F-6067-64000967A199}"/>
                </a:ext>
              </a:extLst>
            </p:cNvPr>
            <p:cNvCxnSpPr/>
            <p:nvPr/>
          </p:nvCxnSpPr>
          <p:spPr>
            <a:xfrm>
              <a:off x="1973179" y="4319689"/>
              <a:ext cx="1491915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BF1566E-4E49-42A9-6195-00A6A379083F}"/>
                </a:ext>
              </a:extLst>
            </p:cNvPr>
            <p:cNvCxnSpPr/>
            <p:nvPr/>
          </p:nvCxnSpPr>
          <p:spPr>
            <a:xfrm>
              <a:off x="3465093" y="4319689"/>
              <a:ext cx="1491915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40F92ED-183F-3D80-1506-C8D291AEF5BF}"/>
                </a:ext>
              </a:extLst>
            </p:cNvPr>
            <p:cNvCxnSpPr>
              <a:cxnSpLocks/>
            </p:cNvCxnSpPr>
            <p:nvPr/>
          </p:nvCxnSpPr>
          <p:spPr>
            <a:xfrm rot="-360000">
              <a:off x="4931839" y="4232449"/>
              <a:ext cx="1491915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8BE2CBB-20B4-9CF6-5C16-662C7B66CB1F}"/>
                </a:ext>
              </a:extLst>
            </p:cNvPr>
            <p:cNvCxnSpPr>
              <a:cxnSpLocks/>
            </p:cNvCxnSpPr>
            <p:nvPr/>
          </p:nvCxnSpPr>
          <p:spPr>
            <a:xfrm rot="-240000">
              <a:off x="6389959" y="4102440"/>
              <a:ext cx="1491915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62359B5-6D7E-6A05-9C91-83426CBE9AFD}"/>
                </a:ext>
              </a:extLst>
            </p:cNvPr>
            <p:cNvCxnSpPr>
              <a:cxnSpLocks/>
            </p:cNvCxnSpPr>
            <p:nvPr/>
          </p:nvCxnSpPr>
          <p:spPr>
            <a:xfrm rot="-240000">
              <a:off x="7858589" y="3998411"/>
              <a:ext cx="1491915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E9BE0BB-37A5-9216-628A-C6F681CB90D4}"/>
                </a:ext>
              </a:extLst>
            </p:cNvPr>
            <p:cNvCxnSpPr/>
            <p:nvPr/>
          </p:nvCxnSpPr>
          <p:spPr>
            <a:xfrm>
              <a:off x="9325402" y="3946375"/>
              <a:ext cx="1491915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FC6043-0482-17FD-62BD-F5BA5765550E}"/>
                </a:ext>
              </a:extLst>
            </p:cNvPr>
            <p:cNvCxnSpPr>
              <a:cxnSpLocks/>
            </p:cNvCxnSpPr>
            <p:nvPr/>
          </p:nvCxnSpPr>
          <p:spPr>
            <a:xfrm rot="-1800000">
              <a:off x="10736213" y="3672054"/>
              <a:ext cx="1097280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B3AA792-1507-0801-4CF5-E4C743DC259A}"/>
              </a:ext>
            </a:extLst>
          </p:cNvPr>
          <p:cNvGrpSpPr/>
          <p:nvPr/>
        </p:nvGrpSpPr>
        <p:grpSpPr>
          <a:xfrm>
            <a:off x="1973178" y="2321253"/>
            <a:ext cx="9910231" cy="1965928"/>
            <a:chOff x="1973178" y="2321253"/>
            <a:chExt cx="9910231" cy="1965928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6E3E3F4-B149-4977-EE94-22A184DB188A}"/>
                </a:ext>
              </a:extLst>
            </p:cNvPr>
            <p:cNvCxnSpPr/>
            <p:nvPr/>
          </p:nvCxnSpPr>
          <p:spPr>
            <a:xfrm>
              <a:off x="1973178" y="4287181"/>
              <a:ext cx="1491915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AB89708-22CC-71B7-51EA-AD4D1B39558C}"/>
                </a:ext>
              </a:extLst>
            </p:cNvPr>
            <p:cNvCxnSpPr>
              <a:cxnSpLocks/>
            </p:cNvCxnSpPr>
            <p:nvPr/>
          </p:nvCxnSpPr>
          <p:spPr>
            <a:xfrm rot="-240000">
              <a:off x="3449330" y="4235456"/>
              <a:ext cx="1491915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C6B3C4B-06F1-D6B5-4A46-023DE69D40CE}"/>
                </a:ext>
              </a:extLst>
            </p:cNvPr>
            <p:cNvCxnSpPr>
              <a:cxnSpLocks/>
            </p:cNvCxnSpPr>
            <p:nvPr/>
          </p:nvCxnSpPr>
          <p:spPr>
            <a:xfrm rot="-240000">
              <a:off x="4909720" y="4129853"/>
              <a:ext cx="1491915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E8EE038-FC58-43A4-8C39-C837C7CC63EE}"/>
                </a:ext>
              </a:extLst>
            </p:cNvPr>
            <p:cNvCxnSpPr>
              <a:cxnSpLocks/>
            </p:cNvCxnSpPr>
            <p:nvPr/>
          </p:nvCxnSpPr>
          <p:spPr>
            <a:xfrm rot="-360000">
              <a:off x="6372914" y="4000781"/>
              <a:ext cx="1491915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7897350-61B5-454F-71CB-CEF563FA6C7C}"/>
                </a:ext>
              </a:extLst>
            </p:cNvPr>
            <p:cNvCxnSpPr>
              <a:cxnSpLocks/>
            </p:cNvCxnSpPr>
            <p:nvPr/>
          </p:nvCxnSpPr>
          <p:spPr>
            <a:xfrm rot="-900000">
              <a:off x="7814125" y="3734449"/>
              <a:ext cx="1491915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41133C3-CA7E-AC13-D0F4-5A2EF7FD7791}"/>
                </a:ext>
              </a:extLst>
            </p:cNvPr>
            <p:cNvCxnSpPr>
              <a:cxnSpLocks/>
            </p:cNvCxnSpPr>
            <p:nvPr/>
          </p:nvCxnSpPr>
          <p:spPr>
            <a:xfrm rot="-1800000">
              <a:off x="9174039" y="3173723"/>
              <a:ext cx="1491915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D8CC2EE-A152-B11B-CD84-6EF176EE3C87}"/>
                </a:ext>
              </a:extLst>
            </p:cNvPr>
            <p:cNvCxnSpPr>
              <a:cxnSpLocks/>
            </p:cNvCxnSpPr>
            <p:nvPr/>
          </p:nvCxnSpPr>
          <p:spPr>
            <a:xfrm rot="-2400000">
              <a:off x="10391494" y="2321253"/>
              <a:ext cx="1491915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Google Shape;347;p39">
            <a:extLst>
              <a:ext uri="{FF2B5EF4-FFF2-40B4-BE49-F238E27FC236}">
                <a16:creationId xmlns:a16="http://schemas.microsoft.com/office/drawing/2014/main" id="{4579724B-6590-E822-F975-32A13A03D18C}"/>
              </a:ext>
            </a:extLst>
          </p:cNvPr>
          <p:cNvSpPr txBox="1">
            <a:spLocks/>
          </p:cNvSpPr>
          <p:nvPr/>
        </p:nvSpPr>
        <p:spPr>
          <a:xfrm>
            <a:off x="8960312" y="2022742"/>
            <a:ext cx="2177139" cy="49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P/E cycle = 4500</a:t>
            </a:r>
          </a:p>
        </p:txBody>
      </p:sp>
      <p:sp>
        <p:nvSpPr>
          <p:cNvPr id="78" name="Google Shape;347;p39">
            <a:extLst>
              <a:ext uri="{FF2B5EF4-FFF2-40B4-BE49-F238E27FC236}">
                <a16:creationId xmlns:a16="http://schemas.microsoft.com/office/drawing/2014/main" id="{3073DE20-E7A7-2143-82E6-CB2A8CFBA0BC}"/>
              </a:ext>
            </a:extLst>
          </p:cNvPr>
          <p:cNvSpPr txBox="1">
            <a:spLocks/>
          </p:cNvSpPr>
          <p:nvPr/>
        </p:nvSpPr>
        <p:spPr>
          <a:xfrm>
            <a:off x="9825605" y="3022776"/>
            <a:ext cx="2177139" cy="49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P/E cycle = 3000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68D0A95-F97B-2743-88BF-0E4E49ECB0CE}"/>
              </a:ext>
            </a:extLst>
          </p:cNvPr>
          <p:cNvCxnSpPr/>
          <p:nvPr/>
        </p:nvCxnSpPr>
        <p:spPr>
          <a:xfrm>
            <a:off x="1714098" y="4080969"/>
            <a:ext cx="1024128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Google Shape;347;p39">
            <a:extLst>
              <a:ext uri="{FF2B5EF4-FFF2-40B4-BE49-F238E27FC236}">
                <a16:creationId xmlns:a16="http://schemas.microsoft.com/office/drawing/2014/main" id="{AD565B59-D405-7D92-DA33-2DC5E9789F54}"/>
              </a:ext>
            </a:extLst>
          </p:cNvPr>
          <p:cNvSpPr txBox="1">
            <a:spLocks/>
          </p:cNvSpPr>
          <p:nvPr/>
        </p:nvSpPr>
        <p:spPr>
          <a:xfrm>
            <a:off x="2202813" y="3581982"/>
            <a:ext cx="3755286" cy="49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Error correction capability of ECC</a:t>
            </a:r>
          </a:p>
        </p:txBody>
      </p:sp>
      <p:sp>
        <p:nvSpPr>
          <p:cNvPr id="83" name="Google Shape;347;p39">
            <a:extLst>
              <a:ext uri="{FF2B5EF4-FFF2-40B4-BE49-F238E27FC236}">
                <a16:creationId xmlns:a16="http://schemas.microsoft.com/office/drawing/2014/main" id="{BB760DC6-594F-4415-BC5B-A0422519622C}"/>
              </a:ext>
            </a:extLst>
          </p:cNvPr>
          <p:cNvSpPr txBox="1">
            <a:spLocks/>
          </p:cNvSpPr>
          <p:nvPr/>
        </p:nvSpPr>
        <p:spPr>
          <a:xfrm>
            <a:off x="346688" y="5364193"/>
            <a:ext cx="11656056" cy="112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Two key observations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 algn="l">
              <a:lnSpc>
                <a:spcPct val="100000"/>
              </a:lnSpc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038CE4-7A71-13E9-FFFA-DFD995F44167}"/>
              </a:ext>
            </a:extLst>
          </p:cNvPr>
          <p:cNvGrpSpPr/>
          <p:nvPr/>
        </p:nvGrpSpPr>
        <p:grpSpPr>
          <a:xfrm>
            <a:off x="6173537" y="3488240"/>
            <a:ext cx="3568236" cy="1857566"/>
            <a:chOff x="6173537" y="3488240"/>
            <a:chExt cx="3568236" cy="1857566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A198C39-CE41-8D1A-25F7-038A73205FF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59137" y="4402640"/>
              <a:ext cx="1828800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0587438-6471-292E-5BC1-B34EEC5B0AA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38173" y="4402640"/>
              <a:ext cx="1828800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81EEAC0-EB8A-916F-38A6-CA93376DE21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827373" y="4431406"/>
              <a:ext cx="1828800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Google Shape;347;p39">
            <a:extLst>
              <a:ext uri="{FF2B5EF4-FFF2-40B4-BE49-F238E27FC236}">
                <a16:creationId xmlns:a16="http://schemas.microsoft.com/office/drawing/2014/main" id="{D214C5C8-22F2-8EBB-B4C6-7F6E02172B5F}"/>
              </a:ext>
            </a:extLst>
          </p:cNvPr>
          <p:cNvSpPr txBox="1">
            <a:spLocks/>
          </p:cNvSpPr>
          <p:nvPr/>
        </p:nvSpPr>
        <p:spPr>
          <a:xfrm>
            <a:off x="10071449" y="4035287"/>
            <a:ext cx="2177139" cy="49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P/E cycle = 1500</a:t>
            </a:r>
          </a:p>
        </p:txBody>
      </p:sp>
      <p:sp>
        <p:nvSpPr>
          <p:cNvPr id="16" name="Google Shape;180;p30">
            <a:extLst>
              <a:ext uri="{FF2B5EF4-FFF2-40B4-BE49-F238E27FC236}">
                <a16:creationId xmlns:a16="http://schemas.microsoft.com/office/drawing/2014/main" id="{52003CEF-C416-B4CD-8E1A-EDAC4FE96F7E}"/>
              </a:ext>
            </a:extLst>
          </p:cNvPr>
          <p:cNvSpPr txBox="1"/>
          <p:nvPr/>
        </p:nvSpPr>
        <p:spPr>
          <a:xfrm>
            <a:off x="400638" y="6352674"/>
            <a:ext cx="10811798" cy="53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Clr>
                <a:srgbClr val="000000"/>
              </a:buClr>
              <a:buSzPts val="800"/>
            </a:pPr>
            <a:r>
              <a:rPr lang="en-US" sz="9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P/E cycle means the program/erase cycle</a:t>
            </a:r>
          </a:p>
          <a:p>
            <a:pPr>
              <a:buClr>
                <a:srgbClr val="000000"/>
              </a:buClr>
              <a:buSzPts val="800"/>
            </a:pPr>
            <a:r>
              <a:rPr lang="en-US" sz="9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This ECC can protect data under the raw bit error rate of (120 / (1024 * 8)) = 0.0146484375, with 120 bits correction per 1024 bytes</a:t>
            </a:r>
          </a:p>
        </p:txBody>
      </p:sp>
    </p:spTree>
    <p:extLst>
      <p:ext uri="{BB962C8B-B14F-4D97-AF65-F5344CB8AC3E}">
        <p14:creationId xmlns:p14="http://schemas.microsoft.com/office/powerpoint/2010/main" val="2634731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001F22D-4AF9-D50B-CE4B-E4D0E6718B99}"/>
              </a:ext>
            </a:extLst>
          </p:cNvPr>
          <p:cNvGrpSpPr/>
          <p:nvPr/>
        </p:nvGrpSpPr>
        <p:grpSpPr>
          <a:xfrm>
            <a:off x="-56990" y="1993804"/>
            <a:ext cx="12293282" cy="3197360"/>
            <a:chOff x="-56990" y="1993804"/>
            <a:chExt cx="12293282" cy="319736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8B9675D-8278-E309-352E-328AB081D46B}"/>
                </a:ext>
              </a:extLst>
            </p:cNvPr>
            <p:cNvCxnSpPr>
              <a:cxnSpLocks/>
            </p:cNvCxnSpPr>
            <p:nvPr/>
          </p:nvCxnSpPr>
          <p:spPr>
            <a:xfrm>
              <a:off x="1952553" y="4723254"/>
              <a:ext cx="998964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939C854-D123-680E-EA6A-26A055EB28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1579" y="3365404"/>
              <a:ext cx="27432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Google Shape;347;p39">
              <a:extLst>
                <a:ext uri="{FF2B5EF4-FFF2-40B4-BE49-F238E27FC236}">
                  <a16:creationId xmlns:a16="http://schemas.microsoft.com/office/drawing/2014/main" id="{C7D2ABBC-F51F-B491-B027-EB3DAC0277E2}"/>
                </a:ext>
              </a:extLst>
            </p:cNvPr>
            <p:cNvSpPr txBox="1">
              <a:spLocks/>
            </p:cNvSpPr>
            <p:nvPr/>
          </p:nvSpPr>
          <p:spPr>
            <a:xfrm>
              <a:off x="10008732" y="4723254"/>
              <a:ext cx="2227560" cy="4679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 algn="ctr">
                <a:lnSpc>
                  <a:spcPct val="100000"/>
                </a:lnSpc>
                <a:buClr>
                  <a:schemeClr val="dk1"/>
                </a:buClr>
                <a:buSzPts val="2200"/>
                <a:buNone/>
              </a:pPr>
              <a:r>
                <a:rPr lang="en-US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Copyback count</a:t>
              </a:r>
            </a:p>
          </p:txBody>
        </p:sp>
        <p:sp>
          <p:nvSpPr>
            <p:cNvPr id="10" name="Google Shape;347;p39">
              <a:extLst>
                <a:ext uri="{FF2B5EF4-FFF2-40B4-BE49-F238E27FC236}">
                  <a16:creationId xmlns:a16="http://schemas.microsoft.com/office/drawing/2014/main" id="{8118E483-24EA-4213-2AE2-CFFFBCCD15D1}"/>
                </a:ext>
              </a:extLst>
            </p:cNvPr>
            <p:cNvSpPr txBox="1">
              <a:spLocks/>
            </p:cNvSpPr>
            <p:nvPr/>
          </p:nvSpPr>
          <p:spPr>
            <a:xfrm>
              <a:off x="-56990" y="3133621"/>
              <a:ext cx="2112672" cy="494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 algn="ctr">
                <a:lnSpc>
                  <a:spcPct val="100000"/>
                </a:lnSpc>
                <a:buClr>
                  <a:schemeClr val="dk1"/>
                </a:buClr>
                <a:buSzPts val="2200"/>
                <a:buNone/>
              </a:pPr>
              <a:r>
                <a:rPr lang="en-US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Raw bit error rate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0415BB-F04D-AAFD-2BC8-6A8FF308E11D}"/>
              </a:ext>
            </a:extLst>
          </p:cNvPr>
          <p:cNvSpPr txBox="1">
            <a:spLocks/>
          </p:cNvSpPr>
          <p:nvPr/>
        </p:nvSpPr>
        <p:spPr>
          <a:xfrm>
            <a:off x="310704" y="1025527"/>
            <a:ext cx="11570190" cy="5053995"/>
          </a:xfrm>
          <a:prstGeom prst="rect">
            <a:avLst/>
          </a:prstGeom>
        </p:spPr>
        <p:txBody>
          <a:bodyPr vert="horz" lIns="91440" tIns="45721" rIns="91440" bIns="45721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Move data between 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blocks with same P/E cycle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via copyback to measure error rate 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A0632-D2FA-1B98-74AE-6E22504F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9661" y="6247964"/>
            <a:ext cx="763385" cy="531701"/>
          </a:xfrm>
        </p:spPr>
        <p:txBody>
          <a:bodyPr/>
          <a:lstStyle/>
          <a:p>
            <a:fld id="{1207F9FD-4E10-4B0A-8100-6F5044EF21A9}" type="slidenum">
              <a:rPr lang="en-US"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17</a:t>
            </a:fld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Google Shape;106;p26">
            <a:extLst>
              <a:ext uri="{FF2B5EF4-FFF2-40B4-BE49-F238E27FC236}">
                <a16:creationId xmlns:a16="http://schemas.microsoft.com/office/drawing/2014/main" id="{212A4720-AF3B-1CD0-315D-3AE871E43DDE}"/>
              </a:ext>
            </a:extLst>
          </p:cNvPr>
          <p:cNvSpPr txBox="1">
            <a:spLocks/>
          </p:cNvSpPr>
          <p:nvPr/>
        </p:nvSpPr>
        <p:spPr>
          <a:xfrm>
            <a:off x="310704" y="173737"/>
            <a:ext cx="7968601" cy="7784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Copyback Error Characteristics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7FA36E7-9EAC-2223-B16D-80CFB331C9DB}"/>
              </a:ext>
            </a:extLst>
          </p:cNvPr>
          <p:cNvGrpSpPr/>
          <p:nvPr/>
        </p:nvGrpSpPr>
        <p:grpSpPr>
          <a:xfrm>
            <a:off x="1973179" y="3950803"/>
            <a:ext cx="9832842" cy="387417"/>
            <a:chOff x="1973179" y="3950803"/>
            <a:chExt cx="9832842" cy="38741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EB84C69-2F41-8A90-5C6D-16EDCED6B06D}"/>
                </a:ext>
              </a:extLst>
            </p:cNvPr>
            <p:cNvCxnSpPr/>
            <p:nvPr/>
          </p:nvCxnSpPr>
          <p:spPr>
            <a:xfrm>
              <a:off x="1973179" y="4335778"/>
              <a:ext cx="1491915" cy="0"/>
            </a:xfrm>
            <a:prstGeom prst="line">
              <a:avLst/>
            </a:prstGeom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E4B9DA9-21A9-E22E-08A0-0126D33FAD54}"/>
                </a:ext>
              </a:extLst>
            </p:cNvPr>
            <p:cNvCxnSpPr>
              <a:cxnSpLocks/>
            </p:cNvCxnSpPr>
            <p:nvPr/>
          </p:nvCxnSpPr>
          <p:spPr>
            <a:xfrm rot="-240000">
              <a:off x="4955192" y="4287181"/>
              <a:ext cx="1491915" cy="0"/>
            </a:xfrm>
            <a:prstGeom prst="line">
              <a:avLst/>
            </a:prstGeom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6D9EF4F-5B99-8955-9F01-73963F9AEFFC}"/>
                </a:ext>
              </a:extLst>
            </p:cNvPr>
            <p:cNvCxnSpPr/>
            <p:nvPr/>
          </p:nvCxnSpPr>
          <p:spPr>
            <a:xfrm>
              <a:off x="3465094" y="4338220"/>
              <a:ext cx="1491915" cy="0"/>
            </a:xfrm>
            <a:prstGeom prst="line">
              <a:avLst/>
            </a:prstGeom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1C44D4F-26EB-C9E0-A80A-2A4B4D2FA321}"/>
                </a:ext>
              </a:extLst>
            </p:cNvPr>
            <p:cNvCxnSpPr/>
            <p:nvPr/>
          </p:nvCxnSpPr>
          <p:spPr>
            <a:xfrm>
              <a:off x="6445290" y="4234198"/>
              <a:ext cx="1491915" cy="0"/>
            </a:xfrm>
            <a:prstGeom prst="line">
              <a:avLst/>
            </a:prstGeom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A6FE6E1-416C-CCD6-C296-008DFF1B0A39}"/>
                </a:ext>
              </a:extLst>
            </p:cNvPr>
            <p:cNvCxnSpPr>
              <a:cxnSpLocks/>
            </p:cNvCxnSpPr>
            <p:nvPr/>
          </p:nvCxnSpPr>
          <p:spPr>
            <a:xfrm rot="-360000">
              <a:off x="7929484" y="4158944"/>
              <a:ext cx="1491915" cy="0"/>
            </a:xfrm>
            <a:prstGeom prst="line">
              <a:avLst/>
            </a:prstGeom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0569F2-DC04-6C6D-56D4-90EB9BEBF9E6}"/>
                </a:ext>
              </a:extLst>
            </p:cNvPr>
            <p:cNvCxnSpPr>
              <a:cxnSpLocks/>
            </p:cNvCxnSpPr>
            <p:nvPr/>
          </p:nvCxnSpPr>
          <p:spPr>
            <a:xfrm rot="-900000">
              <a:off x="10800181" y="3950803"/>
              <a:ext cx="1005840" cy="0"/>
            </a:xfrm>
            <a:prstGeom prst="line">
              <a:avLst/>
            </a:prstGeom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7A510EC-2070-9B02-ADC6-7263683150EE}"/>
                </a:ext>
              </a:extLst>
            </p:cNvPr>
            <p:cNvCxnSpPr/>
            <p:nvPr/>
          </p:nvCxnSpPr>
          <p:spPr>
            <a:xfrm>
              <a:off x="9357894" y="4080970"/>
              <a:ext cx="1491915" cy="0"/>
            </a:xfrm>
            <a:prstGeom prst="line">
              <a:avLst/>
            </a:prstGeom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A2A9B34-307E-4E67-F74A-A218EE9E6E00}"/>
              </a:ext>
            </a:extLst>
          </p:cNvPr>
          <p:cNvGrpSpPr/>
          <p:nvPr/>
        </p:nvGrpSpPr>
        <p:grpSpPr>
          <a:xfrm>
            <a:off x="1973179" y="3672054"/>
            <a:ext cx="9860314" cy="647635"/>
            <a:chOff x="1973179" y="3672054"/>
            <a:chExt cx="9860314" cy="647635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468CEBC-904A-201F-6067-64000967A199}"/>
                </a:ext>
              </a:extLst>
            </p:cNvPr>
            <p:cNvCxnSpPr/>
            <p:nvPr/>
          </p:nvCxnSpPr>
          <p:spPr>
            <a:xfrm>
              <a:off x="1973179" y="4319689"/>
              <a:ext cx="1491915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BF1566E-4E49-42A9-6195-00A6A379083F}"/>
                </a:ext>
              </a:extLst>
            </p:cNvPr>
            <p:cNvCxnSpPr/>
            <p:nvPr/>
          </p:nvCxnSpPr>
          <p:spPr>
            <a:xfrm>
              <a:off x="3465093" y="4319689"/>
              <a:ext cx="1491915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40F92ED-183F-3D80-1506-C8D291AEF5BF}"/>
                </a:ext>
              </a:extLst>
            </p:cNvPr>
            <p:cNvCxnSpPr>
              <a:cxnSpLocks/>
            </p:cNvCxnSpPr>
            <p:nvPr/>
          </p:nvCxnSpPr>
          <p:spPr>
            <a:xfrm rot="-360000">
              <a:off x="4931839" y="4232449"/>
              <a:ext cx="1491915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8BE2CBB-20B4-9CF6-5C16-662C7B66CB1F}"/>
                </a:ext>
              </a:extLst>
            </p:cNvPr>
            <p:cNvCxnSpPr>
              <a:cxnSpLocks/>
            </p:cNvCxnSpPr>
            <p:nvPr/>
          </p:nvCxnSpPr>
          <p:spPr>
            <a:xfrm rot="-240000">
              <a:off x="6389959" y="4102440"/>
              <a:ext cx="1491915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62359B5-6D7E-6A05-9C91-83426CBE9AFD}"/>
                </a:ext>
              </a:extLst>
            </p:cNvPr>
            <p:cNvCxnSpPr>
              <a:cxnSpLocks/>
            </p:cNvCxnSpPr>
            <p:nvPr/>
          </p:nvCxnSpPr>
          <p:spPr>
            <a:xfrm rot="-240000">
              <a:off x="7858589" y="3998411"/>
              <a:ext cx="1491915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E9BE0BB-37A5-9216-628A-C6F681CB90D4}"/>
                </a:ext>
              </a:extLst>
            </p:cNvPr>
            <p:cNvCxnSpPr/>
            <p:nvPr/>
          </p:nvCxnSpPr>
          <p:spPr>
            <a:xfrm>
              <a:off x="9325402" y="3946375"/>
              <a:ext cx="1491915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FC6043-0482-17FD-62BD-F5BA5765550E}"/>
                </a:ext>
              </a:extLst>
            </p:cNvPr>
            <p:cNvCxnSpPr>
              <a:cxnSpLocks/>
            </p:cNvCxnSpPr>
            <p:nvPr/>
          </p:nvCxnSpPr>
          <p:spPr>
            <a:xfrm rot="-1800000">
              <a:off x="10736213" y="3672054"/>
              <a:ext cx="1097280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B3AA792-1507-0801-4CF5-E4C743DC259A}"/>
              </a:ext>
            </a:extLst>
          </p:cNvPr>
          <p:cNvGrpSpPr/>
          <p:nvPr/>
        </p:nvGrpSpPr>
        <p:grpSpPr>
          <a:xfrm>
            <a:off x="1973178" y="2321253"/>
            <a:ext cx="9910231" cy="1965928"/>
            <a:chOff x="1973178" y="2321253"/>
            <a:chExt cx="9910231" cy="1965928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6E3E3F4-B149-4977-EE94-22A184DB188A}"/>
                </a:ext>
              </a:extLst>
            </p:cNvPr>
            <p:cNvCxnSpPr/>
            <p:nvPr/>
          </p:nvCxnSpPr>
          <p:spPr>
            <a:xfrm>
              <a:off x="1973178" y="4287181"/>
              <a:ext cx="1491915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AB89708-22CC-71B7-51EA-AD4D1B39558C}"/>
                </a:ext>
              </a:extLst>
            </p:cNvPr>
            <p:cNvCxnSpPr>
              <a:cxnSpLocks/>
            </p:cNvCxnSpPr>
            <p:nvPr/>
          </p:nvCxnSpPr>
          <p:spPr>
            <a:xfrm rot="-240000">
              <a:off x="3449330" y="4235456"/>
              <a:ext cx="1491915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C6B3C4B-06F1-D6B5-4A46-023DE69D40CE}"/>
                </a:ext>
              </a:extLst>
            </p:cNvPr>
            <p:cNvCxnSpPr>
              <a:cxnSpLocks/>
            </p:cNvCxnSpPr>
            <p:nvPr/>
          </p:nvCxnSpPr>
          <p:spPr>
            <a:xfrm rot="-240000">
              <a:off x="4909720" y="4129853"/>
              <a:ext cx="1491915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E8EE038-FC58-43A4-8C39-C837C7CC63EE}"/>
                </a:ext>
              </a:extLst>
            </p:cNvPr>
            <p:cNvCxnSpPr>
              <a:cxnSpLocks/>
            </p:cNvCxnSpPr>
            <p:nvPr/>
          </p:nvCxnSpPr>
          <p:spPr>
            <a:xfrm rot="-360000">
              <a:off x="6372914" y="4000781"/>
              <a:ext cx="1491915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7897350-61B5-454F-71CB-CEF563FA6C7C}"/>
                </a:ext>
              </a:extLst>
            </p:cNvPr>
            <p:cNvCxnSpPr>
              <a:cxnSpLocks/>
            </p:cNvCxnSpPr>
            <p:nvPr/>
          </p:nvCxnSpPr>
          <p:spPr>
            <a:xfrm rot="-900000">
              <a:off x="7814125" y="3734449"/>
              <a:ext cx="1491915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41133C3-CA7E-AC13-D0F4-5A2EF7FD7791}"/>
                </a:ext>
              </a:extLst>
            </p:cNvPr>
            <p:cNvCxnSpPr>
              <a:cxnSpLocks/>
            </p:cNvCxnSpPr>
            <p:nvPr/>
          </p:nvCxnSpPr>
          <p:spPr>
            <a:xfrm rot="-1800000">
              <a:off x="9174039" y="3173723"/>
              <a:ext cx="1491915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D8CC2EE-A152-B11B-CD84-6EF176EE3C87}"/>
                </a:ext>
              </a:extLst>
            </p:cNvPr>
            <p:cNvCxnSpPr>
              <a:cxnSpLocks/>
            </p:cNvCxnSpPr>
            <p:nvPr/>
          </p:nvCxnSpPr>
          <p:spPr>
            <a:xfrm rot="-2400000">
              <a:off x="10391494" y="2321253"/>
              <a:ext cx="1491915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Google Shape;347;p39">
            <a:extLst>
              <a:ext uri="{FF2B5EF4-FFF2-40B4-BE49-F238E27FC236}">
                <a16:creationId xmlns:a16="http://schemas.microsoft.com/office/drawing/2014/main" id="{4579724B-6590-E822-F975-32A13A03D18C}"/>
              </a:ext>
            </a:extLst>
          </p:cNvPr>
          <p:cNvSpPr txBox="1">
            <a:spLocks/>
          </p:cNvSpPr>
          <p:nvPr/>
        </p:nvSpPr>
        <p:spPr>
          <a:xfrm>
            <a:off x="8960312" y="2022742"/>
            <a:ext cx="2177139" cy="49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P/E cycle = 4500</a:t>
            </a:r>
          </a:p>
        </p:txBody>
      </p:sp>
      <p:sp>
        <p:nvSpPr>
          <p:cNvPr id="78" name="Google Shape;347;p39">
            <a:extLst>
              <a:ext uri="{FF2B5EF4-FFF2-40B4-BE49-F238E27FC236}">
                <a16:creationId xmlns:a16="http://schemas.microsoft.com/office/drawing/2014/main" id="{3073DE20-E7A7-2143-82E6-CB2A8CFBA0BC}"/>
              </a:ext>
            </a:extLst>
          </p:cNvPr>
          <p:cNvSpPr txBox="1">
            <a:spLocks/>
          </p:cNvSpPr>
          <p:nvPr/>
        </p:nvSpPr>
        <p:spPr>
          <a:xfrm>
            <a:off x="9825605" y="3022776"/>
            <a:ext cx="2177139" cy="49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P/E cycle = 3000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68D0A95-F97B-2743-88BF-0E4E49ECB0CE}"/>
              </a:ext>
            </a:extLst>
          </p:cNvPr>
          <p:cNvCxnSpPr/>
          <p:nvPr/>
        </p:nvCxnSpPr>
        <p:spPr>
          <a:xfrm>
            <a:off x="1714098" y="4080969"/>
            <a:ext cx="1024128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Google Shape;347;p39">
            <a:extLst>
              <a:ext uri="{FF2B5EF4-FFF2-40B4-BE49-F238E27FC236}">
                <a16:creationId xmlns:a16="http://schemas.microsoft.com/office/drawing/2014/main" id="{AD565B59-D405-7D92-DA33-2DC5E9789F54}"/>
              </a:ext>
            </a:extLst>
          </p:cNvPr>
          <p:cNvSpPr txBox="1">
            <a:spLocks/>
          </p:cNvSpPr>
          <p:nvPr/>
        </p:nvSpPr>
        <p:spPr>
          <a:xfrm>
            <a:off x="2202813" y="3581982"/>
            <a:ext cx="3755286" cy="49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Error correction capability of ECC</a:t>
            </a:r>
          </a:p>
        </p:txBody>
      </p:sp>
      <p:sp>
        <p:nvSpPr>
          <p:cNvPr id="83" name="Google Shape;347;p39">
            <a:extLst>
              <a:ext uri="{FF2B5EF4-FFF2-40B4-BE49-F238E27FC236}">
                <a16:creationId xmlns:a16="http://schemas.microsoft.com/office/drawing/2014/main" id="{BB760DC6-594F-4415-BC5B-A0422519622C}"/>
              </a:ext>
            </a:extLst>
          </p:cNvPr>
          <p:cNvSpPr txBox="1">
            <a:spLocks/>
          </p:cNvSpPr>
          <p:nvPr/>
        </p:nvSpPr>
        <p:spPr>
          <a:xfrm>
            <a:off x="346688" y="5364193"/>
            <a:ext cx="11656056" cy="112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Two key observations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(1) ECC can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protect against data loss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within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certain number of copyback operations under different P/E cycles </a:t>
            </a:r>
          </a:p>
          <a:p>
            <a:pPr marL="0" indent="0" algn="l">
              <a:lnSpc>
                <a:spcPct val="100000"/>
              </a:lnSpc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Google Shape;347;p39">
            <a:extLst>
              <a:ext uri="{FF2B5EF4-FFF2-40B4-BE49-F238E27FC236}">
                <a16:creationId xmlns:a16="http://schemas.microsoft.com/office/drawing/2014/main" id="{E2F61C34-35BF-FDA8-AEA0-3A62189BB9E9}"/>
              </a:ext>
            </a:extLst>
          </p:cNvPr>
          <p:cNvSpPr txBox="1">
            <a:spLocks/>
          </p:cNvSpPr>
          <p:nvPr/>
        </p:nvSpPr>
        <p:spPr>
          <a:xfrm>
            <a:off x="10071449" y="4035287"/>
            <a:ext cx="2177139" cy="49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P/E cycle = 1500</a:t>
            </a:r>
          </a:p>
        </p:txBody>
      </p:sp>
      <p:sp>
        <p:nvSpPr>
          <p:cNvPr id="16" name="Google Shape;180;p30">
            <a:extLst>
              <a:ext uri="{FF2B5EF4-FFF2-40B4-BE49-F238E27FC236}">
                <a16:creationId xmlns:a16="http://schemas.microsoft.com/office/drawing/2014/main" id="{AEF0B05E-1D84-40C0-2665-8CB9CD156FDF}"/>
              </a:ext>
            </a:extLst>
          </p:cNvPr>
          <p:cNvSpPr txBox="1"/>
          <p:nvPr/>
        </p:nvSpPr>
        <p:spPr>
          <a:xfrm>
            <a:off x="400638" y="6352674"/>
            <a:ext cx="10811798" cy="53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Clr>
                <a:srgbClr val="000000"/>
              </a:buClr>
              <a:buSzPts val="800"/>
            </a:pPr>
            <a:r>
              <a:rPr lang="en-US" sz="9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P/E cycle means the program/erase cycle</a:t>
            </a:r>
          </a:p>
          <a:p>
            <a:pPr>
              <a:buClr>
                <a:srgbClr val="000000"/>
              </a:buClr>
              <a:buSzPts val="800"/>
            </a:pPr>
            <a:r>
              <a:rPr lang="en-US" sz="9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This ECC can protect data under the raw bit error rate of (120 / (1024 * 8)) = 0.0146484375, with 120 bits correction per 1024 bytes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4FC764-A3F8-E48C-ADDB-524138D56AE6}"/>
              </a:ext>
            </a:extLst>
          </p:cNvPr>
          <p:cNvGrpSpPr/>
          <p:nvPr/>
        </p:nvGrpSpPr>
        <p:grpSpPr>
          <a:xfrm>
            <a:off x="6173537" y="3488240"/>
            <a:ext cx="3568236" cy="1857566"/>
            <a:chOff x="6173537" y="3488240"/>
            <a:chExt cx="3568236" cy="1857566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558488A-0F4C-0584-121A-862034FCEA2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59137" y="4402640"/>
              <a:ext cx="1828800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321172E-CE77-22F9-8BBB-B69281F1398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38173" y="4402640"/>
              <a:ext cx="1828800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0448A52-BE9A-7BE5-84BA-EACD6267FBE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827373" y="4431406"/>
              <a:ext cx="1828800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FB7EB41-9805-E9EF-3BF0-7A3657DAAD10}"/>
              </a:ext>
            </a:extLst>
          </p:cNvPr>
          <p:cNvSpPr/>
          <p:nvPr/>
        </p:nvSpPr>
        <p:spPr>
          <a:xfrm>
            <a:off x="1973178" y="4109277"/>
            <a:ext cx="7768592" cy="6078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Error correction </a:t>
            </a:r>
          </a:p>
        </p:txBody>
      </p:sp>
    </p:spTree>
    <p:extLst>
      <p:ext uri="{BB962C8B-B14F-4D97-AF65-F5344CB8AC3E}">
        <p14:creationId xmlns:p14="http://schemas.microsoft.com/office/powerpoint/2010/main" val="487632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5E08FCF-2B7A-299B-DE4B-AD8922EE7535}"/>
              </a:ext>
            </a:extLst>
          </p:cNvPr>
          <p:cNvGrpSpPr/>
          <p:nvPr/>
        </p:nvGrpSpPr>
        <p:grpSpPr>
          <a:xfrm>
            <a:off x="-56990" y="1993804"/>
            <a:ext cx="12293282" cy="3197360"/>
            <a:chOff x="-56990" y="1993804"/>
            <a:chExt cx="12293282" cy="3197360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887860D-ED99-9CE4-0CB0-345F0D7AA134}"/>
                </a:ext>
              </a:extLst>
            </p:cNvPr>
            <p:cNvCxnSpPr>
              <a:cxnSpLocks/>
            </p:cNvCxnSpPr>
            <p:nvPr/>
          </p:nvCxnSpPr>
          <p:spPr>
            <a:xfrm>
              <a:off x="1952553" y="4723254"/>
              <a:ext cx="998964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97B2BA5-A061-122D-7D03-3872B8A25CC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1579" y="3365404"/>
              <a:ext cx="27432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Google Shape;347;p39">
              <a:extLst>
                <a:ext uri="{FF2B5EF4-FFF2-40B4-BE49-F238E27FC236}">
                  <a16:creationId xmlns:a16="http://schemas.microsoft.com/office/drawing/2014/main" id="{3BB0C47B-70FF-18C5-DEBB-149D028B7C99}"/>
                </a:ext>
              </a:extLst>
            </p:cNvPr>
            <p:cNvSpPr txBox="1">
              <a:spLocks/>
            </p:cNvSpPr>
            <p:nvPr/>
          </p:nvSpPr>
          <p:spPr>
            <a:xfrm>
              <a:off x="10008732" y="4723254"/>
              <a:ext cx="2227560" cy="4679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 algn="ctr">
                <a:lnSpc>
                  <a:spcPct val="100000"/>
                </a:lnSpc>
                <a:buClr>
                  <a:schemeClr val="dk1"/>
                </a:buClr>
                <a:buSzPts val="2200"/>
                <a:buNone/>
              </a:pPr>
              <a:r>
                <a:rPr lang="en-US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Copyback count</a:t>
              </a:r>
            </a:p>
          </p:txBody>
        </p:sp>
        <p:sp>
          <p:nvSpPr>
            <p:cNvPr id="11" name="Google Shape;347;p39">
              <a:extLst>
                <a:ext uri="{FF2B5EF4-FFF2-40B4-BE49-F238E27FC236}">
                  <a16:creationId xmlns:a16="http://schemas.microsoft.com/office/drawing/2014/main" id="{F9FA2E22-BAA3-3A47-7893-0CA733FCE703}"/>
                </a:ext>
              </a:extLst>
            </p:cNvPr>
            <p:cNvSpPr txBox="1">
              <a:spLocks/>
            </p:cNvSpPr>
            <p:nvPr/>
          </p:nvSpPr>
          <p:spPr>
            <a:xfrm>
              <a:off x="-56990" y="3133621"/>
              <a:ext cx="2112672" cy="494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 algn="ctr">
                <a:lnSpc>
                  <a:spcPct val="100000"/>
                </a:lnSpc>
                <a:buClr>
                  <a:schemeClr val="dk1"/>
                </a:buClr>
                <a:buSzPts val="2200"/>
                <a:buNone/>
              </a:pPr>
              <a:r>
                <a:rPr lang="en-US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Raw bit error rate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0415BB-F04D-AAFD-2BC8-6A8FF308E11D}"/>
              </a:ext>
            </a:extLst>
          </p:cNvPr>
          <p:cNvSpPr txBox="1">
            <a:spLocks/>
          </p:cNvSpPr>
          <p:nvPr/>
        </p:nvSpPr>
        <p:spPr>
          <a:xfrm>
            <a:off x="310704" y="1025527"/>
            <a:ext cx="11570190" cy="5053995"/>
          </a:xfrm>
          <a:prstGeom prst="rect">
            <a:avLst/>
          </a:prstGeom>
        </p:spPr>
        <p:txBody>
          <a:bodyPr vert="horz" lIns="91440" tIns="45721" rIns="91440" bIns="45721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Move data between 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blocks with same P/E cycle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via copyback to measure error rate 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A0632-D2FA-1B98-74AE-6E22504F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9661" y="6247964"/>
            <a:ext cx="763385" cy="531701"/>
          </a:xfrm>
        </p:spPr>
        <p:txBody>
          <a:bodyPr/>
          <a:lstStyle/>
          <a:p>
            <a:fld id="{1207F9FD-4E10-4B0A-8100-6F5044EF21A9}" type="slidenum">
              <a:rPr lang="en-US"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18</a:t>
            </a:fld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Google Shape;106;p26">
            <a:extLst>
              <a:ext uri="{FF2B5EF4-FFF2-40B4-BE49-F238E27FC236}">
                <a16:creationId xmlns:a16="http://schemas.microsoft.com/office/drawing/2014/main" id="{212A4720-AF3B-1CD0-315D-3AE871E43DDE}"/>
              </a:ext>
            </a:extLst>
          </p:cNvPr>
          <p:cNvSpPr txBox="1">
            <a:spLocks/>
          </p:cNvSpPr>
          <p:nvPr/>
        </p:nvSpPr>
        <p:spPr>
          <a:xfrm>
            <a:off x="310704" y="173737"/>
            <a:ext cx="7968601" cy="7784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Copyback Error Characteristics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7FA36E7-9EAC-2223-B16D-80CFB331C9DB}"/>
              </a:ext>
            </a:extLst>
          </p:cNvPr>
          <p:cNvGrpSpPr/>
          <p:nvPr/>
        </p:nvGrpSpPr>
        <p:grpSpPr>
          <a:xfrm>
            <a:off x="1973179" y="3950803"/>
            <a:ext cx="9832842" cy="387417"/>
            <a:chOff x="1973179" y="3950803"/>
            <a:chExt cx="9832842" cy="38741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EB84C69-2F41-8A90-5C6D-16EDCED6B06D}"/>
                </a:ext>
              </a:extLst>
            </p:cNvPr>
            <p:cNvCxnSpPr/>
            <p:nvPr/>
          </p:nvCxnSpPr>
          <p:spPr>
            <a:xfrm>
              <a:off x="1973179" y="4335778"/>
              <a:ext cx="1491915" cy="0"/>
            </a:xfrm>
            <a:prstGeom prst="line">
              <a:avLst/>
            </a:prstGeom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E4B9DA9-21A9-E22E-08A0-0126D33FAD54}"/>
                </a:ext>
              </a:extLst>
            </p:cNvPr>
            <p:cNvCxnSpPr>
              <a:cxnSpLocks/>
            </p:cNvCxnSpPr>
            <p:nvPr/>
          </p:nvCxnSpPr>
          <p:spPr>
            <a:xfrm rot="-240000">
              <a:off x="4955192" y="4287181"/>
              <a:ext cx="1491915" cy="0"/>
            </a:xfrm>
            <a:prstGeom prst="line">
              <a:avLst/>
            </a:prstGeom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6D9EF4F-5B99-8955-9F01-73963F9AEFFC}"/>
                </a:ext>
              </a:extLst>
            </p:cNvPr>
            <p:cNvCxnSpPr/>
            <p:nvPr/>
          </p:nvCxnSpPr>
          <p:spPr>
            <a:xfrm>
              <a:off x="3465094" y="4338220"/>
              <a:ext cx="1491915" cy="0"/>
            </a:xfrm>
            <a:prstGeom prst="line">
              <a:avLst/>
            </a:prstGeom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1C44D4F-26EB-C9E0-A80A-2A4B4D2FA321}"/>
                </a:ext>
              </a:extLst>
            </p:cNvPr>
            <p:cNvCxnSpPr/>
            <p:nvPr/>
          </p:nvCxnSpPr>
          <p:spPr>
            <a:xfrm>
              <a:off x="6445290" y="4234198"/>
              <a:ext cx="1491915" cy="0"/>
            </a:xfrm>
            <a:prstGeom prst="line">
              <a:avLst/>
            </a:prstGeom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A6FE6E1-416C-CCD6-C296-008DFF1B0A39}"/>
                </a:ext>
              </a:extLst>
            </p:cNvPr>
            <p:cNvCxnSpPr>
              <a:cxnSpLocks/>
            </p:cNvCxnSpPr>
            <p:nvPr/>
          </p:nvCxnSpPr>
          <p:spPr>
            <a:xfrm rot="-360000">
              <a:off x="7929484" y="4158944"/>
              <a:ext cx="1491915" cy="0"/>
            </a:xfrm>
            <a:prstGeom prst="line">
              <a:avLst/>
            </a:prstGeom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0569F2-DC04-6C6D-56D4-90EB9BEBF9E6}"/>
                </a:ext>
              </a:extLst>
            </p:cNvPr>
            <p:cNvCxnSpPr>
              <a:cxnSpLocks/>
            </p:cNvCxnSpPr>
            <p:nvPr/>
          </p:nvCxnSpPr>
          <p:spPr>
            <a:xfrm rot="-900000">
              <a:off x="10800181" y="3950803"/>
              <a:ext cx="1005840" cy="0"/>
            </a:xfrm>
            <a:prstGeom prst="line">
              <a:avLst/>
            </a:prstGeom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7A510EC-2070-9B02-ADC6-7263683150EE}"/>
                </a:ext>
              </a:extLst>
            </p:cNvPr>
            <p:cNvCxnSpPr/>
            <p:nvPr/>
          </p:nvCxnSpPr>
          <p:spPr>
            <a:xfrm>
              <a:off x="9357894" y="4080970"/>
              <a:ext cx="1491915" cy="0"/>
            </a:xfrm>
            <a:prstGeom prst="line">
              <a:avLst/>
            </a:prstGeom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A2A9B34-307E-4E67-F74A-A218EE9E6E00}"/>
              </a:ext>
            </a:extLst>
          </p:cNvPr>
          <p:cNvGrpSpPr/>
          <p:nvPr/>
        </p:nvGrpSpPr>
        <p:grpSpPr>
          <a:xfrm>
            <a:off x="1973179" y="3672054"/>
            <a:ext cx="9860314" cy="647635"/>
            <a:chOff x="1973179" y="3672054"/>
            <a:chExt cx="9860314" cy="647635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468CEBC-904A-201F-6067-64000967A199}"/>
                </a:ext>
              </a:extLst>
            </p:cNvPr>
            <p:cNvCxnSpPr/>
            <p:nvPr/>
          </p:nvCxnSpPr>
          <p:spPr>
            <a:xfrm>
              <a:off x="1973179" y="4319689"/>
              <a:ext cx="1491915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BF1566E-4E49-42A9-6195-00A6A379083F}"/>
                </a:ext>
              </a:extLst>
            </p:cNvPr>
            <p:cNvCxnSpPr/>
            <p:nvPr/>
          </p:nvCxnSpPr>
          <p:spPr>
            <a:xfrm>
              <a:off x="3465093" y="4319689"/>
              <a:ext cx="1491915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40F92ED-183F-3D80-1506-C8D291AEF5BF}"/>
                </a:ext>
              </a:extLst>
            </p:cNvPr>
            <p:cNvCxnSpPr>
              <a:cxnSpLocks/>
            </p:cNvCxnSpPr>
            <p:nvPr/>
          </p:nvCxnSpPr>
          <p:spPr>
            <a:xfrm rot="-360000">
              <a:off x="4931839" y="4232449"/>
              <a:ext cx="1491915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8BE2CBB-20B4-9CF6-5C16-662C7B66CB1F}"/>
                </a:ext>
              </a:extLst>
            </p:cNvPr>
            <p:cNvCxnSpPr>
              <a:cxnSpLocks/>
            </p:cNvCxnSpPr>
            <p:nvPr/>
          </p:nvCxnSpPr>
          <p:spPr>
            <a:xfrm rot="-240000">
              <a:off x="6389959" y="4102440"/>
              <a:ext cx="1491915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62359B5-6D7E-6A05-9C91-83426CBE9AFD}"/>
                </a:ext>
              </a:extLst>
            </p:cNvPr>
            <p:cNvCxnSpPr>
              <a:cxnSpLocks/>
            </p:cNvCxnSpPr>
            <p:nvPr/>
          </p:nvCxnSpPr>
          <p:spPr>
            <a:xfrm rot="-240000">
              <a:off x="7858589" y="3998411"/>
              <a:ext cx="1491915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E9BE0BB-37A5-9216-628A-C6F681CB90D4}"/>
                </a:ext>
              </a:extLst>
            </p:cNvPr>
            <p:cNvCxnSpPr/>
            <p:nvPr/>
          </p:nvCxnSpPr>
          <p:spPr>
            <a:xfrm>
              <a:off x="9325402" y="3946375"/>
              <a:ext cx="1491915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FC6043-0482-17FD-62BD-F5BA5765550E}"/>
                </a:ext>
              </a:extLst>
            </p:cNvPr>
            <p:cNvCxnSpPr>
              <a:cxnSpLocks/>
            </p:cNvCxnSpPr>
            <p:nvPr/>
          </p:nvCxnSpPr>
          <p:spPr>
            <a:xfrm rot="-1800000">
              <a:off x="10736213" y="3672054"/>
              <a:ext cx="1097280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B3AA792-1507-0801-4CF5-E4C743DC259A}"/>
              </a:ext>
            </a:extLst>
          </p:cNvPr>
          <p:cNvGrpSpPr/>
          <p:nvPr/>
        </p:nvGrpSpPr>
        <p:grpSpPr>
          <a:xfrm>
            <a:off x="1973178" y="2321253"/>
            <a:ext cx="9910231" cy="1965928"/>
            <a:chOff x="1973178" y="2321253"/>
            <a:chExt cx="9910231" cy="1965928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6E3E3F4-B149-4977-EE94-22A184DB188A}"/>
                </a:ext>
              </a:extLst>
            </p:cNvPr>
            <p:cNvCxnSpPr/>
            <p:nvPr/>
          </p:nvCxnSpPr>
          <p:spPr>
            <a:xfrm>
              <a:off x="1973178" y="4287181"/>
              <a:ext cx="1491915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AB89708-22CC-71B7-51EA-AD4D1B39558C}"/>
                </a:ext>
              </a:extLst>
            </p:cNvPr>
            <p:cNvCxnSpPr>
              <a:cxnSpLocks/>
            </p:cNvCxnSpPr>
            <p:nvPr/>
          </p:nvCxnSpPr>
          <p:spPr>
            <a:xfrm rot="-240000">
              <a:off x="3449330" y="4235456"/>
              <a:ext cx="1491915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C6B3C4B-06F1-D6B5-4A46-023DE69D40CE}"/>
                </a:ext>
              </a:extLst>
            </p:cNvPr>
            <p:cNvCxnSpPr>
              <a:cxnSpLocks/>
            </p:cNvCxnSpPr>
            <p:nvPr/>
          </p:nvCxnSpPr>
          <p:spPr>
            <a:xfrm rot="-240000">
              <a:off x="4909720" y="4129853"/>
              <a:ext cx="1491915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E8EE038-FC58-43A4-8C39-C837C7CC63EE}"/>
                </a:ext>
              </a:extLst>
            </p:cNvPr>
            <p:cNvCxnSpPr>
              <a:cxnSpLocks/>
            </p:cNvCxnSpPr>
            <p:nvPr/>
          </p:nvCxnSpPr>
          <p:spPr>
            <a:xfrm rot="-360000">
              <a:off x="6372914" y="4000781"/>
              <a:ext cx="1491915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7897350-61B5-454F-71CB-CEF563FA6C7C}"/>
                </a:ext>
              </a:extLst>
            </p:cNvPr>
            <p:cNvCxnSpPr>
              <a:cxnSpLocks/>
            </p:cNvCxnSpPr>
            <p:nvPr/>
          </p:nvCxnSpPr>
          <p:spPr>
            <a:xfrm rot="-900000">
              <a:off x="7814125" y="3734449"/>
              <a:ext cx="1491915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41133C3-CA7E-AC13-D0F4-5A2EF7FD7791}"/>
                </a:ext>
              </a:extLst>
            </p:cNvPr>
            <p:cNvCxnSpPr>
              <a:cxnSpLocks/>
            </p:cNvCxnSpPr>
            <p:nvPr/>
          </p:nvCxnSpPr>
          <p:spPr>
            <a:xfrm rot="-1800000">
              <a:off x="9174039" y="3173723"/>
              <a:ext cx="1491915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D8CC2EE-A152-B11B-CD84-6EF176EE3C87}"/>
                </a:ext>
              </a:extLst>
            </p:cNvPr>
            <p:cNvCxnSpPr>
              <a:cxnSpLocks/>
            </p:cNvCxnSpPr>
            <p:nvPr/>
          </p:nvCxnSpPr>
          <p:spPr>
            <a:xfrm rot="-2400000">
              <a:off x="10391494" y="2321253"/>
              <a:ext cx="1491915" cy="0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Google Shape;347;p39">
            <a:extLst>
              <a:ext uri="{FF2B5EF4-FFF2-40B4-BE49-F238E27FC236}">
                <a16:creationId xmlns:a16="http://schemas.microsoft.com/office/drawing/2014/main" id="{4579724B-6590-E822-F975-32A13A03D18C}"/>
              </a:ext>
            </a:extLst>
          </p:cNvPr>
          <p:cNvSpPr txBox="1">
            <a:spLocks/>
          </p:cNvSpPr>
          <p:nvPr/>
        </p:nvSpPr>
        <p:spPr>
          <a:xfrm>
            <a:off x="8960312" y="2022742"/>
            <a:ext cx="2177139" cy="49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P/E cycle = 4500</a:t>
            </a:r>
          </a:p>
        </p:txBody>
      </p:sp>
      <p:sp>
        <p:nvSpPr>
          <p:cNvPr id="78" name="Google Shape;347;p39">
            <a:extLst>
              <a:ext uri="{FF2B5EF4-FFF2-40B4-BE49-F238E27FC236}">
                <a16:creationId xmlns:a16="http://schemas.microsoft.com/office/drawing/2014/main" id="{3073DE20-E7A7-2143-82E6-CB2A8CFBA0BC}"/>
              </a:ext>
            </a:extLst>
          </p:cNvPr>
          <p:cNvSpPr txBox="1">
            <a:spLocks/>
          </p:cNvSpPr>
          <p:nvPr/>
        </p:nvSpPr>
        <p:spPr>
          <a:xfrm>
            <a:off x="9825605" y="3022776"/>
            <a:ext cx="2177139" cy="49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P/E cycle = 3000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68D0A95-F97B-2743-88BF-0E4E49ECB0CE}"/>
              </a:ext>
            </a:extLst>
          </p:cNvPr>
          <p:cNvCxnSpPr/>
          <p:nvPr/>
        </p:nvCxnSpPr>
        <p:spPr>
          <a:xfrm>
            <a:off x="1714098" y="4080969"/>
            <a:ext cx="1024128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Google Shape;347;p39">
            <a:extLst>
              <a:ext uri="{FF2B5EF4-FFF2-40B4-BE49-F238E27FC236}">
                <a16:creationId xmlns:a16="http://schemas.microsoft.com/office/drawing/2014/main" id="{AD565B59-D405-7D92-DA33-2DC5E9789F54}"/>
              </a:ext>
            </a:extLst>
          </p:cNvPr>
          <p:cNvSpPr txBox="1">
            <a:spLocks/>
          </p:cNvSpPr>
          <p:nvPr/>
        </p:nvSpPr>
        <p:spPr>
          <a:xfrm>
            <a:off x="2202813" y="3581982"/>
            <a:ext cx="3755286" cy="49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Error correction capability of ECC</a:t>
            </a:r>
          </a:p>
        </p:txBody>
      </p:sp>
      <p:sp>
        <p:nvSpPr>
          <p:cNvPr id="83" name="Google Shape;347;p39">
            <a:extLst>
              <a:ext uri="{FF2B5EF4-FFF2-40B4-BE49-F238E27FC236}">
                <a16:creationId xmlns:a16="http://schemas.microsoft.com/office/drawing/2014/main" id="{BB760DC6-594F-4415-BC5B-A0422519622C}"/>
              </a:ext>
            </a:extLst>
          </p:cNvPr>
          <p:cNvSpPr txBox="1">
            <a:spLocks/>
          </p:cNvSpPr>
          <p:nvPr/>
        </p:nvSpPr>
        <p:spPr>
          <a:xfrm>
            <a:off x="346688" y="5364193"/>
            <a:ext cx="11656056" cy="112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Two key observations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(1) ECC can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protect against data loss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within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certain number of copyback operations under different P/E cycles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(2) The secure copyback counts </a:t>
            </a:r>
            <a:r>
              <a:rPr lang="en-US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gradually decease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as P/E cycles increase, ending up at zero</a:t>
            </a:r>
          </a:p>
          <a:p>
            <a:pPr marL="0" indent="0" algn="l">
              <a:lnSpc>
                <a:spcPct val="100000"/>
              </a:lnSpc>
              <a:buNone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Google Shape;347;p39">
            <a:extLst>
              <a:ext uri="{FF2B5EF4-FFF2-40B4-BE49-F238E27FC236}">
                <a16:creationId xmlns:a16="http://schemas.microsoft.com/office/drawing/2014/main" id="{F900F362-D3AF-1391-70C1-AB14626C47C7}"/>
              </a:ext>
            </a:extLst>
          </p:cNvPr>
          <p:cNvSpPr txBox="1">
            <a:spLocks/>
          </p:cNvSpPr>
          <p:nvPr/>
        </p:nvSpPr>
        <p:spPr>
          <a:xfrm>
            <a:off x="10071449" y="4035287"/>
            <a:ext cx="2177139" cy="49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P/E cycle = 1500</a:t>
            </a:r>
          </a:p>
        </p:txBody>
      </p:sp>
      <p:sp>
        <p:nvSpPr>
          <p:cNvPr id="20" name="Google Shape;180;p30">
            <a:extLst>
              <a:ext uri="{FF2B5EF4-FFF2-40B4-BE49-F238E27FC236}">
                <a16:creationId xmlns:a16="http://schemas.microsoft.com/office/drawing/2014/main" id="{D93439FD-9BC2-C51C-4E63-CC7D3145DBD9}"/>
              </a:ext>
            </a:extLst>
          </p:cNvPr>
          <p:cNvSpPr txBox="1"/>
          <p:nvPr/>
        </p:nvSpPr>
        <p:spPr>
          <a:xfrm>
            <a:off x="400638" y="6352674"/>
            <a:ext cx="10811798" cy="53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Clr>
                <a:srgbClr val="000000"/>
              </a:buClr>
              <a:buSzPts val="800"/>
            </a:pPr>
            <a:r>
              <a:rPr lang="en-US" sz="9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P/E cycle means the program/erase cycle</a:t>
            </a:r>
          </a:p>
          <a:p>
            <a:pPr>
              <a:buClr>
                <a:srgbClr val="000000"/>
              </a:buClr>
              <a:buSzPts val="800"/>
            </a:pPr>
            <a:r>
              <a:rPr lang="en-US" sz="9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This ECC can protect data under the raw bit error rate of (120 / (1024 * 8)) = 0.0146484375, with 120 bits correction per 1024 bytes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9EC880-AA70-983F-C527-649BA4C3D9D5}"/>
              </a:ext>
            </a:extLst>
          </p:cNvPr>
          <p:cNvGrpSpPr/>
          <p:nvPr/>
        </p:nvGrpSpPr>
        <p:grpSpPr>
          <a:xfrm>
            <a:off x="6173537" y="3488240"/>
            <a:ext cx="3568236" cy="1857566"/>
            <a:chOff x="6173537" y="3488240"/>
            <a:chExt cx="3568236" cy="185756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A9423FF-D80D-42CC-264A-2B947756FD7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259137" y="4402640"/>
              <a:ext cx="1828800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198CF43-BE92-1AC0-7C87-CEC3F20B8CB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38173" y="4402640"/>
              <a:ext cx="1828800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20FC3D1-7CB6-5202-CF94-75113FABF99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827373" y="4431406"/>
              <a:ext cx="1828800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C5F32D2-DCB1-A98F-4F41-620F74657AA0}"/>
              </a:ext>
            </a:extLst>
          </p:cNvPr>
          <p:cNvSpPr/>
          <p:nvPr/>
        </p:nvSpPr>
        <p:spPr>
          <a:xfrm>
            <a:off x="1973178" y="4109277"/>
            <a:ext cx="7768592" cy="6078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Error correction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F2C8D7A-00DF-2E4C-450E-1E170EF26653}"/>
              </a:ext>
            </a:extLst>
          </p:cNvPr>
          <p:cNvSpPr/>
          <p:nvPr/>
        </p:nvSpPr>
        <p:spPr>
          <a:xfrm flipH="1">
            <a:off x="2071064" y="4635007"/>
            <a:ext cx="7548859" cy="74524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Secure copyback counts</a:t>
            </a:r>
          </a:p>
        </p:txBody>
      </p:sp>
    </p:spTree>
    <p:extLst>
      <p:ext uri="{BB962C8B-B14F-4D97-AF65-F5344CB8AC3E}">
        <p14:creationId xmlns:p14="http://schemas.microsoft.com/office/powerpoint/2010/main" val="2209914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415BB-F04D-AAFD-2BC8-6A8FF308E11D}"/>
              </a:ext>
            </a:extLst>
          </p:cNvPr>
          <p:cNvSpPr txBox="1">
            <a:spLocks/>
          </p:cNvSpPr>
          <p:nvPr/>
        </p:nvSpPr>
        <p:spPr>
          <a:xfrm>
            <a:off x="310704" y="1025527"/>
            <a:ext cx="11570190" cy="5053995"/>
          </a:xfrm>
          <a:prstGeom prst="rect">
            <a:avLst/>
          </a:prstGeom>
        </p:spPr>
        <p:txBody>
          <a:bodyPr vert="horz" lIns="91440" tIns="45721" rIns="91440" bIns="45721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Key observation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(1) ECC can protect against data loss within a certain number of copyback operations under different P/E cycles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(2) The secure copyback counts gradually decease as P/E cycles increase, ending up at zero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Goal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algn="l">
              <a:lnSpc>
                <a:spcPct val="10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An algorithm that dynamically selects secure copyback counts: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Utilizing copyback-based data migration efficiently</a:t>
            </a:r>
          </a:p>
          <a:p>
            <a:pPr marL="285750" indent="-28575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Maintaining high reliability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A0632-D2FA-1B98-74AE-6E22504F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9661" y="6247964"/>
            <a:ext cx="763385" cy="531701"/>
          </a:xfrm>
        </p:spPr>
        <p:txBody>
          <a:bodyPr/>
          <a:lstStyle/>
          <a:p>
            <a:fld id="{1207F9FD-4E10-4B0A-8100-6F5044EF21A9}" type="slidenum">
              <a:rPr lang="en-US"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19</a:t>
            </a:fld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Google Shape;106;p26">
            <a:extLst>
              <a:ext uri="{FF2B5EF4-FFF2-40B4-BE49-F238E27FC236}">
                <a16:creationId xmlns:a16="http://schemas.microsoft.com/office/drawing/2014/main" id="{212A4720-AF3B-1CD0-315D-3AE871E43DDE}"/>
              </a:ext>
            </a:extLst>
          </p:cNvPr>
          <p:cNvSpPr txBox="1">
            <a:spLocks/>
          </p:cNvSpPr>
          <p:nvPr/>
        </p:nvSpPr>
        <p:spPr>
          <a:xfrm>
            <a:off x="310704" y="173737"/>
            <a:ext cx="7968601" cy="7784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FastGC</a:t>
            </a:r>
          </a:p>
        </p:txBody>
      </p:sp>
    </p:spTree>
    <p:extLst>
      <p:ext uri="{BB962C8B-B14F-4D97-AF65-F5344CB8AC3E}">
        <p14:creationId xmlns:p14="http://schemas.microsoft.com/office/powerpoint/2010/main" val="322244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A0632-D2FA-1B98-74AE-6E22504F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9661" y="6247964"/>
            <a:ext cx="763385" cy="531701"/>
          </a:xfrm>
        </p:spPr>
        <p:txBody>
          <a:bodyPr/>
          <a:lstStyle/>
          <a:p>
            <a:fld id="{1207F9FD-4E10-4B0A-8100-6F5044EF21A9}" type="slidenum">
              <a:rPr lang="en-US"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fld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EDABC4C-B474-CFE9-EE06-76F07C5410E6}"/>
              </a:ext>
            </a:extLst>
          </p:cNvPr>
          <p:cNvSpPr txBox="1">
            <a:spLocks/>
          </p:cNvSpPr>
          <p:nvPr/>
        </p:nvSpPr>
        <p:spPr>
          <a:xfrm>
            <a:off x="310704" y="1025527"/>
            <a:ext cx="11570190" cy="5053995"/>
          </a:xfrm>
          <a:prstGeom prst="rect">
            <a:avLst/>
          </a:prstGeom>
        </p:spPr>
        <p:txBody>
          <a:bodyPr vert="horz" lIns="91440" tIns="45721" rIns="91440" bIns="45721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SSDs performs out-of-place update due to erase-before-write property of NAND flash memory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Google Shape;106;p26">
            <a:extLst>
              <a:ext uri="{FF2B5EF4-FFF2-40B4-BE49-F238E27FC236}">
                <a16:creationId xmlns:a16="http://schemas.microsoft.com/office/drawing/2014/main" id="{212A4720-AF3B-1CD0-315D-3AE871E43DDE}"/>
              </a:ext>
            </a:extLst>
          </p:cNvPr>
          <p:cNvSpPr txBox="1">
            <a:spLocks/>
          </p:cNvSpPr>
          <p:nvPr/>
        </p:nvSpPr>
        <p:spPr>
          <a:xfrm>
            <a:off x="310704" y="173737"/>
            <a:ext cx="7968601" cy="7784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Out-of-Place Update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FBFFC11-9C65-0076-8C58-2580B56B52FA}"/>
              </a:ext>
            </a:extLst>
          </p:cNvPr>
          <p:cNvGrpSpPr/>
          <p:nvPr/>
        </p:nvGrpSpPr>
        <p:grpSpPr>
          <a:xfrm>
            <a:off x="400638" y="1695899"/>
            <a:ext cx="4572000" cy="3200400"/>
            <a:chOff x="381572" y="1506712"/>
            <a:chExt cx="5029200" cy="3566160"/>
          </a:xfrm>
        </p:grpSpPr>
        <p:sp>
          <p:nvSpPr>
            <p:cNvPr id="2" name="Google Shape;116;p26">
              <a:extLst>
                <a:ext uri="{FF2B5EF4-FFF2-40B4-BE49-F238E27FC236}">
                  <a16:creationId xmlns:a16="http://schemas.microsoft.com/office/drawing/2014/main" id="{1DD568BC-36F4-8068-028F-56BE6703B5A4}"/>
                </a:ext>
              </a:extLst>
            </p:cNvPr>
            <p:cNvSpPr/>
            <p:nvPr/>
          </p:nvSpPr>
          <p:spPr>
            <a:xfrm rot="5400000">
              <a:off x="1113092" y="775192"/>
              <a:ext cx="3566160" cy="5029200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270" wrap="square" lIns="91425" tIns="45700" rIns="91425" bIns="45700" anchor="b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  <a:sym typeface="Arial"/>
                </a:rPr>
                <a:t>Block 0</a:t>
              </a:r>
            </a:p>
          </p:txBody>
        </p:sp>
        <p:sp>
          <p:nvSpPr>
            <p:cNvPr id="3" name="Google Shape;116;p26">
              <a:extLst>
                <a:ext uri="{FF2B5EF4-FFF2-40B4-BE49-F238E27FC236}">
                  <a16:creationId xmlns:a16="http://schemas.microsoft.com/office/drawing/2014/main" id="{1B24BE39-6823-C61E-9947-36B6B06B3070}"/>
                </a:ext>
              </a:extLst>
            </p:cNvPr>
            <p:cNvSpPr/>
            <p:nvPr/>
          </p:nvSpPr>
          <p:spPr>
            <a:xfrm rot="5400000">
              <a:off x="372633" y="1968725"/>
              <a:ext cx="2651760" cy="2103120"/>
            </a:xfrm>
            <a:prstGeom prst="rect">
              <a:avLst/>
            </a:prstGeom>
            <a:solidFill>
              <a:schemeClr val="accent3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270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r>
                <a:rPr lang="en-US" sz="2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rPr>
                <a:t>Data A</a:t>
              </a:r>
            </a:p>
          </p:txBody>
        </p:sp>
        <p:sp>
          <p:nvSpPr>
            <p:cNvPr id="15" name="Google Shape;116;p26">
              <a:extLst>
                <a:ext uri="{FF2B5EF4-FFF2-40B4-BE49-F238E27FC236}">
                  <a16:creationId xmlns:a16="http://schemas.microsoft.com/office/drawing/2014/main" id="{EC26CA2D-745D-C6D4-860F-D2C546B15699}"/>
                </a:ext>
              </a:extLst>
            </p:cNvPr>
            <p:cNvSpPr/>
            <p:nvPr/>
          </p:nvSpPr>
          <p:spPr>
            <a:xfrm rot="5400000">
              <a:off x="2754542" y="1968725"/>
              <a:ext cx="2651760" cy="2103120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270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  <a:sym typeface="Arial"/>
                </a:rPr>
                <a:t>Free</a:t>
              </a:r>
            </a:p>
          </p:txBody>
        </p:sp>
      </p:grpSp>
      <p:sp>
        <p:nvSpPr>
          <p:cNvPr id="22" name="Google Shape;347;p39">
            <a:extLst>
              <a:ext uri="{FF2B5EF4-FFF2-40B4-BE49-F238E27FC236}">
                <a16:creationId xmlns:a16="http://schemas.microsoft.com/office/drawing/2014/main" id="{B45AC803-A1A8-7FD8-A601-19829A4CBC4B}"/>
              </a:ext>
            </a:extLst>
          </p:cNvPr>
          <p:cNvSpPr txBox="1">
            <a:spLocks/>
          </p:cNvSpPr>
          <p:nvPr/>
        </p:nvSpPr>
        <p:spPr>
          <a:xfrm>
            <a:off x="1163688" y="5471361"/>
            <a:ext cx="3045899" cy="49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dirty="0">
                <a:solidFill>
                  <a:srgbClr val="B3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❶ Write data A in block 0</a:t>
            </a:r>
          </a:p>
        </p:txBody>
      </p:sp>
      <p:sp>
        <p:nvSpPr>
          <p:cNvPr id="8" name="Google Shape;180;p30">
            <a:extLst>
              <a:ext uri="{FF2B5EF4-FFF2-40B4-BE49-F238E27FC236}">
                <a16:creationId xmlns:a16="http://schemas.microsoft.com/office/drawing/2014/main" id="{C274DEE5-759E-4B3E-8D79-A0DB1C6D4EDC}"/>
              </a:ext>
            </a:extLst>
          </p:cNvPr>
          <p:cNvSpPr txBox="1"/>
          <p:nvPr/>
        </p:nvSpPr>
        <p:spPr>
          <a:xfrm>
            <a:off x="400638" y="6253257"/>
            <a:ext cx="10811798" cy="6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Clr>
                <a:srgbClr val="000000"/>
              </a:buClr>
              <a:buSzPts val="800"/>
            </a:pPr>
            <a:r>
              <a:rPr lang="en-US" sz="9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SSDs (Solid State Drives)</a:t>
            </a:r>
          </a:p>
          <a:p>
            <a:pPr>
              <a:buClr>
                <a:srgbClr val="000000"/>
              </a:buClr>
              <a:buSzPts val="800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Erase-before-write property means the data must be erased before being written in NAND flash memory. </a:t>
            </a:r>
            <a:endParaRPr lang="en-US" sz="9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0255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A0632-D2FA-1B98-74AE-6E22504F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499" y="6309361"/>
            <a:ext cx="763385" cy="470304"/>
          </a:xfrm>
        </p:spPr>
        <p:txBody>
          <a:bodyPr/>
          <a:lstStyle/>
          <a:p>
            <a:fld id="{1207F9FD-4E10-4B0A-8100-6F5044EF21A9}" type="slidenum">
              <a:rPr lang="en-US" sz="180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</a:t>
            </a:fld>
            <a:endParaRPr lang="en-US" sz="180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EDABC4C-B474-CFE9-EE06-76F07C5410E6}"/>
              </a:ext>
            </a:extLst>
          </p:cNvPr>
          <p:cNvSpPr txBox="1">
            <a:spLocks/>
          </p:cNvSpPr>
          <p:nvPr/>
        </p:nvSpPr>
        <p:spPr>
          <a:xfrm>
            <a:off x="310897" y="1022611"/>
            <a:ext cx="10944537" cy="5053995"/>
          </a:xfrm>
          <a:prstGeom prst="rect">
            <a:avLst/>
          </a:prstGeom>
        </p:spPr>
        <p:txBody>
          <a:bodyPr vert="horz" lIns="91440" tIns="45721" rIns="91440" bIns="45721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401" dirty="0">
                <a:latin typeface="Segoe UI" panose="020B0502040204020203" pitchFamily="34" charset="0"/>
                <a:cs typeface="Segoe UI" panose="020B0502040204020203" pitchFamily="34" charset="0"/>
              </a:rPr>
              <a:t>Goal: To efficiently utilize copyback-based data migration in GC to improve system performance</a:t>
            </a:r>
          </a:p>
          <a:p>
            <a:pPr algn="l">
              <a:lnSpc>
                <a:spcPct val="100000"/>
              </a:lnSpc>
            </a:pPr>
            <a:endParaRPr lang="en-US" sz="140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401" dirty="0">
                <a:latin typeface="Segoe UI" panose="020B0502040204020203" pitchFamily="34" charset="0"/>
                <a:cs typeface="Segoe UI" panose="020B0502040204020203" pitchFamily="34" charset="0"/>
              </a:rPr>
              <a:t>Idea:</a:t>
            </a:r>
          </a:p>
          <a:p>
            <a:pPr algn="l">
              <a:lnSpc>
                <a:spcPct val="100000"/>
              </a:lnSpc>
            </a:pPr>
            <a:r>
              <a:rPr lang="en-US" sz="1401" dirty="0">
                <a:latin typeface="Segoe UI" panose="020B0502040204020203" pitchFamily="34" charset="0"/>
                <a:cs typeface="Segoe UI" panose="020B0502040204020203" pitchFamily="34" charset="0"/>
              </a:rPr>
              <a:t>An efficient copyback feasibility detector which utilizes the threshold copyback count as an indicator to accelerate copyback feasibility detection.</a:t>
            </a:r>
          </a:p>
          <a:p>
            <a:pPr algn="l">
              <a:lnSpc>
                <a:spcPct val="100000"/>
              </a:lnSpc>
            </a:pPr>
            <a:endParaRPr lang="en-US" sz="140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401" dirty="0">
                <a:latin typeface="Segoe UI" panose="020B0502040204020203" pitchFamily="34" charset="0"/>
                <a:cs typeface="Segoe UI" panose="020B0502040204020203" pitchFamily="34" charset="0"/>
              </a:rPr>
              <a:t>It utilizes copyback error characteristics to efficiently detect copyback feasibility of data instead of transferring out all valid data for detecting.</a:t>
            </a:r>
          </a:p>
          <a:p>
            <a:pPr algn="l">
              <a:lnSpc>
                <a:spcPct val="100000"/>
              </a:lnSpc>
            </a:pPr>
            <a:endParaRPr lang="en-US" sz="140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</a:pPr>
            <a:endParaRPr lang="en-US" sz="140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</a:pPr>
            <a:endParaRPr lang="en-US" sz="140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</a:pPr>
            <a:endParaRPr lang="en-US" sz="140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Google Shape;106;p26">
            <a:extLst>
              <a:ext uri="{FF2B5EF4-FFF2-40B4-BE49-F238E27FC236}">
                <a16:creationId xmlns:a16="http://schemas.microsoft.com/office/drawing/2014/main" id="{212A4720-AF3B-1CD0-315D-3AE871E43DDE}"/>
              </a:ext>
            </a:extLst>
          </p:cNvPr>
          <p:cNvSpPr txBox="1">
            <a:spLocks/>
          </p:cNvSpPr>
          <p:nvPr/>
        </p:nvSpPr>
        <p:spPr>
          <a:xfrm>
            <a:off x="310896" y="173737"/>
            <a:ext cx="7968601" cy="57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FastGC</a:t>
            </a:r>
          </a:p>
        </p:txBody>
      </p:sp>
    </p:spTree>
    <p:extLst>
      <p:ext uri="{BB962C8B-B14F-4D97-AF65-F5344CB8AC3E}">
        <p14:creationId xmlns:p14="http://schemas.microsoft.com/office/powerpoint/2010/main" val="1356840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A0632-D2FA-1B98-74AE-6E22504F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499" y="6309361"/>
            <a:ext cx="763385" cy="470304"/>
          </a:xfrm>
        </p:spPr>
        <p:txBody>
          <a:bodyPr/>
          <a:lstStyle/>
          <a:p>
            <a:fld id="{1207F9FD-4E10-4B0A-8100-6F5044EF21A9}" type="slidenum">
              <a:rPr lang="en-US" sz="180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21</a:t>
            </a:fld>
            <a:endParaRPr lang="en-US" sz="180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EDABC4C-B474-CFE9-EE06-76F07C5410E6}"/>
              </a:ext>
            </a:extLst>
          </p:cNvPr>
          <p:cNvSpPr txBox="1">
            <a:spLocks/>
          </p:cNvSpPr>
          <p:nvPr/>
        </p:nvSpPr>
        <p:spPr>
          <a:xfrm>
            <a:off x="310897" y="1022611"/>
            <a:ext cx="10944537" cy="5053995"/>
          </a:xfrm>
          <a:prstGeom prst="rect">
            <a:avLst/>
          </a:prstGeom>
        </p:spPr>
        <p:txBody>
          <a:bodyPr vert="horz" lIns="91440" tIns="45721" rIns="91440" bIns="45721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en-US" sz="140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</a:pPr>
            <a:endParaRPr lang="en-US" sz="140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401" dirty="0">
                <a:latin typeface="Segoe UI" panose="020B0502040204020203" pitchFamily="34" charset="0"/>
                <a:cs typeface="Segoe UI" panose="020B0502040204020203" pitchFamily="34" charset="0"/>
              </a:rPr>
              <a:t>Proposal:</a:t>
            </a:r>
          </a:p>
          <a:p>
            <a:pPr algn="l">
              <a:lnSpc>
                <a:spcPct val="100000"/>
              </a:lnSpc>
            </a:pPr>
            <a:r>
              <a:rPr lang="en-US" sz="1401" dirty="0">
                <a:latin typeface="Segoe UI" panose="020B0502040204020203" pitchFamily="34" charset="0"/>
                <a:cs typeface="Segoe UI" panose="020B0502040204020203" pitchFamily="34" charset="0"/>
              </a:rPr>
              <a:t>(1) An efficient copyback feasibility detector is proposed, which utilizes copyback execution counts of data as a new indicator of copyback feasibility</a:t>
            </a:r>
          </a:p>
          <a:p>
            <a:pPr algn="l">
              <a:lnSpc>
                <a:spcPct val="100000"/>
              </a:lnSpc>
            </a:pPr>
            <a:endParaRPr lang="en-US" sz="140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401" dirty="0">
                <a:latin typeface="Segoe UI" panose="020B0502040204020203" pitchFamily="34" charset="0"/>
                <a:cs typeface="Segoe UI" panose="020B0502040204020203" pitchFamily="34" charset="0"/>
              </a:rPr>
              <a:t>(2) A fast garbage collection scheme, called FastGC, which utilizes the new copyback-based data migration scheme to accelerate GC.</a:t>
            </a:r>
          </a:p>
          <a:p>
            <a:pPr algn="l">
              <a:lnSpc>
                <a:spcPct val="100000"/>
              </a:lnSpc>
            </a:pPr>
            <a:endParaRPr lang="en-US" sz="140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401" dirty="0">
                <a:latin typeface="Segoe UI" panose="020B0502040204020203" pitchFamily="34" charset="0"/>
                <a:cs typeface="Segoe UI" panose="020B0502040204020203" pitchFamily="34" charset="0"/>
              </a:rPr>
              <a:t>FastGC adds a copyback feasibility detector module in the SSD controller to efficiently distinguish whether data can be migrated by copyback or not with a slight overhead. Friendly data organization is applied in FastGC, which is helpful to detect copyback feasibility.</a:t>
            </a:r>
          </a:p>
          <a:p>
            <a:pPr algn="l">
              <a:lnSpc>
                <a:spcPct val="100000"/>
              </a:lnSpc>
            </a:pPr>
            <a:endParaRPr lang="en-US" sz="140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401" dirty="0">
                <a:latin typeface="Segoe UI" panose="020B0502040204020203" pitchFamily="34" charset="0"/>
                <a:cs typeface="Segoe UI" panose="020B0502040204020203" pitchFamily="34" charset="0"/>
              </a:rPr>
              <a:t>Advantages:</a:t>
            </a:r>
          </a:p>
          <a:p>
            <a:pPr algn="l">
              <a:lnSpc>
                <a:spcPct val="100000"/>
              </a:lnSpc>
            </a:pPr>
            <a:r>
              <a:rPr lang="en-US" sz="1401" dirty="0">
                <a:latin typeface="Segoe UI" panose="020B0502040204020203" pitchFamily="34" charset="0"/>
                <a:cs typeface="Segoe UI" panose="020B0502040204020203" pitchFamily="34" charset="0"/>
              </a:rPr>
              <a:t>(1) This scheme greatly reduces performance penalty for copyback feasibility detection and accelerates garbage collection.</a:t>
            </a:r>
          </a:p>
          <a:p>
            <a:pPr algn="l">
              <a:lnSpc>
                <a:spcPct val="100000"/>
              </a:lnSpc>
            </a:pPr>
            <a:endParaRPr lang="en-US" sz="140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401" dirty="0">
                <a:latin typeface="Segoe UI" panose="020B0502040204020203" pitchFamily="34" charset="0"/>
                <a:cs typeface="Segoe UI" panose="020B0502040204020203" pitchFamily="34" charset="0"/>
              </a:rPr>
              <a:t>(2) The overhead is much smaller than transfer latency and decoding latency caused by detecting bit errors since the number of data migration is large.</a:t>
            </a:r>
          </a:p>
          <a:p>
            <a:pPr algn="l">
              <a:lnSpc>
                <a:spcPct val="100000"/>
              </a:lnSpc>
            </a:pPr>
            <a:endParaRPr lang="en-US" sz="140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401" dirty="0">
                <a:latin typeface="Segoe UI" panose="020B0502040204020203" pitchFamily="34" charset="0"/>
                <a:cs typeface="Segoe UI" panose="020B0502040204020203" pitchFamily="34" charset="0"/>
              </a:rPr>
              <a:t>Overheads:</a:t>
            </a:r>
          </a:p>
          <a:p>
            <a:pPr algn="l">
              <a:lnSpc>
                <a:spcPct val="100000"/>
              </a:lnSpc>
            </a:pPr>
            <a:endParaRPr lang="en-US" sz="140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</a:pPr>
            <a:endParaRPr lang="en-US" sz="140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</a:pPr>
            <a:endParaRPr lang="en-US" sz="140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Google Shape;106;p26">
            <a:extLst>
              <a:ext uri="{FF2B5EF4-FFF2-40B4-BE49-F238E27FC236}">
                <a16:creationId xmlns:a16="http://schemas.microsoft.com/office/drawing/2014/main" id="{212A4720-AF3B-1CD0-315D-3AE871E43DDE}"/>
              </a:ext>
            </a:extLst>
          </p:cNvPr>
          <p:cNvSpPr txBox="1">
            <a:spLocks/>
          </p:cNvSpPr>
          <p:nvPr/>
        </p:nvSpPr>
        <p:spPr>
          <a:xfrm>
            <a:off x="310896" y="173737"/>
            <a:ext cx="7968601" cy="57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697067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A0632-D2FA-1B98-74AE-6E22504F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499" y="6309361"/>
            <a:ext cx="763385" cy="470304"/>
          </a:xfrm>
        </p:spPr>
        <p:txBody>
          <a:bodyPr/>
          <a:lstStyle/>
          <a:p>
            <a:fld id="{1207F9FD-4E10-4B0A-8100-6F5044EF21A9}" type="slidenum">
              <a:rPr lang="en-US" sz="180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22</a:t>
            </a:fld>
            <a:endParaRPr lang="en-US" sz="180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EDABC4C-B474-CFE9-EE06-76F07C5410E6}"/>
              </a:ext>
            </a:extLst>
          </p:cNvPr>
          <p:cNvSpPr txBox="1">
            <a:spLocks/>
          </p:cNvSpPr>
          <p:nvPr/>
        </p:nvSpPr>
        <p:spPr>
          <a:xfrm>
            <a:off x="310897" y="1022611"/>
            <a:ext cx="10944537" cy="5053995"/>
          </a:xfrm>
          <a:prstGeom prst="rect">
            <a:avLst/>
          </a:prstGeom>
        </p:spPr>
        <p:txBody>
          <a:bodyPr vert="horz" lIns="91440" tIns="45721" rIns="91440" bIns="45721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401" dirty="0">
                <a:latin typeface="Segoe UI" panose="020B0502040204020203" pitchFamily="34" charset="0"/>
                <a:cs typeface="Segoe UI" panose="020B0502040204020203" pitchFamily="34" charset="0"/>
              </a:rPr>
              <a:t>Result:</a:t>
            </a:r>
          </a:p>
          <a:p>
            <a:pPr algn="l">
              <a:lnSpc>
                <a:spcPct val="100000"/>
              </a:lnSpc>
            </a:pPr>
            <a:r>
              <a:rPr lang="en-US" sz="1401" dirty="0">
                <a:latin typeface="Segoe UI" panose="020B0502040204020203" pitchFamily="34" charset="0"/>
                <a:cs typeface="Segoe UI" panose="020B0502040204020203" pitchFamily="34" charset="0"/>
              </a:rPr>
              <a:t>Read and write response time are improved by up to 66.3% and 44.2%, respectively.</a:t>
            </a:r>
          </a:p>
          <a:p>
            <a:pPr algn="l">
              <a:lnSpc>
                <a:spcPct val="100000"/>
              </a:lnSpc>
            </a:pPr>
            <a:endParaRPr lang="en-US" sz="140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1401" dirty="0">
                <a:latin typeface="Segoe UI" panose="020B0502040204020203" pitchFamily="34" charset="0"/>
                <a:cs typeface="Segoe UI" panose="020B0502040204020203" pitchFamily="34" charset="0"/>
              </a:rPr>
              <a:t>The copyback errors are resulted by the program interference, read disturb and P/E cycles (Retention error?)</a:t>
            </a:r>
          </a:p>
          <a:p>
            <a:pPr algn="l">
              <a:lnSpc>
                <a:spcPct val="100000"/>
              </a:lnSpc>
            </a:pPr>
            <a:endParaRPr lang="en-US" sz="140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</a:pPr>
            <a:endParaRPr lang="en-US" sz="140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Google Shape;106;p26">
            <a:extLst>
              <a:ext uri="{FF2B5EF4-FFF2-40B4-BE49-F238E27FC236}">
                <a16:creationId xmlns:a16="http://schemas.microsoft.com/office/drawing/2014/main" id="{212A4720-AF3B-1CD0-315D-3AE871E43DDE}"/>
              </a:ext>
            </a:extLst>
          </p:cNvPr>
          <p:cNvSpPr txBox="1">
            <a:spLocks/>
          </p:cNvSpPr>
          <p:nvPr/>
        </p:nvSpPr>
        <p:spPr>
          <a:xfrm>
            <a:off x="310896" y="173737"/>
            <a:ext cx="7968601" cy="57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FastGC</a:t>
            </a:r>
          </a:p>
        </p:txBody>
      </p:sp>
    </p:spTree>
    <p:extLst>
      <p:ext uri="{BB962C8B-B14F-4D97-AF65-F5344CB8AC3E}">
        <p14:creationId xmlns:p14="http://schemas.microsoft.com/office/powerpoint/2010/main" val="1409231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A0632-D2FA-1B98-74AE-6E22504F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9661" y="6247964"/>
            <a:ext cx="763385" cy="531701"/>
          </a:xfrm>
        </p:spPr>
        <p:txBody>
          <a:bodyPr/>
          <a:lstStyle/>
          <a:p>
            <a:fld id="{1207F9FD-4E10-4B0A-8100-6F5044EF21A9}" type="slidenum">
              <a:rPr lang="en-US"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fld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EDABC4C-B474-CFE9-EE06-76F07C5410E6}"/>
              </a:ext>
            </a:extLst>
          </p:cNvPr>
          <p:cNvSpPr txBox="1">
            <a:spLocks/>
          </p:cNvSpPr>
          <p:nvPr/>
        </p:nvSpPr>
        <p:spPr>
          <a:xfrm>
            <a:off x="310704" y="1025527"/>
            <a:ext cx="11570190" cy="5053995"/>
          </a:xfrm>
          <a:prstGeom prst="rect">
            <a:avLst/>
          </a:prstGeom>
        </p:spPr>
        <p:txBody>
          <a:bodyPr vert="horz" lIns="91440" tIns="45721" rIns="91440" bIns="45721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SSDs performs out-of-place update due to erase-before-write property of NAND flash memory</a:t>
            </a:r>
          </a:p>
          <a:p>
            <a:pPr algn="l">
              <a:lnSpc>
                <a:spcPct val="100000"/>
              </a:lnSpc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Google Shape;106;p26">
            <a:extLst>
              <a:ext uri="{FF2B5EF4-FFF2-40B4-BE49-F238E27FC236}">
                <a16:creationId xmlns:a16="http://schemas.microsoft.com/office/drawing/2014/main" id="{212A4720-AF3B-1CD0-315D-3AE871E43DDE}"/>
              </a:ext>
            </a:extLst>
          </p:cNvPr>
          <p:cNvSpPr txBox="1">
            <a:spLocks/>
          </p:cNvSpPr>
          <p:nvPr/>
        </p:nvSpPr>
        <p:spPr>
          <a:xfrm>
            <a:off x="310704" y="173737"/>
            <a:ext cx="7968601" cy="7784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Out-of-Place Update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FBFFC11-9C65-0076-8C58-2580B56B52FA}"/>
              </a:ext>
            </a:extLst>
          </p:cNvPr>
          <p:cNvGrpSpPr/>
          <p:nvPr/>
        </p:nvGrpSpPr>
        <p:grpSpPr>
          <a:xfrm>
            <a:off x="400638" y="1695899"/>
            <a:ext cx="4572000" cy="3200400"/>
            <a:chOff x="381572" y="1506712"/>
            <a:chExt cx="5029200" cy="3566160"/>
          </a:xfrm>
        </p:grpSpPr>
        <p:sp>
          <p:nvSpPr>
            <p:cNvPr id="2" name="Google Shape;116;p26">
              <a:extLst>
                <a:ext uri="{FF2B5EF4-FFF2-40B4-BE49-F238E27FC236}">
                  <a16:creationId xmlns:a16="http://schemas.microsoft.com/office/drawing/2014/main" id="{1DD568BC-36F4-8068-028F-56BE6703B5A4}"/>
                </a:ext>
              </a:extLst>
            </p:cNvPr>
            <p:cNvSpPr/>
            <p:nvPr/>
          </p:nvSpPr>
          <p:spPr>
            <a:xfrm rot="5400000">
              <a:off x="1113092" y="775192"/>
              <a:ext cx="3566160" cy="5029200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270" wrap="square" lIns="91425" tIns="45700" rIns="91425" bIns="45700" anchor="b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  <a:sym typeface="Arial"/>
                </a:rPr>
                <a:t>Block 0</a:t>
              </a:r>
            </a:p>
          </p:txBody>
        </p:sp>
        <p:sp>
          <p:nvSpPr>
            <p:cNvPr id="3" name="Google Shape;116;p26">
              <a:extLst>
                <a:ext uri="{FF2B5EF4-FFF2-40B4-BE49-F238E27FC236}">
                  <a16:creationId xmlns:a16="http://schemas.microsoft.com/office/drawing/2014/main" id="{1B24BE39-6823-C61E-9947-36B6B06B3070}"/>
                </a:ext>
              </a:extLst>
            </p:cNvPr>
            <p:cNvSpPr/>
            <p:nvPr/>
          </p:nvSpPr>
          <p:spPr>
            <a:xfrm rot="5400000">
              <a:off x="372633" y="1968725"/>
              <a:ext cx="2651760" cy="2103120"/>
            </a:xfrm>
            <a:prstGeom prst="rect">
              <a:avLst/>
            </a:prstGeom>
            <a:solidFill>
              <a:schemeClr val="accent3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270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r>
                <a:rPr lang="en-US" sz="2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rPr>
                <a:t>Data A</a:t>
              </a:r>
            </a:p>
          </p:txBody>
        </p:sp>
        <p:sp>
          <p:nvSpPr>
            <p:cNvPr id="15" name="Google Shape;116;p26">
              <a:extLst>
                <a:ext uri="{FF2B5EF4-FFF2-40B4-BE49-F238E27FC236}">
                  <a16:creationId xmlns:a16="http://schemas.microsoft.com/office/drawing/2014/main" id="{EC26CA2D-745D-C6D4-860F-D2C546B15699}"/>
                </a:ext>
              </a:extLst>
            </p:cNvPr>
            <p:cNvSpPr/>
            <p:nvPr/>
          </p:nvSpPr>
          <p:spPr>
            <a:xfrm rot="5400000">
              <a:off x="2754542" y="1968725"/>
              <a:ext cx="2651760" cy="2103120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270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  <a:sym typeface="Arial"/>
                </a:rPr>
                <a:t>Free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86ED9A3-A861-746B-EC1E-BAA3198E06BD}"/>
              </a:ext>
            </a:extLst>
          </p:cNvPr>
          <p:cNvGrpSpPr/>
          <p:nvPr/>
        </p:nvGrpSpPr>
        <p:grpSpPr>
          <a:xfrm>
            <a:off x="7179354" y="1695899"/>
            <a:ext cx="4572000" cy="3200400"/>
            <a:chOff x="381572" y="1506712"/>
            <a:chExt cx="5029200" cy="3566160"/>
          </a:xfrm>
        </p:grpSpPr>
        <p:sp>
          <p:nvSpPr>
            <p:cNvPr id="18" name="Google Shape;116;p26">
              <a:extLst>
                <a:ext uri="{FF2B5EF4-FFF2-40B4-BE49-F238E27FC236}">
                  <a16:creationId xmlns:a16="http://schemas.microsoft.com/office/drawing/2014/main" id="{BF109704-CD36-6F02-2E43-01AA9DF33D70}"/>
                </a:ext>
              </a:extLst>
            </p:cNvPr>
            <p:cNvSpPr/>
            <p:nvPr/>
          </p:nvSpPr>
          <p:spPr>
            <a:xfrm rot="5400000">
              <a:off x="1113092" y="775192"/>
              <a:ext cx="3566160" cy="5029200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270" wrap="square" lIns="91425" tIns="45700" rIns="91425" bIns="45700" anchor="b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  <a:sym typeface="Arial"/>
                </a:rPr>
                <a:t>Block 0</a:t>
              </a:r>
            </a:p>
          </p:txBody>
        </p:sp>
        <p:sp>
          <p:nvSpPr>
            <p:cNvPr id="19" name="Google Shape;116;p26">
              <a:extLst>
                <a:ext uri="{FF2B5EF4-FFF2-40B4-BE49-F238E27FC236}">
                  <a16:creationId xmlns:a16="http://schemas.microsoft.com/office/drawing/2014/main" id="{89CC25C2-1B36-6CC8-E12E-045259FA245A}"/>
                </a:ext>
              </a:extLst>
            </p:cNvPr>
            <p:cNvSpPr/>
            <p:nvPr/>
          </p:nvSpPr>
          <p:spPr>
            <a:xfrm rot="5400000">
              <a:off x="372633" y="1968725"/>
              <a:ext cx="2651760" cy="21031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270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r>
                <a:rPr lang="en-US" sz="2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rPr>
                <a:t>Old Data A</a:t>
              </a:r>
            </a:p>
          </p:txBody>
        </p:sp>
        <p:sp>
          <p:nvSpPr>
            <p:cNvPr id="20" name="Google Shape;116;p26">
              <a:extLst>
                <a:ext uri="{FF2B5EF4-FFF2-40B4-BE49-F238E27FC236}">
                  <a16:creationId xmlns:a16="http://schemas.microsoft.com/office/drawing/2014/main" id="{4BFCB3C7-4397-926B-68A9-05B17FB6F7D4}"/>
                </a:ext>
              </a:extLst>
            </p:cNvPr>
            <p:cNvSpPr/>
            <p:nvPr/>
          </p:nvSpPr>
          <p:spPr>
            <a:xfrm rot="5400000">
              <a:off x="2754542" y="1968725"/>
              <a:ext cx="2651760" cy="2103120"/>
            </a:xfrm>
            <a:prstGeom prst="rect">
              <a:avLst/>
            </a:prstGeom>
            <a:solidFill>
              <a:schemeClr val="accent3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270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r>
                <a:rPr lang="en-US" sz="2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rPr>
                <a:t>Data A</a:t>
              </a:r>
            </a:p>
          </p:txBody>
        </p:sp>
      </p:grpSp>
      <p:sp>
        <p:nvSpPr>
          <p:cNvPr id="22" name="Google Shape;347;p39">
            <a:extLst>
              <a:ext uri="{FF2B5EF4-FFF2-40B4-BE49-F238E27FC236}">
                <a16:creationId xmlns:a16="http://schemas.microsoft.com/office/drawing/2014/main" id="{B45AC803-A1A8-7FD8-A601-19829A4CBC4B}"/>
              </a:ext>
            </a:extLst>
          </p:cNvPr>
          <p:cNvSpPr txBox="1">
            <a:spLocks/>
          </p:cNvSpPr>
          <p:nvPr/>
        </p:nvSpPr>
        <p:spPr>
          <a:xfrm>
            <a:off x="1163688" y="5471361"/>
            <a:ext cx="3045899" cy="49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dirty="0">
                <a:solidFill>
                  <a:srgbClr val="B3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❶ Write data A in block 0</a:t>
            </a:r>
          </a:p>
        </p:txBody>
      </p:sp>
      <p:sp>
        <p:nvSpPr>
          <p:cNvPr id="23" name="Google Shape;347;p39">
            <a:extLst>
              <a:ext uri="{FF2B5EF4-FFF2-40B4-BE49-F238E27FC236}">
                <a16:creationId xmlns:a16="http://schemas.microsoft.com/office/drawing/2014/main" id="{03CBD10B-EE9B-EFF4-A17E-BE26276676D8}"/>
              </a:ext>
            </a:extLst>
          </p:cNvPr>
          <p:cNvSpPr txBox="1">
            <a:spLocks/>
          </p:cNvSpPr>
          <p:nvPr/>
        </p:nvSpPr>
        <p:spPr>
          <a:xfrm>
            <a:off x="6531428" y="5471361"/>
            <a:ext cx="5438273" cy="49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dirty="0">
                <a:solidFill>
                  <a:srgbClr val="B3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❷ Update data A in block 0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(&amp; mapping table)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DCD83F2-8636-31B9-30A0-E6A2A3EDB1DC}"/>
              </a:ext>
            </a:extLst>
          </p:cNvPr>
          <p:cNvSpPr/>
          <p:nvPr/>
        </p:nvSpPr>
        <p:spPr>
          <a:xfrm>
            <a:off x="5422582" y="2880844"/>
            <a:ext cx="1346433" cy="83051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9" name="Google Shape;180;p30">
            <a:extLst>
              <a:ext uri="{FF2B5EF4-FFF2-40B4-BE49-F238E27FC236}">
                <a16:creationId xmlns:a16="http://schemas.microsoft.com/office/drawing/2014/main" id="{67FBE313-A19B-1036-0342-606185D7E58D}"/>
              </a:ext>
            </a:extLst>
          </p:cNvPr>
          <p:cNvSpPr txBox="1"/>
          <p:nvPr/>
        </p:nvSpPr>
        <p:spPr>
          <a:xfrm>
            <a:off x="400638" y="6253257"/>
            <a:ext cx="10811798" cy="6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Clr>
                <a:srgbClr val="000000"/>
              </a:buClr>
              <a:buSzPts val="800"/>
            </a:pPr>
            <a:r>
              <a:rPr lang="en-US" sz="9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SSDs (Solid State Drives)</a:t>
            </a:r>
          </a:p>
          <a:p>
            <a:pPr>
              <a:buClr>
                <a:srgbClr val="000000"/>
              </a:buClr>
              <a:buSzPts val="800"/>
            </a:pP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Erase-before-write property means the data must be erased before being written in NAND flash memory. </a:t>
            </a:r>
            <a:endParaRPr lang="en-US" sz="9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891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A0632-D2FA-1B98-74AE-6E22504F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9661" y="6247964"/>
            <a:ext cx="763385" cy="531701"/>
          </a:xfrm>
        </p:spPr>
        <p:txBody>
          <a:bodyPr/>
          <a:lstStyle/>
          <a:p>
            <a:fld id="{1207F9FD-4E10-4B0A-8100-6F5044EF21A9}" type="slidenum">
              <a:rPr lang="en-US"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fld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BEDABC4C-B474-CFE9-EE06-76F07C5410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704" y="1025527"/>
                <a:ext cx="11570190" cy="5053995"/>
              </a:xfrm>
              <a:prstGeom prst="rect">
                <a:avLst/>
              </a:prstGeom>
            </p:spPr>
            <p:txBody>
              <a:bodyPr vert="horz" lIns="91440" tIns="45721" rIns="91440" bIns="45721" rtlCol="0" anchor="t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ct val="100000"/>
                  </a:lnSpc>
                </a:pPr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Reclaims free data by erasing invalid data</a:t>
                </a:r>
              </a:p>
              <a:p>
                <a:pPr algn="l">
                  <a:lnSpc>
                    <a:spcPct val="100000"/>
                  </a:lnSpc>
                </a:pPr>
                <a:endParaRPr lang="en-US" sz="1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Due to </a:t>
                </a:r>
                <a:r>
                  <a:rPr lang="en-US" sz="18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asymmetry in operation units </a:t>
                </a:r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of NAND flash memory: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𝑆𝑖𝑧𝑒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𝑟𝑒𝑎𝑑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&amp; 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𝑤𝑟𝑖𝑡𝑒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(Page)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𝑆𝑖𝑧𝑒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𝑒𝑟𝑎𝑠𝑒</m:t>
                        </m:r>
                      </m:sub>
                    </m:sSub>
                    <m:r>
                      <a:rPr 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(Block)</a:t>
                </a:r>
                <a:endParaRPr lang="en-US" sz="1800" dirty="0">
                  <a:solidFill>
                    <a:srgbClr val="C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BEDABC4C-B474-CFE9-EE06-76F07C541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04" y="1025527"/>
                <a:ext cx="11570190" cy="5053995"/>
              </a:xfrm>
              <a:prstGeom prst="rect">
                <a:avLst/>
              </a:prstGeom>
              <a:blipFill>
                <a:blip r:embed="rId3"/>
                <a:stretch>
                  <a:fillRect l="-474" t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06;p26">
            <a:extLst>
              <a:ext uri="{FF2B5EF4-FFF2-40B4-BE49-F238E27FC236}">
                <a16:creationId xmlns:a16="http://schemas.microsoft.com/office/drawing/2014/main" id="{212A4720-AF3B-1CD0-315D-3AE871E43DDE}"/>
              </a:ext>
            </a:extLst>
          </p:cNvPr>
          <p:cNvSpPr txBox="1">
            <a:spLocks/>
          </p:cNvSpPr>
          <p:nvPr/>
        </p:nvSpPr>
        <p:spPr>
          <a:xfrm>
            <a:off x="310704" y="173737"/>
            <a:ext cx="7968601" cy="7784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Garbage Collection</a:t>
            </a:r>
          </a:p>
        </p:txBody>
      </p:sp>
      <p:sp>
        <p:nvSpPr>
          <p:cNvPr id="9" name="Google Shape;180;p30">
            <a:extLst>
              <a:ext uri="{FF2B5EF4-FFF2-40B4-BE49-F238E27FC236}">
                <a16:creationId xmlns:a16="http://schemas.microsoft.com/office/drawing/2014/main" id="{C622C09C-5FB7-D8B2-83AC-89E16559A852}"/>
              </a:ext>
            </a:extLst>
          </p:cNvPr>
          <p:cNvSpPr txBox="1"/>
          <p:nvPr/>
        </p:nvSpPr>
        <p:spPr>
          <a:xfrm>
            <a:off x="400638" y="6253257"/>
            <a:ext cx="10811798" cy="343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Clr>
                <a:srgbClr val="000000"/>
              </a:buClr>
              <a:buSzPts val="800"/>
            </a:pPr>
            <a:r>
              <a:rPr lang="en-US" sz="9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Invalid data means the old data.</a:t>
            </a:r>
          </a:p>
        </p:txBody>
      </p:sp>
    </p:spTree>
    <p:extLst>
      <p:ext uri="{BB962C8B-B14F-4D97-AF65-F5344CB8AC3E}">
        <p14:creationId xmlns:p14="http://schemas.microsoft.com/office/powerpoint/2010/main" val="755424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77C65E7-77EC-13CD-2927-A0C475F4B1E7}"/>
              </a:ext>
            </a:extLst>
          </p:cNvPr>
          <p:cNvGrpSpPr/>
          <p:nvPr/>
        </p:nvGrpSpPr>
        <p:grpSpPr>
          <a:xfrm>
            <a:off x="400638" y="2234436"/>
            <a:ext cx="4572000" cy="3200400"/>
            <a:chOff x="381572" y="1506712"/>
            <a:chExt cx="5029200" cy="3566160"/>
          </a:xfrm>
        </p:grpSpPr>
        <p:sp>
          <p:nvSpPr>
            <p:cNvPr id="11" name="Google Shape;116;p26">
              <a:extLst>
                <a:ext uri="{FF2B5EF4-FFF2-40B4-BE49-F238E27FC236}">
                  <a16:creationId xmlns:a16="http://schemas.microsoft.com/office/drawing/2014/main" id="{6E16F0B2-5936-3B8D-B668-F191502FA9EB}"/>
                </a:ext>
              </a:extLst>
            </p:cNvPr>
            <p:cNvSpPr/>
            <p:nvPr/>
          </p:nvSpPr>
          <p:spPr>
            <a:xfrm rot="5400000">
              <a:off x="1113092" y="775192"/>
              <a:ext cx="3566160" cy="5029200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270" wrap="square" lIns="91425" tIns="45700" rIns="91425" bIns="45700" anchor="b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  <a:sym typeface="Arial"/>
                </a:rPr>
                <a:t>Block 0 (1)</a:t>
              </a:r>
            </a:p>
          </p:txBody>
        </p:sp>
        <p:sp>
          <p:nvSpPr>
            <p:cNvPr id="12" name="Google Shape;116;p26">
              <a:extLst>
                <a:ext uri="{FF2B5EF4-FFF2-40B4-BE49-F238E27FC236}">
                  <a16:creationId xmlns:a16="http://schemas.microsoft.com/office/drawing/2014/main" id="{DD17F3C4-57D1-7381-5C4B-89A4C2137F6A}"/>
                </a:ext>
              </a:extLst>
            </p:cNvPr>
            <p:cNvSpPr/>
            <p:nvPr/>
          </p:nvSpPr>
          <p:spPr>
            <a:xfrm rot="5400000">
              <a:off x="372633" y="1968725"/>
              <a:ext cx="2651760" cy="21031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270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r>
                <a:rPr lang="en-US" sz="2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rPr>
                <a:t>Old Page A</a:t>
              </a:r>
            </a:p>
          </p:txBody>
        </p:sp>
        <p:sp>
          <p:nvSpPr>
            <p:cNvPr id="13" name="Google Shape;116;p26">
              <a:extLst>
                <a:ext uri="{FF2B5EF4-FFF2-40B4-BE49-F238E27FC236}">
                  <a16:creationId xmlns:a16="http://schemas.microsoft.com/office/drawing/2014/main" id="{2CBFD57C-8375-97E6-7555-51FD62A98825}"/>
                </a:ext>
              </a:extLst>
            </p:cNvPr>
            <p:cNvSpPr/>
            <p:nvPr/>
          </p:nvSpPr>
          <p:spPr>
            <a:xfrm rot="5400000">
              <a:off x="2754542" y="1968725"/>
              <a:ext cx="2651760" cy="2103120"/>
            </a:xfrm>
            <a:prstGeom prst="rect">
              <a:avLst/>
            </a:prstGeom>
            <a:solidFill>
              <a:schemeClr val="accent3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270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r>
                <a:rPr lang="en-US" sz="2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rPr>
                <a:t>Page A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A0632-D2FA-1B98-74AE-6E22504F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9661" y="6247964"/>
            <a:ext cx="763385" cy="531701"/>
          </a:xfrm>
        </p:spPr>
        <p:txBody>
          <a:bodyPr/>
          <a:lstStyle/>
          <a:p>
            <a:fld id="{1207F9FD-4E10-4B0A-8100-6F5044EF21A9}" type="slidenum">
              <a:rPr lang="en-US"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fld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BEDABC4C-B474-CFE9-EE06-76F07C5410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704" y="1025527"/>
                <a:ext cx="11570190" cy="5053995"/>
              </a:xfrm>
              <a:prstGeom prst="rect">
                <a:avLst/>
              </a:prstGeom>
            </p:spPr>
            <p:txBody>
              <a:bodyPr vert="horz" lIns="91440" tIns="45721" rIns="91440" bIns="45721" rtlCol="0" anchor="t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ct val="100000"/>
                  </a:lnSpc>
                </a:pPr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Reclaims free data by erasing invalid data</a:t>
                </a:r>
              </a:p>
              <a:p>
                <a:pPr algn="l">
                  <a:lnSpc>
                    <a:spcPct val="100000"/>
                  </a:lnSpc>
                </a:pPr>
                <a:endParaRPr lang="en-US" sz="1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Due to </a:t>
                </a:r>
                <a:r>
                  <a:rPr lang="en-US" sz="18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asymmetry in operation units </a:t>
                </a:r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of NAND flash memory: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𝑆𝑖𝑧𝑒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𝑟𝑒𝑎𝑑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&amp; 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𝑤𝑟𝑖𝑡𝑒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(Page)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𝑆𝑖𝑧𝑒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𝑒𝑟𝑎𝑠𝑒</m:t>
                        </m:r>
                      </m:sub>
                    </m:sSub>
                    <m:r>
                      <a:rPr 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(Block)</a:t>
                </a:r>
                <a:endParaRPr lang="en-US" sz="1800" dirty="0">
                  <a:solidFill>
                    <a:srgbClr val="C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BEDABC4C-B474-CFE9-EE06-76F07C541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04" y="1025527"/>
                <a:ext cx="11570190" cy="5053995"/>
              </a:xfrm>
              <a:prstGeom prst="rect">
                <a:avLst/>
              </a:prstGeom>
              <a:blipFill>
                <a:blip r:embed="rId3"/>
                <a:stretch>
                  <a:fillRect l="-474" t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06;p26">
            <a:extLst>
              <a:ext uri="{FF2B5EF4-FFF2-40B4-BE49-F238E27FC236}">
                <a16:creationId xmlns:a16="http://schemas.microsoft.com/office/drawing/2014/main" id="{212A4720-AF3B-1CD0-315D-3AE871E43DDE}"/>
              </a:ext>
            </a:extLst>
          </p:cNvPr>
          <p:cNvSpPr txBox="1">
            <a:spLocks/>
          </p:cNvSpPr>
          <p:nvPr/>
        </p:nvSpPr>
        <p:spPr>
          <a:xfrm>
            <a:off x="310704" y="173737"/>
            <a:ext cx="7968601" cy="7784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Garbage Collection</a:t>
            </a:r>
          </a:p>
        </p:txBody>
      </p:sp>
      <p:sp>
        <p:nvSpPr>
          <p:cNvPr id="22" name="Google Shape;347;p39">
            <a:extLst>
              <a:ext uri="{FF2B5EF4-FFF2-40B4-BE49-F238E27FC236}">
                <a16:creationId xmlns:a16="http://schemas.microsoft.com/office/drawing/2014/main" id="{B45AC803-A1A8-7FD8-A601-19829A4CBC4B}"/>
              </a:ext>
            </a:extLst>
          </p:cNvPr>
          <p:cNvSpPr txBox="1">
            <a:spLocks/>
          </p:cNvSpPr>
          <p:nvPr/>
        </p:nvSpPr>
        <p:spPr>
          <a:xfrm>
            <a:off x="4972638" y="4940524"/>
            <a:ext cx="1930147" cy="49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dirty="0">
                <a:solidFill>
                  <a:srgbClr val="B3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Invalid Page: 1</a:t>
            </a:r>
          </a:p>
        </p:txBody>
      </p:sp>
      <p:sp>
        <p:nvSpPr>
          <p:cNvPr id="9" name="Google Shape;180;p30">
            <a:extLst>
              <a:ext uri="{FF2B5EF4-FFF2-40B4-BE49-F238E27FC236}">
                <a16:creationId xmlns:a16="http://schemas.microsoft.com/office/drawing/2014/main" id="{C622C09C-5FB7-D8B2-83AC-89E16559A852}"/>
              </a:ext>
            </a:extLst>
          </p:cNvPr>
          <p:cNvSpPr txBox="1"/>
          <p:nvPr/>
        </p:nvSpPr>
        <p:spPr>
          <a:xfrm>
            <a:off x="400638" y="6253257"/>
            <a:ext cx="10811798" cy="343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Clr>
                <a:srgbClr val="000000"/>
              </a:buClr>
              <a:buSzPts val="800"/>
            </a:pPr>
            <a:r>
              <a:rPr lang="en-US" sz="9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Invalid data means the old data.</a:t>
            </a:r>
          </a:p>
        </p:txBody>
      </p:sp>
      <p:sp>
        <p:nvSpPr>
          <p:cNvPr id="2" name="Google Shape;347;p39">
            <a:extLst>
              <a:ext uri="{FF2B5EF4-FFF2-40B4-BE49-F238E27FC236}">
                <a16:creationId xmlns:a16="http://schemas.microsoft.com/office/drawing/2014/main" id="{1E4ABC69-1CFC-DF02-A44E-87676AA3FC0E}"/>
              </a:ext>
            </a:extLst>
          </p:cNvPr>
          <p:cNvSpPr txBox="1">
            <a:spLocks/>
          </p:cNvSpPr>
          <p:nvPr/>
        </p:nvSpPr>
        <p:spPr>
          <a:xfrm>
            <a:off x="7921854" y="2729447"/>
            <a:ext cx="3869507" cy="2406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(1)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Select a victim block to erase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(2)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Move valid pages' data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(3)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Update remapping table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(4)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Erase that victim block</a:t>
            </a:r>
          </a:p>
        </p:txBody>
      </p:sp>
    </p:spTree>
    <p:extLst>
      <p:ext uri="{BB962C8B-B14F-4D97-AF65-F5344CB8AC3E}">
        <p14:creationId xmlns:p14="http://schemas.microsoft.com/office/powerpoint/2010/main" val="150735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77C65E7-77EC-13CD-2927-A0C475F4B1E7}"/>
              </a:ext>
            </a:extLst>
          </p:cNvPr>
          <p:cNvGrpSpPr/>
          <p:nvPr/>
        </p:nvGrpSpPr>
        <p:grpSpPr>
          <a:xfrm>
            <a:off x="400638" y="2234436"/>
            <a:ext cx="4572000" cy="3200400"/>
            <a:chOff x="381572" y="1506712"/>
            <a:chExt cx="5029200" cy="3566160"/>
          </a:xfrm>
        </p:grpSpPr>
        <p:sp>
          <p:nvSpPr>
            <p:cNvPr id="11" name="Google Shape;116;p26">
              <a:extLst>
                <a:ext uri="{FF2B5EF4-FFF2-40B4-BE49-F238E27FC236}">
                  <a16:creationId xmlns:a16="http://schemas.microsoft.com/office/drawing/2014/main" id="{6E16F0B2-5936-3B8D-B668-F191502FA9EB}"/>
                </a:ext>
              </a:extLst>
            </p:cNvPr>
            <p:cNvSpPr/>
            <p:nvPr/>
          </p:nvSpPr>
          <p:spPr>
            <a:xfrm rot="5400000">
              <a:off x="1113092" y="775192"/>
              <a:ext cx="3566160" cy="5029200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270" wrap="square" lIns="91425" tIns="45700" rIns="91425" bIns="45700" anchor="b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  <a:sym typeface="Arial"/>
                </a:rPr>
                <a:t>Block 0 (1)</a:t>
              </a:r>
            </a:p>
          </p:txBody>
        </p:sp>
        <p:sp>
          <p:nvSpPr>
            <p:cNvPr id="12" name="Google Shape;116;p26">
              <a:extLst>
                <a:ext uri="{FF2B5EF4-FFF2-40B4-BE49-F238E27FC236}">
                  <a16:creationId xmlns:a16="http://schemas.microsoft.com/office/drawing/2014/main" id="{DD17F3C4-57D1-7381-5C4B-89A4C2137F6A}"/>
                </a:ext>
              </a:extLst>
            </p:cNvPr>
            <p:cNvSpPr/>
            <p:nvPr/>
          </p:nvSpPr>
          <p:spPr>
            <a:xfrm rot="5400000">
              <a:off x="372633" y="1968725"/>
              <a:ext cx="2651760" cy="21031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270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r>
                <a:rPr lang="en-US" sz="2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rPr>
                <a:t>Old Page A</a:t>
              </a:r>
            </a:p>
          </p:txBody>
        </p:sp>
        <p:sp>
          <p:nvSpPr>
            <p:cNvPr id="13" name="Google Shape;116;p26">
              <a:extLst>
                <a:ext uri="{FF2B5EF4-FFF2-40B4-BE49-F238E27FC236}">
                  <a16:creationId xmlns:a16="http://schemas.microsoft.com/office/drawing/2014/main" id="{2CBFD57C-8375-97E6-7555-51FD62A98825}"/>
                </a:ext>
              </a:extLst>
            </p:cNvPr>
            <p:cNvSpPr/>
            <p:nvPr/>
          </p:nvSpPr>
          <p:spPr>
            <a:xfrm rot="5400000">
              <a:off x="2754542" y="1968725"/>
              <a:ext cx="2651760" cy="210312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270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r>
                <a:rPr lang="en-US" sz="2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  <a:sym typeface="Arial"/>
                </a:rPr>
                <a:t>Page A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A0632-D2FA-1B98-74AE-6E22504F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9661" y="6247964"/>
            <a:ext cx="763385" cy="531701"/>
          </a:xfrm>
        </p:spPr>
        <p:txBody>
          <a:bodyPr/>
          <a:lstStyle/>
          <a:p>
            <a:fld id="{1207F9FD-4E10-4B0A-8100-6F5044EF21A9}" type="slidenum">
              <a:rPr lang="en-US"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</a:t>
            </a:fld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BEDABC4C-B474-CFE9-EE06-76F07C5410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704" y="1025527"/>
                <a:ext cx="11570190" cy="5053995"/>
              </a:xfrm>
              <a:prstGeom prst="rect">
                <a:avLst/>
              </a:prstGeom>
            </p:spPr>
            <p:txBody>
              <a:bodyPr vert="horz" lIns="91440" tIns="45721" rIns="91440" bIns="45721" rtlCol="0" anchor="t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ct val="100000"/>
                  </a:lnSpc>
                </a:pPr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Reclaims free data by erasing invalid data</a:t>
                </a:r>
              </a:p>
              <a:p>
                <a:pPr algn="l">
                  <a:lnSpc>
                    <a:spcPct val="100000"/>
                  </a:lnSpc>
                </a:pPr>
                <a:endParaRPr lang="en-US" sz="1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Due to </a:t>
                </a:r>
                <a:r>
                  <a:rPr lang="en-US" sz="18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asymmetry in operation units </a:t>
                </a:r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of NAND flash memory: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𝑆𝑖𝑧𝑒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𝑟𝑒𝑎𝑑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&amp; 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𝑤𝑟𝑖𝑡𝑒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(Page)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𝑆𝑖𝑧𝑒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𝑒𝑟𝑎𝑠𝑒</m:t>
                        </m:r>
                      </m:sub>
                    </m:sSub>
                    <m:r>
                      <a:rPr 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(Block)</a:t>
                </a:r>
                <a:endParaRPr lang="en-US" sz="1800" dirty="0">
                  <a:solidFill>
                    <a:srgbClr val="C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BEDABC4C-B474-CFE9-EE06-76F07C541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04" y="1025527"/>
                <a:ext cx="11570190" cy="5053995"/>
              </a:xfrm>
              <a:prstGeom prst="rect">
                <a:avLst/>
              </a:prstGeom>
              <a:blipFill>
                <a:blip r:embed="rId3"/>
                <a:stretch>
                  <a:fillRect l="-474" t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06;p26">
            <a:extLst>
              <a:ext uri="{FF2B5EF4-FFF2-40B4-BE49-F238E27FC236}">
                <a16:creationId xmlns:a16="http://schemas.microsoft.com/office/drawing/2014/main" id="{212A4720-AF3B-1CD0-315D-3AE871E43DDE}"/>
              </a:ext>
            </a:extLst>
          </p:cNvPr>
          <p:cNvSpPr txBox="1">
            <a:spLocks/>
          </p:cNvSpPr>
          <p:nvPr/>
        </p:nvSpPr>
        <p:spPr>
          <a:xfrm>
            <a:off x="310704" y="173737"/>
            <a:ext cx="7968601" cy="7784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Garbage Collection</a:t>
            </a:r>
          </a:p>
        </p:txBody>
      </p:sp>
      <p:sp>
        <p:nvSpPr>
          <p:cNvPr id="9" name="Google Shape;180;p30">
            <a:extLst>
              <a:ext uri="{FF2B5EF4-FFF2-40B4-BE49-F238E27FC236}">
                <a16:creationId xmlns:a16="http://schemas.microsoft.com/office/drawing/2014/main" id="{C622C09C-5FB7-D8B2-83AC-89E16559A852}"/>
              </a:ext>
            </a:extLst>
          </p:cNvPr>
          <p:cNvSpPr txBox="1"/>
          <p:nvPr/>
        </p:nvSpPr>
        <p:spPr>
          <a:xfrm>
            <a:off x="400638" y="6253257"/>
            <a:ext cx="10811798" cy="343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Clr>
                <a:srgbClr val="000000"/>
              </a:buClr>
              <a:buSzPts val="800"/>
            </a:pPr>
            <a:r>
              <a:rPr lang="en-US" sz="9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Invalid data means the old data.</a:t>
            </a:r>
          </a:p>
        </p:txBody>
      </p:sp>
      <p:sp>
        <p:nvSpPr>
          <p:cNvPr id="14" name="Google Shape;116;p26">
            <a:extLst>
              <a:ext uri="{FF2B5EF4-FFF2-40B4-BE49-F238E27FC236}">
                <a16:creationId xmlns:a16="http://schemas.microsoft.com/office/drawing/2014/main" id="{0EEFBFB8-EE4F-9330-F5D5-98646779A869}"/>
              </a:ext>
            </a:extLst>
          </p:cNvPr>
          <p:cNvSpPr/>
          <p:nvPr/>
        </p:nvSpPr>
        <p:spPr>
          <a:xfrm rot="5400000">
            <a:off x="6301839" y="2813292"/>
            <a:ext cx="1131938" cy="1558957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vert270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Page A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A5F292-16B3-E092-6B14-98FD9F69CA5B}"/>
              </a:ext>
            </a:extLst>
          </p:cNvPr>
          <p:cNvGrpSpPr/>
          <p:nvPr/>
        </p:nvGrpSpPr>
        <p:grpSpPr>
          <a:xfrm>
            <a:off x="4719193" y="2841955"/>
            <a:ext cx="1346433" cy="1166070"/>
            <a:chOff x="4719193" y="2841955"/>
            <a:chExt cx="1346433" cy="1166070"/>
          </a:xfrm>
        </p:grpSpPr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12C51DCA-5169-13F2-DCAB-1AEB7810902D}"/>
                </a:ext>
              </a:extLst>
            </p:cNvPr>
            <p:cNvSpPr/>
            <p:nvPr/>
          </p:nvSpPr>
          <p:spPr>
            <a:xfrm>
              <a:off x="4719193" y="3177515"/>
              <a:ext cx="1346433" cy="830510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Move</a:t>
              </a:r>
            </a:p>
          </p:txBody>
        </p:sp>
        <p:sp>
          <p:nvSpPr>
            <p:cNvPr id="17" name="Google Shape;347;p39">
              <a:extLst>
                <a:ext uri="{FF2B5EF4-FFF2-40B4-BE49-F238E27FC236}">
                  <a16:creationId xmlns:a16="http://schemas.microsoft.com/office/drawing/2014/main" id="{A94F724D-965D-255A-CC3A-D5F5E8C80DD4}"/>
                </a:ext>
              </a:extLst>
            </p:cNvPr>
            <p:cNvSpPr txBox="1">
              <a:spLocks/>
            </p:cNvSpPr>
            <p:nvPr/>
          </p:nvSpPr>
          <p:spPr>
            <a:xfrm>
              <a:off x="4993761" y="2841955"/>
              <a:ext cx="641426" cy="5870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 algn="ctr">
                <a:lnSpc>
                  <a:spcPct val="100000"/>
                </a:lnSpc>
                <a:buClr>
                  <a:schemeClr val="dk1"/>
                </a:buClr>
                <a:buSzPts val="2200"/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(2)</a:t>
              </a:r>
            </a:p>
          </p:txBody>
        </p:sp>
      </p:grpSp>
      <p:sp>
        <p:nvSpPr>
          <p:cNvPr id="2" name="Google Shape;347;p39">
            <a:extLst>
              <a:ext uri="{FF2B5EF4-FFF2-40B4-BE49-F238E27FC236}">
                <a16:creationId xmlns:a16="http://schemas.microsoft.com/office/drawing/2014/main" id="{C5A3D682-356A-4CFD-A81F-46FC12035BAC}"/>
              </a:ext>
            </a:extLst>
          </p:cNvPr>
          <p:cNvSpPr txBox="1">
            <a:spLocks/>
          </p:cNvSpPr>
          <p:nvPr/>
        </p:nvSpPr>
        <p:spPr>
          <a:xfrm>
            <a:off x="4972638" y="4940524"/>
            <a:ext cx="1930147" cy="49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dirty="0">
                <a:solidFill>
                  <a:srgbClr val="B3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Invalid Page: </a:t>
            </a:r>
            <a:r>
              <a:rPr lang="en-US" altLang="ja-JP" dirty="0">
                <a:solidFill>
                  <a:srgbClr val="B3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dirty="0">
              <a:solidFill>
                <a:srgbClr val="B3404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Google Shape;347;p39">
            <a:extLst>
              <a:ext uri="{FF2B5EF4-FFF2-40B4-BE49-F238E27FC236}">
                <a16:creationId xmlns:a16="http://schemas.microsoft.com/office/drawing/2014/main" id="{629E888D-DC9F-E99F-E22C-74EF1E8C8E36}"/>
              </a:ext>
            </a:extLst>
          </p:cNvPr>
          <p:cNvSpPr txBox="1">
            <a:spLocks/>
          </p:cNvSpPr>
          <p:nvPr/>
        </p:nvSpPr>
        <p:spPr>
          <a:xfrm>
            <a:off x="7921854" y="2729447"/>
            <a:ext cx="3869507" cy="2406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(1)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Select a victim block to erase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(2)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Move valid pages' data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(3)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Update remapping table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(4)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Erase that victim block</a:t>
            </a:r>
          </a:p>
        </p:txBody>
      </p:sp>
    </p:spTree>
    <p:extLst>
      <p:ext uri="{BB962C8B-B14F-4D97-AF65-F5344CB8AC3E}">
        <p14:creationId xmlns:p14="http://schemas.microsoft.com/office/powerpoint/2010/main" val="306661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77C65E7-77EC-13CD-2927-A0C475F4B1E7}"/>
              </a:ext>
            </a:extLst>
          </p:cNvPr>
          <p:cNvGrpSpPr/>
          <p:nvPr/>
        </p:nvGrpSpPr>
        <p:grpSpPr>
          <a:xfrm>
            <a:off x="400638" y="2234436"/>
            <a:ext cx="4572000" cy="3200400"/>
            <a:chOff x="381572" y="1506712"/>
            <a:chExt cx="5029200" cy="3566160"/>
          </a:xfrm>
        </p:grpSpPr>
        <p:sp>
          <p:nvSpPr>
            <p:cNvPr id="11" name="Google Shape;116;p26">
              <a:extLst>
                <a:ext uri="{FF2B5EF4-FFF2-40B4-BE49-F238E27FC236}">
                  <a16:creationId xmlns:a16="http://schemas.microsoft.com/office/drawing/2014/main" id="{6E16F0B2-5936-3B8D-B668-F191502FA9EB}"/>
                </a:ext>
              </a:extLst>
            </p:cNvPr>
            <p:cNvSpPr/>
            <p:nvPr/>
          </p:nvSpPr>
          <p:spPr>
            <a:xfrm rot="5400000">
              <a:off x="1113092" y="775192"/>
              <a:ext cx="3566160" cy="5029200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270" wrap="square" lIns="91425" tIns="45700" rIns="91425" bIns="45700" anchor="b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  <a:sym typeface="Arial"/>
                </a:rPr>
                <a:t>Block 0 (1, 4)</a:t>
              </a:r>
            </a:p>
          </p:txBody>
        </p:sp>
        <p:sp>
          <p:nvSpPr>
            <p:cNvPr id="12" name="Google Shape;116;p26">
              <a:extLst>
                <a:ext uri="{FF2B5EF4-FFF2-40B4-BE49-F238E27FC236}">
                  <a16:creationId xmlns:a16="http://schemas.microsoft.com/office/drawing/2014/main" id="{DD17F3C4-57D1-7381-5C4B-89A4C2137F6A}"/>
                </a:ext>
              </a:extLst>
            </p:cNvPr>
            <p:cNvSpPr/>
            <p:nvPr/>
          </p:nvSpPr>
          <p:spPr>
            <a:xfrm rot="5400000">
              <a:off x="372633" y="1968725"/>
              <a:ext cx="2651760" cy="2103120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270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  <a:sym typeface="Arial"/>
                </a:rPr>
                <a:t>Free</a:t>
              </a:r>
            </a:p>
          </p:txBody>
        </p:sp>
        <p:sp>
          <p:nvSpPr>
            <p:cNvPr id="13" name="Google Shape;116;p26">
              <a:extLst>
                <a:ext uri="{FF2B5EF4-FFF2-40B4-BE49-F238E27FC236}">
                  <a16:creationId xmlns:a16="http://schemas.microsoft.com/office/drawing/2014/main" id="{2CBFD57C-8375-97E6-7555-51FD62A98825}"/>
                </a:ext>
              </a:extLst>
            </p:cNvPr>
            <p:cNvSpPr/>
            <p:nvPr/>
          </p:nvSpPr>
          <p:spPr>
            <a:xfrm rot="5400000">
              <a:off x="2754542" y="1968725"/>
              <a:ext cx="2651760" cy="2103120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270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  <a:sym typeface="Arial"/>
                </a:rPr>
                <a:t>Free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A0632-D2FA-1B98-74AE-6E22504F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9661" y="6247964"/>
            <a:ext cx="763385" cy="531701"/>
          </a:xfrm>
        </p:spPr>
        <p:txBody>
          <a:bodyPr/>
          <a:lstStyle/>
          <a:p>
            <a:fld id="{1207F9FD-4E10-4B0A-8100-6F5044EF21A9}" type="slidenum">
              <a:rPr lang="en-US"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</a:t>
            </a:fld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BEDABC4C-B474-CFE9-EE06-76F07C5410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704" y="1025527"/>
                <a:ext cx="11570190" cy="5053995"/>
              </a:xfrm>
              <a:prstGeom prst="rect">
                <a:avLst/>
              </a:prstGeom>
            </p:spPr>
            <p:txBody>
              <a:bodyPr vert="horz" lIns="91440" tIns="45721" rIns="91440" bIns="45721" rtlCol="0" anchor="t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ct val="100000"/>
                  </a:lnSpc>
                </a:pPr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Reclaims free data by erasing invalid data</a:t>
                </a:r>
              </a:p>
              <a:p>
                <a:pPr algn="l">
                  <a:lnSpc>
                    <a:spcPct val="100000"/>
                  </a:lnSpc>
                </a:pPr>
                <a:endParaRPr lang="en-US" sz="1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Due to </a:t>
                </a:r>
                <a:r>
                  <a:rPr lang="en-US" sz="18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asymmetry in operation units </a:t>
                </a:r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of NAND flash memory: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𝑆𝑖𝑧𝑒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𝑟𝑒𝑎𝑑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&amp; 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𝑤𝑟𝑖𝑡𝑒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(Page)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𝑆𝑖𝑧𝑒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𝑒𝑟𝑎𝑠𝑒</m:t>
                        </m:r>
                      </m:sub>
                    </m:sSub>
                    <m:r>
                      <a:rPr 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(Block)</a:t>
                </a:r>
                <a:endParaRPr lang="en-US" sz="1800" dirty="0">
                  <a:solidFill>
                    <a:srgbClr val="C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BEDABC4C-B474-CFE9-EE06-76F07C541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04" y="1025527"/>
                <a:ext cx="11570190" cy="5053995"/>
              </a:xfrm>
              <a:prstGeom prst="rect">
                <a:avLst/>
              </a:prstGeom>
              <a:blipFill>
                <a:blip r:embed="rId3"/>
                <a:stretch>
                  <a:fillRect l="-474" t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06;p26">
            <a:extLst>
              <a:ext uri="{FF2B5EF4-FFF2-40B4-BE49-F238E27FC236}">
                <a16:creationId xmlns:a16="http://schemas.microsoft.com/office/drawing/2014/main" id="{212A4720-AF3B-1CD0-315D-3AE871E43DDE}"/>
              </a:ext>
            </a:extLst>
          </p:cNvPr>
          <p:cNvSpPr txBox="1">
            <a:spLocks/>
          </p:cNvSpPr>
          <p:nvPr/>
        </p:nvSpPr>
        <p:spPr>
          <a:xfrm>
            <a:off x="310704" y="173737"/>
            <a:ext cx="7968601" cy="7784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Garbage Collection</a:t>
            </a:r>
          </a:p>
        </p:txBody>
      </p:sp>
      <p:sp>
        <p:nvSpPr>
          <p:cNvPr id="22" name="Google Shape;347;p39">
            <a:extLst>
              <a:ext uri="{FF2B5EF4-FFF2-40B4-BE49-F238E27FC236}">
                <a16:creationId xmlns:a16="http://schemas.microsoft.com/office/drawing/2014/main" id="{B45AC803-A1A8-7FD8-A601-19829A4CBC4B}"/>
              </a:ext>
            </a:extLst>
          </p:cNvPr>
          <p:cNvSpPr txBox="1">
            <a:spLocks/>
          </p:cNvSpPr>
          <p:nvPr/>
        </p:nvSpPr>
        <p:spPr>
          <a:xfrm>
            <a:off x="4848284" y="4935962"/>
            <a:ext cx="2019524" cy="49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Free Page: 2</a:t>
            </a:r>
          </a:p>
        </p:txBody>
      </p:sp>
      <p:sp>
        <p:nvSpPr>
          <p:cNvPr id="9" name="Google Shape;180;p30">
            <a:extLst>
              <a:ext uri="{FF2B5EF4-FFF2-40B4-BE49-F238E27FC236}">
                <a16:creationId xmlns:a16="http://schemas.microsoft.com/office/drawing/2014/main" id="{C622C09C-5FB7-D8B2-83AC-89E16559A852}"/>
              </a:ext>
            </a:extLst>
          </p:cNvPr>
          <p:cNvSpPr txBox="1"/>
          <p:nvPr/>
        </p:nvSpPr>
        <p:spPr>
          <a:xfrm>
            <a:off x="400638" y="6253257"/>
            <a:ext cx="10811798" cy="526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Clr>
                <a:srgbClr val="000000"/>
              </a:buClr>
              <a:buSzPts val="800"/>
            </a:pPr>
            <a:r>
              <a:rPr lang="en-US" sz="9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Invalid data means the old data.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CEF2BD-AFF0-AA48-9E58-147410D25F4F}"/>
              </a:ext>
            </a:extLst>
          </p:cNvPr>
          <p:cNvGrpSpPr/>
          <p:nvPr/>
        </p:nvGrpSpPr>
        <p:grpSpPr>
          <a:xfrm>
            <a:off x="4719193" y="2841955"/>
            <a:ext cx="1346433" cy="1166070"/>
            <a:chOff x="4719193" y="2841955"/>
            <a:chExt cx="1346433" cy="1166070"/>
          </a:xfrm>
        </p:grpSpPr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D181D6B4-C7F9-08A5-61BB-BC654953C22E}"/>
                </a:ext>
              </a:extLst>
            </p:cNvPr>
            <p:cNvSpPr/>
            <p:nvPr/>
          </p:nvSpPr>
          <p:spPr>
            <a:xfrm>
              <a:off x="4719193" y="3177515"/>
              <a:ext cx="1346433" cy="830510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Move</a:t>
              </a:r>
            </a:p>
          </p:txBody>
        </p:sp>
        <p:sp>
          <p:nvSpPr>
            <p:cNvPr id="6" name="Google Shape;347;p39">
              <a:extLst>
                <a:ext uri="{FF2B5EF4-FFF2-40B4-BE49-F238E27FC236}">
                  <a16:creationId xmlns:a16="http://schemas.microsoft.com/office/drawing/2014/main" id="{800875D1-4FB1-8365-C6B7-7B0740EE2C35}"/>
                </a:ext>
              </a:extLst>
            </p:cNvPr>
            <p:cNvSpPr txBox="1">
              <a:spLocks/>
            </p:cNvSpPr>
            <p:nvPr/>
          </p:nvSpPr>
          <p:spPr>
            <a:xfrm>
              <a:off x="4993761" y="2841955"/>
              <a:ext cx="641426" cy="5870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 algn="ctr">
                <a:lnSpc>
                  <a:spcPct val="100000"/>
                </a:lnSpc>
                <a:buClr>
                  <a:schemeClr val="dk1"/>
                </a:buClr>
                <a:buSzPts val="2200"/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(2)</a:t>
              </a:r>
            </a:p>
          </p:txBody>
        </p:sp>
      </p:grpSp>
      <p:sp>
        <p:nvSpPr>
          <p:cNvPr id="14" name="Google Shape;116;p26">
            <a:extLst>
              <a:ext uri="{FF2B5EF4-FFF2-40B4-BE49-F238E27FC236}">
                <a16:creationId xmlns:a16="http://schemas.microsoft.com/office/drawing/2014/main" id="{0EEFBFB8-EE4F-9330-F5D5-98646779A869}"/>
              </a:ext>
            </a:extLst>
          </p:cNvPr>
          <p:cNvSpPr/>
          <p:nvPr/>
        </p:nvSpPr>
        <p:spPr>
          <a:xfrm rot="5400000">
            <a:off x="6301839" y="2813292"/>
            <a:ext cx="1131938" cy="1558957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vert270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Page A</a:t>
            </a:r>
          </a:p>
        </p:txBody>
      </p:sp>
      <p:sp>
        <p:nvSpPr>
          <p:cNvPr id="17" name="Google Shape;347;p39">
            <a:extLst>
              <a:ext uri="{FF2B5EF4-FFF2-40B4-BE49-F238E27FC236}">
                <a16:creationId xmlns:a16="http://schemas.microsoft.com/office/drawing/2014/main" id="{5878068A-83D9-DB8A-5E8B-A1470C185567}"/>
              </a:ext>
            </a:extLst>
          </p:cNvPr>
          <p:cNvSpPr txBox="1">
            <a:spLocks/>
          </p:cNvSpPr>
          <p:nvPr/>
        </p:nvSpPr>
        <p:spPr>
          <a:xfrm>
            <a:off x="7921854" y="2729447"/>
            <a:ext cx="3869507" cy="2406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(1)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Select a victim block to erase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(2)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Move valid pages' data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(3)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Update remapping table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(4)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Erase that victim block</a:t>
            </a:r>
          </a:p>
        </p:txBody>
      </p:sp>
    </p:spTree>
    <p:extLst>
      <p:ext uri="{BB962C8B-B14F-4D97-AF65-F5344CB8AC3E}">
        <p14:creationId xmlns:p14="http://schemas.microsoft.com/office/powerpoint/2010/main" val="2682457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77C65E7-77EC-13CD-2927-A0C475F4B1E7}"/>
              </a:ext>
            </a:extLst>
          </p:cNvPr>
          <p:cNvGrpSpPr/>
          <p:nvPr/>
        </p:nvGrpSpPr>
        <p:grpSpPr>
          <a:xfrm>
            <a:off x="400638" y="2234436"/>
            <a:ext cx="4572000" cy="3200400"/>
            <a:chOff x="381572" y="1506712"/>
            <a:chExt cx="5029200" cy="3566160"/>
          </a:xfrm>
        </p:grpSpPr>
        <p:sp>
          <p:nvSpPr>
            <p:cNvPr id="11" name="Google Shape;116;p26">
              <a:extLst>
                <a:ext uri="{FF2B5EF4-FFF2-40B4-BE49-F238E27FC236}">
                  <a16:creationId xmlns:a16="http://schemas.microsoft.com/office/drawing/2014/main" id="{6E16F0B2-5936-3B8D-B668-F191502FA9EB}"/>
                </a:ext>
              </a:extLst>
            </p:cNvPr>
            <p:cNvSpPr/>
            <p:nvPr/>
          </p:nvSpPr>
          <p:spPr>
            <a:xfrm rot="5400000">
              <a:off x="1113092" y="775192"/>
              <a:ext cx="3566160" cy="5029200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270" wrap="square" lIns="91425" tIns="45700" rIns="91425" bIns="45700" anchor="b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  <a:sym typeface="Arial"/>
                </a:rPr>
                <a:t>Block 0 (1, 4)</a:t>
              </a:r>
            </a:p>
          </p:txBody>
        </p:sp>
        <p:sp>
          <p:nvSpPr>
            <p:cNvPr id="12" name="Google Shape;116;p26">
              <a:extLst>
                <a:ext uri="{FF2B5EF4-FFF2-40B4-BE49-F238E27FC236}">
                  <a16:creationId xmlns:a16="http://schemas.microsoft.com/office/drawing/2014/main" id="{DD17F3C4-57D1-7381-5C4B-89A4C2137F6A}"/>
                </a:ext>
              </a:extLst>
            </p:cNvPr>
            <p:cNvSpPr/>
            <p:nvPr/>
          </p:nvSpPr>
          <p:spPr>
            <a:xfrm rot="5400000">
              <a:off x="372633" y="1968725"/>
              <a:ext cx="2651760" cy="2103120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270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  <a:sym typeface="Arial"/>
                </a:rPr>
                <a:t>Free</a:t>
              </a:r>
            </a:p>
          </p:txBody>
        </p:sp>
        <p:sp>
          <p:nvSpPr>
            <p:cNvPr id="13" name="Google Shape;116;p26">
              <a:extLst>
                <a:ext uri="{FF2B5EF4-FFF2-40B4-BE49-F238E27FC236}">
                  <a16:creationId xmlns:a16="http://schemas.microsoft.com/office/drawing/2014/main" id="{2CBFD57C-8375-97E6-7555-51FD62A98825}"/>
                </a:ext>
              </a:extLst>
            </p:cNvPr>
            <p:cNvSpPr/>
            <p:nvPr/>
          </p:nvSpPr>
          <p:spPr>
            <a:xfrm rot="5400000">
              <a:off x="2754542" y="1968725"/>
              <a:ext cx="2651760" cy="2103120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vert="vert270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400"/>
              </a:pPr>
              <a:r>
                <a:rPr lang="en-US" sz="2400" b="1" dirty="0">
                  <a:latin typeface="Segoe UI" panose="020B0502040204020203" pitchFamily="34" charset="0"/>
                  <a:cs typeface="Segoe UI" panose="020B0502040204020203" pitchFamily="34" charset="0"/>
                  <a:sym typeface="Arial"/>
                </a:rPr>
                <a:t>Free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A0632-D2FA-1B98-74AE-6E22504F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9661" y="6247964"/>
            <a:ext cx="763385" cy="531701"/>
          </a:xfrm>
        </p:spPr>
        <p:txBody>
          <a:bodyPr/>
          <a:lstStyle/>
          <a:p>
            <a:fld id="{1207F9FD-4E10-4B0A-8100-6F5044EF21A9}" type="slidenum">
              <a:rPr lang="en-US"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</a:t>
            </a:fld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BEDABC4C-B474-CFE9-EE06-76F07C5410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704" y="1025527"/>
                <a:ext cx="11570190" cy="5053995"/>
              </a:xfrm>
              <a:prstGeom prst="rect">
                <a:avLst/>
              </a:prstGeom>
            </p:spPr>
            <p:txBody>
              <a:bodyPr vert="horz" lIns="91440" tIns="45721" rIns="91440" bIns="45721" rtlCol="0" anchor="t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ct val="100000"/>
                  </a:lnSpc>
                </a:pPr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Reclaims free data by erasing invalid data</a:t>
                </a:r>
              </a:p>
              <a:p>
                <a:pPr algn="l">
                  <a:lnSpc>
                    <a:spcPct val="100000"/>
                  </a:lnSpc>
                </a:pPr>
                <a:endParaRPr lang="en-US" sz="1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Due to </a:t>
                </a:r>
                <a:r>
                  <a:rPr lang="en-US" sz="18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asymmetry in operation units </a:t>
                </a:r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of NAND flash memory: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𝑆𝑖𝑧𝑒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𝑟𝑒𝑎𝑑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&amp; 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𝑤𝑟𝑖𝑡𝑒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(Page)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𝑆𝑖𝑧𝑒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𝑒𝑟𝑎𝑠𝑒</m:t>
                        </m:r>
                      </m:sub>
                    </m:sSub>
                    <m:r>
                      <a:rPr 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FF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(Block)</a:t>
                </a:r>
                <a:endParaRPr lang="en-US" sz="1800" dirty="0">
                  <a:solidFill>
                    <a:srgbClr val="C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BEDABC4C-B474-CFE9-EE06-76F07C541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04" y="1025527"/>
                <a:ext cx="11570190" cy="5053995"/>
              </a:xfrm>
              <a:prstGeom prst="rect">
                <a:avLst/>
              </a:prstGeom>
              <a:blipFill>
                <a:blip r:embed="rId3"/>
                <a:stretch>
                  <a:fillRect l="-474" t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06;p26">
            <a:extLst>
              <a:ext uri="{FF2B5EF4-FFF2-40B4-BE49-F238E27FC236}">
                <a16:creationId xmlns:a16="http://schemas.microsoft.com/office/drawing/2014/main" id="{212A4720-AF3B-1CD0-315D-3AE871E43DDE}"/>
              </a:ext>
            </a:extLst>
          </p:cNvPr>
          <p:cNvSpPr txBox="1">
            <a:spLocks/>
          </p:cNvSpPr>
          <p:nvPr/>
        </p:nvSpPr>
        <p:spPr>
          <a:xfrm>
            <a:off x="310704" y="173737"/>
            <a:ext cx="7968601" cy="7784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Garbage Collection</a:t>
            </a:r>
          </a:p>
        </p:txBody>
      </p:sp>
      <p:sp>
        <p:nvSpPr>
          <p:cNvPr id="22" name="Google Shape;347;p39">
            <a:extLst>
              <a:ext uri="{FF2B5EF4-FFF2-40B4-BE49-F238E27FC236}">
                <a16:creationId xmlns:a16="http://schemas.microsoft.com/office/drawing/2014/main" id="{B45AC803-A1A8-7FD8-A601-19829A4CBC4B}"/>
              </a:ext>
            </a:extLst>
          </p:cNvPr>
          <p:cNvSpPr txBox="1">
            <a:spLocks/>
          </p:cNvSpPr>
          <p:nvPr/>
        </p:nvSpPr>
        <p:spPr>
          <a:xfrm>
            <a:off x="4848284" y="4935962"/>
            <a:ext cx="2019524" cy="49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Free Page: 2</a:t>
            </a:r>
          </a:p>
        </p:txBody>
      </p:sp>
      <p:sp>
        <p:nvSpPr>
          <p:cNvPr id="9" name="Google Shape;180;p30">
            <a:extLst>
              <a:ext uri="{FF2B5EF4-FFF2-40B4-BE49-F238E27FC236}">
                <a16:creationId xmlns:a16="http://schemas.microsoft.com/office/drawing/2014/main" id="{C622C09C-5FB7-D8B2-83AC-89E16559A852}"/>
              </a:ext>
            </a:extLst>
          </p:cNvPr>
          <p:cNvSpPr txBox="1"/>
          <p:nvPr/>
        </p:nvSpPr>
        <p:spPr>
          <a:xfrm>
            <a:off x="400638" y="6253257"/>
            <a:ext cx="10811798" cy="526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Clr>
                <a:srgbClr val="000000"/>
              </a:buClr>
              <a:buSzPts val="800"/>
            </a:pPr>
            <a:r>
              <a:rPr lang="en-US" sz="9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Invalid data means the old data.</a:t>
            </a:r>
          </a:p>
          <a:p>
            <a:pPr>
              <a:buClr>
                <a:srgbClr val="000000"/>
              </a:buClr>
              <a:buSzPts val="800"/>
            </a:pPr>
            <a:r>
              <a:rPr lang="en-US" sz="9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GC (Garbage Collection)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CEF2BD-AFF0-AA48-9E58-147410D25F4F}"/>
              </a:ext>
            </a:extLst>
          </p:cNvPr>
          <p:cNvGrpSpPr/>
          <p:nvPr/>
        </p:nvGrpSpPr>
        <p:grpSpPr>
          <a:xfrm>
            <a:off x="4719193" y="2841955"/>
            <a:ext cx="1346433" cy="1166070"/>
            <a:chOff x="4719193" y="2841955"/>
            <a:chExt cx="1346433" cy="1166070"/>
          </a:xfrm>
        </p:grpSpPr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D181D6B4-C7F9-08A5-61BB-BC654953C22E}"/>
                </a:ext>
              </a:extLst>
            </p:cNvPr>
            <p:cNvSpPr/>
            <p:nvPr/>
          </p:nvSpPr>
          <p:spPr>
            <a:xfrm>
              <a:off x="4719193" y="3177515"/>
              <a:ext cx="1346433" cy="830510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Move</a:t>
              </a:r>
            </a:p>
          </p:txBody>
        </p:sp>
        <p:sp>
          <p:nvSpPr>
            <p:cNvPr id="6" name="Google Shape;347;p39">
              <a:extLst>
                <a:ext uri="{FF2B5EF4-FFF2-40B4-BE49-F238E27FC236}">
                  <a16:creationId xmlns:a16="http://schemas.microsoft.com/office/drawing/2014/main" id="{800875D1-4FB1-8365-C6B7-7B0740EE2C35}"/>
                </a:ext>
              </a:extLst>
            </p:cNvPr>
            <p:cNvSpPr txBox="1">
              <a:spLocks/>
            </p:cNvSpPr>
            <p:nvPr/>
          </p:nvSpPr>
          <p:spPr>
            <a:xfrm>
              <a:off x="4993761" y="2841955"/>
              <a:ext cx="641426" cy="5870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rm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 algn="ctr">
                <a:lnSpc>
                  <a:spcPct val="100000"/>
                </a:lnSpc>
                <a:buClr>
                  <a:schemeClr val="dk1"/>
                </a:buClr>
                <a:buSzPts val="2200"/>
                <a:buNone/>
              </a:pPr>
              <a:r>
                <a:rPr lang="en-US" sz="2400" b="1" dirty="0">
                  <a:solidFill>
                    <a:srgbClr val="C0000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(2)</a:t>
              </a:r>
            </a:p>
          </p:txBody>
        </p:sp>
      </p:grpSp>
      <p:sp>
        <p:nvSpPr>
          <p:cNvPr id="14" name="Google Shape;116;p26">
            <a:extLst>
              <a:ext uri="{FF2B5EF4-FFF2-40B4-BE49-F238E27FC236}">
                <a16:creationId xmlns:a16="http://schemas.microsoft.com/office/drawing/2014/main" id="{0EEFBFB8-EE4F-9330-F5D5-98646779A869}"/>
              </a:ext>
            </a:extLst>
          </p:cNvPr>
          <p:cNvSpPr/>
          <p:nvPr/>
        </p:nvSpPr>
        <p:spPr>
          <a:xfrm rot="5400000">
            <a:off x="6301839" y="2813292"/>
            <a:ext cx="1131938" cy="1558957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vert270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Page A</a:t>
            </a:r>
          </a:p>
        </p:txBody>
      </p:sp>
      <p:sp>
        <p:nvSpPr>
          <p:cNvPr id="17" name="Google Shape;347;p39">
            <a:extLst>
              <a:ext uri="{FF2B5EF4-FFF2-40B4-BE49-F238E27FC236}">
                <a16:creationId xmlns:a16="http://schemas.microsoft.com/office/drawing/2014/main" id="{5878068A-83D9-DB8A-5E8B-A1470C185567}"/>
              </a:ext>
            </a:extLst>
          </p:cNvPr>
          <p:cNvSpPr txBox="1">
            <a:spLocks/>
          </p:cNvSpPr>
          <p:nvPr/>
        </p:nvSpPr>
        <p:spPr>
          <a:xfrm>
            <a:off x="7921854" y="2729447"/>
            <a:ext cx="3869507" cy="2406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(1)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Select a victim block to erase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(2)</a:t>
            </a:r>
            <a:r>
              <a:rPr lang="en-US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Move valid pages' data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(3)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Update remapping table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(4)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Erase that victim block</a:t>
            </a:r>
          </a:p>
        </p:txBody>
      </p:sp>
      <p:sp>
        <p:nvSpPr>
          <p:cNvPr id="18" name="Google Shape;179;p30">
            <a:extLst>
              <a:ext uri="{FF2B5EF4-FFF2-40B4-BE49-F238E27FC236}">
                <a16:creationId xmlns:a16="http://schemas.microsoft.com/office/drawing/2014/main" id="{D97C2500-3EF5-3B63-CE6E-C1F5F13D9DDA}"/>
              </a:ext>
            </a:extLst>
          </p:cNvPr>
          <p:cNvSpPr txBox="1">
            <a:spLocks/>
          </p:cNvSpPr>
          <p:nvPr/>
        </p:nvSpPr>
        <p:spPr>
          <a:xfrm>
            <a:off x="2605695" y="5625542"/>
            <a:ext cx="7267075" cy="685186"/>
          </a:xfrm>
          <a:prstGeom prst="rect">
            <a:avLst/>
          </a:prstGeom>
          <a:solidFill>
            <a:srgbClr val="B34040"/>
          </a:solidFill>
          <a:ln>
            <a:noFill/>
          </a:ln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lvl1pPr marL="0" indent="0" algn="ctr" defTabSz="914423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11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23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34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46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57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69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80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91" indent="0" algn="ctr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SzPts val="1946"/>
            </a:pP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GC is time-consuming and (2) can take 45% of total GC time </a:t>
            </a:r>
          </a:p>
        </p:txBody>
      </p:sp>
    </p:spTree>
    <p:extLst>
      <p:ext uri="{BB962C8B-B14F-4D97-AF65-F5344CB8AC3E}">
        <p14:creationId xmlns:p14="http://schemas.microsoft.com/office/powerpoint/2010/main" val="3716126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EDABC4C-B474-CFE9-EE06-76F07C5410E6}"/>
              </a:ext>
            </a:extLst>
          </p:cNvPr>
          <p:cNvSpPr txBox="1">
            <a:spLocks/>
          </p:cNvSpPr>
          <p:nvPr/>
        </p:nvSpPr>
        <p:spPr>
          <a:xfrm>
            <a:off x="310704" y="1025527"/>
            <a:ext cx="11570190" cy="5053995"/>
          </a:xfrm>
          <a:prstGeom prst="rect">
            <a:avLst/>
          </a:prstGeom>
        </p:spPr>
        <p:txBody>
          <a:bodyPr vert="horz" lIns="91440" tIns="45721" rIns="91440" bIns="45721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ja-JP" sz="1800" dirty="0">
                <a:latin typeface="Segoe UI" panose="020B0502040204020203" pitchFamily="34" charset="0"/>
                <a:cs typeface="Segoe UI" panose="020B0502040204020203" pitchFamily="34" charset="0"/>
              </a:rPr>
              <a:t>Utilizing 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copyback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to migrate data for GC performance improvement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A0632-D2FA-1B98-74AE-6E22504F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9661" y="6247964"/>
            <a:ext cx="763385" cy="531701"/>
          </a:xfrm>
        </p:spPr>
        <p:txBody>
          <a:bodyPr/>
          <a:lstStyle/>
          <a:p>
            <a:fld id="{1207F9FD-4E10-4B0A-8100-6F5044EF21A9}" type="slidenum">
              <a:rPr lang="en-US"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fld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Google Shape;106;p26">
            <a:extLst>
              <a:ext uri="{FF2B5EF4-FFF2-40B4-BE49-F238E27FC236}">
                <a16:creationId xmlns:a16="http://schemas.microsoft.com/office/drawing/2014/main" id="{212A4720-AF3B-1CD0-315D-3AE871E43DDE}"/>
              </a:ext>
            </a:extLst>
          </p:cNvPr>
          <p:cNvSpPr txBox="1">
            <a:spLocks/>
          </p:cNvSpPr>
          <p:nvPr/>
        </p:nvSpPr>
        <p:spPr>
          <a:xfrm>
            <a:off x="310704" y="173737"/>
            <a:ext cx="7968601" cy="7784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Prior Work</a:t>
            </a:r>
          </a:p>
        </p:txBody>
      </p:sp>
      <p:sp>
        <p:nvSpPr>
          <p:cNvPr id="16" name="Google Shape;116;p26">
            <a:extLst>
              <a:ext uri="{FF2B5EF4-FFF2-40B4-BE49-F238E27FC236}">
                <a16:creationId xmlns:a16="http://schemas.microsoft.com/office/drawing/2014/main" id="{04CD2CC6-B9AD-B31D-F205-D776793F3E92}"/>
              </a:ext>
            </a:extLst>
          </p:cNvPr>
          <p:cNvSpPr/>
          <p:nvPr/>
        </p:nvSpPr>
        <p:spPr>
          <a:xfrm rot="5400000">
            <a:off x="2927463" y="-235379"/>
            <a:ext cx="2156958" cy="5849011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vert270" wrap="square" lIns="91425" tIns="45700" rIns="91425" bIns="45700" anchor="b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NAND flash plane</a:t>
            </a:r>
          </a:p>
        </p:txBody>
      </p:sp>
      <p:sp>
        <p:nvSpPr>
          <p:cNvPr id="18" name="Google Shape;116;p26">
            <a:extLst>
              <a:ext uri="{FF2B5EF4-FFF2-40B4-BE49-F238E27FC236}">
                <a16:creationId xmlns:a16="http://schemas.microsoft.com/office/drawing/2014/main" id="{1F5C1AB6-2BCA-3B8E-6FD9-4BA1197D7087}"/>
              </a:ext>
            </a:extLst>
          </p:cNvPr>
          <p:cNvSpPr/>
          <p:nvPr/>
        </p:nvSpPr>
        <p:spPr>
          <a:xfrm rot="5400000">
            <a:off x="1329734" y="1826449"/>
            <a:ext cx="1417989" cy="1381442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vert270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Page A</a:t>
            </a:r>
          </a:p>
        </p:txBody>
      </p:sp>
      <p:sp>
        <p:nvSpPr>
          <p:cNvPr id="19" name="Google Shape;116;p26">
            <a:extLst>
              <a:ext uri="{FF2B5EF4-FFF2-40B4-BE49-F238E27FC236}">
                <a16:creationId xmlns:a16="http://schemas.microsoft.com/office/drawing/2014/main" id="{3B8D9BFB-A3BE-D85E-1121-AB19C523214D}"/>
              </a:ext>
            </a:extLst>
          </p:cNvPr>
          <p:cNvSpPr/>
          <p:nvPr/>
        </p:nvSpPr>
        <p:spPr>
          <a:xfrm rot="5400000">
            <a:off x="5270366" y="1826449"/>
            <a:ext cx="1417989" cy="1381442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vert270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Free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7A6D3BF-422D-BF25-997E-E8F50C5C3134}"/>
              </a:ext>
            </a:extLst>
          </p:cNvPr>
          <p:cNvSpPr/>
          <p:nvPr/>
        </p:nvSpPr>
        <p:spPr>
          <a:xfrm>
            <a:off x="2866953" y="2101915"/>
            <a:ext cx="2337719" cy="83051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Move</a:t>
            </a:r>
          </a:p>
        </p:txBody>
      </p:sp>
      <p:sp>
        <p:nvSpPr>
          <p:cNvPr id="21" name="Google Shape;180;p30">
            <a:extLst>
              <a:ext uri="{FF2B5EF4-FFF2-40B4-BE49-F238E27FC236}">
                <a16:creationId xmlns:a16="http://schemas.microsoft.com/office/drawing/2014/main" id="{F8D8AA20-E3EC-9A56-9BCA-0C25A2525F7F}"/>
              </a:ext>
            </a:extLst>
          </p:cNvPr>
          <p:cNvSpPr txBox="1"/>
          <p:nvPr/>
        </p:nvSpPr>
        <p:spPr>
          <a:xfrm>
            <a:off x="400638" y="6152836"/>
            <a:ext cx="10811798" cy="626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Clr>
                <a:srgbClr val="000000"/>
              </a:buClr>
              <a:buSzPts val="800"/>
            </a:pPr>
            <a:r>
              <a:rPr lang="en-US" sz="9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Copyback means the internal data move:</a:t>
            </a:r>
          </a:p>
          <a:p>
            <a:pPr>
              <a:buClr>
                <a:srgbClr val="000000"/>
              </a:buClr>
              <a:buSzPts val="800"/>
            </a:pPr>
            <a:r>
              <a:rPr lang="en-US" sz="9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(1) TN-29-15: NAND Flash Performance Improvement Using Internal Data Move, https://www.micron.com/-/media/client/global/documents/products/technical-note/nand-flash/tn2915.pdf</a:t>
            </a:r>
          </a:p>
          <a:p>
            <a:pPr>
              <a:buClr>
                <a:srgbClr val="000000"/>
              </a:buClr>
              <a:buSzPts val="800"/>
            </a:pPr>
            <a:r>
              <a:rPr lang="en-US" sz="9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  <a:sym typeface="Arial"/>
              </a:rPr>
              <a:t>(2) KIOXIA 4Gb 1.8V Serial Interface NAND Technical Data Sheet, https://europe.kioxia.com/content/dam/kioxia/newidr/productinfo/datasheet/201910/DST_TC58CYG2S0HRAIJ-TDE_EN_36007.pdf</a:t>
            </a:r>
          </a:p>
        </p:txBody>
      </p:sp>
      <p:sp>
        <p:nvSpPr>
          <p:cNvPr id="23" name="Google Shape;347;p39">
            <a:extLst>
              <a:ext uri="{FF2B5EF4-FFF2-40B4-BE49-F238E27FC236}">
                <a16:creationId xmlns:a16="http://schemas.microsoft.com/office/drawing/2014/main" id="{C9926305-0AB1-32B2-8B25-BC1C9EF7FEE3}"/>
              </a:ext>
            </a:extLst>
          </p:cNvPr>
          <p:cNvSpPr txBox="1">
            <a:spLocks/>
          </p:cNvSpPr>
          <p:nvPr/>
        </p:nvSpPr>
        <p:spPr>
          <a:xfrm>
            <a:off x="7293302" y="1505414"/>
            <a:ext cx="4737572" cy="4574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Copyback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characteristics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Faster than external data move </a:t>
            </a: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(e.g., 40%)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r>
              <a:rPr lang="en-US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error correction</a:t>
            </a: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endParaRPr lang="en-US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endParaRPr lang="en-US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endParaRPr lang="en-US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endParaRPr lang="en-US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endParaRPr lang="en-US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2200"/>
              <a:buNone/>
            </a:pPr>
            <a:endParaRPr lang="en-US" dirty="0">
              <a:solidFill>
                <a:srgbClr val="C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067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1318</TotalTime>
  <Words>1935</Words>
  <Application>Microsoft Office PowerPoint</Application>
  <PresentationFormat>Widescreen</PresentationFormat>
  <Paragraphs>350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Aptos</vt:lpstr>
      <vt:lpstr>Aptos Display</vt:lpstr>
      <vt:lpstr>Arial</vt:lpstr>
      <vt:lpstr>Cambria Math</vt:lpstr>
      <vt:lpstr>Segoe UI</vt:lpstr>
      <vt:lpstr>Wingdings</vt:lpstr>
      <vt:lpstr>Office Theme</vt:lpstr>
      <vt:lpstr>FastGC: Accelerate Garbage Collection via an Efficient Copyback-based Data Migration in SSDs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FastGC: Accelerate Garbage Collection via an Efficient</dc:title>
  <dc:creator>Sei You</dc:creator>
  <cp:lastModifiedBy>Sei You</cp:lastModifiedBy>
  <cp:revision>227</cp:revision>
  <dcterms:created xsi:type="dcterms:W3CDTF">2024-02-25T12:14:22Z</dcterms:created>
  <dcterms:modified xsi:type="dcterms:W3CDTF">2024-03-04T15:10:04Z</dcterms:modified>
</cp:coreProperties>
</file>