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9" r:id="rId3"/>
    <p:sldId id="265" r:id="rId4"/>
    <p:sldId id="266" r:id="rId5"/>
    <p:sldId id="267" r:id="rId6"/>
    <p:sldId id="268" r:id="rId7"/>
    <p:sldId id="269" r:id="rId8"/>
    <p:sldId id="284" r:id="rId9"/>
    <p:sldId id="273" r:id="rId10"/>
    <p:sldId id="275" r:id="rId11"/>
    <p:sldId id="274" r:id="rId12"/>
    <p:sldId id="276" r:id="rId13"/>
    <p:sldId id="277" r:id="rId14"/>
    <p:sldId id="278" r:id="rId15"/>
    <p:sldId id="281" r:id="rId16"/>
    <p:sldId id="280" r:id="rId17"/>
    <p:sldId id="283" r:id="rId18"/>
    <p:sldId id="282" r:id="rId19"/>
    <p:sldId id="285" r:id="rId20"/>
    <p:sldId id="288" r:id="rId21"/>
    <p:sldId id="287" r:id="rId22"/>
    <p:sldId id="286" r:id="rId23"/>
    <p:sldId id="289" r:id="rId24"/>
    <p:sldId id="290" r:id="rId25"/>
    <p:sldId id="291" r:id="rId26"/>
    <p:sldId id="292" r:id="rId27"/>
    <p:sldId id="293" r:id="rId28"/>
    <p:sldId id="295" r:id="rId29"/>
    <p:sldId id="297" r:id="rId30"/>
    <p:sldId id="296" r:id="rId31"/>
    <p:sldId id="298" r:id="rId32"/>
    <p:sldId id="300" r:id="rId33"/>
    <p:sldId id="299" r:id="rId34"/>
    <p:sldId id="301" r:id="rId35"/>
    <p:sldId id="302" r:id="rId36"/>
    <p:sldId id="263"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D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1" autoAdjust="0"/>
    <p:restoredTop sz="76395" autoAdjust="0"/>
  </p:normalViewPr>
  <p:slideViewPr>
    <p:cSldViewPr snapToGrid="0">
      <p:cViewPr varScale="1">
        <p:scale>
          <a:sx n="91" d="100"/>
          <a:sy n="91" d="100"/>
        </p:scale>
        <p:origin x="68" y="612"/>
      </p:cViewPr>
      <p:guideLst/>
    </p:cSldViewPr>
  </p:slideViewPr>
  <p:notesTextViewPr>
    <p:cViewPr>
      <p:scale>
        <a:sx n="100" d="100"/>
        <a:sy n="100" d="100"/>
      </p:scale>
      <p:origin x="0" y="-2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4E631F-E48F-1BF5-640D-EE82A6FB9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4C51A3-D102-BCDD-C79A-17E649522A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C867B-4C22-4863-BB5F-4C944AF3469E}" type="datetimeFigureOut">
              <a:rPr lang="en-US" smtClean="0"/>
              <a:t>3/12/2024</a:t>
            </a:fld>
            <a:endParaRPr lang="en-US"/>
          </a:p>
        </p:txBody>
      </p:sp>
      <p:sp>
        <p:nvSpPr>
          <p:cNvPr id="4" name="Footer Placeholder 3">
            <a:extLst>
              <a:ext uri="{FF2B5EF4-FFF2-40B4-BE49-F238E27FC236}">
                <a16:creationId xmlns:a16="http://schemas.microsoft.com/office/drawing/2014/main" id="{D5C04EA2-D961-1111-DC96-AD21176FB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BDB93-8A51-70E1-AAFF-8A59A8C9BD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7EFE2-BDD0-44A7-8221-E8EA2AEACC47}" type="slidenum">
              <a:rPr lang="en-US" smtClean="0"/>
              <a:t>‹#›</a:t>
            </a:fld>
            <a:endParaRPr lang="en-US"/>
          </a:p>
        </p:txBody>
      </p:sp>
    </p:spTree>
    <p:extLst>
      <p:ext uri="{BB962C8B-B14F-4D97-AF65-F5344CB8AC3E}">
        <p14:creationId xmlns:p14="http://schemas.microsoft.com/office/powerpoint/2010/main" val="3916470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75A1B-FB26-4672-B008-BF4D4AD23A69}"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0C197-A7A3-41A4-9639-5090FCDD7AAD}" type="slidenum">
              <a:rPr lang="en-US" smtClean="0"/>
              <a:t>‹#›</a:t>
            </a:fld>
            <a:endParaRPr lang="en-US"/>
          </a:p>
        </p:txBody>
      </p:sp>
    </p:spTree>
    <p:extLst>
      <p:ext uri="{BB962C8B-B14F-4D97-AF65-F5344CB8AC3E}">
        <p14:creationId xmlns:p14="http://schemas.microsoft.com/office/powerpoint/2010/main" val="23746643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dirty="0"/>
              <a:t>[Welcome] </a:t>
            </a:r>
            <a:r>
              <a:rPr lang="en-US" dirty="0">
                <a:solidFill>
                  <a:schemeClr val="dk1"/>
                </a:solidFill>
              </a:rPr>
              <a:t>Hello, everyone. My name is Sheng Yang. Today my presentation title is,</a:t>
            </a:r>
            <a:br>
              <a:rPr lang="en-US" dirty="0">
                <a:solidFill>
                  <a:schemeClr val="dk1"/>
                </a:solidFill>
              </a:rPr>
            </a:br>
            <a:br>
              <a:rPr lang="en-US" dirty="0">
                <a:solidFill>
                  <a:schemeClr val="dk1"/>
                </a:solidFill>
              </a:rPr>
            </a:br>
            <a:r>
              <a:rPr lang="en-US" sz="1200" dirty="0">
                <a:latin typeface="Segoe UI" panose="020B0502040204020203" pitchFamily="34" charset="0"/>
                <a:cs typeface="Segoe UI" panose="020B0502040204020203" pitchFamily="34" charset="0"/>
              </a:rPr>
              <a:t>FastGC: Accelerate Garbage Collection via an Efficient Copyback-based Data Migration in SSDs </a:t>
            </a:r>
            <a:r>
              <a:rPr lang="en-US" dirty="0">
                <a:solidFill>
                  <a:schemeClr val="dk1"/>
                </a:solidFill>
              </a:rPr>
              <a:t>(slowly + 2s).</a:t>
            </a:r>
          </a:p>
        </p:txBody>
      </p:sp>
      <p:sp>
        <p:nvSpPr>
          <p:cNvPr id="4" name="Slide Number Placeholder 3"/>
          <p:cNvSpPr>
            <a:spLocks noGrp="1"/>
          </p:cNvSpPr>
          <p:nvPr>
            <p:ph type="sldNum" sz="quarter" idx="5"/>
          </p:nvPr>
        </p:nvSpPr>
        <p:spPr/>
        <p:txBody>
          <a:bodyPr/>
          <a:lstStyle/>
          <a:p>
            <a:fld id="{E240C197-A7A3-41A4-9639-5090FCDD7AAD}" type="slidenum">
              <a:rPr lang="en-US" smtClean="0"/>
              <a:t>1</a:t>
            </a:fld>
            <a:endParaRPr lang="en-US"/>
          </a:p>
        </p:txBody>
      </p:sp>
    </p:spTree>
    <p:extLst>
      <p:ext uri="{BB962C8B-B14F-4D97-AF65-F5344CB8AC3E}">
        <p14:creationId xmlns:p14="http://schemas.microsoft.com/office/powerpoint/2010/main" val="53878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Prior Work</a:t>
            </a:r>
            <a:r>
              <a:rPr lang="en-US" dirty="0">
                <a:solidFill>
                  <a:schemeClr val="dk1"/>
                </a:solidFill>
              </a:rPr>
              <a:t>] Prior work utilizes copyback to migrate data for GC performance improvement. The copyback is the internal data movement inside a NAND flash plane, faster than external data movement between the NAND chip and SSD controller. Nevertheless, the data movement of copyback is inside the NAND flash plane so that no error correction can be conducted. As a result, prior work called traditional copyback-based GC, migrates data in two ways. First, valid data is read to detect errors externally; if no error is detected, the copyback is conducted for data migration. Otherwise, if the error is detected, the SSD controller will correct the error and then program the data externally</a:t>
            </a:r>
            <a:r>
              <a:rPr lang="en-US" dirty="0">
                <a:solidFill>
                  <a:schemeClr val="tx1"/>
                </a:solidFill>
                <a:latin typeface="Segoe UI" panose="020B0502040204020203" pitchFamily="34" charset="0"/>
                <a:cs typeface="Segoe UI" panose="020B0502040204020203" pitchFamily="34" charset="0"/>
              </a:rPr>
              <a:t>.</a:t>
            </a: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effectLst/>
              <a:latin typeface="Segoe UI" panose="020B0502040204020203" pitchFamily="34" charset="0"/>
              <a:ea typeface="MS Gothic" panose="020B0609070205080204" pitchFamily="49" charset="-128"/>
            </a:endParaRPr>
          </a:p>
          <a:p>
            <a:r>
              <a:rPr lang="ja-JP" altLang="en-US" dirty="0"/>
              <a:t>既存手法では、</a:t>
            </a:r>
            <a:r>
              <a:rPr lang="en-US" dirty="0">
                <a:solidFill>
                  <a:schemeClr val="dk1"/>
                </a:solidFill>
              </a:rPr>
              <a:t>Copyback</a:t>
            </a:r>
            <a:r>
              <a:rPr lang="ja-JP" altLang="en-US" dirty="0">
                <a:solidFill>
                  <a:schemeClr val="dk1"/>
                </a:solidFill>
              </a:rPr>
              <a:t> </a:t>
            </a:r>
            <a:r>
              <a:rPr lang="ja-JP" altLang="en-US" dirty="0"/>
              <a:t>を利用して、</a:t>
            </a:r>
            <a:r>
              <a:rPr lang="en-US" altLang="ja-JP" dirty="0"/>
              <a:t>GC </a:t>
            </a:r>
            <a:r>
              <a:rPr lang="ja-JP" altLang="en-US" dirty="0"/>
              <a:t>性能向上のためにデータを移動します。 </a:t>
            </a:r>
            <a:r>
              <a:rPr lang="en-US" dirty="0">
                <a:solidFill>
                  <a:schemeClr val="dk1"/>
                </a:solidFill>
              </a:rPr>
              <a:t>Copyback</a:t>
            </a:r>
            <a:r>
              <a:rPr lang="ja-JP" altLang="en-US" dirty="0">
                <a:solidFill>
                  <a:schemeClr val="dk1"/>
                </a:solidFill>
              </a:rPr>
              <a:t> </a:t>
            </a:r>
            <a:r>
              <a:rPr lang="ja-JP" altLang="en-US" dirty="0"/>
              <a:t>は、</a:t>
            </a:r>
            <a:r>
              <a:rPr lang="en-US" altLang="ja-JP" dirty="0"/>
              <a:t>NAND</a:t>
            </a:r>
            <a:r>
              <a:rPr lang="ja-JP" altLang="en-US" dirty="0"/>
              <a:t> フラッシュプレーン内の内部データ移動 </a:t>
            </a:r>
            <a:r>
              <a:rPr lang="en-US" altLang="ja-JP" dirty="0"/>
              <a:t>(</a:t>
            </a:r>
            <a:r>
              <a:rPr lang="en-US" dirty="0">
                <a:solidFill>
                  <a:schemeClr val="dk1"/>
                </a:solidFill>
              </a:rPr>
              <a:t>Internal </a:t>
            </a:r>
            <a:r>
              <a:rPr lang="en-US" altLang="ja-JP" dirty="0"/>
              <a:t>Data Movement) </a:t>
            </a:r>
            <a:r>
              <a:rPr lang="ja-JP" altLang="en-US" dirty="0"/>
              <a:t>であり、</a:t>
            </a:r>
            <a:r>
              <a:rPr lang="en-US" altLang="ja-JP" dirty="0"/>
              <a:t>NAND </a:t>
            </a:r>
            <a:r>
              <a:rPr lang="ja-JP" altLang="en-US" dirty="0"/>
              <a:t>チップと </a:t>
            </a:r>
            <a:r>
              <a:rPr lang="en-US" altLang="ja-JP" dirty="0"/>
              <a:t>SSD </a:t>
            </a:r>
            <a:r>
              <a:rPr lang="ja-JP" altLang="en-US" dirty="0"/>
              <a:t>コントローラー間の外部データ移動 </a:t>
            </a:r>
            <a:r>
              <a:rPr lang="en-US" altLang="ja-JP" dirty="0"/>
              <a:t>(External Data Movement) </a:t>
            </a:r>
            <a:r>
              <a:rPr lang="ja-JP" altLang="en-US" dirty="0"/>
              <a:t>より速いです。 </a:t>
            </a:r>
            <a:r>
              <a:rPr lang="ja-JP" altLang="en-US" sz="1800" dirty="0">
                <a:effectLst/>
                <a:latin typeface="Segoe UI" panose="020B0502040204020203" pitchFamily="34" charset="0"/>
              </a:rPr>
              <a:t>しかし</a:t>
            </a:r>
            <a:r>
              <a:rPr lang="ja-JP" altLang="en-US" dirty="0"/>
              <a:t>、</a:t>
            </a:r>
            <a:r>
              <a:rPr lang="en-US" dirty="0">
                <a:solidFill>
                  <a:schemeClr val="dk1"/>
                </a:solidFill>
              </a:rPr>
              <a:t>Copyback </a:t>
            </a:r>
            <a:r>
              <a:rPr lang="ja-JP" altLang="en-US" dirty="0"/>
              <a:t>のデータ移動は </a:t>
            </a:r>
            <a:r>
              <a:rPr lang="en-US" altLang="ja-JP" dirty="0"/>
              <a:t>NAND </a:t>
            </a:r>
            <a:r>
              <a:rPr lang="ja-JP" altLang="en-US" dirty="0"/>
              <a:t>フラッシュプレーン内にあるため、エラー訂正は実行できません。 その結果、従来のコピーバックベースの </a:t>
            </a:r>
            <a:r>
              <a:rPr lang="en-US" altLang="ja-JP" dirty="0"/>
              <a:t>GC</a:t>
            </a:r>
            <a:r>
              <a:rPr lang="ja-JP" altLang="en-US" dirty="0"/>
              <a:t> </a:t>
            </a:r>
            <a:r>
              <a:rPr lang="en-US" altLang="ja-JP" dirty="0"/>
              <a:t>(</a:t>
            </a:r>
            <a:r>
              <a:rPr lang="en-US" dirty="0">
                <a:latin typeface="Segoe UI" panose="020B0502040204020203" pitchFamily="34" charset="0"/>
                <a:cs typeface="Segoe UI" panose="020B0502040204020203" pitchFamily="34" charset="0"/>
              </a:rPr>
              <a:t>T</a:t>
            </a:r>
            <a:r>
              <a:rPr lang="en-US" sz="1200" dirty="0">
                <a:latin typeface="Segoe UI" panose="020B0502040204020203" pitchFamily="34" charset="0"/>
                <a:cs typeface="Segoe UI" panose="020B0502040204020203" pitchFamily="34" charset="0"/>
              </a:rPr>
              <a:t>raditional copyback-based GC</a:t>
            </a:r>
            <a:r>
              <a:rPr lang="en-US" altLang="ja-JP" dirty="0"/>
              <a:t>) </a:t>
            </a:r>
            <a:r>
              <a:rPr lang="ja-JP" altLang="en-US" dirty="0"/>
              <a:t>と呼ばれる既存手法は、</a:t>
            </a:r>
            <a:r>
              <a:rPr lang="en-US" altLang="ja-JP" dirty="0"/>
              <a:t>2 </a:t>
            </a:r>
            <a:r>
              <a:rPr lang="ja-JP" altLang="en-US" dirty="0"/>
              <a:t>つの方法でデータを移動します。 まず、</a:t>
            </a:r>
            <a:r>
              <a:rPr lang="en-US" altLang="ja-JP" dirty="0"/>
              <a:t>Valid Data </a:t>
            </a:r>
            <a:r>
              <a:rPr lang="ja-JP" altLang="en-US" dirty="0"/>
              <a:t>を読み取り、エラーを外部から </a:t>
            </a:r>
            <a:r>
              <a:rPr lang="en-US" altLang="ja-JP" dirty="0"/>
              <a:t>(or SSD Controller</a:t>
            </a:r>
            <a:r>
              <a:rPr lang="ja-JP" altLang="en-US" dirty="0"/>
              <a:t> に</a:t>
            </a:r>
            <a:r>
              <a:rPr lang="en-US" altLang="ja-JP" dirty="0"/>
              <a:t>) </a:t>
            </a:r>
            <a:r>
              <a:rPr lang="ja-JP" altLang="en-US" dirty="0"/>
              <a:t>検出します。 エラーが検出されない場合、データ移動のために </a:t>
            </a:r>
            <a:r>
              <a:rPr lang="en-US" dirty="0">
                <a:solidFill>
                  <a:schemeClr val="dk1"/>
                </a:solidFill>
              </a:rPr>
              <a:t>Copyback </a:t>
            </a:r>
            <a:r>
              <a:rPr lang="ja-JP" altLang="en-US" dirty="0"/>
              <a:t>が行われます。 一方、エラーが検出された場合、</a:t>
            </a:r>
            <a:r>
              <a:rPr lang="en-US" altLang="ja-JP" dirty="0"/>
              <a:t>SSD </a:t>
            </a:r>
            <a:r>
              <a:rPr lang="ja-JP" altLang="en-US" dirty="0"/>
              <a:t>コントローラーはエラーを訂正し、データを外部から </a:t>
            </a:r>
            <a:r>
              <a:rPr lang="en-US" altLang="ja-JP" dirty="0"/>
              <a:t>NAND </a:t>
            </a:r>
            <a:r>
              <a:rPr lang="ja-JP" altLang="en-US" dirty="0"/>
              <a:t>にプログラムします。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10</a:t>
            </a:fld>
            <a:endParaRPr lang="en-US"/>
          </a:p>
        </p:txBody>
      </p:sp>
    </p:spTree>
    <p:extLst>
      <p:ext uri="{BB962C8B-B14F-4D97-AF65-F5344CB8AC3E}">
        <p14:creationId xmlns:p14="http://schemas.microsoft.com/office/powerpoint/2010/main" val="3131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Prior Work</a:t>
            </a:r>
            <a:r>
              <a:rPr lang="en-US" dirty="0">
                <a:solidFill>
                  <a:schemeClr val="dk1"/>
                </a:solidFill>
              </a:rPr>
              <a:t>] Prior work utilizes copyback to migrate data for GC performance improvement. The copyback is the internal data movement inside a NAND flash plane, faster than external data movement between the NAND chip and SSD controller. Nevertheless, the data movement of copyback is inside the NAND flash plane so that no error correction can be conducted. As a result, prior work called traditional copyback-based GC, migrates data in two ways. First, valid data is read to detect errors externally; if no error is detected, the copyback is conducted for data migration. Otherwise, if the error is detected, the SSD controller will correct the error and then program the data externally</a:t>
            </a:r>
            <a:r>
              <a:rPr lang="en-US" dirty="0">
                <a:solidFill>
                  <a:schemeClr val="tx1"/>
                </a:solidFill>
                <a:latin typeface="Segoe UI" panose="020B0502040204020203" pitchFamily="34" charset="0"/>
                <a:cs typeface="Segoe UI" panose="020B0502040204020203" pitchFamily="34" charset="0"/>
              </a:rPr>
              <a:t>.</a:t>
            </a: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effectLst/>
              <a:latin typeface="Segoe UI" panose="020B0502040204020203" pitchFamily="34" charset="0"/>
              <a:ea typeface="MS Gothic" panose="020B0609070205080204" pitchFamily="49" charset="-128"/>
            </a:endParaRPr>
          </a:p>
          <a:p>
            <a:r>
              <a:rPr lang="ja-JP" altLang="en-US" dirty="0"/>
              <a:t>既存手法では、</a:t>
            </a:r>
            <a:r>
              <a:rPr lang="en-US" dirty="0">
                <a:solidFill>
                  <a:schemeClr val="dk1"/>
                </a:solidFill>
              </a:rPr>
              <a:t>Copyback</a:t>
            </a:r>
            <a:r>
              <a:rPr lang="ja-JP" altLang="en-US" dirty="0">
                <a:solidFill>
                  <a:schemeClr val="dk1"/>
                </a:solidFill>
              </a:rPr>
              <a:t> </a:t>
            </a:r>
            <a:r>
              <a:rPr lang="ja-JP" altLang="en-US" dirty="0"/>
              <a:t>を利用して、</a:t>
            </a:r>
            <a:r>
              <a:rPr lang="en-US" altLang="ja-JP" dirty="0"/>
              <a:t>GC </a:t>
            </a:r>
            <a:r>
              <a:rPr lang="ja-JP" altLang="en-US" dirty="0"/>
              <a:t>性能向上のためにデータを移動します。 </a:t>
            </a:r>
            <a:r>
              <a:rPr lang="en-US" dirty="0">
                <a:solidFill>
                  <a:schemeClr val="dk1"/>
                </a:solidFill>
              </a:rPr>
              <a:t>Copyback</a:t>
            </a:r>
            <a:r>
              <a:rPr lang="ja-JP" altLang="en-US" dirty="0">
                <a:solidFill>
                  <a:schemeClr val="dk1"/>
                </a:solidFill>
              </a:rPr>
              <a:t> </a:t>
            </a:r>
            <a:r>
              <a:rPr lang="ja-JP" altLang="en-US" dirty="0"/>
              <a:t>は、</a:t>
            </a:r>
            <a:r>
              <a:rPr lang="en-US" altLang="ja-JP" dirty="0"/>
              <a:t>NAND</a:t>
            </a:r>
            <a:r>
              <a:rPr lang="ja-JP" altLang="en-US" dirty="0"/>
              <a:t> フラッシュプレーン内の内部データ移動 </a:t>
            </a:r>
            <a:r>
              <a:rPr lang="en-US" altLang="ja-JP" dirty="0"/>
              <a:t>(</a:t>
            </a:r>
            <a:r>
              <a:rPr lang="en-US" dirty="0">
                <a:solidFill>
                  <a:schemeClr val="dk1"/>
                </a:solidFill>
              </a:rPr>
              <a:t>Internal </a:t>
            </a:r>
            <a:r>
              <a:rPr lang="en-US" altLang="ja-JP" dirty="0"/>
              <a:t>Data Movement) </a:t>
            </a:r>
            <a:r>
              <a:rPr lang="ja-JP" altLang="en-US" dirty="0"/>
              <a:t>であり、</a:t>
            </a:r>
            <a:r>
              <a:rPr lang="en-US" altLang="ja-JP" dirty="0"/>
              <a:t>NAND </a:t>
            </a:r>
            <a:r>
              <a:rPr lang="ja-JP" altLang="en-US" dirty="0"/>
              <a:t>チップと </a:t>
            </a:r>
            <a:r>
              <a:rPr lang="en-US" altLang="ja-JP" dirty="0"/>
              <a:t>SSD </a:t>
            </a:r>
            <a:r>
              <a:rPr lang="ja-JP" altLang="en-US" dirty="0"/>
              <a:t>コントローラー間の外部データ移動 </a:t>
            </a:r>
            <a:r>
              <a:rPr lang="en-US" altLang="ja-JP" dirty="0"/>
              <a:t>(External Data Movement) </a:t>
            </a:r>
            <a:r>
              <a:rPr lang="ja-JP" altLang="en-US" dirty="0"/>
              <a:t>より速いです。 </a:t>
            </a:r>
            <a:r>
              <a:rPr lang="ja-JP" altLang="en-US" sz="1800" dirty="0">
                <a:effectLst/>
                <a:latin typeface="Segoe UI" panose="020B0502040204020203" pitchFamily="34" charset="0"/>
              </a:rPr>
              <a:t>しかし</a:t>
            </a:r>
            <a:r>
              <a:rPr lang="ja-JP" altLang="en-US" dirty="0"/>
              <a:t>、</a:t>
            </a:r>
            <a:r>
              <a:rPr lang="en-US" dirty="0">
                <a:solidFill>
                  <a:schemeClr val="dk1"/>
                </a:solidFill>
              </a:rPr>
              <a:t>Copyback </a:t>
            </a:r>
            <a:r>
              <a:rPr lang="ja-JP" altLang="en-US" dirty="0"/>
              <a:t>のデータ移動は </a:t>
            </a:r>
            <a:r>
              <a:rPr lang="en-US" altLang="ja-JP" dirty="0"/>
              <a:t>NAND </a:t>
            </a:r>
            <a:r>
              <a:rPr lang="ja-JP" altLang="en-US" dirty="0"/>
              <a:t>フラッシュプレーン内にあるため、エラー訂正は実行できません。 その結果、従来のコピーバックベースの </a:t>
            </a:r>
            <a:r>
              <a:rPr lang="en-US" altLang="ja-JP" dirty="0"/>
              <a:t>GC</a:t>
            </a:r>
            <a:r>
              <a:rPr lang="ja-JP" altLang="en-US" dirty="0"/>
              <a:t> </a:t>
            </a:r>
            <a:r>
              <a:rPr lang="en-US" altLang="ja-JP" dirty="0"/>
              <a:t>(</a:t>
            </a:r>
            <a:r>
              <a:rPr lang="en-US" dirty="0">
                <a:latin typeface="Segoe UI" panose="020B0502040204020203" pitchFamily="34" charset="0"/>
                <a:cs typeface="Segoe UI" panose="020B0502040204020203" pitchFamily="34" charset="0"/>
              </a:rPr>
              <a:t>T</a:t>
            </a:r>
            <a:r>
              <a:rPr lang="en-US" sz="1200" dirty="0">
                <a:latin typeface="Segoe UI" panose="020B0502040204020203" pitchFamily="34" charset="0"/>
                <a:cs typeface="Segoe UI" panose="020B0502040204020203" pitchFamily="34" charset="0"/>
              </a:rPr>
              <a:t>raditional copyback-based GC</a:t>
            </a:r>
            <a:r>
              <a:rPr lang="en-US" altLang="ja-JP" dirty="0"/>
              <a:t>) </a:t>
            </a:r>
            <a:r>
              <a:rPr lang="ja-JP" altLang="en-US" dirty="0"/>
              <a:t>と呼ばれる既存手法は、</a:t>
            </a:r>
            <a:r>
              <a:rPr lang="en-US" altLang="ja-JP" dirty="0"/>
              <a:t>2 </a:t>
            </a:r>
            <a:r>
              <a:rPr lang="ja-JP" altLang="en-US" dirty="0"/>
              <a:t>つの方法でデータを移動します。 まず、</a:t>
            </a:r>
            <a:r>
              <a:rPr lang="en-US" altLang="ja-JP" dirty="0"/>
              <a:t>Valid Data </a:t>
            </a:r>
            <a:r>
              <a:rPr lang="ja-JP" altLang="en-US" dirty="0"/>
              <a:t>を読み取り、エラーを外部から </a:t>
            </a:r>
            <a:r>
              <a:rPr lang="en-US" altLang="ja-JP" dirty="0"/>
              <a:t>(or SSD Controller</a:t>
            </a:r>
            <a:r>
              <a:rPr lang="ja-JP" altLang="en-US" dirty="0"/>
              <a:t> に</a:t>
            </a:r>
            <a:r>
              <a:rPr lang="en-US" altLang="ja-JP" dirty="0"/>
              <a:t>) </a:t>
            </a:r>
            <a:r>
              <a:rPr lang="ja-JP" altLang="en-US" dirty="0"/>
              <a:t>検出します。 エラーが検出されない場合、データ移動のために </a:t>
            </a:r>
            <a:r>
              <a:rPr lang="en-US" dirty="0">
                <a:solidFill>
                  <a:schemeClr val="dk1"/>
                </a:solidFill>
              </a:rPr>
              <a:t>Copyback </a:t>
            </a:r>
            <a:r>
              <a:rPr lang="ja-JP" altLang="en-US" dirty="0"/>
              <a:t>が行われます。 一方、エラーが検出された場合、</a:t>
            </a:r>
            <a:r>
              <a:rPr lang="en-US" altLang="ja-JP" dirty="0"/>
              <a:t>SSD </a:t>
            </a:r>
            <a:r>
              <a:rPr lang="ja-JP" altLang="en-US" dirty="0"/>
              <a:t>コントローラーはエラーを訂正し、データを外部から </a:t>
            </a:r>
            <a:r>
              <a:rPr lang="en-US" altLang="ja-JP" dirty="0"/>
              <a:t>NAND </a:t>
            </a:r>
            <a:r>
              <a:rPr lang="ja-JP" altLang="en-US" dirty="0"/>
              <a:t>にプログラムします。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11</a:t>
            </a:fld>
            <a:endParaRPr lang="en-US"/>
          </a:p>
        </p:txBody>
      </p:sp>
    </p:spTree>
    <p:extLst>
      <p:ext uri="{BB962C8B-B14F-4D97-AF65-F5344CB8AC3E}">
        <p14:creationId xmlns:p14="http://schemas.microsoft.com/office/powerpoint/2010/main" val="1618839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Problem</a:t>
            </a:r>
            <a:r>
              <a:rPr lang="en-US" dirty="0">
                <a:solidFill>
                  <a:schemeClr val="dk1"/>
                </a:solidFill>
              </a:rPr>
              <a:t>]</a:t>
            </a:r>
            <a:r>
              <a:rPr lang="en-US" sz="1200" dirty="0">
                <a:latin typeface="Segoe UI" panose="020B0502040204020203" pitchFamily="34" charset="0"/>
                <a:cs typeface="Segoe UI" panose="020B0502040204020203" pitchFamily="34" charset="0"/>
              </a:rPr>
              <a:t> Prior works have limited performance improvement for error correction. On the right side, we can see the access latencies of those two data migration methods. Whether an error is detected or not, external data movement is needed for both methods. Therefore, access latency is still high, limiting performance improvement</a:t>
            </a:r>
            <a:r>
              <a:rPr lang="en-US" sz="1200" b="0" dirty="0">
                <a:latin typeface="Segoe UI" panose="020B0502040204020203" pitchFamily="34" charset="0"/>
                <a:cs typeface="Segoe UI" panose="020B0502040204020203" pitchFamily="34" charset="0"/>
              </a:rPr>
              <a:t>.</a:t>
            </a:r>
          </a:p>
          <a:p>
            <a:endParaRPr lang="en-US" dirty="0"/>
          </a:p>
          <a:p>
            <a:r>
              <a:rPr lang="ja-JP" altLang="en-US" dirty="0"/>
              <a:t>既存手法では、エラー訂正のため、性能向上は限定的です。 右側では、これら </a:t>
            </a:r>
            <a:r>
              <a:rPr lang="en-US" altLang="ja-JP" dirty="0"/>
              <a:t>2</a:t>
            </a:r>
            <a:r>
              <a:rPr lang="ja-JP" altLang="en-US" dirty="0"/>
              <a:t> つのデータ移動方法のアクセスレイテンシーを見えます。 エラーが検出されたかどうかにかかわらず、両方の方法で外部データ移動が必要です。 したがって、アクセスレイテンシーはまだ高く、性能向上が制限されます。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12</a:t>
            </a:fld>
            <a:endParaRPr lang="en-US"/>
          </a:p>
        </p:txBody>
      </p:sp>
    </p:spTree>
    <p:extLst>
      <p:ext uri="{BB962C8B-B14F-4D97-AF65-F5344CB8AC3E}">
        <p14:creationId xmlns:p14="http://schemas.microsoft.com/office/powerpoint/2010/main" val="3372971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Problem</a:t>
            </a:r>
            <a:r>
              <a:rPr lang="en-US" dirty="0">
                <a:solidFill>
                  <a:schemeClr val="dk1"/>
                </a:solidFill>
              </a:rPr>
              <a:t>]</a:t>
            </a:r>
            <a:r>
              <a:rPr lang="en-US" sz="1200" dirty="0">
                <a:latin typeface="Segoe UI" panose="020B0502040204020203" pitchFamily="34" charset="0"/>
                <a:cs typeface="Segoe UI" panose="020B0502040204020203" pitchFamily="34" charset="0"/>
              </a:rPr>
              <a:t> Prior works have limited performance improvement for error correction. On the right side, we can see the access latencies of those two data migration methods. Whether an error is detected or not, external data movement is needed for both methods. Therefore, access latency is still high, limiting performance improvement</a:t>
            </a:r>
            <a:r>
              <a:rPr lang="en-US" sz="1200" b="0" dirty="0">
                <a:latin typeface="Segoe UI" panose="020B0502040204020203" pitchFamily="34" charset="0"/>
                <a:cs typeface="Segoe UI" panose="020B0502040204020203" pitchFamily="34" charset="0"/>
              </a:rPr>
              <a:t>.</a:t>
            </a:r>
          </a:p>
          <a:p>
            <a:endParaRPr lang="en-US" dirty="0"/>
          </a:p>
          <a:p>
            <a:r>
              <a:rPr lang="ja-JP" altLang="en-US" dirty="0"/>
              <a:t>既存手法では、エラー訂正のため、性能向上は限定的です。 右側では、これら </a:t>
            </a:r>
            <a:r>
              <a:rPr lang="en-US" altLang="ja-JP" dirty="0"/>
              <a:t>2</a:t>
            </a:r>
            <a:r>
              <a:rPr lang="ja-JP" altLang="en-US" dirty="0"/>
              <a:t> つのデータ移動方法のアクセスレイテンシーを見えます。 エラーが検出されたかどうかにかかわらず、両方の方法で外部データ移動が必要です。 したがって、アクセスレイテンシーはまだ高く、性能向上が制限されます。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13</a:t>
            </a:fld>
            <a:endParaRPr lang="en-US"/>
          </a:p>
        </p:txBody>
      </p:sp>
    </p:spTree>
    <p:extLst>
      <p:ext uri="{BB962C8B-B14F-4D97-AF65-F5344CB8AC3E}">
        <p14:creationId xmlns:p14="http://schemas.microsoft.com/office/powerpoint/2010/main" val="3881375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understand copyback error characteristics, this work measured the error rate by moving data between blocks with the same P/E cycle via copyback. Here is the chart of copyback error distribution, where the copyback count is on the x-axis, and the raw bit error rate is on the y-axis. The red horizontal line illustrates ECC's error correction capability. We have two key observations by marking the intersection between the error rate curves and the red horizontal line. The first one is that ECC can protect against data loss within a certain number of copyback operations under different P/E cycles, as the green rectangle shows. The second one is that the secure threshold copyback counts, where the error rate is under the error correction capability of ECC, gradually decrease as P/E cycles increase, ending up at zero</a:t>
            </a:r>
            <a:r>
              <a:rPr lang="en-US" sz="1200" dirty="0">
                <a:solidFill>
                  <a:srgbClr val="FF0000"/>
                </a:solidFill>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のエラー特性 </a:t>
            </a:r>
            <a:r>
              <a:rPr lang="en-US" altLang="ja-JP" sz="1200" dirty="0">
                <a:latin typeface="Segoe UI" panose="020B0502040204020203" pitchFamily="34" charset="0"/>
                <a:cs typeface="Segoe UI" panose="020B0502040204020203" pitchFamily="34" charset="0"/>
              </a:rPr>
              <a:t>(Error Characteristics) </a:t>
            </a:r>
            <a:r>
              <a:rPr lang="ja-JP" altLang="en-US" sz="1200" dirty="0">
                <a:latin typeface="Segoe UI" panose="020B0502040204020203" pitchFamily="34" charset="0"/>
                <a:cs typeface="Segoe UI" panose="020B0502040204020203" pitchFamily="34" charset="0"/>
              </a:rPr>
              <a:t>を理解するために、この論文は、</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を介して同じ </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で </a:t>
            </a:r>
            <a:r>
              <a:rPr lang="en-US" altLang="ja-JP" sz="1200" dirty="0">
                <a:latin typeface="Segoe UI" panose="020B0502040204020203" pitchFamily="34" charset="0"/>
                <a:cs typeface="Segoe UI" panose="020B0502040204020203" pitchFamily="34" charset="0"/>
              </a:rPr>
              <a:t>Block </a:t>
            </a:r>
            <a:r>
              <a:rPr lang="ja-JP" altLang="en-US" sz="1200" dirty="0">
                <a:latin typeface="Segoe UI" panose="020B0502040204020203" pitchFamily="34" charset="0"/>
                <a:cs typeface="Segoe UI" panose="020B0502040204020203" pitchFamily="34" charset="0"/>
              </a:rPr>
              <a:t>間でデータを移動することにより、</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を測定しました。 ここの図は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エラー分布です。</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回数 </a:t>
            </a:r>
            <a:r>
              <a:rPr lang="en-US" altLang="ja-JP" sz="1200" dirty="0">
                <a:latin typeface="Segoe UI" panose="020B0502040204020203" pitchFamily="34" charset="0"/>
                <a:cs typeface="Segoe UI" panose="020B0502040204020203" pitchFamily="34" charset="0"/>
              </a:rPr>
              <a:t>(Count) </a:t>
            </a:r>
            <a:r>
              <a:rPr lang="ja-JP" altLang="en-US" sz="1200" dirty="0">
                <a:latin typeface="Segoe UI" panose="020B0502040204020203" pitchFamily="34" charset="0"/>
                <a:cs typeface="Segoe UI" panose="020B0502040204020203" pitchFamily="34" charset="0"/>
              </a:rPr>
              <a:t>が </a:t>
            </a:r>
            <a:r>
              <a:rPr lang="en-US" altLang="ja-JP" sz="1200" dirty="0">
                <a:latin typeface="Segoe UI" panose="020B0502040204020203" pitchFamily="34" charset="0"/>
                <a:cs typeface="Segoe UI" panose="020B0502040204020203" pitchFamily="34" charset="0"/>
              </a:rPr>
              <a:t>X </a:t>
            </a:r>
            <a:r>
              <a:rPr lang="ja-JP" altLang="en-US" sz="1200" dirty="0">
                <a:latin typeface="Segoe UI" panose="020B0502040204020203" pitchFamily="34" charset="0"/>
                <a:cs typeface="Segoe UI" panose="020B0502040204020203" pitchFamily="34" charset="0"/>
              </a:rPr>
              <a:t>軸にあり、</a:t>
            </a:r>
            <a:r>
              <a:rPr lang="en-US" sz="1200" dirty="0">
                <a:latin typeface="Segoe UI" panose="020B0502040204020203" pitchFamily="34" charset="0"/>
                <a:cs typeface="Segoe UI" panose="020B0502040204020203" pitchFamily="34" charset="0"/>
              </a:rPr>
              <a:t>Raw Bit Error Rate </a:t>
            </a:r>
            <a:r>
              <a:rPr lang="ja-JP" altLang="en-US" sz="1200" dirty="0">
                <a:latin typeface="Segoe UI" panose="020B0502040204020203" pitchFamily="34" charset="0"/>
                <a:cs typeface="Segoe UI" panose="020B0502040204020203" pitchFamily="34" charset="0"/>
              </a:rPr>
              <a:t>は </a:t>
            </a:r>
            <a:r>
              <a:rPr lang="en-US" altLang="ja-JP" sz="1200" dirty="0">
                <a:latin typeface="Segoe UI" panose="020B0502040204020203" pitchFamily="34" charset="0"/>
                <a:cs typeface="Segoe UI" panose="020B0502040204020203" pitchFamily="34" charset="0"/>
              </a:rPr>
              <a:t>Y </a:t>
            </a:r>
            <a:r>
              <a:rPr lang="ja-JP" altLang="en-US" sz="1200" dirty="0">
                <a:latin typeface="Segoe UI" panose="020B0502040204020203" pitchFamily="34" charset="0"/>
                <a:cs typeface="Segoe UI" panose="020B0502040204020203" pitchFamily="34" charset="0"/>
              </a:rPr>
              <a:t>軸にあります。赤い水平線は、</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 </a:t>
            </a:r>
            <a:r>
              <a:rPr lang="en-US" altLang="ja-JP" sz="1200" dirty="0">
                <a:latin typeface="Segoe UI" panose="020B0502040204020203" pitchFamily="34" charset="0"/>
                <a:cs typeface="Segoe UI" panose="020B0502040204020203" pitchFamily="34" charset="0"/>
              </a:rPr>
              <a:t>(Error Correction Capability) </a:t>
            </a:r>
            <a:r>
              <a:rPr lang="ja-JP" altLang="en-US" sz="1200" dirty="0">
                <a:latin typeface="Segoe UI" panose="020B0502040204020203" pitchFamily="34" charset="0"/>
                <a:cs typeface="Segoe UI" panose="020B0502040204020203" pitchFamily="34" charset="0"/>
              </a:rPr>
              <a:t>を示しています。 </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曲線と赤い水平線の交差点をマークすることにより、</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つ目は、緑色の長方形が示すように、さまざまな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a:t>
            </a:r>
            <a:r>
              <a:rPr lang="ja-JP" altLang="en-US" sz="1200" dirty="0">
                <a:latin typeface="Segoe UI" panose="020B0502040204020203" pitchFamily="34" charset="0"/>
                <a:cs typeface="Segoe UI" panose="020B0502040204020203" pitchFamily="34" charset="0"/>
              </a:rPr>
              <a:t> が </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のエラー訂正能力の下にある安全なしきい値の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ja-JP" altLang="en-US" sz="1200" dirty="0">
                <a:latin typeface="Segoe UI" panose="020B0502040204020203" pitchFamily="34" charset="0"/>
                <a:cs typeface="Segoe UI" panose="020B0502040204020203" pitchFamily="34" charset="0"/>
              </a:rPr>
              <a:t>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a:t>
            </a:r>
            <a:r>
              <a:rPr lang="ja-JP" altLang="en-US" sz="1200" dirty="0">
                <a:latin typeface="Segoe UI" panose="020B0502040204020203" pitchFamily="34" charset="0"/>
                <a:cs typeface="Segoe UI" panose="020B0502040204020203" pitchFamily="34" charset="0"/>
              </a:rPr>
              <a:t> になることです。</a:t>
            </a: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14</a:t>
            </a:fld>
            <a:endParaRPr lang="en-US"/>
          </a:p>
        </p:txBody>
      </p:sp>
    </p:spTree>
    <p:extLst>
      <p:ext uri="{BB962C8B-B14F-4D97-AF65-F5344CB8AC3E}">
        <p14:creationId xmlns:p14="http://schemas.microsoft.com/office/powerpoint/2010/main" val="1223591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understand copyback error characteristics, this work measured the error rate by moving data between blocks with the same P/E cycle via copyback. Here is the chart of copyback error distribution, where the copyback count is on the x-axis, and the raw bit error rate is on the y-axis. The red horizontal line illustrates ECC's error correction capability. We have two key observations by marking the intersection between the error rate curves and the red horizontal line. The first one is that ECC can protect against data loss within a certain number of copyback operations under different P/E cycles, as the green rectangle shows. The second one is that the secure threshold copyback counts, where the error rate is under the error correction capability of ECC, gradually decrease as P/E cycles increase, ending up at zero</a:t>
            </a:r>
            <a:r>
              <a:rPr lang="en-US" sz="1200" dirty="0">
                <a:solidFill>
                  <a:srgbClr val="FF0000"/>
                </a:solidFill>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のエラー特性 </a:t>
            </a:r>
            <a:r>
              <a:rPr lang="en-US" altLang="ja-JP" sz="1200" dirty="0">
                <a:latin typeface="Segoe UI" panose="020B0502040204020203" pitchFamily="34" charset="0"/>
                <a:cs typeface="Segoe UI" panose="020B0502040204020203" pitchFamily="34" charset="0"/>
              </a:rPr>
              <a:t>(Error Characteristics) </a:t>
            </a:r>
            <a:r>
              <a:rPr lang="ja-JP" altLang="en-US" sz="1200" dirty="0">
                <a:latin typeface="Segoe UI" panose="020B0502040204020203" pitchFamily="34" charset="0"/>
                <a:cs typeface="Segoe UI" panose="020B0502040204020203" pitchFamily="34" charset="0"/>
              </a:rPr>
              <a:t>を理解するために、この論文は、</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を介して同じ </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で </a:t>
            </a:r>
            <a:r>
              <a:rPr lang="en-US" altLang="ja-JP" sz="1200" dirty="0">
                <a:latin typeface="Segoe UI" panose="020B0502040204020203" pitchFamily="34" charset="0"/>
                <a:cs typeface="Segoe UI" panose="020B0502040204020203" pitchFamily="34" charset="0"/>
              </a:rPr>
              <a:t>Block </a:t>
            </a:r>
            <a:r>
              <a:rPr lang="ja-JP" altLang="en-US" sz="1200" dirty="0">
                <a:latin typeface="Segoe UI" panose="020B0502040204020203" pitchFamily="34" charset="0"/>
                <a:cs typeface="Segoe UI" panose="020B0502040204020203" pitchFamily="34" charset="0"/>
              </a:rPr>
              <a:t>間でデータを移動することにより、</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を測定しました。 ここの図は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エラー分布です。</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回数 </a:t>
            </a:r>
            <a:r>
              <a:rPr lang="en-US" altLang="ja-JP" sz="1200" dirty="0">
                <a:latin typeface="Segoe UI" panose="020B0502040204020203" pitchFamily="34" charset="0"/>
                <a:cs typeface="Segoe UI" panose="020B0502040204020203" pitchFamily="34" charset="0"/>
              </a:rPr>
              <a:t>(Count) </a:t>
            </a:r>
            <a:r>
              <a:rPr lang="ja-JP" altLang="en-US" sz="1200" dirty="0">
                <a:latin typeface="Segoe UI" panose="020B0502040204020203" pitchFamily="34" charset="0"/>
                <a:cs typeface="Segoe UI" panose="020B0502040204020203" pitchFamily="34" charset="0"/>
              </a:rPr>
              <a:t>が </a:t>
            </a:r>
            <a:r>
              <a:rPr lang="en-US" altLang="ja-JP" sz="1200" dirty="0">
                <a:latin typeface="Segoe UI" panose="020B0502040204020203" pitchFamily="34" charset="0"/>
                <a:cs typeface="Segoe UI" panose="020B0502040204020203" pitchFamily="34" charset="0"/>
              </a:rPr>
              <a:t>X </a:t>
            </a:r>
            <a:r>
              <a:rPr lang="ja-JP" altLang="en-US" sz="1200" dirty="0">
                <a:latin typeface="Segoe UI" panose="020B0502040204020203" pitchFamily="34" charset="0"/>
                <a:cs typeface="Segoe UI" panose="020B0502040204020203" pitchFamily="34" charset="0"/>
              </a:rPr>
              <a:t>軸にあり、</a:t>
            </a:r>
            <a:r>
              <a:rPr lang="en-US" sz="1200" dirty="0">
                <a:latin typeface="Segoe UI" panose="020B0502040204020203" pitchFamily="34" charset="0"/>
                <a:cs typeface="Segoe UI" panose="020B0502040204020203" pitchFamily="34" charset="0"/>
              </a:rPr>
              <a:t>Raw Bit Error Rate </a:t>
            </a:r>
            <a:r>
              <a:rPr lang="ja-JP" altLang="en-US" sz="1200" dirty="0">
                <a:latin typeface="Segoe UI" panose="020B0502040204020203" pitchFamily="34" charset="0"/>
                <a:cs typeface="Segoe UI" panose="020B0502040204020203" pitchFamily="34" charset="0"/>
              </a:rPr>
              <a:t>は </a:t>
            </a:r>
            <a:r>
              <a:rPr lang="en-US" altLang="ja-JP" sz="1200" dirty="0">
                <a:latin typeface="Segoe UI" panose="020B0502040204020203" pitchFamily="34" charset="0"/>
                <a:cs typeface="Segoe UI" panose="020B0502040204020203" pitchFamily="34" charset="0"/>
              </a:rPr>
              <a:t>Y </a:t>
            </a:r>
            <a:r>
              <a:rPr lang="ja-JP" altLang="en-US" sz="1200" dirty="0">
                <a:latin typeface="Segoe UI" panose="020B0502040204020203" pitchFamily="34" charset="0"/>
                <a:cs typeface="Segoe UI" panose="020B0502040204020203" pitchFamily="34" charset="0"/>
              </a:rPr>
              <a:t>軸にあります。赤い水平線は、</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 </a:t>
            </a:r>
            <a:r>
              <a:rPr lang="en-US" altLang="ja-JP" sz="1200" dirty="0">
                <a:latin typeface="Segoe UI" panose="020B0502040204020203" pitchFamily="34" charset="0"/>
                <a:cs typeface="Segoe UI" panose="020B0502040204020203" pitchFamily="34" charset="0"/>
              </a:rPr>
              <a:t>(Error Correction Capability) </a:t>
            </a:r>
            <a:r>
              <a:rPr lang="ja-JP" altLang="en-US" sz="1200" dirty="0">
                <a:latin typeface="Segoe UI" panose="020B0502040204020203" pitchFamily="34" charset="0"/>
                <a:cs typeface="Segoe UI" panose="020B0502040204020203" pitchFamily="34" charset="0"/>
              </a:rPr>
              <a:t>を示しています。 </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曲線と赤い水平線の交差点をマークすることにより、</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つ目は、緑色の長方形が示すように、さまざまな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a:t>
            </a:r>
            <a:r>
              <a:rPr lang="ja-JP" altLang="en-US" sz="1200" dirty="0">
                <a:latin typeface="Segoe UI" panose="020B0502040204020203" pitchFamily="34" charset="0"/>
                <a:cs typeface="Segoe UI" panose="020B0502040204020203" pitchFamily="34" charset="0"/>
              </a:rPr>
              <a:t> が </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のエラー訂正能力の下にある安全なしきい値の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ja-JP" altLang="en-US" sz="1200" dirty="0">
                <a:latin typeface="Segoe UI" panose="020B0502040204020203" pitchFamily="34" charset="0"/>
                <a:cs typeface="Segoe UI" panose="020B0502040204020203" pitchFamily="34" charset="0"/>
              </a:rPr>
              <a:t>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a:t>
            </a:r>
            <a:r>
              <a:rPr lang="ja-JP" altLang="en-US" sz="1200" dirty="0">
                <a:latin typeface="Segoe UI" panose="020B0502040204020203" pitchFamily="34" charset="0"/>
                <a:cs typeface="Segoe UI" panose="020B0502040204020203" pitchFamily="34" charset="0"/>
              </a:rPr>
              <a:t> になることです。</a:t>
            </a: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15</a:t>
            </a:fld>
            <a:endParaRPr lang="en-US"/>
          </a:p>
        </p:txBody>
      </p:sp>
    </p:spTree>
    <p:extLst>
      <p:ext uri="{BB962C8B-B14F-4D97-AF65-F5344CB8AC3E}">
        <p14:creationId xmlns:p14="http://schemas.microsoft.com/office/powerpoint/2010/main" val="3786936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understand copyback error characteristics, this work measured the error rate by moving data between blocks with the same P/E cycle via copyback. Here is the chart of copyback error distribution, where the copyback count is on the x-axis, and the raw bit error rate is on the y-axis. The red horizontal line illustrates ECC's error correction capability. We have two key observations by marking the intersection between the error rate curves and the red horizontal line. The first one is that ECC can protect against data loss within a certain number of copyback operations under different P/E cycles, as the green rectangle shows. The second one is that the secure threshold copyback counts, where the error rate is under the error correction capability of ECC, gradually decrease as P/E cycles increase, ending up at zero</a:t>
            </a:r>
            <a:r>
              <a:rPr lang="en-US" sz="1200" dirty="0">
                <a:solidFill>
                  <a:srgbClr val="FF0000"/>
                </a:solidFill>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のエラー特性 </a:t>
            </a:r>
            <a:r>
              <a:rPr lang="en-US" altLang="ja-JP" sz="1200" dirty="0">
                <a:latin typeface="Segoe UI" panose="020B0502040204020203" pitchFamily="34" charset="0"/>
                <a:cs typeface="Segoe UI" panose="020B0502040204020203" pitchFamily="34" charset="0"/>
              </a:rPr>
              <a:t>(Error Characteristics) </a:t>
            </a:r>
            <a:r>
              <a:rPr lang="ja-JP" altLang="en-US" sz="1200" dirty="0">
                <a:latin typeface="Segoe UI" panose="020B0502040204020203" pitchFamily="34" charset="0"/>
                <a:cs typeface="Segoe UI" panose="020B0502040204020203" pitchFamily="34" charset="0"/>
              </a:rPr>
              <a:t>を理解するために、この論文は、</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を介して同じ </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で </a:t>
            </a:r>
            <a:r>
              <a:rPr lang="en-US" altLang="ja-JP" sz="1200" dirty="0">
                <a:latin typeface="Segoe UI" panose="020B0502040204020203" pitchFamily="34" charset="0"/>
                <a:cs typeface="Segoe UI" panose="020B0502040204020203" pitchFamily="34" charset="0"/>
              </a:rPr>
              <a:t>Block </a:t>
            </a:r>
            <a:r>
              <a:rPr lang="ja-JP" altLang="en-US" sz="1200" dirty="0">
                <a:latin typeface="Segoe UI" panose="020B0502040204020203" pitchFamily="34" charset="0"/>
                <a:cs typeface="Segoe UI" panose="020B0502040204020203" pitchFamily="34" charset="0"/>
              </a:rPr>
              <a:t>間でデータを移動することにより、</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を測定しました。 ここの図は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エラー分布です。</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回数 </a:t>
            </a:r>
            <a:r>
              <a:rPr lang="en-US" altLang="ja-JP" sz="1200" dirty="0">
                <a:latin typeface="Segoe UI" panose="020B0502040204020203" pitchFamily="34" charset="0"/>
                <a:cs typeface="Segoe UI" panose="020B0502040204020203" pitchFamily="34" charset="0"/>
              </a:rPr>
              <a:t>(Count) </a:t>
            </a:r>
            <a:r>
              <a:rPr lang="ja-JP" altLang="en-US" sz="1200" dirty="0">
                <a:latin typeface="Segoe UI" panose="020B0502040204020203" pitchFamily="34" charset="0"/>
                <a:cs typeface="Segoe UI" panose="020B0502040204020203" pitchFamily="34" charset="0"/>
              </a:rPr>
              <a:t>が </a:t>
            </a:r>
            <a:r>
              <a:rPr lang="en-US" altLang="ja-JP" sz="1200" dirty="0">
                <a:latin typeface="Segoe UI" panose="020B0502040204020203" pitchFamily="34" charset="0"/>
                <a:cs typeface="Segoe UI" panose="020B0502040204020203" pitchFamily="34" charset="0"/>
              </a:rPr>
              <a:t>X </a:t>
            </a:r>
            <a:r>
              <a:rPr lang="ja-JP" altLang="en-US" sz="1200" dirty="0">
                <a:latin typeface="Segoe UI" panose="020B0502040204020203" pitchFamily="34" charset="0"/>
                <a:cs typeface="Segoe UI" panose="020B0502040204020203" pitchFamily="34" charset="0"/>
              </a:rPr>
              <a:t>軸にあり、</a:t>
            </a:r>
            <a:r>
              <a:rPr lang="en-US" sz="1200" dirty="0">
                <a:latin typeface="Segoe UI" panose="020B0502040204020203" pitchFamily="34" charset="0"/>
                <a:cs typeface="Segoe UI" panose="020B0502040204020203" pitchFamily="34" charset="0"/>
              </a:rPr>
              <a:t>Raw Bit Error Rate </a:t>
            </a:r>
            <a:r>
              <a:rPr lang="ja-JP" altLang="en-US" sz="1200" dirty="0">
                <a:latin typeface="Segoe UI" panose="020B0502040204020203" pitchFamily="34" charset="0"/>
                <a:cs typeface="Segoe UI" panose="020B0502040204020203" pitchFamily="34" charset="0"/>
              </a:rPr>
              <a:t>は </a:t>
            </a:r>
            <a:r>
              <a:rPr lang="en-US" altLang="ja-JP" sz="1200" dirty="0">
                <a:latin typeface="Segoe UI" panose="020B0502040204020203" pitchFamily="34" charset="0"/>
                <a:cs typeface="Segoe UI" panose="020B0502040204020203" pitchFamily="34" charset="0"/>
              </a:rPr>
              <a:t>Y </a:t>
            </a:r>
            <a:r>
              <a:rPr lang="ja-JP" altLang="en-US" sz="1200" dirty="0">
                <a:latin typeface="Segoe UI" panose="020B0502040204020203" pitchFamily="34" charset="0"/>
                <a:cs typeface="Segoe UI" panose="020B0502040204020203" pitchFamily="34" charset="0"/>
              </a:rPr>
              <a:t>軸にあります。赤い水平線は、</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 </a:t>
            </a:r>
            <a:r>
              <a:rPr lang="en-US" altLang="ja-JP" sz="1200" dirty="0">
                <a:latin typeface="Segoe UI" panose="020B0502040204020203" pitchFamily="34" charset="0"/>
                <a:cs typeface="Segoe UI" panose="020B0502040204020203" pitchFamily="34" charset="0"/>
              </a:rPr>
              <a:t>(Error Correction Capability) </a:t>
            </a:r>
            <a:r>
              <a:rPr lang="ja-JP" altLang="en-US" sz="1200" dirty="0">
                <a:latin typeface="Segoe UI" panose="020B0502040204020203" pitchFamily="34" charset="0"/>
                <a:cs typeface="Segoe UI" panose="020B0502040204020203" pitchFamily="34" charset="0"/>
              </a:rPr>
              <a:t>を示しています。 </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曲線と赤い水平線の交差点をマークすることにより、</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つ目は、緑色の長方形が示すように、さまざまな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a:t>
            </a:r>
            <a:r>
              <a:rPr lang="ja-JP" altLang="en-US" sz="1200" dirty="0">
                <a:latin typeface="Segoe UI" panose="020B0502040204020203" pitchFamily="34" charset="0"/>
                <a:cs typeface="Segoe UI" panose="020B0502040204020203" pitchFamily="34" charset="0"/>
              </a:rPr>
              <a:t> が </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のエラー訂正能力の下にある安全なしきい値の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ja-JP" altLang="en-US" sz="1200" dirty="0">
                <a:latin typeface="Segoe UI" panose="020B0502040204020203" pitchFamily="34" charset="0"/>
                <a:cs typeface="Segoe UI" panose="020B0502040204020203" pitchFamily="34" charset="0"/>
              </a:rPr>
              <a:t>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a:t>
            </a:r>
            <a:r>
              <a:rPr lang="ja-JP" altLang="en-US" sz="1200" dirty="0">
                <a:latin typeface="Segoe UI" panose="020B0502040204020203" pitchFamily="34" charset="0"/>
                <a:cs typeface="Segoe UI" panose="020B0502040204020203" pitchFamily="34" charset="0"/>
              </a:rPr>
              <a:t> になることです。</a:t>
            </a: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16</a:t>
            </a:fld>
            <a:endParaRPr lang="en-US"/>
          </a:p>
        </p:txBody>
      </p:sp>
    </p:spTree>
    <p:extLst>
      <p:ext uri="{BB962C8B-B14F-4D97-AF65-F5344CB8AC3E}">
        <p14:creationId xmlns:p14="http://schemas.microsoft.com/office/powerpoint/2010/main" val="37011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understand copyback error characteristics, this work measured the error rate by moving data between blocks with the same P/E cycle via copyback. Here is the chart of copyback error distribution, where the copyback count is on the x-axis, and the raw bit error rate is on the y-axis. The red horizontal line illustrates ECC's error correction capability. We have two key observations by marking the intersection between the error rate curves and the red horizontal line. The first one is that ECC can protect against data loss within a certain number of copyback operations under different P/E cycles, as the green rectangle shows. The second one is that the secure threshold copyback counts, where the error rate is under the error correction capability of ECC, gradually decrease as P/E cycles increase, ending up at zero</a:t>
            </a:r>
            <a:r>
              <a:rPr lang="en-US" sz="1200" dirty="0">
                <a:solidFill>
                  <a:srgbClr val="FF0000"/>
                </a:solidFill>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のエラー特性 </a:t>
            </a:r>
            <a:r>
              <a:rPr lang="en-US" altLang="ja-JP" sz="1200" dirty="0">
                <a:latin typeface="Segoe UI" panose="020B0502040204020203" pitchFamily="34" charset="0"/>
                <a:cs typeface="Segoe UI" panose="020B0502040204020203" pitchFamily="34" charset="0"/>
              </a:rPr>
              <a:t>(Error Characteristics) </a:t>
            </a:r>
            <a:r>
              <a:rPr lang="ja-JP" altLang="en-US" sz="1200" dirty="0">
                <a:latin typeface="Segoe UI" panose="020B0502040204020203" pitchFamily="34" charset="0"/>
                <a:cs typeface="Segoe UI" panose="020B0502040204020203" pitchFamily="34" charset="0"/>
              </a:rPr>
              <a:t>を理解するために、この論文は、</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を介して同じ </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で </a:t>
            </a:r>
            <a:r>
              <a:rPr lang="en-US" altLang="ja-JP" sz="1200" dirty="0">
                <a:latin typeface="Segoe UI" panose="020B0502040204020203" pitchFamily="34" charset="0"/>
                <a:cs typeface="Segoe UI" panose="020B0502040204020203" pitchFamily="34" charset="0"/>
              </a:rPr>
              <a:t>Block </a:t>
            </a:r>
            <a:r>
              <a:rPr lang="ja-JP" altLang="en-US" sz="1200" dirty="0">
                <a:latin typeface="Segoe UI" panose="020B0502040204020203" pitchFamily="34" charset="0"/>
                <a:cs typeface="Segoe UI" panose="020B0502040204020203" pitchFamily="34" charset="0"/>
              </a:rPr>
              <a:t>間でデータを移動することにより、</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を測定しました。 ここの図は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エラー分布です。</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回数 </a:t>
            </a:r>
            <a:r>
              <a:rPr lang="en-US" altLang="ja-JP" sz="1200" dirty="0">
                <a:latin typeface="Segoe UI" panose="020B0502040204020203" pitchFamily="34" charset="0"/>
                <a:cs typeface="Segoe UI" panose="020B0502040204020203" pitchFamily="34" charset="0"/>
              </a:rPr>
              <a:t>(Count) </a:t>
            </a:r>
            <a:r>
              <a:rPr lang="ja-JP" altLang="en-US" sz="1200" dirty="0">
                <a:latin typeface="Segoe UI" panose="020B0502040204020203" pitchFamily="34" charset="0"/>
                <a:cs typeface="Segoe UI" panose="020B0502040204020203" pitchFamily="34" charset="0"/>
              </a:rPr>
              <a:t>が </a:t>
            </a:r>
            <a:r>
              <a:rPr lang="en-US" altLang="ja-JP" sz="1200" dirty="0">
                <a:latin typeface="Segoe UI" panose="020B0502040204020203" pitchFamily="34" charset="0"/>
                <a:cs typeface="Segoe UI" panose="020B0502040204020203" pitchFamily="34" charset="0"/>
              </a:rPr>
              <a:t>X </a:t>
            </a:r>
            <a:r>
              <a:rPr lang="ja-JP" altLang="en-US" sz="1200" dirty="0">
                <a:latin typeface="Segoe UI" panose="020B0502040204020203" pitchFamily="34" charset="0"/>
                <a:cs typeface="Segoe UI" panose="020B0502040204020203" pitchFamily="34" charset="0"/>
              </a:rPr>
              <a:t>軸にあり、</a:t>
            </a:r>
            <a:r>
              <a:rPr lang="en-US" sz="1200" dirty="0">
                <a:latin typeface="Segoe UI" panose="020B0502040204020203" pitchFamily="34" charset="0"/>
                <a:cs typeface="Segoe UI" panose="020B0502040204020203" pitchFamily="34" charset="0"/>
              </a:rPr>
              <a:t>Raw Bit Error Rate </a:t>
            </a:r>
            <a:r>
              <a:rPr lang="ja-JP" altLang="en-US" sz="1200" dirty="0">
                <a:latin typeface="Segoe UI" panose="020B0502040204020203" pitchFamily="34" charset="0"/>
                <a:cs typeface="Segoe UI" panose="020B0502040204020203" pitchFamily="34" charset="0"/>
              </a:rPr>
              <a:t>は </a:t>
            </a:r>
            <a:r>
              <a:rPr lang="en-US" altLang="ja-JP" sz="1200" dirty="0">
                <a:latin typeface="Segoe UI" panose="020B0502040204020203" pitchFamily="34" charset="0"/>
                <a:cs typeface="Segoe UI" panose="020B0502040204020203" pitchFamily="34" charset="0"/>
              </a:rPr>
              <a:t>Y </a:t>
            </a:r>
            <a:r>
              <a:rPr lang="ja-JP" altLang="en-US" sz="1200" dirty="0">
                <a:latin typeface="Segoe UI" panose="020B0502040204020203" pitchFamily="34" charset="0"/>
                <a:cs typeface="Segoe UI" panose="020B0502040204020203" pitchFamily="34" charset="0"/>
              </a:rPr>
              <a:t>軸にあります。赤い水平線は、</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 </a:t>
            </a:r>
            <a:r>
              <a:rPr lang="en-US" altLang="ja-JP" sz="1200" dirty="0">
                <a:latin typeface="Segoe UI" panose="020B0502040204020203" pitchFamily="34" charset="0"/>
                <a:cs typeface="Segoe UI" panose="020B0502040204020203" pitchFamily="34" charset="0"/>
              </a:rPr>
              <a:t>(Error Correction Capability) </a:t>
            </a:r>
            <a:r>
              <a:rPr lang="ja-JP" altLang="en-US" sz="1200" dirty="0">
                <a:latin typeface="Segoe UI" panose="020B0502040204020203" pitchFamily="34" charset="0"/>
                <a:cs typeface="Segoe UI" panose="020B0502040204020203" pitchFamily="34" charset="0"/>
              </a:rPr>
              <a:t>を示しています。 </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曲線と赤い水平線の交差点をマークすることにより、</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つ目は、緑色の長方形が示すように、さまざまな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a:t>
            </a:r>
            <a:r>
              <a:rPr lang="ja-JP" altLang="en-US" sz="1200" dirty="0">
                <a:latin typeface="Segoe UI" panose="020B0502040204020203" pitchFamily="34" charset="0"/>
                <a:cs typeface="Segoe UI" panose="020B0502040204020203" pitchFamily="34" charset="0"/>
              </a:rPr>
              <a:t> が </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のエラー訂正能力の下にある安全なしきい値の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ja-JP" altLang="en-US" sz="1200" dirty="0">
                <a:latin typeface="Segoe UI" panose="020B0502040204020203" pitchFamily="34" charset="0"/>
                <a:cs typeface="Segoe UI" panose="020B0502040204020203" pitchFamily="34" charset="0"/>
              </a:rPr>
              <a:t>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a:t>
            </a:r>
            <a:r>
              <a:rPr lang="ja-JP" altLang="en-US" sz="1200" dirty="0">
                <a:latin typeface="Segoe UI" panose="020B0502040204020203" pitchFamily="34" charset="0"/>
                <a:cs typeface="Segoe UI" panose="020B0502040204020203" pitchFamily="34" charset="0"/>
              </a:rPr>
              <a:t> になることです。</a:t>
            </a: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17</a:t>
            </a:fld>
            <a:endParaRPr lang="en-US"/>
          </a:p>
        </p:txBody>
      </p:sp>
    </p:spTree>
    <p:extLst>
      <p:ext uri="{BB962C8B-B14F-4D97-AF65-F5344CB8AC3E}">
        <p14:creationId xmlns:p14="http://schemas.microsoft.com/office/powerpoint/2010/main" val="414540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understand copyback error characteristics, this work measured the error rate by moving data between blocks with the same P/E cycle via copyback. Here is the chart of copyback error distribution, where the copyback count is on the x-axis, and the raw bit error rate is on the y-axis. The red horizontal line illustrates ECC's error correction capability. We have two key observations by marking the intersection between the error rate curves and the red horizontal line. The first one is that ECC can protect against data loss within a certain number of copyback operations under different P/E cycles, as the green rectangle shows. The second one is that the secure threshold copyback counts, where the error rate is under the error correction capability of ECC, gradually decrease as P/E cycles increase, ending up at zero</a:t>
            </a:r>
            <a:r>
              <a:rPr lang="en-US" sz="1200" dirty="0">
                <a:solidFill>
                  <a:srgbClr val="FF0000"/>
                </a:solidFill>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のエラー特性 </a:t>
            </a:r>
            <a:r>
              <a:rPr lang="en-US" altLang="ja-JP" sz="1200" dirty="0">
                <a:latin typeface="Segoe UI" panose="020B0502040204020203" pitchFamily="34" charset="0"/>
                <a:cs typeface="Segoe UI" panose="020B0502040204020203" pitchFamily="34" charset="0"/>
              </a:rPr>
              <a:t>(Error Characteristics) </a:t>
            </a:r>
            <a:r>
              <a:rPr lang="ja-JP" altLang="en-US" sz="1200" dirty="0">
                <a:latin typeface="Segoe UI" panose="020B0502040204020203" pitchFamily="34" charset="0"/>
                <a:cs typeface="Segoe UI" panose="020B0502040204020203" pitchFamily="34" charset="0"/>
              </a:rPr>
              <a:t>を理解するために、この論文は、</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を介して同じ </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で </a:t>
            </a:r>
            <a:r>
              <a:rPr lang="en-US" altLang="ja-JP" sz="1200" dirty="0">
                <a:latin typeface="Segoe UI" panose="020B0502040204020203" pitchFamily="34" charset="0"/>
                <a:cs typeface="Segoe UI" panose="020B0502040204020203" pitchFamily="34" charset="0"/>
              </a:rPr>
              <a:t>Block </a:t>
            </a:r>
            <a:r>
              <a:rPr lang="ja-JP" altLang="en-US" sz="1200" dirty="0">
                <a:latin typeface="Segoe UI" panose="020B0502040204020203" pitchFamily="34" charset="0"/>
                <a:cs typeface="Segoe UI" panose="020B0502040204020203" pitchFamily="34" charset="0"/>
              </a:rPr>
              <a:t>間でデータを移動することにより、</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を測定しました。 ここの図は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エラー分布です。</a:t>
            </a:r>
            <a:r>
              <a:rPr lang="en-US" sz="1200" dirty="0">
                <a:latin typeface="Segoe UI" panose="020B0502040204020203" pitchFamily="34" charset="0"/>
                <a:cs typeface="Segoe UI" panose="020B0502040204020203" pitchFamily="34" charset="0"/>
              </a:rPr>
              <a:t>Copyback </a:t>
            </a:r>
            <a:r>
              <a:rPr lang="ja-JP" altLang="en-US" sz="1200" dirty="0">
                <a:latin typeface="Segoe UI" panose="020B0502040204020203" pitchFamily="34" charset="0"/>
                <a:cs typeface="Segoe UI" panose="020B0502040204020203" pitchFamily="34" charset="0"/>
              </a:rPr>
              <a:t>回数 </a:t>
            </a:r>
            <a:r>
              <a:rPr lang="en-US" altLang="ja-JP" sz="1200" dirty="0">
                <a:latin typeface="Segoe UI" panose="020B0502040204020203" pitchFamily="34" charset="0"/>
                <a:cs typeface="Segoe UI" panose="020B0502040204020203" pitchFamily="34" charset="0"/>
              </a:rPr>
              <a:t>(Count) </a:t>
            </a:r>
            <a:r>
              <a:rPr lang="ja-JP" altLang="en-US" sz="1200" dirty="0">
                <a:latin typeface="Segoe UI" panose="020B0502040204020203" pitchFamily="34" charset="0"/>
                <a:cs typeface="Segoe UI" panose="020B0502040204020203" pitchFamily="34" charset="0"/>
              </a:rPr>
              <a:t>が </a:t>
            </a:r>
            <a:r>
              <a:rPr lang="en-US" altLang="ja-JP" sz="1200" dirty="0">
                <a:latin typeface="Segoe UI" panose="020B0502040204020203" pitchFamily="34" charset="0"/>
                <a:cs typeface="Segoe UI" panose="020B0502040204020203" pitchFamily="34" charset="0"/>
              </a:rPr>
              <a:t>X </a:t>
            </a:r>
            <a:r>
              <a:rPr lang="ja-JP" altLang="en-US" sz="1200" dirty="0">
                <a:latin typeface="Segoe UI" panose="020B0502040204020203" pitchFamily="34" charset="0"/>
                <a:cs typeface="Segoe UI" panose="020B0502040204020203" pitchFamily="34" charset="0"/>
              </a:rPr>
              <a:t>軸にあり、</a:t>
            </a:r>
            <a:r>
              <a:rPr lang="en-US" sz="1200" dirty="0">
                <a:latin typeface="Segoe UI" panose="020B0502040204020203" pitchFamily="34" charset="0"/>
                <a:cs typeface="Segoe UI" panose="020B0502040204020203" pitchFamily="34" charset="0"/>
              </a:rPr>
              <a:t>Raw Bit Error Rate </a:t>
            </a:r>
            <a:r>
              <a:rPr lang="ja-JP" altLang="en-US" sz="1200" dirty="0">
                <a:latin typeface="Segoe UI" panose="020B0502040204020203" pitchFamily="34" charset="0"/>
                <a:cs typeface="Segoe UI" panose="020B0502040204020203" pitchFamily="34" charset="0"/>
              </a:rPr>
              <a:t>は </a:t>
            </a:r>
            <a:r>
              <a:rPr lang="en-US" altLang="ja-JP" sz="1200" dirty="0">
                <a:latin typeface="Segoe UI" panose="020B0502040204020203" pitchFamily="34" charset="0"/>
                <a:cs typeface="Segoe UI" panose="020B0502040204020203" pitchFamily="34" charset="0"/>
              </a:rPr>
              <a:t>Y </a:t>
            </a:r>
            <a:r>
              <a:rPr lang="ja-JP" altLang="en-US" sz="1200" dirty="0">
                <a:latin typeface="Segoe UI" panose="020B0502040204020203" pitchFamily="34" charset="0"/>
                <a:cs typeface="Segoe UI" panose="020B0502040204020203" pitchFamily="34" charset="0"/>
              </a:rPr>
              <a:t>軸にあります。赤い水平線は、</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 </a:t>
            </a:r>
            <a:r>
              <a:rPr lang="en-US" altLang="ja-JP" sz="1200" dirty="0">
                <a:latin typeface="Segoe UI" panose="020B0502040204020203" pitchFamily="34" charset="0"/>
                <a:cs typeface="Segoe UI" panose="020B0502040204020203" pitchFamily="34" charset="0"/>
              </a:rPr>
              <a:t>(Error Correction Capability) </a:t>
            </a:r>
            <a:r>
              <a:rPr lang="ja-JP" altLang="en-US" sz="1200" dirty="0">
                <a:latin typeface="Segoe UI" panose="020B0502040204020203" pitchFamily="34" charset="0"/>
                <a:cs typeface="Segoe UI" panose="020B0502040204020203" pitchFamily="34" charset="0"/>
              </a:rPr>
              <a:t>を示しています。 </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 </a:t>
            </a:r>
            <a:r>
              <a:rPr lang="ja-JP" altLang="en-US" sz="1200" dirty="0">
                <a:latin typeface="Segoe UI" panose="020B0502040204020203" pitchFamily="34" charset="0"/>
                <a:cs typeface="Segoe UI" panose="020B0502040204020203" pitchFamily="34" charset="0"/>
              </a:rPr>
              <a:t>曲線と赤い水平線の交差点をマークすることにより、</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つ目は、緑色の長方形が示すように、さまざまな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altLang="ja-JP" sz="1200" dirty="0">
                <a:latin typeface="Segoe UI" panose="020B0502040204020203" pitchFamily="34" charset="0"/>
                <a:cs typeface="Segoe UI" panose="020B0502040204020203" pitchFamily="34" charset="0"/>
              </a:rPr>
              <a:t>Error</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Rate</a:t>
            </a:r>
            <a:r>
              <a:rPr lang="ja-JP" altLang="en-US" sz="1200" dirty="0">
                <a:latin typeface="Segoe UI" panose="020B0502040204020203" pitchFamily="34" charset="0"/>
                <a:cs typeface="Segoe UI" panose="020B0502040204020203" pitchFamily="34" charset="0"/>
              </a:rPr>
              <a:t> が </a:t>
            </a:r>
            <a:r>
              <a:rPr lang="en-US" altLang="ja-JP" sz="1200" dirty="0">
                <a:latin typeface="Segoe UI" panose="020B0502040204020203" pitchFamily="34" charset="0"/>
                <a:cs typeface="Segoe UI" panose="020B0502040204020203" pitchFamily="34" charset="0"/>
              </a:rPr>
              <a:t>ECC</a:t>
            </a:r>
            <a:r>
              <a:rPr lang="ja-JP" altLang="en-US" sz="1200" dirty="0">
                <a:latin typeface="Segoe UI" panose="020B0502040204020203" pitchFamily="34" charset="0"/>
                <a:cs typeface="Segoe UI" panose="020B0502040204020203" pitchFamily="34" charset="0"/>
              </a:rPr>
              <a:t> のエラー訂正能力の下にある安全なしきい値の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 </a:t>
            </a:r>
            <a:r>
              <a:rPr lang="ja-JP" altLang="en-US" sz="1200" dirty="0">
                <a:latin typeface="Segoe UI" panose="020B0502040204020203" pitchFamily="34" charset="0"/>
                <a:cs typeface="Segoe UI" panose="020B0502040204020203" pitchFamily="34" charset="0"/>
              </a:rPr>
              <a:t>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a:t>
            </a:r>
            <a:r>
              <a:rPr lang="ja-JP" altLang="en-US" sz="1200" dirty="0">
                <a:latin typeface="Segoe UI" panose="020B0502040204020203" pitchFamily="34" charset="0"/>
                <a:cs typeface="Segoe UI" panose="020B0502040204020203" pitchFamily="34" charset="0"/>
              </a:rPr>
              <a:t> になることです。</a:t>
            </a: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18</a:t>
            </a:fld>
            <a:endParaRPr lang="en-US"/>
          </a:p>
        </p:txBody>
      </p:sp>
    </p:spTree>
    <p:extLst>
      <p:ext uri="{BB962C8B-B14F-4D97-AF65-F5344CB8AC3E}">
        <p14:creationId xmlns:p14="http://schemas.microsoft.com/office/powerpoint/2010/main" val="2320664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a:p>
            <a:r>
              <a:rPr lang="ja-JP" altLang="en-US" dirty="0"/>
              <a:t>したがって、ここから彼らの提案になります。 先の </a:t>
            </a:r>
            <a:r>
              <a:rPr lang="en-US" altLang="ja-JP" dirty="0"/>
              <a:t>2</a:t>
            </a:r>
            <a:r>
              <a:rPr lang="ja-JP" altLang="en-US" dirty="0"/>
              <a:t> つの重要な観察に基づいて、この論文の目標は、コピーバックベースのデータ移動を効率的に利用し、高い信頼性を維持するために、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以下の図は、彼らの提案における </a:t>
            </a:r>
            <a:r>
              <a:rPr lang="en-US" altLang="ja-JP" dirty="0"/>
              <a:t>Victim </a:t>
            </a:r>
            <a:r>
              <a:rPr lang="ja-JP" altLang="en-US" dirty="0"/>
              <a:t>と </a:t>
            </a:r>
            <a:r>
              <a:rPr lang="en-US" altLang="ja-JP" dirty="0"/>
              <a:t>Free Block </a:t>
            </a:r>
            <a:r>
              <a:rPr lang="ja-JP" altLang="en-US" dirty="0"/>
              <a:t>の構成を示しています。 ユーザーデータは、ページ粒度で管理されます。</a:t>
            </a:r>
            <a:r>
              <a:rPr lang="en-US" altLang="ja-JP" dirty="0"/>
              <a:t>Victim Block </a:t>
            </a:r>
            <a:r>
              <a:rPr lang="ja-JP" altLang="en-US" dirty="0"/>
              <a:t>を </a:t>
            </a:r>
            <a:r>
              <a:rPr lang="en-US" altLang="ja-JP" dirty="0"/>
              <a:t>Erase </a:t>
            </a:r>
            <a:r>
              <a:rPr lang="ja-JP" altLang="en-US" dirty="0"/>
              <a:t>するため、</a:t>
            </a:r>
            <a:r>
              <a:rPr lang="en-US" altLang="ja-JP" dirty="0"/>
              <a:t>2</a:t>
            </a:r>
            <a:r>
              <a:rPr lang="ja-JP" altLang="en-US" dirty="0"/>
              <a:t> つの </a:t>
            </a:r>
            <a:r>
              <a:rPr lang="en-US" altLang="ja-JP" dirty="0"/>
              <a:t>Free Block </a:t>
            </a:r>
            <a:r>
              <a:rPr lang="ja-JP" altLang="en-US" dirty="0"/>
              <a:t>が選択され、中に </a:t>
            </a:r>
            <a:r>
              <a:rPr lang="en-US" altLang="ja-JP" dirty="0"/>
              <a:t>Valid Data </a:t>
            </a:r>
            <a:r>
              <a:rPr lang="ja-JP" altLang="en-US" dirty="0"/>
              <a:t>が保存されます。</a:t>
            </a:r>
            <a:r>
              <a:rPr lang="en-US" altLang="ja-JP" dirty="0"/>
              <a:t>1</a:t>
            </a:r>
            <a:r>
              <a:rPr lang="ja-JP" altLang="en-US" dirty="0"/>
              <a:t> つの </a:t>
            </a:r>
            <a:r>
              <a:rPr lang="en-US" altLang="ja-JP" dirty="0"/>
              <a:t>Free Block</a:t>
            </a:r>
            <a:r>
              <a:rPr lang="ja-JP" altLang="en-US" dirty="0"/>
              <a:t> は、</a:t>
            </a:r>
            <a:r>
              <a:rPr lang="en-US" altLang="ja-JP" dirty="0"/>
              <a:t>Victim Block</a:t>
            </a:r>
            <a:r>
              <a:rPr lang="ja-JP" altLang="en-US" dirty="0"/>
              <a:t> と同じ </a:t>
            </a:r>
            <a:r>
              <a:rPr lang="en-US" altLang="ja-JP" dirty="0"/>
              <a:t>NAND</a:t>
            </a:r>
            <a:r>
              <a:rPr lang="ja-JP" altLang="en-US" dirty="0"/>
              <a:t> フラッシュプレーンからのものです。 もう </a:t>
            </a:r>
            <a:r>
              <a:rPr lang="en-US" altLang="ja-JP" dirty="0"/>
              <a:t>1</a:t>
            </a:r>
            <a:r>
              <a:rPr lang="ja-JP" altLang="en-US" dirty="0"/>
              <a:t> つはグローバルブロックセットからのもので、他の </a:t>
            </a:r>
            <a:r>
              <a:rPr lang="en-US" altLang="ja-JP" dirty="0"/>
              <a:t>NAND</a:t>
            </a:r>
            <a:r>
              <a:rPr lang="ja-JP" altLang="en-US" dirty="0"/>
              <a:t> チップにあることが可能です。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19</a:t>
            </a:fld>
            <a:endParaRPr lang="en-US"/>
          </a:p>
        </p:txBody>
      </p:sp>
    </p:spTree>
    <p:extLst>
      <p:ext uri="{BB962C8B-B14F-4D97-AF65-F5344CB8AC3E}">
        <p14:creationId xmlns:p14="http://schemas.microsoft.com/office/powerpoint/2010/main" val="253043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[Out-of-Place Update] Firstly, Please let me introduce the concept of out-of-place update in SSDs. NAND flash memory in SSDs has the erase-before-write property, meaning data must be erased before it can be written. Thus, to improve performance, SSDs perform out-of-place update. As shown here, data A, marked in green, is first placed in block 0. To update data A, SSDs write the newest data into a free place, which is already erased instead of the original place, and then update the mapping table to track data A</a:t>
            </a:r>
            <a:r>
              <a:rPr lang="en-US" sz="1200" dirty="0">
                <a:latin typeface="Segoe UI" panose="020B0502040204020203" pitchFamily="34" charset="0"/>
                <a:cs typeface="Segoe UI" panose="020B0502040204020203" pitchFamily="34" charset="0"/>
              </a:rPr>
              <a:t>. Note that the old data A becomes invalid, marked in grey.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dk1"/>
                </a:solidFill>
                <a:latin typeface="MS Gothic" panose="020B0609070205080204" pitchFamily="49" charset="-128"/>
                <a:ea typeface="MS Gothic" panose="020B0609070205080204" pitchFamily="49" charset="-128"/>
              </a:rPr>
              <a:t>まず、</a:t>
            </a:r>
            <a:r>
              <a:rPr lang="en-US" altLang="ja-JP" dirty="0">
                <a:solidFill>
                  <a:schemeClr val="dk1"/>
                </a:solidFill>
                <a:latin typeface="MS Gothic" panose="020B0609070205080204" pitchFamily="49" charset="-128"/>
                <a:ea typeface="MS Gothic" panose="020B0609070205080204" pitchFamily="49" charset="-128"/>
              </a:rPr>
              <a:t>SSD </a:t>
            </a:r>
            <a:r>
              <a:rPr lang="ja-JP" altLang="en-US" dirty="0">
                <a:solidFill>
                  <a:schemeClr val="dk1"/>
                </a:solidFill>
                <a:latin typeface="MS Gothic" panose="020B0609070205080204" pitchFamily="49" charset="-128"/>
                <a:ea typeface="MS Gothic" panose="020B0609070205080204" pitchFamily="49" charset="-128"/>
              </a:rPr>
              <a:t>の </a:t>
            </a:r>
            <a:r>
              <a:rPr lang="en-US" sz="1200" dirty="0">
                <a:latin typeface="MS Gothic" panose="020B0609070205080204" pitchFamily="49" charset="-128"/>
                <a:ea typeface="MS Gothic" panose="020B0609070205080204" pitchFamily="49" charset="-128"/>
                <a:cs typeface="Segoe UI" panose="020B0502040204020203" pitchFamily="34" charset="0"/>
              </a:rPr>
              <a:t>Out-of-Place Update</a:t>
            </a:r>
            <a:r>
              <a:rPr lang="ja-JP" altLang="en-US" sz="1200" dirty="0">
                <a:latin typeface="MS Gothic" panose="020B0609070205080204" pitchFamily="49" charset="-128"/>
                <a:ea typeface="MS Gothic" panose="020B0609070205080204" pitchFamily="49" charset="-128"/>
                <a:cs typeface="Segoe UI" panose="020B0502040204020203" pitchFamily="34" charset="0"/>
              </a:rPr>
              <a:t> </a:t>
            </a:r>
            <a:r>
              <a:rPr lang="ja-JP" altLang="en-US" dirty="0">
                <a:solidFill>
                  <a:schemeClr val="dk1"/>
                </a:solidFill>
                <a:latin typeface="MS Gothic" panose="020B0609070205080204" pitchFamily="49" charset="-128"/>
                <a:ea typeface="MS Gothic" panose="020B0609070205080204" pitchFamily="49" charset="-128"/>
              </a:rPr>
              <a:t>の概念を紹介させていただきます。 </a:t>
            </a:r>
            <a:r>
              <a:rPr lang="en-US" altLang="ja-JP" dirty="0">
                <a:solidFill>
                  <a:schemeClr val="dk1"/>
                </a:solidFill>
                <a:latin typeface="MS Gothic" panose="020B0609070205080204" pitchFamily="49" charset="-128"/>
                <a:ea typeface="MS Gothic" panose="020B0609070205080204" pitchFamily="49" charset="-128"/>
              </a:rPr>
              <a:t>NAND</a:t>
            </a:r>
            <a:r>
              <a:rPr lang="ja-JP" altLang="en-US" dirty="0">
                <a:solidFill>
                  <a:schemeClr val="dk1"/>
                </a:solidFill>
                <a:latin typeface="MS Gothic" panose="020B0609070205080204" pitchFamily="49" charset="-128"/>
                <a:ea typeface="MS Gothic" panose="020B0609070205080204" pitchFamily="49" charset="-128"/>
              </a:rPr>
              <a:t> フラッシュメモリには、</a:t>
            </a:r>
            <a:r>
              <a:rPr lang="en-US" sz="1200" dirty="0">
                <a:latin typeface="Segoe UI" panose="020B0502040204020203" pitchFamily="34" charset="0"/>
                <a:cs typeface="Segoe UI" panose="020B0502040204020203" pitchFamily="34" charset="0"/>
              </a:rPr>
              <a:t>Erase-Before-Write</a:t>
            </a:r>
            <a:r>
              <a:rPr lang="ja-JP" altLang="en-US" sz="1200" dirty="0">
                <a:latin typeface="Segoe UI" panose="020B0502040204020203" pitchFamily="34" charset="0"/>
                <a:cs typeface="Segoe UI" panose="020B0502040204020203" pitchFamily="34" charset="0"/>
              </a:rPr>
              <a:t> </a:t>
            </a:r>
            <a:r>
              <a:rPr lang="zh-TW" altLang="en-US" sz="1800" dirty="0">
                <a:effectLst/>
                <a:latin typeface="Segoe UI" panose="020B0502040204020203" pitchFamily="34" charset="0"/>
              </a:rPr>
              <a:t>特性</a:t>
            </a:r>
            <a:r>
              <a:rPr lang="ja-JP" altLang="en-US" dirty="0">
                <a:solidFill>
                  <a:schemeClr val="dk1"/>
                </a:solidFill>
                <a:latin typeface="MS Gothic" panose="020B0609070205080204" pitchFamily="49" charset="-128"/>
                <a:ea typeface="MS Gothic" panose="020B0609070205080204" pitchFamily="49" charset="-128"/>
              </a:rPr>
              <a:t>があります。つまり、データを書き込む前にデータを消去 </a:t>
            </a:r>
            <a:r>
              <a:rPr lang="en-US" altLang="ja-JP" dirty="0">
                <a:solidFill>
                  <a:schemeClr val="dk1"/>
                </a:solidFill>
                <a:latin typeface="MS Gothic" panose="020B0609070205080204" pitchFamily="49" charset="-128"/>
                <a:ea typeface="MS Gothic" panose="020B0609070205080204" pitchFamily="49" charset="-128"/>
              </a:rPr>
              <a:t>(Erase) </a:t>
            </a:r>
            <a:r>
              <a:rPr lang="ja-JP" altLang="en-US" dirty="0">
                <a:solidFill>
                  <a:schemeClr val="dk1"/>
                </a:solidFill>
                <a:latin typeface="MS Gothic" panose="020B0609070205080204" pitchFamily="49" charset="-128"/>
                <a:ea typeface="MS Gothic" panose="020B0609070205080204" pitchFamily="49" charset="-128"/>
              </a:rPr>
              <a:t>する必要があります。 したがって、性能を向上させるために、</a:t>
            </a:r>
            <a:r>
              <a:rPr lang="en-US" altLang="ja-JP" dirty="0">
                <a:solidFill>
                  <a:schemeClr val="dk1"/>
                </a:solidFill>
                <a:latin typeface="MS Gothic" panose="020B0609070205080204" pitchFamily="49" charset="-128"/>
                <a:ea typeface="MS Gothic" panose="020B0609070205080204" pitchFamily="49" charset="-128"/>
              </a:rPr>
              <a:t>SSD</a:t>
            </a:r>
            <a:r>
              <a:rPr lang="ja-JP" altLang="en-US" dirty="0">
                <a:solidFill>
                  <a:schemeClr val="dk1"/>
                </a:solidFill>
                <a:latin typeface="MS Gothic" panose="020B0609070205080204" pitchFamily="49" charset="-128"/>
                <a:ea typeface="MS Gothic" panose="020B0609070205080204" pitchFamily="49" charset="-128"/>
              </a:rPr>
              <a:t> は </a:t>
            </a:r>
            <a:r>
              <a:rPr lang="en-US" sz="1200" dirty="0">
                <a:latin typeface="MS Gothic" panose="020B0609070205080204" pitchFamily="49" charset="-128"/>
                <a:ea typeface="MS Gothic" panose="020B0609070205080204" pitchFamily="49" charset="-128"/>
                <a:cs typeface="Segoe UI" panose="020B0502040204020203" pitchFamily="34" charset="0"/>
              </a:rPr>
              <a:t>Out-of-Place Update</a:t>
            </a:r>
            <a:r>
              <a:rPr lang="ja-JP" altLang="en-US" sz="1200" dirty="0">
                <a:latin typeface="MS Gothic" panose="020B0609070205080204" pitchFamily="49" charset="-128"/>
                <a:ea typeface="MS Gothic" panose="020B0609070205080204" pitchFamily="49" charset="-128"/>
                <a:cs typeface="Segoe UI" panose="020B0502040204020203" pitchFamily="34" charset="0"/>
              </a:rPr>
              <a:t> </a:t>
            </a:r>
            <a:r>
              <a:rPr lang="ja-JP" altLang="en-US" dirty="0">
                <a:solidFill>
                  <a:schemeClr val="dk1"/>
                </a:solidFill>
                <a:latin typeface="MS Gothic" panose="020B0609070205080204" pitchFamily="49" charset="-128"/>
                <a:ea typeface="MS Gothic" panose="020B0609070205080204" pitchFamily="49" charset="-128"/>
              </a:rPr>
              <a:t>を行います。 ここに示すように、緑色でマークされたデータ </a:t>
            </a:r>
            <a:r>
              <a:rPr lang="en-US" altLang="ja-JP" dirty="0">
                <a:solidFill>
                  <a:schemeClr val="dk1"/>
                </a:solidFill>
                <a:latin typeface="MS Gothic" panose="020B0609070205080204" pitchFamily="49" charset="-128"/>
                <a:ea typeface="MS Gothic" panose="020B0609070205080204" pitchFamily="49" charset="-128"/>
              </a:rPr>
              <a:t>A</a:t>
            </a:r>
            <a:r>
              <a:rPr lang="ja-JP" altLang="en-US" dirty="0">
                <a:solidFill>
                  <a:schemeClr val="dk1"/>
                </a:solidFill>
                <a:latin typeface="MS Gothic" panose="020B0609070205080204" pitchFamily="49" charset="-128"/>
                <a:ea typeface="MS Gothic" panose="020B0609070205080204" pitchFamily="49" charset="-128"/>
              </a:rPr>
              <a:t> は最初に </a:t>
            </a:r>
            <a:r>
              <a:rPr lang="en-US" altLang="ja-JP" dirty="0">
                <a:solidFill>
                  <a:schemeClr val="dk1"/>
                </a:solidFill>
                <a:latin typeface="MS Gothic" panose="020B0609070205080204" pitchFamily="49" charset="-128"/>
                <a:ea typeface="MS Gothic" panose="020B0609070205080204" pitchFamily="49" charset="-128"/>
              </a:rPr>
              <a:t>Block 0 </a:t>
            </a:r>
            <a:r>
              <a:rPr lang="ja-JP" altLang="en-US" dirty="0">
                <a:solidFill>
                  <a:schemeClr val="dk1"/>
                </a:solidFill>
                <a:latin typeface="MS Gothic" panose="020B0609070205080204" pitchFamily="49" charset="-128"/>
                <a:ea typeface="MS Gothic" panose="020B0609070205080204" pitchFamily="49" charset="-128"/>
              </a:rPr>
              <a:t>に配置されます。データ </a:t>
            </a:r>
            <a:r>
              <a:rPr lang="en-US" altLang="ja-JP" dirty="0">
                <a:solidFill>
                  <a:schemeClr val="dk1"/>
                </a:solidFill>
                <a:latin typeface="MS Gothic" panose="020B0609070205080204" pitchFamily="49" charset="-128"/>
                <a:ea typeface="MS Gothic" panose="020B0609070205080204" pitchFamily="49" charset="-128"/>
              </a:rPr>
              <a:t>A </a:t>
            </a:r>
            <a:r>
              <a:rPr lang="ja-JP" altLang="en-US" dirty="0">
                <a:solidFill>
                  <a:schemeClr val="dk1"/>
                </a:solidFill>
                <a:latin typeface="MS Gothic" panose="020B0609070205080204" pitchFamily="49" charset="-128"/>
                <a:ea typeface="MS Gothic" panose="020B0609070205080204" pitchFamily="49" charset="-128"/>
              </a:rPr>
              <a:t>を更新するには、</a:t>
            </a:r>
            <a:r>
              <a:rPr lang="en-US" altLang="ja-JP" dirty="0">
                <a:solidFill>
                  <a:schemeClr val="dk1"/>
                </a:solidFill>
                <a:latin typeface="MS Gothic" panose="020B0609070205080204" pitchFamily="49" charset="-128"/>
                <a:ea typeface="MS Gothic" panose="020B0609070205080204" pitchFamily="49" charset="-128"/>
              </a:rPr>
              <a:t>SSD </a:t>
            </a:r>
            <a:r>
              <a:rPr lang="ja-JP" altLang="en-US" dirty="0">
                <a:solidFill>
                  <a:schemeClr val="dk1"/>
                </a:solidFill>
                <a:latin typeface="MS Gothic" panose="020B0609070205080204" pitchFamily="49" charset="-128"/>
                <a:ea typeface="MS Gothic" panose="020B0609070205080204" pitchFamily="49" charset="-128"/>
              </a:rPr>
              <a:t>が最新のデータを </a:t>
            </a:r>
            <a:r>
              <a:rPr lang="en-US" altLang="ja-JP" dirty="0">
                <a:solidFill>
                  <a:schemeClr val="dk1"/>
                </a:solidFill>
                <a:latin typeface="MS Gothic" panose="020B0609070205080204" pitchFamily="49" charset="-128"/>
                <a:ea typeface="MS Gothic" panose="020B0609070205080204" pitchFamily="49" charset="-128"/>
              </a:rPr>
              <a:t>Free </a:t>
            </a:r>
            <a:r>
              <a:rPr lang="ja-JP" altLang="en-US" dirty="0">
                <a:solidFill>
                  <a:schemeClr val="dk1"/>
                </a:solidFill>
                <a:latin typeface="MS Gothic" panose="020B0609070205080204" pitchFamily="49" charset="-128"/>
                <a:ea typeface="MS Gothic" panose="020B0609070205080204" pitchFamily="49" charset="-128"/>
              </a:rPr>
              <a:t>な場所に書き込みます。</a:t>
            </a:r>
            <a:r>
              <a:rPr lang="ja-JP" altLang="en-US" sz="1800" dirty="0">
                <a:effectLst/>
                <a:latin typeface="Segoe UI" panose="020B0502040204020203" pitchFamily="34" charset="0"/>
              </a:rPr>
              <a:t>その</a:t>
            </a:r>
            <a:r>
              <a:rPr lang="zh-TW" altLang="en-US" sz="1800" dirty="0">
                <a:effectLst/>
                <a:latin typeface="Segoe UI" panose="020B0502040204020203" pitchFamily="34" charset="0"/>
              </a:rPr>
              <a:t>後</a:t>
            </a:r>
            <a:r>
              <a:rPr lang="ja-JP" altLang="en-US" sz="1800" dirty="0">
                <a:effectLst/>
                <a:latin typeface="Segoe UI" panose="020B0502040204020203" pitchFamily="34" charset="0"/>
              </a:rPr>
              <a:t>、</a:t>
            </a:r>
            <a:r>
              <a:rPr lang="en-US" dirty="0">
                <a:solidFill>
                  <a:schemeClr val="dk1"/>
                </a:solidFill>
              </a:rPr>
              <a:t>data A</a:t>
            </a:r>
            <a:r>
              <a:rPr lang="ja-JP" altLang="en-US" dirty="0">
                <a:solidFill>
                  <a:schemeClr val="dk1"/>
                </a:solidFill>
              </a:rPr>
              <a:t> を追跡するため、マッピングテーブルを更新します。ここで注意すべきポイントは、</a:t>
            </a:r>
            <a:r>
              <a:rPr lang="ja-JP" altLang="en-US" dirty="0">
                <a:solidFill>
                  <a:schemeClr val="dk1"/>
                </a:solidFill>
                <a:latin typeface="MS Gothic" panose="020B0609070205080204" pitchFamily="49" charset="-128"/>
                <a:ea typeface="MS Gothic" panose="020B0609070205080204" pitchFamily="49" charset="-128"/>
              </a:rPr>
              <a:t> データ </a:t>
            </a:r>
            <a:r>
              <a:rPr lang="en-US" altLang="ja-JP" dirty="0">
                <a:solidFill>
                  <a:schemeClr val="dk1"/>
                </a:solidFill>
                <a:latin typeface="MS Gothic" panose="020B0609070205080204" pitchFamily="49" charset="-128"/>
                <a:ea typeface="MS Gothic" panose="020B0609070205080204" pitchFamily="49" charset="-128"/>
              </a:rPr>
              <a:t>A</a:t>
            </a:r>
            <a:r>
              <a:rPr lang="ja-JP" altLang="en-US" dirty="0">
                <a:solidFill>
                  <a:schemeClr val="dk1"/>
                </a:solidFill>
                <a:latin typeface="MS Gothic" panose="020B0609070205080204" pitchFamily="49" charset="-128"/>
                <a:ea typeface="MS Gothic" panose="020B0609070205080204" pitchFamily="49" charset="-128"/>
              </a:rPr>
              <a:t> の古いデータは無効 </a:t>
            </a:r>
            <a:r>
              <a:rPr lang="en-US" altLang="ja-JP" dirty="0">
                <a:solidFill>
                  <a:schemeClr val="dk1"/>
                </a:solidFill>
                <a:latin typeface="MS Gothic" panose="020B0609070205080204" pitchFamily="49" charset="-128"/>
                <a:ea typeface="MS Gothic" panose="020B0609070205080204" pitchFamily="49" charset="-128"/>
              </a:rPr>
              <a:t>(Invalid) </a:t>
            </a:r>
            <a:r>
              <a:rPr lang="ja-JP" altLang="en-US" dirty="0">
                <a:solidFill>
                  <a:schemeClr val="dk1"/>
                </a:solidFill>
                <a:latin typeface="MS Gothic" panose="020B0609070205080204" pitchFamily="49" charset="-128"/>
                <a:ea typeface="MS Gothic" panose="020B0609070205080204" pitchFamily="49" charset="-128"/>
              </a:rPr>
              <a:t>になり、灰色でマークされている。</a:t>
            </a:r>
            <a:endParaRPr lang="en-US" dirty="0">
              <a:solidFill>
                <a:schemeClr val="dk1"/>
              </a:solidFill>
              <a:latin typeface="MS Gothic" panose="020B0609070205080204" pitchFamily="49" charset="-128"/>
              <a:ea typeface="MS Gothic" panose="020B0609070205080204" pitchFamily="49" charset="-128"/>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a:t>
            </a:fld>
            <a:endParaRPr lang="en-US"/>
          </a:p>
        </p:txBody>
      </p:sp>
    </p:spTree>
    <p:extLst>
      <p:ext uri="{BB962C8B-B14F-4D97-AF65-F5344CB8AC3E}">
        <p14:creationId xmlns:p14="http://schemas.microsoft.com/office/powerpoint/2010/main" val="2477565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a:p>
            <a:r>
              <a:rPr lang="ja-JP" altLang="en-US" dirty="0"/>
              <a:t>したがって、ここから彼らの提案になります。 先の </a:t>
            </a:r>
            <a:r>
              <a:rPr lang="en-US" altLang="ja-JP" dirty="0"/>
              <a:t>2</a:t>
            </a:r>
            <a:r>
              <a:rPr lang="ja-JP" altLang="en-US" dirty="0"/>
              <a:t> つの重要な観察に基づいて、この論文の目標は、コピーバックベースのデータ移動を効率的に利用し、高い信頼性を維持するために、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以下の図は、彼らの提案における </a:t>
            </a:r>
            <a:r>
              <a:rPr lang="en-US" altLang="ja-JP" dirty="0"/>
              <a:t>Victim </a:t>
            </a:r>
            <a:r>
              <a:rPr lang="ja-JP" altLang="en-US" dirty="0"/>
              <a:t>と </a:t>
            </a:r>
            <a:r>
              <a:rPr lang="en-US" altLang="ja-JP" dirty="0"/>
              <a:t>Free Block </a:t>
            </a:r>
            <a:r>
              <a:rPr lang="ja-JP" altLang="en-US" dirty="0"/>
              <a:t>の構成を示しています。 ユーザーデータは、ページ粒度で管理されます。</a:t>
            </a:r>
            <a:r>
              <a:rPr lang="en-US" altLang="ja-JP" dirty="0"/>
              <a:t>Victim Block </a:t>
            </a:r>
            <a:r>
              <a:rPr lang="ja-JP" altLang="en-US" dirty="0"/>
              <a:t>を </a:t>
            </a:r>
            <a:r>
              <a:rPr lang="en-US" altLang="ja-JP" dirty="0"/>
              <a:t>Erase </a:t>
            </a:r>
            <a:r>
              <a:rPr lang="ja-JP" altLang="en-US" dirty="0"/>
              <a:t>するため、</a:t>
            </a:r>
            <a:r>
              <a:rPr lang="en-US" altLang="ja-JP" dirty="0"/>
              <a:t>2</a:t>
            </a:r>
            <a:r>
              <a:rPr lang="ja-JP" altLang="en-US" dirty="0"/>
              <a:t> つの </a:t>
            </a:r>
            <a:r>
              <a:rPr lang="en-US" altLang="ja-JP" dirty="0"/>
              <a:t>Free Block </a:t>
            </a:r>
            <a:r>
              <a:rPr lang="ja-JP" altLang="en-US" dirty="0"/>
              <a:t>が選択され、中に </a:t>
            </a:r>
            <a:r>
              <a:rPr lang="en-US" altLang="ja-JP" dirty="0"/>
              <a:t>Valid Data </a:t>
            </a:r>
            <a:r>
              <a:rPr lang="ja-JP" altLang="en-US" dirty="0"/>
              <a:t>が保存されます。</a:t>
            </a:r>
            <a:r>
              <a:rPr lang="en-US" altLang="ja-JP" dirty="0"/>
              <a:t>1</a:t>
            </a:r>
            <a:r>
              <a:rPr lang="ja-JP" altLang="en-US" dirty="0"/>
              <a:t> つの </a:t>
            </a:r>
            <a:r>
              <a:rPr lang="en-US" altLang="ja-JP" dirty="0"/>
              <a:t>Free Block</a:t>
            </a:r>
            <a:r>
              <a:rPr lang="ja-JP" altLang="en-US" dirty="0"/>
              <a:t> は、</a:t>
            </a:r>
            <a:r>
              <a:rPr lang="en-US" altLang="ja-JP" dirty="0"/>
              <a:t>Victim Block</a:t>
            </a:r>
            <a:r>
              <a:rPr lang="ja-JP" altLang="en-US" dirty="0"/>
              <a:t> と同じ </a:t>
            </a:r>
            <a:r>
              <a:rPr lang="en-US" altLang="ja-JP" dirty="0"/>
              <a:t>NAND</a:t>
            </a:r>
            <a:r>
              <a:rPr lang="ja-JP" altLang="en-US" dirty="0"/>
              <a:t> フラッシュプレーンからのものです。 もう </a:t>
            </a:r>
            <a:r>
              <a:rPr lang="en-US" altLang="ja-JP" dirty="0"/>
              <a:t>1</a:t>
            </a:r>
            <a:r>
              <a:rPr lang="ja-JP" altLang="en-US" dirty="0"/>
              <a:t> つはグローバルブロックセットからのもので、他の </a:t>
            </a:r>
            <a:r>
              <a:rPr lang="en-US" altLang="ja-JP" dirty="0"/>
              <a:t>NAND</a:t>
            </a:r>
            <a:r>
              <a:rPr lang="ja-JP" altLang="en-US" dirty="0"/>
              <a:t> チップにあることが可能です。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20</a:t>
            </a:fld>
            <a:endParaRPr lang="en-US"/>
          </a:p>
        </p:txBody>
      </p:sp>
    </p:spTree>
    <p:extLst>
      <p:ext uri="{BB962C8B-B14F-4D97-AF65-F5344CB8AC3E}">
        <p14:creationId xmlns:p14="http://schemas.microsoft.com/office/powerpoint/2010/main" val="271747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a:p>
            <a:r>
              <a:rPr lang="ja-JP" altLang="en-US" dirty="0"/>
              <a:t>したがって、ここから彼らの提案になります。 先の </a:t>
            </a:r>
            <a:r>
              <a:rPr lang="en-US" altLang="ja-JP" dirty="0"/>
              <a:t>2</a:t>
            </a:r>
            <a:r>
              <a:rPr lang="ja-JP" altLang="en-US" dirty="0"/>
              <a:t> つの重要な観察に基づいて、この論文の目標は、コピーバックベースのデータ移動を効率的に利用し、高い信頼性を維持するために、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以下の図は、彼らの提案における </a:t>
            </a:r>
            <a:r>
              <a:rPr lang="en-US" altLang="ja-JP" dirty="0"/>
              <a:t>Victim </a:t>
            </a:r>
            <a:r>
              <a:rPr lang="ja-JP" altLang="en-US" dirty="0"/>
              <a:t>と </a:t>
            </a:r>
            <a:r>
              <a:rPr lang="en-US" altLang="ja-JP" dirty="0"/>
              <a:t>Free Block </a:t>
            </a:r>
            <a:r>
              <a:rPr lang="ja-JP" altLang="en-US" dirty="0"/>
              <a:t>の構成を示しています。 ユーザーデータは、ページ粒度で管理されます。</a:t>
            </a:r>
            <a:r>
              <a:rPr lang="en-US" altLang="ja-JP" dirty="0"/>
              <a:t>Victim Block </a:t>
            </a:r>
            <a:r>
              <a:rPr lang="ja-JP" altLang="en-US" dirty="0"/>
              <a:t>を </a:t>
            </a:r>
            <a:r>
              <a:rPr lang="en-US" altLang="ja-JP" dirty="0"/>
              <a:t>Erase </a:t>
            </a:r>
            <a:r>
              <a:rPr lang="ja-JP" altLang="en-US" dirty="0"/>
              <a:t>するため、</a:t>
            </a:r>
            <a:r>
              <a:rPr lang="en-US" altLang="ja-JP" dirty="0"/>
              <a:t>2</a:t>
            </a:r>
            <a:r>
              <a:rPr lang="ja-JP" altLang="en-US" dirty="0"/>
              <a:t> つの </a:t>
            </a:r>
            <a:r>
              <a:rPr lang="en-US" altLang="ja-JP" dirty="0"/>
              <a:t>Free Block </a:t>
            </a:r>
            <a:r>
              <a:rPr lang="ja-JP" altLang="en-US" dirty="0"/>
              <a:t>が選択され、中に </a:t>
            </a:r>
            <a:r>
              <a:rPr lang="en-US" altLang="ja-JP" dirty="0"/>
              <a:t>Valid Data </a:t>
            </a:r>
            <a:r>
              <a:rPr lang="ja-JP" altLang="en-US" dirty="0"/>
              <a:t>が保存されます。</a:t>
            </a:r>
            <a:r>
              <a:rPr lang="en-US" altLang="ja-JP" dirty="0"/>
              <a:t>1</a:t>
            </a:r>
            <a:r>
              <a:rPr lang="ja-JP" altLang="en-US" dirty="0"/>
              <a:t> つの </a:t>
            </a:r>
            <a:r>
              <a:rPr lang="en-US" altLang="ja-JP" dirty="0"/>
              <a:t>Free Block</a:t>
            </a:r>
            <a:r>
              <a:rPr lang="ja-JP" altLang="en-US" dirty="0"/>
              <a:t> は、</a:t>
            </a:r>
            <a:r>
              <a:rPr lang="en-US" altLang="ja-JP" dirty="0"/>
              <a:t>Victim Block</a:t>
            </a:r>
            <a:r>
              <a:rPr lang="ja-JP" altLang="en-US" dirty="0"/>
              <a:t> と同じ </a:t>
            </a:r>
            <a:r>
              <a:rPr lang="en-US" altLang="ja-JP" dirty="0"/>
              <a:t>NAND</a:t>
            </a:r>
            <a:r>
              <a:rPr lang="ja-JP" altLang="en-US" dirty="0"/>
              <a:t> フラッシュプレーンからのものです。 もう </a:t>
            </a:r>
            <a:r>
              <a:rPr lang="en-US" altLang="ja-JP" dirty="0"/>
              <a:t>1</a:t>
            </a:r>
            <a:r>
              <a:rPr lang="ja-JP" altLang="en-US" dirty="0"/>
              <a:t> つはグローバルブロックセットからのもので、他の </a:t>
            </a:r>
            <a:r>
              <a:rPr lang="en-US" altLang="ja-JP" dirty="0"/>
              <a:t>NAND</a:t>
            </a:r>
            <a:r>
              <a:rPr lang="ja-JP" altLang="en-US" dirty="0"/>
              <a:t> チップにあることが可能です。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21</a:t>
            </a:fld>
            <a:endParaRPr lang="en-US"/>
          </a:p>
        </p:txBody>
      </p:sp>
    </p:spTree>
    <p:extLst>
      <p:ext uri="{BB962C8B-B14F-4D97-AF65-F5344CB8AC3E}">
        <p14:creationId xmlns:p14="http://schemas.microsoft.com/office/powerpoint/2010/main" val="345821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a:p>
            <a:r>
              <a:rPr lang="ja-JP" altLang="en-US" dirty="0"/>
              <a:t>したがって、ここから彼らの提案になります。 先の </a:t>
            </a:r>
            <a:r>
              <a:rPr lang="en-US" altLang="ja-JP" dirty="0"/>
              <a:t>2</a:t>
            </a:r>
            <a:r>
              <a:rPr lang="ja-JP" altLang="en-US" dirty="0"/>
              <a:t> つの重要な観察に基づいて、この論文の目標は、コピーバックベースのデータ移動を効率的に利用し、高い信頼性を維持するために、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以下の図は、彼らの提案における </a:t>
            </a:r>
            <a:r>
              <a:rPr lang="en-US" altLang="ja-JP" dirty="0"/>
              <a:t>Victim </a:t>
            </a:r>
            <a:r>
              <a:rPr lang="ja-JP" altLang="en-US" dirty="0"/>
              <a:t>と </a:t>
            </a:r>
            <a:r>
              <a:rPr lang="en-US" altLang="ja-JP" dirty="0"/>
              <a:t>Free Block </a:t>
            </a:r>
            <a:r>
              <a:rPr lang="ja-JP" altLang="en-US" dirty="0"/>
              <a:t>の構成を示しています。 ユーザーデータは、ページ粒度で管理されます。</a:t>
            </a:r>
            <a:r>
              <a:rPr lang="en-US" altLang="ja-JP" dirty="0"/>
              <a:t>Victim Block </a:t>
            </a:r>
            <a:r>
              <a:rPr lang="ja-JP" altLang="en-US" dirty="0"/>
              <a:t>を </a:t>
            </a:r>
            <a:r>
              <a:rPr lang="en-US" altLang="ja-JP" dirty="0"/>
              <a:t>Erase </a:t>
            </a:r>
            <a:r>
              <a:rPr lang="ja-JP" altLang="en-US" dirty="0"/>
              <a:t>するため、</a:t>
            </a:r>
            <a:r>
              <a:rPr lang="en-US" altLang="ja-JP" dirty="0"/>
              <a:t>2</a:t>
            </a:r>
            <a:r>
              <a:rPr lang="ja-JP" altLang="en-US" dirty="0"/>
              <a:t> つの </a:t>
            </a:r>
            <a:r>
              <a:rPr lang="en-US" altLang="ja-JP" dirty="0"/>
              <a:t>Free Block </a:t>
            </a:r>
            <a:r>
              <a:rPr lang="ja-JP" altLang="en-US" dirty="0"/>
              <a:t>が選択され、中に </a:t>
            </a:r>
            <a:r>
              <a:rPr lang="en-US" altLang="ja-JP" dirty="0"/>
              <a:t>Valid Data </a:t>
            </a:r>
            <a:r>
              <a:rPr lang="ja-JP" altLang="en-US" dirty="0"/>
              <a:t>が保存されます。</a:t>
            </a:r>
            <a:r>
              <a:rPr lang="en-US" altLang="ja-JP" dirty="0"/>
              <a:t>1</a:t>
            </a:r>
            <a:r>
              <a:rPr lang="ja-JP" altLang="en-US" dirty="0"/>
              <a:t> つの </a:t>
            </a:r>
            <a:r>
              <a:rPr lang="en-US" altLang="ja-JP" dirty="0"/>
              <a:t>Free Block</a:t>
            </a:r>
            <a:r>
              <a:rPr lang="ja-JP" altLang="en-US" dirty="0"/>
              <a:t> は、</a:t>
            </a:r>
            <a:r>
              <a:rPr lang="en-US" altLang="ja-JP" dirty="0"/>
              <a:t>Victim Block</a:t>
            </a:r>
            <a:r>
              <a:rPr lang="ja-JP" altLang="en-US" dirty="0"/>
              <a:t> と同じ </a:t>
            </a:r>
            <a:r>
              <a:rPr lang="en-US" altLang="ja-JP" dirty="0"/>
              <a:t>NAND</a:t>
            </a:r>
            <a:r>
              <a:rPr lang="ja-JP" altLang="en-US" dirty="0"/>
              <a:t> フラッシュプレーンからのものです。 もう </a:t>
            </a:r>
            <a:r>
              <a:rPr lang="en-US" altLang="ja-JP" dirty="0"/>
              <a:t>1</a:t>
            </a:r>
            <a:r>
              <a:rPr lang="ja-JP" altLang="en-US" dirty="0"/>
              <a:t> つはグローバルブロックセットからのもので、他の </a:t>
            </a:r>
            <a:r>
              <a:rPr lang="en-US" altLang="ja-JP" dirty="0"/>
              <a:t>NAND</a:t>
            </a:r>
            <a:r>
              <a:rPr lang="ja-JP" altLang="en-US" dirty="0"/>
              <a:t> チップにあることが可能です。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22</a:t>
            </a:fld>
            <a:endParaRPr lang="en-US"/>
          </a:p>
        </p:txBody>
      </p:sp>
    </p:spTree>
    <p:extLst>
      <p:ext uri="{BB962C8B-B14F-4D97-AF65-F5344CB8AC3E}">
        <p14:creationId xmlns:p14="http://schemas.microsoft.com/office/powerpoint/2010/main" val="2379071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2, the copyback count 6 is larger than the secure threshold copyback. Hence, data is migrated by external data movement</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for</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reliability</a:t>
            </a:r>
            <a:r>
              <a:rPr lang="en-US" sz="1200" dirty="0">
                <a:effectLst/>
                <a:latin typeface="Segoe UI" panose="020B0502040204020203" pitchFamily="34" charset="0"/>
                <a:ea typeface="MS Gothic" panose="020B0609070205080204" pitchFamily="49" charset="-128"/>
              </a:rPr>
              <a: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a:p>
            <a:r>
              <a:rPr lang="ja-JP" altLang="en-US" dirty="0"/>
              <a:t>コピーバックベースのデータ移動を効率的に利用するために、彼らののアルゴリズムは、</a:t>
            </a:r>
            <a:r>
              <a:rPr lang="en-US" altLang="ja-JP" dirty="0"/>
              <a:t>Valid Page </a:t>
            </a:r>
            <a:r>
              <a:rPr lang="ja-JP" altLang="en-US" dirty="0"/>
              <a:t>の </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と同じ </a:t>
            </a:r>
            <a:r>
              <a:rPr lang="en-US" altLang="ja-JP" dirty="0"/>
              <a:t>Plane </a:t>
            </a:r>
            <a:r>
              <a:rPr lang="ja-JP" altLang="en-US" dirty="0"/>
              <a:t>内の </a:t>
            </a:r>
            <a:r>
              <a:rPr lang="en-US" altLang="ja-JP" dirty="0"/>
              <a:t>Free Block </a:t>
            </a:r>
            <a:r>
              <a:rPr lang="ja-JP" altLang="en-US" dirty="0"/>
              <a:t>の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を比較することにより、</a:t>
            </a:r>
            <a:r>
              <a:rPr lang="en-US" sz="1200" dirty="0">
                <a:effectLst/>
                <a:latin typeface="Segoe UI" panose="020B0502040204020203" pitchFamily="34" charset="0"/>
                <a:ea typeface="MS Gothic" panose="020B0609070205080204" pitchFamily="49" charset="-128"/>
              </a:rPr>
              <a:t>Copyback </a:t>
            </a:r>
            <a:r>
              <a:rPr lang="ja-JP" altLang="en-US" dirty="0"/>
              <a:t>の実現可能性 </a:t>
            </a:r>
            <a:r>
              <a:rPr lang="en-US" altLang="ja-JP" dirty="0"/>
              <a:t>(</a:t>
            </a:r>
            <a:r>
              <a:rPr lang="en-US" sz="1200" dirty="0">
                <a:latin typeface="Segoe UI" panose="020B0502040204020203" pitchFamily="34" charset="0"/>
                <a:cs typeface="Segoe UI" panose="020B0502040204020203" pitchFamily="34" charset="0"/>
              </a:rPr>
              <a:t>Feasibility</a:t>
            </a:r>
            <a:r>
              <a:rPr lang="en-US" altLang="ja-JP" dirty="0"/>
              <a:t>) </a:t>
            </a:r>
            <a:r>
              <a:rPr lang="ja-JP" altLang="en-US" dirty="0"/>
              <a:t>を検出します。 例</a:t>
            </a:r>
            <a:r>
              <a:rPr lang="en-US" altLang="ja-JP" dirty="0"/>
              <a:t>1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0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en-US" altLang="ja-JP" dirty="0"/>
              <a:t>5 </a:t>
            </a:r>
            <a:r>
              <a:rPr lang="ja-JP" altLang="en-US" dirty="0"/>
              <a:t>より小さいです。したがって、データは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 </a:t>
            </a:r>
            <a:r>
              <a:rPr lang="en-US" altLang="ja-JP" dirty="0"/>
              <a:t>Increment </a:t>
            </a:r>
            <a:r>
              <a:rPr lang="ja-JP" altLang="en-US" dirty="0"/>
              <a:t>されます。例 </a:t>
            </a:r>
            <a:r>
              <a:rPr lang="en-US" altLang="ja-JP" dirty="0"/>
              <a:t>2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6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より大きいです。 したがって、信頼性のために、データは外部データ移動によって移動され、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はリセットされます。 この検出を実現するために、彼らは </a:t>
            </a:r>
            <a:r>
              <a:rPr lang="en-US" altLang="ja-JP" dirty="0"/>
              <a:t>SSD </a:t>
            </a:r>
            <a:r>
              <a:rPr lang="ja-JP" altLang="en-US" dirty="0"/>
              <a:t>コントローラーで </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を設計しました。</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23</a:t>
            </a:fld>
            <a:endParaRPr lang="en-US"/>
          </a:p>
        </p:txBody>
      </p:sp>
    </p:spTree>
    <p:extLst>
      <p:ext uri="{BB962C8B-B14F-4D97-AF65-F5344CB8AC3E}">
        <p14:creationId xmlns:p14="http://schemas.microsoft.com/office/powerpoint/2010/main" val="1803615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2, the copyback count 6 is larger than the secure threshold copyback. Hence, data is migrated by external data movement</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for</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reliability</a:t>
            </a:r>
            <a:r>
              <a:rPr lang="en-US" sz="1200" dirty="0">
                <a:effectLst/>
                <a:latin typeface="Segoe UI" panose="020B0502040204020203" pitchFamily="34" charset="0"/>
                <a:ea typeface="MS Gothic" panose="020B0609070205080204" pitchFamily="49" charset="-128"/>
              </a:rPr>
              <a: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a:p>
            <a:r>
              <a:rPr lang="ja-JP" altLang="en-US" dirty="0"/>
              <a:t>コピーバックベースのデータ移動を効率的に利用するために、彼らののアルゴリズムは、</a:t>
            </a:r>
            <a:r>
              <a:rPr lang="en-US" altLang="ja-JP" dirty="0"/>
              <a:t>Valid Page </a:t>
            </a:r>
            <a:r>
              <a:rPr lang="ja-JP" altLang="en-US" dirty="0"/>
              <a:t>の </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と同じ </a:t>
            </a:r>
            <a:r>
              <a:rPr lang="en-US" altLang="ja-JP" dirty="0"/>
              <a:t>Plane </a:t>
            </a:r>
            <a:r>
              <a:rPr lang="ja-JP" altLang="en-US" dirty="0"/>
              <a:t>内の </a:t>
            </a:r>
            <a:r>
              <a:rPr lang="en-US" altLang="ja-JP" dirty="0"/>
              <a:t>Free Block </a:t>
            </a:r>
            <a:r>
              <a:rPr lang="ja-JP" altLang="en-US" dirty="0"/>
              <a:t>の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を比較することにより、</a:t>
            </a:r>
            <a:r>
              <a:rPr lang="en-US" sz="1200" dirty="0">
                <a:effectLst/>
                <a:latin typeface="Segoe UI" panose="020B0502040204020203" pitchFamily="34" charset="0"/>
                <a:ea typeface="MS Gothic" panose="020B0609070205080204" pitchFamily="49" charset="-128"/>
              </a:rPr>
              <a:t>Copyback </a:t>
            </a:r>
            <a:r>
              <a:rPr lang="ja-JP" altLang="en-US" dirty="0"/>
              <a:t>の実現可能性 </a:t>
            </a:r>
            <a:r>
              <a:rPr lang="en-US" altLang="ja-JP" dirty="0"/>
              <a:t>(</a:t>
            </a:r>
            <a:r>
              <a:rPr lang="en-US" sz="1200" dirty="0">
                <a:latin typeface="Segoe UI" panose="020B0502040204020203" pitchFamily="34" charset="0"/>
                <a:cs typeface="Segoe UI" panose="020B0502040204020203" pitchFamily="34" charset="0"/>
              </a:rPr>
              <a:t>Feasibility</a:t>
            </a:r>
            <a:r>
              <a:rPr lang="en-US" altLang="ja-JP" dirty="0"/>
              <a:t>) </a:t>
            </a:r>
            <a:r>
              <a:rPr lang="ja-JP" altLang="en-US" dirty="0"/>
              <a:t>を検出します。 例</a:t>
            </a:r>
            <a:r>
              <a:rPr lang="en-US" altLang="ja-JP" dirty="0"/>
              <a:t>1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0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en-US" altLang="ja-JP" dirty="0"/>
              <a:t>5 </a:t>
            </a:r>
            <a:r>
              <a:rPr lang="ja-JP" altLang="en-US" dirty="0"/>
              <a:t>より小さいです。したがって、データは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 </a:t>
            </a:r>
            <a:r>
              <a:rPr lang="en-US" altLang="ja-JP" dirty="0"/>
              <a:t>Increment </a:t>
            </a:r>
            <a:r>
              <a:rPr lang="ja-JP" altLang="en-US" dirty="0"/>
              <a:t>されます。例 </a:t>
            </a:r>
            <a:r>
              <a:rPr lang="en-US" altLang="ja-JP" dirty="0"/>
              <a:t>2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6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より大きいです。 したがって、信頼性のために、データは外部データ移動によって移動され、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はリセットされます。 この検出を実現するために、彼らは </a:t>
            </a:r>
            <a:r>
              <a:rPr lang="en-US" altLang="ja-JP" dirty="0"/>
              <a:t>SSD </a:t>
            </a:r>
            <a:r>
              <a:rPr lang="ja-JP" altLang="en-US" dirty="0"/>
              <a:t>コントローラーで </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を設計しました。</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24</a:t>
            </a:fld>
            <a:endParaRPr lang="en-US"/>
          </a:p>
        </p:txBody>
      </p:sp>
    </p:spTree>
    <p:extLst>
      <p:ext uri="{BB962C8B-B14F-4D97-AF65-F5344CB8AC3E}">
        <p14:creationId xmlns:p14="http://schemas.microsoft.com/office/powerpoint/2010/main" val="1663482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2, the copyback count 6 is larger than the secure threshold copyback. Hence, data is migrated by external data movement</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for</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reliability</a:t>
            </a:r>
            <a:r>
              <a:rPr lang="en-US" sz="1200" dirty="0">
                <a:effectLst/>
                <a:latin typeface="Segoe UI" panose="020B0502040204020203" pitchFamily="34" charset="0"/>
                <a:ea typeface="MS Gothic" panose="020B0609070205080204" pitchFamily="49" charset="-128"/>
              </a:rPr>
              <a: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a:p>
            <a:r>
              <a:rPr lang="ja-JP" altLang="en-US" dirty="0"/>
              <a:t>コピーバックベースのデータ移動を効率的に利用するために、彼らののアルゴリズムは、</a:t>
            </a:r>
            <a:r>
              <a:rPr lang="en-US" altLang="ja-JP" dirty="0"/>
              <a:t>Valid Page </a:t>
            </a:r>
            <a:r>
              <a:rPr lang="ja-JP" altLang="en-US" dirty="0"/>
              <a:t>の </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と同じ </a:t>
            </a:r>
            <a:r>
              <a:rPr lang="en-US" altLang="ja-JP" dirty="0"/>
              <a:t>Plane </a:t>
            </a:r>
            <a:r>
              <a:rPr lang="ja-JP" altLang="en-US" dirty="0"/>
              <a:t>内の </a:t>
            </a:r>
            <a:r>
              <a:rPr lang="en-US" altLang="ja-JP" dirty="0"/>
              <a:t>Free Block </a:t>
            </a:r>
            <a:r>
              <a:rPr lang="ja-JP" altLang="en-US" dirty="0"/>
              <a:t>の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を比較することにより、</a:t>
            </a:r>
            <a:r>
              <a:rPr lang="en-US" sz="1200" dirty="0">
                <a:effectLst/>
                <a:latin typeface="Segoe UI" panose="020B0502040204020203" pitchFamily="34" charset="0"/>
                <a:ea typeface="MS Gothic" panose="020B0609070205080204" pitchFamily="49" charset="-128"/>
              </a:rPr>
              <a:t>Copyback </a:t>
            </a:r>
            <a:r>
              <a:rPr lang="ja-JP" altLang="en-US" dirty="0"/>
              <a:t>の実現可能性 </a:t>
            </a:r>
            <a:r>
              <a:rPr lang="en-US" altLang="ja-JP" dirty="0"/>
              <a:t>(</a:t>
            </a:r>
            <a:r>
              <a:rPr lang="en-US" sz="1200" dirty="0">
                <a:latin typeface="Segoe UI" panose="020B0502040204020203" pitchFamily="34" charset="0"/>
                <a:cs typeface="Segoe UI" panose="020B0502040204020203" pitchFamily="34" charset="0"/>
              </a:rPr>
              <a:t>Feasibility</a:t>
            </a:r>
            <a:r>
              <a:rPr lang="en-US" altLang="ja-JP" dirty="0"/>
              <a:t>) </a:t>
            </a:r>
            <a:r>
              <a:rPr lang="ja-JP" altLang="en-US" dirty="0"/>
              <a:t>を検出します。 例</a:t>
            </a:r>
            <a:r>
              <a:rPr lang="en-US" altLang="ja-JP" dirty="0"/>
              <a:t>1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0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en-US" altLang="ja-JP" dirty="0"/>
              <a:t>5 </a:t>
            </a:r>
            <a:r>
              <a:rPr lang="ja-JP" altLang="en-US" dirty="0"/>
              <a:t>より小さいです。したがって、データは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 </a:t>
            </a:r>
            <a:r>
              <a:rPr lang="en-US" altLang="ja-JP" dirty="0"/>
              <a:t>Increment </a:t>
            </a:r>
            <a:r>
              <a:rPr lang="ja-JP" altLang="en-US" dirty="0"/>
              <a:t>されます。例 </a:t>
            </a:r>
            <a:r>
              <a:rPr lang="en-US" altLang="ja-JP" dirty="0"/>
              <a:t>2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6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より大きいです。 したがって、信頼性のために、データは外部データ移動によって移動され、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はリセットされます。 この検出を実現するために、彼らは </a:t>
            </a:r>
            <a:r>
              <a:rPr lang="en-US" altLang="ja-JP" dirty="0"/>
              <a:t>SSD </a:t>
            </a:r>
            <a:r>
              <a:rPr lang="ja-JP" altLang="en-US" dirty="0"/>
              <a:t>コントローラーで </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を設計しました。</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25</a:t>
            </a:fld>
            <a:endParaRPr lang="en-US"/>
          </a:p>
        </p:txBody>
      </p:sp>
    </p:spTree>
    <p:extLst>
      <p:ext uri="{BB962C8B-B14F-4D97-AF65-F5344CB8AC3E}">
        <p14:creationId xmlns:p14="http://schemas.microsoft.com/office/powerpoint/2010/main" val="3711312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2, the copyback count 6 is larger than the secure threshold copyback. Hence, data is migrated by external data movement</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for</a:t>
            </a:r>
            <a:r>
              <a:rPr lang="ja-JP" altLang="en-US" sz="1200" dirty="0">
                <a:effectLst/>
                <a:latin typeface="Segoe UI" panose="020B0502040204020203" pitchFamily="34" charset="0"/>
                <a:ea typeface="MS Gothic" panose="020B0609070205080204" pitchFamily="49" charset="-128"/>
              </a:rPr>
              <a:t> </a:t>
            </a:r>
            <a:r>
              <a:rPr lang="en-US" altLang="ja-JP" sz="1200" dirty="0">
                <a:effectLst/>
                <a:latin typeface="Segoe UI" panose="020B0502040204020203" pitchFamily="34" charset="0"/>
                <a:ea typeface="MS Gothic" panose="020B0609070205080204" pitchFamily="49" charset="-128"/>
              </a:rPr>
              <a:t>reliability</a:t>
            </a:r>
            <a:r>
              <a:rPr lang="en-US" sz="1200" dirty="0">
                <a:effectLst/>
                <a:latin typeface="Segoe UI" panose="020B0502040204020203" pitchFamily="34" charset="0"/>
                <a:ea typeface="MS Gothic" panose="020B0609070205080204" pitchFamily="49" charset="-128"/>
              </a:rPr>
              <a: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a:p>
            <a:r>
              <a:rPr lang="ja-JP" altLang="en-US" dirty="0"/>
              <a:t>コピーバックベースのデータ移動を効率的に利用するために、彼らののアルゴリズムは、</a:t>
            </a:r>
            <a:r>
              <a:rPr lang="en-US" altLang="ja-JP" dirty="0"/>
              <a:t>Valid Page </a:t>
            </a:r>
            <a:r>
              <a:rPr lang="ja-JP" altLang="en-US" dirty="0"/>
              <a:t>の </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と同じ </a:t>
            </a:r>
            <a:r>
              <a:rPr lang="en-US" altLang="ja-JP" dirty="0"/>
              <a:t>Plane </a:t>
            </a:r>
            <a:r>
              <a:rPr lang="ja-JP" altLang="en-US" dirty="0"/>
              <a:t>内の </a:t>
            </a:r>
            <a:r>
              <a:rPr lang="en-US" altLang="ja-JP" dirty="0"/>
              <a:t>Free Block </a:t>
            </a:r>
            <a:r>
              <a:rPr lang="ja-JP" altLang="en-US" dirty="0"/>
              <a:t>の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を比較することにより、</a:t>
            </a:r>
            <a:r>
              <a:rPr lang="en-US" sz="1200" dirty="0">
                <a:effectLst/>
                <a:latin typeface="Segoe UI" panose="020B0502040204020203" pitchFamily="34" charset="0"/>
                <a:ea typeface="MS Gothic" panose="020B0609070205080204" pitchFamily="49" charset="-128"/>
              </a:rPr>
              <a:t>Copyback </a:t>
            </a:r>
            <a:r>
              <a:rPr lang="ja-JP" altLang="en-US" dirty="0"/>
              <a:t>の実現可能性 </a:t>
            </a:r>
            <a:r>
              <a:rPr lang="en-US" altLang="ja-JP" dirty="0"/>
              <a:t>(</a:t>
            </a:r>
            <a:r>
              <a:rPr lang="en-US" sz="1200" dirty="0">
                <a:latin typeface="Segoe UI" panose="020B0502040204020203" pitchFamily="34" charset="0"/>
                <a:cs typeface="Segoe UI" panose="020B0502040204020203" pitchFamily="34" charset="0"/>
              </a:rPr>
              <a:t>Feasibility</a:t>
            </a:r>
            <a:r>
              <a:rPr lang="en-US" altLang="ja-JP" dirty="0"/>
              <a:t>) </a:t>
            </a:r>
            <a:r>
              <a:rPr lang="ja-JP" altLang="en-US" dirty="0"/>
              <a:t>を検出します。 例</a:t>
            </a:r>
            <a:r>
              <a:rPr lang="en-US" altLang="ja-JP" dirty="0"/>
              <a:t>1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0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en-US" altLang="ja-JP" dirty="0"/>
              <a:t>5 </a:t>
            </a:r>
            <a:r>
              <a:rPr lang="ja-JP" altLang="en-US" dirty="0"/>
              <a:t>より小さいです。したがって、データは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 </a:t>
            </a:r>
            <a:r>
              <a:rPr lang="en-US" altLang="ja-JP" dirty="0"/>
              <a:t>Increment </a:t>
            </a:r>
            <a:r>
              <a:rPr lang="ja-JP" altLang="en-US" dirty="0"/>
              <a:t>されます。例 </a:t>
            </a:r>
            <a:r>
              <a:rPr lang="en-US" altLang="ja-JP" dirty="0"/>
              <a:t>2 </a:t>
            </a:r>
            <a:r>
              <a:rPr lang="ja-JP" altLang="en-US" dirty="0"/>
              <a:t>では、</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en-US" altLang="ja-JP" dirty="0"/>
              <a:t>6 </a:t>
            </a:r>
            <a:r>
              <a:rPr lang="ja-JP" altLang="en-US" dirty="0"/>
              <a:t>は </a:t>
            </a:r>
            <a:r>
              <a:rPr lang="en-US" sz="1200" dirty="0">
                <a:effectLst/>
                <a:latin typeface="Segoe UI" panose="020B0502040204020203" pitchFamily="34" charset="0"/>
                <a:ea typeface="MS Gothic" panose="020B0609070205080204" pitchFamily="49" charset="-128"/>
              </a:rPr>
              <a:t>Secure Threshold Copyback Count </a:t>
            </a:r>
            <a:r>
              <a:rPr lang="ja-JP" altLang="en-US" dirty="0"/>
              <a:t>より大きいです。 したがって、信頼性のために、データは外部データ移動によって移動され、</a:t>
            </a:r>
            <a:r>
              <a:rPr lang="en-US" sz="1200" dirty="0">
                <a:effectLst/>
                <a:latin typeface="Segoe UI" panose="020B0502040204020203" pitchFamily="34" charset="0"/>
                <a:ea typeface="MS Gothic" panose="020B0609070205080204" pitchFamily="49" charset="-128"/>
              </a:rPr>
              <a:t>Copyback Count</a:t>
            </a:r>
            <a:r>
              <a:rPr lang="ja-JP" altLang="en-US" sz="1200" dirty="0">
                <a:effectLst/>
                <a:latin typeface="Segoe UI" panose="020B0502040204020203" pitchFamily="34" charset="0"/>
                <a:ea typeface="MS Gothic" panose="020B0609070205080204" pitchFamily="49" charset="-128"/>
              </a:rPr>
              <a:t> </a:t>
            </a:r>
            <a:r>
              <a:rPr lang="ja-JP" altLang="en-US" dirty="0"/>
              <a:t>はリセットされます。 この検出を実現するために、彼らは </a:t>
            </a:r>
            <a:r>
              <a:rPr lang="en-US" altLang="ja-JP" dirty="0"/>
              <a:t>SSD </a:t>
            </a:r>
            <a:r>
              <a:rPr lang="ja-JP" altLang="en-US" dirty="0"/>
              <a:t>コントローラーで </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を設計しました。</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26</a:t>
            </a:fld>
            <a:endParaRPr lang="en-US"/>
          </a:p>
        </p:txBody>
      </p:sp>
    </p:spTree>
    <p:extLst>
      <p:ext uri="{BB962C8B-B14F-4D97-AF65-F5344CB8AC3E}">
        <p14:creationId xmlns:p14="http://schemas.microsoft.com/office/powerpoint/2010/main" val="4179321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r>
              <a:rPr lang="ja-JP" altLang="en-US" dirty="0"/>
              <a:t>次に、</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の結果に基づいて、データ移動のアクセスレイテンシを見てみましょう。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が行われた場合、エラー訂正のために </a:t>
            </a:r>
            <a:r>
              <a:rPr lang="en-US" altLang="ja-JP" dirty="0"/>
              <a:t>SSD</a:t>
            </a:r>
            <a:r>
              <a:rPr lang="ja-JP" altLang="en-US" dirty="0"/>
              <a:t> コントローラーに </a:t>
            </a:r>
            <a:r>
              <a:rPr lang="en-US" altLang="ja-JP" dirty="0"/>
              <a:t>Valid Data </a:t>
            </a:r>
            <a:r>
              <a:rPr lang="ja-JP" altLang="en-US" dirty="0"/>
              <a:t>は </a:t>
            </a:r>
            <a:r>
              <a:rPr lang="en-US" altLang="ja-JP" dirty="0"/>
              <a:t>Read </a:t>
            </a:r>
            <a:r>
              <a:rPr lang="ja-JP" altLang="en-US" dirty="0"/>
              <a:t>されません。 一方、外部データ移動が行われると、</a:t>
            </a:r>
            <a:r>
              <a:rPr lang="en-US" altLang="ja-JP" dirty="0"/>
              <a:t>Valid Data</a:t>
            </a:r>
            <a:r>
              <a:rPr lang="ja-JP" altLang="en-US" dirty="0"/>
              <a:t> が </a:t>
            </a:r>
            <a:r>
              <a:rPr lang="en-US" altLang="ja-JP" dirty="0"/>
              <a:t>SSD</a:t>
            </a:r>
            <a:r>
              <a:rPr lang="ja-JP" altLang="en-US" dirty="0"/>
              <a:t> コントローラーに </a:t>
            </a:r>
            <a:r>
              <a:rPr lang="en-US" altLang="ja-JP" dirty="0"/>
              <a:t>Read </a:t>
            </a:r>
            <a:r>
              <a:rPr lang="ja-JP" altLang="en-US" dirty="0"/>
              <a:t>され、エラー訂正が補正され、グローバルブロックセットにプログラムされます。 </a:t>
            </a:r>
            <a:r>
              <a:rPr lang="en-US" altLang="ja-JP" dirty="0"/>
              <a:t>1</a:t>
            </a:r>
            <a:r>
              <a:rPr lang="ja-JP" altLang="en-US" dirty="0"/>
              <a:t> つ注意点は、</a:t>
            </a:r>
            <a:r>
              <a:rPr lang="en-US" sz="1200" dirty="0">
                <a:effectLst/>
                <a:latin typeface="Segoe UI" panose="020B0502040204020203" pitchFamily="34" charset="0"/>
                <a:ea typeface="MS Gothic" panose="020B0609070205080204" pitchFamily="49" charset="-128"/>
              </a:rPr>
              <a:t>Copyback Count </a:t>
            </a:r>
            <a:r>
              <a:rPr lang="ja-JP" altLang="en-US" sz="1200" dirty="0">
                <a:effectLst/>
                <a:latin typeface="Segoe UI" panose="020B0502040204020203" pitchFamily="34" charset="0"/>
                <a:ea typeface="MS Gothic" panose="020B0609070205080204" pitchFamily="49" charset="-128"/>
              </a:rPr>
              <a:t>というメタデータが </a:t>
            </a:r>
            <a:r>
              <a:rPr lang="en-US" altLang="ja-JP" dirty="0"/>
              <a:t>NAND</a:t>
            </a:r>
            <a:r>
              <a:rPr lang="ja-JP" altLang="en-US" dirty="0"/>
              <a:t> メモリに保存されているので、そのデータを読むためのアクセスレイテンシーは両方の方法で必要であることです。そのアクセスレイテンシーを加えた後、両方の方法のレイテンシが増加します。 ただし、メタデータのサイズはページサイズより小さいため、</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を利用する </a:t>
            </a:r>
            <a:r>
              <a:rPr lang="en-US" altLang="ja-JP" dirty="0"/>
              <a:t>Best </a:t>
            </a:r>
            <a:r>
              <a:rPr lang="ja-JP" altLang="en-US" dirty="0"/>
              <a:t>のケースは、既存手法より依然として高速です。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27</a:t>
            </a:fld>
            <a:endParaRPr lang="en-US"/>
          </a:p>
        </p:txBody>
      </p:sp>
    </p:spTree>
    <p:extLst>
      <p:ext uri="{BB962C8B-B14F-4D97-AF65-F5344CB8AC3E}">
        <p14:creationId xmlns:p14="http://schemas.microsoft.com/office/powerpoint/2010/main" val="13469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r>
              <a:rPr lang="ja-JP" altLang="en-US" dirty="0"/>
              <a:t>次に、</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の結果に基づいて、データ移動のアクセスレイテンシを見てみましょう。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が行われた場合、エラー訂正のために </a:t>
            </a:r>
            <a:r>
              <a:rPr lang="en-US" altLang="ja-JP" dirty="0"/>
              <a:t>SSD</a:t>
            </a:r>
            <a:r>
              <a:rPr lang="ja-JP" altLang="en-US" dirty="0"/>
              <a:t> コントローラーに </a:t>
            </a:r>
            <a:r>
              <a:rPr lang="en-US" altLang="ja-JP" dirty="0"/>
              <a:t>Valid Data </a:t>
            </a:r>
            <a:r>
              <a:rPr lang="ja-JP" altLang="en-US" dirty="0"/>
              <a:t>は </a:t>
            </a:r>
            <a:r>
              <a:rPr lang="en-US" altLang="ja-JP" dirty="0"/>
              <a:t>Read </a:t>
            </a:r>
            <a:r>
              <a:rPr lang="ja-JP" altLang="en-US" dirty="0"/>
              <a:t>されません。 一方、外部データ移動が行われると、</a:t>
            </a:r>
            <a:r>
              <a:rPr lang="en-US" altLang="ja-JP" dirty="0"/>
              <a:t>Valid Data</a:t>
            </a:r>
            <a:r>
              <a:rPr lang="ja-JP" altLang="en-US" dirty="0"/>
              <a:t> が </a:t>
            </a:r>
            <a:r>
              <a:rPr lang="en-US" altLang="ja-JP" dirty="0"/>
              <a:t>SSD</a:t>
            </a:r>
            <a:r>
              <a:rPr lang="ja-JP" altLang="en-US" dirty="0"/>
              <a:t> コントローラーに </a:t>
            </a:r>
            <a:r>
              <a:rPr lang="en-US" altLang="ja-JP" dirty="0"/>
              <a:t>Read </a:t>
            </a:r>
            <a:r>
              <a:rPr lang="ja-JP" altLang="en-US" dirty="0"/>
              <a:t>され、エラー訂正が補正され、グローバルブロックセットにプログラムされます。 </a:t>
            </a:r>
            <a:r>
              <a:rPr lang="en-US" altLang="ja-JP" dirty="0"/>
              <a:t>1</a:t>
            </a:r>
            <a:r>
              <a:rPr lang="ja-JP" altLang="en-US" dirty="0"/>
              <a:t> つ注意点は、</a:t>
            </a:r>
            <a:r>
              <a:rPr lang="en-US" sz="1200" dirty="0">
                <a:effectLst/>
                <a:latin typeface="Segoe UI" panose="020B0502040204020203" pitchFamily="34" charset="0"/>
                <a:ea typeface="MS Gothic" panose="020B0609070205080204" pitchFamily="49" charset="-128"/>
              </a:rPr>
              <a:t>Copyback Count </a:t>
            </a:r>
            <a:r>
              <a:rPr lang="ja-JP" altLang="en-US" sz="1200" dirty="0">
                <a:effectLst/>
                <a:latin typeface="Segoe UI" panose="020B0502040204020203" pitchFamily="34" charset="0"/>
                <a:ea typeface="MS Gothic" panose="020B0609070205080204" pitchFamily="49" charset="-128"/>
              </a:rPr>
              <a:t>というメタデータが </a:t>
            </a:r>
            <a:r>
              <a:rPr lang="en-US" altLang="ja-JP" dirty="0"/>
              <a:t>NAND</a:t>
            </a:r>
            <a:r>
              <a:rPr lang="ja-JP" altLang="en-US" dirty="0"/>
              <a:t> メモリに保存されているので、そのデータを読むためのアクセスレイテンシーは両方の方法で必要であることです。そのアクセスレイテンシーを加えた後、両方の方法のレイテンシが増加します。 ただし、メタデータのサイズはページサイズより小さいため、</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を利用する </a:t>
            </a:r>
            <a:r>
              <a:rPr lang="en-US" altLang="ja-JP" dirty="0"/>
              <a:t>Best </a:t>
            </a:r>
            <a:r>
              <a:rPr lang="ja-JP" altLang="en-US" dirty="0"/>
              <a:t>のケースは、既存手法より依然として高速です。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28</a:t>
            </a:fld>
            <a:endParaRPr lang="en-US"/>
          </a:p>
        </p:txBody>
      </p:sp>
    </p:spTree>
    <p:extLst>
      <p:ext uri="{BB962C8B-B14F-4D97-AF65-F5344CB8AC3E}">
        <p14:creationId xmlns:p14="http://schemas.microsoft.com/office/powerpoint/2010/main" val="1940205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r>
              <a:rPr lang="ja-JP" altLang="en-US" dirty="0"/>
              <a:t>次に、</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の結果に基づいて、データ移動のアクセスレイテンシを見てみましょう。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が行われた場合、エラー訂正のために </a:t>
            </a:r>
            <a:r>
              <a:rPr lang="en-US" altLang="ja-JP" dirty="0"/>
              <a:t>SSD</a:t>
            </a:r>
            <a:r>
              <a:rPr lang="ja-JP" altLang="en-US" dirty="0"/>
              <a:t> コントローラーに </a:t>
            </a:r>
            <a:r>
              <a:rPr lang="en-US" altLang="ja-JP" dirty="0"/>
              <a:t>Valid Data </a:t>
            </a:r>
            <a:r>
              <a:rPr lang="ja-JP" altLang="en-US" dirty="0"/>
              <a:t>は </a:t>
            </a:r>
            <a:r>
              <a:rPr lang="en-US" altLang="ja-JP" dirty="0"/>
              <a:t>Read </a:t>
            </a:r>
            <a:r>
              <a:rPr lang="ja-JP" altLang="en-US" dirty="0"/>
              <a:t>されません。 一方、外部データ移動が行われると、</a:t>
            </a:r>
            <a:r>
              <a:rPr lang="en-US" altLang="ja-JP" dirty="0"/>
              <a:t>Valid Data</a:t>
            </a:r>
            <a:r>
              <a:rPr lang="ja-JP" altLang="en-US" dirty="0"/>
              <a:t> が </a:t>
            </a:r>
            <a:r>
              <a:rPr lang="en-US" altLang="ja-JP" dirty="0"/>
              <a:t>SSD</a:t>
            </a:r>
            <a:r>
              <a:rPr lang="ja-JP" altLang="en-US" dirty="0"/>
              <a:t> コントローラーに </a:t>
            </a:r>
            <a:r>
              <a:rPr lang="en-US" altLang="ja-JP" dirty="0"/>
              <a:t>Read </a:t>
            </a:r>
            <a:r>
              <a:rPr lang="ja-JP" altLang="en-US" dirty="0"/>
              <a:t>され、エラー訂正が補正され、グローバルブロックセットにプログラムされます。 </a:t>
            </a:r>
            <a:r>
              <a:rPr lang="en-US" altLang="ja-JP" dirty="0"/>
              <a:t>1</a:t>
            </a:r>
            <a:r>
              <a:rPr lang="ja-JP" altLang="en-US" dirty="0"/>
              <a:t> つ注意点は、</a:t>
            </a:r>
            <a:r>
              <a:rPr lang="en-US" sz="1200" dirty="0">
                <a:effectLst/>
                <a:latin typeface="Segoe UI" panose="020B0502040204020203" pitchFamily="34" charset="0"/>
                <a:ea typeface="MS Gothic" panose="020B0609070205080204" pitchFamily="49" charset="-128"/>
              </a:rPr>
              <a:t>Copyback Count </a:t>
            </a:r>
            <a:r>
              <a:rPr lang="ja-JP" altLang="en-US" sz="1200" dirty="0">
                <a:effectLst/>
                <a:latin typeface="Segoe UI" panose="020B0502040204020203" pitchFamily="34" charset="0"/>
                <a:ea typeface="MS Gothic" panose="020B0609070205080204" pitchFamily="49" charset="-128"/>
              </a:rPr>
              <a:t>というメタデータが </a:t>
            </a:r>
            <a:r>
              <a:rPr lang="en-US" altLang="ja-JP" dirty="0"/>
              <a:t>NAND</a:t>
            </a:r>
            <a:r>
              <a:rPr lang="ja-JP" altLang="en-US" dirty="0"/>
              <a:t> メモリに保存されているので、そのデータを読むためのアクセスレイテンシーは両方の方法で必要であることです。そのアクセスレイテンシーを加えた後、両方の方法のレイテンシが増加します。 ただし、メタデータのサイズはページサイズより小さいため、</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を利用する </a:t>
            </a:r>
            <a:r>
              <a:rPr lang="en-US" altLang="ja-JP" dirty="0"/>
              <a:t>Best </a:t>
            </a:r>
            <a:r>
              <a:rPr lang="ja-JP" altLang="en-US" dirty="0"/>
              <a:t>のケースは、既存手法より依然として高速です。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29</a:t>
            </a:fld>
            <a:endParaRPr lang="en-US"/>
          </a:p>
        </p:txBody>
      </p:sp>
    </p:spTree>
    <p:extLst>
      <p:ext uri="{BB962C8B-B14F-4D97-AF65-F5344CB8AC3E}">
        <p14:creationId xmlns:p14="http://schemas.microsoft.com/office/powerpoint/2010/main" val="11386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[Out-of-Place Update] Firstly, Please let me introduce the concept of out-of-place update in SSDs. NAND flash memory in SSDs has the erase-before-write property, meaning data must be erased before it can be written. Thus, to improve performance, SSDs perform out-of-place update. As shown here, data A, marked in green, is first placed in block 0. To update data A, SSDs write the newest data into a free place, which is already erased instead of the original place, and then update the mapping table to track data A</a:t>
            </a:r>
            <a:r>
              <a:rPr lang="en-US" sz="1200" dirty="0">
                <a:latin typeface="Segoe UI" panose="020B0502040204020203" pitchFamily="34" charset="0"/>
                <a:cs typeface="Segoe UI" panose="020B0502040204020203" pitchFamily="34" charset="0"/>
              </a:rPr>
              <a:t>. Note that the old data A becomes invalid, marked in grey.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dk1"/>
                </a:solidFill>
                <a:latin typeface="MS Gothic" panose="020B0609070205080204" pitchFamily="49" charset="-128"/>
                <a:ea typeface="MS Gothic" panose="020B0609070205080204" pitchFamily="49" charset="-128"/>
              </a:rPr>
              <a:t>まず、</a:t>
            </a:r>
            <a:r>
              <a:rPr lang="en-US" altLang="ja-JP" dirty="0">
                <a:solidFill>
                  <a:schemeClr val="dk1"/>
                </a:solidFill>
                <a:latin typeface="MS Gothic" panose="020B0609070205080204" pitchFamily="49" charset="-128"/>
                <a:ea typeface="MS Gothic" panose="020B0609070205080204" pitchFamily="49" charset="-128"/>
              </a:rPr>
              <a:t>SSD </a:t>
            </a:r>
            <a:r>
              <a:rPr lang="ja-JP" altLang="en-US" dirty="0">
                <a:solidFill>
                  <a:schemeClr val="dk1"/>
                </a:solidFill>
                <a:latin typeface="MS Gothic" panose="020B0609070205080204" pitchFamily="49" charset="-128"/>
                <a:ea typeface="MS Gothic" panose="020B0609070205080204" pitchFamily="49" charset="-128"/>
              </a:rPr>
              <a:t>の </a:t>
            </a:r>
            <a:r>
              <a:rPr lang="en-US" sz="1200" dirty="0">
                <a:latin typeface="MS Gothic" panose="020B0609070205080204" pitchFamily="49" charset="-128"/>
                <a:ea typeface="MS Gothic" panose="020B0609070205080204" pitchFamily="49" charset="-128"/>
                <a:cs typeface="Segoe UI" panose="020B0502040204020203" pitchFamily="34" charset="0"/>
              </a:rPr>
              <a:t>Out-of-Place Update</a:t>
            </a:r>
            <a:r>
              <a:rPr lang="ja-JP" altLang="en-US" sz="1200" dirty="0">
                <a:latin typeface="MS Gothic" panose="020B0609070205080204" pitchFamily="49" charset="-128"/>
                <a:ea typeface="MS Gothic" panose="020B0609070205080204" pitchFamily="49" charset="-128"/>
                <a:cs typeface="Segoe UI" panose="020B0502040204020203" pitchFamily="34" charset="0"/>
              </a:rPr>
              <a:t> </a:t>
            </a:r>
            <a:r>
              <a:rPr lang="ja-JP" altLang="en-US" dirty="0">
                <a:solidFill>
                  <a:schemeClr val="dk1"/>
                </a:solidFill>
                <a:latin typeface="MS Gothic" panose="020B0609070205080204" pitchFamily="49" charset="-128"/>
                <a:ea typeface="MS Gothic" panose="020B0609070205080204" pitchFamily="49" charset="-128"/>
              </a:rPr>
              <a:t>の概念を紹介させていただきます。 </a:t>
            </a:r>
            <a:r>
              <a:rPr lang="en-US" altLang="ja-JP" dirty="0">
                <a:solidFill>
                  <a:schemeClr val="dk1"/>
                </a:solidFill>
                <a:latin typeface="MS Gothic" panose="020B0609070205080204" pitchFamily="49" charset="-128"/>
                <a:ea typeface="MS Gothic" panose="020B0609070205080204" pitchFamily="49" charset="-128"/>
              </a:rPr>
              <a:t>NAND</a:t>
            </a:r>
            <a:r>
              <a:rPr lang="ja-JP" altLang="en-US" dirty="0">
                <a:solidFill>
                  <a:schemeClr val="dk1"/>
                </a:solidFill>
                <a:latin typeface="MS Gothic" panose="020B0609070205080204" pitchFamily="49" charset="-128"/>
                <a:ea typeface="MS Gothic" panose="020B0609070205080204" pitchFamily="49" charset="-128"/>
              </a:rPr>
              <a:t> フラッシュメモリには、</a:t>
            </a:r>
            <a:r>
              <a:rPr lang="en-US" sz="1200" dirty="0">
                <a:latin typeface="Segoe UI" panose="020B0502040204020203" pitchFamily="34" charset="0"/>
                <a:cs typeface="Segoe UI" panose="020B0502040204020203" pitchFamily="34" charset="0"/>
              </a:rPr>
              <a:t>Erase-Before-Write</a:t>
            </a:r>
            <a:r>
              <a:rPr lang="ja-JP" altLang="en-US" sz="1200" dirty="0">
                <a:latin typeface="Segoe UI" panose="020B0502040204020203" pitchFamily="34" charset="0"/>
                <a:cs typeface="Segoe UI" panose="020B0502040204020203" pitchFamily="34" charset="0"/>
              </a:rPr>
              <a:t> </a:t>
            </a:r>
            <a:r>
              <a:rPr lang="zh-TW" altLang="en-US" sz="1800" dirty="0">
                <a:effectLst/>
                <a:latin typeface="Segoe UI" panose="020B0502040204020203" pitchFamily="34" charset="0"/>
              </a:rPr>
              <a:t>特性</a:t>
            </a:r>
            <a:r>
              <a:rPr lang="ja-JP" altLang="en-US" dirty="0">
                <a:solidFill>
                  <a:schemeClr val="dk1"/>
                </a:solidFill>
                <a:latin typeface="MS Gothic" panose="020B0609070205080204" pitchFamily="49" charset="-128"/>
                <a:ea typeface="MS Gothic" panose="020B0609070205080204" pitchFamily="49" charset="-128"/>
              </a:rPr>
              <a:t>があります。つまり、データを書き込む前にデータを消去 </a:t>
            </a:r>
            <a:r>
              <a:rPr lang="en-US" altLang="ja-JP" dirty="0">
                <a:solidFill>
                  <a:schemeClr val="dk1"/>
                </a:solidFill>
                <a:latin typeface="MS Gothic" panose="020B0609070205080204" pitchFamily="49" charset="-128"/>
                <a:ea typeface="MS Gothic" panose="020B0609070205080204" pitchFamily="49" charset="-128"/>
              </a:rPr>
              <a:t>(Erase) </a:t>
            </a:r>
            <a:r>
              <a:rPr lang="ja-JP" altLang="en-US" dirty="0">
                <a:solidFill>
                  <a:schemeClr val="dk1"/>
                </a:solidFill>
                <a:latin typeface="MS Gothic" panose="020B0609070205080204" pitchFamily="49" charset="-128"/>
                <a:ea typeface="MS Gothic" panose="020B0609070205080204" pitchFamily="49" charset="-128"/>
              </a:rPr>
              <a:t>する必要があります。 したがって、性能を向上させるために、</a:t>
            </a:r>
            <a:r>
              <a:rPr lang="en-US" altLang="ja-JP" dirty="0">
                <a:solidFill>
                  <a:schemeClr val="dk1"/>
                </a:solidFill>
                <a:latin typeface="MS Gothic" panose="020B0609070205080204" pitchFamily="49" charset="-128"/>
                <a:ea typeface="MS Gothic" panose="020B0609070205080204" pitchFamily="49" charset="-128"/>
              </a:rPr>
              <a:t>SSD</a:t>
            </a:r>
            <a:r>
              <a:rPr lang="ja-JP" altLang="en-US" dirty="0">
                <a:solidFill>
                  <a:schemeClr val="dk1"/>
                </a:solidFill>
                <a:latin typeface="MS Gothic" panose="020B0609070205080204" pitchFamily="49" charset="-128"/>
                <a:ea typeface="MS Gothic" panose="020B0609070205080204" pitchFamily="49" charset="-128"/>
              </a:rPr>
              <a:t> は </a:t>
            </a:r>
            <a:r>
              <a:rPr lang="en-US" sz="1200" dirty="0">
                <a:latin typeface="MS Gothic" panose="020B0609070205080204" pitchFamily="49" charset="-128"/>
                <a:ea typeface="MS Gothic" panose="020B0609070205080204" pitchFamily="49" charset="-128"/>
                <a:cs typeface="Segoe UI" panose="020B0502040204020203" pitchFamily="34" charset="0"/>
              </a:rPr>
              <a:t>Out-of-Place Update</a:t>
            </a:r>
            <a:r>
              <a:rPr lang="ja-JP" altLang="en-US" sz="1200" dirty="0">
                <a:latin typeface="MS Gothic" panose="020B0609070205080204" pitchFamily="49" charset="-128"/>
                <a:ea typeface="MS Gothic" panose="020B0609070205080204" pitchFamily="49" charset="-128"/>
                <a:cs typeface="Segoe UI" panose="020B0502040204020203" pitchFamily="34" charset="0"/>
              </a:rPr>
              <a:t> </a:t>
            </a:r>
            <a:r>
              <a:rPr lang="ja-JP" altLang="en-US" dirty="0">
                <a:solidFill>
                  <a:schemeClr val="dk1"/>
                </a:solidFill>
                <a:latin typeface="MS Gothic" panose="020B0609070205080204" pitchFamily="49" charset="-128"/>
                <a:ea typeface="MS Gothic" panose="020B0609070205080204" pitchFamily="49" charset="-128"/>
              </a:rPr>
              <a:t>を行います。 ここに示すように、緑色でマークされたデータ </a:t>
            </a:r>
            <a:r>
              <a:rPr lang="en-US" altLang="ja-JP" dirty="0">
                <a:solidFill>
                  <a:schemeClr val="dk1"/>
                </a:solidFill>
                <a:latin typeface="MS Gothic" panose="020B0609070205080204" pitchFamily="49" charset="-128"/>
                <a:ea typeface="MS Gothic" panose="020B0609070205080204" pitchFamily="49" charset="-128"/>
              </a:rPr>
              <a:t>A</a:t>
            </a:r>
            <a:r>
              <a:rPr lang="ja-JP" altLang="en-US" dirty="0">
                <a:solidFill>
                  <a:schemeClr val="dk1"/>
                </a:solidFill>
                <a:latin typeface="MS Gothic" panose="020B0609070205080204" pitchFamily="49" charset="-128"/>
                <a:ea typeface="MS Gothic" panose="020B0609070205080204" pitchFamily="49" charset="-128"/>
              </a:rPr>
              <a:t> は最初に </a:t>
            </a:r>
            <a:r>
              <a:rPr lang="en-US" altLang="ja-JP" dirty="0">
                <a:solidFill>
                  <a:schemeClr val="dk1"/>
                </a:solidFill>
                <a:latin typeface="MS Gothic" panose="020B0609070205080204" pitchFamily="49" charset="-128"/>
                <a:ea typeface="MS Gothic" panose="020B0609070205080204" pitchFamily="49" charset="-128"/>
              </a:rPr>
              <a:t>Block 0 </a:t>
            </a:r>
            <a:r>
              <a:rPr lang="ja-JP" altLang="en-US" dirty="0">
                <a:solidFill>
                  <a:schemeClr val="dk1"/>
                </a:solidFill>
                <a:latin typeface="MS Gothic" panose="020B0609070205080204" pitchFamily="49" charset="-128"/>
                <a:ea typeface="MS Gothic" panose="020B0609070205080204" pitchFamily="49" charset="-128"/>
              </a:rPr>
              <a:t>に配置されます。データ </a:t>
            </a:r>
            <a:r>
              <a:rPr lang="en-US" altLang="ja-JP" dirty="0">
                <a:solidFill>
                  <a:schemeClr val="dk1"/>
                </a:solidFill>
                <a:latin typeface="MS Gothic" panose="020B0609070205080204" pitchFamily="49" charset="-128"/>
                <a:ea typeface="MS Gothic" panose="020B0609070205080204" pitchFamily="49" charset="-128"/>
              </a:rPr>
              <a:t>A </a:t>
            </a:r>
            <a:r>
              <a:rPr lang="ja-JP" altLang="en-US" dirty="0">
                <a:solidFill>
                  <a:schemeClr val="dk1"/>
                </a:solidFill>
                <a:latin typeface="MS Gothic" panose="020B0609070205080204" pitchFamily="49" charset="-128"/>
                <a:ea typeface="MS Gothic" panose="020B0609070205080204" pitchFamily="49" charset="-128"/>
              </a:rPr>
              <a:t>を更新するには、</a:t>
            </a:r>
            <a:r>
              <a:rPr lang="en-US" altLang="ja-JP" dirty="0">
                <a:solidFill>
                  <a:schemeClr val="dk1"/>
                </a:solidFill>
                <a:latin typeface="MS Gothic" panose="020B0609070205080204" pitchFamily="49" charset="-128"/>
                <a:ea typeface="MS Gothic" panose="020B0609070205080204" pitchFamily="49" charset="-128"/>
              </a:rPr>
              <a:t>SSD </a:t>
            </a:r>
            <a:r>
              <a:rPr lang="ja-JP" altLang="en-US" dirty="0">
                <a:solidFill>
                  <a:schemeClr val="dk1"/>
                </a:solidFill>
                <a:latin typeface="MS Gothic" panose="020B0609070205080204" pitchFamily="49" charset="-128"/>
                <a:ea typeface="MS Gothic" panose="020B0609070205080204" pitchFamily="49" charset="-128"/>
              </a:rPr>
              <a:t>が最新のデータを </a:t>
            </a:r>
            <a:r>
              <a:rPr lang="en-US" altLang="ja-JP" dirty="0">
                <a:solidFill>
                  <a:schemeClr val="dk1"/>
                </a:solidFill>
                <a:latin typeface="MS Gothic" panose="020B0609070205080204" pitchFamily="49" charset="-128"/>
                <a:ea typeface="MS Gothic" panose="020B0609070205080204" pitchFamily="49" charset="-128"/>
              </a:rPr>
              <a:t>Free </a:t>
            </a:r>
            <a:r>
              <a:rPr lang="ja-JP" altLang="en-US" dirty="0">
                <a:solidFill>
                  <a:schemeClr val="dk1"/>
                </a:solidFill>
                <a:latin typeface="MS Gothic" panose="020B0609070205080204" pitchFamily="49" charset="-128"/>
                <a:ea typeface="MS Gothic" panose="020B0609070205080204" pitchFamily="49" charset="-128"/>
              </a:rPr>
              <a:t>な場所に書き込みます。</a:t>
            </a:r>
            <a:r>
              <a:rPr lang="ja-JP" altLang="en-US" sz="1800" dirty="0">
                <a:effectLst/>
                <a:latin typeface="Segoe UI" panose="020B0502040204020203" pitchFamily="34" charset="0"/>
              </a:rPr>
              <a:t>その</a:t>
            </a:r>
            <a:r>
              <a:rPr lang="zh-TW" altLang="en-US" sz="1800" dirty="0">
                <a:effectLst/>
                <a:latin typeface="Segoe UI" panose="020B0502040204020203" pitchFamily="34" charset="0"/>
              </a:rPr>
              <a:t>後</a:t>
            </a:r>
            <a:r>
              <a:rPr lang="ja-JP" altLang="en-US" sz="1800" dirty="0">
                <a:effectLst/>
                <a:latin typeface="Segoe UI" panose="020B0502040204020203" pitchFamily="34" charset="0"/>
              </a:rPr>
              <a:t>、</a:t>
            </a:r>
            <a:r>
              <a:rPr lang="en-US" dirty="0">
                <a:solidFill>
                  <a:schemeClr val="dk1"/>
                </a:solidFill>
              </a:rPr>
              <a:t>data A</a:t>
            </a:r>
            <a:r>
              <a:rPr lang="ja-JP" altLang="en-US" dirty="0">
                <a:solidFill>
                  <a:schemeClr val="dk1"/>
                </a:solidFill>
              </a:rPr>
              <a:t> を追跡するため、マッピングテーブルを更新します。ここで注意すべきポイントは、</a:t>
            </a:r>
            <a:r>
              <a:rPr lang="ja-JP" altLang="en-US" dirty="0">
                <a:solidFill>
                  <a:schemeClr val="dk1"/>
                </a:solidFill>
                <a:latin typeface="MS Gothic" panose="020B0609070205080204" pitchFamily="49" charset="-128"/>
                <a:ea typeface="MS Gothic" panose="020B0609070205080204" pitchFamily="49" charset="-128"/>
              </a:rPr>
              <a:t> データ </a:t>
            </a:r>
            <a:r>
              <a:rPr lang="en-US" altLang="ja-JP" dirty="0">
                <a:solidFill>
                  <a:schemeClr val="dk1"/>
                </a:solidFill>
                <a:latin typeface="MS Gothic" panose="020B0609070205080204" pitchFamily="49" charset="-128"/>
                <a:ea typeface="MS Gothic" panose="020B0609070205080204" pitchFamily="49" charset="-128"/>
              </a:rPr>
              <a:t>A</a:t>
            </a:r>
            <a:r>
              <a:rPr lang="ja-JP" altLang="en-US" dirty="0">
                <a:solidFill>
                  <a:schemeClr val="dk1"/>
                </a:solidFill>
                <a:latin typeface="MS Gothic" panose="020B0609070205080204" pitchFamily="49" charset="-128"/>
                <a:ea typeface="MS Gothic" panose="020B0609070205080204" pitchFamily="49" charset="-128"/>
              </a:rPr>
              <a:t> の古いデータは無効 </a:t>
            </a:r>
            <a:r>
              <a:rPr lang="en-US" altLang="ja-JP" dirty="0">
                <a:solidFill>
                  <a:schemeClr val="dk1"/>
                </a:solidFill>
                <a:latin typeface="MS Gothic" panose="020B0609070205080204" pitchFamily="49" charset="-128"/>
                <a:ea typeface="MS Gothic" panose="020B0609070205080204" pitchFamily="49" charset="-128"/>
              </a:rPr>
              <a:t>(Invalid) </a:t>
            </a:r>
            <a:r>
              <a:rPr lang="ja-JP" altLang="en-US" dirty="0">
                <a:solidFill>
                  <a:schemeClr val="dk1"/>
                </a:solidFill>
                <a:latin typeface="MS Gothic" panose="020B0609070205080204" pitchFamily="49" charset="-128"/>
                <a:ea typeface="MS Gothic" panose="020B0609070205080204" pitchFamily="49" charset="-128"/>
              </a:rPr>
              <a:t>になり、灰色でマークされている。</a:t>
            </a:r>
            <a:endParaRPr lang="en-US" dirty="0">
              <a:solidFill>
                <a:schemeClr val="dk1"/>
              </a:solidFill>
              <a:latin typeface="MS Gothic" panose="020B0609070205080204" pitchFamily="49" charset="-128"/>
              <a:ea typeface="MS Gothic" panose="020B0609070205080204" pitchFamily="49" charset="-128"/>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a:t>
            </a:fld>
            <a:endParaRPr lang="en-US"/>
          </a:p>
        </p:txBody>
      </p:sp>
    </p:spTree>
    <p:extLst>
      <p:ext uri="{BB962C8B-B14F-4D97-AF65-F5344CB8AC3E}">
        <p14:creationId xmlns:p14="http://schemas.microsoft.com/office/powerpoint/2010/main" val="4269269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r>
              <a:rPr lang="ja-JP" altLang="en-US" dirty="0"/>
              <a:t>次に、</a:t>
            </a:r>
            <a:r>
              <a:rPr lang="en-US" sz="1200" dirty="0">
                <a:effectLst/>
                <a:latin typeface="Segoe UI" panose="020B0502040204020203" pitchFamily="34" charset="0"/>
                <a:ea typeface="MS Gothic" panose="020B0609070205080204" pitchFamily="49" charset="-128"/>
              </a:rPr>
              <a:t>Copyback </a:t>
            </a:r>
            <a:r>
              <a:rPr lang="en-US" sz="1200" dirty="0">
                <a:latin typeface="Segoe UI" panose="020B0502040204020203" pitchFamily="34" charset="0"/>
                <a:cs typeface="Segoe UI" panose="020B0502040204020203" pitchFamily="34" charset="0"/>
              </a:rPr>
              <a:t>Feasibility Detector </a:t>
            </a:r>
            <a:r>
              <a:rPr lang="ja-JP" altLang="en-US" dirty="0"/>
              <a:t>の結果に基づいて、データ移動のアクセスレイテンシを見てみましょう。 </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が行われた場合、エラー訂正のために </a:t>
            </a:r>
            <a:r>
              <a:rPr lang="en-US" altLang="ja-JP" dirty="0"/>
              <a:t>SSD</a:t>
            </a:r>
            <a:r>
              <a:rPr lang="ja-JP" altLang="en-US" dirty="0"/>
              <a:t> コントローラーに </a:t>
            </a:r>
            <a:r>
              <a:rPr lang="en-US" altLang="ja-JP" dirty="0"/>
              <a:t>Valid Data </a:t>
            </a:r>
            <a:r>
              <a:rPr lang="ja-JP" altLang="en-US" dirty="0"/>
              <a:t>は </a:t>
            </a:r>
            <a:r>
              <a:rPr lang="en-US" altLang="ja-JP" dirty="0"/>
              <a:t>Read </a:t>
            </a:r>
            <a:r>
              <a:rPr lang="ja-JP" altLang="en-US" dirty="0"/>
              <a:t>されません。 一方、外部データ移動が行われると、</a:t>
            </a:r>
            <a:r>
              <a:rPr lang="en-US" altLang="ja-JP" dirty="0"/>
              <a:t>Valid Data</a:t>
            </a:r>
            <a:r>
              <a:rPr lang="ja-JP" altLang="en-US" dirty="0"/>
              <a:t> が </a:t>
            </a:r>
            <a:r>
              <a:rPr lang="en-US" altLang="ja-JP" dirty="0"/>
              <a:t>SSD</a:t>
            </a:r>
            <a:r>
              <a:rPr lang="ja-JP" altLang="en-US" dirty="0"/>
              <a:t> コントローラーに </a:t>
            </a:r>
            <a:r>
              <a:rPr lang="en-US" altLang="ja-JP" dirty="0"/>
              <a:t>Read </a:t>
            </a:r>
            <a:r>
              <a:rPr lang="ja-JP" altLang="en-US" dirty="0"/>
              <a:t>され、エラー訂正が補正され、グローバルブロックセットにプログラムされます。 </a:t>
            </a:r>
            <a:r>
              <a:rPr lang="en-US" altLang="ja-JP" dirty="0"/>
              <a:t>1</a:t>
            </a:r>
            <a:r>
              <a:rPr lang="ja-JP" altLang="en-US" dirty="0"/>
              <a:t> つ注意点は、</a:t>
            </a:r>
            <a:r>
              <a:rPr lang="en-US" sz="1200" dirty="0">
                <a:effectLst/>
                <a:latin typeface="Segoe UI" panose="020B0502040204020203" pitchFamily="34" charset="0"/>
                <a:ea typeface="MS Gothic" panose="020B0609070205080204" pitchFamily="49" charset="-128"/>
              </a:rPr>
              <a:t>Copyback Count </a:t>
            </a:r>
            <a:r>
              <a:rPr lang="ja-JP" altLang="en-US" sz="1200" dirty="0">
                <a:effectLst/>
                <a:latin typeface="Segoe UI" panose="020B0502040204020203" pitchFamily="34" charset="0"/>
                <a:ea typeface="MS Gothic" panose="020B0609070205080204" pitchFamily="49" charset="-128"/>
              </a:rPr>
              <a:t>というメタデータが </a:t>
            </a:r>
            <a:r>
              <a:rPr lang="en-US" altLang="ja-JP" dirty="0"/>
              <a:t>NAND</a:t>
            </a:r>
            <a:r>
              <a:rPr lang="ja-JP" altLang="en-US" dirty="0"/>
              <a:t> メモリに保存されているので、そのデータを読むためのアクセスレイテンシーは両方の方法で必要であることです。そのアクセスレイテンシーを加えた後、両方の方法のレイテンシが増加します。 ただし、メタデータのサイズはページサイズより小さいため、</a:t>
            </a:r>
            <a:r>
              <a:rPr lang="en-US" sz="1200" dirty="0">
                <a:effectLst/>
                <a:latin typeface="Segoe UI" panose="020B0502040204020203" pitchFamily="34" charset="0"/>
                <a:ea typeface="MS Gothic" panose="020B0609070205080204" pitchFamily="49" charset="-128"/>
              </a:rPr>
              <a:t>Copyback</a:t>
            </a:r>
            <a:r>
              <a:rPr lang="ja-JP" altLang="en-US" sz="1200" dirty="0">
                <a:effectLst/>
                <a:latin typeface="Segoe UI" panose="020B0502040204020203" pitchFamily="34" charset="0"/>
                <a:ea typeface="MS Gothic" panose="020B0609070205080204" pitchFamily="49" charset="-128"/>
              </a:rPr>
              <a:t> </a:t>
            </a:r>
            <a:r>
              <a:rPr lang="ja-JP" altLang="en-US" dirty="0"/>
              <a:t>を利用する </a:t>
            </a:r>
            <a:r>
              <a:rPr lang="en-US" altLang="ja-JP" dirty="0"/>
              <a:t>Best </a:t>
            </a:r>
            <a:r>
              <a:rPr lang="ja-JP" altLang="en-US" dirty="0"/>
              <a:t>のケースは、既存手法より依然として高速です。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30</a:t>
            </a:fld>
            <a:endParaRPr lang="en-US"/>
          </a:p>
        </p:txBody>
      </p:sp>
    </p:spTree>
    <p:extLst>
      <p:ext uri="{BB962C8B-B14F-4D97-AF65-F5344CB8AC3E}">
        <p14:creationId xmlns:p14="http://schemas.microsoft.com/office/powerpoint/2010/main" val="89907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a:p>
            <a:r>
              <a:rPr lang="ja-JP" altLang="en-US" dirty="0"/>
              <a:t>結論。 まず、研究の背景の </a:t>
            </a:r>
            <a:r>
              <a:rPr lang="en-US" altLang="ja-JP" dirty="0"/>
              <a:t>GC </a:t>
            </a:r>
            <a:r>
              <a:rPr lang="ja-JP" altLang="en-US" dirty="0"/>
              <a:t>が時間がかかり、</a:t>
            </a:r>
            <a:r>
              <a:rPr lang="ja-JP" altLang="en-US" sz="1200" dirty="0">
                <a:solidFill>
                  <a:schemeClr val="bg1"/>
                </a:solidFill>
                <a:latin typeface="Segoe UI" panose="020B0502040204020203" pitchFamily="34" charset="0"/>
                <a:cs typeface="Segoe UI" panose="020B0502040204020203" pitchFamily="34" charset="0"/>
              </a:rPr>
              <a:t>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％を占める場合がある</a:t>
            </a:r>
            <a:r>
              <a:rPr lang="ja-JP" altLang="en-US" dirty="0"/>
              <a:t>ことを説明しました。 既存手法における問題は、エラー訂正のための性能向上が限られていることです。 次に、</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 </a:t>
            </a:r>
            <a:r>
              <a:rPr lang="ja-JP" altLang="en-US" sz="1200" dirty="0">
                <a:latin typeface="Segoe UI" panose="020B0502040204020203" pitchFamily="34" charset="0"/>
                <a:cs typeface="Segoe UI" panose="020B0502040204020203" pitchFamily="34" charset="0"/>
              </a:rPr>
              <a:t>になることです。</a:t>
            </a:r>
            <a:r>
              <a:rPr lang="ja-JP" altLang="en-US" dirty="0"/>
              <a:t>したがって、彼らの目標は、コピーバックベースのデータ移動を効率的に利用し、高い信頼性を維持するために、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その目標を達成するために、アイデアは、データ移動を加速するための指標として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を利用することです。 彼らの提案のオーバーヘッドは、各ページの </a:t>
            </a:r>
            <a:r>
              <a:rPr lang="en-US" altLang="ja-JP" dirty="0"/>
              <a:t>1</a:t>
            </a:r>
            <a:r>
              <a:rPr lang="ja-JP" altLang="en-US" dirty="0"/>
              <a:t> バイトの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と、</a:t>
            </a:r>
            <a:r>
              <a:rPr lang="en-US" dirty="0"/>
              <a:t>Copyback Feasibility</a:t>
            </a:r>
            <a:r>
              <a:rPr lang="ja-JP" altLang="en-US" dirty="0"/>
              <a:t> を検出するためのメタデータ転送レイテンシです。</a:t>
            </a:r>
            <a:endParaRPr lang="en-US" altLang="ja-JP" dirty="0"/>
          </a:p>
          <a:p>
            <a:r>
              <a:rPr lang="ja-JP" altLang="en-US" dirty="0"/>
              <a:t>どうもありがとうございます！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31</a:t>
            </a:fld>
            <a:endParaRPr lang="en-US"/>
          </a:p>
        </p:txBody>
      </p:sp>
    </p:spTree>
    <p:extLst>
      <p:ext uri="{BB962C8B-B14F-4D97-AF65-F5344CB8AC3E}">
        <p14:creationId xmlns:p14="http://schemas.microsoft.com/office/powerpoint/2010/main" val="88464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a:p>
            <a:r>
              <a:rPr lang="ja-JP" altLang="en-US" dirty="0"/>
              <a:t>結論。 まず、研究の背景の </a:t>
            </a:r>
            <a:r>
              <a:rPr lang="en-US" altLang="ja-JP" dirty="0"/>
              <a:t>GC </a:t>
            </a:r>
            <a:r>
              <a:rPr lang="ja-JP" altLang="en-US" dirty="0"/>
              <a:t>が時間がかかり、</a:t>
            </a:r>
            <a:r>
              <a:rPr lang="ja-JP" altLang="en-US" sz="1200" dirty="0">
                <a:solidFill>
                  <a:schemeClr val="bg1"/>
                </a:solidFill>
                <a:latin typeface="Segoe UI" panose="020B0502040204020203" pitchFamily="34" charset="0"/>
                <a:cs typeface="Segoe UI" panose="020B0502040204020203" pitchFamily="34" charset="0"/>
              </a:rPr>
              <a:t>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％を占める場合がある</a:t>
            </a:r>
            <a:r>
              <a:rPr lang="ja-JP" altLang="en-US" dirty="0"/>
              <a:t>ことを説明しました。 既存手法における問題は、エラー訂正のための性能向上が限られていることです。 次に、</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 </a:t>
            </a:r>
            <a:r>
              <a:rPr lang="ja-JP" altLang="en-US" sz="1200" dirty="0">
                <a:latin typeface="Segoe UI" panose="020B0502040204020203" pitchFamily="34" charset="0"/>
                <a:cs typeface="Segoe UI" panose="020B0502040204020203" pitchFamily="34" charset="0"/>
              </a:rPr>
              <a:t>になることです。</a:t>
            </a:r>
            <a:r>
              <a:rPr lang="ja-JP" altLang="en-US" dirty="0"/>
              <a:t>したがって、彼らの目標は、コピーバックベースのデータ移動を効率的に利用し、高い信頼性を維持するために、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その目標を達成するために、アイデアは、データ移動を加速するための指標として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を利用することです。 彼らの提案のオーバーヘッドは、各ページの </a:t>
            </a:r>
            <a:r>
              <a:rPr lang="en-US" altLang="ja-JP" dirty="0"/>
              <a:t>1</a:t>
            </a:r>
            <a:r>
              <a:rPr lang="ja-JP" altLang="en-US" dirty="0"/>
              <a:t> バイトの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と、</a:t>
            </a:r>
            <a:r>
              <a:rPr lang="en-US" dirty="0"/>
              <a:t>Copyback Feasibility</a:t>
            </a:r>
            <a:r>
              <a:rPr lang="ja-JP" altLang="en-US" dirty="0"/>
              <a:t> を検出するためのメタデータ転送レイテンシです。</a:t>
            </a:r>
            <a:endParaRPr lang="en-US" altLang="ja-JP" dirty="0"/>
          </a:p>
          <a:p>
            <a:r>
              <a:rPr lang="ja-JP" altLang="en-US" dirty="0"/>
              <a:t>どうもありがとうございます！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32</a:t>
            </a:fld>
            <a:endParaRPr lang="en-US"/>
          </a:p>
        </p:txBody>
      </p:sp>
    </p:spTree>
    <p:extLst>
      <p:ext uri="{BB962C8B-B14F-4D97-AF65-F5344CB8AC3E}">
        <p14:creationId xmlns:p14="http://schemas.microsoft.com/office/powerpoint/2010/main" val="2630978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a:p>
            <a:r>
              <a:rPr lang="ja-JP" altLang="en-US" dirty="0"/>
              <a:t>結論。 まず、研究の背景の </a:t>
            </a:r>
            <a:r>
              <a:rPr lang="en-US" altLang="ja-JP" dirty="0"/>
              <a:t>GC </a:t>
            </a:r>
            <a:r>
              <a:rPr lang="ja-JP" altLang="en-US" dirty="0"/>
              <a:t>が時間がかかり、</a:t>
            </a:r>
            <a:r>
              <a:rPr lang="ja-JP" altLang="en-US" sz="1200" dirty="0">
                <a:solidFill>
                  <a:schemeClr val="bg1"/>
                </a:solidFill>
                <a:latin typeface="Segoe UI" panose="020B0502040204020203" pitchFamily="34" charset="0"/>
                <a:cs typeface="Segoe UI" panose="020B0502040204020203" pitchFamily="34" charset="0"/>
              </a:rPr>
              <a:t>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％を占める場合がある</a:t>
            </a:r>
            <a:r>
              <a:rPr lang="ja-JP" altLang="en-US" dirty="0"/>
              <a:t>ことを説明しました。 既存手法における問題は、エラー訂正のための性能向上が限られていることです。 次に、</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 </a:t>
            </a:r>
            <a:r>
              <a:rPr lang="ja-JP" altLang="en-US" sz="1200" dirty="0">
                <a:latin typeface="Segoe UI" panose="020B0502040204020203" pitchFamily="34" charset="0"/>
                <a:cs typeface="Segoe UI" panose="020B0502040204020203" pitchFamily="34" charset="0"/>
              </a:rPr>
              <a:t>になることです。</a:t>
            </a:r>
            <a:r>
              <a:rPr lang="ja-JP" altLang="en-US" dirty="0"/>
              <a:t>したがって、彼らの目標は、コピーバックベースのデータ移動を効率的に利用し、高い信頼性を維持するために、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その目標を達成するために、アイデアは、データ移動を加速するための指標として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を利用することです。 彼らの提案のオーバーヘッドは、各ページの </a:t>
            </a:r>
            <a:r>
              <a:rPr lang="en-US" altLang="ja-JP" dirty="0"/>
              <a:t>1</a:t>
            </a:r>
            <a:r>
              <a:rPr lang="ja-JP" altLang="en-US" dirty="0"/>
              <a:t> バイトの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と、</a:t>
            </a:r>
            <a:r>
              <a:rPr lang="en-US" dirty="0"/>
              <a:t>Copyback Feasibility</a:t>
            </a:r>
            <a:r>
              <a:rPr lang="ja-JP" altLang="en-US" dirty="0"/>
              <a:t> を検出するためのメタデータ転送レイテンシです。</a:t>
            </a:r>
            <a:endParaRPr lang="en-US" altLang="ja-JP" dirty="0"/>
          </a:p>
          <a:p>
            <a:r>
              <a:rPr lang="ja-JP" altLang="en-US" dirty="0"/>
              <a:t>どうもありがとうございます！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33</a:t>
            </a:fld>
            <a:endParaRPr lang="en-US"/>
          </a:p>
        </p:txBody>
      </p:sp>
    </p:spTree>
    <p:extLst>
      <p:ext uri="{BB962C8B-B14F-4D97-AF65-F5344CB8AC3E}">
        <p14:creationId xmlns:p14="http://schemas.microsoft.com/office/powerpoint/2010/main" val="1734010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a:p>
            <a:r>
              <a:rPr lang="ja-JP" altLang="en-US" dirty="0"/>
              <a:t>結論。 まず、研究の背景の </a:t>
            </a:r>
            <a:r>
              <a:rPr lang="en-US" altLang="ja-JP" dirty="0"/>
              <a:t>GC </a:t>
            </a:r>
            <a:r>
              <a:rPr lang="ja-JP" altLang="en-US" dirty="0"/>
              <a:t>が時間がかかり、</a:t>
            </a:r>
            <a:r>
              <a:rPr lang="ja-JP" altLang="en-US" sz="1200" dirty="0">
                <a:solidFill>
                  <a:schemeClr val="bg1"/>
                </a:solidFill>
                <a:latin typeface="Segoe UI" panose="020B0502040204020203" pitchFamily="34" charset="0"/>
                <a:cs typeface="Segoe UI" panose="020B0502040204020203" pitchFamily="34" charset="0"/>
              </a:rPr>
              <a:t>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％を占める場合がある</a:t>
            </a:r>
            <a:r>
              <a:rPr lang="ja-JP" altLang="en-US" dirty="0"/>
              <a:t>ことを説明しました。 既存手法における問題は、エラー訂正のための性能向上が限られていることです。 次に、</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 </a:t>
            </a:r>
            <a:r>
              <a:rPr lang="ja-JP" altLang="en-US" sz="1200" dirty="0">
                <a:latin typeface="Segoe UI" panose="020B0502040204020203" pitchFamily="34" charset="0"/>
                <a:cs typeface="Segoe UI" panose="020B0502040204020203" pitchFamily="34" charset="0"/>
              </a:rPr>
              <a:t>になることです。</a:t>
            </a:r>
            <a:r>
              <a:rPr lang="ja-JP" altLang="en-US" dirty="0"/>
              <a:t>したがって、彼らの目標は、コピーバックベースのデータ移動を効率的に利用し、高い信頼性を維持するために、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その目標を達成するために、アイデアは、データ移動を加速するための指標として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を利用することです。 彼らの提案のオーバーヘッドは、各ページの </a:t>
            </a:r>
            <a:r>
              <a:rPr lang="en-US" altLang="ja-JP" dirty="0"/>
              <a:t>1</a:t>
            </a:r>
            <a:r>
              <a:rPr lang="ja-JP" altLang="en-US" dirty="0"/>
              <a:t> バイトの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と、</a:t>
            </a:r>
            <a:r>
              <a:rPr lang="en-US" dirty="0"/>
              <a:t>Copyback Feasibility</a:t>
            </a:r>
            <a:r>
              <a:rPr lang="ja-JP" altLang="en-US" dirty="0"/>
              <a:t> を検出するためのメタデータ転送レイテンシです。</a:t>
            </a:r>
            <a:endParaRPr lang="en-US" altLang="ja-JP" dirty="0"/>
          </a:p>
          <a:p>
            <a:r>
              <a:rPr lang="ja-JP" altLang="en-US" dirty="0"/>
              <a:t>どうもありがとうございます！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34</a:t>
            </a:fld>
            <a:endParaRPr lang="en-US"/>
          </a:p>
        </p:txBody>
      </p:sp>
    </p:spTree>
    <p:extLst>
      <p:ext uri="{BB962C8B-B14F-4D97-AF65-F5344CB8AC3E}">
        <p14:creationId xmlns:p14="http://schemas.microsoft.com/office/powerpoint/2010/main" val="1376730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a:p>
            <a:r>
              <a:rPr lang="ja-JP" altLang="en-US" dirty="0"/>
              <a:t>結論。 まず、研究の背景の </a:t>
            </a:r>
            <a:r>
              <a:rPr lang="en-US" altLang="ja-JP" dirty="0"/>
              <a:t>GC </a:t>
            </a:r>
            <a:r>
              <a:rPr lang="ja-JP" altLang="en-US" dirty="0"/>
              <a:t>が時間がかかり、</a:t>
            </a:r>
            <a:r>
              <a:rPr lang="ja-JP" altLang="en-US" sz="1200" dirty="0">
                <a:solidFill>
                  <a:schemeClr val="bg1"/>
                </a:solidFill>
                <a:latin typeface="Segoe UI" panose="020B0502040204020203" pitchFamily="34" charset="0"/>
                <a:cs typeface="Segoe UI" panose="020B0502040204020203" pitchFamily="34" charset="0"/>
              </a:rPr>
              <a:t>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％を占める場合がある</a:t>
            </a:r>
            <a:r>
              <a:rPr lang="ja-JP" altLang="en-US" dirty="0"/>
              <a:t>ことを説明しました。 既存手法における問題は、エラー訂正のための性能向上が限られていることです。 次に、</a:t>
            </a:r>
            <a:r>
              <a:rPr lang="en-US" altLang="ja-JP" sz="1200" dirty="0">
                <a:latin typeface="Segoe UI" panose="020B0502040204020203" pitchFamily="34" charset="0"/>
                <a:cs typeface="Segoe UI" panose="020B0502040204020203" pitchFamily="34" charset="0"/>
              </a:rPr>
              <a:t>2 </a:t>
            </a:r>
            <a:r>
              <a:rPr lang="ja-JP" altLang="en-US" sz="1200" dirty="0">
                <a:latin typeface="Segoe UI" panose="020B0502040204020203" pitchFamily="34" charset="0"/>
                <a:cs typeface="Segoe UI" panose="020B0502040204020203" pitchFamily="34" charset="0"/>
              </a:rPr>
              <a:t>つの重要な観察があります。 </a:t>
            </a:r>
            <a:r>
              <a:rPr lang="en-US" altLang="ja-JP" sz="1200" dirty="0">
                <a:latin typeface="Segoe UI" panose="020B0502040204020203" pitchFamily="34" charset="0"/>
                <a:cs typeface="Segoe UI" panose="020B0502040204020203" pitchFamily="34" charset="0"/>
              </a:rPr>
              <a:t>1</a:t>
            </a:r>
            <a:r>
              <a:rPr lang="ja-JP" altLang="en-US" sz="1200" dirty="0">
                <a:latin typeface="Segoe UI" panose="020B0502040204020203" pitchFamily="34" charset="0"/>
                <a:cs typeface="Segoe UI" panose="020B0502040204020203" pitchFamily="34" charset="0"/>
              </a:rPr>
              <a:t> つ目は、さまざまな </a:t>
            </a:r>
            <a:r>
              <a:rPr lang="en-US" altLang="ja-JP" sz="1200" dirty="0">
                <a:latin typeface="Segoe UI" panose="020B0502040204020203" pitchFamily="34" charset="0"/>
                <a:cs typeface="Segoe UI" panose="020B0502040204020203" pitchFamily="34" charset="0"/>
              </a:rPr>
              <a:t>P/E</a:t>
            </a:r>
            <a:r>
              <a:rPr lang="ja-JP" altLang="en-US" sz="1200"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Cycle</a:t>
            </a:r>
            <a:r>
              <a:rPr lang="ja-JP" altLang="en-US" sz="1200" dirty="0">
                <a:latin typeface="Segoe UI" panose="020B0502040204020203" pitchFamily="34" charset="0"/>
                <a:cs typeface="Segoe UI" panose="020B0502040204020203" pitchFamily="34" charset="0"/>
              </a:rPr>
              <a:t> で一定の数の </a:t>
            </a:r>
            <a:r>
              <a:rPr lang="en-US" sz="1200" dirty="0">
                <a:latin typeface="Segoe UI" panose="020B0502040204020203" pitchFamily="34" charset="0"/>
                <a:cs typeface="Segoe UI" panose="020B0502040204020203" pitchFamily="34" charset="0"/>
              </a:rPr>
              <a:t>Copyback</a:t>
            </a:r>
            <a:r>
              <a:rPr lang="ja-JP" altLang="en-US" sz="1200" dirty="0">
                <a:latin typeface="Segoe UI" panose="020B0502040204020203" pitchFamily="34" charset="0"/>
                <a:cs typeface="Segoe UI" panose="020B0502040204020203" pitchFamily="34" charset="0"/>
              </a:rPr>
              <a:t> 操作内でデータ損失から保護できることです。 </a:t>
            </a:r>
            <a:r>
              <a:rPr lang="en-US" altLang="ja-JP" sz="1200" dirty="0">
                <a:latin typeface="Segoe UI" panose="020B0502040204020203" pitchFamily="34" charset="0"/>
                <a:cs typeface="Segoe UI" panose="020B0502040204020203" pitchFamily="34" charset="0"/>
              </a:rPr>
              <a:t>2</a:t>
            </a:r>
            <a:r>
              <a:rPr lang="ja-JP" altLang="en-US" sz="1200" dirty="0">
                <a:latin typeface="Segoe UI" panose="020B0502040204020203" pitchFamily="34" charset="0"/>
                <a:cs typeface="Segoe UI" panose="020B0502040204020203" pitchFamily="34" charset="0"/>
              </a:rPr>
              <a:t> つ目は、</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は、</a:t>
            </a:r>
            <a:r>
              <a:rPr lang="en-US" altLang="ja-JP" sz="1200" dirty="0">
                <a:latin typeface="Segoe UI" panose="020B0502040204020203" pitchFamily="34" charset="0"/>
                <a:cs typeface="Segoe UI" panose="020B0502040204020203" pitchFamily="34" charset="0"/>
              </a:rPr>
              <a:t>P/E Cycle </a:t>
            </a:r>
            <a:r>
              <a:rPr lang="ja-JP" altLang="en-US" sz="1200" dirty="0">
                <a:latin typeface="Segoe UI" panose="020B0502040204020203" pitchFamily="34" charset="0"/>
                <a:cs typeface="Segoe UI" panose="020B0502040204020203" pitchFamily="34" charset="0"/>
              </a:rPr>
              <a:t>が増加すると徐々に減少し、最後に </a:t>
            </a:r>
            <a:r>
              <a:rPr lang="en-US" altLang="ja-JP" sz="1200" dirty="0">
                <a:latin typeface="Segoe UI" panose="020B0502040204020203" pitchFamily="34" charset="0"/>
                <a:cs typeface="Segoe UI" panose="020B0502040204020203" pitchFamily="34" charset="0"/>
              </a:rPr>
              <a:t>Zero </a:t>
            </a:r>
            <a:r>
              <a:rPr lang="ja-JP" altLang="en-US" sz="1200" dirty="0">
                <a:latin typeface="Segoe UI" panose="020B0502040204020203" pitchFamily="34" charset="0"/>
                <a:cs typeface="Segoe UI" panose="020B0502040204020203" pitchFamily="34" charset="0"/>
              </a:rPr>
              <a:t>になることです。</a:t>
            </a:r>
            <a:r>
              <a:rPr lang="ja-JP" altLang="en-US" dirty="0"/>
              <a:t>したがって、彼らの目標は、コピーバックベースのデータ移動を効率的に利用し、高い信頼性を維持するために、</a:t>
            </a:r>
            <a:r>
              <a:rPr lang="en-US" dirty="0">
                <a:solidFill>
                  <a:schemeClr val="dk1"/>
                </a:solidFill>
              </a:rPr>
              <a:t>Correctable Error </a:t>
            </a:r>
            <a:r>
              <a:rPr lang="ja-JP" altLang="en-US" dirty="0"/>
              <a:t>でデータを移動できるかどうかを決定するアルゴリズムをデザインすることです。 その目標を達成するために、アイデアは、データ移動を加速するための指標として </a:t>
            </a:r>
            <a:r>
              <a:rPr lang="en-US" dirty="0">
                <a:latin typeface="Segoe UI" panose="020B0502040204020203" pitchFamily="34" charset="0"/>
                <a:cs typeface="Segoe UI" panose="020B0502040204020203" pitchFamily="34" charset="0"/>
              </a:rPr>
              <a:t>Secure Threshold 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を利用することです。 彼らの提案のオーバーヘッドは、各ページの </a:t>
            </a:r>
            <a:r>
              <a:rPr lang="en-US" altLang="ja-JP" dirty="0"/>
              <a:t>1</a:t>
            </a:r>
            <a:r>
              <a:rPr lang="ja-JP" altLang="en-US" dirty="0"/>
              <a:t> バイトの </a:t>
            </a:r>
            <a:r>
              <a:rPr lang="en-US" dirty="0">
                <a:latin typeface="Segoe UI" panose="020B0502040204020203" pitchFamily="34" charset="0"/>
                <a:cs typeface="Segoe UI" panose="020B0502040204020203" pitchFamily="34" charset="0"/>
              </a:rPr>
              <a:t>Copyback</a:t>
            </a:r>
            <a:r>
              <a:rPr lang="ja-JP" altLang="en-US" dirty="0">
                <a:latin typeface="Segoe UI" panose="020B0502040204020203" pitchFamily="34" charset="0"/>
                <a:cs typeface="Segoe UI" panose="020B0502040204020203" pitchFamily="34" charset="0"/>
              </a:rPr>
              <a:t> </a:t>
            </a:r>
            <a:r>
              <a:rPr lang="en-US" altLang="ja-JP" sz="1200" dirty="0">
                <a:latin typeface="Segoe UI" panose="020B0502040204020203" pitchFamily="34" charset="0"/>
                <a:cs typeface="Segoe UI" panose="020B0502040204020203" pitchFamily="34" charset="0"/>
              </a:rPr>
              <a:t>C</a:t>
            </a:r>
            <a:r>
              <a:rPr lang="en-US" sz="1200" dirty="0">
                <a:latin typeface="Segoe UI" panose="020B0502040204020203" pitchFamily="34" charset="0"/>
                <a:cs typeface="Segoe UI" panose="020B0502040204020203" pitchFamily="34" charset="0"/>
              </a:rPr>
              <a:t>ount</a:t>
            </a:r>
            <a:r>
              <a:rPr lang="ja-JP" altLang="en-US" sz="1200" dirty="0">
                <a:latin typeface="Segoe UI" panose="020B0502040204020203" pitchFamily="34" charset="0"/>
                <a:cs typeface="Segoe UI" panose="020B0502040204020203" pitchFamily="34" charset="0"/>
              </a:rPr>
              <a:t> </a:t>
            </a:r>
            <a:r>
              <a:rPr lang="ja-JP" altLang="en-US" dirty="0"/>
              <a:t>と、</a:t>
            </a:r>
            <a:r>
              <a:rPr lang="en-US" dirty="0"/>
              <a:t>Copyback Feasibility</a:t>
            </a:r>
            <a:r>
              <a:rPr lang="ja-JP" altLang="en-US" dirty="0"/>
              <a:t> を検出するためのメタデータ転送レイテンシです。</a:t>
            </a:r>
            <a:endParaRPr lang="en-US" altLang="ja-JP" dirty="0"/>
          </a:p>
          <a:p>
            <a:r>
              <a:rPr lang="ja-JP" altLang="en-US"/>
              <a:t>どうもありがとうございます！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35</a:t>
            </a:fld>
            <a:endParaRPr lang="en-US"/>
          </a:p>
        </p:txBody>
      </p:sp>
    </p:spTree>
    <p:extLst>
      <p:ext uri="{BB962C8B-B14F-4D97-AF65-F5344CB8AC3E}">
        <p14:creationId xmlns:p14="http://schemas.microsoft.com/office/powerpoint/2010/main" val="353348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したがって、現代の </a:t>
            </a:r>
            <a:r>
              <a:rPr lang="en-US" altLang="ja-JP" sz="1200" dirty="0">
                <a:solidFill>
                  <a:schemeClr val="bg1"/>
                </a:solidFill>
                <a:latin typeface="Segoe UI" panose="020B0502040204020203" pitchFamily="34" charset="0"/>
                <a:cs typeface="Segoe UI" panose="020B0502040204020203" pitchFamily="34" charset="0"/>
              </a:rPr>
              <a:t>SSD</a:t>
            </a:r>
            <a:r>
              <a:rPr lang="ja-JP" altLang="en-US" sz="1200" dirty="0">
                <a:solidFill>
                  <a:schemeClr val="bg1"/>
                </a:solidFill>
                <a:latin typeface="Segoe UI" panose="020B0502040204020203" pitchFamily="34" charset="0"/>
                <a:cs typeface="Segoe UI" panose="020B0502040204020203" pitchFamily="34" charset="0"/>
              </a:rPr>
              <a:t> は </a:t>
            </a:r>
            <a:r>
              <a:rPr lang="en-US" sz="1200" dirty="0">
                <a:effectLst/>
                <a:latin typeface="Segoe UI" panose="020B0502040204020203" pitchFamily="34" charset="0"/>
                <a:ea typeface="MS Gothic" panose="020B0609070205080204" pitchFamily="49" charset="-128"/>
              </a:rPr>
              <a:t>Garbage Collection</a:t>
            </a:r>
            <a:r>
              <a:rPr lang="ja-JP" altLang="en-US" sz="1200" dirty="0">
                <a:effectLst/>
                <a:latin typeface="Segoe UI" panose="020B0502040204020203" pitchFamily="34" charset="0"/>
                <a:ea typeface="MS Gothic" panose="020B0609070205080204" pitchFamily="49" charset="-128"/>
              </a:rPr>
              <a:t> </a:t>
            </a:r>
            <a:r>
              <a:rPr lang="ja-JP" altLang="en-US" sz="1200" dirty="0">
                <a:solidFill>
                  <a:schemeClr val="bg1"/>
                </a:solidFill>
                <a:latin typeface="Segoe UI" panose="020B0502040204020203" pitchFamily="34" charset="0"/>
                <a:cs typeface="Segoe UI" panose="020B0502040204020203" pitchFamily="34" charset="0"/>
              </a:rPr>
              <a:t>を行います。これは、</a:t>
            </a:r>
            <a:r>
              <a:rPr lang="en-US" altLang="ja-JP" sz="1200" dirty="0">
                <a:solidFill>
                  <a:schemeClr val="bg1"/>
                </a:solidFill>
                <a:latin typeface="Segoe UI" panose="020B0502040204020203" pitchFamily="34" charset="0"/>
                <a:cs typeface="Segoe UI" panose="020B0502040204020203" pitchFamily="34" charset="0"/>
              </a:rPr>
              <a:t>Invalid </a:t>
            </a:r>
            <a:r>
              <a:rPr lang="ja-JP" altLang="en-US" sz="1200" dirty="0">
                <a:solidFill>
                  <a:schemeClr val="bg1"/>
                </a:solidFill>
                <a:latin typeface="Segoe UI" panose="020B0502040204020203" pitchFamily="34" charset="0"/>
                <a:cs typeface="Segoe UI" panose="020B0502040204020203" pitchFamily="34" charset="0"/>
              </a:rPr>
              <a:t>データを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することで </a:t>
            </a:r>
            <a:r>
              <a:rPr lang="en-US" altLang="ja-JP" sz="1200" dirty="0">
                <a:solidFill>
                  <a:schemeClr val="bg1"/>
                </a:solidFill>
                <a:latin typeface="Segoe UI" panose="020B0502040204020203" pitchFamily="34" charset="0"/>
                <a:cs typeface="Segoe UI" panose="020B0502040204020203" pitchFamily="34" charset="0"/>
              </a:rPr>
              <a:t>Free </a:t>
            </a:r>
            <a:r>
              <a:rPr lang="ja-JP" altLang="en-US" sz="1200" dirty="0">
                <a:solidFill>
                  <a:schemeClr val="bg1"/>
                </a:solidFill>
                <a:latin typeface="Segoe UI" panose="020B0502040204020203" pitchFamily="34" charset="0"/>
                <a:cs typeface="Segoe UI" panose="020B0502040204020203" pitchFamily="34" charset="0"/>
              </a:rPr>
              <a:t>データを回収する。 </a:t>
            </a:r>
            <a:r>
              <a:rPr lang="ja-JP" altLang="en-US" sz="1800" dirty="0">
                <a:effectLst/>
                <a:latin typeface="Segoe UI" panose="020B0502040204020203" pitchFamily="34" charset="0"/>
              </a:rPr>
              <a:t>しかし</a:t>
            </a:r>
            <a:r>
              <a:rPr lang="ja-JP" altLang="en-US" sz="1200" dirty="0">
                <a:solidFill>
                  <a:schemeClr val="bg1"/>
                </a:solidFill>
                <a:latin typeface="Segoe UI" panose="020B0502040204020203" pitchFamily="34" charset="0"/>
                <a:cs typeface="Segoe UI" panose="020B0502040204020203" pitchFamily="34" charset="0"/>
              </a:rPr>
              <a:t>、</a:t>
            </a:r>
            <a:r>
              <a:rPr lang="en-US" altLang="ja-JP" sz="1200" dirty="0">
                <a:solidFill>
                  <a:schemeClr val="bg1"/>
                </a:solidFill>
                <a:latin typeface="Segoe UI" panose="020B0502040204020203" pitchFamily="34" charset="0"/>
                <a:cs typeface="Segoe UI" panose="020B0502040204020203" pitchFamily="34" charset="0"/>
              </a:rPr>
              <a:t>NAND </a:t>
            </a:r>
            <a:r>
              <a:rPr lang="ja-JP" altLang="en-US" sz="1200" dirty="0">
                <a:solidFill>
                  <a:schemeClr val="bg1"/>
                </a:solidFill>
                <a:latin typeface="Segoe UI" panose="020B0502040204020203" pitchFamily="34" charset="0"/>
                <a:cs typeface="Segoe UI" panose="020B0502040204020203" pitchFamily="34" charset="0"/>
              </a:rPr>
              <a:t>フラッシュメモリは動作粒度に非対称性があります。すなわち、</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動作の粒度は </a:t>
            </a:r>
            <a:r>
              <a:rPr lang="en-US" altLang="ja-JP" sz="1200" dirty="0">
                <a:solidFill>
                  <a:schemeClr val="bg1"/>
                </a:solidFill>
                <a:latin typeface="Segoe UI" panose="020B0502040204020203" pitchFamily="34" charset="0"/>
                <a:cs typeface="Segoe UI" panose="020B0502040204020203" pitchFamily="34" charset="0"/>
              </a:rPr>
              <a:t>Read </a:t>
            </a:r>
            <a:r>
              <a:rPr lang="ja-JP" altLang="en-US" sz="1200" dirty="0">
                <a:solidFill>
                  <a:schemeClr val="bg1"/>
                </a:solidFill>
                <a:latin typeface="Segoe UI" panose="020B0502040204020203" pitchFamily="34" charset="0"/>
                <a:cs typeface="Segoe UI" panose="020B0502040204020203" pitchFamily="34" charset="0"/>
              </a:rPr>
              <a:t>および </a:t>
            </a:r>
            <a:r>
              <a:rPr lang="en-US" altLang="ja-JP" sz="1200" dirty="0">
                <a:solidFill>
                  <a:schemeClr val="bg1"/>
                </a:solidFill>
                <a:latin typeface="Segoe UI" panose="020B0502040204020203" pitchFamily="34" charset="0"/>
                <a:cs typeface="Segoe UI" panose="020B0502040204020203" pitchFamily="34" charset="0"/>
              </a:rPr>
              <a:t>Write </a:t>
            </a:r>
            <a:r>
              <a:rPr lang="ja-JP" altLang="en-US" sz="1200" dirty="0">
                <a:solidFill>
                  <a:schemeClr val="bg1"/>
                </a:solidFill>
                <a:latin typeface="Segoe UI" panose="020B0502040204020203" pitchFamily="34" charset="0"/>
                <a:cs typeface="Segoe UI" panose="020B0502040204020203" pitchFamily="34" charset="0"/>
              </a:rPr>
              <a:t>操作の粒度よりも大きいです。 この制限により、</a:t>
            </a:r>
            <a:r>
              <a:rPr lang="en-US" altLang="ja-JP" sz="1200" dirty="0">
                <a:solidFill>
                  <a:schemeClr val="bg1"/>
                </a:solidFill>
                <a:latin typeface="Segoe UI" panose="020B0502040204020203" pitchFamily="34" charset="0"/>
                <a:cs typeface="Segoe UI" panose="020B0502040204020203" pitchFamily="34" charset="0"/>
              </a:rPr>
              <a:t>Garbage Collection</a:t>
            </a:r>
            <a:r>
              <a:rPr lang="ja-JP" altLang="en-US" sz="1200" dirty="0">
                <a:solidFill>
                  <a:schemeClr val="bg1"/>
                </a:solidFill>
                <a:latin typeface="Segoe UI" panose="020B0502040204020203" pitchFamily="34" charset="0"/>
                <a:cs typeface="Segoe UI" panose="020B0502040204020203" pitchFamily="34" charset="0"/>
              </a:rPr>
              <a:t> は </a:t>
            </a:r>
            <a:r>
              <a:rPr lang="en-US" altLang="ja-JP" sz="1200" dirty="0">
                <a:solidFill>
                  <a:schemeClr val="bg1"/>
                </a:solidFill>
                <a:latin typeface="Segoe UI" panose="020B0502040204020203" pitchFamily="34" charset="0"/>
                <a:cs typeface="Segoe UI" panose="020B0502040204020203" pitchFamily="34" charset="0"/>
              </a:rPr>
              <a:t>Block </a:t>
            </a:r>
            <a:r>
              <a:rPr lang="ja-JP" altLang="en-US" sz="1200" dirty="0">
                <a:solidFill>
                  <a:schemeClr val="bg1"/>
                </a:solidFill>
                <a:latin typeface="Segoe UI" panose="020B0502040204020203" pitchFamily="34" charset="0"/>
                <a:cs typeface="Segoe UI" panose="020B0502040204020203" pitchFamily="34" charset="0"/>
              </a:rPr>
              <a:t>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する前に </a:t>
            </a:r>
            <a:r>
              <a:rPr lang="en-US" altLang="ja-JP" sz="1200" dirty="0">
                <a:solidFill>
                  <a:schemeClr val="bg1"/>
                </a:solidFill>
                <a:latin typeface="Segoe UI" panose="020B0502040204020203" pitchFamily="34" charset="0"/>
                <a:cs typeface="Segoe UI" panose="020B0502040204020203" pitchFamily="34" charset="0"/>
              </a:rPr>
              <a:t>Valid </a:t>
            </a:r>
            <a:r>
              <a:rPr lang="ja-JP" altLang="en-US" sz="1200" dirty="0">
                <a:solidFill>
                  <a:schemeClr val="bg1"/>
                </a:solidFill>
                <a:latin typeface="Segoe UI" panose="020B0502040204020203" pitchFamily="34" charset="0"/>
                <a:cs typeface="Segoe UI" panose="020B0502040204020203" pitchFamily="34" charset="0"/>
              </a:rPr>
              <a:t>データを移動します。 たとえば、</a:t>
            </a:r>
            <a:r>
              <a:rPr lang="en-US" altLang="ja-JP" sz="1200" dirty="0">
                <a:solidFill>
                  <a:schemeClr val="bg1"/>
                </a:solidFill>
                <a:latin typeface="Segoe UI" panose="020B0502040204020203" pitchFamily="34" charset="0"/>
                <a:cs typeface="Segoe UI" panose="020B0502040204020203" pitchFamily="34" charset="0"/>
              </a:rPr>
              <a:t>1</a:t>
            </a:r>
            <a:r>
              <a:rPr lang="ja-JP" altLang="en-US" sz="1200" dirty="0">
                <a:solidFill>
                  <a:schemeClr val="bg1"/>
                </a:solidFill>
                <a:latin typeface="Segoe UI" panose="020B0502040204020203" pitchFamily="34" charset="0"/>
                <a:cs typeface="Segoe UI" panose="020B0502040204020203" pitchFamily="34" charset="0"/>
              </a:rPr>
              <a:t> つの </a:t>
            </a:r>
            <a:r>
              <a:rPr lang="en-US" altLang="ja-JP" sz="1200" dirty="0">
                <a:solidFill>
                  <a:schemeClr val="bg1"/>
                </a:solidFill>
                <a:latin typeface="Segoe UI" panose="020B0502040204020203" pitchFamily="34" charset="0"/>
                <a:cs typeface="Segoe UI" panose="020B0502040204020203" pitchFamily="34" charset="0"/>
              </a:rPr>
              <a:t>Invalid Page </a:t>
            </a:r>
            <a:r>
              <a:rPr lang="ja-JP" altLang="en-US" sz="1200" dirty="0">
                <a:solidFill>
                  <a:schemeClr val="bg1"/>
                </a:solidFill>
                <a:latin typeface="Segoe UI" panose="020B0502040204020203" pitchFamily="34" charset="0"/>
                <a:cs typeface="Segoe UI" panose="020B0502040204020203" pitchFamily="34" charset="0"/>
              </a:rPr>
              <a:t>と </a:t>
            </a:r>
            <a:r>
              <a:rPr lang="en-US" altLang="ja-JP" sz="1200" dirty="0">
                <a:solidFill>
                  <a:schemeClr val="bg1"/>
                </a:solidFill>
                <a:latin typeface="Segoe UI" panose="020B0502040204020203" pitchFamily="34" charset="0"/>
                <a:cs typeface="Segoe UI" panose="020B0502040204020203" pitchFamily="34" charset="0"/>
              </a:rPr>
              <a:t>1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を含む </a:t>
            </a:r>
            <a:r>
              <a:rPr lang="en-US" altLang="ja-JP" sz="1200" dirty="0">
                <a:solidFill>
                  <a:schemeClr val="bg1"/>
                </a:solidFill>
                <a:latin typeface="Segoe UI" panose="020B0502040204020203" pitchFamily="34" charset="0"/>
                <a:cs typeface="Segoe UI" panose="020B0502040204020203" pitchFamily="34" charset="0"/>
              </a:rPr>
              <a:t>Victim Block </a:t>
            </a:r>
            <a:r>
              <a:rPr lang="ja-JP" altLang="en-US" sz="1200" dirty="0">
                <a:solidFill>
                  <a:schemeClr val="bg1"/>
                </a:solidFill>
                <a:latin typeface="Segoe UI" panose="020B0502040204020203" pitchFamily="34" charset="0"/>
                <a:cs typeface="Segoe UI" panose="020B0502040204020203" pitchFamily="34" charset="0"/>
              </a:rPr>
              <a:t>として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を選択します。 次に、</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は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から別の </a:t>
            </a:r>
            <a:r>
              <a:rPr lang="en-US" altLang="ja-JP" sz="1200" dirty="0">
                <a:solidFill>
                  <a:schemeClr val="bg1"/>
                </a:solidFill>
                <a:latin typeface="Segoe UI" panose="020B0502040204020203" pitchFamily="34" charset="0"/>
                <a:cs typeface="Segoe UI" panose="020B0502040204020203" pitchFamily="34" charset="0"/>
              </a:rPr>
              <a:t>Free Block </a:t>
            </a:r>
            <a:r>
              <a:rPr lang="ja-JP" altLang="en-US" sz="1200" dirty="0">
                <a:solidFill>
                  <a:schemeClr val="bg1"/>
                </a:solidFill>
                <a:latin typeface="Segoe UI" panose="020B0502040204020203" pitchFamily="34" charset="0"/>
                <a:cs typeface="Segoe UI" panose="020B0502040204020203" pitchFamily="34" charset="0"/>
              </a:rPr>
              <a:t>に移動します。 その後、マッピングテーブルを更新し、</a:t>
            </a:r>
            <a:r>
              <a:rPr lang="en-US" altLang="ja-JP" sz="1200" dirty="0">
                <a:solidFill>
                  <a:schemeClr val="bg1"/>
                </a:solidFill>
                <a:latin typeface="Segoe UI" panose="020B0502040204020203" pitchFamily="34" charset="0"/>
                <a:cs typeface="Segoe UI" panose="020B0502040204020203" pitchFamily="34" charset="0"/>
              </a:rPr>
              <a:t>Victim Block</a:t>
            </a:r>
            <a:r>
              <a:rPr lang="ja-JP" altLang="en-US" sz="1200" dirty="0">
                <a:solidFill>
                  <a:schemeClr val="bg1"/>
                </a:solidFill>
                <a:latin typeface="Segoe UI" panose="020B0502040204020203" pitchFamily="34" charset="0"/>
                <a:cs typeface="Segoe UI" panose="020B0502040204020203" pitchFamily="34" charset="0"/>
              </a:rPr>
              <a:t> 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します。 ここの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には </a:t>
            </a:r>
            <a:r>
              <a:rPr lang="en-US" altLang="ja-JP" sz="1200" dirty="0">
                <a:solidFill>
                  <a:schemeClr val="bg1"/>
                </a:solidFill>
                <a:latin typeface="Segoe UI" panose="020B0502040204020203" pitchFamily="34" charset="0"/>
                <a:cs typeface="Segoe UI" panose="020B0502040204020203" pitchFamily="34" charset="0"/>
              </a:rPr>
              <a:t>2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があることは注意点です。</a:t>
            </a: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ただし、</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は時間がかかり、データ移動は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％を占める場合があります。</a:t>
            </a:r>
            <a:endParaRPr lang="en-US" sz="1200" dirty="0">
              <a:solidFill>
                <a:schemeClr val="bg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4</a:t>
            </a:fld>
            <a:endParaRPr lang="en-US"/>
          </a:p>
        </p:txBody>
      </p:sp>
    </p:spTree>
    <p:extLst>
      <p:ext uri="{BB962C8B-B14F-4D97-AF65-F5344CB8AC3E}">
        <p14:creationId xmlns:p14="http://schemas.microsoft.com/office/powerpoint/2010/main" val="216880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したがって、現代の </a:t>
            </a:r>
            <a:r>
              <a:rPr lang="en-US" altLang="ja-JP" sz="1200" dirty="0">
                <a:solidFill>
                  <a:schemeClr val="bg1"/>
                </a:solidFill>
                <a:latin typeface="Segoe UI" panose="020B0502040204020203" pitchFamily="34" charset="0"/>
                <a:cs typeface="Segoe UI" panose="020B0502040204020203" pitchFamily="34" charset="0"/>
              </a:rPr>
              <a:t>SSD</a:t>
            </a:r>
            <a:r>
              <a:rPr lang="ja-JP" altLang="en-US" sz="1200" dirty="0">
                <a:solidFill>
                  <a:schemeClr val="bg1"/>
                </a:solidFill>
                <a:latin typeface="Segoe UI" panose="020B0502040204020203" pitchFamily="34" charset="0"/>
                <a:cs typeface="Segoe UI" panose="020B0502040204020203" pitchFamily="34" charset="0"/>
              </a:rPr>
              <a:t> は </a:t>
            </a:r>
            <a:r>
              <a:rPr lang="en-US" sz="1200" dirty="0">
                <a:effectLst/>
                <a:latin typeface="Segoe UI" panose="020B0502040204020203" pitchFamily="34" charset="0"/>
                <a:ea typeface="MS Gothic" panose="020B0609070205080204" pitchFamily="49" charset="-128"/>
              </a:rPr>
              <a:t>Garbage Collection</a:t>
            </a:r>
            <a:r>
              <a:rPr lang="ja-JP" altLang="en-US" sz="1200" dirty="0">
                <a:effectLst/>
                <a:latin typeface="Segoe UI" panose="020B0502040204020203" pitchFamily="34" charset="0"/>
                <a:ea typeface="MS Gothic" panose="020B0609070205080204" pitchFamily="49" charset="-128"/>
              </a:rPr>
              <a:t> </a:t>
            </a:r>
            <a:r>
              <a:rPr lang="ja-JP" altLang="en-US" sz="1200" dirty="0">
                <a:solidFill>
                  <a:schemeClr val="bg1"/>
                </a:solidFill>
                <a:latin typeface="Segoe UI" panose="020B0502040204020203" pitchFamily="34" charset="0"/>
                <a:cs typeface="Segoe UI" panose="020B0502040204020203" pitchFamily="34" charset="0"/>
              </a:rPr>
              <a:t>を行います。これは、</a:t>
            </a:r>
            <a:r>
              <a:rPr lang="en-US" altLang="ja-JP" sz="1200" dirty="0">
                <a:solidFill>
                  <a:schemeClr val="bg1"/>
                </a:solidFill>
                <a:latin typeface="Segoe UI" panose="020B0502040204020203" pitchFamily="34" charset="0"/>
                <a:cs typeface="Segoe UI" panose="020B0502040204020203" pitchFamily="34" charset="0"/>
              </a:rPr>
              <a:t>Invalid </a:t>
            </a:r>
            <a:r>
              <a:rPr lang="ja-JP" altLang="en-US" sz="1200" dirty="0">
                <a:solidFill>
                  <a:schemeClr val="bg1"/>
                </a:solidFill>
                <a:latin typeface="Segoe UI" panose="020B0502040204020203" pitchFamily="34" charset="0"/>
                <a:cs typeface="Segoe UI" panose="020B0502040204020203" pitchFamily="34" charset="0"/>
              </a:rPr>
              <a:t>データを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することで </a:t>
            </a:r>
            <a:r>
              <a:rPr lang="en-US" altLang="ja-JP" sz="1200" dirty="0">
                <a:solidFill>
                  <a:schemeClr val="bg1"/>
                </a:solidFill>
                <a:latin typeface="Segoe UI" panose="020B0502040204020203" pitchFamily="34" charset="0"/>
                <a:cs typeface="Segoe UI" panose="020B0502040204020203" pitchFamily="34" charset="0"/>
              </a:rPr>
              <a:t>Free </a:t>
            </a:r>
            <a:r>
              <a:rPr lang="ja-JP" altLang="en-US" sz="1200" dirty="0">
                <a:solidFill>
                  <a:schemeClr val="bg1"/>
                </a:solidFill>
                <a:latin typeface="Segoe UI" panose="020B0502040204020203" pitchFamily="34" charset="0"/>
                <a:cs typeface="Segoe UI" panose="020B0502040204020203" pitchFamily="34" charset="0"/>
              </a:rPr>
              <a:t>データを回収する。 </a:t>
            </a:r>
            <a:r>
              <a:rPr lang="ja-JP" altLang="en-US" sz="1800" dirty="0">
                <a:effectLst/>
                <a:latin typeface="Segoe UI" panose="020B0502040204020203" pitchFamily="34" charset="0"/>
              </a:rPr>
              <a:t>しかし</a:t>
            </a:r>
            <a:r>
              <a:rPr lang="ja-JP" altLang="en-US" sz="1200" dirty="0">
                <a:solidFill>
                  <a:schemeClr val="bg1"/>
                </a:solidFill>
                <a:latin typeface="Segoe UI" panose="020B0502040204020203" pitchFamily="34" charset="0"/>
                <a:cs typeface="Segoe UI" panose="020B0502040204020203" pitchFamily="34" charset="0"/>
              </a:rPr>
              <a:t>、</a:t>
            </a:r>
            <a:r>
              <a:rPr lang="en-US" altLang="ja-JP" sz="1200" dirty="0">
                <a:solidFill>
                  <a:schemeClr val="bg1"/>
                </a:solidFill>
                <a:latin typeface="Segoe UI" panose="020B0502040204020203" pitchFamily="34" charset="0"/>
                <a:cs typeface="Segoe UI" panose="020B0502040204020203" pitchFamily="34" charset="0"/>
              </a:rPr>
              <a:t>NAND </a:t>
            </a:r>
            <a:r>
              <a:rPr lang="ja-JP" altLang="en-US" sz="1200" dirty="0">
                <a:solidFill>
                  <a:schemeClr val="bg1"/>
                </a:solidFill>
                <a:latin typeface="Segoe UI" panose="020B0502040204020203" pitchFamily="34" charset="0"/>
                <a:cs typeface="Segoe UI" panose="020B0502040204020203" pitchFamily="34" charset="0"/>
              </a:rPr>
              <a:t>フラッシュメモリは動作粒度に非対称性があります。すなわち、</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動作の粒度は </a:t>
            </a:r>
            <a:r>
              <a:rPr lang="en-US" altLang="ja-JP" sz="1200" dirty="0">
                <a:solidFill>
                  <a:schemeClr val="bg1"/>
                </a:solidFill>
                <a:latin typeface="Segoe UI" panose="020B0502040204020203" pitchFamily="34" charset="0"/>
                <a:cs typeface="Segoe UI" panose="020B0502040204020203" pitchFamily="34" charset="0"/>
              </a:rPr>
              <a:t>Read </a:t>
            </a:r>
            <a:r>
              <a:rPr lang="ja-JP" altLang="en-US" sz="1200" dirty="0">
                <a:solidFill>
                  <a:schemeClr val="bg1"/>
                </a:solidFill>
                <a:latin typeface="Segoe UI" panose="020B0502040204020203" pitchFamily="34" charset="0"/>
                <a:cs typeface="Segoe UI" panose="020B0502040204020203" pitchFamily="34" charset="0"/>
              </a:rPr>
              <a:t>および </a:t>
            </a:r>
            <a:r>
              <a:rPr lang="en-US" altLang="ja-JP" sz="1200" dirty="0">
                <a:solidFill>
                  <a:schemeClr val="bg1"/>
                </a:solidFill>
                <a:latin typeface="Segoe UI" panose="020B0502040204020203" pitchFamily="34" charset="0"/>
                <a:cs typeface="Segoe UI" panose="020B0502040204020203" pitchFamily="34" charset="0"/>
              </a:rPr>
              <a:t>Write </a:t>
            </a:r>
            <a:r>
              <a:rPr lang="ja-JP" altLang="en-US" sz="1200" dirty="0">
                <a:solidFill>
                  <a:schemeClr val="bg1"/>
                </a:solidFill>
                <a:latin typeface="Segoe UI" panose="020B0502040204020203" pitchFamily="34" charset="0"/>
                <a:cs typeface="Segoe UI" panose="020B0502040204020203" pitchFamily="34" charset="0"/>
              </a:rPr>
              <a:t>操作の粒度よりも大きいです。 この制限により、</a:t>
            </a:r>
            <a:r>
              <a:rPr lang="en-US" altLang="ja-JP" sz="1200" dirty="0">
                <a:solidFill>
                  <a:schemeClr val="bg1"/>
                </a:solidFill>
                <a:latin typeface="Segoe UI" panose="020B0502040204020203" pitchFamily="34" charset="0"/>
                <a:cs typeface="Segoe UI" panose="020B0502040204020203" pitchFamily="34" charset="0"/>
              </a:rPr>
              <a:t>Garbage Collection</a:t>
            </a:r>
            <a:r>
              <a:rPr lang="ja-JP" altLang="en-US" sz="1200" dirty="0">
                <a:solidFill>
                  <a:schemeClr val="bg1"/>
                </a:solidFill>
                <a:latin typeface="Segoe UI" panose="020B0502040204020203" pitchFamily="34" charset="0"/>
                <a:cs typeface="Segoe UI" panose="020B0502040204020203" pitchFamily="34" charset="0"/>
              </a:rPr>
              <a:t> は </a:t>
            </a:r>
            <a:r>
              <a:rPr lang="en-US" altLang="ja-JP" sz="1200" dirty="0">
                <a:solidFill>
                  <a:schemeClr val="bg1"/>
                </a:solidFill>
                <a:latin typeface="Segoe UI" panose="020B0502040204020203" pitchFamily="34" charset="0"/>
                <a:cs typeface="Segoe UI" panose="020B0502040204020203" pitchFamily="34" charset="0"/>
              </a:rPr>
              <a:t>Block </a:t>
            </a:r>
            <a:r>
              <a:rPr lang="ja-JP" altLang="en-US" sz="1200" dirty="0">
                <a:solidFill>
                  <a:schemeClr val="bg1"/>
                </a:solidFill>
                <a:latin typeface="Segoe UI" panose="020B0502040204020203" pitchFamily="34" charset="0"/>
                <a:cs typeface="Segoe UI" panose="020B0502040204020203" pitchFamily="34" charset="0"/>
              </a:rPr>
              <a:t>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する前に </a:t>
            </a:r>
            <a:r>
              <a:rPr lang="en-US" altLang="ja-JP" sz="1200" dirty="0">
                <a:solidFill>
                  <a:schemeClr val="bg1"/>
                </a:solidFill>
                <a:latin typeface="Segoe UI" panose="020B0502040204020203" pitchFamily="34" charset="0"/>
                <a:cs typeface="Segoe UI" panose="020B0502040204020203" pitchFamily="34" charset="0"/>
              </a:rPr>
              <a:t>Valid </a:t>
            </a:r>
            <a:r>
              <a:rPr lang="ja-JP" altLang="en-US" sz="1200" dirty="0">
                <a:solidFill>
                  <a:schemeClr val="bg1"/>
                </a:solidFill>
                <a:latin typeface="Segoe UI" panose="020B0502040204020203" pitchFamily="34" charset="0"/>
                <a:cs typeface="Segoe UI" panose="020B0502040204020203" pitchFamily="34" charset="0"/>
              </a:rPr>
              <a:t>データを移動します。 たとえば、</a:t>
            </a:r>
            <a:r>
              <a:rPr lang="en-US" altLang="ja-JP" sz="1200" dirty="0">
                <a:solidFill>
                  <a:schemeClr val="bg1"/>
                </a:solidFill>
                <a:latin typeface="Segoe UI" panose="020B0502040204020203" pitchFamily="34" charset="0"/>
                <a:cs typeface="Segoe UI" panose="020B0502040204020203" pitchFamily="34" charset="0"/>
              </a:rPr>
              <a:t>1</a:t>
            </a:r>
            <a:r>
              <a:rPr lang="ja-JP" altLang="en-US" sz="1200" dirty="0">
                <a:solidFill>
                  <a:schemeClr val="bg1"/>
                </a:solidFill>
                <a:latin typeface="Segoe UI" panose="020B0502040204020203" pitchFamily="34" charset="0"/>
                <a:cs typeface="Segoe UI" panose="020B0502040204020203" pitchFamily="34" charset="0"/>
              </a:rPr>
              <a:t> つの </a:t>
            </a:r>
            <a:r>
              <a:rPr lang="en-US" altLang="ja-JP" sz="1200" dirty="0">
                <a:solidFill>
                  <a:schemeClr val="bg1"/>
                </a:solidFill>
                <a:latin typeface="Segoe UI" panose="020B0502040204020203" pitchFamily="34" charset="0"/>
                <a:cs typeface="Segoe UI" panose="020B0502040204020203" pitchFamily="34" charset="0"/>
              </a:rPr>
              <a:t>Invalid Page </a:t>
            </a:r>
            <a:r>
              <a:rPr lang="ja-JP" altLang="en-US" sz="1200" dirty="0">
                <a:solidFill>
                  <a:schemeClr val="bg1"/>
                </a:solidFill>
                <a:latin typeface="Segoe UI" panose="020B0502040204020203" pitchFamily="34" charset="0"/>
                <a:cs typeface="Segoe UI" panose="020B0502040204020203" pitchFamily="34" charset="0"/>
              </a:rPr>
              <a:t>と </a:t>
            </a:r>
            <a:r>
              <a:rPr lang="en-US" altLang="ja-JP" sz="1200" dirty="0">
                <a:solidFill>
                  <a:schemeClr val="bg1"/>
                </a:solidFill>
                <a:latin typeface="Segoe UI" panose="020B0502040204020203" pitchFamily="34" charset="0"/>
                <a:cs typeface="Segoe UI" panose="020B0502040204020203" pitchFamily="34" charset="0"/>
              </a:rPr>
              <a:t>1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を含む </a:t>
            </a:r>
            <a:r>
              <a:rPr lang="en-US" altLang="ja-JP" sz="1200" dirty="0">
                <a:solidFill>
                  <a:schemeClr val="bg1"/>
                </a:solidFill>
                <a:latin typeface="Segoe UI" panose="020B0502040204020203" pitchFamily="34" charset="0"/>
                <a:cs typeface="Segoe UI" panose="020B0502040204020203" pitchFamily="34" charset="0"/>
              </a:rPr>
              <a:t>Victim Block </a:t>
            </a:r>
            <a:r>
              <a:rPr lang="ja-JP" altLang="en-US" sz="1200" dirty="0">
                <a:solidFill>
                  <a:schemeClr val="bg1"/>
                </a:solidFill>
                <a:latin typeface="Segoe UI" panose="020B0502040204020203" pitchFamily="34" charset="0"/>
                <a:cs typeface="Segoe UI" panose="020B0502040204020203" pitchFamily="34" charset="0"/>
              </a:rPr>
              <a:t>として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を選択します。 次に、</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は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から別の </a:t>
            </a:r>
            <a:r>
              <a:rPr lang="en-US" altLang="ja-JP" sz="1200" dirty="0">
                <a:solidFill>
                  <a:schemeClr val="bg1"/>
                </a:solidFill>
                <a:latin typeface="Segoe UI" panose="020B0502040204020203" pitchFamily="34" charset="0"/>
                <a:cs typeface="Segoe UI" panose="020B0502040204020203" pitchFamily="34" charset="0"/>
              </a:rPr>
              <a:t>Free Block </a:t>
            </a:r>
            <a:r>
              <a:rPr lang="ja-JP" altLang="en-US" sz="1200" dirty="0">
                <a:solidFill>
                  <a:schemeClr val="bg1"/>
                </a:solidFill>
                <a:latin typeface="Segoe UI" panose="020B0502040204020203" pitchFamily="34" charset="0"/>
                <a:cs typeface="Segoe UI" panose="020B0502040204020203" pitchFamily="34" charset="0"/>
              </a:rPr>
              <a:t>に移動します。 その後、マッピングテーブルを更新し、</a:t>
            </a:r>
            <a:r>
              <a:rPr lang="en-US" altLang="ja-JP" sz="1200" dirty="0">
                <a:solidFill>
                  <a:schemeClr val="bg1"/>
                </a:solidFill>
                <a:latin typeface="Segoe UI" panose="020B0502040204020203" pitchFamily="34" charset="0"/>
                <a:cs typeface="Segoe UI" panose="020B0502040204020203" pitchFamily="34" charset="0"/>
              </a:rPr>
              <a:t>Victim Block</a:t>
            </a:r>
            <a:r>
              <a:rPr lang="ja-JP" altLang="en-US" sz="1200" dirty="0">
                <a:solidFill>
                  <a:schemeClr val="bg1"/>
                </a:solidFill>
                <a:latin typeface="Segoe UI" panose="020B0502040204020203" pitchFamily="34" charset="0"/>
                <a:cs typeface="Segoe UI" panose="020B0502040204020203" pitchFamily="34" charset="0"/>
              </a:rPr>
              <a:t> 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します。 ここの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には </a:t>
            </a:r>
            <a:r>
              <a:rPr lang="en-US" altLang="ja-JP" sz="1200" dirty="0">
                <a:solidFill>
                  <a:schemeClr val="bg1"/>
                </a:solidFill>
                <a:latin typeface="Segoe UI" panose="020B0502040204020203" pitchFamily="34" charset="0"/>
                <a:cs typeface="Segoe UI" panose="020B0502040204020203" pitchFamily="34" charset="0"/>
              </a:rPr>
              <a:t>2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があることは注意点です。</a:t>
            </a: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ただし、</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は時間がかかり、データ移動は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％を占める場合があります。</a:t>
            </a:r>
            <a:endParaRPr lang="en-US" sz="1200" dirty="0">
              <a:solidFill>
                <a:schemeClr val="bg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5</a:t>
            </a:fld>
            <a:endParaRPr lang="en-US"/>
          </a:p>
        </p:txBody>
      </p:sp>
    </p:spTree>
    <p:extLst>
      <p:ext uri="{BB962C8B-B14F-4D97-AF65-F5344CB8AC3E}">
        <p14:creationId xmlns:p14="http://schemas.microsoft.com/office/powerpoint/2010/main" val="3565686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したがって、現代の </a:t>
            </a:r>
            <a:r>
              <a:rPr lang="en-US" altLang="ja-JP" sz="1200" dirty="0">
                <a:solidFill>
                  <a:schemeClr val="bg1"/>
                </a:solidFill>
                <a:latin typeface="Segoe UI" panose="020B0502040204020203" pitchFamily="34" charset="0"/>
                <a:cs typeface="Segoe UI" panose="020B0502040204020203" pitchFamily="34" charset="0"/>
              </a:rPr>
              <a:t>SSD</a:t>
            </a:r>
            <a:r>
              <a:rPr lang="ja-JP" altLang="en-US" sz="1200" dirty="0">
                <a:solidFill>
                  <a:schemeClr val="bg1"/>
                </a:solidFill>
                <a:latin typeface="Segoe UI" panose="020B0502040204020203" pitchFamily="34" charset="0"/>
                <a:cs typeface="Segoe UI" panose="020B0502040204020203" pitchFamily="34" charset="0"/>
              </a:rPr>
              <a:t> は </a:t>
            </a:r>
            <a:r>
              <a:rPr lang="en-US" sz="1200" dirty="0">
                <a:effectLst/>
                <a:latin typeface="Segoe UI" panose="020B0502040204020203" pitchFamily="34" charset="0"/>
                <a:ea typeface="MS Gothic" panose="020B0609070205080204" pitchFamily="49" charset="-128"/>
              </a:rPr>
              <a:t>Garbage Collection</a:t>
            </a:r>
            <a:r>
              <a:rPr lang="ja-JP" altLang="en-US" sz="1200" dirty="0">
                <a:effectLst/>
                <a:latin typeface="Segoe UI" panose="020B0502040204020203" pitchFamily="34" charset="0"/>
                <a:ea typeface="MS Gothic" panose="020B0609070205080204" pitchFamily="49" charset="-128"/>
              </a:rPr>
              <a:t> </a:t>
            </a:r>
            <a:r>
              <a:rPr lang="ja-JP" altLang="en-US" sz="1200" dirty="0">
                <a:solidFill>
                  <a:schemeClr val="bg1"/>
                </a:solidFill>
                <a:latin typeface="Segoe UI" panose="020B0502040204020203" pitchFamily="34" charset="0"/>
                <a:cs typeface="Segoe UI" panose="020B0502040204020203" pitchFamily="34" charset="0"/>
              </a:rPr>
              <a:t>を行います。これは、</a:t>
            </a:r>
            <a:r>
              <a:rPr lang="en-US" altLang="ja-JP" sz="1200" dirty="0">
                <a:solidFill>
                  <a:schemeClr val="bg1"/>
                </a:solidFill>
                <a:latin typeface="Segoe UI" panose="020B0502040204020203" pitchFamily="34" charset="0"/>
                <a:cs typeface="Segoe UI" panose="020B0502040204020203" pitchFamily="34" charset="0"/>
              </a:rPr>
              <a:t>Invalid </a:t>
            </a:r>
            <a:r>
              <a:rPr lang="ja-JP" altLang="en-US" sz="1200" dirty="0">
                <a:solidFill>
                  <a:schemeClr val="bg1"/>
                </a:solidFill>
                <a:latin typeface="Segoe UI" panose="020B0502040204020203" pitchFamily="34" charset="0"/>
                <a:cs typeface="Segoe UI" panose="020B0502040204020203" pitchFamily="34" charset="0"/>
              </a:rPr>
              <a:t>データを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することで </a:t>
            </a:r>
            <a:r>
              <a:rPr lang="en-US" altLang="ja-JP" sz="1200" dirty="0">
                <a:solidFill>
                  <a:schemeClr val="bg1"/>
                </a:solidFill>
                <a:latin typeface="Segoe UI" panose="020B0502040204020203" pitchFamily="34" charset="0"/>
                <a:cs typeface="Segoe UI" panose="020B0502040204020203" pitchFamily="34" charset="0"/>
              </a:rPr>
              <a:t>Free </a:t>
            </a:r>
            <a:r>
              <a:rPr lang="ja-JP" altLang="en-US" sz="1200" dirty="0">
                <a:solidFill>
                  <a:schemeClr val="bg1"/>
                </a:solidFill>
                <a:latin typeface="Segoe UI" panose="020B0502040204020203" pitchFamily="34" charset="0"/>
                <a:cs typeface="Segoe UI" panose="020B0502040204020203" pitchFamily="34" charset="0"/>
              </a:rPr>
              <a:t>データを回収する。 </a:t>
            </a:r>
            <a:r>
              <a:rPr lang="ja-JP" altLang="en-US" sz="1800" dirty="0">
                <a:effectLst/>
                <a:latin typeface="Segoe UI" panose="020B0502040204020203" pitchFamily="34" charset="0"/>
              </a:rPr>
              <a:t>しかし</a:t>
            </a:r>
            <a:r>
              <a:rPr lang="ja-JP" altLang="en-US" sz="1200" dirty="0">
                <a:solidFill>
                  <a:schemeClr val="bg1"/>
                </a:solidFill>
                <a:latin typeface="Segoe UI" panose="020B0502040204020203" pitchFamily="34" charset="0"/>
                <a:cs typeface="Segoe UI" panose="020B0502040204020203" pitchFamily="34" charset="0"/>
              </a:rPr>
              <a:t>、</a:t>
            </a:r>
            <a:r>
              <a:rPr lang="en-US" altLang="ja-JP" sz="1200" dirty="0">
                <a:solidFill>
                  <a:schemeClr val="bg1"/>
                </a:solidFill>
                <a:latin typeface="Segoe UI" panose="020B0502040204020203" pitchFamily="34" charset="0"/>
                <a:cs typeface="Segoe UI" panose="020B0502040204020203" pitchFamily="34" charset="0"/>
              </a:rPr>
              <a:t>NAND </a:t>
            </a:r>
            <a:r>
              <a:rPr lang="ja-JP" altLang="en-US" sz="1200" dirty="0">
                <a:solidFill>
                  <a:schemeClr val="bg1"/>
                </a:solidFill>
                <a:latin typeface="Segoe UI" panose="020B0502040204020203" pitchFamily="34" charset="0"/>
                <a:cs typeface="Segoe UI" panose="020B0502040204020203" pitchFamily="34" charset="0"/>
              </a:rPr>
              <a:t>フラッシュメモリは動作粒度に非対称性があります。すなわち、</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動作の粒度は </a:t>
            </a:r>
            <a:r>
              <a:rPr lang="en-US" altLang="ja-JP" sz="1200" dirty="0">
                <a:solidFill>
                  <a:schemeClr val="bg1"/>
                </a:solidFill>
                <a:latin typeface="Segoe UI" panose="020B0502040204020203" pitchFamily="34" charset="0"/>
                <a:cs typeface="Segoe UI" panose="020B0502040204020203" pitchFamily="34" charset="0"/>
              </a:rPr>
              <a:t>Read </a:t>
            </a:r>
            <a:r>
              <a:rPr lang="ja-JP" altLang="en-US" sz="1200" dirty="0">
                <a:solidFill>
                  <a:schemeClr val="bg1"/>
                </a:solidFill>
                <a:latin typeface="Segoe UI" panose="020B0502040204020203" pitchFamily="34" charset="0"/>
                <a:cs typeface="Segoe UI" panose="020B0502040204020203" pitchFamily="34" charset="0"/>
              </a:rPr>
              <a:t>および </a:t>
            </a:r>
            <a:r>
              <a:rPr lang="en-US" altLang="ja-JP" sz="1200" dirty="0">
                <a:solidFill>
                  <a:schemeClr val="bg1"/>
                </a:solidFill>
                <a:latin typeface="Segoe UI" panose="020B0502040204020203" pitchFamily="34" charset="0"/>
                <a:cs typeface="Segoe UI" panose="020B0502040204020203" pitchFamily="34" charset="0"/>
              </a:rPr>
              <a:t>Write </a:t>
            </a:r>
            <a:r>
              <a:rPr lang="ja-JP" altLang="en-US" sz="1200" dirty="0">
                <a:solidFill>
                  <a:schemeClr val="bg1"/>
                </a:solidFill>
                <a:latin typeface="Segoe UI" panose="020B0502040204020203" pitchFamily="34" charset="0"/>
                <a:cs typeface="Segoe UI" panose="020B0502040204020203" pitchFamily="34" charset="0"/>
              </a:rPr>
              <a:t>操作の粒度よりも大きいです。 この制限により、</a:t>
            </a:r>
            <a:r>
              <a:rPr lang="en-US" altLang="ja-JP" sz="1200" dirty="0">
                <a:solidFill>
                  <a:schemeClr val="bg1"/>
                </a:solidFill>
                <a:latin typeface="Segoe UI" panose="020B0502040204020203" pitchFamily="34" charset="0"/>
                <a:cs typeface="Segoe UI" panose="020B0502040204020203" pitchFamily="34" charset="0"/>
              </a:rPr>
              <a:t>Garbage Collection</a:t>
            </a:r>
            <a:r>
              <a:rPr lang="ja-JP" altLang="en-US" sz="1200" dirty="0">
                <a:solidFill>
                  <a:schemeClr val="bg1"/>
                </a:solidFill>
                <a:latin typeface="Segoe UI" panose="020B0502040204020203" pitchFamily="34" charset="0"/>
                <a:cs typeface="Segoe UI" panose="020B0502040204020203" pitchFamily="34" charset="0"/>
              </a:rPr>
              <a:t> は </a:t>
            </a:r>
            <a:r>
              <a:rPr lang="en-US" altLang="ja-JP" sz="1200" dirty="0">
                <a:solidFill>
                  <a:schemeClr val="bg1"/>
                </a:solidFill>
                <a:latin typeface="Segoe UI" panose="020B0502040204020203" pitchFamily="34" charset="0"/>
                <a:cs typeface="Segoe UI" panose="020B0502040204020203" pitchFamily="34" charset="0"/>
              </a:rPr>
              <a:t>Block </a:t>
            </a:r>
            <a:r>
              <a:rPr lang="ja-JP" altLang="en-US" sz="1200" dirty="0">
                <a:solidFill>
                  <a:schemeClr val="bg1"/>
                </a:solidFill>
                <a:latin typeface="Segoe UI" panose="020B0502040204020203" pitchFamily="34" charset="0"/>
                <a:cs typeface="Segoe UI" panose="020B0502040204020203" pitchFamily="34" charset="0"/>
              </a:rPr>
              <a:t>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する前に </a:t>
            </a:r>
            <a:r>
              <a:rPr lang="en-US" altLang="ja-JP" sz="1200" dirty="0">
                <a:solidFill>
                  <a:schemeClr val="bg1"/>
                </a:solidFill>
                <a:latin typeface="Segoe UI" panose="020B0502040204020203" pitchFamily="34" charset="0"/>
                <a:cs typeface="Segoe UI" panose="020B0502040204020203" pitchFamily="34" charset="0"/>
              </a:rPr>
              <a:t>Valid </a:t>
            </a:r>
            <a:r>
              <a:rPr lang="ja-JP" altLang="en-US" sz="1200" dirty="0">
                <a:solidFill>
                  <a:schemeClr val="bg1"/>
                </a:solidFill>
                <a:latin typeface="Segoe UI" panose="020B0502040204020203" pitchFamily="34" charset="0"/>
                <a:cs typeface="Segoe UI" panose="020B0502040204020203" pitchFamily="34" charset="0"/>
              </a:rPr>
              <a:t>データを移動します。 たとえば、</a:t>
            </a:r>
            <a:r>
              <a:rPr lang="en-US" altLang="ja-JP" sz="1200" dirty="0">
                <a:solidFill>
                  <a:schemeClr val="bg1"/>
                </a:solidFill>
                <a:latin typeface="Segoe UI" panose="020B0502040204020203" pitchFamily="34" charset="0"/>
                <a:cs typeface="Segoe UI" panose="020B0502040204020203" pitchFamily="34" charset="0"/>
              </a:rPr>
              <a:t>1</a:t>
            </a:r>
            <a:r>
              <a:rPr lang="ja-JP" altLang="en-US" sz="1200" dirty="0">
                <a:solidFill>
                  <a:schemeClr val="bg1"/>
                </a:solidFill>
                <a:latin typeface="Segoe UI" panose="020B0502040204020203" pitchFamily="34" charset="0"/>
                <a:cs typeface="Segoe UI" panose="020B0502040204020203" pitchFamily="34" charset="0"/>
              </a:rPr>
              <a:t> つの </a:t>
            </a:r>
            <a:r>
              <a:rPr lang="en-US" altLang="ja-JP" sz="1200" dirty="0">
                <a:solidFill>
                  <a:schemeClr val="bg1"/>
                </a:solidFill>
                <a:latin typeface="Segoe UI" panose="020B0502040204020203" pitchFamily="34" charset="0"/>
                <a:cs typeface="Segoe UI" panose="020B0502040204020203" pitchFamily="34" charset="0"/>
              </a:rPr>
              <a:t>Invalid Page </a:t>
            </a:r>
            <a:r>
              <a:rPr lang="ja-JP" altLang="en-US" sz="1200" dirty="0">
                <a:solidFill>
                  <a:schemeClr val="bg1"/>
                </a:solidFill>
                <a:latin typeface="Segoe UI" panose="020B0502040204020203" pitchFamily="34" charset="0"/>
                <a:cs typeface="Segoe UI" panose="020B0502040204020203" pitchFamily="34" charset="0"/>
              </a:rPr>
              <a:t>と </a:t>
            </a:r>
            <a:r>
              <a:rPr lang="en-US" altLang="ja-JP" sz="1200" dirty="0">
                <a:solidFill>
                  <a:schemeClr val="bg1"/>
                </a:solidFill>
                <a:latin typeface="Segoe UI" panose="020B0502040204020203" pitchFamily="34" charset="0"/>
                <a:cs typeface="Segoe UI" panose="020B0502040204020203" pitchFamily="34" charset="0"/>
              </a:rPr>
              <a:t>1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を含む </a:t>
            </a:r>
            <a:r>
              <a:rPr lang="en-US" altLang="ja-JP" sz="1200" dirty="0">
                <a:solidFill>
                  <a:schemeClr val="bg1"/>
                </a:solidFill>
                <a:latin typeface="Segoe UI" panose="020B0502040204020203" pitchFamily="34" charset="0"/>
                <a:cs typeface="Segoe UI" panose="020B0502040204020203" pitchFamily="34" charset="0"/>
              </a:rPr>
              <a:t>Victim Block </a:t>
            </a:r>
            <a:r>
              <a:rPr lang="ja-JP" altLang="en-US" sz="1200" dirty="0">
                <a:solidFill>
                  <a:schemeClr val="bg1"/>
                </a:solidFill>
                <a:latin typeface="Segoe UI" panose="020B0502040204020203" pitchFamily="34" charset="0"/>
                <a:cs typeface="Segoe UI" panose="020B0502040204020203" pitchFamily="34" charset="0"/>
              </a:rPr>
              <a:t>として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を選択します。 次に、</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は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から別の </a:t>
            </a:r>
            <a:r>
              <a:rPr lang="en-US" altLang="ja-JP" sz="1200" dirty="0">
                <a:solidFill>
                  <a:schemeClr val="bg1"/>
                </a:solidFill>
                <a:latin typeface="Segoe UI" panose="020B0502040204020203" pitchFamily="34" charset="0"/>
                <a:cs typeface="Segoe UI" panose="020B0502040204020203" pitchFamily="34" charset="0"/>
              </a:rPr>
              <a:t>Free Block </a:t>
            </a:r>
            <a:r>
              <a:rPr lang="ja-JP" altLang="en-US" sz="1200" dirty="0">
                <a:solidFill>
                  <a:schemeClr val="bg1"/>
                </a:solidFill>
                <a:latin typeface="Segoe UI" panose="020B0502040204020203" pitchFamily="34" charset="0"/>
                <a:cs typeface="Segoe UI" panose="020B0502040204020203" pitchFamily="34" charset="0"/>
              </a:rPr>
              <a:t>に移動します。 その後、マッピングテーブルを更新し、</a:t>
            </a:r>
            <a:r>
              <a:rPr lang="en-US" altLang="ja-JP" sz="1200" dirty="0">
                <a:solidFill>
                  <a:schemeClr val="bg1"/>
                </a:solidFill>
                <a:latin typeface="Segoe UI" panose="020B0502040204020203" pitchFamily="34" charset="0"/>
                <a:cs typeface="Segoe UI" panose="020B0502040204020203" pitchFamily="34" charset="0"/>
              </a:rPr>
              <a:t>Victim Block</a:t>
            </a:r>
            <a:r>
              <a:rPr lang="ja-JP" altLang="en-US" sz="1200" dirty="0">
                <a:solidFill>
                  <a:schemeClr val="bg1"/>
                </a:solidFill>
                <a:latin typeface="Segoe UI" panose="020B0502040204020203" pitchFamily="34" charset="0"/>
                <a:cs typeface="Segoe UI" panose="020B0502040204020203" pitchFamily="34" charset="0"/>
              </a:rPr>
              <a:t> 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します。 ここの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には </a:t>
            </a:r>
            <a:r>
              <a:rPr lang="en-US" altLang="ja-JP" sz="1200" dirty="0">
                <a:solidFill>
                  <a:schemeClr val="bg1"/>
                </a:solidFill>
                <a:latin typeface="Segoe UI" panose="020B0502040204020203" pitchFamily="34" charset="0"/>
                <a:cs typeface="Segoe UI" panose="020B0502040204020203" pitchFamily="34" charset="0"/>
              </a:rPr>
              <a:t>2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があることは注意点です。</a:t>
            </a: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ただし、</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は時間がかかり、データ移動は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％を占める場合があります。</a:t>
            </a:r>
            <a:endParaRPr lang="en-US" sz="1200" dirty="0">
              <a:solidFill>
                <a:schemeClr val="bg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6</a:t>
            </a:fld>
            <a:endParaRPr lang="en-US"/>
          </a:p>
        </p:txBody>
      </p:sp>
    </p:spTree>
    <p:extLst>
      <p:ext uri="{BB962C8B-B14F-4D97-AF65-F5344CB8AC3E}">
        <p14:creationId xmlns:p14="http://schemas.microsoft.com/office/powerpoint/2010/main" val="400355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したがって、現代の </a:t>
            </a:r>
            <a:r>
              <a:rPr lang="en-US" altLang="ja-JP" sz="1200" dirty="0">
                <a:solidFill>
                  <a:schemeClr val="bg1"/>
                </a:solidFill>
                <a:latin typeface="Segoe UI" panose="020B0502040204020203" pitchFamily="34" charset="0"/>
                <a:cs typeface="Segoe UI" panose="020B0502040204020203" pitchFamily="34" charset="0"/>
              </a:rPr>
              <a:t>SSD</a:t>
            </a:r>
            <a:r>
              <a:rPr lang="ja-JP" altLang="en-US" sz="1200" dirty="0">
                <a:solidFill>
                  <a:schemeClr val="bg1"/>
                </a:solidFill>
                <a:latin typeface="Segoe UI" panose="020B0502040204020203" pitchFamily="34" charset="0"/>
                <a:cs typeface="Segoe UI" panose="020B0502040204020203" pitchFamily="34" charset="0"/>
              </a:rPr>
              <a:t> は </a:t>
            </a:r>
            <a:r>
              <a:rPr lang="en-US" sz="1200" dirty="0">
                <a:effectLst/>
                <a:latin typeface="Segoe UI" panose="020B0502040204020203" pitchFamily="34" charset="0"/>
                <a:ea typeface="MS Gothic" panose="020B0609070205080204" pitchFamily="49" charset="-128"/>
              </a:rPr>
              <a:t>Garbage Collection</a:t>
            </a:r>
            <a:r>
              <a:rPr lang="ja-JP" altLang="en-US" sz="1200" dirty="0">
                <a:effectLst/>
                <a:latin typeface="Segoe UI" panose="020B0502040204020203" pitchFamily="34" charset="0"/>
                <a:ea typeface="MS Gothic" panose="020B0609070205080204" pitchFamily="49" charset="-128"/>
              </a:rPr>
              <a:t> </a:t>
            </a:r>
            <a:r>
              <a:rPr lang="ja-JP" altLang="en-US" sz="1200" dirty="0">
                <a:solidFill>
                  <a:schemeClr val="bg1"/>
                </a:solidFill>
                <a:latin typeface="Segoe UI" panose="020B0502040204020203" pitchFamily="34" charset="0"/>
                <a:cs typeface="Segoe UI" panose="020B0502040204020203" pitchFamily="34" charset="0"/>
              </a:rPr>
              <a:t>を行います。これは、</a:t>
            </a:r>
            <a:r>
              <a:rPr lang="en-US" altLang="ja-JP" sz="1200" dirty="0">
                <a:solidFill>
                  <a:schemeClr val="bg1"/>
                </a:solidFill>
                <a:latin typeface="Segoe UI" panose="020B0502040204020203" pitchFamily="34" charset="0"/>
                <a:cs typeface="Segoe UI" panose="020B0502040204020203" pitchFamily="34" charset="0"/>
              </a:rPr>
              <a:t>Invalid </a:t>
            </a:r>
            <a:r>
              <a:rPr lang="ja-JP" altLang="en-US" sz="1200" dirty="0">
                <a:solidFill>
                  <a:schemeClr val="bg1"/>
                </a:solidFill>
                <a:latin typeface="Segoe UI" panose="020B0502040204020203" pitchFamily="34" charset="0"/>
                <a:cs typeface="Segoe UI" panose="020B0502040204020203" pitchFamily="34" charset="0"/>
              </a:rPr>
              <a:t>データを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することで </a:t>
            </a:r>
            <a:r>
              <a:rPr lang="en-US" altLang="ja-JP" sz="1200" dirty="0">
                <a:solidFill>
                  <a:schemeClr val="bg1"/>
                </a:solidFill>
                <a:latin typeface="Segoe UI" panose="020B0502040204020203" pitchFamily="34" charset="0"/>
                <a:cs typeface="Segoe UI" panose="020B0502040204020203" pitchFamily="34" charset="0"/>
              </a:rPr>
              <a:t>Free </a:t>
            </a:r>
            <a:r>
              <a:rPr lang="ja-JP" altLang="en-US" sz="1200" dirty="0">
                <a:solidFill>
                  <a:schemeClr val="bg1"/>
                </a:solidFill>
                <a:latin typeface="Segoe UI" panose="020B0502040204020203" pitchFamily="34" charset="0"/>
                <a:cs typeface="Segoe UI" panose="020B0502040204020203" pitchFamily="34" charset="0"/>
              </a:rPr>
              <a:t>データを回収する。 </a:t>
            </a:r>
            <a:r>
              <a:rPr lang="ja-JP" altLang="en-US" sz="1800" dirty="0">
                <a:effectLst/>
                <a:latin typeface="Segoe UI" panose="020B0502040204020203" pitchFamily="34" charset="0"/>
              </a:rPr>
              <a:t>しかし</a:t>
            </a:r>
            <a:r>
              <a:rPr lang="ja-JP" altLang="en-US" sz="1200" dirty="0">
                <a:solidFill>
                  <a:schemeClr val="bg1"/>
                </a:solidFill>
                <a:latin typeface="Segoe UI" panose="020B0502040204020203" pitchFamily="34" charset="0"/>
                <a:cs typeface="Segoe UI" panose="020B0502040204020203" pitchFamily="34" charset="0"/>
              </a:rPr>
              <a:t>、</a:t>
            </a:r>
            <a:r>
              <a:rPr lang="en-US" altLang="ja-JP" sz="1200" dirty="0">
                <a:solidFill>
                  <a:schemeClr val="bg1"/>
                </a:solidFill>
                <a:latin typeface="Segoe UI" panose="020B0502040204020203" pitchFamily="34" charset="0"/>
                <a:cs typeface="Segoe UI" panose="020B0502040204020203" pitchFamily="34" charset="0"/>
              </a:rPr>
              <a:t>NAND </a:t>
            </a:r>
            <a:r>
              <a:rPr lang="ja-JP" altLang="en-US" sz="1200" dirty="0">
                <a:solidFill>
                  <a:schemeClr val="bg1"/>
                </a:solidFill>
                <a:latin typeface="Segoe UI" panose="020B0502040204020203" pitchFamily="34" charset="0"/>
                <a:cs typeface="Segoe UI" panose="020B0502040204020203" pitchFamily="34" charset="0"/>
              </a:rPr>
              <a:t>フラッシュメモリは動作粒度に非対称性があります。すなわち、</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動作の粒度は </a:t>
            </a:r>
            <a:r>
              <a:rPr lang="en-US" altLang="ja-JP" sz="1200" dirty="0">
                <a:solidFill>
                  <a:schemeClr val="bg1"/>
                </a:solidFill>
                <a:latin typeface="Segoe UI" panose="020B0502040204020203" pitchFamily="34" charset="0"/>
                <a:cs typeface="Segoe UI" panose="020B0502040204020203" pitchFamily="34" charset="0"/>
              </a:rPr>
              <a:t>Read </a:t>
            </a:r>
            <a:r>
              <a:rPr lang="ja-JP" altLang="en-US" sz="1200" dirty="0">
                <a:solidFill>
                  <a:schemeClr val="bg1"/>
                </a:solidFill>
                <a:latin typeface="Segoe UI" panose="020B0502040204020203" pitchFamily="34" charset="0"/>
                <a:cs typeface="Segoe UI" panose="020B0502040204020203" pitchFamily="34" charset="0"/>
              </a:rPr>
              <a:t>および </a:t>
            </a:r>
            <a:r>
              <a:rPr lang="en-US" altLang="ja-JP" sz="1200" dirty="0">
                <a:solidFill>
                  <a:schemeClr val="bg1"/>
                </a:solidFill>
                <a:latin typeface="Segoe UI" panose="020B0502040204020203" pitchFamily="34" charset="0"/>
                <a:cs typeface="Segoe UI" panose="020B0502040204020203" pitchFamily="34" charset="0"/>
              </a:rPr>
              <a:t>Write </a:t>
            </a:r>
            <a:r>
              <a:rPr lang="ja-JP" altLang="en-US" sz="1200" dirty="0">
                <a:solidFill>
                  <a:schemeClr val="bg1"/>
                </a:solidFill>
                <a:latin typeface="Segoe UI" panose="020B0502040204020203" pitchFamily="34" charset="0"/>
                <a:cs typeface="Segoe UI" panose="020B0502040204020203" pitchFamily="34" charset="0"/>
              </a:rPr>
              <a:t>操作の粒度よりも大きいです。 この制限により、</a:t>
            </a:r>
            <a:r>
              <a:rPr lang="en-US" altLang="ja-JP" sz="1200" dirty="0">
                <a:solidFill>
                  <a:schemeClr val="bg1"/>
                </a:solidFill>
                <a:latin typeface="Segoe UI" panose="020B0502040204020203" pitchFamily="34" charset="0"/>
                <a:cs typeface="Segoe UI" panose="020B0502040204020203" pitchFamily="34" charset="0"/>
              </a:rPr>
              <a:t>Garbage Collection</a:t>
            </a:r>
            <a:r>
              <a:rPr lang="ja-JP" altLang="en-US" sz="1200" dirty="0">
                <a:solidFill>
                  <a:schemeClr val="bg1"/>
                </a:solidFill>
                <a:latin typeface="Segoe UI" panose="020B0502040204020203" pitchFamily="34" charset="0"/>
                <a:cs typeface="Segoe UI" panose="020B0502040204020203" pitchFamily="34" charset="0"/>
              </a:rPr>
              <a:t> は </a:t>
            </a:r>
            <a:r>
              <a:rPr lang="en-US" altLang="ja-JP" sz="1200" dirty="0">
                <a:solidFill>
                  <a:schemeClr val="bg1"/>
                </a:solidFill>
                <a:latin typeface="Segoe UI" panose="020B0502040204020203" pitchFamily="34" charset="0"/>
                <a:cs typeface="Segoe UI" panose="020B0502040204020203" pitchFamily="34" charset="0"/>
              </a:rPr>
              <a:t>Block </a:t>
            </a:r>
            <a:r>
              <a:rPr lang="ja-JP" altLang="en-US" sz="1200" dirty="0">
                <a:solidFill>
                  <a:schemeClr val="bg1"/>
                </a:solidFill>
                <a:latin typeface="Segoe UI" panose="020B0502040204020203" pitchFamily="34" charset="0"/>
                <a:cs typeface="Segoe UI" panose="020B0502040204020203" pitchFamily="34" charset="0"/>
              </a:rPr>
              <a:t>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する前に </a:t>
            </a:r>
            <a:r>
              <a:rPr lang="en-US" altLang="ja-JP" sz="1200" dirty="0">
                <a:solidFill>
                  <a:schemeClr val="bg1"/>
                </a:solidFill>
                <a:latin typeface="Segoe UI" panose="020B0502040204020203" pitchFamily="34" charset="0"/>
                <a:cs typeface="Segoe UI" panose="020B0502040204020203" pitchFamily="34" charset="0"/>
              </a:rPr>
              <a:t>Valid </a:t>
            </a:r>
            <a:r>
              <a:rPr lang="ja-JP" altLang="en-US" sz="1200" dirty="0">
                <a:solidFill>
                  <a:schemeClr val="bg1"/>
                </a:solidFill>
                <a:latin typeface="Segoe UI" panose="020B0502040204020203" pitchFamily="34" charset="0"/>
                <a:cs typeface="Segoe UI" panose="020B0502040204020203" pitchFamily="34" charset="0"/>
              </a:rPr>
              <a:t>データを移動します。 たとえば、</a:t>
            </a:r>
            <a:r>
              <a:rPr lang="en-US" altLang="ja-JP" sz="1200" dirty="0">
                <a:solidFill>
                  <a:schemeClr val="bg1"/>
                </a:solidFill>
                <a:latin typeface="Segoe UI" panose="020B0502040204020203" pitchFamily="34" charset="0"/>
                <a:cs typeface="Segoe UI" panose="020B0502040204020203" pitchFamily="34" charset="0"/>
              </a:rPr>
              <a:t>1</a:t>
            </a:r>
            <a:r>
              <a:rPr lang="ja-JP" altLang="en-US" sz="1200" dirty="0">
                <a:solidFill>
                  <a:schemeClr val="bg1"/>
                </a:solidFill>
                <a:latin typeface="Segoe UI" panose="020B0502040204020203" pitchFamily="34" charset="0"/>
                <a:cs typeface="Segoe UI" panose="020B0502040204020203" pitchFamily="34" charset="0"/>
              </a:rPr>
              <a:t> つの </a:t>
            </a:r>
            <a:r>
              <a:rPr lang="en-US" altLang="ja-JP" sz="1200" dirty="0">
                <a:solidFill>
                  <a:schemeClr val="bg1"/>
                </a:solidFill>
                <a:latin typeface="Segoe UI" panose="020B0502040204020203" pitchFamily="34" charset="0"/>
                <a:cs typeface="Segoe UI" panose="020B0502040204020203" pitchFamily="34" charset="0"/>
              </a:rPr>
              <a:t>Invalid Page </a:t>
            </a:r>
            <a:r>
              <a:rPr lang="ja-JP" altLang="en-US" sz="1200" dirty="0">
                <a:solidFill>
                  <a:schemeClr val="bg1"/>
                </a:solidFill>
                <a:latin typeface="Segoe UI" panose="020B0502040204020203" pitchFamily="34" charset="0"/>
                <a:cs typeface="Segoe UI" panose="020B0502040204020203" pitchFamily="34" charset="0"/>
              </a:rPr>
              <a:t>と </a:t>
            </a:r>
            <a:r>
              <a:rPr lang="en-US" altLang="ja-JP" sz="1200" dirty="0">
                <a:solidFill>
                  <a:schemeClr val="bg1"/>
                </a:solidFill>
                <a:latin typeface="Segoe UI" panose="020B0502040204020203" pitchFamily="34" charset="0"/>
                <a:cs typeface="Segoe UI" panose="020B0502040204020203" pitchFamily="34" charset="0"/>
              </a:rPr>
              <a:t>1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を含む </a:t>
            </a:r>
            <a:r>
              <a:rPr lang="en-US" altLang="ja-JP" sz="1200" dirty="0">
                <a:solidFill>
                  <a:schemeClr val="bg1"/>
                </a:solidFill>
                <a:latin typeface="Segoe UI" panose="020B0502040204020203" pitchFamily="34" charset="0"/>
                <a:cs typeface="Segoe UI" panose="020B0502040204020203" pitchFamily="34" charset="0"/>
              </a:rPr>
              <a:t>Victim Block </a:t>
            </a:r>
            <a:r>
              <a:rPr lang="ja-JP" altLang="en-US" sz="1200" dirty="0">
                <a:solidFill>
                  <a:schemeClr val="bg1"/>
                </a:solidFill>
                <a:latin typeface="Segoe UI" panose="020B0502040204020203" pitchFamily="34" charset="0"/>
                <a:cs typeface="Segoe UI" panose="020B0502040204020203" pitchFamily="34" charset="0"/>
              </a:rPr>
              <a:t>として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を選択します。 次に、</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は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から別の </a:t>
            </a:r>
            <a:r>
              <a:rPr lang="en-US" altLang="ja-JP" sz="1200" dirty="0">
                <a:solidFill>
                  <a:schemeClr val="bg1"/>
                </a:solidFill>
                <a:latin typeface="Segoe UI" panose="020B0502040204020203" pitchFamily="34" charset="0"/>
                <a:cs typeface="Segoe UI" panose="020B0502040204020203" pitchFamily="34" charset="0"/>
              </a:rPr>
              <a:t>Free Block </a:t>
            </a:r>
            <a:r>
              <a:rPr lang="ja-JP" altLang="en-US" sz="1200" dirty="0">
                <a:solidFill>
                  <a:schemeClr val="bg1"/>
                </a:solidFill>
                <a:latin typeface="Segoe UI" panose="020B0502040204020203" pitchFamily="34" charset="0"/>
                <a:cs typeface="Segoe UI" panose="020B0502040204020203" pitchFamily="34" charset="0"/>
              </a:rPr>
              <a:t>に移動します。 その後、マッピングテーブルを更新し、</a:t>
            </a:r>
            <a:r>
              <a:rPr lang="en-US" altLang="ja-JP" sz="1200" dirty="0">
                <a:solidFill>
                  <a:schemeClr val="bg1"/>
                </a:solidFill>
                <a:latin typeface="Segoe UI" panose="020B0502040204020203" pitchFamily="34" charset="0"/>
                <a:cs typeface="Segoe UI" panose="020B0502040204020203" pitchFamily="34" charset="0"/>
              </a:rPr>
              <a:t>Victim Block</a:t>
            </a:r>
            <a:r>
              <a:rPr lang="ja-JP" altLang="en-US" sz="1200" dirty="0">
                <a:solidFill>
                  <a:schemeClr val="bg1"/>
                </a:solidFill>
                <a:latin typeface="Segoe UI" panose="020B0502040204020203" pitchFamily="34" charset="0"/>
                <a:cs typeface="Segoe UI" panose="020B0502040204020203" pitchFamily="34" charset="0"/>
              </a:rPr>
              <a:t> 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します。 ここの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には </a:t>
            </a:r>
            <a:r>
              <a:rPr lang="en-US" altLang="ja-JP" sz="1200" dirty="0">
                <a:solidFill>
                  <a:schemeClr val="bg1"/>
                </a:solidFill>
                <a:latin typeface="Segoe UI" panose="020B0502040204020203" pitchFamily="34" charset="0"/>
                <a:cs typeface="Segoe UI" panose="020B0502040204020203" pitchFamily="34" charset="0"/>
              </a:rPr>
              <a:t>2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があることは注意点です。</a:t>
            </a: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ただし、</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は時間がかかり、データ移動は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％を占める場合があります。</a:t>
            </a:r>
            <a:endParaRPr lang="en-US" sz="1200" dirty="0">
              <a:solidFill>
                <a:schemeClr val="bg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7</a:t>
            </a:fld>
            <a:endParaRPr lang="en-US"/>
          </a:p>
        </p:txBody>
      </p:sp>
    </p:spTree>
    <p:extLst>
      <p:ext uri="{BB962C8B-B14F-4D97-AF65-F5344CB8AC3E}">
        <p14:creationId xmlns:p14="http://schemas.microsoft.com/office/powerpoint/2010/main" val="106292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したがって、現代の </a:t>
            </a:r>
            <a:r>
              <a:rPr lang="en-US" altLang="ja-JP" sz="1200" dirty="0">
                <a:solidFill>
                  <a:schemeClr val="bg1"/>
                </a:solidFill>
                <a:latin typeface="Segoe UI" panose="020B0502040204020203" pitchFamily="34" charset="0"/>
                <a:cs typeface="Segoe UI" panose="020B0502040204020203" pitchFamily="34" charset="0"/>
              </a:rPr>
              <a:t>SSD</a:t>
            </a:r>
            <a:r>
              <a:rPr lang="ja-JP" altLang="en-US" sz="1200" dirty="0">
                <a:solidFill>
                  <a:schemeClr val="bg1"/>
                </a:solidFill>
                <a:latin typeface="Segoe UI" panose="020B0502040204020203" pitchFamily="34" charset="0"/>
                <a:cs typeface="Segoe UI" panose="020B0502040204020203" pitchFamily="34" charset="0"/>
              </a:rPr>
              <a:t> は </a:t>
            </a:r>
            <a:r>
              <a:rPr lang="en-US" sz="1200" dirty="0">
                <a:effectLst/>
                <a:latin typeface="Segoe UI" panose="020B0502040204020203" pitchFamily="34" charset="0"/>
                <a:ea typeface="MS Gothic" panose="020B0609070205080204" pitchFamily="49" charset="-128"/>
              </a:rPr>
              <a:t>Garbage Collection</a:t>
            </a:r>
            <a:r>
              <a:rPr lang="ja-JP" altLang="en-US" sz="1200" dirty="0">
                <a:effectLst/>
                <a:latin typeface="Segoe UI" panose="020B0502040204020203" pitchFamily="34" charset="0"/>
                <a:ea typeface="MS Gothic" panose="020B0609070205080204" pitchFamily="49" charset="-128"/>
              </a:rPr>
              <a:t> </a:t>
            </a:r>
            <a:r>
              <a:rPr lang="ja-JP" altLang="en-US" sz="1200" dirty="0">
                <a:solidFill>
                  <a:schemeClr val="bg1"/>
                </a:solidFill>
                <a:latin typeface="Segoe UI" panose="020B0502040204020203" pitchFamily="34" charset="0"/>
                <a:cs typeface="Segoe UI" panose="020B0502040204020203" pitchFamily="34" charset="0"/>
              </a:rPr>
              <a:t>を行います。これは、</a:t>
            </a:r>
            <a:r>
              <a:rPr lang="en-US" altLang="ja-JP" sz="1200" dirty="0">
                <a:solidFill>
                  <a:schemeClr val="bg1"/>
                </a:solidFill>
                <a:latin typeface="Segoe UI" panose="020B0502040204020203" pitchFamily="34" charset="0"/>
                <a:cs typeface="Segoe UI" panose="020B0502040204020203" pitchFamily="34" charset="0"/>
              </a:rPr>
              <a:t>Invalid </a:t>
            </a:r>
            <a:r>
              <a:rPr lang="ja-JP" altLang="en-US" sz="1200" dirty="0">
                <a:solidFill>
                  <a:schemeClr val="bg1"/>
                </a:solidFill>
                <a:latin typeface="Segoe UI" panose="020B0502040204020203" pitchFamily="34" charset="0"/>
                <a:cs typeface="Segoe UI" panose="020B0502040204020203" pitchFamily="34" charset="0"/>
              </a:rPr>
              <a:t>データを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することで </a:t>
            </a:r>
            <a:r>
              <a:rPr lang="en-US" altLang="ja-JP" sz="1200" dirty="0">
                <a:solidFill>
                  <a:schemeClr val="bg1"/>
                </a:solidFill>
                <a:latin typeface="Segoe UI" panose="020B0502040204020203" pitchFamily="34" charset="0"/>
                <a:cs typeface="Segoe UI" panose="020B0502040204020203" pitchFamily="34" charset="0"/>
              </a:rPr>
              <a:t>Free </a:t>
            </a:r>
            <a:r>
              <a:rPr lang="ja-JP" altLang="en-US" sz="1200" dirty="0">
                <a:solidFill>
                  <a:schemeClr val="bg1"/>
                </a:solidFill>
                <a:latin typeface="Segoe UI" panose="020B0502040204020203" pitchFamily="34" charset="0"/>
                <a:cs typeface="Segoe UI" panose="020B0502040204020203" pitchFamily="34" charset="0"/>
              </a:rPr>
              <a:t>データを回収する。 </a:t>
            </a:r>
            <a:r>
              <a:rPr lang="ja-JP" altLang="en-US" sz="1800" dirty="0">
                <a:effectLst/>
                <a:latin typeface="Segoe UI" panose="020B0502040204020203" pitchFamily="34" charset="0"/>
              </a:rPr>
              <a:t>しかし</a:t>
            </a:r>
            <a:r>
              <a:rPr lang="ja-JP" altLang="en-US" sz="1200" dirty="0">
                <a:solidFill>
                  <a:schemeClr val="bg1"/>
                </a:solidFill>
                <a:latin typeface="Segoe UI" panose="020B0502040204020203" pitchFamily="34" charset="0"/>
                <a:cs typeface="Segoe UI" panose="020B0502040204020203" pitchFamily="34" charset="0"/>
              </a:rPr>
              <a:t>、</a:t>
            </a:r>
            <a:r>
              <a:rPr lang="en-US" altLang="ja-JP" sz="1200" dirty="0">
                <a:solidFill>
                  <a:schemeClr val="bg1"/>
                </a:solidFill>
                <a:latin typeface="Segoe UI" panose="020B0502040204020203" pitchFamily="34" charset="0"/>
                <a:cs typeface="Segoe UI" panose="020B0502040204020203" pitchFamily="34" charset="0"/>
              </a:rPr>
              <a:t>NAND </a:t>
            </a:r>
            <a:r>
              <a:rPr lang="ja-JP" altLang="en-US" sz="1200" dirty="0">
                <a:solidFill>
                  <a:schemeClr val="bg1"/>
                </a:solidFill>
                <a:latin typeface="Segoe UI" panose="020B0502040204020203" pitchFamily="34" charset="0"/>
                <a:cs typeface="Segoe UI" panose="020B0502040204020203" pitchFamily="34" charset="0"/>
              </a:rPr>
              <a:t>フラッシュメモリは動作粒度に非対称性があります。すなわち、</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動作の粒度は </a:t>
            </a:r>
            <a:r>
              <a:rPr lang="en-US" altLang="ja-JP" sz="1200" dirty="0">
                <a:solidFill>
                  <a:schemeClr val="bg1"/>
                </a:solidFill>
                <a:latin typeface="Segoe UI" panose="020B0502040204020203" pitchFamily="34" charset="0"/>
                <a:cs typeface="Segoe UI" panose="020B0502040204020203" pitchFamily="34" charset="0"/>
              </a:rPr>
              <a:t>Read </a:t>
            </a:r>
            <a:r>
              <a:rPr lang="ja-JP" altLang="en-US" sz="1200" dirty="0">
                <a:solidFill>
                  <a:schemeClr val="bg1"/>
                </a:solidFill>
                <a:latin typeface="Segoe UI" panose="020B0502040204020203" pitchFamily="34" charset="0"/>
                <a:cs typeface="Segoe UI" panose="020B0502040204020203" pitchFamily="34" charset="0"/>
              </a:rPr>
              <a:t>および </a:t>
            </a:r>
            <a:r>
              <a:rPr lang="en-US" altLang="ja-JP" sz="1200" dirty="0">
                <a:solidFill>
                  <a:schemeClr val="bg1"/>
                </a:solidFill>
                <a:latin typeface="Segoe UI" panose="020B0502040204020203" pitchFamily="34" charset="0"/>
                <a:cs typeface="Segoe UI" panose="020B0502040204020203" pitchFamily="34" charset="0"/>
              </a:rPr>
              <a:t>Write </a:t>
            </a:r>
            <a:r>
              <a:rPr lang="ja-JP" altLang="en-US" sz="1200" dirty="0">
                <a:solidFill>
                  <a:schemeClr val="bg1"/>
                </a:solidFill>
                <a:latin typeface="Segoe UI" panose="020B0502040204020203" pitchFamily="34" charset="0"/>
                <a:cs typeface="Segoe UI" panose="020B0502040204020203" pitchFamily="34" charset="0"/>
              </a:rPr>
              <a:t>操作の粒度よりも大きいです。 この制限により、</a:t>
            </a:r>
            <a:r>
              <a:rPr lang="en-US" altLang="ja-JP" sz="1200" dirty="0">
                <a:solidFill>
                  <a:schemeClr val="bg1"/>
                </a:solidFill>
                <a:latin typeface="Segoe UI" panose="020B0502040204020203" pitchFamily="34" charset="0"/>
                <a:cs typeface="Segoe UI" panose="020B0502040204020203" pitchFamily="34" charset="0"/>
              </a:rPr>
              <a:t>Garbage Collection</a:t>
            </a:r>
            <a:r>
              <a:rPr lang="ja-JP" altLang="en-US" sz="1200" dirty="0">
                <a:solidFill>
                  <a:schemeClr val="bg1"/>
                </a:solidFill>
                <a:latin typeface="Segoe UI" panose="020B0502040204020203" pitchFamily="34" charset="0"/>
                <a:cs typeface="Segoe UI" panose="020B0502040204020203" pitchFamily="34" charset="0"/>
              </a:rPr>
              <a:t> は </a:t>
            </a:r>
            <a:r>
              <a:rPr lang="en-US" altLang="ja-JP" sz="1200" dirty="0">
                <a:solidFill>
                  <a:schemeClr val="bg1"/>
                </a:solidFill>
                <a:latin typeface="Segoe UI" panose="020B0502040204020203" pitchFamily="34" charset="0"/>
                <a:cs typeface="Segoe UI" panose="020B0502040204020203" pitchFamily="34" charset="0"/>
              </a:rPr>
              <a:t>Block </a:t>
            </a:r>
            <a:r>
              <a:rPr lang="ja-JP" altLang="en-US" sz="1200" dirty="0">
                <a:solidFill>
                  <a:schemeClr val="bg1"/>
                </a:solidFill>
                <a:latin typeface="Segoe UI" panose="020B0502040204020203" pitchFamily="34" charset="0"/>
                <a:cs typeface="Segoe UI" panose="020B0502040204020203" pitchFamily="34" charset="0"/>
              </a:rPr>
              <a:t>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する前に </a:t>
            </a:r>
            <a:r>
              <a:rPr lang="en-US" altLang="ja-JP" sz="1200" dirty="0">
                <a:solidFill>
                  <a:schemeClr val="bg1"/>
                </a:solidFill>
                <a:latin typeface="Segoe UI" panose="020B0502040204020203" pitchFamily="34" charset="0"/>
                <a:cs typeface="Segoe UI" panose="020B0502040204020203" pitchFamily="34" charset="0"/>
              </a:rPr>
              <a:t>Valid </a:t>
            </a:r>
            <a:r>
              <a:rPr lang="ja-JP" altLang="en-US" sz="1200" dirty="0">
                <a:solidFill>
                  <a:schemeClr val="bg1"/>
                </a:solidFill>
                <a:latin typeface="Segoe UI" panose="020B0502040204020203" pitchFamily="34" charset="0"/>
                <a:cs typeface="Segoe UI" panose="020B0502040204020203" pitchFamily="34" charset="0"/>
              </a:rPr>
              <a:t>データを移動します。 たとえば、</a:t>
            </a:r>
            <a:r>
              <a:rPr lang="en-US" altLang="ja-JP" sz="1200" dirty="0">
                <a:solidFill>
                  <a:schemeClr val="bg1"/>
                </a:solidFill>
                <a:latin typeface="Segoe UI" panose="020B0502040204020203" pitchFamily="34" charset="0"/>
                <a:cs typeface="Segoe UI" panose="020B0502040204020203" pitchFamily="34" charset="0"/>
              </a:rPr>
              <a:t>1</a:t>
            </a:r>
            <a:r>
              <a:rPr lang="ja-JP" altLang="en-US" sz="1200" dirty="0">
                <a:solidFill>
                  <a:schemeClr val="bg1"/>
                </a:solidFill>
                <a:latin typeface="Segoe UI" panose="020B0502040204020203" pitchFamily="34" charset="0"/>
                <a:cs typeface="Segoe UI" panose="020B0502040204020203" pitchFamily="34" charset="0"/>
              </a:rPr>
              <a:t> つの </a:t>
            </a:r>
            <a:r>
              <a:rPr lang="en-US" altLang="ja-JP" sz="1200" dirty="0">
                <a:solidFill>
                  <a:schemeClr val="bg1"/>
                </a:solidFill>
                <a:latin typeface="Segoe UI" panose="020B0502040204020203" pitchFamily="34" charset="0"/>
                <a:cs typeface="Segoe UI" panose="020B0502040204020203" pitchFamily="34" charset="0"/>
              </a:rPr>
              <a:t>Invalid Page </a:t>
            </a:r>
            <a:r>
              <a:rPr lang="ja-JP" altLang="en-US" sz="1200" dirty="0">
                <a:solidFill>
                  <a:schemeClr val="bg1"/>
                </a:solidFill>
                <a:latin typeface="Segoe UI" panose="020B0502040204020203" pitchFamily="34" charset="0"/>
                <a:cs typeface="Segoe UI" panose="020B0502040204020203" pitchFamily="34" charset="0"/>
              </a:rPr>
              <a:t>と </a:t>
            </a:r>
            <a:r>
              <a:rPr lang="en-US" altLang="ja-JP" sz="1200" dirty="0">
                <a:solidFill>
                  <a:schemeClr val="bg1"/>
                </a:solidFill>
                <a:latin typeface="Segoe UI" panose="020B0502040204020203" pitchFamily="34" charset="0"/>
                <a:cs typeface="Segoe UI" panose="020B0502040204020203" pitchFamily="34" charset="0"/>
              </a:rPr>
              <a:t>1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を含む </a:t>
            </a:r>
            <a:r>
              <a:rPr lang="en-US" altLang="ja-JP" sz="1200" dirty="0">
                <a:solidFill>
                  <a:schemeClr val="bg1"/>
                </a:solidFill>
                <a:latin typeface="Segoe UI" panose="020B0502040204020203" pitchFamily="34" charset="0"/>
                <a:cs typeface="Segoe UI" panose="020B0502040204020203" pitchFamily="34" charset="0"/>
              </a:rPr>
              <a:t>Victim Block </a:t>
            </a:r>
            <a:r>
              <a:rPr lang="ja-JP" altLang="en-US" sz="1200" dirty="0">
                <a:solidFill>
                  <a:schemeClr val="bg1"/>
                </a:solidFill>
                <a:latin typeface="Segoe UI" panose="020B0502040204020203" pitchFamily="34" charset="0"/>
                <a:cs typeface="Segoe UI" panose="020B0502040204020203" pitchFamily="34" charset="0"/>
              </a:rPr>
              <a:t>として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を選択します。 次に、</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は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から別の </a:t>
            </a:r>
            <a:r>
              <a:rPr lang="en-US" altLang="ja-JP" sz="1200" dirty="0">
                <a:solidFill>
                  <a:schemeClr val="bg1"/>
                </a:solidFill>
                <a:latin typeface="Segoe UI" panose="020B0502040204020203" pitchFamily="34" charset="0"/>
                <a:cs typeface="Segoe UI" panose="020B0502040204020203" pitchFamily="34" charset="0"/>
              </a:rPr>
              <a:t>Free Block </a:t>
            </a:r>
            <a:r>
              <a:rPr lang="ja-JP" altLang="en-US" sz="1200" dirty="0">
                <a:solidFill>
                  <a:schemeClr val="bg1"/>
                </a:solidFill>
                <a:latin typeface="Segoe UI" panose="020B0502040204020203" pitchFamily="34" charset="0"/>
                <a:cs typeface="Segoe UI" panose="020B0502040204020203" pitchFamily="34" charset="0"/>
              </a:rPr>
              <a:t>に移動します。 その後、マッピングテーブルを更新し、</a:t>
            </a:r>
            <a:r>
              <a:rPr lang="en-US" altLang="ja-JP" sz="1200" dirty="0">
                <a:solidFill>
                  <a:schemeClr val="bg1"/>
                </a:solidFill>
                <a:latin typeface="Segoe UI" panose="020B0502040204020203" pitchFamily="34" charset="0"/>
                <a:cs typeface="Segoe UI" panose="020B0502040204020203" pitchFamily="34" charset="0"/>
              </a:rPr>
              <a:t>Victim Block</a:t>
            </a:r>
            <a:r>
              <a:rPr lang="ja-JP" altLang="en-US" sz="1200" dirty="0">
                <a:solidFill>
                  <a:schemeClr val="bg1"/>
                </a:solidFill>
                <a:latin typeface="Segoe UI" panose="020B0502040204020203" pitchFamily="34" charset="0"/>
                <a:cs typeface="Segoe UI" panose="020B0502040204020203" pitchFamily="34" charset="0"/>
              </a:rPr>
              <a:t> を </a:t>
            </a:r>
            <a:r>
              <a:rPr lang="en-US" altLang="ja-JP" sz="1200" dirty="0">
                <a:solidFill>
                  <a:schemeClr val="bg1"/>
                </a:solidFill>
                <a:latin typeface="Segoe UI" panose="020B0502040204020203" pitchFamily="34" charset="0"/>
                <a:cs typeface="Segoe UI" panose="020B0502040204020203" pitchFamily="34" charset="0"/>
              </a:rPr>
              <a:t>Erase </a:t>
            </a:r>
            <a:r>
              <a:rPr lang="ja-JP" altLang="en-US" sz="1200" dirty="0">
                <a:solidFill>
                  <a:schemeClr val="bg1"/>
                </a:solidFill>
                <a:latin typeface="Segoe UI" panose="020B0502040204020203" pitchFamily="34" charset="0"/>
                <a:cs typeface="Segoe UI" panose="020B0502040204020203" pitchFamily="34" charset="0"/>
              </a:rPr>
              <a:t>します。 ここの </a:t>
            </a:r>
            <a:r>
              <a:rPr lang="en-US" altLang="ja-JP" sz="1200" dirty="0">
                <a:solidFill>
                  <a:schemeClr val="bg1"/>
                </a:solidFill>
                <a:latin typeface="Segoe UI" panose="020B0502040204020203" pitchFamily="34" charset="0"/>
                <a:cs typeface="Segoe UI" panose="020B0502040204020203" pitchFamily="34" charset="0"/>
              </a:rPr>
              <a:t>Block 0 </a:t>
            </a:r>
            <a:r>
              <a:rPr lang="ja-JP" altLang="en-US" sz="1200" dirty="0">
                <a:solidFill>
                  <a:schemeClr val="bg1"/>
                </a:solidFill>
                <a:latin typeface="Segoe UI" panose="020B0502040204020203" pitchFamily="34" charset="0"/>
                <a:cs typeface="Segoe UI" panose="020B0502040204020203" pitchFamily="34" charset="0"/>
              </a:rPr>
              <a:t>には </a:t>
            </a:r>
            <a:r>
              <a:rPr lang="en-US" altLang="ja-JP" sz="1200" dirty="0">
                <a:solidFill>
                  <a:schemeClr val="bg1"/>
                </a:solidFill>
                <a:latin typeface="Segoe UI" panose="020B0502040204020203" pitchFamily="34" charset="0"/>
                <a:cs typeface="Segoe UI" panose="020B0502040204020203" pitchFamily="34" charset="0"/>
              </a:rPr>
              <a:t>2 </a:t>
            </a:r>
            <a:r>
              <a:rPr lang="ja-JP" altLang="en-US" sz="1200" dirty="0">
                <a:solidFill>
                  <a:schemeClr val="bg1"/>
                </a:solidFill>
                <a:latin typeface="Segoe UI" panose="020B0502040204020203" pitchFamily="34" charset="0"/>
                <a:cs typeface="Segoe UI" panose="020B0502040204020203" pitchFamily="34" charset="0"/>
              </a:rPr>
              <a:t>つの </a:t>
            </a:r>
            <a:r>
              <a:rPr lang="en-US" altLang="ja-JP" sz="1200" dirty="0">
                <a:solidFill>
                  <a:schemeClr val="bg1"/>
                </a:solidFill>
                <a:latin typeface="Segoe UI" panose="020B0502040204020203" pitchFamily="34" charset="0"/>
                <a:cs typeface="Segoe UI" panose="020B0502040204020203" pitchFamily="34" charset="0"/>
              </a:rPr>
              <a:t>Valid Page </a:t>
            </a:r>
            <a:r>
              <a:rPr lang="ja-JP" altLang="en-US" sz="1200" dirty="0">
                <a:solidFill>
                  <a:schemeClr val="bg1"/>
                </a:solidFill>
                <a:latin typeface="Segoe UI" panose="020B0502040204020203" pitchFamily="34" charset="0"/>
                <a:cs typeface="Segoe UI" panose="020B0502040204020203" pitchFamily="34" charset="0"/>
              </a:rPr>
              <a:t>があることは注意点です。</a:t>
            </a: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bg1"/>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bg1"/>
                </a:solidFill>
                <a:latin typeface="Segoe UI" panose="020B0502040204020203" pitchFamily="34" charset="0"/>
                <a:cs typeface="Segoe UI" panose="020B0502040204020203" pitchFamily="34" charset="0"/>
              </a:rPr>
              <a:t>ただし、</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は時間がかかり、データ移動は </a:t>
            </a:r>
            <a:r>
              <a:rPr lang="en-US" altLang="ja-JP" sz="1200" dirty="0">
                <a:solidFill>
                  <a:schemeClr val="bg1"/>
                </a:solidFill>
                <a:latin typeface="Segoe UI" panose="020B0502040204020203" pitchFamily="34" charset="0"/>
                <a:cs typeface="Segoe UI" panose="020B0502040204020203" pitchFamily="34" charset="0"/>
              </a:rPr>
              <a:t>GC</a:t>
            </a:r>
            <a:r>
              <a:rPr lang="ja-JP" altLang="en-US" sz="1200" dirty="0">
                <a:solidFill>
                  <a:schemeClr val="bg1"/>
                </a:solidFill>
                <a:latin typeface="Segoe UI" panose="020B0502040204020203" pitchFamily="34" charset="0"/>
                <a:cs typeface="Segoe UI" panose="020B0502040204020203" pitchFamily="34" charset="0"/>
              </a:rPr>
              <a:t> の合計時間の </a:t>
            </a:r>
            <a:r>
              <a:rPr lang="en-US" altLang="ja-JP" sz="1200" dirty="0">
                <a:solidFill>
                  <a:schemeClr val="bg1"/>
                </a:solidFill>
                <a:latin typeface="Segoe UI" panose="020B0502040204020203" pitchFamily="34" charset="0"/>
                <a:cs typeface="Segoe UI" panose="020B0502040204020203" pitchFamily="34" charset="0"/>
              </a:rPr>
              <a:t>45</a:t>
            </a:r>
            <a:r>
              <a:rPr lang="ja-JP" altLang="en-US" sz="1200" dirty="0">
                <a:solidFill>
                  <a:schemeClr val="bg1"/>
                </a:solidFill>
                <a:latin typeface="Segoe UI" panose="020B0502040204020203" pitchFamily="34" charset="0"/>
                <a:cs typeface="Segoe UI" panose="020B0502040204020203" pitchFamily="34" charset="0"/>
              </a:rPr>
              <a:t> ％を占める場合があります。</a:t>
            </a:r>
            <a:endParaRPr lang="en-US" sz="1200" dirty="0">
              <a:solidFill>
                <a:schemeClr val="bg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8</a:t>
            </a:fld>
            <a:endParaRPr lang="en-US"/>
          </a:p>
        </p:txBody>
      </p:sp>
    </p:spTree>
    <p:extLst>
      <p:ext uri="{BB962C8B-B14F-4D97-AF65-F5344CB8AC3E}">
        <p14:creationId xmlns:p14="http://schemas.microsoft.com/office/powerpoint/2010/main" val="212205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Prior Work</a:t>
            </a:r>
            <a:r>
              <a:rPr lang="en-US" dirty="0">
                <a:solidFill>
                  <a:schemeClr val="dk1"/>
                </a:solidFill>
              </a:rPr>
              <a:t>] Prior work utilizes copyback to migrate data for GC performance improvement. The copyback is the internal data movement inside a NAND flash plane, faster than external data movement between the NAND chip and SSD controller. Nevertheless, the data movement of copyback is inside the NAND flash plane so that no error correction can be conducted. As a result, prior work called traditional copyback-based GC, migrates data in two ways. First, valid data is read to detect errors externally; if no error is detected, the copyback is conducted for data migration. Otherwise, if the error is detected, the SSD controller will correct the error and then program the data externally</a:t>
            </a:r>
            <a:r>
              <a:rPr lang="en-US" dirty="0">
                <a:solidFill>
                  <a:schemeClr val="tx1"/>
                </a:solidFill>
                <a:latin typeface="Segoe UI" panose="020B0502040204020203" pitchFamily="34" charset="0"/>
                <a:cs typeface="Segoe UI" panose="020B0502040204020203" pitchFamily="34" charset="0"/>
              </a:rPr>
              <a:t>.</a:t>
            </a: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effectLst/>
              <a:latin typeface="Segoe UI" panose="020B0502040204020203" pitchFamily="34" charset="0"/>
              <a:ea typeface="MS Gothic" panose="020B0609070205080204" pitchFamily="49" charset="-128"/>
            </a:endParaRPr>
          </a:p>
          <a:p>
            <a:r>
              <a:rPr lang="ja-JP" altLang="en-US" dirty="0"/>
              <a:t>既存手法では、</a:t>
            </a:r>
            <a:r>
              <a:rPr lang="en-US" dirty="0">
                <a:solidFill>
                  <a:schemeClr val="dk1"/>
                </a:solidFill>
              </a:rPr>
              <a:t>Copyback</a:t>
            </a:r>
            <a:r>
              <a:rPr lang="ja-JP" altLang="en-US" dirty="0">
                <a:solidFill>
                  <a:schemeClr val="dk1"/>
                </a:solidFill>
              </a:rPr>
              <a:t> </a:t>
            </a:r>
            <a:r>
              <a:rPr lang="ja-JP" altLang="en-US" dirty="0"/>
              <a:t>を利用して、</a:t>
            </a:r>
            <a:r>
              <a:rPr lang="en-US" altLang="ja-JP" dirty="0"/>
              <a:t>GC </a:t>
            </a:r>
            <a:r>
              <a:rPr lang="ja-JP" altLang="en-US" dirty="0"/>
              <a:t>性能向上のためにデータを移動します。 </a:t>
            </a:r>
            <a:r>
              <a:rPr lang="en-US" dirty="0">
                <a:solidFill>
                  <a:schemeClr val="dk1"/>
                </a:solidFill>
              </a:rPr>
              <a:t>Copyback</a:t>
            </a:r>
            <a:r>
              <a:rPr lang="ja-JP" altLang="en-US" dirty="0">
                <a:solidFill>
                  <a:schemeClr val="dk1"/>
                </a:solidFill>
              </a:rPr>
              <a:t> </a:t>
            </a:r>
            <a:r>
              <a:rPr lang="ja-JP" altLang="en-US" dirty="0"/>
              <a:t>は、</a:t>
            </a:r>
            <a:r>
              <a:rPr lang="en-US" altLang="ja-JP" dirty="0"/>
              <a:t>NAND</a:t>
            </a:r>
            <a:r>
              <a:rPr lang="ja-JP" altLang="en-US" dirty="0"/>
              <a:t> フラッシュプレーン内の内部データ移動 </a:t>
            </a:r>
            <a:r>
              <a:rPr lang="en-US" altLang="ja-JP" dirty="0"/>
              <a:t>(</a:t>
            </a:r>
            <a:r>
              <a:rPr lang="en-US" dirty="0">
                <a:solidFill>
                  <a:schemeClr val="dk1"/>
                </a:solidFill>
              </a:rPr>
              <a:t>Internal </a:t>
            </a:r>
            <a:r>
              <a:rPr lang="en-US" altLang="ja-JP" dirty="0"/>
              <a:t>Data Movement) </a:t>
            </a:r>
            <a:r>
              <a:rPr lang="ja-JP" altLang="en-US" dirty="0"/>
              <a:t>であり、</a:t>
            </a:r>
            <a:r>
              <a:rPr lang="en-US" altLang="ja-JP" dirty="0"/>
              <a:t>NAND </a:t>
            </a:r>
            <a:r>
              <a:rPr lang="ja-JP" altLang="en-US" dirty="0"/>
              <a:t>チップと </a:t>
            </a:r>
            <a:r>
              <a:rPr lang="en-US" altLang="ja-JP" dirty="0"/>
              <a:t>SSD </a:t>
            </a:r>
            <a:r>
              <a:rPr lang="ja-JP" altLang="en-US" dirty="0"/>
              <a:t>コントローラー間の外部データ移動 </a:t>
            </a:r>
            <a:r>
              <a:rPr lang="en-US" altLang="ja-JP" dirty="0"/>
              <a:t>(External Data Movement) </a:t>
            </a:r>
            <a:r>
              <a:rPr lang="ja-JP" altLang="en-US" dirty="0"/>
              <a:t>より速いです。 </a:t>
            </a:r>
            <a:r>
              <a:rPr lang="ja-JP" altLang="en-US" sz="1800" dirty="0">
                <a:effectLst/>
                <a:latin typeface="Segoe UI" panose="020B0502040204020203" pitchFamily="34" charset="0"/>
              </a:rPr>
              <a:t>しかし</a:t>
            </a:r>
            <a:r>
              <a:rPr lang="ja-JP" altLang="en-US" dirty="0"/>
              <a:t>、</a:t>
            </a:r>
            <a:r>
              <a:rPr lang="en-US" dirty="0">
                <a:solidFill>
                  <a:schemeClr val="dk1"/>
                </a:solidFill>
              </a:rPr>
              <a:t>Copyback </a:t>
            </a:r>
            <a:r>
              <a:rPr lang="ja-JP" altLang="en-US" dirty="0"/>
              <a:t>のデータ移動は </a:t>
            </a:r>
            <a:r>
              <a:rPr lang="en-US" altLang="ja-JP" dirty="0"/>
              <a:t>NAND </a:t>
            </a:r>
            <a:r>
              <a:rPr lang="ja-JP" altLang="en-US" dirty="0"/>
              <a:t>フラッシュプレーン内にあるため、エラー訂正は実行できません。 その結果、従来のコピーバックベースの </a:t>
            </a:r>
            <a:r>
              <a:rPr lang="en-US" altLang="ja-JP" dirty="0"/>
              <a:t>GC</a:t>
            </a:r>
            <a:r>
              <a:rPr lang="ja-JP" altLang="en-US" dirty="0"/>
              <a:t> </a:t>
            </a:r>
            <a:r>
              <a:rPr lang="en-US" altLang="ja-JP" dirty="0"/>
              <a:t>(</a:t>
            </a:r>
            <a:r>
              <a:rPr lang="en-US" dirty="0">
                <a:latin typeface="Segoe UI" panose="020B0502040204020203" pitchFamily="34" charset="0"/>
                <a:cs typeface="Segoe UI" panose="020B0502040204020203" pitchFamily="34" charset="0"/>
              </a:rPr>
              <a:t>T</a:t>
            </a:r>
            <a:r>
              <a:rPr lang="en-US" sz="1200" dirty="0">
                <a:latin typeface="Segoe UI" panose="020B0502040204020203" pitchFamily="34" charset="0"/>
                <a:cs typeface="Segoe UI" panose="020B0502040204020203" pitchFamily="34" charset="0"/>
              </a:rPr>
              <a:t>raditional copyback-based GC</a:t>
            </a:r>
            <a:r>
              <a:rPr lang="en-US" altLang="ja-JP" dirty="0"/>
              <a:t>) </a:t>
            </a:r>
            <a:r>
              <a:rPr lang="ja-JP" altLang="en-US" dirty="0"/>
              <a:t>と呼ばれる既存手法は、</a:t>
            </a:r>
            <a:r>
              <a:rPr lang="en-US" altLang="ja-JP" dirty="0"/>
              <a:t>2 </a:t>
            </a:r>
            <a:r>
              <a:rPr lang="ja-JP" altLang="en-US" dirty="0"/>
              <a:t>つの方法でデータを移動します。 まず、</a:t>
            </a:r>
            <a:r>
              <a:rPr lang="en-US" altLang="ja-JP" dirty="0"/>
              <a:t>Valid Data </a:t>
            </a:r>
            <a:r>
              <a:rPr lang="ja-JP" altLang="en-US" dirty="0"/>
              <a:t>を読み取り、エラーを外部から </a:t>
            </a:r>
            <a:r>
              <a:rPr lang="en-US" altLang="ja-JP" dirty="0"/>
              <a:t>(or SSD Controller</a:t>
            </a:r>
            <a:r>
              <a:rPr lang="ja-JP" altLang="en-US" dirty="0"/>
              <a:t> に</a:t>
            </a:r>
            <a:r>
              <a:rPr lang="en-US" altLang="ja-JP" dirty="0"/>
              <a:t>) </a:t>
            </a:r>
            <a:r>
              <a:rPr lang="ja-JP" altLang="en-US" dirty="0"/>
              <a:t>検出します。 エラーが検出されない場合、データ移動のために </a:t>
            </a:r>
            <a:r>
              <a:rPr lang="en-US" dirty="0">
                <a:solidFill>
                  <a:schemeClr val="dk1"/>
                </a:solidFill>
              </a:rPr>
              <a:t>Copyback </a:t>
            </a:r>
            <a:r>
              <a:rPr lang="ja-JP" altLang="en-US" dirty="0"/>
              <a:t>が行われます。 一方、エラーが検出された場合、</a:t>
            </a:r>
            <a:r>
              <a:rPr lang="en-US" altLang="ja-JP" dirty="0"/>
              <a:t>SSD </a:t>
            </a:r>
            <a:r>
              <a:rPr lang="ja-JP" altLang="en-US" dirty="0"/>
              <a:t>コントローラーはエラーを訂正し、データを外部から </a:t>
            </a:r>
            <a:r>
              <a:rPr lang="en-US" altLang="ja-JP" dirty="0"/>
              <a:t>NAND </a:t>
            </a:r>
            <a:r>
              <a:rPr lang="ja-JP" altLang="en-US" dirty="0"/>
              <a:t>にプログラムします。</a:t>
            </a:r>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9</a:t>
            </a:fld>
            <a:endParaRPr lang="en-US"/>
          </a:p>
        </p:txBody>
      </p:sp>
    </p:spTree>
    <p:extLst>
      <p:ext uri="{BB962C8B-B14F-4D97-AF65-F5344CB8AC3E}">
        <p14:creationId xmlns:p14="http://schemas.microsoft.com/office/powerpoint/2010/main" val="29780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0394-63B2-A1E7-126C-10FD7B0E9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F6D55C-1B9F-E700-A940-4E5F5B704EC6}"/>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5185F2-9A0E-D1A9-7D4D-1A29CD8CFD84}"/>
              </a:ext>
            </a:extLst>
          </p:cNvPr>
          <p:cNvSpPr>
            <a:spLocks noGrp="1"/>
          </p:cNvSpPr>
          <p:nvPr>
            <p:ph type="dt" sz="half" idx="10"/>
          </p:nvPr>
        </p:nvSpPr>
        <p:spPr/>
        <p:txBody>
          <a:bodyPr/>
          <a:lstStyle/>
          <a:p>
            <a:fld id="{E5F08200-1527-4653-ADB4-A4D72012485A}" type="datetime1">
              <a:rPr lang="en-US" smtClean="0"/>
              <a:t>3/12/2024</a:t>
            </a:fld>
            <a:endParaRPr lang="en-US"/>
          </a:p>
        </p:txBody>
      </p:sp>
      <p:sp>
        <p:nvSpPr>
          <p:cNvPr id="5" name="Footer Placeholder 4">
            <a:extLst>
              <a:ext uri="{FF2B5EF4-FFF2-40B4-BE49-F238E27FC236}">
                <a16:creationId xmlns:a16="http://schemas.microsoft.com/office/drawing/2014/main" id="{DB9604E9-43E5-D7D7-E13A-B6963E545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1977E-212F-B5AE-7EFE-2E50BC88088F}"/>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208843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2A33-1AE5-1EF7-3EED-3A4DFB83FB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4723A-21EB-204D-EAF4-C3E7F0253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6AF32-4D65-2CA2-AFCE-1A173C3D6E57}"/>
              </a:ext>
            </a:extLst>
          </p:cNvPr>
          <p:cNvSpPr>
            <a:spLocks noGrp="1"/>
          </p:cNvSpPr>
          <p:nvPr>
            <p:ph type="dt" sz="half" idx="10"/>
          </p:nvPr>
        </p:nvSpPr>
        <p:spPr/>
        <p:txBody>
          <a:bodyPr/>
          <a:lstStyle/>
          <a:p>
            <a:fld id="{F8E55AB8-9215-4B97-8879-079AEE14A3D5}" type="datetime1">
              <a:rPr lang="en-US" smtClean="0"/>
              <a:t>3/12/2024</a:t>
            </a:fld>
            <a:endParaRPr lang="en-US"/>
          </a:p>
        </p:txBody>
      </p:sp>
      <p:sp>
        <p:nvSpPr>
          <p:cNvPr id="5" name="Footer Placeholder 4">
            <a:extLst>
              <a:ext uri="{FF2B5EF4-FFF2-40B4-BE49-F238E27FC236}">
                <a16:creationId xmlns:a16="http://schemas.microsoft.com/office/drawing/2014/main" id="{9EAF0B00-6783-7F24-9CDF-826ED81A3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9DFD7-5A64-FA31-D78B-0B8F3026A007}"/>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173171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B8B41-31C5-CBD6-9687-58294845F3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55E28E-C779-1CD9-FFCC-9D3D32797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9FC50-FD1F-44A4-61F0-E77BA89B5355}"/>
              </a:ext>
            </a:extLst>
          </p:cNvPr>
          <p:cNvSpPr>
            <a:spLocks noGrp="1"/>
          </p:cNvSpPr>
          <p:nvPr>
            <p:ph type="dt" sz="half" idx="10"/>
          </p:nvPr>
        </p:nvSpPr>
        <p:spPr/>
        <p:txBody>
          <a:bodyPr/>
          <a:lstStyle/>
          <a:p>
            <a:fld id="{E49D2B3A-6A96-47C2-B877-01D66F1A4797}" type="datetime1">
              <a:rPr lang="en-US" smtClean="0"/>
              <a:t>3/12/2024</a:t>
            </a:fld>
            <a:endParaRPr lang="en-US"/>
          </a:p>
        </p:txBody>
      </p:sp>
      <p:sp>
        <p:nvSpPr>
          <p:cNvPr id="5" name="Footer Placeholder 4">
            <a:extLst>
              <a:ext uri="{FF2B5EF4-FFF2-40B4-BE49-F238E27FC236}">
                <a16:creationId xmlns:a16="http://schemas.microsoft.com/office/drawing/2014/main" id="{C33F96BA-44CF-2EFC-283D-95936FA2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39DE5-D9D8-C70D-7E59-18DC66860D1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73498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A29-4727-B75E-1B3A-1DE929130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F584B-CB93-270B-0DCA-7ED9C437E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63F79-0134-5C36-8410-4A03E0FCF67A}"/>
              </a:ext>
            </a:extLst>
          </p:cNvPr>
          <p:cNvSpPr>
            <a:spLocks noGrp="1"/>
          </p:cNvSpPr>
          <p:nvPr>
            <p:ph type="dt" sz="half" idx="10"/>
          </p:nvPr>
        </p:nvSpPr>
        <p:spPr/>
        <p:txBody>
          <a:bodyPr/>
          <a:lstStyle/>
          <a:p>
            <a:fld id="{628C437E-9E42-47BA-A549-F5B2E05542EB}" type="datetime1">
              <a:rPr lang="en-US" smtClean="0"/>
              <a:t>3/12/2024</a:t>
            </a:fld>
            <a:endParaRPr lang="en-US"/>
          </a:p>
        </p:txBody>
      </p:sp>
      <p:sp>
        <p:nvSpPr>
          <p:cNvPr id="5" name="Footer Placeholder 4">
            <a:extLst>
              <a:ext uri="{FF2B5EF4-FFF2-40B4-BE49-F238E27FC236}">
                <a16:creationId xmlns:a16="http://schemas.microsoft.com/office/drawing/2014/main" id="{86E412D6-2755-9906-899B-EAF33DFAB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6069-A003-EF56-0677-6A6E988BDDD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246901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FF0D-DEEC-E4EF-5942-555D4D6CEE42}"/>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1DA4F-DAC8-FD95-BE3A-FC9C670EF052}"/>
              </a:ext>
            </a:extLst>
          </p:cNvPr>
          <p:cNvSpPr>
            <a:spLocks noGrp="1"/>
          </p:cNvSpPr>
          <p:nvPr>
            <p:ph type="body" idx="1"/>
          </p:nvPr>
        </p:nvSpPr>
        <p:spPr>
          <a:xfrm>
            <a:off x="831850" y="4589465"/>
            <a:ext cx="10515600" cy="1500187"/>
          </a:xfrm>
        </p:spPr>
        <p:txBody>
          <a:bodyPr/>
          <a:lstStyle>
            <a:lvl1pPr marL="0" indent="0">
              <a:buNone/>
              <a:defRPr sz="2400">
                <a:solidFill>
                  <a:schemeClr val="tx1">
                    <a:tint val="82000"/>
                  </a:schemeClr>
                </a:solidFill>
              </a:defRPr>
            </a:lvl1pPr>
            <a:lvl2pPr marL="457211" indent="0">
              <a:buNone/>
              <a:defRPr sz="2000">
                <a:solidFill>
                  <a:schemeClr val="tx1">
                    <a:tint val="82000"/>
                  </a:schemeClr>
                </a:solidFill>
              </a:defRPr>
            </a:lvl2pPr>
            <a:lvl3pPr marL="914423" indent="0">
              <a:buNone/>
              <a:defRPr sz="1801">
                <a:solidFill>
                  <a:schemeClr val="tx1">
                    <a:tint val="82000"/>
                  </a:schemeClr>
                </a:solidFill>
              </a:defRPr>
            </a:lvl3pPr>
            <a:lvl4pPr marL="1371634" indent="0">
              <a:buNone/>
              <a:defRPr sz="1600">
                <a:solidFill>
                  <a:schemeClr val="tx1">
                    <a:tint val="82000"/>
                  </a:schemeClr>
                </a:solidFill>
              </a:defRPr>
            </a:lvl4pPr>
            <a:lvl5pPr marL="1828846" indent="0">
              <a:buNone/>
              <a:defRPr sz="1600">
                <a:solidFill>
                  <a:schemeClr val="tx1">
                    <a:tint val="82000"/>
                  </a:schemeClr>
                </a:solidFill>
              </a:defRPr>
            </a:lvl5pPr>
            <a:lvl6pPr marL="2286057" indent="0">
              <a:buNone/>
              <a:defRPr sz="1600">
                <a:solidFill>
                  <a:schemeClr val="tx1">
                    <a:tint val="82000"/>
                  </a:schemeClr>
                </a:solidFill>
              </a:defRPr>
            </a:lvl6pPr>
            <a:lvl7pPr marL="2743269" indent="0">
              <a:buNone/>
              <a:defRPr sz="1600">
                <a:solidFill>
                  <a:schemeClr val="tx1">
                    <a:tint val="82000"/>
                  </a:schemeClr>
                </a:solidFill>
              </a:defRPr>
            </a:lvl7pPr>
            <a:lvl8pPr marL="3200480" indent="0">
              <a:buNone/>
              <a:defRPr sz="1600">
                <a:solidFill>
                  <a:schemeClr val="tx1">
                    <a:tint val="82000"/>
                  </a:schemeClr>
                </a:solidFill>
              </a:defRPr>
            </a:lvl8pPr>
            <a:lvl9pPr marL="3657691"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EFFD8-7B2B-4890-F69F-C30EA953AE65}"/>
              </a:ext>
            </a:extLst>
          </p:cNvPr>
          <p:cNvSpPr>
            <a:spLocks noGrp="1"/>
          </p:cNvSpPr>
          <p:nvPr>
            <p:ph type="dt" sz="half" idx="10"/>
          </p:nvPr>
        </p:nvSpPr>
        <p:spPr/>
        <p:txBody>
          <a:bodyPr/>
          <a:lstStyle/>
          <a:p>
            <a:fld id="{A61463E5-AF80-4AD9-B3B6-1C16F774AEFF}" type="datetime1">
              <a:rPr lang="en-US" smtClean="0"/>
              <a:t>3/12/2024</a:t>
            </a:fld>
            <a:endParaRPr lang="en-US"/>
          </a:p>
        </p:txBody>
      </p:sp>
      <p:sp>
        <p:nvSpPr>
          <p:cNvPr id="5" name="Footer Placeholder 4">
            <a:extLst>
              <a:ext uri="{FF2B5EF4-FFF2-40B4-BE49-F238E27FC236}">
                <a16:creationId xmlns:a16="http://schemas.microsoft.com/office/drawing/2014/main" id="{817AE078-63AA-7BFC-8B21-2BCDFC4D0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83645-287F-564F-DB8D-BE91A56E77A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1602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D0CF-8947-CE74-7A47-B29171D0C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C26DC-AFB9-90A3-42EE-2FBCEAC3421D}"/>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F18CF-7357-D063-FBE4-7C88DCDE5613}"/>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0DDF4-25D7-4E41-D194-1130A169E63C}"/>
              </a:ext>
            </a:extLst>
          </p:cNvPr>
          <p:cNvSpPr>
            <a:spLocks noGrp="1"/>
          </p:cNvSpPr>
          <p:nvPr>
            <p:ph type="dt" sz="half" idx="10"/>
          </p:nvPr>
        </p:nvSpPr>
        <p:spPr/>
        <p:txBody>
          <a:bodyPr/>
          <a:lstStyle/>
          <a:p>
            <a:fld id="{F27ECB6E-FB5A-4C66-87C4-4EF76427E0F4}" type="datetime1">
              <a:rPr lang="en-US" smtClean="0"/>
              <a:t>3/12/2024</a:t>
            </a:fld>
            <a:endParaRPr lang="en-US"/>
          </a:p>
        </p:txBody>
      </p:sp>
      <p:sp>
        <p:nvSpPr>
          <p:cNvPr id="6" name="Footer Placeholder 5">
            <a:extLst>
              <a:ext uri="{FF2B5EF4-FFF2-40B4-BE49-F238E27FC236}">
                <a16:creationId xmlns:a16="http://schemas.microsoft.com/office/drawing/2014/main" id="{1B2D24FB-3DE8-B777-02D0-23E8E8338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378C2-0640-34A3-4E0B-0861A37D6CB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267652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1FC-243A-8F9A-050B-15ED7D15C417}"/>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3C0E2-4483-9B18-B03C-D782D1D06B41}"/>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BC2EE-6D8E-C843-A7EE-749418EFB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114E6-6863-2BD3-4C0A-857512DF9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F92BE-D089-B94F-1499-BB83998F99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11A70B-BDCF-BA49-86A1-7AF8B51F85DC}"/>
              </a:ext>
            </a:extLst>
          </p:cNvPr>
          <p:cNvSpPr>
            <a:spLocks noGrp="1"/>
          </p:cNvSpPr>
          <p:nvPr>
            <p:ph type="dt" sz="half" idx="10"/>
          </p:nvPr>
        </p:nvSpPr>
        <p:spPr/>
        <p:txBody>
          <a:bodyPr/>
          <a:lstStyle/>
          <a:p>
            <a:fld id="{46C2A01E-5A87-4F1C-997D-D0CB5BAB5924}" type="datetime1">
              <a:rPr lang="en-US" smtClean="0"/>
              <a:t>3/12/2024</a:t>
            </a:fld>
            <a:endParaRPr lang="en-US"/>
          </a:p>
        </p:txBody>
      </p:sp>
      <p:sp>
        <p:nvSpPr>
          <p:cNvPr id="8" name="Footer Placeholder 7">
            <a:extLst>
              <a:ext uri="{FF2B5EF4-FFF2-40B4-BE49-F238E27FC236}">
                <a16:creationId xmlns:a16="http://schemas.microsoft.com/office/drawing/2014/main" id="{F06EBB8E-CDFD-4737-3877-FD40BA233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49E983-A098-CDFC-8DAB-60629180EA7F}"/>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13761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A646-8E15-4C3F-34B1-2E9999FF46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66A6BB-76CB-DF46-D04B-64CF587A4D2F}"/>
              </a:ext>
            </a:extLst>
          </p:cNvPr>
          <p:cNvSpPr>
            <a:spLocks noGrp="1"/>
          </p:cNvSpPr>
          <p:nvPr>
            <p:ph type="dt" sz="half" idx="10"/>
          </p:nvPr>
        </p:nvSpPr>
        <p:spPr/>
        <p:txBody>
          <a:bodyPr/>
          <a:lstStyle/>
          <a:p>
            <a:fld id="{D1006B2D-81F0-45D9-83EC-5E909ECE1E56}" type="datetime1">
              <a:rPr lang="en-US" smtClean="0"/>
              <a:t>3/12/2024</a:t>
            </a:fld>
            <a:endParaRPr lang="en-US"/>
          </a:p>
        </p:txBody>
      </p:sp>
      <p:sp>
        <p:nvSpPr>
          <p:cNvPr id="4" name="Footer Placeholder 3">
            <a:extLst>
              <a:ext uri="{FF2B5EF4-FFF2-40B4-BE49-F238E27FC236}">
                <a16:creationId xmlns:a16="http://schemas.microsoft.com/office/drawing/2014/main" id="{D69B7443-B3FB-9A2D-A527-C1E2E937C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D1DAC-E9E5-97E5-E9F6-23E2096C9BBB}"/>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35970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F7CEF-1F0D-74DB-FF81-18BDCC10167E}"/>
              </a:ext>
            </a:extLst>
          </p:cNvPr>
          <p:cNvSpPr>
            <a:spLocks noGrp="1"/>
          </p:cNvSpPr>
          <p:nvPr>
            <p:ph type="dt" sz="half" idx="10"/>
          </p:nvPr>
        </p:nvSpPr>
        <p:spPr/>
        <p:txBody>
          <a:bodyPr/>
          <a:lstStyle/>
          <a:p>
            <a:fld id="{CB0551D4-090E-4CBB-B99C-3DBC8B51DFC2}" type="datetime1">
              <a:rPr lang="en-US" smtClean="0"/>
              <a:t>3/12/2024</a:t>
            </a:fld>
            <a:endParaRPr lang="en-US"/>
          </a:p>
        </p:txBody>
      </p:sp>
      <p:sp>
        <p:nvSpPr>
          <p:cNvPr id="3" name="Footer Placeholder 2">
            <a:extLst>
              <a:ext uri="{FF2B5EF4-FFF2-40B4-BE49-F238E27FC236}">
                <a16:creationId xmlns:a16="http://schemas.microsoft.com/office/drawing/2014/main" id="{D7F2DE6A-0D87-A47D-D356-6DBD96F5D7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EEF00-D1E6-2E49-B843-44427A472FCC}"/>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77970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C05A-3DD8-A81C-C0A0-778B85CEA5AD}"/>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535E8-B86C-37AD-659A-91CC40E33002}"/>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64696A-6A7B-6461-67CD-64E6E41A8056}"/>
              </a:ext>
            </a:extLst>
          </p:cNvPr>
          <p:cNvSpPr>
            <a:spLocks noGrp="1"/>
          </p:cNvSpPr>
          <p:nvPr>
            <p:ph type="body" sz="half" idx="2"/>
          </p:nvPr>
        </p:nvSpPr>
        <p:spPr>
          <a:xfrm>
            <a:off x="839789"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21FFC9DC-B33B-04AC-E056-5F31D4821461}"/>
              </a:ext>
            </a:extLst>
          </p:cNvPr>
          <p:cNvSpPr>
            <a:spLocks noGrp="1"/>
          </p:cNvSpPr>
          <p:nvPr>
            <p:ph type="dt" sz="half" idx="10"/>
          </p:nvPr>
        </p:nvSpPr>
        <p:spPr/>
        <p:txBody>
          <a:bodyPr/>
          <a:lstStyle/>
          <a:p>
            <a:fld id="{193FC648-FB41-4CB4-9AB1-5D4CD996BB80}" type="datetime1">
              <a:rPr lang="en-US" smtClean="0"/>
              <a:t>3/12/2024</a:t>
            </a:fld>
            <a:endParaRPr lang="en-US"/>
          </a:p>
        </p:txBody>
      </p:sp>
      <p:sp>
        <p:nvSpPr>
          <p:cNvPr id="6" name="Footer Placeholder 5">
            <a:extLst>
              <a:ext uri="{FF2B5EF4-FFF2-40B4-BE49-F238E27FC236}">
                <a16:creationId xmlns:a16="http://schemas.microsoft.com/office/drawing/2014/main" id="{177B5F39-66FE-DEE9-AA09-33DDCC6BF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3C2C8-215C-04E3-DF0E-3BC9FE39626F}"/>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59722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55A1-0B3D-A7CE-1A1C-7617C8AAB720}"/>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982DC6-56E5-F854-CC91-94A0E18CC5C6}"/>
              </a:ext>
            </a:extLst>
          </p:cNvPr>
          <p:cNvSpPr>
            <a:spLocks noGrp="1"/>
          </p:cNvSpPr>
          <p:nvPr>
            <p:ph type="pic" idx="1"/>
          </p:nvPr>
        </p:nvSpPr>
        <p:spPr>
          <a:xfrm>
            <a:off x="5183188" y="987427"/>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lang="en-US"/>
          </a:p>
        </p:txBody>
      </p:sp>
      <p:sp>
        <p:nvSpPr>
          <p:cNvPr id="4" name="Text Placeholder 3">
            <a:extLst>
              <a:ext uri="{FF2B5EF4-FFF2-40B4-BE49-F238E27FC236}">
                <a16:creationId xmlns:a16="http://schemas.microsoft.com/office/drawing/2014/main" id="{A99BE173-AE2B-67E0-211B-17A0B5EE92E5}"/>
              </a:ext>
            </a:extLst>
          </p:cNvPr>
          <p:cNvSpPr>
            <a:spLocks noGrp="1"/>
          </p:cNvSpPr>
          <p:nvPr>
            <p:ph type="body" sz="half" idx="2"/>
          </p:nvPr>
        </p:nvSpPr>
        <p:spPr>
          <a:xfrm>
            <a:off x="839789"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6AD6830-0512-966C-8A01-163233C04C92}"/>
              </a:ext>
            </a:extLst>
          </p:cNvPr>
          <p:cNvSpPr>
            <a:spLocks noGrp="1"/>
          </p:cNvSpPr>
          <p:nvPr>
            <p:ph type="dt" sz="half" idx="10"/>
          </p:nvPr>
        </p:nvSpPr>
        <p:spPr/>
        <p:txBody>
          <a:bodyPr/>
          <a:lstStyle/>
          <a:p>
            <a:fld id="{EDC7C2C4-F057-4E31-8F92-8014FE019344}" type="datetime1">
              <a:rPr lang="en-US" smtClean="0"/>
              <a:t>3/12/2024</a:t>
            </a:fld>
            <a:endParaRPr lang="en-US"/>
          </a:p>
        </p:txBody>
      </p:sp>
      <p:sp>
        <p:nvSpPr>
          <p:cNvPr id="6" name="Footer Placeholder 5">
            <a:extLst>
              <a:ext uri="{FF2B5EF4-FFF2-40B4-BE49-F238E27FC236}">
                <a16:creationId xmlns:a16="http://schemas.microsoft.com/office/drawing/2014/main" id="{6B4BF9BE-3241-2B79-36F0-5534A70D0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D98DB-FE3B-421A-4EB9-48488CF917E7}"/>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46069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5FF51-4A49-04E4-91C7-6299CE5891FB}"/>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E3155-8F4A-B750-DD99-B89F390E676B}"/>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341E2-6B63-DC6A-43EC-D9CEA3858AD2}"/>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0229E2-6D7A-43EE-84F6-78249787562D}" type="datetime1">
              <a:rPr lang="en-US" smtClean="0"/>
              <a:t>3/12/2024</a:t>
            </a:fld>
            <a:endParaRPr lang="en-US"/>
          </a:p>
        </p:txBody>
      </p:sp>
      <p:sp>
        <p:nvSpPr>
          <p:cNvPr id="5" name="Footer Placeholder 4">
            <a:extLst>
              <a:ext uri="{FF2B5EF4-FFF2-40B4-BE49-F238E27FC236}">
                <a16:creationId xmlns:a16="http://schemas.microsoft.com/office/drawing/2014/main" id="{ADC67A5A-3249-5FC4-A145-EA31EDA23E5E}"/>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84D5D1-34CE-B01A-A1E0-52B89846A6BA}"/>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07F9FD-4E10-4B0A-8100-6F5044EF21A9}" type="slidenum">
              <a:rPr lang="en-US" smtClean="0"/>
              <a:t>‹#›</a:t>
            </a:fld>
            <a:endParaRPr lang="en-US"/>
          </a:p>
        </p:txBody>
      </p:sp>
    </p:spTree>
    <p:extLst>
      <p:ext uri="{BB962C8B-B14F-4D97-AF65-F5344CB8AC3E}">
        <p14:creationId xmlns:p14="http://schemas.microsoft.com/office/powerpoint/2010/main" val="200709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58CD-48A7-E80F-6054-C4A16FC122CA}"/>
              </a:ext>
            </a:extLst>
          </p:cNvPr>
          <p:cNvSpPr>
            <a:spLocks noGrp="1"/>
          </p:cNvSpPr>
          <p:nvPr>
            <p:ph type="ctrTitle"/>
          </p:nvPr>
        </p:nvSpPr>
        <p:spPr>
          <a:xfrm>
            <a:off x="576349" y="1737506"/>
            <a:ext cx="11039303" cy="1554335"/>
          </a:xfrm>
        </p:spPr>
        <p:txBody>
          <a:bodyPr anchor="ctr">
            <a:normAutofit/>
          </a:bodyPr>
          <a:lstStyle/>
          <a:p>
            <a:pPr>
              <a:lnSpc>
                <a:spcPct val="100000"/>
              </a:lnSpc>
            </a:pPr>
            <a:r>
              <a:rPr lang="en-US" sz="3200" dirty="0">
                <a:latin typeface="Segoe UI" panose="020B0502040204020203" pitchFamily="34" charset="0"/>
                <a:cs typeface="Segoe UI" panose="020B0502040204020203" pitchFamily="34" charset="0"/>
              </a:rPr>
              <a:t>FastGC: Accelerate Garbage Collection</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via an Efficient Copyback-based Data Migration in SSDs</a:t>
            </a: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2626821" y="4331076"/>
            <a:ext cx="6938356" cy="1554335"/>
          </a:xfrm>
          <a:prstGeom prst="rect">
            <a:avLst/>
          </a:prstGeom>
        </p:spPr>
        <p:txBody>
          <a:bodyPr vert="horz" lIns="91440" tIns="45721" rIns="91440" bIns="45721"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Segoe UI" panose="020B0502040204020203" pitchFamily="34" charset="0"/>
                <a:cs typeface="Segoe UI" panose="020B0502040204020203" pitchFamily="34" charset="0"/>
              </a:rPr>
              <a:t>Sheng Yang</a:t>
            </a:r>
          </a:p>
          <a:p>
            <a:pPr>
              <a:lnSpc>
                <a:spcPct val="100000"/>
              </a:lnSpc>
            </a:pPr>
            <a:r>
              <a:rPr lang="en-US" sz="2800" dirty="0">
                <a:latin typeface="Segoe UI" panose="020B0502040204020203" pitchFamily="34" charset="0"/>
                <a:cs typeface="Segoe UI" panose="020B0502040204020203" pitchFamily="34" charset="0"/>
              </a:rPr>
              <a:t>2024/03/xx</a:t>
            </a:r>
          </a:p>
        </p:txBody>
      </p:sp>
      <p:sp>
        <p:nvSpPr>
          <p:cNvPr id="3" name="Slide Number Placeholder 3">
            <a:extLst>
              <a:ext uri="{FF2B5EF4-FFF2-40B4-BE49-F238E27FC236}">
                <a16:creationId xmlns:a16="http://schemas.microsoft.com/office/drawing/2014/main" id="{B7604B0A-54D8-5517-4483-8B33915ACD3C}"/>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a:t>
            </a:fld>
            <a:endParaRPr lang="en-US" sz="2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257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ja-JP" sz="1800" dirty="0">
                <a:latin typeface="Segoe UI" panose="020B0502040204020203" pitchFamily="34" charset="0"/>
                <a:cs typeface="Segoe UI" panose="020B0502040204020203" pitchFamily="34" charset="0"/>
              </a:rPr>
              <a:t>Utilizing </a:t>
            </a: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to migrate data for GC performance improvement</a:t>
            </a:r>
          </a:p>
        </p:txBody>
      </p:sp>
      <p:grpSp>
        <p:nvGrpSpPr>
          <p:cNvPr id="9" name="Group 8">
            <a:extLst>
              <a:ext uri="{FF2B5EF4-FFF2-40B4-BE49-F238E27FC236}">
                <a16:creationId xmlns:a16="http://schemas.microsoft.com/office/drawing/2014/main" id="{9DC9DA3F-868C-B41B-6197-C65F9C28C22C}"/>
              </a:ext>
            </a:extLst>
          </p:cNvPr>
          <p:cNvGrpSpPr/>
          <p:nvPr/>
        </p:nvGrpSpPr>
        <p:grpSpPr>
          <a:xfrm>
            <a:off x="1081436" y="4288920"/>
            <a:ext cx="5849011" cy="1874823"/>
            <a:chOff x="1081436" y="4288920"/>
            <a:chExt cx="5849011" cy="1874823"/>
          </a:xfrm>
        </p:grpSpPr>
        <p:sp>
          <p:nvSpPr>
            <p:cNvPr id="24" name="Google Shape;116;p26">
              <a:extLst>
                <a:ext uri="{FF2B5EF4-FFF2-40B4-BE49-F238E27FC236}">
                  <a16:creationId xmlns:a16="http://schemas.microsoft.com/office/drawing/2014/main" id="{B9D07131-3A2C-A8DD-1546-2C62DB0D2BC2}"/>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25" name="Google Shape;116;p26">
              <a:extLst>
                <a:ext uri="{FF2B5EF4-FFF2-40B4-BE49-F238E27FC236}">
                  <a16:creationId xmlns:a16="http://schemas.microsoft.com/office/drawing/2014/main" id="{1A147582-7BD1-6AB2-235C-7166A952062B}"/>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8" name="Google Shape;347;p39">
              <a:extLst>
                <a:ext uri="{FF2B5EF4-FFF2-40B4-BE49-F238E27FC236}">
                  <a16:creationId xmlns:a16="http://schemas.microsoft.com/office/drawing/2014/main" id="{834474F3-FEBD-54BA-2F4D-5A3E229B61B7}"/>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10</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Prior Work</a:t>
            </a:r>
          </a:p>
        </p:txBody>
      </p:sp>
      <p:sp>
        <p:nvSpPr>
          <p:cNvPr id="16" name="Google Shape;116;p26">
            <a:extLst>
              <a:ext uri="{FF2B5EF4-FFF2-40B4-BE49-F238E27FC236}">
                <a16:creationId xmlns:a16="http://schemas.microsoft.com/office/drawing/2014/main" id="{04CD2CC6-B9AD-B31D-F205-D776793F3E92}"/>
              </a:ext>
            </a:extLst>
          </p:cNvPr>
          <p:cNvSpPr/>
          <p:nvPr/>
        </p:nvSpPr>
        <p:spPr>
          <a:xfrm rot="5400000">
            <a:off x="2927463" y="-235379"/>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8" name="Google Shape;116;p26">
            <a:extLst>
              <a:ext uri="{FF2B5EF4-FFF2-40B4-BE49-F238E27FC236}">
                <a16:creationId xmlns:a16="http://schemas.microsoft.com/office/drawing/2014/main" id="{1F5C1AB6-2BCA-3B8E-6FD9-4BA1197D7087}"/>
              </a:ext>
            </a:extLst>
          </p:cNvPr>
          <p:cNvSpPr/>
          <p:nvPr/>
        </p:nvSpPr>
        <p:spPr>
          <a:xfrm rot="5400000">
            <a:off x="1329734" y="1826449"/>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9" name="Google Shape;116;p26">
            <a:extLst>
              <a:ext uri="{FF2B5EF4-FFF2-40B4-BE49-F238E27FC236}">
                <a16:creationId xmlns:a16="http://schemas.microsoft.com/office/drawing/2014/main" id="{3B8D9BFB-A3BE-D85E-1121-AB19C523214D}"/>
              </a:ext>
            </a:extLst>
          </p:cNvPr>
          <p:cNvSpPr/>
          <p:nvPr/>
        </p:nvSpPr>
        <p:spPr>
          <a:xfrm rot="5400000">
            <a:off x="5270366" y="1826449"/>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0" name="Arrow: Right 19">
            <a:extLst>
              <a:ext uri="{FF2B5EF4-FFF2-40B4-BE49-F238E27FC236}">
                <a16:creationId xmlns:a16="http://schemas.microsoft.com/office/drawing/2014/main" id="{37A6D3BF-422D-BF25-997E-E8F50C5C3134}"/>
              </a:ext>
            </a:extLst>
          </p:cNvPr>
          <p:cNvSpPr/>
          <p:nvPr/>
        </p:nvSpPr>
        <p:spPr>
          <a:xfrm>
            <a:off x="2866953" y="2101915"/>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sp>
        <p:nvSpPr>
          <p:cNvPr id="21" name="Google Shape;180;p30">
            <a:extLst>
              <a:ext uri="{FF2B5EF4-FFF2-40B4-BE49-F238E27FC236}">
                <a16:creationId xmlns:a16="http://schemas.microsoft.com/office/drawing/2014/main" id="{F8D8AA20-E3EC-9A56-9BCA-0C25A2525F7F}"/>
              </a:ext>
            </a:extLst>
          </p:cNvPr>
          <p:cNvSpPr txBox="1"/>
          <p:nvPr/>
        </p:nvSpPr>
        <p:spPr>
          <a:xfrm>
            <a:off x="400638" y="6024098"/>
            <a:ext cx="10811798" cy="971402"/>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Copyback means the internal data move: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(1) TN-29-15: NAND Flash Performance Improvement Using Internal Data Move, https://www.micron.com/-/media/client/global/documents/products/technical-note/nand-flash/tn2915.pdf</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(2) KIOXIA 4Gb 1.8V Serial Interface NAND Technical Data Sheet, https://europe.kioxia.com/content/dam/kioxia/newidr/productinfo/datasheet/201910/DST_TC58CYG2S0HRAIJ-TDE_EN_36007.pdf</a:t>
            </a:r>
          </a:p>
          <a:p>
            <a:pPr>
              <a:buClr>
                <a:srgbClr val="000000"/>
              </a:buClr>
              <a:buSzPts val="800"/>
            </a:pPr>
            <a:endParaRPr lang="en-US" sz="900" dirty="0">
              <a:solidFill>
                <a:srgbClr val="000000"/>
              </a:solidFill>
              <a:latin typeface="Segoe UI" panose="020B0502040204020203" pitchFamily="34" charset="0"/>
              <a:cs typeface="Segoe UI" panose="020B0502040204020203" pitchFamily="34" charset="0"/>
              <a:sym typeface="Arial"/>
            </a:endParaRP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ECC (Error Correction Code)</a:t>
            </a:r>
          </a:p>
        </p:txBody>
      </p:sp>
      <p:sp>
        <p:nvSpPr>
          <p:cNvPr id="23" name="Google Shape;347;p39">
            <a:extLst>
              <a:ext uri="{FF2B5EF4-FFF2-40B4-BE49-F238E27FC236}">
                <a16:creationId xmlns:a16="http://schemas.microsoft.com/office/drawing/2014/main" id="{C9926305-0AB1-32B2-8B25-BC1C9EF7FEE3}"/>
              </a:ext>
            </a:extLst>
          </p:cNvPr>
          <p:cNvSpPr txBox="1">
            <a:spLocks/>
          </p:cNvSpPr>
          <p:nvPr/>
        </p:nvSpPr>
        <p:spPr>
          <a:xfrm>
            <a:off x="7293302" y="1505414"/>
            <a:ext cx="4737572" cy="45741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characteristics</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Faster than external data move </a:t>
            </a:r>
            <a:r>
              <a:rPr lang="en-US" dirty="0">
                <a:solidFill>
                  <a:schemeClr val="tx1"/>
                </a:solidFill>
                <a:latin typeface="Segoe UI" panose="020B0502040204020203" pitchFamily="34" charset="0"/>
                <a:cs typeface="Segoe UI" panose="020B0502040204020203" pitchFamily="34" charset="0"/>
              </a:rPr>
              <a:t>(e.g., 40%)</a:t>
            </a: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No error correction</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TCBGC data migration:</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a:t>
            </a:r>
            <a:r>
              <a:rPr lang="en-US" dirty="0">
                <a:solidFill>
                  <a:srgbClr val="C00000"/>
                </a:solidFill>
                <a:latin typeface="Segoe UI" panose="020B0502040204020203" pitchFamily="34" charset="0"/>
                <a:cs typeface="Segoe UI" panose="020B0502040204020203" pitchFamily="34" charset="0"/>
              </a:rPr>
              <a:t>Read data to detect error externally</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a:t>
            </a:r>
            <a:r>
              <a:rPr lang="en-US" dirty="0">
                <a:solidFill>
                  <a:schemeClr val="accent6">
                    <a:lumMod val="75000"/>
                  </a:schemeClr>
                </a:solidFill>
                <a:latin typeface="Segoe UI" panose="020B0502040204020203" pitchFamily="34" charset="0"/>
                <a:cs typeface="Segoe UI" panose="020B0502040204020203" pitchFamily="34" charset="0"/>
              </a:rPr>
              <a:t>Copyback data if no error is detected</a:t>
            </a: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082B1042-6FF0-937C-F876-D80385159892}"/>
              </a:ext>
            </a:extLst>
          </p:cNvPr>
          <p:cNvGrpSpPr/>
          <p:nvPr/>
        </p:nvGrpSpPr>
        <p:grpSpPr>
          <a:xfrm>
            <a:off x="1141430" y="3429002"/>
            <a:ext cx="1184824" cy="998964"/>
            <a:chOff x="1141430" y="3429002"/>
            <a:chExt cx="1184824" cy="998964"/>
          </a:xfrm>
        </p:grpSpPr>
        <p:sp>
          <p:nvSpPr>
            <p:cNvPr id="27" name="Arrow: Right 26">
              <a:extLst>
                <a:ext uri="{FF2B5EF4-FFF2-40B4-BE49-F238E27FC236}">
                  <a16:creationId xmlns:a16="http://schemas.microsoft.com/office/drawing/2014/main" id="{9AF6A01C-0472-B655-E0AA-0FA9AD90EE10}"/>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8" name="Google Shape;347;p39">
              <a:extLst>
                <a:ext uri="{FF2B5EF4-FFF2-40B4-BE49-F238E27FC236}">
                  <a16:creationId xmlns:a16="http://schemas.microsoft.com/office/drawing/2014/main" id="{84F477AA-CDEF-A5EF-1F7D-05DC70E125DE}"/>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grpSp>
      <p:sp>
        <p:nvSpPr>
          <p:cNvPr id="30" name="Google Shape;347;p39">
            <a:extLst>
              <a:ext uri="{FF2B5EF4-FFF2-40B4-BE49-F238E27FC236}">
                <a16:creationId xmlns:a16="http://schemas.microsoft.com/office/drawing/2014/main" id="{54D1A160-0561-68B9-1696-B308833D4685}"/>
              </a:ext>
            </a:extLst>
          </p:cNvPr>
          <p:cNvSpPr txBox="1">
            <a:spLocks/>
          </p:cNvSpPr>
          <p:nvPr/>
        </p:nvSpPr>
        <p:spPr>
          <a:xfrm>
            <a:off x="3577472" y="1797518"/>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Tree>
    <p:extLst>
      <p:ext uri="{BB962C8B-B14F-4D97-AF65-F5344CB8AC3E}">
        <p14:creationId xmlns:p14="http://schemas.microsoft.com/office/powerpoint/2010/main" val="295201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ja-JP" sz="1800" dirty="0">
                <a:latin typeface="Segoe UI" panose="020B0502040204020203" pitchFamily="34" charset="0"/>
                <a:cs typeface="Segoe UI" panose="020B0502040204020203" pitchFamily="34" charset="0"/>
              </a:rPr>
              <a:t>Utilizing </a:t>
            </a: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to migrate data for GC performance improvement</a:t>
            </a:r>
          </a:p>
        </p:txBody>
      </p:sp>
      <p:grpSp>
        <p:nvGrpSpPr>
          <p:cNvPr id="9" name="Group 8">
            <a:extLst>
              <a:ext uri="{FF2B5EF4-FFF2-40B4-BE49-F238E27FC236}">
                <a16:creationId xmlns:a16="http://schemas.microsoft.com/office/drawing/2014/main" id="{9DC9DA3F-868C-B41B-6197-C65F9C28C22C}"/>
              </a:ext>
            </a:extLst>
          </p:cNvPr>
          <p:cNvGrpSpPr/>
          <p:nvPr/>
        </p:nvGrpSpPr>
        <p:grpSpPr>
          <a:xfrm>
            <a:off x="1081436" y="4288920"/>
            <a:ext cx="5849011" cy="1874823"/>
            <a:chOff x="1081436" y="4288920"/>
            <a:chExt cx="5849011" cy="1874823"/>
          </a:xfrm>
        </p:grpSpPr>
        <p:sp>
          <p:nvSpPr>
            <p:cNvPr id="24" name="Google Shape;116;p26">
              <a:extLst>
                <a:ext uri="{FF2B5EF4-FFF2-40B4-BE49-F238E27FC236}">
                  <a16:creationId xmlns:a16="http://schemas.microsoft.com/office/drawing/2014/main" id="{B9D07131-3A2C-A8DD-1546-2C62DB0D2BC2}"/>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25" name="Google Shape;116;p26">
              <a:extLst>
                <a:ext uri="{FF2B5EF4-FFF2-40B4-BE49-F238E27FC236}">
                  <a16:creationId xmlns:a16="http://schemas.microsoft.com/office/drawing/2014/main" id="{1A147582-7BD1-6AB2-235C-7166A952062B}"/>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8" name="Google Shape;347;p39">
              <a:extLst>
                <a:ext uri="{FF2B5EF4-FFF2-40B4-BE49-F238E27FC236}">
                  <a16:creationId xmlns:a16="http://schemas.microsoft.com/office/drawing/2014/main" id="{834474F3-FEBD-54BA-2F4D-5A3E229B61B7}"/>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11</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Prior Work</a:t>
            </a:r>
          </a:p>
        </p:txBody>
      </p:sp>
      <p:sp>
        <p:nvSpPr>
          <p:cNvPr id="16" name="Google Shape;116;p26">
            <a:extLst>
              <a:ext uri="{FF2B5EF4-FFF2-40B4-BE49-F238E27FC236}">
                <a16:creationId xmlns:a16="http://schemas.microsoft.com/office/drawing/2014/main" id="{04CD2CC6-B9AD-B31D-F205-D776793F3E92}"/>
              </a:ext>
            </a:extLst>
          </p:cNvPr>
          <p:cNvSpPr/>
          <p:nvPr/>
        </p:nvSpPr>
        <p:spPr>
          <a:xfrm rot="5400000">
            <a:off x="2927463" y="-235379"/>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8" name="Google Shape;116;p26">
            <a:extLst>
              <a:ext uri="{FF2B5EF4-FFF2-40B4-BE49-F238E27FC236}">
                <a16:creationId xmlns:a16="http://schemas.microsoft.com/office/drawing/2014/main" id="{1F5C1AB6-2BCA-3B8E-6FD9-4BA1197D7087}"/>
              </a:ext>
            </a:extLst>
          </p:cNvPr>
          <p:cNvSpPr/>
          <p:nvPr/>
        </p:nvSpPr>
        <p:spPr>
          <a:xfrm rot="5400000">
            <a:off x="1329734" y="1826449"/>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9" name="Google Shape;116;p26">
            <a:extLst>
              <a:ext uri="{FF2B5EF4-FFF2-40B4-BE49-F238E27FC236}">
                <a16:creationId xmlns:a16="http://schemas.microsoft.com/office/drawing/2014/main" id="{3B8D9BFB-A3BE-D85E-1121-AB19C523214D}"/>
              </a:ext>
            </a:extLst>
          </p:cNvPr>
          <p:cNvSpPr/>
          <p:nvPr/>
        </p:nvSpPr>
        <p:spPr>
          <a:xfrm rot="5400000">
            <a:off x="5270366" y="1826449"/>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0" name="Arrow: Right 19">
            <a:extLst>
              <a:ext uri="{FF2B5EF4-FFF2-40B4-BE49-F238E27FC236}">
                <a16:creationId xmlns:a16="http://schemas.microsoft.com/office/drawing/2014/main" id="{37A6D3BF-422D-BF25-997E-E8F50C5C3134}"/>
              </a:ext>
            </a:extLst>
          </p:cNvPr>
          <p:cNvSpPr/>
          <p:nvPr/>
        </p:nvSpPr>
        <p:spPr>
          <a:xfrm>
            <a:off x="2866953" y="2101915"/>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sp>
        <p:nvSpPr>
          <p:cNvPr id="23" name="Google Shape;347;p39">
            <a:extLst>
              <a:ext uri="{FF2B5EF4-FFF2-40B4-BE49-F238E27FC236}">
                <a16:creationId xmlns:a16="http://schemas.microsoft.com/office/drawing/2014/main" id="{C9926305-0AB1-32B2-8B25-BC1C9EF7FEE3}"/>
              </a:ext>
            </a:extLst>
          </p:cNvPr>
          <p:cNvSpPr txBox="1">
            <a:spLocks/>
          </p:cNvSpPr>
          <p:nvPr/>
        </p:nvSpPr>
        <p:spPr>
          <a:xfrm>
            <a:off x="7293302" y="1505414"/>
            <a:ext cx="4737572" cy="47425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characteristics</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Faster than external data move </a:t>
            </a:r>
            <a:r>
              <a:rPr lang="en-US" dirty="0">
                <a:solidFill>
                  <a:schemeClr val="tx1"/>
                </a:solidFill>
                <a:latin typeface="Segoe UI" panose="020B0502040204020203" pitchFamily="34" charset="0"/>
                <a:cs typeface="Segoe UI" panose="020B0502040204020203" pitchFamily="34" charset="0"/>
              </a:rPr>
              <a:t>(e.g., 40%)</a:t>
            </a: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No error correction</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TCBGC data migration:</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a:t>
            </a:r>
            <a:r>
              <a:rPr lang="en-US" dirty="0">
                <a:solidFill>
                  <a:srgbClr val="C00000"/>
                </a:solidFill>
                <a:latin typeface="Segoe UI" panose="020B0502040204020203" pitchFamily="34" charset="0"/>
                <a:cs typeface="Segoe UI" panose="020B0502040204020203" pitchFamily="34" charset="0"/>
              </a:rPr>
              <a:t>Read data to detect error externally</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a:t>
            </a:r>
            <a:r>
              <a:rPr lang="en-US" dirty="0">
                <a:solidFill>
                  <a:schemeClr val="accent6">
                    <a:lumMod val="75000"/>
                  </a:schemeClr>
                </a:solidFill>
                <a:latin typeface="Segoe UI" panose="020B0502040204020203" pitchFamily="34" charset="0"/>
                <a:cs typeface="Segoe UI" panose="020B0502040204020203" pitchFamily="34" charset="0"/>
              </a:rPr>
              <a:t>Copyback data if no error is detected</a:t>
            </a: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Otherwise,</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❸ Correct error if error is detected,</a:t>
            </a:r>
          </a:p>
          <a:p>
            <a:pPr marL="36576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and program data externally</a:t>
            </a:r>
          </a:p>
          <a:p>
            <a:pPr marL="365760" indent="0">
              <a:lnSpc>
                <a:spcPct val="100000"/>
              </a:lnSpc>
              <a:buClr>
                <a:schemeClr val="dk1"/>
              </a:buClr>
              <a:buSzPts val="2200"/>
              <a:buNone/>
            </a:pPr>
            <a:r>
              <a:rPr lang="en-US" dirty="0">
                <a:solidFill>
                  <a:schemeClr val="bg1">
                    <a:lumMod val="50000"/>
                  </a:schemeClr>
                </a:solidFill>
                <a:latin typeface="Segoe UI" panose="020B0502040204020203" pitchFamily="34" charset="0"/>
                <a:cs typeface="Segoe UI" panose="020B0502040204020203" pitchFamily="34" charset="0"/>
              </a:rPr>
              <a:t>(External data move)</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082B1042-6FF0-937C-F876-D80385159892}"/>
              </a:ext>
            </a:extLst>
          </p:cNvPr>
          <p:cNvGrpSpPr/>
          <p:nvPr/>
        </p:nvGrpSpPr>
        <p:grpSpPr>
          <a:xfrm>
            <a:off x="1141430" y="3429002"/>
            <a:ext cx="1184824" cy="998964"/>
            <a:chOff x="1141430" y="3429002"/>
            <a:chExt cx="1184824" cy="998964"/>
          </a:xfrm>
        </p:grpSpPr>
        <p:sp>
          <p:nvSpPr>
            <p:cNvPr id="27" name="Arrow: Right 26">
              <a:extLst>
                <a:ext uri="{FF2B5EF4-FFF2-40B4-BE49-F238E27FC236}">
                  <a16:creationId xmlns:a16="http://schemas.microsoft.com/office/drawing/2014/main" id="{9AF6A01C-0472-B655-E0AA-0FA9AD90EE10}"/>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8" name="Google Shape;347;p39">
              <a:extLst>
                <a:ext uri="{FF2B5EF4-FFF2-40B4-BE49-F238E27FC236}">
                  <a16:creationId xmlns:a16="http://schemas.microsoft.com/office/drawing/2014/main" id="{84F477AA-CDEF-A5EF-1F7D-05DC70E125DE}"/>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grpSp>
      <p:sp>
        <p:nvSpPr>
          <p:cNvPr id="30" name="Google Shape;347;p39">
            <a:extLst>
              <a:ext uri="{FF2B5EF4-FFF2-40B4-BE49-F238E27FC236}">
                <a16:creationId xmlns:a16="http://schemas.microsoft.com/office/drawing/2014/main" id="{54D1A160-0561-68B9-1696-B308833D4685}"/>
              </a:ext>
            </a:extLst>
          </p:cNvPr>
          <p:cNvSpPr txBox="1">
            <a:spLocks/>
          </p:cNvSpPr>
          <p:nvPr/>
        </p:nvSpPr>
        <p:spPr>
          <a:xfrm>
            <a:off x="3577472" y="1797518"/>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nvGrpSpPr>
          <p:cNvPr id="3" name="Group 2">
            <a:extLst>
              <a:ext uri="{FF2B5EF4-FFF2-40B4-BE49-F238E27FC236}">
                <a16:creationId xmlns:a16="http://schemas.microsoft.com/office/drawing/2014/main" id="{AAC053A5-20B5-5369-EBB4-01B87ED4CFB6}"/>
              </a:ext>
            </a:extLst>
          </p:cNvPr>
          <p:cNvGrpSpPr/>
          <p:nvPr/>
        </p:nvGrpSpPr>
        <p:grpSpPr>
          <a:xfrm>
            <a:off x="5691829" y="3418383"/>
            <a:ext cx="1023368" cy="998964"/>
            <a:chOff x="5691829" y="3418383"/>
            <a:chExt cx="1023368" cy="998964"/>
          </a:xfrm>
        </p:grpSpPr>
        <p:sp>
          <p:nvSpPr>
            <p:cNvPr id="31" name="Arrow: Right 30">
              <a:extLst>
                <a:ext uri="{FF2B5EF4-FFF2-40B4-BE49-F238E27FC236}">
                  <a16:creationId xmlns:a16="http://schemas.microsoft.com/office/drawing/2014/main" id="{638D8B11-3233-4F32-89AD-B93F4E5FF245}"/>
                </a:ext>
              </a:extLst>
            </p:cNvPr>
            <p:cNvSpPr/>
            <p:nvPr/>
          </p:nvSpPr>
          <p:spPr>
            <a:xfrm rot="16200000" flipV="1">
              <a:off x="5479877" y="3630335"/>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2" name="Google Shape;347;p39">
              <a:extLst>
                <a:ext uri="{FF2B5EF4-FFF2-40B4-BE49-F238E27FC236}">
                  <a16:creationId xmlns:a16="http://schemas.microsoft.com/office/drawing/2014/main" id="{B1A61781-DA42-3075-3ACA-38C98B1E148F}"/>
                </a:ext>
              </a:extLst>
            </p:cNvPr>
            <p:cNvSpPr txBox="1">
              <a:spLocks/>
            </p:cNvSpPr>
            <p:nvPr/>
          </p:nvSpPr>
          <p:spPr>
            <a:xfrm>
              <a:off x="6073771" y="374346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p:grpSp>
      <p:sp>
        <p:nvSpPr>
          <p:cNvPr id="2" name="Google Shape;180;p30">
            <a:extLst>
              <a:ext uri="{FF2B5EF4-FFF2-40B4-BE49-F238E27FC236}">
                <a16:creationId xmlns:a16="http://schemas.microsoft.com/office/drawing/2014/main" id="{F1FE7573-2E2F-AA7A-7282-B9F317E2A4F1}"/>
              </a:ext>
            </a:extLst>
          </p:cNvPr>
          <p:cNvSpPr txBox="1"/>
          <p:nvPr/>
        </p:nvSpPr>
        <p:spPr>
          <a:xfrm>
            <a:off x="400638" y="6024098"/>
            <a:ext cx="10811798" cy="971402"/>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Copyback means the internal data move: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(1) TN-29-15: NAND Flash Performance Improvement Using Internal Data Move, https://www.micron.com/-/media/client/global/documents/products/technical-note/nand-flash/tn2915.pdf</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(2) KIOXIA 4Gb 1.8V Serial Interface NAND Technical Data Sheet, https://europe.kioxia.com/content/dam/kioxia/newidr/productinfo/datasheet/201910/DST_TC58CYG2S0HRAIJ-TDE_EN_36007.pdf</a:t>
            </a:r>
          </a:p>
          <a:p>
            <a:pPr>
              <a:buClr>
                <a:srgbClr val="000000"/>
              </a:buClr>
              <a:buSzPts val="800"/>
            </a:pPr>
            <a:endParaRPr lang="en-US" sz="900" dirty="0">
              <a:solidFill>
                <a:srgbClr val="000000"/>
              </a:solidFill>
              <a:latin typeface="Segoe UI" panose="020B0502040204020203" pitchFamily="34" charset="0"/>
              <a:cs typeface="Segoe UI" panose="020B0502040204020203" pitchFamily="34" charset="0"/>
              <a:sym typeface="Arial"/>
            </a:endParaRP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ECC (Error Correction Code)</a:t>
            </a:r>
          </a:p>
        </p:txBody>
      </p:sp>
    </p:spTree>
    <p:extLst>
      <p:ext uri="{BB962C8B-B14F-4D97-AF65-F5344CB8AC3E}">
        <p14:creationId xmlns:p14="http://schemas.microsoft.com/office/powerpoint/2010/main" val="353126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Prior works have </a:t>
            </a:r>
            <a:r>
              <a:rPr lang="en-US" sz="1800" dirty="0">
                <a:solidFill>
                  <a:srgbClr val="C00000"/>
                </a:solidFill>
                <a:latin typeface="Segoe UI" panose="020B0502040204020203" pitchFamily="34" charset="0"/>
                <a:cs typeface="Segoe UI" panose="020B0502040204020203" pitchFamily="34" charset="0"/>
              </a:rPr>
              <a:t>limited performance improvement </a:t>
            </a:r>
            <a:r>
              <a:rPr lang="en-US" sz="1800" dirty="0">
                <a:latin typeface="Segoe UI" panose="020B0502040204020203" pitchFamily="34" charset="0"/>
                <a:cs typeface="Segoe UI" panose="020B0502040204020203" pitchFamily="34" charset="0"/>
              </a:rPr>
              <a:t>because of error correction</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12</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Problem</a:t>
            </a:r>
          </a:p>
        </p:txBody>
      </p:sp>
      <p:grpSp>
        <p:nvGrpSpPr>
          <p:cNvPr id="11" name="Group 10">
            <a:extLst>
              <a:ext uri="{FF2B5EF4-FFF2-40B4-BE49-F238E27FC236}">
                <a16:creationId xmlns:a16="http://schemas.microsoft.com/office/drawing/2014/main" id="{F76CB5DC-415D-710D-89F9-10D62FB80A18}"/>
              </a:ext>
            </a:extLst>
          </p:cNvPr>
          <p:cNvGrpSpPr/>
          <p:nvPr/>
        </p:nvGrpSpPr>
        <p:grpSpPr>
          <a:xfrm>
            <a:off x="435168" y="4204699"/>
            <a:ext cx="5849011" cy="1874823"/>
            <a:chOff x="1081436" y="4288920"/>
            <a:chExt cx="5849011" cy="1874823"/>
          </a:xfrm>
        </p:grpSpPr>
        <p:sp>
          <p:nvSpPr>
            <p:cNvPr id="12" name="Google Shape;116;p26">
              <a:extLst>
                <a:ext uri="{FF2B5EF4-FFF2-40B4-BE49-F238E27FC236}">
                  <a16:creationId xmlns:a16="http://schemas.microsoft.com/office/drawing/2014/main" id="{68A7D6E6-CB2F-9E52-5153-7CFDE478F0CB}"/>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13" name="Google Shape;116;p26">
              <a:extLst>
                <a:ext uri="{FF2B5EF4-FFF2-40B4-BE49-F238E27FC236}">
                  <a16:creationId xmlns:a16="http://schemas.microsoft.com/office/drawing/2014/main" id="{518FD705-5657-8E0B-2CBA-6385B4F1C2F6}"/>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14" name="Google Shape;347;p39">
              <a:extLst>
                <a:ext uri="{FF2B5EF4-FFF2-40B4-BE49-F238E27FC236}">
                  <a16:creationId xmlns:a16="http://schemas.microsoft.com/office/drawing/2014/main" id="{36FE8979-B023-9CDE-2B53-281B6951CFF6}"/>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15" name="Google Shape;116;p26">
            <a:extLst>
              <a:ext uri="{FF2B5EF4-FFF2-40B4-BE49-F238E27FC236}">
                <a16:creationId xmlns:a16="http://schemas.microsoft.com/office/drawing/2014/main" id="{B962AE52-13F0-EB44-3B8F-94B7A491CA38}"/>
              </a:ext>
            </a:extLst>
          </p:cNvPr>
          <p:cNvSpPr/>
          <p:nvPr/>
        </p:nvSpPr>
        <p:spPr>
          <a:xfrm rot="5400000">
            <a:off x="2281195" y="-319600"/>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7" name="Google Shape;116;p26">
            <a:extLst>
              <a:ext uri="{FF2B5EF4-FFF2-40B4-BE49-F238E27FC236}">
                <a16:creationId xmlns:a16="http://schemas.microsoft.com/office/drawing/2014/main" id="{32E358B1-004A-D3A4-CD26-6A953F510924}"/>
              </a:ext>
            </a:extLst>
          </p:cNvPr>
          <p:cNvSpPr/>
          <p:nvPr/>
        </p:nvSpPr>
        <p:spPr>
          <a:xfrm rot="5400000">
            <a:off x="683466" y="1742228"/>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22" name="Google Shape;116;p26">
            <a:extLst>
              <a:ext uri="{FF2B5EF4-FFF2-40B4-BE49-F238E27FC236}">
                <a16:creationId xmlns:a16="http://schemas.microsoft.com/office/drawing/2014/main" id="{4EB26053-6926-0CDF-EBCD-C132833CA0C8}"/>
              </a:ext>
            </a:extLst>
          </p:cNvPr>
          <p:cNvSpPr/>
          <p:nvPr/>
        </p:nvSpPr>
        <p:spPr>
          <a:xfrm rot="5400000">
            <a:off x="4624098" y="1742228"/>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6" name="Arrow: Right 25">
            <a:extLst>
              <a:ext uri="{FF2B5EF4-FFF2-40B4-BE49-F238E27FC236}">
                <a16:creationId xmlns:a16="http://schemas.microsoft.com/office/drawing/2014/main" id="{5A0A90EC-69F0-75E9-241B-38BE45773463}"/>
              </a:ext>
            </a:extLst>
          </p:cNvPr>
          <p:cNvSpPr/>
          <p:nvPr/>
        </p:nvSpPr>
        <p:spPr>
          <a:xfrm>
            <a:off x="2220685" y="2017694"/>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grpSp>
        <p:nvGrpSpPr>
          <p:cNvPr id="33" name="Group 32">
            <a:extLst>
              <a:ext uri="{FF2B5EF4-FFF2-40B4-BE49-F238E27FC236}">
                <a16:creationId xmlns:a16="http://schemas.microsoft.com/office/drawing/2014/main" id="{A9B14D73-347F-5AFA-B8DD-CDC3AE3A5DFE}"/>
              </a:ext>
            </a:extLst>
          </p:cNvPr>
          <p:cNvGrpSpPr/>
          <p:nvPr/>
        </p:nvGrpSpPr>
        <p:grpSpPr>
          <a:xfrm>
            <a:off x="495162" y="3344781"/>
            <a:ext cx="1184824" cy="998964"/>
            <a:chOff x="1141430" y="3429002"/>
            <a:chExt cx="1184824" cy="998964"/>
          </a:xfrm>
        </p:grpSpPr>
        <p:sp>
          <p:nvSpPr>
            <p:cNvPr id="34" name="Arrow: Right 33">
              <a:extLst>
                <a:ext uri="{FF2B5EF4-FFF2-40B4-BE49-F238E27FC236}">
                  <a16:creationId xmlns:a16="http://schemas.microsoft.com/office/drawing/2014/main" id="{DE1777E7-9795-5BE0-2CD1-91997C4703D8}"/>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5" name="Google Shape;347;p39">
              <a:extLst>
                <a:ext uri="{FF2B5EF4-FFF2-40B4-BE49-F238E27FC236}">
                  <a16:creationId xmlns:a16="http://schemas.microsoft.com/office/drawing/2014/main" id="{A28F2DB7-8ED9-9903-95A3-22CFFEE705C2}"/>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grpSp>
      <p:sp>
        <p:nvSpPr>
          <p:cNvPr id="36" name="Google Shape;347;p39">
            <a:extLst>
              <a:ext uri="{FF2B5EF4-FFF2-40B4-BE49-F238E27FC236}">
                <a16:creationId xmlns:a16="http://schemas.microsoft.com/office/drawing/2014/main" id="{54BB43B0-C813-05EE-2764-5F98B28A004D}"/>
              </a:ext>
            </a:extLst>
          </p:cNvPr>
          <p:cNvSpPr txBox="1">
            <a:spLocks/>
          </p:cNvSpPr>
          <p:nvPr/>
        </p:nvSpPr>
        <p:spPr>
          <a:xfrm>
            <a:off x="2931204" y="1713297"/>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nvGrpSpPr>
          <p:cNvPr id="37" name="Group 36">
            <a:extLst>
              <a:ext uri="{FF2B5EF4-FFF2-40B4-BE49-F238E27FC236}">
                <a16:creationId xmlns:a16="http://schemas.microsoft.com/office/drawing/2014/main" id="{CF9A935F-BB0B-3E8B-9360-4EFE3F4A7AB2}"/>
              </a:ext>
            </a:extLst>
          </p:cNvPr>
          <p:cNvGrpSpPr/>
          <p:nvPr/>
        </p:nvGrpSpPr>
        <p:grpSpPr>
          <a:xfrm>
            <a:off x="5045561" y="3334162"/>
            <a:ext cx="1023368" cy="998964"/>
            <a:chOff x="5691829" y="3418383"/>
            <a:chExt cx="1023368" cy="998964"/>
          </a:xfrm>
        </p:grpSpPr>
        <p:sp>
          <p:nvSpPr>
            <p:cNvPr id="38" name="Arrow: Right 37">
              <a:extLst>
                <a:ext uri="{FF2B5EF4-FFF2-40B4-BE49-F238E27FC236}">
                  <a16:creationId xmlns:a16="http://schemas.microsoft.com/office/drawing/2014/main" id="{079221AE-A2BC-84C1-691D-66402C52BDC9}"/>
                </a:ext>
              </a:extLst>
            </p:cNvPr>
            <p:cNvSpPr/>
            <p:nvPr/>
          </p:nvSpPr>
          <p:spPr>
            <a:xfrm rot="16200000" flipV="1">
              <a:off x="5479877" y="3630335"/>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9" name="Google Shape;347;p39">
              <a:extLst>
                <a:ext uri="{FF2B5EF4-FFF2-40B4-BE49-F238E27FC236}">
                  <a16:creationId xmlns:a16="http://schemas.microsoft.com/office/drawing/2014/main" id="{201B5D3C-454D-FCDC-5F7E-D8C467295D4E}"/>
                </a:ext>
              </a:extLst>
            </p:cNvPr>
            <p:cNvSpPr txBox="1">
              <a:spLocks/>
            </p:cNvSpPr>
            <p:nvPr/>
          </p:nvSpPr>
          <p:spPr>
            <a:xfrm>
              <a:off x="6073771" y="374346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p:grpSp>
    </p:spTree>
    <p:extLst>
      <p:ext uri="{BB962C8B-B14F-4D97-AF65-F5344CB8AC3E}">
        <p14:creationId xmlns:p14="http://schemas.microsoft.com/office/powerpoint/2010/main" val="226264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Prior works have </a:t>
            </a:r>
            <a:r>
              <a:rPr lang="en-US" sz="1800" dirty="0">
                <a:solidFill>
                  <a:srgbClr val="C00000"/>
                </a:solidFill>
                <a:latin typeface="Segoe UI" panose="020B0502040204020203" pitchFamily="34" charset="0"/>
                <a:cs typeface="Segoe UI" panose="020B0502040204020203" pitchFamily="34" charset="0"/>
              </a:rPr>
              <a:t>limited performance improvement </a:t>
            </a:r>
            <a:r>
              <a:rPr lang="en-US" sz="1800" dirty="0">
                <a:latin typeface="Segoe UI" panose="020B0502040204020203" pitchFamily="34" charset="0"/>
                <a:cs typeface="Segoe UI" panose="020B0502040204020203" pitchFamily="34" charset="0"/>
              </a:rPr>
              <a:t>because of error correction</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13</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Problem</a:t>
            </a:r>
          </a:p>
        </p:txBody>
      </p:sp>
      <mc:AlternateContent xmlns:mc="http://schemas.openxmlformats.org/markup-compatibility/2006" xmlns:a14="http://schemas.microsoft.com/office/drawing/2010/main">
        <mc:Choice Requires="a14">
          <p:sp>
            <p:nvSpPr>
              <p:cNvPr id="10" name="Google Shape;347;p39">
                <a:extLst>
                  <a:ext uri="{FF2B5EF4-FFF2-40B4-BE49-F238E27FC236}">
                    <a16:creationId xmlns:a16="http://schemas.microsoft.com/office/drawing/2014/main" id="{678D660C-20C5-41E8-D08C-0D7A8C9263E0}"/>
                  </a:ext>
                </a:extLst>
              </p:cNvPr>
              <p:cNvSpPr txBox="1">
                <a:spLocks/>
              </p:cNvSpPr>
              <p:nvPr/>
            </p:nvSpPr>
            <p:spPr>
              <a:xfrm>
                <a:off x="6790493" y="2558294"/>
                <a:ext cx="5214865" cy="17414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sz="1800" b="1" dirty="0">
                    <a:latin typeface="Segoe UI" panose="020B0502040204020203" pitchFamily="34" charset="0"/>
                    <a:cs typeface="Segoe UI" panose="020B0502040204020203" pitchFamily="34" charset="0"/>
                  </a:rPr>
                  <a:t>Access latency of data migration</a:t>
                </a:r>
                <a:r>
                  <a:rPr lang="en-US" sz="1800" dirty="0">
                    <a:latin typeface="Segoe UI" panose="020B0502040204020203" pitchFamily="34" charset="0"/>
                    <a:cs typeface="Segoe UI" panose="020B0502040204020203" pitchFamily="34" charset="0"/>
                  </a:rPr>
                  <a:t>:</a:t>
                </a:r>
              </a:p>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𝑤𝑖𝑡h𝑜𝑢𝑡</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𝑒𝑟𝑟𝑜𝑟</m:t>
                          </m:r>
                        </m:sub>
                      </m:sSub>
                      <m:r>
                        <a:rPr lang="en-US" sz="1800" b="0" i="1" smtClean="0">
                          <a:latin typeface="Cambria Math" panose="02040503050406030204" pitchFamily="18" charset="0"/>
                          <a:cs typeface="Segoe UI" panose="020B0502040204020203" pitchFamily="34" charset="0"/>
                        </a:rPr>
                        <m:t>=</m:t>
                      </m:r>
                      <m:r>
                        <a:rPr lang="en-US" sz="1800" b="0" i="1" smtClean="0">
                          <a:solidFill>
                            <a:srgbClr val="C00000"/>
                          </a:solidFill>
                          <a:latin typeface="Cambria Math" panose="02040503050406030204" pitchFamily="18" charset="0"/>
                          <a:cs typeface="Segoe UI" panose="020B0502040204020203" pitchFamily="34" charset="0"/>
                        </a:rPr>
                        <m:t>❶</m:t>
                      </m:r>
                      <m:r>
                        <a:rPr lang="en-US" sz="1800" b="0" i="1" smtClean="0">
                          <a:latin typeface="Cambria Math" panose="02040503050406030204" pitchFamily="18" charset="0"/>
                          <a:ea typeface="Cambria Math" panose="02040503050406030204" pitchFamily="18" charset="0"/>
                          <a:cs typeface="Segoe UI" panose="020B0502040204020203" pitchFamily="34" charset="0"/>
                        </a:rPr>
                        <m:t>+</m:t>
                      </m:r>
                      <m:r>
                        <a:rPr lang="en-US" sz="1800" b="0" i="1" smtClean="0">
                          <a:latin typeface="Cambria Math" panose="02040503050406030204" pitchFamily="18" charset="0"/>
                          <a:cs typeface="Segoe UI" panose="020B0502040204020203" pitchFamily="34" charset="0"/>
                        </a:rPr>
                        <m:t>❷</m:t>
                      </m:r>
                    </m:oMath>
                  </m:oMathPara>
                </a14:m>
                <a:endParaRPr lang="en-US" sz="1800" dirty="0">
                  <a:latin typeface="Segoe UI" panose="020B0502040204020203" pitchFamily="34" charset="0"/>
                  <a:cs typeface="Segoe UI" panose="020B0502040204020203" pitchFamily="34" charset="0"/>
                </a:endParaRPr>
              </a:p>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𝑤𝑖𝑡h</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𝑒𝑟𝑟𝑜𝑟</m:t>
                          </m:r>
                        </m:sub>
                      </m:sSub>
                      <m:r>
                        <a:rPr lang="en-US" sz="1800" b="0" i="1" smtClean="0">
                          <a:latin typeface="Cambria Math" panose="02040503050406030204" pitchFamily="18" charset="0"/>
                          <a:cs typeface="Segoe UI" panose="020B0502040204020203" pitchFamily="34" charset="0"/>
                        </a:rPr>
                        <m:t>=</m:t>
                      </m:r>
                      <m:r>
                        <a:rPr lang="en-US" sz="1800" b="0" i="1" smtClean="0">
                          <a:solidFill>
                            <a:srgbClr val="C00000"/>
                          </a:solidFill>
                          <a:latin typeface="Cambria Math" panose="02040503050406030204" pitchFamily="18" charset="0"/>
                          <a:cs typeface="Segoe UI" panose="020B0502040204020203" pitchFamily="34" charset="0"/>
                        </a:rPr>
                        <m:t>❶</m:t>
                      </m:r>
                      <m:r>
                        <a:rPr lang="en-US" sz="1800" b="0" i="1" smtClean="0">
                          <a:latin typeface="Cambria Math" panose="02040503050406030204" pitchFamily="18" charset="0"/>
                          <a:ea typeface="Cambria Math" panose="02040503050406030204" pitchFamily="18" charset="0"/>
                          <a:cs typeface="Segoe UI" panose="020B0502040204020203" pitchFamily="34" charset="0"/>
                        </a:rPr>
                        <m:t>+</m:t>
                      </m:r>
                      <m:r>
                        <a:rPr lang="en-US" sz="1800" b="0" i="1" smtClean="0">
                          <a:latin typeface="Cambria Math" panose="02040503050406030204" pitchFamily="18" charset="0"/>
                          <a:cs typeface="Segoe UI" panose="020B0502040204020203" pitchFamily="34" charset="0"/>
                        </a:rPr>
                        <m:t>❸</m:t>
                      </m:r>
                    </m:oMath>
                  </m:oMathPara>
                </a14:m>
                <a:endParaRPr lang="en-US" sz="1800" dirty="0">
                  <a:latin typeface="Segoe UI" panose="020B0502040204020203" pitchFamily="34" charset="0"/>
                  <a:cs typeface="Segoe UI" panose="020B0502040204020203" pitchFamily="34" charset="0"/>
                </a:endParaRPr>
              </a:p>
              <a:p>
                <a:pPr marL="0" indent="0" algn="l">
                  <a:lnSpc>
                    <a:spcPct val="100000"/>
                  </a:lnSpc>
                  <a:buNone/>
                </a:pPr>
                <a:endParaRPr lang="en-US" sz="1800" dirty="0">
                  <a:latin typeface="Segoe UI" panose="020B0502040204020203" pitchFamily="34" charset="0"/>
                  <a:cs typeface="Segoe UI" panose="020B0502040204020203" pitchFamily="34" charset="0"/>
                </a:endParaRPr>
              </a:p>
              <a:p>
                <a:pPr marL="0" indent="0" algn="l">
                  <a:lnSpc>
                    <a:spcPct val="100000"/>
                  </a:lnSpc>
                  <a:buNone/>
                </a:pPr>
                <a:r>
                  <a:rPr lang="en-US" sz="1800" dirty="0">
                    <a:latin typeface="Segoe UI" panose="020B0502040204020203" pitchFamily="34" charset="0"/>
                    <a:cs typeface="Segoe UI" panose="020B0502040204020203" pitchFamily="34" charset="0"/>
                  </a:rPr>
                  <a:t>Access latency is still </a:t>
                </a:r>
                <a:r>
                  <a:rPr lang="en-US" sz="1800" dirty="0">
                    <a:solidFill>
                      <a:srgbClr val="C00000"/>
                    </a:solidFill>
                    <a:latin typeface="Segoe UI" panose="020B0502040204020203" pitchFamily="34" charset="0"/>
                    <a:cs typeface="Segoe UI" panose="020B0502040204020203" pitchFamily="34" charset="0"/>
                  </a:rPr>
                  <a:t>high due to ❶</a:t>
                </a:r>
              </a:p>
            </p:txBody>
          </p:sp>
        </mc:Choice>
        <mc:Fallback xmlns="">
          <p:sp>
            <p:nvSpPr>
              <p:cNvPr id="10" name="Google Shape;347;p39">
                <a:extLst>
                  <a:ext uri="{FF2B5EF4-FFF2-40B4-BE49-F238E27FC236}">
                    <a16:creationId xmlns:a16="http://schemas.microsoft.com/office/drawing/2014/main" id="{678D660C-20C5-41E8-D08C-0D7A8C9263E0}"/>
                  </a:ext>
                </a:extLst>
              </p:cNvPr>
              <p:cNvSpPr txBox="1">
                <a:spLocks noRot="1" noChangeAspect="1" noMove="1" noResize="1" noEditPoints="1" noAdjustHandles="1" noChangeArrowheads="1" noChangeShapeType="1" noTextEdit="1"/>
              </p:cNvSpPr>
              <p:nvPr/>
            </p:nvSpPr>
            <p:spPr>
              <a:xfrm>
                <a:off x="6790493" y="2558294"/>
                <a:ext cx="5214865" cy="1741412"/>
              </a:xfrm>
              <a:prstGeom prst="rect">
                <a:avLst/>
              </a:prstGeom>
              <a:blipFill>
                <a:blip r:embed="rId3"/>
                <a:stretch>
                  <a:fillRect l="-1053"/>
                </a:stretch>
              </a:blipFill>
              <a:ln>
                <a:noFill/>
              </a:ln>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76CB5DC-415D-710D-89F9-10D62FB80A18}"/>
              </a:ext>
            </a:extLst>
          </p:cNvPr>
          <p:cNvGrpSpPr/>
          <p:nvPr/>
        </p:nvGrpSpPr>
        <p:grpSpPr>
          <a:xfrm>
            <a:off x="435168" y="4204699"/>
            <a:ext cx="5849011" cy="1874823"/>
            <a:chOff x="1081436" y="4288920"/>
            <a:chExt cx="5849011" cy="1874823"/>
          </a:xfrm>
        </p:grpSpPr>
        <p:sp>
          <p:nvSpPr>
            <p:cNvPr id="12" name="Google Shape;116;p26">
              <a:extLst>
                <a:ext uri="{FF2B5EF4-FFF2-40B4-BE49-F238E27FC236}">
                  <a16:creationId xmlns:a16="http://schemas.microsoft.com/office/drawing/2014/main" id="{68A7D6E6-CB2F-9E52-5153-7CFDE478F0CB}"/>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13" name="Google Shape;116;p26">
              <a:extLst>
                <a:ext uri="{FF2B5EF4-FFF2-40B4-BE49-F238E27FC236}">
                  <a16:creationId xmlns:a16="http://schemas.microsoft.com/office/drawing/2014/main" id="{518FD705-5657-8E0B-2CBA-6385B4F1C2F6}"/>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14" name="Google Shape;347;p39">
              <a:extLst>
                <a:ext uri="{FF2B5EF4-FFF2-40B4-BE49-F238E27FC236}">
                  <a16:creationId xmlns:a16="http://schemas.microsoft.com/office/drawing/2014/main" id="{36FE8979-B023-9CDE-2B53-281B6951CFF6}"/>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15" name="Google Shape;116;p26">
            <a:extLst>
              <a:ext uri="{FF2B5EF4-FFF2-40B4-BE49-F238E27FC236}">
                <a16:creationId xmlns:a16="http://schemas.microsoft.com/office/drawing/2014/main" id="{B962AE52-13F0-EB44-3B8F-94B7A491CA38}"/>
              </a:ext>
            </a:extLst>
          </p:cNvPr>
          <p:cNvSpPr/>
          <p:nvPr/>
        </p:nvSpPr>
        <p:spPr>
          <a:xfrm rot="5400000">
            <a:off x="2281195" y="-319600"/>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7" name="Google Shape;116;p26">
            <a:extLst>
              <a:ext uri="{FF2B5EF4-FFF2-40B4-BE49-F238E27FC236}">
                <a16:creationId xmlns:a16="http://schemas.microsoft.com/office/drawing/2014/main" id="{32E358B1-004A-D3A4-CD26-6A953F510924}"/>
              </a:ext>
            </a:extLst>
          </p:cNvPr>
          <p:cNvSpPr/>
          <p:nvPr/>
        </p:nvSpPr>
        <p:spPr>
          <a:xfrm rot="5400000">
            <a:off x="683466" y="1742228"/>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22" name="Google Shape;116;p26">
            <a:extLst>
              <a:ext uri="{FF2B5EF4-FFF2-40B4-BE49-F238E27FC236}">
                <a16:creationId xmlns:a16="http://schemas.microsoft.com/office/drawing/2014/main" id="{4EB26053-6926-0CDF-EBCD-C132833CA0C8}"/>
              </a:ext>
            </a:extLst>
          </p:cNvPr>
          <p:cNvSpPr/>
          <p:nvPr/>
        </p:nvSpPr>
        <p:spPr>
          <a:xfrm rot="5400000">
            <a:off x="4624098" y="1742228"/>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6" name="Arrow: Right 25">
            <a:extLst>
              <a:ext uri="{FF2B5EF4-FFF2-40B4-BE49-F238E27FC236}">
                <a16:creationId xmlns:a16="http://schemas.microsoft.com/office/drawing/2014/main" id="{5A0A90EC-69F0-75E9-241B-38BE45773463}"/>
              </a:ext>
            </a:extLst>
          </p:cNvPr>
          <p:cNvSpPr/>
          <p:nvPr/>
        </p:nvSpPr>
        <p:spPr>
          <a:xfrm>
            <a:off x="2220685" y="2017694"/>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grpSp>
        <p:nvGrpSpPr>
          <p:cNvPr id="33" name="Group 32">
            <a:extLst>
              <a:ext uri="{FF2B5EF4-FFF2-40B4-BE49-F238E27FC236}">
                <a16:creationId xmlns:a16="http://schemas.microsoft.com/office/drawing/2014/main" id="{A9B14D73-347F-5AFA-B8DD-CDC3AE3A5DFE}"/>
              </a:ext>
            </a:extLst>
          </p:cNvPr>
          <p:cNvGrpSpPr/>
          <p:nvPr/>
        </p:nvGrpSpPr>
        <p:grpSpPr>
          <a:xfrm>
            <a:off x="495162" y="3344781"/>
            <a:ext cx="1184824" cy="998964"/>
            <a:chOff x="1141430" y="3429002"/>
            <a:chExt cx="1184824" cy="998964"/>
          </a:xfrm>
        </p:grpSpPr>
        <p:sp>
          <p:nvSpPr>
            <p:cNvPr id="34" name="Arrow: Right 33">
              <a:extLst>
                <a:ext uri="{FF2B5EF4-FFF2-40B4-BE49-F238E27FC236}">
                  <a16:creationId xmlns:a16="http://schemas.microsoft.com/office/drawing/2014/main" id="{DE1777E7-9795-5BE0-2CD1-91997C4703D8}"/>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5" name="Google Shape;347;p39">
              <a:extLst>
                <a:ext uri="{FF2B5EF4-FFF2-40B4-BE49-F238E27FC236}">
                  <a16:creationId xmlns:a16="http://schemas.microsoft.com/office/drawing/2014/main" id="{A28F2DB7-8ED9-9903-95A3-22CFFEE705C2}"/>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rgbClr val="C00000"/>
                  </a:solidFill>
                  <a:latin typeface="Segoe UI" panose="020B0502040204020203" pitchFamily="34" charset="0"/>
                  <a:cs typeface="Segoe UI" panose="020B0502040204020203" pitchFamily="34" charset="0"/>
                </a:rPr>
                <a:t>❶</a:t>
              </a:r>
            </a:p>
          </p:txBody>
        </p:sp>
      </p:grpSp>
      <p:sp>
        <p:nvSpPr>
          <p:cNvPr id="36" name="Google Shape;347;p39">
            <a:extLst>
              <a:ext uri="{FF2B5EF4-FFF2-40B4-BE49-F238E27FC236}">
                <a16:creationId xmlns:a16="http://schemas.microsoft.com/office/drawing/2014/main" id="{54BB43B0-C813-05EE-2764-5F98B28A004D}"/>
              </a:ext>
            </a:extLst>
          </p:cNvPr>
          <p:cNvSpPr txBox="1">
            <a:spLocks/>
          </p:cNvSpPr>
          <p:nvPr/>
        </p:nvSpPr>
        <p:spPr>
          <a:xfrm>
            <a:off x="2931204" y="1713297"/>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nvGrpSpPr>
          <p:cNvPr id="37" name="Group 36">
            <a:extLst>
              <a:ext uri="{FF2B5EF4-FFF2-40B4-BE49-F238E27FC236}">
                <a16:creationId xmlns:a16="http://schemas.microsoft.com/office/drawing/2014/main" id="{CF9A935F-BB0B-3E8B-9360-4EFE3F4A7AB2}"/>
              </a:ext>
            </a:extLst>
          </p:cNvPr>
          <p:cNvGrpSpPr/>
          <p:nvPr/>
        </p:nvGrpSpPr>
        <p:grpSpPr>
          <a:xfrm>
            <a:off x="5045561" y="3334162"/>
            <a:ext cx="1023368" cy="998964"/>
            <a:chOff x="5691829" y="3418383"/>
            <a:chExt cx="1023368" cy="998964"/>
          </a:xfrm>
        </p:grpSpPr>
        <p:sp>
          <p:nvSpPr>
            <p:cNvPr id="38" name="Arrow: Right 37">
              <a:extLst>
                <a:ext uri="{FF2B5EF4-FFF2-40B4-BE49-F238E27FC236}">
                  <a16:creationId xmlns:a16="http://schemas.microsoft.com/office/drawing/2014/main" id="{079221AE-A2BC-84C1-691D-66402C52BDC9}"/>
                </a:ext>
              </a:extLst>
            </p:cNvPr>
            <p:cNvSpPr/>
            <p:nvPr/>
          </p:nvSpPr>
          <p:spPr>
            <a:xfrm rot="16200000" flipV="1">
              <a:off x="5479877" y="3630335"/>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9" name="Google Shape;347;p39">
              <a:extLst>
                <a:ext uri="{FF2B5EF4-FFF2-40B4-BE49-F238E27FC236}">
                  <a16:creationId xmlns:a16="http://schemas.microsoft.com/office/drawing/2014/main" id="{201B5D3C-454D-FCDC-5F7E-D8C467295D4E}"/>
                </a:ext>
              </a:extLst>
            </p:cNvPr>
            <p:cNvSpPr txBox="1">
              <a:spLocks/>
            </p:cNvSpPr>
            <p:nvPr/>
          </p:nvSpPr>
          <p:spPr>
            <a:xfrm>
              <a:off x="6073771" y="374346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p:grpSp>
    </p:spTree>
    <p:extLst>
      <p:ext uri="{BB962C8B-B14F-4D97-AF65-F5344CB8AC3E}">
        <p14:creationId xmlns:p14="http://schemas.microsoft.com/office/powerpoint/2010/main" val="177953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14</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sp>
        <p:nvSpPr>
          <p:cNvPr id="23" name="Google Shape;180;p30">
            <a:extLst>
              <a:ext uri="{FF2B5EF4-FFF2-40B4-BE49-F238E27FC236}">
                <a16:creationId xmlns:a16="http://schemas.microsoft.com/office/drawing/2014/main" id="{09FEE52A-82AF-83EB-A201-A388F506D494}"/>
              </a:ext>
            </a:extLst>
          </p:cNvPr>
          <p:cNvSpPr txBox="1"/>
          <p:nvPr/>
        </p:nvSpPr>
        <p:spPr>
          <a:xfrm>
            <a:off x="400638" y="6352674"/>
            <a:ext cx="10811798" cy="42699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p:txBody>
      </p:sp>
      <p:grpSp>
        <p:nvGrpSpPr>
          <p:cNvPr id="42" name="Group 41">
            <a:extLst>
              <a:ext uri="{FF2B5EF4-FFF2-40B4-BE49-F238E27FC236}">
                <a16:creationId xmlns:a16="http://schemas.microsoft.com/office/drawing/2014/main" id="{A8E5475B-EB26-FD4E-08FF-6BD7A297F4B3}"/>
              </a:ext>
            </a:extLst>
          </p:cNvPr>
          <p:cNvGrpSpPr/>
          <p:nvPr/>
        </p:nvGrpSpPr>
        <p:grpSpPr>
          <a:xfrm>
            <a:off x="-56990" y="1993804"/>
            <a:ext cx="12293282" cy="3197360"/>
            <a:chOff x="-56990" y="1993804"/>
            <a:chExt cx="12293282" cy="3197360"/>
          </a:xfrm>
        </p:grpSpPr>
        <p:cxnSp>
          <p:nvCxnSpPr>
            <p:cNvPr id="30" name="Straight Arrow Connector 29">
              <a:extLst>
                <a:ext uri="{FF2B5EF4-FFF2-40B4-BE49-F238E27FC236}">
                  <a16:creationId xmlns:a16="http://schemas.microsoft.com/office/drawing/2014/main" id="{CBD4ADA4-7B43-749C-E015-8E66762D95D5}"/>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2E24719-FEEA-6239-3546-229B3B1B4075}"/>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Google Shape;347;p39">
              <a:extLst>
                <a:ext uri="{FF2B5EF4-FFF2-40B4-BE49-F238E27FC236}">
                  <a16:creationId xmlns:a16="http://schemas.microsoft.com/office/drawing/2014/main" id="{3A427C5E-4E5C-5011-40BA-BBA8237F68E2}"/>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41" name="Google Shape;347;p39">
              <a:extLst>
                <a:ext uri="{FF2B5EF4-FFF2-40B4-BE49-F238E27FC236}">
                  <a16:creationId xmlns:a16="http://schemas.microsoft.com/office/drawing/2014/main" id="{58CCFF5C-9588-7A93-6826-434EC326E1A4}"/>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sp>
        <p:nvSpPr>
          <p:cNvPr id="79" name="Google Shape;347;p39">
            <a:extLst>
              <a:ext uri="{FF2B5EF4-FFF2-40B4-BE49-F238E27FC236}">
                <a16:creationId xmlns:a16="http://schemas.microsoft.com/office/drawing/2014/main" id="{C5AD0C35-524A-7213-5DC7-1B4AC9E95E0C}"/>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Tree>
    <p:extLst>
      <p:ext uri="{BB962C8B-B14F-4D97-AF65-F5344CB8AC3E}">
        <p14:creationId xmlns:p14="http://schemas.microsoft.com/office/powerpoint/2010/main" val="391890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624667-7349-6A15-CBC4-603D4D9B0E0E}"/>
              </a:ext>
            </a:extLst>
          </p:cNvPr>
          <p:cNvGrpSpPr/>
          <p:nvPr/>
        </p:nvGrpSpPr>
        <p:grpSpPr>
          <a:xfrm>
            <a:off x="-56990" y="1993804"/>
            <a:ext cx="12293282" cy="3197360"/>
            <a:chOff x="-56990" y="1993804"/>
            <a:chExt cx="12293282" cy="3197360"/>
          </a:xfrm>
        </p:grpSpPr>
        <p:cxnSp>
          <p:nvCxnSpPr>
            <p:cNvPr id="9" name="Straight Arrow Connector 8">
              <a:extLst>
                <a:ext uri="{FF2B5EF4-FFF2-40B4-BE49-F238E27FC236}">
                  <a16:creationId xmlns:a16="http://schemas.microsoft.com/office/drawing/2014/main" id="{9CD891B6-963E-7CB0-FB92-8B23B49D3C3D}"/>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D0E9468-E01E-CA03-E66B-67ADFB89D1FF}"/>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Google Shape;347;p39">
              <a:extLst>
                <a:ext uri="{FF2B5EF4-FFF2-40B4-BE49-F238E27FC236}">
                  <a16:creationId xmlns:a16="http://schemas.microsoft.com/office/drawing/2014/main" id="{2027C38C-2568-1FB3-F0EF-576129F29C7B}"/>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2" name="Google Shape;347;p39">
              <a:extLst>
                <a:ext uri="{FF2B5EF4-FFF2-40B4-BE49-F238E27FC236}">
                  <a16:creationId xmlns:a16="http://schemas.microsoft.com/office/drawing/2014/main" id="{F1C6A12E-9EBD-B794-5750-B7AAC13AF0F1}"/>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15</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sp>
        <p:nvSpPr>
          <p:cNvPr id="23" name="Google Shape;180;p30">
            <a:extLst>
              <a:ext uri="{FF2B5EF4-FFF2-40B4-BE49-F238E27FC236}">
                <a16:creationId xmlns:a16="http://schemas.microsoft.com/office/drawing/2014/main" id="{09FEE52A-82AF-83EB-A201-A388F506D494}"/>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13" name="Google Shape;347;p39">
            <a:extLst>
              <a:ext uri="{FF2B5EF4-FFF2-40B4-BE49-F238E27FC236}">
                <a16:creationId xmlns:a16="http://schemas.microsoft.com/office/drawing/2014/main" id="{275F9D64-39D1-B289-D9A1-911150851985}"/>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Tree>
    <p:extLst>
      <p:ext uri="{BB962C8B-B14F-4D97-AF65-F5344CB8AC3E}">
        <p14:creationId xmlns:p14="http://schemas.microsoft.com/office/powerpoint/2010/main" val="22972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39E49A-7C2C-81E5-A138-22711F154AC0}"/>
              </a:ext>
            </a:extLst>
          </p:cNvPr>
          <p:cNvGrpSpPr/>
          <p:nvPr/>
        </p:nvGrpSpPr>
        <p:grpSpPr>
          <a:xfrm>
            <a:off x="-56990" y="1993804"/>
            <a:ext cx="12293282" cy="3197360"/>
            <a:chOff x="-56990" y="1993804"/>
            <a:chExt cx="12293282" cy="3197360"/>
          </a:xfrm>
        </p:grpSpPr>
        <p:cxnSp>
          <p:nvCxnSpPr>
            <p:cNvPr id="10" name="Straight Arrow Connector 9">
              <a:extLst>
                <a:ext uri="{FF2B5EF4-FFF2-40B4-BE49-F238E27FC236}">
                  <a16:creationId xmlns:a16="http://schemas.microsoft.com/office/drawing/2014/main" id="{E2FF751B-5275-A7EF-E798-7DD7418586A0}"/>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F36048D-6576-7D0A-61A7-3BB0CB218F7B}"/>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Google Shape;347;p39">
              <a:extLst>
                <a:ext uri="{FF2B5EF4-FFF2-40B4-BE49-F238E27FC236}">
                  <a16:creationId xmlns:a16="http://schemas.microsoft.com/office/drawing/2014/main" id="{98C21E18-4A90-11B7-76CA-6232988525A8}"/>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3" name="Google Shape;347;p39">
              <a:extLst>
                <a:ext uri="{FF2B5EF4-FFF2-40B4-BE49-F238E27FC236}">
                  <a16:creationId xmlns:a16="http://schemas.microsoft.com/office/drawing/2014/main" id="{28933778-7BDC-311B-7081-499EBB364B15}"/>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16</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83" name="Google Shape;347;p39">
            <a:extLst>
              <a:ext uri="{FF2B5EF4-FFF2-40B4-BE49-F238E27FC236}">
                <a16:creationId xmlns:a16="http://schemas.microsoft.com/office/drawing/2014/main" id="{BB760DC6-594F-4415-BC5B-A0422519622C}"/>
              </a:ext>
            </a:extLst>
          </p:cNvPr>
          <p:cNvSpPr txBox="1">
            <a:spLocks/>
          </p:cNvSpPr>
          <p:nvPr/>
        </p:nvSpPr>
        <p:spPr>
          <a:xfrm>
            <a:off x="346688" y="5364193"/>
            <a:ext cx="11656056" cy="11263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b="1" dirty="0">
                <a:solidFill>
                  <a:srgbClr val="FF0000"/>
                </a:solidFill>
                <a:latin typeface="Segoe UI" panose="020B0502040204020203" pitchFamily="34" charset="0"/>
                <a:cs typeface="Segoe UI" panose="020B0502040204020203" pitchFamily="34" charset="0"/>
              </a:rPr>
              <a:t>Two key observations</a:t>
            </a:r>
            <a:r>
              <a:rPr lang="en-US" sz="1800" dirty="0">
                <a:latin typeface="Segoe UI" panose="020B0502040204020203" pitchFamily="34" charset="0"/>
                <a:cs typeface="Segoe UI" panose="020B0502040204020203" pitchFamily="34" charset="0"/>
              </a:rPr>
              <a:t>:</a:t>
            </a:r>
          </a:p>
          <a:p>
            <a:pPr marL="0" indent="0" algn="l">
              <a:lnSpc>
                <a:spcPct val="100000"/>
              </a:lnSpc>
              <a:buNone/>
            </a:pPr>
            <a:r>
              <a:rPr lang="en-US" dirty="0">
                <a:latin typeface="Segoe UI" panose="020B0502040204020203" pitchFamily="34" charset="0"/>
                <a:cs typeface="Segoe UI" panose="020B0502040204020203" pitchFamily="34" charset="0"/>
              </a:rPr>
              <a:t> </a:t>
            </a:r>
          </a:p>
          <a:p>
            <a:pPr marL="0" indent="0" algn="l">
              <a:lnSpc>
                <a:spcPct val="100000"/>
              </a:lnSpc>
              <a:buNone/>
            </a:pPr>
            <a:endParaRPr lang="en-US" sz="1800" dirty="0">
              <a:latin typeface="Segoe UI" panose="020B0502040204020203" pitchFamily="34" charset="0"/>
              <a:cs typeface="Segoe UI" panose="020B0502040204020203" pitchFamily="34" charset="0"/>
            </a:endParaRPr>
          </a:p>
        </p:txBody>
      </p:sp>
      <p:grpSp>
        <p:nvGrpSpPr>
          <p:cNvPr id="14" name="Group 13">
            <a:extLst>
              <a:ext uri="{FF2B5EF4-FFF2-40B4-BE49-F238E27FC236}">
                <a16:creationId xmlns:a16="http://schemas.microsoft.com/office/drawing/2014/main" id="{51038CE4-7A71-13E9-FFFA-DFD995F44167}"/>
              </a:ext>
            </a:extLst>
          </p:cNvPr>
          <p:cNvGrpSpPr/>
          <p:nvPr/>
        </p:nvGrpSpPr>
        <p:grpSpPr>
          <a:xfrm>
            <a:off x="6173537" y="3488240"/>
            <a:ext cx="3568236" cy="1857566"/>
            <a:chOff x="6173537" y="3488240"/>
            <a:chExt cx="3568236" cy="1857566"/>
          </a:xfrm>
        </p:grpSpPr>
        <p:cxnSp>
          <p:nvCxnSpPr>
            <p:cNvPr id="84" name="Straight Connector 83">
              <a:extLst>
                <a:ext uri="{FF2B5EF4-FFF2-40B4-BE49-F238E27FC236}">
                  <a16:creationId xmlns:a16="http://schemas.microsoft.com/office/drawing/2014/main" id="{AA198C39-CE41-8D1A-25F7-038A73205FF9}"/>
                </a:ext>
              </a:extLst>
            </p:cNvPr>
            <p:cNvCxnSpPr>
              <a:cxnSpLocks/>
            </p:cNvCxnSpPr>
            <p:nvPr/>
          </p:nvCxnSpPr>
          <p:spPr>
            <a:xfrm rot="5400000">
              <a:off x="5259137"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0587438-6471-292E-5BC1-B34EEC5B0AAA}"/>
                </a:ext>
              </a:extLst>
            </p:cNvPr>
            <p:cNvCxnSpPr>
              <a:cxnSpLocks/>
            </p:cNvCxnSpPr>
            <p:nvPr/>
          </p:nvCxnSpPr>
          <p:spPr>
            <a:xfrm rot="5400000">
              <a:off x="6338173"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281EEAC0-EB8A-916F-38A6-CA93376DE21F}"/>
                </a:ext>
              </a:extLst>
            </p:cNvPr>
            <p:cNvCxnSpPr>
              <a:cxnSpLocks/>
            </p:cNvCxnSpPr>
            <p:nvPr/>
          </p:nvCxnSpPr>
          <p:spPr>
            <a:xfrm rot="5400000">
              <a:off x="8827373" y="4431406"/>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15" name="Google Shape;347;p39">
            <a:extLst>
              <a:ext uri="{FF2B5EF4-FFF2-40B4-BE49-F238E27FC236}">
                <a16:creationId xmlns:a16="http://schemas.microsoft.com/office/drawing/2014/main" id="{D214C5C8-22F2-8EBB-B4C6-7F6E02172B5F}"/>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
        <p:nvSpPr>
          <p:cNvPr id="16" name="Google Shape;180;p30">
            <a:extLst>
              <a:ext uri="{FF2B5EF4-FFF2-40B4-BE49-F238E27FC236}">
                <a16:creationId xmlns:a16="http://schemas.microsoft.com/office/drawing/2014/main" id="{52003CEF-C416-B4CD-8E1A-EDAC4FE96F7E}"/>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spTree>
    <p:extLst>
      <p:ext uri="{BB962C8B-B14F-4D97-AF65-F5344CB8AC3E}">
        <p14:creationId xmlns:p14="http://schemas.microsoft.com/office/powerpoint/2010/main" val="263473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001F22D-4AF9-D50B-CE4B-E4D0E6718B99}"/>
              </a:ext>
            </a:extLst>
          </p:cNvPr>
          <p:cNvGrpSpPr/>
          <p:nvPr/>
        </p:nvGrpSpPr>
        <p:grpSpPr>
          <a:xfrm>
            <a:off x="-56990" y="1993804"/>
            <a:ext cx="12293282" cy="3197360"/>
            <a:chOff x="-56990" y="1993804"/>
            <a:chExt cx="12293282" cy="3197360"/>
          </a:xfrm>
        </p:grpSpPr>
        <p:cxnSp>
          <p:nvCxnSpPr>
            <p:cNvPr id="6" name="Straight Arrow Connector 5">
              <a:extLst>
                <a:ext uri="{FF2B5EF4-FFF2-40B4-BE49-F238E27FC236}">
                  <a16:creationId xmlns:a16="http://schemas.microsoft.com/office/drawing/2014/main" id="{58B9675D-8278-E309-352E-328AB081D46B}"/>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939C854-D123-680E-EA6A-26A055EB2890}"/>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Google Shape;347;p39">
              <a:extLst>
                <a:ext uri="{FF2B5EF4-FFF2-40B4-BE49-F238E27FC236}">
                  <a16:creationId xmlns:a16="http://schemas.microsoft.com/office/drawing/2014/main" id="{C7D2ABBC-F51F-B491-B027-EB3DAC0277E2}"/>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0" name="Google Shape;347;p39">
              <a:extLst>
                <a:ext uri="{FF2B5EF4-FFF2-40B4-BE49-F238E27FC236}">
                  <a16:creationId xmlns:a16="http://schemas.microsoft.com/office/drawing/2014/main" id="{8118E483-24EA-4213-2AE2-CFFFBCCD15D1}"/>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17</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83" name="Google Shape;347;p39">
            <a:extLst>
              <a:ext uri="{FF2B5EF4-FFF2-40B4-BE49-F238E27FC236}">
                <a16:creationId xmlns:a16="http://schemas.microsoft.com/office/drawing/2014/main" id="{BB760DC6-594F-4415-BC5B-A0422519622C}"/>
              </a:ext>
            </a:extLst>
          </p:cNvPr>
          <p:cNvSpPr txBox="1">
            <a:spLocks/>
          </p:cNvSpPr>
          <p:nvPr/>
        </p:nvSpPr>
        <p:spPr>
          <a:xfrm>
            <a:off x="346688" y="5364193"/>
            <a:ext cx="11656056" cy="11263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b="1" dirty="0">
                <a:solidFill>
                  <a:srgbClr val="FF0000"/>
                </a:solidFill>
                <a:latin typeface="Segoe UI" panose="020B0502040204020203" pitchFamily="34" charset="0"/>
                <a:cs typeface="Segoe UI" panose="020B0502040204020203" pitchFamily="34" charset="0"/>
              </a:rPr>
              <a:t>Two key observations</a:t>
            </a:r>
            <a:r>
              <a:rPr lang="en-US" sz="1800" dirty="0">
                <a:latin typeface="Segoe UI" panose="020B0502040204020203" pitchFamily="34" charset="0"/>
                <a:cs typeface="Segoe UI" panose="020B0502040204020203" pitchFamily="34" charset="0"/>
              </a:rPr>
              <a:t>:</a:t>
            </a:r>
          </a:p>
          <a:p>
            <a:pPr marL="0" indent="0" algn="l">
              <a:lnSpc>
                <a:spcPct val="100000"/>
              </a:lnSpc>
              <a:buNone/>
            </a:pPr>
            <a:r>
              <a:rPr lang="en-US" dirty="0">
                <a:latin typeface="Segoe UI" panose="020B0502040204020203" pitchFamily="34" charset="0"/>
                <a:cs typeface="Segoe UI" panose="020B0502040204020203" pitchFamily="34" charset="0"/>
              </a:rPr>
              <a:t>(1) ECC can </a:t>
            </a:r>
            <a:r>
              <a:rPr lang="en-US" dirty="0">
                <a:solidFill>
                  <a:schemeClr val="accent6">
                    <a:lumMod val="75000"/>
                  </a:schemeClr>
                </a:solidFill>
                <a:latin typeface="Segoe UI" panose="020B0502040204020203" pitchFamily="34" charset="0"/>
                <a:cs typeface="Segoe UI" panose="020B0502040204020203" pitchFamily="34" charset="0"/>
              </a:rPr>
              <a:t>protect against data loss </a:t>
            </a:r>
            <a:r>
              <a:rPr lang="en-US" dirty="0">
                <a:solidFill>
                  <a:schemeClr val="tx1"/>
                </a:solidFill>
                <a:latin typeface="Segoe UI" panose="020B0502040204020203" pitchFamily="34" charset="0"/>
                <a:cs typeface="Segoe UI" panose="020B0502040204020203" pitchFamily="34" charset="0"/>
              </a:rPr>
              <a:t>within</a:t>
            </a:r>
            <a:r>
              <a:rPr lang="en-US" dirty="0">
                <a:solidFill>
                  <a:schemeClr val="accent6">
                    <a:lumMod val="75000"/>
                  </a:schemeClr>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 certain number of copyback operations under different P/E cycles </a:t>
            </a:r>
          </a:p>
          <a:p>
            <a:pPr marL="0" indent="0" algn="l">
              <a:lnSpc>
                <a:spcPct val="100000"/>
              </a:lnSpc>
              <a:buNone/>
            </a:pPr>
            <a:endParaRPr lang="en-US" sz="1800" dirty="0">
              <a:latin typeface="Segoe UI" panose="020B0502040204020203" pitchFamily="34" charset="0"/>
              <a:cs typeface="Segoe UI" panose="020B0502040204020203" pitchFamily="34" charset="0"/>
            </a:endParaRPr>
          </a:p>
        </p:txBody>
      </p:sp>
      <p:sp>
        <p:nvSpPr>
          <p:cNvPr id="15" name="Google Shape;347;p39">
            <a:extLst>
              <a:ext uri="{FF2B5EF4-FFF2-40B4-BE49-F238E27FC236}">
                <a16:creationId xmlns:a16="http://schemas.microsoft.com/office/drawing/2014/main" id="{E2F61C34-35BF-FDA8-AEA0-3A62189BB9E9}"/>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
        <p:nvSpPr>
          <p:cNvPr id="16" name="Google Shape;180;p30">
            <a:extLst>
              <a:ext uri="{FF2B5EF4-FFF2-40B4-BE49-F238E27FC236}">
                <a16:creationId xmlns:a16="http://schemas.microsoft.com/office/drawing/2014/main" id="{AEF0B05E-1D84-40C0-2665-8CB9CD156FDF}"/>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grpSp>
        <p:nvGrpSpPr>
          <p:cNvPr id="17" name="Group 16">
            <a:extLst>
              <a:ext uri="{FF2B5EF4-FFF2-40B4-BE49-F238E27FC236}">
                <a16:creationId xmlns:a16="http://schemas.microsoft.com/office/drawing/2014/main" id="{C14FC764-A3F8-E48C-ADDB-524138D56AE6}"/>
              </a:ext>
            </a:extLst>
          </p:cNvPr>
          <p:cNvGrpSpPr/>
          <p:nvPr/>
        </p:nvGrpSpPr>
        <p:grpSpPr>
          <a:xfrm>
            <a:off x="6173537" y="3488240"/>
            <a:ext cx="3568236" cy="1857566"/>
            <a:chOff x="6173537" y="3488240"/>
            <a:chExt cx="3568236" cy="1857566"/>
          </a:xfrm>
        </p:grpSpPr>
        <p:cxnSp>
          <p:nvCxnSpPr>
            <p:cNvPr id="18" name="Straight Connector 17">
              <a:extLst>
                <a:ext uri="{FF2B5EF4-FFF2-40B4-BE49-F238E27FC236}">
                  <a16:creationId xmlns:a16="http://schemas.microsoft.com/office/drawing/2014/main" id="{F558488A-0F4C-0584-121A-862034FCEA22}"/>
                </a:ext>
              </a:extLst>
            </p:cNvPr>
            <p:cNvCxnSpPr>
              <a:cxnSpLocks/>
            </p:cNvCxnSpPr>
            <p:nvPr/>
          </p:nvCxnSpPr>
          <p:spPr>
            <a:xfrm rot="5400000">
              <a:off x="5259137"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321172E-CE77-22F9-8BBB-B69281F13982}"/>
                </a:ext>
              </a:extLst>
            </p:cNvPr>
            <p:cNvCxnSpPr>
              <a:cxnSpLocks/>
            </p:cNvCxnSpPr>
            <p:nvPr/>
          </p:nvCxnSpPr>
          <p:spPr>
            <a:xfrm rot="5400000">
              <a:off x="6338173"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0448A52-BE9A-7BE5-84BA-EACD6267FBE7}"/>
                </a:ext>
              </a:extLst>
            </p:cNvPr>
            <p:cNvCxnSpPr>
              <a:cxnSpLocks/>
            </p:cNvCxnSpPr>
            <p:nvPr/>
          </p:nvCxnSpPr>
          <p:spPr>
            <a:xfrm rot="5400000">
              <a:off x="8827373" y="4431406"/>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3" name="Rectangle 2">
            <a:extLst>
              <a:ext uri="{FF2B5EF4-FFF2-40B4-BE49-F238E27FC236}">
                <a16:creationId xmlns:a16="http://schemas.microsoft.com/office/drawing/2014/main" id="{8FB7EB41-9805-E9EF-3BF0-7A3657DAAD10}"/>
              </a:ext>
            </a:extLst>
          </p:cNvPr>
          <p:cNvSpPr/>
          <p:nvPr/>
        </p:nvSpPr>
        <p:spPr>
          <a:xfrm>
            <a:off x="1973178" y="4109277"/>
            <a:ext cx="7768592" cy="60786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Error correction </a:t>
            </a:r>
          </a:p>
        </p:txBody>
      </p:sp>
    </p:spTree>
    <p:extLst>
      <p:ext uri="{BB962C8B-B14F-4D97-AF65-F5344CB8AC3E}">
        <p14:creationId xmlns:p14="http://schemas.microsoft.com/office/powerpoint/2010/main" val="4876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E08FCF-2B7A-299B-DE4B-AD8922EE7535}"/>
              </a:ext>
            </a:extLst>
          </p:cNvPr>
          <p:cNvGrpSpPr/>
          <p:nvPr/>
        </p:nvGrpSpPr>
        <p:grpSpPr>
          <a:xfrm>
            <a:off x="-56990" y="1993804"/>
            <a:ext cx="12293282" cy="3197360"/>
            <a:chOff x="-56990" y="1993804"/>
            <a:chExt cx="12293282" cy="3197360"/>
          </a:xfrm>
        </p:grpSpPr>
        <p:cxnSp>
          <p:nvCxnSpPr>
            <p:cNvPr id="8" name="Straight Arrow Connector 7">
              <a:extLst>
                <a:ext uri="{FF2B5EF4-FFF2-40B4-BE49-F238E27FC236}">
                  <a16:creationId xmlns:a16="http://schemas.microsoft.com/office/drawing/2014/main" id="{3887860D-ED99-9CE4-0CB0-345F0D7AA134}"/>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97B2BA5-A061-122D-7D03-3872B8A25CC7}"/>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Google Shape;347;p39">
              <a:extLst>
                <a:ext uri="{FF2B5EF4-FFF2-40B4-BE49-F238E27FC236}">
                  <a16:creationId xmlns:a16="http://schemas.microsoft.com/office/drawing/2014/main" id="{3BB0C47B-70FF-18C5-DEBB-149D028B7C99}"/>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1" name="Google Shape;347;p39">
              <a:extLst>
                <a:ext uri="{FF2B5EF4-FFF2-40B4-BE49-F238E27FC236}">
                  <a16:creationId xmlns:a16="http://schemas.microsoft.com/office/drawing/2014/main" id="{F9FA2E22-BAA3-3A47-7893-0CA733FCE703}"/>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18</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83" name="Google Shape;347;p39">
            <a:extLst>
              <a:ext uri="{FF2B5EF4-FFF2-40B4-BE49-F238E27FC236}">
                <a16:creationId xmlns:a16="http://schemas.microsoft.com/office/drawing/2014/main" id="{BB760DC6-594F-4415-BC5B-A0422519622C}"/>
              </a:ext>
            </a:extLst>
          </p:cNvPr>
          <p:cNvSpPr txBox="1">
            <a:spLocks/>
          </p:cNvSpPr>
          <p:nvPr/>
        </p:nvSpPr>
        <p:spPr>
          <a:xfrm>
            <a:off x="346688" y="5364193"/>
            <a:ext cx="11656056" cy="11263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b="1" dirty="0">
                <a:solidFill>
                  <a:srgbClr val="FF0000"/>
                </a:solidFill>
                <a:latin typeface="Segoe UI" panose="020B0502040204020203" pitchFamily="34" charset="0"/>
                <a:cs typeface="Segoe UI" panose="020B0502040204020203" pitchFamily="34" charset="0"/>
              </a:rPr>
              <a:t>Two key observations</a:t>
            </a:r>
            <a:r>
              <a:rPr lang="en-US" sz="1800" dirty="0">
                <a:latin typeface="Segoe UI" panose="020B0502040204020203" pitchFamily="34" charset="0"/>
                <a:cs typeface="Segoe UI" panose="020B0502040204020203" pitchFamily="34" charset="0"/>
              </a:rPr>
              <a:t>:</a:t>
            </a:r>
          </a:p>
          <a:p>
            <a:pPr marL="0" indent="0" algn="l">
              <a:lnSpc>
                <a:spcPct val="100000"/>
              </a:lnSpc>
              <a:buNone/>
            </a:pPr>
            <a:r>
              <a:rPr lang="en-US" dirty="0">
                <a:latin typeface="Segoe UI" panose="020B0502040204020203" pitchFamily="34" charset="0"/>
                <a:cs typeface="Segoe UI" panose="020B0502040204020203" pitchFamily="34" charset="0"/>
              </a:rPr>
              <a:t>(1) ECC can </a:t>
            </a:r>
            <a:r>
              <a:rPr lang="en-US" dirty="0">
                <a:solidFill>
                  <a:schemeClr val="accent6">
                    <a:lumMod val="75000"/>
                  </a:schemeClr>
                </a:solidFill>
                <a:latin typeface="Segoe UI" panose="020B0502040204020203" pitchFamily="34" charset="0"/>
                <a:cs typeface="Segoe UI" panose="020B0502040204020203" pitchFamily="34" charset="0"/>
              </a:rPr>
              <a:t>protect against data loss </a:t>
            </a:r>
            <a:r>
              <a:rPr lang="en-US" dirty="0">
                <a:solidFill>
                  <a:schemeClr val="tx1"/>
                </a:solidFill>
                <a:latin typeface="Segoe UI" panose="020B0502040204020203" pitchFamily="34" charset="0"/>
                <a:cs typeface="Segoe UI" panose="020B0502040204020203" pitchFamily="34" charset="0"/>
              </a:rPr>
              <a:t>within</a:t>
            </a:r>
            <a:r>
              <a:rPr lang="en-US" dirty="0">
                <a:solidFill>
                  <a:schemeClr val="accent6">
                    <a:lumMod val="75000"/>
                  </a:schemeClr>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 certain number of copyback operations under different P/E cycles </a:t>
            </a:r>
          </a:p>
          <a:p>
            <a:pPr marL="0" indent="0" algn="l">
              <a:lnSpc>
                <a:spcPct val="100000"/>
              </a:lnSpc>
              <a:buNone/>
            </a:pPr>
            <a:r>
              <a:rPr lang="en-US" dirty="0">
                <a:latin typeface="Segoe UI" panose="020B0502040204020203" pitchFamily="34" charset="0"/>
                <a:cs typeface="Segoe UI" panose="020B0502040204020203" pitchFamily="34" charset="0"/>
              </a:rPr>
              <a:t>(2) The secure threshold copyback counts </a:t>
            </a:r>
            <a:r>
              <a:rPr lang="en-US" dirty="0">
                <a:solidFill>
                  <a:srgbClr val="C00000"/>
                </a:solidFill>
                <a:latin typeface="Segoe UI" panose="020B0502040204020203" pitchFamily="34" charset="0"/>
                <a:cs typeface="Segoe UI" panose="020B0502040204020203" pitchFamily="34" charset="0"/>
              </a:rPr>
              <a:t>gradually decrease</a:t>
            </a:r>
            <a:r>
              <a:rPr lang="en-US" dirty="0">
                <a:latin typeface="Segoe UI" panose="020B0502040204020203" pitchFamily="34" charset="0"/>
                <a:cs typeface="Segoe UI" panose="020B0502040204020203" pitchFamily="34" charset="0"/>
              </a:rPr>
              <a:t> as P/E cycles increase, ending up at zero</a:t>
            </a:r>
          </a:p>
          <a:p>
            <a:pPr marL="0" indent="0" algn="l">
              <a:lnSpc>
                <a:spcPct val="100000"/>
              </a:lnSpc>
              <a:buNone/>
            </a:pPr>
            <a:endParaRPr lang="en-US" sz="1800" dirty="0">
              <a:latin typeface="Segoe UI" panose="020B0502040204020203" pitchFamily="34" charset="0"/>
              <a:cs typeface="Segoe UI" panose="020B0502040204020203" pitchFamily="34" charset="0"/>
            </a:endParaRPr>
          </a:p>
        </p:txBody>
      </p:sp>
      <p:sp>
        <p:nvSpPr>
          <p:cNvPr id="19" name="Google Shape;347;p39">
            <a:extLst>
              <a:ext uri="{FF2B5EF4-FFF2-40B4-BE49-F238E27FC236}">
                <a16:creationId xmlns:a16="http://schemas.microsoft.com/office/drawing/2014/main" id="{F900F362-D3AF-1391-70C1-AB14626C47C7}"/>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
        <p:nvSpPr>
          <p:cNvPr id="20" name="Google Shape;180;p30">
            <a:extLst>
              <a:ext uri="{FF2B5EF4-FFF2-40B4-BE49-F238E27FC236}">
                <a16:creationId xmlns:a16="http://schemas.microsoft.com/office/drawing/2014/main" id="{D93439FD-9BC2-C51C-4E63-CC7D3145DBD9}"/>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grpSp>
        <p:nvGrpSpPr>
          <p:cNvPr id="21" name="Group 20">
            <a:extLst>
              <a:ext uri="{FF2B5EF4-FFF2-40B4-BE49-F238E27FC236}">
                <a16:creationId xmlns:a16="http://schemas.microsoft.com/office/drawing/2014/main" id="{549EC880-AA70-983F-C527-649BA4C3D9D5}"/>
              </a:ext>
            </a:extLst>
          </p:cNvPr>
          <p:cNvGrpSpPr/>
          <p:nvPr/>
        </p:nvGrpSpPr>
        <p:grpSpPr>
          <a:xfrm>
            <a:off x="6173537" y="3488240"/>
            <a:ext cx="3568236" cy="1857566"/>
            <a:chOff x="6173537" y="3488240"/>
            <a:chExt cx="3568236" cy="1857566"/>
          </a:xfrm>
        </p:grpSpPr>
        <p:cxnSp>
          <p:nvCxnSpPr>
            <p:cNvPr id="22" name="Straight Connector 21">
              <a:extLst>
                <a:ext uri="{FF2B5EF4-FFF2-40B4-BE49-F238E27FC236}">
                  <a16:creationId xmlns:a16="http://schemas.microsoft.com/office/drawing/2014/main" id="{EA9423FF-D80D-42CC-264A-2B947756FD70}"/>
                </a:ext>
              </a:extLst>
            </p:cNvPr>
            <p:cNvCxnSpPr>
              <a:cxnSpLocks/>
            </p:cNvCxnSpPr>
            <p:nvPr/>
          </p:nvCxnSpPr>
          <p:spPr>
            <a:xfrm rot="5400000">
              <a:off x="5259137"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198CF43-BE92-1AC0-7C87-CEC3F20B8CB8}"/>
                </a:ext>
              </a:extLst>
            </p:cNvPr>
            <p:cNvCxnSpPr>
              <a:cxnSpLocks/>
            </p:cNvCxnSpPr>
            <p:nvPr/>
          </p:nvCxnSpPr>
          <p:spPr>
            <a:xfrm rot="5400000">
              <a:off x="6338173"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20FC3D1-7CB6-5202-CF94-75113FABF99C}"/>
                </a:ext>
              </a:extLst>
            </p:cNvPr>
            <p:cNvCxnSpPr>
              <a:cxnSpLocks/>
            </p:cNvCxnSpPr>
            <p:nvPr/>
          </p:nvCxnSpPr>
          <p:spPr>
            <a:xfrm rot="5400000">
              <a:off x="8827373" y="4431406"/>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6" name="Rectangle 5">
            <a:extLst>
              <a:ext uri="{FF2B5EF4-FFF2-40B4-BE49-F238E27FC236}">
                <a16:creationId xmlns:a16="http://schemas.microsoft.com/office/drawing/2014/main" id="{AC5F32D2-DCB1-A98F-4F41-620F74657AA0}"/>
              </a:ext>
            </a:extLst>
          </p:cNvPr>
          <p:cNvSpPr/>
          <p:nvPr/>
        </p:nvSpPr>
        <p:spPr>
          <a:xfrm>
            <a:off x="1973178" y="4109277"/>
            <a:ext cx="7768592" cy="60786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Error correction </a:t>
            </a:r>
          </a:p>
        </p:txBody>
      </p:sp>
      <p:sp>
        <p:nvSpPr>
          <p:cNvPr id="18" name="Arrow: Right 17">
            <a:extLst>
              <a:ext uri="{FF2B5EF4-FFF2-40B4-BE49-F238E27FC236}">
                <a16:creationId xmlns:a16="http://schemas.microsoft.com/office/drawing/2014/main" id="{DF2C8D7A-00DF-2E4C-450E-1E170EF26653}"/>
              </a:ext>
            </a:extLst>
          </p:cNvPr>
          <p:cNvSpPr/>
          <p:nvPr/>
        </p:nvSpPr>
        <p:spPr>
          <a:xfrm flipH="1">
            <a:off x="2071064" y="4635007"/>
            <a:ext cx="7548859" cy="74524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Secure threshold copyback counts</a:t>
            </a:r>
          </a:p>
        </p:txBody>
      </p:sp>
    </p:spTree>
    <p:extLst>
      <p:ext uri="{BB962C8B-B14F-4D97-AF65-F5344CB8AC3E}">
        <p14:creationId xmlns:p14="http://schemas.microsoft.com/office/powerpoint/2010/main" val="220991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19</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spTree>
    <p:extLst>
      <p:ext uri="{BB962C8B-B14F-4D97-AF65-F5344CB8AC3E}">
        <p14:creationId xmlns:p14="http://schemas.microsoft.com/office/powerpoint/2010/main" val="322244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a:t>
            </a:fld>
            <a:endParaRPr lang="en-US" sz="2400"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SSDs performs out-of-place update due to erase-before-write property of NAND flash memory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Out-of-Place Update</a:t>
            </a:r>
          </a:p>
        </p:txBody>
      </p:sp>
      <p:grpSp>
        <p:nvGrpSpPr>
          <p:cNvPr id="16" name="Group 15">
            <a:extLst>
              <a:ext uri="{FF2B5EF4-FFF2-40B4-BE49-F238E27FC236}">
                <a16:creationId xmlns:a16="http://schemas.microsoft.com/office/drawing/2014/main" id="{EFBFFC11-9C65-0076-8C58-2580B56B52FA}"/>
              </a:ext>
            </a:extLst>
          </p:cNvPr>
          <p:cNvGrpSpPr/>
          <p:nvPr/>
        </p:nvGrpSpPr>
        <p:grpSpPr>
          <a:xfrm>
            <a:off x="400638" y="1695899"/>
            <a:ext cx="4572000" cy="3200400"/>
            <a:chOff x="381572" y="1506712"/>
            <a:chExt cx="5029200" cy="3566160"/>
          </a:xfrm>
        </p:grpSpPr>
        <p:sp>
          <p:nvSpPr>
            <p:cNvPr id="2" name="Google Shape;116;p26">
              <a:extLst>
                <a:ext uri="{FF2B5EF4-FFF2-40B4-BE49-F238E27FC236}">
                  <a16:creationId xmlns:a16="http://schemas.microsoft.com/office/drawing/2014/main" id="{1DD568BC-36F4-8068-028F-56BE6703B5A4}"/>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a:t>
              </a:r>
            </a:p>
          </p:txBody>
        </p:sp>
        <p:sp>
          <p:nvSpPr>
            <p:cNvPr id="3" name="Google Shape;116;p26">
              <a:extLst>
                <a:ext uri="{FF2B5EF4-FFF2-40B4-BE49-F238E27FC236}">
                  <a16:creationId xmlns:a16="http://schemas.microsoft.com/office/drawing/2014/main" id="{1B24BE39-6823-C61E-9947-36B6B06B3070}"/>
                </a:ext>
              </a:extLst>
            </p:cNvPr>
            <p:cNvSpPr/>
            <p:nvPr/>
          </p:nvSpPr>
          <p:spPr>
            <a:xfrm rot="5400000">
              <a:off x="372633"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Data A</a:t>
              </a:r>
            </a:p>
          </p:txBody>
        </p:sp>
        <p:sp>
          <p:nvSpPr>
            <p:cNvPr id="15" name="Google Shape;116;p26">
              <a:extLst>
                <a:ext uri="{FF2B5EF4-FFF2-40B4-BE49-F238E27FC236}">
                  <a16:creationId xmlns:a16="http://schemas.microsoft.com/office/drawing/2014/main" id="{EC26CA2D-745D-C6D4-860F-D2C546B15699}"/>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1163688" y="5471361"/>
            <a:ext cx="3045899"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❶ Write data A in block 0</a:t>
            </a:r>
          </a:p>
        </p:txBody>
      </p:sp>
      <p:sp>
        <p:nvSpPr>
          <p:cNvPr id="8" name="Google Shape;180;p30">
            <a:extLst>
              <a:ext uri="{FF2B5EF4-FFF2-40B4-BE49-F238E27FC236}">
                <a16:creationId xmlns:a16="http://schemas.microsoft.com/office/drawing/2014/main" id="{C274DEE5-759E-4B3E-8D79-A0DB1C6D4EDC}"/>
              </a:ext>
            </a:extLst>
          </p:cNvPr>
          <p:cNvSpPr txBox="1"/>
          <p:nvPr/>
        </p:nvSpPr>
        <p:spPr>
          <a:xfrm>
            <a:off x="400638" y="6253257"/>
            <a:ext cx="10811798" cy="604743"/>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SSDs (Solid State Drives)</a:t>
            </a:r>
          </a:p>
          <a:p>
            <a:pPr>
              <a:buClr>
                <a:srgbClr val="000000"/>
              </a:buClr>
              <a:buSzPts val="800"/>
            </a:pPr>
            <a:r>
              <a:rPr lang="en-US" sz="900" dirty="0">
                <a:latin typeface="Segoe UI" panose="020B0502040204020203" pitchFamily="34" charset="0"/>
                <a:cs typeface="Segoe UI" panose="020B0502040204020203" pitchFamily="34" charset="0"/>
              </a:rPr>
              <a:t>Erase-before-write property means the data must be erased before being written in NAND flash memory. </a:t>
            </a:r>
            <a:endParaRPr lang="en-US" sz="900" dirty="0">
              <a:solidFill>
                <a:srgbClr val="000000"/>
              </a:solidFill>
              <a:latin typeface="Segoe UI" panose="020B0502040204020203" pitchFamily="34" charset="0"/>
              <a:cs typeface="Segoe UI" panose="020B0502040204020203" pitchFamily="34" charset="0"/>
              <a:sym typeface="Arial"/>
            </a:endParaRPr>
          </a:p>
        </p:txBody>
      </p:sp>
    </p:spTree>
    <p:extLst>
      <p:ext uri="{BB962C8B-B14F-4D97-AF65-F5344CB8AC3E}">
        <p14:creationId xmlns:p14="http://schemas.microsoft.com/office/powerpoint/2010/main" val="345025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dirty="0">
                <a:solidFill>
                  <a:srgbClr val="FF0000"/>
                </a:solidFill>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20</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spTree>
    <p:extLst>
      <p:ext uri="{BB962C8B-B14F-4D97-AF65-F5344CB8AC3E}">
        <p14:creationId xmlns:p14="http://schemas.microsoft.com/office/powerpoint/2010/main" val="110423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dirty="0">
                <a:solidFill>
                  <a:srgbClr val="FF0000"/>
                </a:solidFill>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21</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grpSp>
        <p:nvGrpSpPr>
          <p:cNvPr id="18" name="Group 17">
            <a:extLst>
              <a:ext uri="{FF2B5EF4-FFF2-40B4-BE49-F238E27FC236}">
                <a16:creationId xmlns:a16="http://schemas.microsoft.com/office/drawing/2014/main" id="{3E3ADA2E-B569-29F6-5381-93713FA9DA66}"/>
              </a:ext>
            </a:extLst>
          </p:cNvPr>
          <p:cNvGrpSpPr/>
          <p:nvPr/>
        </p:nvGrpSpPr>
        <p:grpSpPr>
          <a:xfrm>
            <a:off x="1003676" y="3637319"/>
            <a:ext cx="9888594" cy="2990860"/>
            <a:chOff x="1186052" y="3637319"/>
            <a:chExt cx="9888594" cy="2990860"/>
          </a:xfrm>
        </p:grpSpPr>
        <p:sp>
          <p:nvSpPr>
            <p:cNvPr id="13" name="Google Shape;347;p39">
              <a:extLst>
                <a:ext uri="{FF2B5EF4-FFF2-40B4-BE49-F238E27FC236}">
                  <a16:creationId xmlns:a16="http://schemas.microsoft.com/office/drawing/2014/main" id="{D6402EBF-CA05-BC24-F657-E0784953FA7E}"/>
                </a:ext>
              </a:extLst>
            </p:cNvPr>
            <p:cNvSpPr txBox="1">
              <a:spLocks/>
            </p:cNvSpPr>
            <p:nvPr/>
          </p:nvSpPr>
          <p:spPr>
            <a:xfrm>
              <a:off x="3913128" y="6129540"/>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Victim and free block organization</a:t>
              </a:r>
              <a:endParaRPr lang="en-US" sz="1800" dirty="0">
                <a:solidFill>
                  <a:schemeClr val="tx1"/>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C4BD0FAB-2A02-E7D7-21B1-83432B0FEFFD}"/>
                </a:ext>
              </a:extLst>
            </p:cNvPr>
            <p:cNvGrpSpPr/>
            <p:nvPr/>
          </p:nvGrpSpPr>
          <p:grpSpPr>
            <a:xfrm>
              <a:off x="1186052" y="3637319"/>
              <a:ext cx="5728022" cy="1775599"/>
              <a:chOff x="1186052" y="3637319"/>
              <a:chExt cx="5728022" cy="1775599"/>
            </a:xfrm>
          </p:grpSpPr>
          <p:grpSp>
            <p:nvGrpSpPr>
              <p:cNvPr id="9" name="Group 8">
                <a:extLst>
                  <a:ext uri="{FF2B5EF4-FFF2-40B4-BE49-F238E27FC236}">
                    <a16:creationId xmlns:a16="http://schemas.microsoft.com/office/drawing/2014/main" id="{B4129D1D-90FB-BB81-949E-FDD43A3EC95B}"/>
                  </a:ext>
                </a:extLst>
              </p:cNvPr>
              <p:cNvGrpSpPr/>
              <p:nvPr/>
            </p:nvGrpSpPr>
            <p:grpSpPr>
              <a:xfrm>
                <a:off x="1186052" y="3637319"/>
                <a:ext cx="2584280" cy="1775599"/>
                <a:chOff x="381572" y="1506712"/>
                <a:chExt cx="5029200" cy="3566160"/>
              </a:xfrm>
            </p:grpSpPr>
            <p:sp>
              <p:nvSpPr>
                <p:cNvPr id="10" name="Google Shape;116;p26">
                  <a:extLst>
                    <a:ext uri="{FF2B5EF4-FFF2-40B4-BE49-F238E27FC236}">
                      <a16:creationId xmlns:a16="http://schemas.microsoft.com/office/drawing/2014/main" id="{92AF0241-054E-1F8C-127C-7EC74B851A00}"/>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Victim Block 0</a:t>
                  </a:r>
                </a:p>
              </p:txBody>
            </p:sp>
            <p:sp>
              <p:nvSpPr>
                <p:cNvPr id="11" name="Google Shape;116;p26">
                  <a:extLst>
                    <a:ext uri="{FF2B5EF4-FFF2-40B4-BE49-F238E27FC236}">
                      <a16:creationId xmlns:a16="http://schemas.microsoft.com/office/drawing/2014/main" id="{2A8DA87A-60C0-18CF-1956-43138C8C950E}"/>
                    </a:ext>
                  </a:extLst>
                </p:cNvPr>
                <p:cNvSpPr/>
                <p:nvPr/>
              </p:nvSpPr>
              <p:spPr>
                <a:xfrm rot="5400000">
                  <a:off x="2027282" y="413425"/>
                  <a:ext cx="1741097" cy="4501761"/>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8" name="Google Shape;116;p26">
                <a:extLst>
                  <a:ext uri="{FF2B5EF4-FFF2-40B4-BE49-F238E27FC236}">
                    <a16:creationId xmlns:a16="http://schemas.microsoft.com/office/drawing/2014/main" id="{2EA0A16A-8870-948A-B425-D27C839B4E99}"/>
                  </a:ext>
                </a:extLst>
              </p:cNvPr>
              <p:cNvSpPr/>
              <p:nvPr/>
            </p:nvSpPr>
            <p:spPr>
              <a:xfrm rot="5400000">
                <a:off x="4734134" y="3232979"/>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grpSp>
        <p:sp>
          <p:nvSpPr>
            <p:cNvPr id="14" name="Google Shape;116;p26">
              <a:extLst>
                <a:ext uri="{FF2B5EF4-FFF2-40B4-BE49-F238E27FC236}">
                  <a16:creationId xmlns:a16="http://schemas.microsoft.com/office/drawing/2014/main" id="{01C614F8-106C-88FC-774F-8CBD57B88216}"/>
                </a:ext>
              </a:extLst>
            </p:cNvPr>
            <p:cNvSpPr/>
            <p:nvPr/>
          </p:nvSpPr>
          <p:spPr>
            <a:xfrm rot="5400000">
              <a:off x="8894706" y="3232979"/>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spTree>
    <p:extLst>
      <p:ext uri="{BB962C8B-B14F-4D97-AF65-F5344CB8AC3E}">
        <p14:creationId xmlns:p14="http://schemas.microsoft.com/office/powerpoint/2010/main" val="91728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dirty="0">
                <a:solidFill>
                  <a:srgbClr val="FF0000"/>
                </a:solidFill>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22</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grpSp>
        <p:nvGrpSpPr>
          <p:cNvPr id="18" name="Group 17">
            <a:extLst>
              <a:ext uri="{FF2B5EF4-FFF2-40B4-BE49-F238E27FC236}">
                <a16:creationId xmlns:a16="http://schemas.microsoft.com/office/drawing/2014/main" id="{3E3ADA2E-B569-29F6-5381-93713FA9DA66}"/>
              </a:ext>
            </a:extLst>
          </p:cNvPr>
          <p:cNvGrpSpPr/>
          <p:nvPr/>
        </p:nvGrpSpPr>
        <p:grpSpPr>
          <a:xfrm>
            <a:off x="740270" y="3448829"/>
            <a:ext cx="10711461" cy="3179350"/>
            <a:chOff x="922646" y="3448829"/>
            <a:chExt cx="10711461" cy="3179350"/>
          </a:xfrm>
        </p:grpSpPr>
        <p:sp>
          <p:nvSpPr>
            <p:cNvPr id="13" name="Google Shape;347;p39">
              <a:extLst>
                <a:ext uri="{FF2B5EF4-FFF2-40B4-BE49-F238E27FC236}">
                  <a16:creationId xmlns:a16="http://schemas.microsoft.com/office/drawing/2014/main" id="{D6402EBF-CA05-BC24-F657-E0784953FA7E}"/>
                </a:ext>
              </a:extLst>
            </p:cNvPr>
            <p:cNvSpPr txBox="1">
              <a:spLocks/>
            </p:cNvSpPr>
            <p:nvPr/>
          </p:nvSpPr>
          <p:spPr>
            <a:xfrm>
              <a:off x="3913128" y="6129540"/>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Victim and free block organization</a:t>
              </a:r>
              <a:endParaRPr lang="en-US" sz="1800" dirty="0">
                <a:solidFill>
                  <a:schemeClr val="tx1"/>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C4BD0FAB-2A02-E7D7-21B1-83432B0FEFFD}"/>
                </a:ext>
              </a:extLst>
            </p:cNvPr>
            <p:cNvGrpSpPr/>
            <p:nvPr/>
          </p:nvGrpSpPr>
          <p:grpSpPr>
            <a:xfrm>
              <a:off x="922646" y="3448829"/>
              <a:ext cx="6257382" cy="2630695"/>
              <a:chOff x="922646" y="3448829"/>
              <a:chExt cx="6257382" cy="2630695"/>
            </a:xfrm>
          </p:grpSpPr>
          <p:sp>
            <p:nvSpPr>
              <p:cNvPr id="3" name="Google Shape;116;p26">
                <a:extLst>
                  <a:ext uri="{FF2B5EF4-FFF2-40B4-BE49-F238E27FC236}">
                    <a16:creationId xmlns:a16="http://schemas.microsoft.com/office/drawing/2014/main" id="{1FA73573-0487-D12C-650F-B10E6E947F5E}"/>
                  </a:ext>
                </a:extLst>
              </p:cNvPr>
              <p:cNvSpPr/>
              <p:nvPr/>
            </p:nvSpPr>
            <p:spPr>
              <a:xfrm rot="5400000">
                <a:off x="2735989" y="1635486"/>
                <a:ext cx="2630695" cy="6257382"/>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grpSp>
            <p:nvGrpSpPr>
              <p:cNvPr id="9" name="Group 8">
                <a:extLst>
                  <a:ext uri="{FF2B5EF4-FFF2-40B4-BE49-F238E27FC236}">
                    <a16:creationId xmlns:a16="http://schemas.microsoft.com/office/drawing/2014/main" id="{B4129D1D-90FB-BB81-949E-FDD43A3EC95B}"/>
                  </a:ext>
                </a:extLst>
              </p:cNvPr>
              <p:cNvGrpSpPr/>
              <p:nvPr/>
            </p:nvGrpSpPr>
            <p:grpSpPr>
              <a:xfrm>
                <a:off x="1186052" y="3637319"/>
                <a:ext cx="2584280" cy="1775599"/>
                <a:chOff x="381572" y="1506712"/>
                <a:chExt cx="5029200" cy="3566160"/>
              </a:xfrm>
            </p:grpSpPr>
            <p:sp>
              <p:nvSpPr>
                <p:cNvPr id="10" name="Google Shape;116;p26">
                  <a:extLst>
                    <a:ext uri="{FF2B5EF4-FFF2-40B4-BE49-F238E27FC236}">
                      <a16:creationId xmlns:a16="http://schemas.microsoft.com/office/drawing/2014/main" id="{92AF0241-054E-1F8C-127C-7EC74B851A00}"/>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Victim Block 0</a:t>
                  </a:r>
                </a:p>
              </p:txBody>
            </p:sp>
            <p:sp>
              <p:nvSpPr>
                <p:cNvPr id="11" name="Google Shape;116;p26">
                  <a:extLst>
                    <a:ext uri="{FF2B5EF4-FFF2-40B4-BE49-F238E27FC236}">
                      <a16:creationId xmlns:a16="http://schemas.microsoft.com/office/drawing/2014/main" id="{2A8DA87A-60C0-18CF-1956-43138C8C950E}"/>
                    </a:ext>
                  </a:extLst>
                </p:cNvPr>
                <p:cNvSpPr/>
                <p:nvPr/>
              </p:nvSpPr>
              <p:spPr>
                <a:xfrm rot="5400000">
                  <a:off x="2027282" y="413425"/>
                  <a:ext cx="1741097" cy="4501761"/>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8" name="Google Shape;116;p26">
                <a:extLst>
                  <a:ext uri="{FF2B5EF4-FFF2-40B4-BE49-F238E27FC236}">
                    <a16:creationId xmlns:a16="http://schemas.microsoft.com/office/drawing/2014/main" id="{2EA0A16A-8870-948A-B425-D27C839B4E99}"/>
                  </a:ext>
                </a:extLst>
              </p:cNvPr>
              <p:cNvSpPr/>
              <p:nvPr/>
            </p:nvSpPr>
            <p:spPr>
              <a:xfrm rot="5400000">
                <a:off x="4734134" y="3232979"/>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grpSp>
        <p:grpSp>
          <p:nvGrpSpPr>
            <p:cNvPr id="17" name="Group 16">
              <a:extLst>
                <a:ext uri="{FF2B5EF4-FFF2-40B4-BE49-F238E27FC236}">
                  <a16:creationId xmlns:a16="http://schemas.microsoft.com/office/drawing/2014/main" id="{C5D6E8AE-3BD6-1A1D-545E-25322FECF1F9}"/>
                </a:ext>
              </a:extLst>
            </p:cNvPr>
            <p:cNvGrpSpPr/>
            <p:nvPr/>
          </p:nvGrpSpPr>
          <p:grpSpPr>
            <a:xfrm>
              <a:off x="7862207" y="3448829"/>
              <a:ext cx="3771900" cy="2630695"/>
              <a:chOff x="7862207" y="3448829"/>
              <a:chExt cx="3771900" cy="2630695"/>
            </a:xfrm>
          </p:grpSpPr>
          <p:sp>
            <p:nvSpPr>
              <p:cNvPr id="15" name="Google Shape;116;p26">
                <a:extLst>
                  <a:ext uri="{FF2B5EF4-FFF2-40B4-BE49-F238E27FC236}">
                    <a16:creationId xmlns:a16="http://schemas.microsoft.com/office/drawing/2014/main" id="{AB028CB4-9C44-1AA5-6DAE-59F3BCF358FA}"/>
                  </a:ext>
                </a:extLst>
              </p:cNvPr>
              <p:cNvSpPr/>
              <p:nvPr/>
            </p:nvSpPr>
            <p:spPr>
              <a:xfrm rot="5400000">
                <a:off x="8432809" y="2878227"/>
                <a:ext cx="2630695" cy="3771900"/>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14" name="Google Shape;116;p26">
                <a:extLst>
                  <a:ext uri="{FF2B5EF4-FFF2-40B4-BE49-F238E27FC236}">
                    <a16:creationId xmlns:a16="http://schemas.microsoft.com/office/drawing/2014/main" id="{01C614F8-106C-88FC-774F-8CBD57B88216}"/>
                  </a:ext>
                </a:extLst>
              </p:cNvPr>
              <p:cNvSpPr/>
              <p:nvPr/>
            </p:nvSpPr>
            <p:spPr>
              <a:xfrm rot="5400000">
                <a:off x="8894706" y="3232979"/>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spTree>
    <p:extLst>
      <p:ext uri="{BB962C8B-B14F-4D97-AF65-F5344CB8AC3E}">
        <p14:creationId xmlns:p14="http://schemas.microsoft.com/office/powerpoint/2010/main" val="34192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23</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EC32DA-D374-C14A-39E3-2D6858926B99}"/>
              </a:ext>
            </a:extLst>
          </p:cNvPr>
          <p:cNvGrpSpPr/>
          <p:nvPr/>
        </p:nvGrpSpPr>
        <p:grpSpPr>
          <a:xfrm>
            <a:off x="471720" y="842841"/>
            <a:ext cx="11248561" cy="2688738"/>
            <a:chOff x="471719" y="842841"/>
            <a:chExt cx="11248561" cy="2688738"/>
          </a:xfrm>
        </p:grpSpPr>
        <p:sp>
          <p:nvSpPr>
            <p:cNvPr id="16" name="Google Shape;116;p26">
              <a:extLst>
                <a:ext uri="{FF2B5EF4-FFF2-40B4-BE49-F238E27FC236}">
                  <a16:creationId xmlns:a16="http://schemas.microsoft.com/office/drawing/2014/main" id="{238773F5-5168-FE83-D02E-BD968093CEF4}"/>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4" name="Google Shape;116;p26">
              <a:extLst>
                <a:ext uri="{FF2B5EF4-FFF2-40B4-BE49-F238E27FC236}">
                  <a16:creationId xmlns:a16="http://schemas.microsoft.com/office/drawing/2014/main" id="{03731C23-3E61-C51E-A0F3-78359D6EFF41}"/>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19" name="Arrow: Right 18">
              <a:extLst>
                <a:ext uri="{FF2B5EF4-FFF2-40B4-BE49-F238E27FC236}">
                  <a16:creationId xmlns:a16="http://schemas.microsoft.com/office/drawing/2014/main" id="{E666CF06-7625-CFD0-1E69-76DAB0519E65}"/>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26" name="Google Shape;116;p26">
              <a:extLst>
                <a:ext uri="{FF2B5EF4-FFF2-40B4-BE49-F238E27FC236}">
                  <a16:creationId xmlns:a16="http://schemas.microsoft.com/office/drawing/2014/main" id="{6774A183-A2B5-852D-5E73-FB8472009CE9}"/>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27" name="Arrow: Right 26">
              <a:extLst>
                <a:ext uri="{FF2B5EF4-FFF2-40B4-BE49-F238E27FC236}">
                  <a16:creationId xmlns:a16="http://schemas.microsoft.com/office/drawing/2014/main" id="{2226E9D4-4494-1AE2-1B42-8C15B3C2A7BB}"/>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F9322CA5-7E34-AC24-7DEE-8B0C7A610AE0}"/>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29" name="Rectangle 28">
              <a:extLst>
                <a:ext uri="{FF2B5EF4-FFF2-40B4-BE49-F238E27FC236}">
                  <a16:creationId xmlns:a16="http://schemas.microsoft.com/office/drawing/2014/main" id="{7772DDA2-829E-69AF-09D3-44AA6019FD13}"/>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0061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24</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sp>
        <p:nvSpPr>
          <p:cNvPr id="23" name="Google Shape;180;p30">
            <a:extLst>
              <a:ext uri="{FF2B5EF4-FFF2-40B4-BE49-F238E27FC236}">
                <a16:creationId xmlns:a16="http://schemas.microsoft.com/office/drawing/2014/main" id="{FDB827CA-C169-69FC-3DD8-55E78CBD4C5A}"/>
              </a:ext>
            </a:extLst>
          </p:cNvPr>
          <p:cNvSpPr txBox="1"/>
          <p:nvPr/>
        </p:nvSpPr>
        <p:spPr>
          <a:xfrm>
            <a:off x="400638" y="6505178"/>
            <a:ext cx="10811798" cy="379197"/>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The secure threshold copyback count of block with 1500 P/E cycles is 5</a:t>
            </a:r>
          </a:p>
        </p:txBody>
      </p:sp>
      <p:grpSp>
        <p:nvGrpSpPr>
          <p:cNvPr id="2" name="Group 1">
            <a:extLst>
              <a:ext uri="{FF2B5EF4-FFF2-40B4-BE49-F238E27FC236}">
                <a16:creationId xmlns:a16="http://schemas.microsoft.com/office/drawing/2014/main" id="{DDFBA802-385B-BFCD-CDA7-19BB9C130AC5}"/>
              </a:ext>
            </a:extLst>
          </p:cNvPr>
          <p:cNvGrpSpPr/>
          <p:nvPr/>
        </p:nvGrpSpPr>
        <p:grpSpPr>
          <a:xfrm>
            <a:off x="471720" y="842841"/>
            <a:ext cx="11248561" cy="2688738"/>
            <a:chOff x="471719" y="842841"/>
            <a:chExt cx="11248561" cy="2688738"/>
          </a:xfrm>
        </p:grpSpPr>
        <p:sp>
          <p:nvSpPr>
            <p:cNvPr id="3" name="Google Shape;116;p26">
              <a:extLst>
                <a:ext uri="{FF2B5EF4-FFF2-40B4-BE49-F238E27FC236}">
                  <a16:creationId xmlns:a16="http://schemas.microsoft.com/office/drawing/2014/main" id="{B4A56412-FE1E-AC6D-6D7E-59965BD77565}"/>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5" name="Google Shape;116;p26">
              <a:extLst>
                <a:ext uri="{FF2B5EF4-FFF2-40B4-BE49-F238E27FC236}">
                  <a16:creationId xmlns:a16="http://schemas.microsoft.com/office/drawing/2014/main" id="{F3198A05-4B82-3915-5EF0-10FECC294616}"/>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6" name="Arrow: Right 5">
              <a:extLst>
                <a:ext uri="{FF2B5EF4-FFF2-40B4-BE49-F238E27FC236}">
                  <a16:creationId xmlns:a16="http://schemas.microsoft.com/office/drawing/2014/main" id="{5057C097-487E-5E7D-4DE9-CB08A75276C4}"/>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8" name="Google Shape;116;p26">
              <a:extLst>
                <a:ext uri="{FF2B5EF4-FFF2-40B4-BE49-F238E27FC236}">
                  <a16:creationId xmlns:a16="http://schemas.microsoft.com/office/drawing/2014/main" id="{FB552725-DAC9-4ABB-2E19-BD83A6F8BA29}"/>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9" name="Arrow: Right 8">
              <a:extLst>
                <a:ext uri="{FF2B5EF4-FFF2-40B4-BE49-F238E27FC236}">
                  <a16:creationId xmlns:a16="http://schemas.microsoft.com/office/drawing/2014/main" id="{1EEE9747-BEAA-7992-9B3D-ABDFFC171C43}"/>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E859181E-9FDB-6D70-294A-EFBD2ED8EC80}"/>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12" name="Rectangle 11">
              <a:extLst>
                <a:ext uri="{FF2B5EF4-FFF2-40B4-BE49-F238E27FC236}">
                  <a16:creationId xmlns:a16="http://schemas.microsoft.com/office/drawing/2014/main" id="{C7400892-E53A-C07B-908A-CED7360D75DA}"/>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20" name="Google Shape;347;p39">
                <a:extLst>
                  <a:ext uri="{FF2B5EF4-FFF2-40B4-BE49-F238E27FC236}">
                    <a16:creationId xmlns:a16="http://schemas.microsoft.com/office/drawing/2014/main" id="{1597250F-FE47-E9EF-6199-E0AE8F4E737C}"/>
                  </a:ext>
                </a:extLst>
              </p:cNvPr>
              <p:cNvSpPr txBox="1">
                <a:spLocks/>
              </p:cNvSpPr>
              <p:nvPr/>
            </p:nvSpPr>
            <p:spPr>
              <a:xfrm>
                <a:off x="41544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1:</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copyback</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20" name="Google Shape;347;p39">
                <a:extLst>
                  <a:ext uri="{FF2B5EF4-FFF2-40B4-BE49-F238E27FC236}">
                    <a16:creationId xmlns:a16="http://schemas.microsoft.com/office/drawing/2014/main" id="{1597250F-FE47-E9EF-6199-E0AE8F4E737C}"/>
                  </a:ext>
                </a:extLst>
              </p:cNvPr>
              <p:cNvSpPr txBox="1">
                <a:spLocks noRot="1" noChangeAspect="1" noMove="1" noResize="1" noEditPoints="1" noAdjustHandles="1" noChangeArrowheads="1" noChangeShapeType="1" noTextEdit="1"/>
              </p:cNvSpPr>
              <p:nvPr/>
            </p:nvSpPr>
            <p:spPr>
              <a:xfrm>
                <a:off x="415446" y="4269722"/>
                <a:ext cx="5455965" cy="1645117"/>
              </a:xfrm>
              <a:prstGeom prst="rect">
                <a:avLst/>
              </a:prstGeom>
              <a:blipFill>
                <a:blip r:embed="rId4"/>
                <a:stretch>
                  <a:fillRect l="-894" b="-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3530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25</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sp>
        <p:nvSpPr>
          <p:cNvPr id="23" name="Google Shape;180;p30">
            <a:extLst>
              <a:ext uri="{FF2B5EF4-FFF2-40B4-BE49-F238E27FC236}">
                <a16:creationId xmlns:a16="http://schemas.microsoft.com/office/drawing/2014/main" id="{FDB827CA-C169-69FC-3DD8-55E78CBD4C5A}"/>
              </a:ext>
            </a:extLst>
          </p:cNvPr>
          <p:cNvSpPr txBox="1"/>
          <p:nvPr/>
        </p:nvSpPr>
        <p:spPr>
          <a:xfrm>
            <a:off x="400638" y="6505178"/>
            <a:ext cx="10811798" cy="379197"/>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The secure threshold copyback count of block with 1500 P/E cycles is 5</a:t>
            </a:r>
          </a:p>
        </p:txBody>
      </p:sp>
      <p:grpSp>
        <p:nvGrpSpPr>
          <p:cNvPr id="2" name="Group 1">
            <a:extLst>
              <a:ext uri="{FF2B5EF4-FFF2-40B4-BE49-F238E27FC236}">
                <a16:creationId xmlns:a16="http://schemas.microsoft.com/office/drawing/2014/main" id="{7D85A391-1551-06CC-B9E6-537E160C3678}"/>
              </a:ext>
            </a:extLst>
          </p:cNvPr>
          <p:cNvGrpSpPr/>
          <p:nvPr/>
        </p:nvGrpSpPr>
        <p:grpSpPr>
          <a:xfrm>
            <a:off x="471720" y="842841"/>
            <a:ext cx="11248561" cy="2688738"/>
            <a:chOff x="471719" y="842841"/>
            <a:chExt cx="11248561" cy="2688738"/>
          </a:xfrm>
        </p:grpSpPr>
        <p:sp>
          <p:nvSpPr>
            <p:cNvPr id="3" name="Google Shape;116;p26">
              <a:extLst>
                <a:ext uri="{FF2B5EF4-FFF2-40B4-BE49-F238E27FC236}">
                  <a16:creationId xmlns:a16="http://schemas.microsoft.com/office/drawing/2014/main" id="{EB63D89C-C5FB-3316-E579-F7D5F0675B69}"/>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5" name="Google Shape;116;p26">
              <a:extLst>
                <a:ext uri="{FF2B5EF4-FFF2-40B4-BE49-F238E27FC236}">
                  <a16:creationId xmlns:a16="http://schemas.microsoft.com/office/drawing/2014/main" id="{176CC5AE-79BE-3A4F-197F-2E2EB6D4A1AA}"/>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6" name="Arrow: Right 5">
              <a:extLst>
                <a:ext uri="{FF2B5EF4-FFF2-40B4-BE49-F238E27FC236}">
                  <a16:creationId xmlns:a16="http://schemas.microsoft.com/office/drawing/2014/main" id="{0123B794-6E61-96F1-957C-9BB833365068}"/>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8" name="Google Shape;116;p26">
              <a:extLst>
                <a:ext uri="{FF2B5EF4-FFF2-40B4-BE49-F238E27FC236}">
                  <a16:creationId xmlns:a16="http://schemas.microsoft.com/office/drawing/2014/main" id="{C7C07A54-6A7E-D902-5A15-D3E3E89AA674}"/>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9" name="Arrow: Right 8">
              <a:extLst>
                <a:ext uri="{FF2B5EF4-FFF2-40B4-BE49-F238E27FC236}">
                  <a16:creationId xmlns:a16="http://schemas.microsoft.com/office/drawing/2014/main" id="{E3B2AF21-E780-450C-6866-35E83332D1B7}"/>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FEF6177-9263-FD9E-7461-64FFE6B52FD8}"/>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12" name="Rectangle 11">
              <a:extLst>
                <a:ext uri="{FF2B5EF4-FFF2-40B4-BE49-F238E27FC236}">
                  <a16:creationId xmlns:a16="http://schemas.microsoft.com/office/drawing/2014/main" id="{252763EB-6EB4-3001-3DB1-771698C17AAB}"/>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25" name="Google Shape;347;p39">
                <a:extLst>
                  <a:ext uri="{FF2B5EF4-FFF2-40B4-BE49-F238E27FC236}">
                    <a16:creationId xmlns:a16="http://schemas.microsoft.com/office/drawing/2014/main" id="{B22F6E84-9CFE-5FE2-740C-E66EDD288DB7}"/>
                  </a:ext>
                </a:extLst>
              </p:cNvPr>
              <p:cNvSpPr txBox="1">
                <a:spLocks/>
              </p:cNvSpPr>
              <p:nvPr/>
            </p:nvSpPr>
            <p:spPr>
              <a:xfrm>
                <a:off x="657405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2:</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=6</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external data move</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0"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p:txBody>
          </p:sp>
        </mc:Choice>
        <mc:Fallback xmlns="">
          <p:sp>
            <p:nvSpPr>
              <p:cNvPr id="25" name="Google Shape;347;p39">
                <a:extLst>
                  <a:ext uri="{FF2B5EF4-FFF2-40B4-BE49-F238E27FC236}">
                    <a16:creationId xmlns:a16="http://schemas.microsoft.com/office/drawing/2014/main" id="{B22F6E84-9CFE-5FE2-740C-E66EDD288DB7}"/>
                  </a:ext>
                </a:extLst>
              </p:cNvPr>
              <p:cNvSpPr txBox="1">
                <a:spLocks noRot="1" noChangeAspect="1" noMove="1" noResize="1" noEditPoints="1" noAdjustHandles="1" noChangeArrowheads="1" noChangeShapeType="1" noTextEdit="1"/>
              </p:cNvSpPr>
              <p:nvPr/>
            </p:nvSpPr>
            <p:spPr>
              <a:xfrm>
                <a:off x="6574056" y="4269722"/>
                <a:ext cx="5455965" cy="1645117"/>
              </a:xfrm>
              <a:prstGeom prst="rect">
                <a:avLst/>
              </a:prstGeom>
              <a:blipFill>
                <a:blip r:embed="rId4"/>
                <a:stretch>
                  <a:fillRect l="-894" b="-37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Google Shape;347;p39">
                <a:extLst>
                  <a:ext uri="{FF2B5EF4-FFF2-40B4-BE49-F238E27FC236}">
                    <a16:creationId xmlns:a16="http://schemas.microsoft.com/office/drawing/2014/main" id="{0C65743B-EA08-55F5-AAD9-39F97B71EF5D}"/>
                  </a:ext>
                </a:extLst>
              </p:cNvPr>
              <p:cNvSpPr txBox="1">
                <a:spLocks/>
              </p:cNvSpPr>
              <p:nvPr/>
            </p:nvSpPr>
            <p:spPr>
              <a:xfrm>
                <a:off x="41544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1:</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copyback</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26" name="Google Shape;347;p39">
                <a:extLst>
                  <a:ext uri="{FF2B5EF4-FFF2-40B4-BE49-F238E27FC236}">
                    <a16:creationId xmlns:a16="http://schemas.microsoft.com/office/drawing/2014/main" id="{0C65743B-EA08-55F5-AAD9-39F97B71EF5D}"/>
                  </a:ext>
                </a:extLst>
              </p:cNvPr>
              <p:cNvSpPr txBox="1">
                <a:spLocks noRot="1" noChangeAspect="1" noMove="1" noResize="1" noEditPoints="1" noAdjustHandles="1" noChangeArrowheads="1" noChangeShapeType="1" noTextEdit="1"/>
              </p:cNvSpPr>
              <p:nvPr/>
            </p:nvSpPr>
            <p:spPr>
              <a:xfrm>
                <a:off x="415446" y="4269722"/>
                <a:ext cx="5455965" cy="1645117"/>
              </a:xfrm>
              <a:prstGeom prst="rect">
                <a:avLst/>
              </a:prstGeom>
              <a:blipFill>
                <a:blip r:embed="rId5"/>
                <a:stretch>
                  <a:fillRect l="-894" b="-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1913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26</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sp>
        <p:nvSpPr>
          <p:cNvPr id="23" name="Google Shape;180;p30">
            <a:extLst>
              <a:ext uri="{FF2B5EF4-FFF2-40B4-BE49-F238E27FC236}">
                <a16:creationId xmlns:a16="http://schemas.microsoft.com/office/drawing/2014/main" id="{FDB827CA-C169-69FC-3DD8-55E78CBD4C5A}"/>
              </a:ext>
            </a:extLst>
          </p:cNvPr>
          <p:cNvSpPr txBox="1"/>
          <p:nvPr/>
        </p:nvSpPr>
        <p:spPr>
          <a:xfrm>
            <a:off x="400638" y="6505178"/>
            <a:ext cx="10811798" cy="379197"/>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The secure threshold copyback count of block with 1500 P/E cycles is 5</a:t>
            </a:r>
          </a:p>
        </p:txBody>
      </p:sp>
      <p:sp>
        <p:nvSpPr>
          <p:cNvPr id="24" name="Google Shape;347;p39">
            <a:extLst>
              <a:ext uri="{FF2B5EF4-FFF2-40B4-BE49-F238E27FC236}">
                <a16:creationId xmlns:a16="http://schemas.microsoft.com/office/drawing/2014/main" id="{0F22B15A-99D3-16A9-98C1-F135E379E662}"/>
              </a:ext>
            </a:extLst>
          </p:cNvPr>
          <p:cNvSpPr txBox="1">
            <a:spLocks/>
          </p:cNvSpPr>
          <p:nvPr/>
        </p:nvSpPr>
        <p:spPr>
          <a:xfrm>
            <a:off x="625642" y="5833574"/>
            <a:ext cx="11136430"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A hardware called copyback feasibility detector in SSD controller compares the counts</a:t>
            </a:r>
            <a:endParaRPr lang="en-US" sz="1800" dirty="0">
              <a:solidFill>
                <a:srgbClr val="C00000"/>
              </a:solidFill>
              <a:latin typeface="Segoe UI" panose="020B0502040204020203" pitchFamily="34" charset="0"/>
              <a:cs typeface="Segoe UI" panose="020B0502040204020203" pitchFamily="34" charset="0"/>
            </a:endParaRPr>
          </a:p>
        </p:txBody>
      </p:sp>
      <p:grpSp>
        <p:nvGrpSpPr>
          <p:cNvPr id="20" name="Group 19">
            <a:extLst>
              <a:ext uri="{FF2B5EF4-FFF2-40B4-BE49-F238E27FC236}">
                <a16:creationId xmlns:a16="http://schemas.microsoft.com/office/drawing/2014/main" id="{A5D35130-0AD4-9942-163B-E8A70D792BFC}"/>
              </a:ext>
            </a:extLst>
          </p:cNvPr>
          <p:cNvGrpSpPr/>
          <p:nvPr/>
        </p:nvGrpSpPr>
        <p:grpSpPr>
          <a:xfrm>
            <a:off x="471720" y="842841"/>
            <a:ext cx="11248561" cy="2688738"/>
            <a:chOff x="471719" y="842841"/>
            <a:chExt cx="11248561" cy="2688738"/>
          </a:xfrm>
        </p:grpSpPr>
        <p:sp>
          <p:nvSpPr>
            <p:cNvPr id="25" name="Google Shape;116;p26">
              <a:extLst>
                <a:ext uri="{FF2B5EF4-FFF2-40B4-BE49-F238E27FC236}">
                  <a16:creationId xmlns:a16="http://schemas.microsoft.com/office/drawing/2014/main" id="{068D8D37-DE85-3238-020A-42FCD15609F9}"/>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26" name="Google Shape;116;p26">
              <a:extLst>
                <a:ext uri="{FF2B5EF4-FFF2-40B4-BE49-F238E27FC236}">
                  <a16:creationId xmlns:a16="http://schemas.microsoft.com/office/drawing/2014/main" id="{21009DC9-0665-3BC5-4F6B-02C7A289390C}"/>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27" name="Arrow: Right 26">
              <a:extLst>
                <a:ext uri="{FF2B5EF4-FFF2-40B4-BE49-F238E27FC236}">
                  <a16:creationId xmlns:a16="http://schemas.microsoft.com/office/drawing/2014/main" id="{63284BB3-7F35-CDDC-D321-2414EFD4C8A5}"/>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28" name="Google Shape;116;p26">
              <a:extLst>
                <a:ext uri="{FF2B5EF4-FFF2-40B4-BE49-F238E27FC236}">
                  <a16:creationId xmlns:a16="http://schemas.microsoft.com/office/drawing/2014/main" id="{205D38C8-A489-AC2F-65FB-198BAF8474EF}"/>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29" name="Arrow: Right 28">
              <a:extLst>
                <a:ext uri="{FF2B5EF4-FFF2-40B4-BE49-F238E27FC236}">
                  <a16:creationId xmlns:a16="http://schemas.microsoft.com/office/drawing/2014/main" id="{7EE3F5D4-96D9-AEEB-10BF-1576A334DC26}"/>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5FA21403-D8FF-ABD6-CEAF-408DD18D0FD1}"/>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31" name="Rectangle 30">
              <a:extLst>
                <a:ext uri="{FF2B5EF4-FFF2-40B4-BE49-F238E27FC236}">
                  <a16:creationId xmlns:a16="http://schemas.microsoft.com/office/drawing/2014/main" id="{D52BEB7E-4B64-CD39-C34D-D18BAC5219E8}"/>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2" name="Google Shape;347;p39">
                <a:extLst>
                  <a:ext uri="{FF2B5EF4-FFF2-40B4-BE49-F238E27FC236}">
                    <a16:creationId xmlns:a16="http://schemas.microsoft.com/office/drawing/2014/main" id="{1690161B-3E5F-EFE3-D410-88E4B03E3F40}"/>
                  </a:ext>
                </a:extLst>
              </p:cNvPr>
              <p:cNvSpPr txBox="1">
                <a:spLocks/>
              </p:cNvSpPr>
              <p:nvPr/>
            </p:nvSpPr>
            <p:spPr>
              <a:xfrm>
                <a:off x="41544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1:</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copyback</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32" name="Google Shape;347;p39">
                <a:extLst>
                  <a:ext uri="{FF2B5EF4-FFF2-40B4-BE49-F238E27FC236}">
                    <a16:creationId xmlns:a16="http://schemas.microsoft.com/office/drawing/2014/main" id="{1690161B-3E5F-EFE3-D410-88E4B03E3F40}"/>
                  </a:ext>
                </a:extLst>
              </p:cNvPr>
              <p:cNvSpPr txBox="1">
                <a:spLocks noRot="1" noChangeAspect="1" noMove="1" noResize="1" noEditPoints="1" noAdjustHandles="1" noChangeArrowheads="1" noChangeShapeType="1" noTextEdit="1"/>
              </p:cNvSpPr>
              <p:nvPr/>
            </p:nvSpPr>
            <p:spPr>
              <a:xfrm>
                <a:off x="415446" y="4269722"/>
                <a:ext cx="5455965" cy="1645117"/>
              </a:xfrm>
              <a:prstGeom prst="rect">
                <a:avLst/>
              </a:prstGeom>
              <a:blipFill>
                <a:blip r:embed="rId4"/>
                <a:stretch>
                  <a:fillRect l="-894" b="-37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Google Shape;347;p39">
                <a:extLst>
                  <a:ext uri="{FF2B5EF4-FFF2-40B4-BE49-F238E27FC236}">
                    <a16:creationId xmlns:a16="http://schemas.microsoft.com/office/drawing/2014/main" id="{C0A67BA0-601E-177B-189B-3E66AEA43033}"/>
                  </a:ext>
                </a:extLst>
              </p:cNvPr>
              <p:cNvSpPr txBox="1">
                <a:spLocks/>
              </p:cNvSpPr>
              <p:nvPr/>
            </p:nvSpPr>
            <p:spPr>
              <a:xfrm>
                <a:off x="657405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2:</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=6</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external data move</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0"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p:txBody>
          </p:sp>
        </mc:Choice>
        <mc:Fallback xmlns="">
          <p:sp>
            <p:nvSpPr>
              <p:cNvPr id="33" name="Google Shape;347;p39">
                <a:extLst>
                  <a:ext uri="{FF2B5EF4-FFF2-40B4-BE49-F238E27FC236}">
                    <a16:creationId xmlns:a16="http://schemas.microsoft.com/office/drawing/2014/main" id="{C0A67BA0-601E-177B-189B-3E66AEA43033}"/>
                  </a:ext>
                </a:extLst>
              </p:cNvPr>
              <p:cNvSpPr txBox="1">
                <a:spLocks noRot="1" noChangeAspect="1" noMove="1" noResize="1" noEditPoints="1" noAdjustHandles="1" noChangeArrowheads="1" noChangeShapeType="1" noTextEdit="1"/>
              </p:cNvSpPr>
              <p:nvPr/>
            </p:nvSpPr>
            <p:spPr>
              <a:xfrm>
                <a:off x="6574056" y="4269722"/>
                <a:ext cx="5455965" cy="1645117"/>
              </a:xfrm>
              <a:prstGeom prst="rect">
                <a:avLst/>
              </a:prstGeom>
              <a:blipFill>
                <a:blip r:embed="rId5"/>
                <a:stretch>
                  <a:fillRect l="-894" b="-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5979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27</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2451338" y="118213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mc:AlternateContent xmlns:mc="http://schemas.openxmlformats.org/markup-compatibility/2006" xmlns:a14="http://schemas.microsoft.com/office/drawing/2010/main">
        <mc:Choice Requires="a14">
          <p:sp>
            <p:nvSpPr>
              <p:cNvPr id="42" name="Google Shape;347;p39">
                <a:extLst>
                  <a:ext uri="{FF2B5EF4-FFF2-40B4-BE49-F238E27FC236}">
                    <a16:creationId xmlns:a16="http://schemas.microsoft.com/office/drawing/2014/main" id="{713CB924-3EF3-08B6-3DAF-8FFFBE5A9F26}"/>
                  </a:ext>
                </a:extLst>
              </p:cNvPr>
              <p:cNvSpPr txBox="1">
                <a:spLocks/>
              </p:cNvSpPr>
              <p:nvPr/>
            </p:nvSpPr>
            <p:spPr>
              <a:xfrm>
                <a:off x="495162" y="5343623"/>
                <a:ext cx="6803105" cy="120957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accent6">
                              <a:lumMod val="75000"/>
                            </a:schemeClr>
                          </a:solidFill>
                          <a:latin typeface="Cambria Math" panose="02040503050406030204" pitchFamily="18" charset="0"/>
                          <a:cs typeface="Segoe UI" panose="020B0502040204020203" pitchFamily="34" charset="0"/>
                        </a:rPr>
                        <m:t>❶</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42" name="Google Shape;347;p39">
                <a:extLst>
                  <a:ext uri="{FF2B5EF4-FFF2-40B4-BE49-F238E27FC236}">
                    <a16:creationId xmlns:a16="http://schemas.microsoft.com/office/drawing/2014/main" id="{713CB924-3EF3-08B6-3DAF-8FFFBE5A9F26}"/>
                  </a:ext>
                </a:extLst>
              </p:cNvPr>
              <p:cNvSpPr txBox="1">
                <a:spLocks noRot="1" noChangeAspect="1" noMove="1" noResize="1" noEditPoints="1" noAdjustHandles="1" noChangeArrowheads="1" noChangeShapeType="1" noTextEdit="1"/>
              </p:cNvSpPr>
              <p:nvPr/>
            </p:nvSpPr>
            <p:spPr>
              <a:xfrm>
                <a:off x="495162" y="5343623"/>
                <a:ext cx="6803105" cy="1209578"/>
              </a:xfrm>
              <a:prstGeom prst="rect">
                <a:avLst/>
              </a:prstGeom>
              <a:blipFill>
                <a:blip r:embed="rId3"/>
                <a:stretch>
                  <a:fillRect l="-71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0179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28</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nvGrpSpPr>
          <p:cNvPr id="39" name="Group 38">
            <a:extLst>
              <a:ext uri="{FF2B5EF4-FFF2-40B4-BE49-F238E27FC236}">
                <a16:creationId xmlns:a16="http://schemas.microsoft.com/office/drawing/2014/main" id="{C312D02B-DB33-7FE6-9225-4784432AAB3C}"/>
              </a:ext>
            </a:extLst>
          </p:cNvPr>
          <p:cNvGrpSpPr/>
          <p:nvPr/>
        </p:nvGrpSpPr>
        <p:grpSpPr>
          <a:xfrm>
            <a:off x="806015" y="3828018"/>
            <a:ext cx="10579969" cy="1370019"/>
            <a:chOff x="435163" y="4204700"/>
            <a:chExt cx="10579969" cy="1370019"/>
          </a:xfrm>
        </p:grpSpPr>
        <p:sp>
          <p:nvSpPr>
            <p:cNvPr id="3" name="Google Shape;116;p26">
              <a:extLst>
                <a:ext uri="{FF2B5EF4-FFF2-40B4-BE49-F238E27FC236}">
                  <a16:creationId xmlns:a16="http://schemas.microsoft.com/office/drawing/2014/main" id="{CE397426-BC3F-587F-9422-FC7CE21BC54F}"/>
                </a:ext>
              </a:extLst>
            </p:cNvPr>
            <p:cNvSpPr/>
            <p:nvPr/>
          </p:nvSpPr>
          <p:spPr>
            <a:xfrm rot="5400000">
              <a:off x="5040138" y="-400275"/>
              <a:ext cx="1370019" cy="10579969"/>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5" name="Google Shape;116;p26">
              <a:extLst>
                <a:ext uri="{FF2B5EF4-FFF2-40B4-BE49-F238E27FC236}">
                  <a16:creationId xmlns:a16="http://schemas.microsoft.com/office/drawing/2014/main" id="{E63C72D0-A519-A5F9-3A03-DAAAB7B5EED0}"/>
                </a:ext>
              </a:extLst>
            </p:cNvPr>
            <p:cNvSpPr/>
            <p:nvPr/>
          </p:nvSpPr>
          <p:spPr>
            <a:xfrm rot="5400000">
              <a:off x="8297959" y="2583936"/>
              <a:ext cx="642115" cy="4318964"/>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grpSp>
      <p:sp>
        <p:nvSpPr>
          <p:cNvPr id="32" name="Arrow: Right 31">
            <a:extLst>
              <a:ext uri="{FF2B5EF4-FFF2-40B4-BE49-F238E27FC236}">
                <a16:creationId xmlns:a16="http://schemas.microsoft.com/office/drawing/2014/main" id="{6B15487D-F3BF-4EF0-7630-202F74504C38}"/>
              </a:ext>
            </a:extLst>
          </p:cNvPr>
          <p:cNvSpPr/>
          <p:nvPr/>
        </p:nvSpPr>
        <p:spPr>
          <a:xfrm rot="18385657">
            <a:off x="6986359" y="2844079"/>
            <a:ext cx="15326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7D30E87-1AC0-81AE-D7BE-F1AFE4287A9D}"/>
              </a:ext>
            </a:extLst>
          </p:cNvPr>
          <p:cNvSpPr/>
          <p:nvPr/>
        </p:nvSpPr>
        <p:spPr>
          <a:xfrm rot="5400000">
            <a:off x="819931" y="3339865"/>
            <a:ext cx="2071473"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2451338" y="118213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sp>
        <p:nvSpPr>
          <p:cNvPr id="27" name="Google Shape;347;p39">
            <a:extLst>
              <a:ext uri="{FF2B5EF4-FFF2-40B4-BE49-F238E27FC236}">
                <a16:creationId xmlns:a16="http://schemas.microsoft.com/office/drawing/2014/main" id="{960E8DF4-23FD-E44B-7C43-42CFC7052CFC}"/>
              </a:ext>
            </a:extLst>
          </p:cNvPr>
          <p:cNvSpPr txBox="1">
            <a:spLocks/>
          </p:cNvSpPr>
          <p:nvPr/>
        </p:nvSpPr>
        <p:spPr>
          <a:xfrm>
            <a:off x="1074737" y="241963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
        <p:nvSpPr>
          <p:cNvPr id="30" name="Google Shape;347;p39">
            <a:extLst>
              <a:ext uri="{FF2B5EF4-FFF2-40B4-BE49-F238E27FC236}">
                <a16:creationId xmlns:a16="http://schemas.microsoft.com/office/drawing/2014/main" id="{14C8719A-BEA3-63DA-AE0C-288B44D75731}"/>
              </a:ext>
            </a:extLst>
          </p:cNvPr>
          <p:cNvSpPr txBox="1">
            <a:spLocks/>
          </p:cNvSpPr>
          <p:nvPr/>
        </p:nvSpPr>
        <p:spPr>
          <a:xfrm>
            <a:off x="6937013" y="283862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mc:AlternateContent xmlns:mc="http://schemas.openxmlformats.org/markup-compatibility/2006" xmlns:a14="http://schemas.microsoft.com/office/drawing/2010/main">
        <mc:Choice Requires="a14">
          <p:sp>
            <p:nvSpPr>
              <p:cNvPr id="40" name="Google Shape;347;p39">
                <a:extLst>
                  <a:ext uri="{FF2B5EF4-FFF2-40B4-BE49-F238E27FC236}">
                    <a16:creationId xmlns:a16="http://schemas.microsoft.com/office/drawing/2014/main" id="{6BBA0AD8-909A-7DE7-A889-AADF49E3E07C}"/>
                  </a:ext>
                </a:extLst>
              </p:cNvPr>
              <p:cNvSpPr txBox="1">
                <a:spLocks/>
              </p:cNvSpPr>
              <p:nvPr/>
            </p:nvSpPr>
            <p:spPr>
              <a:xfrm>
                <a:off x="495162" y="5343623"/>
                <a:ext cx="6803105" cy="120957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accent6">
                              <a:lumMod val="75000"/>
                            </a:schemeClr>
                          </a:solidFill>
                          <a:latin typeface="Cambria Math" panose="02040503050406030204" pitchFamily="18" charset="0"/>
                          <a:cs typeface="Segoe UI" panose="020B0502040204020203" pitchFamily="34" charset="0"/>
                        </a:rPr>
                        <m:t>❶</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𝑒𝑥𝑡𝑒𝑟𝑛𝑎𝑙</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𝑑𝑎𝑡𝑎</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𝑚𝑜𝑣𝑒</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❷</m:t>
                      </m:r>
                      <m:r>
                        <a:rPr lang="en-US" sz="18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❸</m:t>
                      </m:r>
                    </m:oMath>
                  </m:oMathPara>
                </a14:m>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40" name="Google Shape;347;p39">
                <a:extLst>
                  <a:ext uri="{FF2B5EF4-FFF2-40B4-BE49-F238E27FC236}">
                    <a16:creationId xmlns:a16="http://schemas.microsoft.com/office/drawing/2014/main" id="{6BBA0AD8-909A-7DE7-A889-AADF49E3E07C}"/>
                  </a:ext>
                </a:extLst>
              </p:cNvPr>
              <p:cNvSpPr txBox="1">
                <a:spLocks noRot="1" noChangeAspect="1" noMove="1" noResize="1" noEditPoints="1" noAdjustHandles="1" noChangeArrowheads="1" noChangeShapeType="1" noTextEdit="1"/>
              </p:cNvSpPr>
              <p:nvPr/>
            </p:nvSpPr>
            <p:spPr>
              <a:xfrm>
                <a:off x="495162" y="5343623"/>
                <a:ext cx="6803105" cy="1209578"/>
              </a:xfrm>
              <a:prstGeom prst="rect">
                <a:avLst/>
              </a:prstGeom>
              <a:blipFill>
                <a:blip r:embed="rId3"/>
                <a:stretch>
                  <a:fillRect l="-717"/>
                </a:stretch>
              </a:blipFill>
              <a:ln>
                <a:noFill/>
              </a:ln>
            </p:spPr>
            <p:txBody>
              <a:bodyPr/>
              <a:lstStyle/>
              <a:p>
                <a:r>
                  <a:rPr lang="en-US">
                    <a:noFill/>
                  </a:rPr>
                  <a:t> </a:t>
                </a:r>
              </a:p>
            </p:txBody>
          </p:sp>
        </mc:Fallback>
      </mc:AlternateContent>
      <p:sp>
        <p:nvSpPr>
          <p:cNvPr id="41" name="Arrow: Right 40">
            <a:extLst>
              <a:ext uri="{FF2B5EF4-FFF2-40B4-BE49-F238E27FC236}">
                <a16:creationId xmlns:a16="http://schemas.microsoft.com/office/drawing/2014/main" id="{76520BCE-8B5A-AF95-AB43-D4342DA77652}"/>
              </a:ext>
            </a:extLst>
          </p:cNvPr>
          <p:cNvSpPr/>
          <p:nvPr/>
        </p:nvSpPr>
        <p:spPr>
          <a:xfrm>
            <a:off x="1786466" y="4122496"/>
            <a:ext cx="4909069"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Tree>
    <p:extLst>
      <p:ext uri="{BB962C8B-B14F-4D97-AF65-F5344CB8AC3E}">
        <p14:creationId xmlns:p14="http://schemas.microsoft.com/office/powerpoint/2010/main" val="89127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29</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nvGrpSpPr>
          <p:cNvPr id="39" name="Group 38">
            <a:extLst>
              <a:ext uri="{FF2B5EF4-FFF2-40B4-BE49-F238E27FC236}">
                <a16:creationId xmlns:a16="http://schemas.microsoft.com/office/drawing/2014/main" id="{C312D02B-DB33-7FE6-9225-4784432AAB3C}"/>
              </a:ext>
            </a:extLst>
          </p:cNvPr>
          <p:cNvGrpSpPr/>
          <p:nvPr/>
        </p:nvGrpSpPr>
        <p:grpSpPr>
          <a:xfrm>
            <a:off x="806015" y="3828018"/>
            <a:ext cx="10579969" cy="1370019"/>
            <a:chOff x="435163" y="4204700"/>
            <a:chExt cx="10579969" cy="1370019"/>
          </a:xfrm>
        </p:grpSpPr>
        <p:sp>
          <p:nvSpPr>
            <p:cNvPr id="3" name="Google Shape;116;p26">
              <a:extLst>
                <a:ext uri="{FF2B5EF4-FFF2-40B4-BE49-F238E27FC236}">
                  <a16:creationId xmlns:a16="http://schemas.microsoft.com/office/drawing/2014/main" id="{CE397426-BC3F-587F-9422-FC7CE21BC54F}"/>
                </a:ext>
              </a:extLst>
            </p:cNvPr>
            <p:cNvSpPr/>
            <p:nvPr/>
          </p:nvSpPr>
          <p:spPr>
            <a:xfrm rot="5400000">
              <a:off x="5040138" y="-400275"/>
              <a:ext cx="1370019" cy="10579969"/>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5" name="Google Shape;116;p26">
              <a:extLst>
                <a:ext uri="{FF2B5EF4-FFF2-40B4-BE49-F238E27FC236}">
                  <a16:creationId xmlns:a16="http://schemas.microsoft.com/office/drawing/2014/main" id="{E63C72D0-A519-A5F9-3A03-DAAAB7B5EED0}"/>
                </a:ext>
              </a:extLst>
            </p:cNvPr>
            <p:cNvSpPr/>
            <p:nvPr/>
          </p:nvSpPr>
          <p:spPr>
            <a:xfrm rot="5400000">
              <a:off x="8297959" y="2583936"/>
              <a:ext cx="642115" cy="4318964"/>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grpSp>
      <p:sp>
        <p:nvSpPr>
          <p:cNvPr id="32" name="Arrow: Right 31">
            <a:extLst>
              <a:ext uri="{FF2B5EF4-FFF2-40B4-BE49-F238E27FC236}">
                <a16:creationId xmlns:a16="http://schemas.microsoft.com/office/drawing/2014/main" id="{6B15487D-F3BF-4EF0-7630-202F74504C38}"/>
              </a:ext>
            </a:extLst>
          </p:cNvPr>
          <p:cNvSpPr/>
          <p:nvPr/>
        </p:nvSpPr>
        <p:spPr>
          <a:xfrm rot="18385657">
            <a:off x="6986359" y="2844079"/>
            <a:ext cx="15326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7D30E87-1AC0-81AE-D7BE-F1AFE4287A9D}"/>
              </a:ext>
            </a:extLst>
          </p:cNvPr>
          <p:cNvSpPr/>
          <p:nvPr/>
        </p:nvSpPr>
        <p:spPr>
          <a:xfrm rot="5400000">
            <a:off x="819931" y="3339865"/>
            <a:ext cx="2071473"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2451338" y="118213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sp>
        <p:nvSpPr>
          <p:cNvPr id="27" name="Google Shape;347;p39">
            <a:extLst>
              <a:ext uri="{FF2B5EF4-FFF2-40B4-BE49-F238E27FC236}">
                <a16:creationId xmlns:a16="http://schemas.microsoft.com/office/drawing/2014/main" id="{960E8DF4-23FD-E44B-7C43-42CFC7052CFC}"/>
              </a:ext>
            </a:extLst>
          </p:cNvPr>
          <p:cNvSpPr txBox="1">
            <a:spLocks/>
          </p:cNvSpPr>
          <p:nvPr/>
        </p:nvSpPr>
        <p:spPr>
          <a:xfrm>
            <a:off x="1074737" y="241963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
        <p:nvSpPr>
          <p:cNvPr id="30" name="Google Shape;347;p39">
            <a:extLst>
              <a:ext uri="{FF2B5EF4-FFF2-40B4-BE49-F238E27FC236}">
                <a16:creationId xmlns:a16="http://schemas.microsoft.com/office/drawing/2014/main" id="{14C8719A-BEA3-63DA-AE0C-288B44D75731}"/>
              </a:ext>
            </a:extLst>
          </p:cNvPr>
          <p:cNvSpPr txBox="1">
            <a:spLocks/>
          </p:cNvSpPr>
          <p:nvPr/>
        </p:nvSpPr>
        <p:spPr>
          <a:xfrm>
            <a:off x="6937013" y="283862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mc:AlternateContent xmlns:mc="http://schemas.openxmlformats.org/markup-compatibility/2006" xmlns:a14="http://schemas.microsoft.com/office/drawing/2010/main">
        <mc:Choice Requires="a14">
          <p:sp>
            <p:nvSpPr>
              <p:cNvPr id="40" name="Google Shape;347;p39">
                <a:extLst>
                  <a:ext uri="{FF2B5EF4-FFF2-40B4-BE49-F238E27FC236}">
                    <a16:creationId xmlns:a16="http://schemas.microsoft.com/office/drawing/2014/main" id="{6BBA0AD8-909A-7DE7-A889-AADF49E3E07C}"/>
                  </a:ext>
                </a:extLst>
              </p:cNvPr>
              <p:cNvSpPr txBox="1">
                <a:spLocks/>
              </p:cNvSpPr>
              <p:nvPr/>
            </p:nvSpPr>
            <p:spPr>
              <a:xfrm>
                <a:off x="495162" y="5343623"/>
                <a:ext cx="10377444" cy="14792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accent6">
                              <a:lumMod val="75000"/>
                            </a:schemeClr>
                          </a:solidFill>
                          <a:latin typeface="Cambria Math" panose="02040503050406030204" pitchFamily="18" charset="0"/>
                          <a:cs typeface="Segoe UI" panose="020B0502040204020203" pitchFamily="34" charset="0"/>
                        </a:rPr>
                        <m:t>❶</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i="1">
                              <a:latin typeface="Cambria Math" panose="02040503050406030204" pitchFamily="18" charset="0"/>
                              <a:cs typeface="Segoe UI" panose="020B0502040204020203" pitchFamily="34" charset="0"/>
                            </a:rPr>
                            <m:t>𝑒𝑥𝑡𝑒𝑟𝑛𝑎𝑙</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𝑑𝑎𝑡𝑎</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𝑚𝑜𝑣𝑒</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❷</m:t>
                      </m:r>
                      <m:r>
                        <a:rPr lang="en-US" sz="18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❸</m:t>
                      </m:r>
                    </m:oMath>
                  </m:oMathPara>
                </a14:m>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Access latency for reading copyback count is needed</a:t>
                </a:r>
              </a:p>
            </p:txBody>
          </p:sp>
        </mc:Choice>
        <mc:Fallback xmlns="">
          <p:sp>
            <p:nvSpPr>
              <p:cNvPr id="40" name="Google Shape;347;p39">
                <a:extLst>
                  <a:ext uri="{FF2B5EF4-FFF2-40B4-BE49-F238E27FC236}">
                    <a16:creationId xmlns:a16="http://schemas.microsoft.com/office/drawing/2014/main" id="{6BBA0AD8-909A-7DE7-A889-AADF49E3E07C}"/>
                  </a:ext>
                </a:extLst>
              </p:cNvPr>
              <p:cNvSpPr txBox="1">
                <a:spLocks noRot="1" noChangeAspect="1" noMove="1" noResize="1" noEditPoints="1" noAdjustHandles="1" noChangeArrowheads="1" noChangeShapeType="1" noTextEdit="1"/>
              </p:cNvSpPr>
              <p:nvPr/>
            </p:nvSpPr>
            <p:spPr>
              <a:xfrm>
                <a:off x="495162" y="5343623"/>
                <a:ext cx="10377444" cy="1479254"/>
              </a:xfrm>
              <a:prstGeom prst="rect">
                <a:avLst/>
              </a:prstGeom>
              <a:blipFill>
                <a:blip r:embed="rId3"/>
                <a:stretch>
                  <a:fillRect l="-470"/>
                </a:stretch>
              </a:blipFill>
              <a:ln>
                <a:noFill/>
              </a:ln>
            </p:spPr>
            <p:txBody>
              <a:bodyPr/>
              <a:lstStyle/>
              <a:p>
                <a:r>
                  <a:rPr lang="en-US">
                    <a:noFill/>
                  </a:rPr>
                  <a:t> </a:t>
                </a:r>
              </a:p>
            </p:txBody>
          </p:sp>
        </mc:Fallback>
      </mc:AlternateContent>
      <p:sp>
        <p:nvSpPr>
          <p:cNvPr id="41" name="Arrow: Right 40">
            <a:extLst>
              <a:ext uri="{FF2B5EF4-FFF2-40B4-BE49-F238E27FC236}">
                <a16:creationId xmlns:a16="http://schemas.microsoft.com/office/drawing/2014/main" id="{76520BCE-8B5A-AF95-AB43-D4342DA77652}"/>
              </a:ext>
            </a:extLst>
          </p:cNvPr>
          <p:cNvSpPr/>
          <p:nvPr/>
        </p:nvSpPr>
        <p:spPr>
          <a:xfrm>
            <a:off x="1786466" y="4122496"/>
            <a:ext cx="4909069"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 name="Arrow: Right 1">
            <a:extLst>
              <a:ext uri="{FF2B5EF4-FFF2-40B4-BE49-F238E27FC236}">
                <a16:creationId xmlns:a16="http://schemas.microsoft.com/office/drawing/2014/main" id="{939C7786-A007-FAB5-CC2A-5D69BA563801}"/>
              </a:ext>
            </a:extLst>
          </p:cNvPr>
          <p:cNvSpPr/>
          <p:nvPr/>
        </p:nvSpPr>
        <p:spPr>
          <a:xfrm rot="5400000">
            <a:off x="352063" y="2957453"/>
            <a:ext cx="1510425" cy="46881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6" name="Google Shape;116;p26">
            <a:extLst>
              <a:ext uri="{FF2B5EF4-FFF2-40B4-BE49-F238E27FC236}">
                <a16:creationId xmlns:a16="http://schemas.microsoft.com/office/drawing/2014/main" id="{5D13BFA6-3C81-9A46-6F7D-A194B949091D}"/>
              </a:ext>
            </a:extLst>
          </p:cNvPr>
          <p:cNvSpPr/>
          <p:nvPr/>
        </p:nvSpPr>
        <p:spPr>
          <a:xfrm rot="5400000">
            <a:off x="3134068" y="2023507"/>
            <a:ext cx="642115" cy="4686458"/>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Copyback feasibility detector</a:t>
            </a:r>
            <a:endParaRPr lang="en-US" sz="2400" dirty="0">
              <a:solidFill>
                <a:schemeClr val="bg1"/>
              </a:solidFill>
              <a:latin typeface="Segoe UI" panose="020B0502040204020203" pitchFamily="34" charset="0"/>
              <a:cs typeface="Segoe UI" panose="020B0502040204020203" pitchFamily="34" charset="0"/>
              <a:sym typeface="Arial"/>
            </a:endParaRPr>
          </a:p>
        </p:txBody>
      </p:sp>
    </p:spTree>
    <p:extLst>
      <p:ext uri="{BB962C8B-B14F-4D97-AF65-F5344CB8AC3E}">
        <p14:creationId xmlns:p14="http://schemas.microsoft.com/office/powerpoint/2010/main" val="8155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a:t>
            </a:fld>
            <a:endParaRPr lang="en-US" sz="2400"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SSDs performs out-of-place update due to erase-before-write property of NAND flash memory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Out-of-Place Update</a:t>
            </a:r>
          </a:p>
        </p:txBody>
      </p:sp>
      <p:grpSp>
        <p:nvGrpSpPr>
          <p:cNvPr id="16" name="Group 15">
            <a:extLst>
              <a:ext uri="{FF2B5EF4-FFF2-40B4-BE49-F238E27FC236}">
                <a16:creationId xmlns:a16="http://schemas.microsoft.com/office/drawing/2014/main" id="{EFBFFC11-9C65-0076-8C58-2580B56B52FA}"/>
              </a:ext>
            </a:extLst>
          </p:cNvPr>
          <p:cNvGrpSpPr/>
          <p:nvPr/>
        </p:nvGrpSpPr>
        <p:grpSpPr>
          <a:xfrm>
            <a:off x="400638" y="1695899"/>
            <a:ext cx="4572000" cy="3200400"/>
            <a:chOff x="381572" y="1506712"/>
            <a:chExt cx="5029200" cy="3566160"/>
          </a:xfrm>
        </p:grpSpPr>
        <p:sp>
          <p:nvSpPr>
            <p:cNvPr id="2" name="Google Shape;116;p26">
              <a:extLst>
                <a:ext uri="{FF2B5EF4-FFF2-40B4-BE49-F238E27FC236}">
                  <a16:creationId xmlns:a16="http://schemas.microsoft.com/office/drawing/2014/main" id="{1DD568BC-36F4-8068-028F-56BE6703B5A4}"/>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a:t>
              </a:r>
            </a:p>
          </p:txBody>
        </p:sp>
        <p:sp>
          <p:nvSpPr>
            <p:cNvPr id="3" name="Google Shape;116;p26">
              <a:extLst>
                <a:ext uri="{FF2B5EF4-FFF2-40B4-BE49-F238E27FC236}">
                  <a16:creationId xmlns:a16="http://schemas.microsoft.com/office/drawing/2014/main" id="{1B24BE39-6823-C61E-9947-36B6B06B3070}"/>
                </a:ext>
              </a:extLst>
            </p:cNvPr>
            <p:cNvSpPr/>
            <p:nvPr/>
          </p:nvSpPr>
          <p:spPr>
            <a:xfrm rot="5400000">
              <a:off x="372633"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Data A</a:t>
              </a:r>
            </a:p>
          </p:txBody>
        </p:sp>
        <p:sp>
          <p:nvSpPr>
            <p:cNvPr id="15" name="Google Shape;116;p26">
              <a:extLst>
                <a:ext uri="{FF2B5EF4-FFF2-40B4-BE49-F238E27FC236}">
                  <a16:creationId xmlns:a16="http://schemas.microsoft.com/office/drawing/2014/main" id="{EC26CA2D-745D-C6D4-860F-D2C546B15699}"/>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grpSp>
        <p:nvGrpSpPr>
          <p:cNvPr id="17" name="Group 16">
            <a:extLst>
              <a:ext uri="{FF2B5EF4-FFF2-40B4-BE49-F238E27FC236}">
                <a16:creationId xmlns:a16="http://schemas.microsoft.com/office/drawing/2014/main" id="{B86ED9A3-A861-746B-EC1E-BAA3198E06BD}"/>
              </a:ext>
            </a:extLst>
          </p:cNvPr>
          <p:cNvGrpSpPr/>
          <p:nvPr/>
        </p:nvGrpSpPr>
        <p:grpSpPr>
          <a:xfrm>
            <a:off x="7179354" y="1695899"/>
            <a:ext cx="4572000" cy="3200400"/>
            <a:chOff x="381572" y="1506712"/>
            <a:chExt cx="5029200" cy="3566160"/>
          </a:xfrm>
        </p:grpSpPr>
        <p:sp>
          <p:nvSpPr>
            <p:cNvPr id="18" name="Google Shape;116;p26">
              <a:extLst>
                <a:ext uri="{FF2B5EF4-FFF2-40B4-BE49-F238E27FC236}">
                  <a16:creationId xmlns:a16="http://schemas.microsoft.com/office/drawing/2014/main" id="{BF109704-CD36-6F02-2E43-01AA9DF33D70}"/>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a:t>
              </a:r>
            </a:p>
          </p:txBody>
        </p:sp>
        <p:sp>
          <p:nvSpPr>
            <p:cNvPr id="19" name="Google Shape;116;p26">
              <a:extLst>
                <a:ext uri="{FF2B5EF4-FFF2-40B4-BE49-F238E27FC236}">
                  <a16:creationId xmlns:a16="http://schemas.microsoft.com/office/drawing/2014/main" id="{89CC25C2-1B36-6CC8-E12E-045259FA245A}"/>
                </a:ext>
              </a:extLst>
            </p:cNvPr>
            <p:cNvSpPr/>
            <p:nvPr/>
          </p:nvSpPr>
          <p:spPr>
            <a:xfrm rot="5400000">
              <a:off x="372633"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Old Data A</a:t>
              </a:r>
            </a:p>
          </p:txBody>
        </p:sp>
        <p:sp>
          <p:nvSpPr>
            <p:cNvPr id="20" name="Google Shape;116;p26">
              <a:extLst>
                <a:ext uri="{FF2B5EF4-FFF2-40B4-BE49-F238E27FC236}">
                  <a16:creationId xmlns:a16="http://schemas.microsoft.com/office/drawing/2014/main" id="{4BFCB3C7-4397-926B-68A9-05B17FB6F7D4}"/>
                </a:ext>
              </a:extLst>
            </p:cNvPr>
            <p:cNvSpPr/>
            <p:nvPr/>
          </p:nvSpPr>
          <p:spPr>
            <a:xfrm rot="5400000">
              <a:off x="2754542"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Data A</a:t>
              </a:r>
            </a:p>
          </p:txBody>
        </p:sp>
      </p:gr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1163688" y="5471361"/>
            <a:ext cx="3045899"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❶ Write data A in block 0</a:t>
            </a:r>
          </a:p>
        </p:txBody>
      </p:sp>
      <p:sp>
        <p:nvSpPr>
          <p:cNvPr id="23" name="Google Shape;347;p39">
            <a:extLst>
              <a:ext uri="{FF2B5EF4-FFF2-40B4-BE49-F238E27FC236}">
                <a16:creationId xmlns:a16="http://schemas.microsoft.com/office/drawing/2014/main" id="{03CBD10B-EE9B-EFF4-A17E-BE26276676D8}"/>
              </a:ext>
            </a:extLst>
          </p:cNvPr>
          <p:cNvSpPr txBox="1">
            <a:spLocks/>
          </p:cNvSpPr>
          <p:nvPr/>
        </p:nvSpPr>
        <p:spPr>
          <a:xfrm>
            <a:off x="6531428" y="5471361"/>
            <a:ext cx="5438273"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❷ Update data A in block 0 </a:t>
            </a:r>
            <a:r>
              <a:rPr lang="en-US" dirty="0">
                <a:solidFill>
                  <a:schemeClr val="bg1">
                    <a:lumMod val="65000"/>
                  </a:schemeClr>
                </a:solidFill>
                <a:latin typeface="Segoe UI" panose="020B0502040204020203" pitchFamily="34" charset="0"/>
                <a:cs typeface="Segoe UI" panose="020B0502040204020203" pitchFamily="34" charset="0"/>
              </a:rPr>
              <a:t>(&amp; mapping table)</a:t>
            </a:r>
          </a:p>
        </p:txBody>
      </p:sp>
      <p:sp>
        <p:nvSpPr>
          <p:cNvPr id="6" name="Arrow: Right 5">
            <a:extLst>
              <a:ext uri="{FF2B5EF4-FFF2-40B4-BE49-F238E27FC236}">
                <a16:creationId xmlns:a16="http://schemas.microsoft.com/office/drawing/2014/main" id="{1DCD83F2-8636-31B9-30A0-E6A2A3EDB1DC}"/>
              </a:ext>
            </a:extLst>
          </p:cNvPr>
          <p:cNvSpPr/>
          <p:nvPr/>
        </p:nvSpPr>
        <p:spPr>
          <a:xfrm>
            <a:off x="5422582" y="2880844"/>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 name="Google Shape;180;p30">
            <a:extLst>
              <a:ext uri="{FF2B5EF4-FFF2-40B4-BE49-F238E27FC236}">
                <a16:creationId xmlns:a16="http://schemas.microsoft.com/office/drawing/2014/main" id="{67FBE313-A19B-1036-0342-606185D7E58D}"/>
              </a:ext>
            </a:extLst>
          </p:cNvPr>
          <p:cNvSpPr txBox="1"/>
          <p:nvPr/>
        </p:nvSpPr>
        <p:spPr>
          <a:xfrm>
            <a:off x="400638" y="6253257"/>
            <a:ext cx="10811798" cy="604743"/>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SSDs (Solid State Drives)</a:t>
            </a:r>
          </a:p>
          <a:p>
            <a:pPr>
              <a:buClr>
                <a:srgbClr val="000000"/>
              </a:buClr>
              <a:buSzPts val="800"/>
            </a:pPr>
            <a:r>
              <a:rPr lang="en-US" sz="900" dirty="0">
                <a:latin typeface="Segoe UI" panose="020B0502040204020203" pitchFamily="34" charset="0"/>
                <a:cs typeface="Segoe UI" panose="020B0502040204020203" pitchFamily="34" charset="0"/>
              </a:rPr>
              <a:t>Erase-before-write property means the data must be erased before being written in NAND flash memory. </a:t>
            </a:r>
            <a:endParaRPr lang="en-US" sz="900" dirty="0">
              <a:solidFill>
                <a:srgbClr val="000000"/>
              </a:solidFill>
              <a:latin typeface="Segoe UI" panose="020B0502040204020203" pitchFamily="34" charset="0"/>
              <a:cs typeface="Segoe UI" panose="020B0502040204020203" pitchFamily="34" charset="0"/>
              <a:sym typeface="Arial"/>
            </a:endParaRPr>
          </a:p>
        </p:txBody>
      </p:sp>
    </p:spTree>
    <p:extLst>
      <p:ext uri="{BB962C8B-B14F-4D97-AF65-F5344CB8AC3E}">
        <p14:creationId xmlns:p14="http://schemas.microsoft.com/office/powerpoint/2010/main" val="3188918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30</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nvGrpSpPr>
          <p:cNvPr id="39" name="Group 38">
            <a:extLst>
              <a:ext uri="{FF2B5EF4-FFF2-40B4-BE49-F238E27FC236}">
                <a16:creationId xmlns:a16="http://schemas.microsoft.com/office/drawing/2014/main" id="{C312D02B-DB33-7FE6-9225-4784432AAB3C}"/>
              </a:ext>
            </a:extLst>
          </p:cNvPr>
          <p:cNvGrpSpPr/>
          <p:nvPr/>
        </p:nvGrpSpPr>
        <p:grpSpPr>
          <a:xfrm>
            <a:off x="806015" y="3828018"/>
            <a:ext cx="10579969" cy="1370019"/>
            <a:chOff x="435163" y="4204700"/>
            <a:chExt cx="10579969" cy="1370019"/>
          </a:xfrm>
        </p:grpSpPr>
        <p:sp>
          <p:nvSpPr>
            <p:cNvPr id="3" name="Google Shape;116;p26">
              <a:extLst>
                <a:ext uri="{FF2B5EF4-FFF2-40B4-BE49-F238E27FC236}">
                  <a16:creationId xmlns:a16="http://schemas.microsoft.com/office/drawing/2014/main" id="{CE397426-BC3F-587F-9422-FC7CE21BC54F}"/>
                </a:ext>
              </a:extLst>
            </p:cNvPr>
            <p:cNvSpPr/>
            <p:nvPr/>
          </p:nvSpPr>
          <p:spPr>
            <a:xfrm rot="5400000">
              <a:off x="5040138" y="-400275"/>
              <a:ext cx="1370019" cy="10579969"/>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5" name="Google Shape;116;p26">
              <a:extLst>
                <a:ext uri="{FF2B5EF4-FFF2-40B4-BE49-F238E27FC236}">
                  <a16:creationId xmlns:a16="http://schemas.microsoft.com/office/drawing/2014/main" id="{E63C72D0-A519-A5F9-3A03-DAAAB7B5EED0}"/>
                </a:ext>
              </a:extLst>
            </p:cNvPr>
            <p:cNvSpPr/>
            <p:nvPr/>
          </p:nvSpPr>
          <p:spPr>
            <a:xfrm rot="5400000">
              <a:off x="8297959" y="2583936"/>
              <a:ext cx="642115" cy="4318964"/>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grpSp>
      <p:sp>
        <p:nvSpPr>
          <p:cNvPr id="32" name="Arrow: Right 31">
            <a:extLst>
              <a:ext uri="{FF2B5EF4-FFF2-40B4-BE49-F238E27FC236}">
                <a16:creationId xmlns:a16="http://schemas.microsoft.com/office/drawing/2014/main" id="{6B15487D-F3BF-4EF0-7630-202F74504C38}"/>
              </a:ext>
            </a:extLst>
          </p:cNvPr>
          <p:cNvSpPr/>
          <p:nvPr/>
        </p:nvSpPr>
        <p:spPr>
          <a:xfrm rot="18385657">
            <a:off x="6986359" y="2844079"/>
            <a:ext cx="15326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401748" y="251484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rgbClr val="C00000"/>
                </a:solidFill>
                <a:latin typeface="Segoe UI" panose="020B0502040204020203" pitchFamily="34" charset="0"/>
                <a:cs typeface="Segoe UI" panose="020B0502040204020203" pitchFamily="34" charset="0"/>
              </a:rPr>
              <a:t>❶</a:t>
            </a:r>
          </a:p>
        </p:txBody>
      </p:sp>
      <p:sp>
        <p:nvSpPr>
          <p:cNvPr id="27" name="Google Shape;347;p39">
            <a:extLst>
              <a:ext uri="{FF2B5EF4-FFF2-40B4-BE49-F238E27FC236}">
                <a16:creationId xmlns:a16="http://schemas.microsoft.com/office/drawing/2014/main" id="{960E8DF4-23FD-E44B-7C43-42CFC7052CFC}"/>
              </a:ext>
            </a:extLst>
          </p:cNvPr>
          <p:cNvSpPr txBox="1">
            <a:spLocks/>
          </p:cNvSpPr>
          <p:nvPr/>
        </p:nvSpPr>
        <p:spPr>
          <a:xfrm>
            <a:off x="2478877" y="117248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
        <p:nvSpPr>
          <p:cNvPr id="30" name="Google Shape;347;p39">
            <a:extLst>
              <a:ext uri="{FF2B5EF4-FFF2-40B4-BE49-F238E27FC236}">
                <a16:creationId xmlns:a16="http://schemas.microsoft.com/office/drawing/2014/main" id="{14C8719A-BEA3-63DA-AE0C-288B44D75731}"/>
              </a:ext>
            </a:extLst>
          </p:cNvPr>
          <p:cNvSpPr txBox="1">
            <a:spLocks/>
          </p:cNvSpPr>
          <p:nvPr/>
        </p:nvSpPr>
        <p:spPr>
          <a:xfrm>
            <a:off x="1863051" y="243199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mc:AlternateContent xmlns:mc="http://schemas.openxmlformats.org/markup-compatibility/2006" xmlns:a14="http://schemas.microsoft.com/office/drawing/2010/main">
        <mc:Choice Requires="a14">
          <p:sp>
            <p:nvSpPr>
              <p:cNvPr id="40" name="Google Shape;347;p39">
                <a:extLst>
                  <a:ext uri="{FF2B5EF4-FFF2-40B4-BE49-F238E27FC236}">
                    <a16:creationId xmlns:a16="http://schemas.microsoft.com/office/drawing/2014/main" id="{6BBA0AD8-909A-7DE7-A889-AADF49E3E07C}"/>
                  </a:ext>
                </a:extLst>
              </p:cNvPr>
              <p:cNvSpPr txBox="1">
                <a:spLocks/>
              </p:cNvSpPr>
              <p:nvPr/>
            </p:nvSpPr>
            <p:spPr>
              <a:xfrm>
                <a:off x="495162" y="5343623"/>
                <a:ext cx="10155905" cy="14360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i="1" smtClean="0">
                          <a:solidFill>
                            <a:srgbClr val="C00000"/>
                          </a:solidFill>
                          <a:latin typeface="Cambria Math" panose="02040503050406030204" pitchFamily="18" charset="0"/>
                          <a:cs typeface="Segoe UI" panose="020B0502040204020203" pitchFamily="34" charset="0"/>
                        </a:rPr>
                        <m:t>❶</m:t>
                      </m:r>
                      <m:r>
                        <a:rPr lang="en-US" i="1">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a:solidFill>
                            <a:schemeClr val="accent6">
                              <a:lumMod val="75000"/>
                            </a:schemeClr>
                          </a:solidFill>
                          <a:latin typeface="Cambria Math" panose="02040503050406030204" pitchFamily="18" charset="0"/>
                          <a:cs typeface="Segoe UI" panose="020B0502040204020203" pitchFamily="34" charset="0"/>
                        </a:rPr>
                        <m:t>❷</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i="1">
                              <a:latin typeface="Cambria Math" panose="02040503050406030204" pitchFamily="18" charset="0"/>
                              <a:cs typeface="Segoe UI" panose="020B0502040204020203" pitchFamily="34" charset="0"/>
                            </a:rPr>
                            <m:t>𝑒𝑥𝑡𝑒𝑟𝑛𝑎𝑙</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𝑑𝑎𝑡𝑎</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𝑚𝑜𝑣𝑒</m:t>
                          </m:r>
                        </m:sub>
                      </m:sSub>
                      <m:r>
                        <a:rPr lang="en-US" sz="1800" b="0" i="1" smtClean="0">
                          <a:latin typeface="Cambria Math" panose="02040503050406030204" pitchFamily="18" charset="0"/>
                          <a:cs typeface="Segoe UI" panose="020B0502040204020203" pitchFamily="34" charset="0"/>
                        </a:rPr>
                        <m:t>=</m:t>
                      </m:r>
                      <m:r>
                        <a:rPr lang="en-US" i="1">
                          <a:solidFill>
                            <a:srgbClr val="C00000"/>
                          </a:solidFill>
                          <a:latin typeface="Cambria Math" panose="02040503050406030204" pitchFamily="18" charset="0"/>
                          <a:cs typeface="Segoe UI" panose="020B0502040204020203" pitchFamily="34" charset="0"/>
                        </a:rPr>
                        <m:t>❶</m:t>
                      </m:r>
                      <m:r>
                        <a:rPr lang="en-US" sz="18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❸</m:t>
                      </m:r>
                      <m:r>
                        <a:rPr lang="en-US" i="1">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❹</m:t>
                      </m:r>
                    </m:oMath>
                  </m:oMathPara>
                </a14:m>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Access latency for reading copyback count is needed:</a:t>
                </a:r>
                <a:r>
                  <a:rPr lang="en-US" dirty="0">
                    <a:solidFill>
                      <a:srgbClr val="C00000"/>
                    </a:solidFill>
                    <a:cs typeface="Segoe UI" panose="020B0502040204020203" pitchFamily="34" charset="0"/>
                  </a:rPr>
                  <a:t> </a:t>
                </a:r>
                <a14:m>
                  <m:oMath xmlns:m="http://schemas.openxmlformats.org/officeDocument/2006/math">
                    <m:r>
                      <a:rPr lang="en-US" i="1">
                        <a:solidFill>
                          <a:srgbClr val="C00000"/>
                        </a:solidFill>
                        <a:latin typeface="Cambria Math" panose="02040503050406030204" pitchFamily="18" charset="0"/>
                        <a:cs typeface="Segoe UI" panose="020B0502040204020203" pitchFamily="34" charset="0"/>
                      </a:rPr>
                      <m:t>❶</m:t>
                    </m:r>
                  </m:oMath>
                </a14:m>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40" name="Google Shape;347;p39">
                <a:extLst>
                  <a:ext uri="{FF2B5EF4-FFF2-40B4-BE49-F238E27FC236}">
                    <a16:creationId xmlns:a16="http://schemas.microsoft.com/office/drawing/2014/main" id="{6BBA0AD8-909A-7DE7-A889-AADF49E3E07C}"/>
                  </a:ext>
                </a:extLst>
              </p:cNvPr>
              <p:cNvSpPr txBox="1">
                <a:spLocks noRot="1" noChangeAspect="1" noMove="1" noResize="1" noEditPoints="1" noAdjustHandles="1" noChangeArrowheads="1" noChangeShapeType="1" noTextEdit="1"/>
              </p:cNvSpPr>
              <p:nvPr/>
            </p:nvSpPr>
            <p:spPr>
              <a:xfrm>
                <a:off x="495162" y="5343623"/>
                <a:ext cx="10155905" cy="1436042"/>
              </a:xfrm>
              <a:prstGeom prst="rect">
                <a:avLst/>
              </a:prstGeom>
              <a:blipFill>
                <a:blip r:embed="rId3"/>
                <a:stretch>
                  <a:fillRect l="-480"/>
                </a:stretch>
              </a:blipFill>
              <a:ln>
                <a:noFill/>
              </a:ln>
            </p:spPr>
            <p:txBody>
              <a:bodyPr/>
              <a:lstStyle/>
              <a:p>
                <a:r>
                  <a:rPr lang="en-US">
                    <a:noFill/>
                  </a:rPr>
                  <a:t> </a:t>
                </a:r>
              </a:p>
            </p:txBody>
          </p:sp>
        </mc:Fallback>
      </mc:AlternateContent>
      <p:sp>
        <p:nvSpPr>
          <p:cNvPr id="41" name="Arrow: Right 40">
            <a:extLst>
              <a:ext uri="{FF2B5EF4-FFF2-40B4-BE49-F238E27FC236}">
                <a16:creationId xmlns:a16="http://schemas.microsoft.com/office/drawing/2014/main" id="{76520BCE-8B5A-AF95-AB43-D4342DA77652}"/>
              </a:ext>
            </a:extLst>
          </p:cNvPr>
          <p:cNvSpPr/>
          <p:nvPr/>
        </p:nvSpPr>
        <p:spPr>
          <a:xfrm>
            <a:off x="5824854" y="4122496"/>
            <a:ext cx="1005532"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 name="Google Shape;116;p26">
            <a:extLst>
              <a:ext uri="{FF2B5EF4-FFF2-40B4-BE49-F238E27FC236}">
                <a16:creationId xmlns:a16="http://schemas.microsoft.com/office/drawing/2014/main" id="{BE574B49-C9B8-9786-92D4-DD0967FA31F4}"/>
              </a:ext>
            </a:extLst>
          </p:cNvPr>
          <p:cNvSpPr/>
          <p:nvPr/>
        </p:nvSpPr>
        <p:spPr>
          <a:xfrm rot="5400000">
            <a:off x="3134068" y="2023507"/>
            <a:ext cx="642115" cy="4686458"/>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Copyback feasibility detector</a:t>
            </a:r>
            <a:endParaRPr lang="en-US" sz="2400" dirty="0">
              <a:solidFill>
                <a:schemeClr val="bg1"/>
              </a:solidFill>
              <a:latin typeface="Segoe UI" panose="020B0502040204020203" pitchFamily="34" charset="0"/>
              <a:cs typeface="Segoe UI" panose="020B0502040204020203" pitchFamily="34" charset="0"/>
              <a:sym typeface="Arial"/>
            </a:endParaRPr>
          </a:p>
        </p:txBody>
      </p:sp>
      <p:sp>
        <p:nvSpPr>
          <p:cNvPr id="10" name="Arrow: Right 9">
            <a:extLst>
              <a:ext uri="{FF2B5EF4-FFF2-40B4-BE49-F238E27FC236}">
                <a16:creationId xmlns:a16="http://schemas.microsoft.com/office/drawing/2014/main" id="{A5EA1236-AD43-FC6F-7496-254E92E9311E}"/>
              </a:ext>
            </a:extLst>
          </p:cNvPr>
          <p:cNvSpPr/>
          <p:nvPr/>
        </p:nvSpPr>
        <p:spPr>
          <a:xfrm rot="5400000">
            <a:off x="965082" y="2776603"/>
            <a:ext cx="15104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61FB36E5-6D78-C269-6473-5FCCD26AEFCB}"/>
              </a:ext>
            </a:extLst>
          </p:cNvPr>
          <p:cNvSpPr/>
          <p:nvPr/>
        </p:nvSpPr>
        <p:spPr>
          <a:xfrm rot="5400000">
            <a:off x="352063" y="2957453"/>
            <a:ext cx="1510425" cy="46881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2" name="Google Shape;347;p39">
            <a:extLst>
              <a:ext uri="{FF2B5EF4-FFF2-40B4-BE49-F238E27FC236}">
                <a16:creationId xmlns:a16="http://schemas.microsoft.com/office/drawing/2014/main" id="{8A5C0F9E-E1EB-8685-A75D-3CB60983AFB7}"/>
              </a:ext>
            </a:extLst>
          </p:cNvPr>
          <p:cNvSpPr txBox="1">
            <a:spLocks/>
          </p:cNvSpPr>
          <p:nvPr/>
        </p:nvSpPr>
        <p:spPr>
          <a:xfrm>
            <a:off x="6857753" y="283862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❹</a:t>
            </a:r>
          </a:p>
        </p:txBody>
      </p:sp>
    </p:spTree>
    <p:extLst>
      <p:ext uri="{BB962C8B-B14F-4D97-AF65-F5344CB8AC3E}">
        <p14:creationId xmlns:p14="http://schemas.microsoft.com/office/powerpoint/2010/main" val="351810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31</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976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32</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3127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33</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031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34</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Idea</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Utilizing the secure threshold copyback count as an indicator to accelerate data migration of GC.</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1162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35</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Idea</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Utilizing the secure threshold copyback count as an indicator to accelerate data migration of GC.</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Overheads</a:t>
            </a:r>
            <a:r>
              <a:rPr lang="en-US" sz="1800" dirty="0">
                <a:latin typeface="Segoe UI" panose="020B0502040204020203" pitchFamily="34" charset="0"/>
                <a:cs typeface="Segoe UI" panose="020B0502040204020203" pitchFamily="34" charset="0"/>
              </a:rPr>
              <a:t>:</a:t>
            </a:r>
          </a:p>
          <a:p>
            <a:pPr marL="285750" indent="-285750" algn="l">
              <a:lnSpc>
                <a:spcPct val="100000"/>
              </a:lnSpc>
              <a:buFont typeface="Wingdings" panose="05000000000000000000" pitchFamily="2" charset="2"/>
              <a:buChar char="§"/>
            </a:pPr>
            <a:r>
              <a:rPr lang="en-US" sz="1800" dirty="0">
                <a:solidFill>
                  <a:srgbClr val="C00000"/>
                </a:solidFill>
                <a:latin typeface="Segoe UI" panose="020B0502040204020203" pitchFamily="34" charset="0"/>
                <a:cs typeface="Segoe UI" panose="020B0502040204020203" pitchFamily="34" charset="0"/>
              </a:rPr>
              <a:t>1-byte copyback count for each logical page</a:t>
            </a:r>
          </a:p>
          <a:p>
            <a:pPr marL="285750" indent="-285750" algn="l">
              <a:lnSpc>
                <a:spcPct val="100000"/>
              </a:lnSpc>
              <a:buFont typeface="Wingdings" panose="05000000000000000000" pitchFamily="2" charset="2"/>
              <a:buChar char="§"/>
            </a:pPr>
            <a:r>
              <a:rPr lang="en-US" sz="1800" dirty="0">
                <a:solidFill>
                  <a:srgbClr val="C00000"/>
                </a:solidFill>
                <a:latin typeface="Segoe UI" panose="020B0502040204020203" pitchFamily="34" charset="0"/>
                <a:cs typeface="Segoe UI" panose="020B0502040204020203" pitchFamily="34" charset="0"/>
              </a:rPr>
              <a:t>Metadata transfer latency for detecting copyback feasibility</a:t>
            </a:r>
            <a:r>
              <a:rPr lang="en-US" sz="1800" dirty="0">
                <a:latin typeface="Segoe UI" panose="020B0502040204020203" pitchFamily="34" charset="0"/>
                <a:cs typeface="Segoe UI" panose="020B0502040204020203" pitchFamily="34" charset="0"/>
              </a:rPr>
              <a:t> (&lt; transfer latency of 1 page in TCBGC)</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6629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3499" y="6309361"/>
            <a:ext cx="763385" cy="470304"/>
          </a:xfrm>
        </p:spPr>
        <p:txBody>
          <a:bodyPr/>
          <a:lstStyle/>
          <a:p>
            <a:fld id="{1207F9FD-4E10-4B0A-8100-6F5044EF21A9}" type="slidenum">
              <a:rPr lang="en-US" sz="1801">
                <a:solidFill>
                  <a:schemeClr val="tx1"/>
                </a:solidFill>
                <a:latin typeface="Segoe UI" panose="020B0502040204020203" pitchFamily="34" charset="0"/>
                <a:cs typeface="Segoe UI" panose="020B0502040204020203" pitchFamily="34" charset="0"/>
              </a:rPr>
              <a:t>36</a:t>
            </a:fld>
            <a:endParaRPr lang="en-US" sz="1801"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897" y="1022611"/>
            <a:ext cx="10944537"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Proposal:</a:t>
            </a:r>
          </a:p>
          <a:p>
            <a:pPr algn="l">
              <a:lnSpc>
                <a:spcPct val="100000"/>
              </a:lnSpc>
            </a:pPr>
            <a:r>
              <a:rPr lang="en-US" sz="1401" dirty="0">
                <a:latin typeface="Segoe UI" panose="020B0502040204020203" pitchFamily="34" charset="0"/>
                <a:cs typeface="Segoe UI" panose="020B0502040204020203" pitchFamily="34" charset="0"/>
              </a:rPr>
              <a:t>(1) An efficient copyback feasibility detector is proposed, which utilizes copyback execution counts of data as a new indicator of copyback feasibility</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(2) A fast garbage collection scheme, called FastGC, which utilizes the new copyback-based data migration scheme to accelerate GC.</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FastGC adds a copyback feasibility detector module in the SSD controller to efficiently distinguish whether data can be migrated by copyback or not with a slight overhead. Friendly data organization is applied in FastGC, which is helpful to detect copyback feasibility.</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Advantages:</a:t>
            </a:r>
          </a:p>
          <a:p>
            <a:pPr algn="l">
              <a:lnSpc>
                <a:spcPct val="100000"/>
              </a:lnSpc>
            </a:pPr>
            <a:r>
              <a:rPr lang="en-US" sz="1401" dirty="0">
                <a:latin typeface="Segoe UI" panose="020B0502040204020203" pitchFamily="34" charset="0"/>
                <a:cs typeface="Segoe UI" panose="020B0502040204020203" pitchFamily="34" charset="0"/>
              </a:rPr>
              <a:t>(1) This scheme greatly reduces performance penalty for copyback feasibility detection and accelerates garbage collection.</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(2) The overhead is much smaller than transfer latency and decoding latency caused by detecting bit errors since the number of data migration is large.</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Overheads:</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896" y="173737"/>
            <a:ext cx="7968601" cy="5727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200" dirty="0">
                <a:latin typeface="Segoe UI" panose="020B0502040204020203" pitchFamily="34" charset="0"/>
                <a:cs typeface="Segoe UI" panose="020B0502040204020203" pitchFamily="34" charset="0"/>
              </a:rPr>
              <a:t>Proposal</a:t>
            </a:r>
          </a:p>
        </p:txBody>
      </p:sp>
    </p:spTree>
    <p:extLst>
      <p:ext uri="{BB962C8B-B14F-4D97-AF65-F5344CB8AC3E}">
        <p14:creationId xmlns:p14="http://schemas.microsoft.com/office/powerpoint/2010/main" val="697067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3499" y="6309361"/>
            <a:ext cx="763385" cy="470304"/>
          </a:xfrm>
        </p:spPr>
        <p:txBody>
          <a:bodyPr/>
          <a:lstStyle/>
          <a:p>
            <a:fld id="{1207F9FD-4E10-4B0A-8100-6F5044EF21A9}" type="slidenum">
              <a:rPr lang="en-US" sz="1801">
                <a:solidFill>
                  <a:schemeClr val="tx1"/>
                </a:solidFill>
                <a:latin typeface="Segoe UI" panose="020B0502040204020203" pitchFamily="34" charset="0"/>
                <a:cs typeface="Segoe UI" panose="020B0502040204020203" pitchFamily="34" charset="0"/>
              </a:rPr>
              <a:t>37</a:t>
            </a:fld>
            <a:endParaRPr lang="en-US" sz="1801"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897" y="1022611"/>
            <a:ext cx="10944537"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1" dirty="0">
                <a:latin typeface="Segoe UI" panose="020B0502040204020203" pitchFamily="34" charset="0"/>
                <a:cs typeface="Segoe UI" panose="020B0502040204020203" pitchFamily="34" charset="0"/>
              </a:rPr>
              <a:t>Result:</a:t>
            </a:r>
          </a:p>
          <a:p>
            <a:pPr algn="l">
              <a:lnSpc>
                <a:spcPct val="100000"/>
              </a:lnSpc>
            </a:pPr>
            <a:r>
              <a:rPr lang="en-US" sz="1401" dirty="0">
                <a:latin typeface="Segoe UI" panose="020B0502040204020203" pitchFamily="34" charset="0"/>
                <a:cs typeface="Segoe UI" panose="020B0502040204020203" pitchFamily="34" charset="0"/>
              </a:rPr>
              <a:t>Read and write response time are improved by up to 66.3% and 44.2%, respectively.</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The copyback errors are resulted by the program interference, read disturb and P/E cycles (Retention error?)</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896" y="173737"/>
            <a:ext cx="7968601" cy="5727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200" dirty="0">
                <a:latin typeface="Segoe UI" panose="020B0502040204020203" pitchFamily="34" charset="0"/>
                <a:cs typeface="Segoe UI" panose="020B0502040204020203" pitchFamily="34" charset="0"/>
              </a:rPr>
              <a:t>FastGC</a:t>
            </a:r>
          </a:p>
        </p:txBody>
      </p:sp>
    </p:spTree>
    <p:extLst>
      <p:ext uri="{BB962C8B-B14F-4D97-AF65-F5344CB8AC3E}">
        <p14:creationId xmlns:p14="http://schemas.microsoft.com/office/powerpoint/2010/main" val="140923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4</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343035"/>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spTree>
    <p:extLst>
      <p:ext uri="{BB962C8B-B14F-4D97-AF65-F5344CB8AC3E}">
        <p14:creationId xmlns:p14="http://schemas.microsoft.com/office/powerpoint/2010/main" val="75542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a:t>
              </a: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Old Page A</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5</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4972638" y="4940524"/>
            <a:ext cx="1930147"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Invalid Page: 1</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343035"/>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sp>
        <p:nvSpPr>
          <p:cNvPr id="2" name="Google Shape;347;p39">
            <a:extLst>
              <a:ext uri="{FF2B5EF4-FFF2-40B4-BE49-F238E27FC236}">
                <a16:creationId xmlns:a16="http://schemas.microsoft.com/office/drawing/2014/main" id="{1E4ABC69-1CFC-DF02-A44E-87676AA3FC0E}"/>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Tree>
    <p:extLst>
      <p:ext uri="{BB962C8B-B14F-4D97-AF65-F5344CB8AC3E}">
        <p14:creationId xmlns:p14="http://schemas.microsoft.com/office/powerpoint/2010/main" val="150735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a:t>
              </a: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Old Page A</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6</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343035"/>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sp>
        <p:nvSpPr>
          <p:cNvPr id="14" name="Google Shape;116;p26">
            <a:extLst>
              <a:ext uri="{FF2B5EF4-FFF2-40B4-BE49-F238E27FC236}">
                <a16:creationId xmlns:a16="http://schemas.microsoft.com/office/drawing/2014/main" id="{0EEFBFB8-EE4F-9330-F5D5-98646779A869}"/>
              </a:ext>
            </a:extLst>
          </p:cNvPr>
          <p:cNvSpPr/>
          <p:nvPr/>
        </p:nvSpPr>
        <p:spPr>
          <a:xfrm rot="5400000">
            <a:off x="6301839" y="2813292"/>
            <a:ext cx="1131938" cy="1558957"/>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nvGrpSpPr>
          <p:cNvPr id="15" name="Group 14">
            <a:extLst>
              <a:ext uri="{FF2B5EF4-FFF2-40B4-BE49-F238E27FC236}">
                <a16:creationId xmlns:a16="http://schemas.microsoft.com/office/drawing/2014/main" id="{39A5F292-16B3-E092-6B14-98FD9F69CA5B}"/>
              </a:ext>
            </a:extLst>
          </p:cNvPr>
          <p:cNvGrpSpPr/>
          <p:nvPr/>
        </p:nvGrpSpPr>
        <p:grpSpPr>
          <a:xfrm>
            <a:off x="4719193" y="2841955"/>
            <a:ext cx="1346433" cy="1166070"/>
            <a:chOff x="4719193" y="2841955"/>
            <a:chExt cx="1346433" cy="1166070"/>
          </a:xfrm>
        </p:grpSpPr>
        <p:sp>
          <p:nvSpPr>
            <p:cNvPr id="16" name="Arrow: Right 15">
              <a:extLst>
                <a:ext uri="{FF2B5EF4-FFF2-40B4-BE49-F238E27FC236}">
                  <a16:creationId xmlns:a16="http://schemas.microsoft.com/office/drawing/2014/main" id="{12C51DCA-5169-13F2-DCAB-1AEB7810902D}"/>
                </a:ext>
              </a:extLst>
            </p:cNvPr>
            <p:cNvSpPr/>
            <p:nvPr/>
          </p:nvSpPr>
          <p:spPr>
            <a:xfrm>
              <a:off x="4719193" y="3177515"/>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Move</a:t>
              </a:r>
            </a:p>
          </p:txBody>
        </p:sp>
        <p:sp>
          <p:nvSpPr>
            <p:cNvPr id="17" name="Google Shape;347;p39">
              <a:extLst>
                <a:ext uri="{FF2B5EF4-FFF2-40B4-BE49-F238E27FC236}">
                  <a16:creationId xmlns:a16="http://schemas.microsoft.com/office/drawing/2014/main" id="{A94F724D-965D-255A-CC3A-D5F5E8C80DD4}"/>
                </a:ext>
              </a:extLst>
            </p:cNvPr>
            <p:cNvSpPr txBox="1">
              <a:spLocks/>
            </p:cNvSpPr>
            <p:nvPr/>
          </p:nvSpPr>
          <p:spPr>
            <a:xfrm>
              <a:off x="4993761" y="284195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sp>
        <p:nvSpPr>
          <p:cNvPr id="2" name="Google Shape;347;p39">
            <a:extLst>
              <a:ext uri="{FF2B5EF4-FFF2-40B4-BE49-F238E27FC236}">
                <a16:creationId xmlns:a16="http://schemas.microsoft.com/office/drawing/2014/main" id="{C5A3D682-356A-4CFD-A81F-46FC12035BAC}"/>
              </a:ext>
            </a:extLst>
          </p:cNvPr>
          <p:cNvSpPr txBox="1">
            <a:spLocks/>
          </p:cNvSpPr>
          <p:nvPr/>
        </p:nvSpPr>
        <p:spPr>
          <a:xfrm>
            <a:off x="4972638" y="4940524"/>
            <a:ext cx="1930147"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Invalid Page: </a:t>
            </a:r>
            <a:r>
              <a:rPr lang="en-US" altLang="ja-JP" dirty="0">
                <a:solidFill>
                  <a:srgbClr val="B34040"/>
                </a:solidFill>
                <a:latin typeface="Segoe UI" panose="020B0502040204020203" pitchFamily="34" charset="0"/>
                <a:cs typeface="Segoe UI" panose="020B0502040204020203" pitchFamily="34" charset="0"/>
              </a:rPr>
              <a:t>2</a:t>
            </a:r>
            <a:endParaRPr lang="en-US" dirty="0">
              <a:solidFill>
                <a:srgbClr val="B34040"/>
              </a:solidFill>
              <a:latin typeface="Segoe UI" panose="020B0502040204020203" pitchFamily="34" charset="0"/>
              <a:cs typeface="Segoe UI" panose="020B0502040204020203" pitchFamily="34" charset="0"/>
            </a:endParaRPr>
          </a:p>
        </p:txBody>
      </p:sp>
      <p:sp>
        <p:nvSpPr>
          <p:cNvPr id="8" name="Google Shape;347;p39">
            <a:extLst>
              <a:ext uri="{FF2B5EF4-FFF2-40B4-BE49-F238E27FC236}">
                <a16:creationId xmlns:a16="http://schemas.microsoft.com/office/drawing/2014/main" id="{629E888D-DC9F-E99F-E22C-74EF1E8C8E36}"/>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Tree>
    <p:extLst>
      <p:ext uri="{BB962C8B-B14F-4D97-AF65-F5344CB8AC3E}">
        <p14:creationId xmlns:p14="http://schemas.microsoft.com/office/powerpoint/2010/main" val="30666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❶❹</a:t>
              </a:r>
              <a:endParaRPr lang="en-US" sz="2400" b="1" dirty="0">
                <a:latin typeface="Segoe UI" panose="020B0502040204020203" pitchFamily="34" charset="0"/>
                <a:cs typeface="Segoe UI" panose="020B0502040204020203" pitchFamily="34" charset="0"/>
                <a:sym typeface="Arial"/>
              </a:endParaRP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7</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4848284" y="4935962"/>
            <a:ext cx="2019524"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Free Page: 2</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526408"/>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grpSp>
        <p:nvGrpSpPr>
          <p:cNvPr id="15" name="Group 14">
            <a:extLst>
              <a:ext uri="{FF2B5EF4-FFF2-40B4-BE49-F238E27FC236}">
                <a16:creationId xmlns:a16="http://schemas.microsoft.com/office/drawing/2014/main" id="{9ACEF2BD-AFF0-AA48-9E58-147410D25F4F}"/>
              </a:ext>
            </a:extLst>
          </p:cNvPr>
          <p:cNvGrpSpPr/>
          <p:nvPr/>
        </p:nvGrpSpPr>
        <p:grpSpPr>
          <a:xfrm>
            <a:off x="4719193" y="2841955"/>
            <a:ext cx="1346433" cy="1166070"/>
            <a:chOff x="4719193" y="2841955"/>
            <a:chExt cx="1346433" cy="1166070"/>
          </a:xfrm>
        </p:grpSpPr>
        <p:sp>
          <p:nvSpPr>
            <p:cNvPr id="3" name="Arrow: Right 2">
              <a:extLst>
                <a:ext uri="{FF2B5EF4-FFF2-40B4-BE49-F238E27FC236}">
                  <a16:creationId xmlns:a16="http://schemas.microsoft.com/office/drawing/2014/main" id="{D181D6B4-C7F9-08A5-61BB-BC654953C22E}"/>
                </a:ext>
              </a:extLst>
            </p:cNvPr>
            <p:cNvSpPr/>
            <p:nvPr/>
          </p:nvSpPr>
          <p:spPr>
            <a:xfrm>
              <a:off x="4719193" y="3177515"/>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Move</a:t>
              </a:r>
            </a:p>
          </p:txBody>
        </p:sp>
        <p:sp>
          <p:nvSpPr>
            <p:cNvPr id="6" name="Google Shape;347;p39">
              <a:extLst>
                <a:ext uri="{FF2B5EF4-FFF2-40B4-BE49-F238E27FC236}">
                  <a16:creationId xmlns:a16="http://schemas.microsoft.com/office/drawing/2014/main" id="{800875D1-4FB1-8365-C6B7-7B0740EE2C35}"/>
                </a:ext>
              </a:extLst>
            </p:cNvPr>
            <p:cNvSpPr txBox="1">
              <a:spLocks/>
            </p:cNvSpPr>
            <p:nvPr/>
          </p:nvSpPr>
          <p:spPr>
            <a:xfrm>
              <a:off x="4993761" y="284195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sp>
        <p:nvSpPr>
          <p:cNvPr id="14" name="Google Shape;116;p26">
            <a:extLst>
              <a:ext uri="{FF2B5EF4-FFF2-40B4-BE49-F238E27FC236}">
                <a16:creationId xmlns:a16="http://schemas.microsoft.com/office/drawing/2014/main" id="{0EEFBFB8-EE4F-9330-F5D5-98646779A869}"/>
              </a:ext>
            </a:extLst>
          </p:cNvPr>
          <p:cNvSpPr/>
          <p:nvPr/>
        </p:nvSpPr>
        <p:spPr>
          <a:xfrm rot="5400000">
            <a:off x="6301839" y="2813292"/>
            <a:ext cx="1131938" cy="1558957"/>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7" name="Google Shape;347;p39">
            <a:extLst>
              <a:ext uri="{FF2B5EF4-FFF2-40B4-BE49-F238E27FC236}">
                <a16:creationId xmlns:a16="http://schemas.microsoft.com/office/drawing/2014/main" id="{5878068A-83D9-DB8A-5E8B-A1470C185567}"/>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Tree>
    <p:extLst>
      <p:ext uri="{BB962C8B-B14F-4D97-AF65-F5344CB8AC3E}">
        <p14:creationId xmlns:p14="http://schemas.microsoft.com/office/powerpoint/2010/main" val="268245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❶❹</a:t>
              </a: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8</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4848284" y="4935962"/>
            <a:ext cx="2019524"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Free Page: 2</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526408"/>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GC (Garbage Collection)</a:t>
            </a:r>
          </a:p>
        </p:txBody>
      </p:sp>
      <p:grpSp>
        <p:nvGrpSpPr>
          <p:cNvPr id="15" name="Group 14">
            <a:extLst>
              <a:ext uri="{FF2B5EF4-FFF2-40B4-BE49-F238E27FC236}">
                <a16:creationId xmlns:a16="http://schemas.microsoft.com/office/drawing/2014/main" id="{9ACEF2BD-AFF0-AA48-9E58-147410D25F4F}"/>
              </a:ext>
            </a:extLst>
          </p:cNvPr>
          <p:cNvGrpSpPr/>
          <p:nvPr/>
        </p:nvGrpSpPr>
        <p:grpSpPr>
          <a:xfrm>
            <a:off x="4719193" y="2841955"/>
            <a:ext cx="1346433" cy="1166070"/>
            <a:chOff x="4719193" y="2841955"/>
            <a:chExt cx="1346433" cy="1166070"/>
          </a:xfrm>
        </p:grpSpPr>
        <p:sp>
          <p:nvSpPr>
            <p:cNvPr id="3" name="Arrow: Right 2">
              <a:extLst>
                <a:ext uri="{FF2B5EF4-FFF2-40B4-BE49-F238E27FC236}">
                  <a16:creationId xmlns:a16="http://schemas.microsoft.com/office/drawing/2014/main" id="{D181D6B4-C7F9-08A5-61BB-BC654953C22E}"/>
                </a:ext>
              </a:extLst>
            </p:cNvPr>
            <p:cNvSpPr/>
            <p:nvPr/>
          </p:nvSpPr>
          <p:spPr>
            <a:xfrm>
              <a:off x="4719193" y="3177515"/>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Move</a:t>
              </a:r>
            </a:p>
          </p:txBody>
        </p:sp>
        <p:sp>
          <p:nvSpPr>
            <p:cNvPr id="6" name="Google Shape;347;p39">
              <a:extLst>
                <a:ext uri="{FF2B5EF4-FFF2-40B4-BE49-F238E27FC236}">
                  <a16:creationId xmlns:a16="http://schemas.microsoft.com/office/drawing/2014/main" id="{800875D1-4FB1-8365-C6B7-7B0740EE2C35}"/>
                </a:ext>
              </a:extLst>
            </p:cNvPr>
            <p:cNvSpPr txBox="1">
              <a:spLocks/>
            </p:cNvSpPr>
            <p:nvPr/>
          </p:nvSpPr>
          <p:spPr>
            <a:xfrm>
              <a:off x="4993761" y="284195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rgbClr val="C00000"/>
                  </a:solidFill>
                  <a:latin typeface="Segoe UI" panose="020B0502040204020203" pitchFamily="34" charset="0"/>
                  <a:cs typeface="Segoe UI" panose="020B0502040204020203" pitchFamily="34" charset="0"/>
                </a:rPr>
                <a:t>❷</a:t>
              </a:r>
            </a:p>
          </p:txBody>
        </p:sp>
      </p:grpSp>
      <p:sp>
        <p:nvSpPr>
          <p:cNvPr id="14" name="Google Shape;116;p26">
            <a:extLst>
              <a:ext uri="{FF2B5EF4-FFF2-40B4-BE49-F238E27FC236}">
                <a16:creationId xmlns:a16="http://schemas.microsoft.com/office/drawing/2014/main" id="{0EEFBFB8-EE4F-9330-F5D5-98646779A869}"/>
              </a:ext>
            </a:extLst>
          </p:cNvPr>
          <p:cNvSpPr/>
          <p:nvPr/>
        </p:nvSpPr>
        <p:spPr>
          <a:xfrm rot="5400000">
            <a:off x="6301839" y="2813292"/>
            <a:ext cx="1131938" cy="1558957"/>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7" name="Google Shape;347;p39">
            <a:extLst>
              <a:ext uri="{FF2B5EF4-FFF2-40B4-BE49-F238E27FC236}">
                <a16:creationId xmlns:a16="http://schemas.microsoft.com/office/drawing/2014/main" id="{5878068A-83D9-DB8A-5E8B-A1470C185567}"/>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
        <p:nvSpPr>
          <p:cNvPr id="18" name="Google Shape;179;p30">
            <a:extLst>
              <a:ext uri="{FF2B5EF4-FFF2-40B4-BE49-F238E27FC236}">
                <a16:creationId xmlns:a16="http://schemas.microsoft.com/office/drawing/2014/main" id="{D97C2500-3EF5-3B63-CE6E-C1F5F13D9DDA}"/>
              </a:ext>
            </a:extLst>
          </p:cNvPr>
          <p:cNvSpPr txBox="1">
            <a:spLocks/>
          </p:cNvSpPr>
          <p:nvPr/>
        </p:nvSpPr>
        <p:spPr>
          <a:xfrm>
            <a:off x="2605695" y="5625542"/>
            <a:ext cx="7267075" cy="685186"/>
          </a:xfrm>
          <a:prstGeom prst="rect">
            <a:avLst/>
          </a:prstGeom>
          <a:solidFill>
            <a:srgbClr val="B34040"/>
          </a:solidFill>
          <a:ln>
            <a:noFill/>
          </a:ln>
        </p:spPr>
        <p:txBody>
          <a:bodyPr spcFirstLastPara="1" vert="horz" wrap="square" lIns="91425" tIns="91425" rIns="91425" bIns="91425" rtlCol="0" anchor="ctr" anchorCtr="0">
            <a:normAutofit/>
          </a:bodyPr>
          <a:lstStyle>
            <a:lvl1pPr marL="0" indent="0" algn="ctr" defTabSz="914423" rtl="0" eaLnBrk="1" latinLnBrk="0" hangingPunct="1">
              <a:lnSpc>
                <a:spcPct val="90000"/>
              </a:lnSpc>
              <a:spcBef>
                <a:spcPts val="1001"/>
              </a:spcBef>
              <a:buFont typeface="Arial" panose="020B0604020202020204" pitchFamily="34" charset="0"/>
              <a:buNone/>
              <a:defRPr sz="2400" kern="1200">
                <a:solidFill>
                  <a:schemeClr val="tx1"/>
                </a:solidFill>
                <a:latin typeface="+mn-lt"/>
                <a:ea typeface="+mn-ea"/>
                <a:cs typeface="+mn-cs"/>
              </a:defRPr>
            </a:lvl1pPr>
            <a:lvl2pPr marL="457211" indent="0" algn="ctr" defTabSz="914423"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sz="1801"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SzPts val="1946"/>
            </a:pPr>
            <a:r>
              <a:rPr lang="en-US" sz="1800" dirty="0">
                <a:solidFill>
                  <a:schemeClr val="bg1"/>
                </a:solidFill>
                <a:latin typeface="Segoe UI" panose="020B0502040204020203" pitchFamily="34" charset="0"/>
                <a:cs typeface="Segoe UI" panose="020B0502040204020203" pitchFamily="34" charset="0"/>
              </a:rPr>
              <a:t>GC is time-consuming and ❷ can take 45% of total GC time </a:t>
            </a:r>
          </a:p>
        </p:txBody>
      </p:sp>
    </p:spTree>
    <p:extLst>
      <p:ext uri="{BB962C8B-B14F-4D97-AF65-F5344CB8AC3E}">
        <p14:creationId xmlns:p14="http://schemas.microsoft.com/office/powerpoint/2010/main" val="371612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ja-JP" sz="1800" dirty="0">
                <a:latin typeface="Segoe UI" panose="020B0502040204020203" pitchFamily="34" charset="0"/>
                <a:cs typeface="Segoe UI" panose="020B0502040204020203" pitchFamily="34" charset="0"/>
              </a:rPr>
              <a:t>Utilizing </a:t>
            </a: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to migrate data for GC performance improvement</a:t>
            </a: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9</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Prior Work</a:t>
            </a:r>
          </a:p>
        </p:txBody>
      </p:sp>
      <p:sp>
        <p:nvSpPr>
          <p:cNvPr id="16" name="Google Shape;116;p26">
            <a:extLst>
              <a:ext uri="{FF2B5EF4-FFF2-40B4-BE49-F238E27FC236}">
                <a16:creationId xmlns:a16="http://schemas.microsoft.com/office/drawing/2014/main" id="{04CD2CC6-B9AD-B31D-F205-D776793F3E92}"/>
              </a:ext>
            </a:extLst>
          </p:cNvPr>
          <p:cNvSpPr/>
          <p:nvPr/>
        </p:nvSpPr>
        <p:spPr>
          <a:xfrm rot="5400000">
            <a:off x="2927463" y="-235379"/>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8" name="Google Shape;116;p26">
            <a:extLst>
              <a:ext uri="{FF2B5EF4-FFF2-40B4-BE49-F238E27FC236}">
                <a16:creationId xmlns:a16="http://schemas.microsoft.com/office/drawing/2014/main" id="{1F5C1AB6-2BCA-3B8E-6FD9-4BA1197D7087}"/>
              </a:ext>
            </a:extLst>
          </p:cNvPr>
          <p:cNvSpPr/>
          <p:nvPr/>
        </p:nvSpPr>
        <p:spPr>
          <a:xfrm rot="5400000">
            <a:off x="1329734" y="1826449"/>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9" name="Google Shape;116;p26">
            <a:extLst>
              <a:ext uri="{FF2B5EF4-FFF2-40B4-BE49-F238E27FC236}">
                <a16:creationId xmlns:a16="http://schemas.microsoft.com/office/drawing/2014/main" id="{3B8D9BFB-A3BE-D85E-1121-AB19C523214D}"/>
              </a:ext>
            </a:extLst>
          </p:cNvPr>
          <p:cNvSpPr/>
          <p:nvPr/>
        </p:nvSpPr>
        <p:spPr>
          <a:xfrm rot="5400000">
            <a:off x="5270366" y="1826449"/>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0" name="Arrow: Right 19">
            <a:extLst>
              <a:ext uri="{FF2B5EF4-FFF2-40B4-BE49-F238E27FC236}">
                <a16:creationId xmlns:a16="http://schemas.microsoft.com/office/drawing/2014/main" id="{37A6D3BF-422D-BF25-997E-E8F50C5C3134}"/>
              </a:ext>
            </a:extLst>
          </p:cNvPr>
          <p:cNvSpPr/>
          <p:nvPr/>
        </p:nvSpPr>
        <p:spPr>
          <a:xfrm>
            <a:off x="2866953" y="2101915"/>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sp>
        <p:nvSpPr>
          <p:cNvPr id="21" name="Google Shape;180;p30">
            <a:extLst>
              <a:ext uri="{FF2B5EF4-FFF2-40B4-BE49-F238E27FC236}">
                <a16:creationId xmlns:a16="http://schemas.microsoft.com/office/drawing/2014/main" id="{F8D8AA20-E3EC-9A56-9BCA-0C25A2525F7F}"/>
              </a:ext>
            </a:extLst>
          </p:cNvPr>
          <p:cNvSpPr txBox="1"/>
          <p:nvPr/>
        </p:nvSpPr>
        <p:spPr>
          <a:xfrm>
            <a:off x="400638" y="6152836"/>
            <a:ext cx="10811798" cy="626829"/>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Copyback means the internal data move: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(1) TN-29-15: NAND Flash Performance Improvement Using Internal Data Move, https://www.micron.com/-/media/client/global/documents/products/technical-note/nand-flash/tn2915.pdf</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(2) KIOXIA 4Gb 1.8V Serial Interface NAND Technical Data Sheet, https://europe.kioxia.com/content/dam/kioxia/newidr/productinfo/datasheet/201910/DST_TC58CYG2S0HRAIJ-TDE_EN_36007.pdf</a:t>
            </a:r>
          </a:p>
        </p:txBody>
      </p:sp>
      <p:sp>
        <p:nvSpPr>
          <p:cNvPr id="23" name="Google Shape;347;p39">
            <a:extLst>
              <a:ext uri="{FF2B5EF4-FFF2-40B4-BE49-F238E27FC236}">
                <a16:creationId xmlns:a16="http://schemas.microsoft.com/office/drawing/2014/main" id="{C9926305-0AB1-32B2-8B25-BC1C9EF7FEE3}"/>
              </a:ext>
            </a:extLst>
          </p:cNvPr>
          <p:cNvSpPr txBox="1">
            <a:spLocks/>
          </p:cNvSpPr>
          <p:nvPr/>
        </p:nvSpPr>
        <p:spPr>
          <a:xfrm>
            <a:off x="7293302" y="1505414"/>
            <a:ext cx="4737572" cy="45741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characteristics</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Faster than external data move </a:t>
            </a:r>
            <a:r>
              <a:rPr lang="en-US" dirty="0">
                <a:solidFill>
                  <a:schemeClr val="tx1"/>
                </a:solidFill>
                <a:latin typeface="Segoe UI" panose="020B0502040204020203" pitchFamily="34" charset="0"/>
                <a:cs typeface="Segoe UI" panose="020B0502040204020203" pitchFamily="34" charset="0"/>
              </a:rPr>
              <a:t>(e.g., 40%)</a:t>
            </a: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No error correction</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606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2828</TotalTime>
  <Words>13525</Words>
  <Application>Microsoft Office PowerPoint</Application>
  <PresentationFormat>Widescreen</PresentationFormat>
  <Paragraphs>715</Paragraphs>
  <Slides>37</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MS Gothic</vt:lpstr>
      <vt:lpstr>Aptos</vt:lpstr>
      <vt:lpstr>Aptos Display</vt:lpstr>
      <vt:lpstr>Arial</vt:lpstr>
      <vt:lpstr>Cambria Math</vt:lpstr>
      <vt:lpstr>Segoe UI</vt:lpstr>
      <vt:lpstr>Wingdings</vt:lpstr>
      <vt:lpstr>Office Theme</vt:lpstr>
      <vt:lpstr>FastGC: Accelerate Garbage Collection via an Efficient Copyback-based Data Migration in SSDs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FastGC: Accelerate Garbage Collection via an Efficient</dc:title>
  <dc:creator>Sei You</dc:creator>
  <cp:lastModifiedBy>Sei You</cp:lastModifiedBy>
  <cp:revision>455</cp:revision>
  <dcterms:created xsi:type="dcterms:W3CDTF">2024-02-25T12:14:22Z</dcterms:created>
  <dcterms:modified xsi:type="dcterms:W3CDTF">2024-03-12T15:59:49Z</dcterms:modified>
</cp:coreProperties>
</file>