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C1FF-9FDA-2403-CAA0-74FA2595D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0FF0-A4A7-BC27-8B6C-E6901526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9550-E9C3-6499-DD74-C9C79BD8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796E-F017-5172-A4F2-3AFD8FD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3664-B808-8C38-A1F3-6C03559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D02-A9F1-2AC2-E783-E092C0A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C7520-513C-DD83-EF95-A6ECC3D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95A7-3CF4-A2EB-F73F-6C2928C6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A2D3-75BF-D895-710D-FBFEE1C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FF88-1891-BB81-E6D1-61A119F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F3BA6-5DF5-A216-A959-2FAD03D3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C5E1-539D-595A-5005-B8CA6672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0196-5D51-0ECA-F2BC-6A51F96F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8662-26F5-FAC2-8D0B-0E90F1E6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A4A1-72E4-771A-7CA6-ADDBC4A8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F90-227D-5BD3-73EC-022DA597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4BDC-5AB5-6879-2FED-C711ED8E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392-7D16-1724-D475-067F2A3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805-1D20-4431-36AE-2A0E4B04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3106-2476-7369-D4CE-443B51FF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607E-22DF-5F70-0089-571DADF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85E6-0698-0D01-85BF-4F091A4D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752B-463F-DA73-A742-3C7C152F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C493-19EE-3BB6-E91E-E49A5992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54A-5E5F-7E06-BCD0-FD49F98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6602-9140-200E-6FBA-34C3DB8F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E62D-0787-915A-F19E-9DCF8A07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BD2F-A166-8E9C-3204-57505FEA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EF0D-D4E3-E51D-5720-A2F467E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51F0-E27E-83A2-6C5C-50AA009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B62A-C06B-4190-6676-5BB74D7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267-552C-4575-1BC3-AE9AF612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4755-40C8-35E3-CB38-F012CFF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862D-455A-AD57-CC79-D0A9597F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674F4-F082-D66F-EC17-099ECA68C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D9EF6-D7D5-40E8-7E39-B2EDF111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D614A-00F0-E645-AC4C-C90CDCE7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C83F6-2B19-BE05-45E2-A614397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2EE89-7C47-C28C-7A78-AAB82C58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0553-BE79-2FBA-79BF-CEE6A047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BE0AA-D43C-F841-1CED-80EDCF4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A0DE-7933-7293-9F42-B1EA35A6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1E5DF-CF8D-4912-7A85-4CEA863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BD8EA-8632-DB00-BDB1-F646952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B064A-88F5-677F-527B-C1640E0F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8BDA3-B435-5024-1E80-6446FBC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C3F-0CC8-DC8A-90AA-D1268BE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0D44-0E74-D9A1-4744-F18F7BE4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A64C-1897-1146-FCE2-5F32EA20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8B8B-5EAF-BD4D-8757-389A09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02F6-A41C-F164-EAE3-8E69E087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62E8-AE79-0172-16D4-B3057BA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541-5194-37B9-CE93-970FF61C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71EED-F207-4ECC-6EE8-34B79C72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98C66-E54C-9E27-BEC3-16842835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EB3B-C14F-E2DC-815D-D335707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668D-0518-F115-FFFB-469FD531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C0C7-5FC7-7E12-494D-1292DAF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9BA27-9BD6-D823-06AA-5DD76722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0465-4A7E-0C12-0F39-A369A781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83CD-B5D6-306E-4269-B16F9DD6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010E-CEA3-431A-8F9B-CC0A301E123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A9A0-DD9E-572A-DC2D-6EE01E20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D96-3294-3EE9-C71A-F033C08A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25">
            <a:extLst>
              <a:ext uri="{FF2B5EF4-FFF2-40B4-BE49-F238E27FC236}">
                <a16:creationId xmlns:a16="http://schemas.microsoft.com/office/drawing/2014/main" id="{A2441BDB-75DF-CFE5-7776-6BB81BD493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1850" y="1379300"/>
            <a:ext cx="89883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Prioritizing Themes</a:t>
            </a:r>
          </a:p>
        </p:txBody>
      </p:sp>
    </p:spTree>
    <p:extLst>
      <p:ext uri="{BB962C8B-B14F-4D97-AF65-F5344CB8AC3E}">
        <p14:creationId xmlns:p14="http://schemas.microsoft.com/office/powerpoint/2010/main" val="175021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645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key characteristic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can change over time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 theme (i.e., support for internationalization) today may take four weeks of effort; adding it in six months may take six weeks.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(Note that time costs money)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Because 4 weeks (now) &lt; 6 weeks (in six months), should we add it now?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8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Maybe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if we find out that we need additional three weeks changing the original implementation based on knowledge gained during that six months?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Then,</a:t>
            </a: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4+</a:t>
            </a: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weeks (now) &gt; 6 weeks (in six months)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best way to reduce the cost of change</a:t>
            </a: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 feature as late as possible-effectively when there is no more time for change.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F2E096-CB02-A112-1FCE-26EC2EEEC13F}"/>
              </a:ext>
            </a:extLst>
          </p:cNvPr>
          <p:cNvGrpSpPr/>
          <p:nvPr/>
        </p:nvGrpSpPr>
        <p:grpSpPr>
          <a:xfrm>
            <a:off x="546100" y="1005697"/>
            <a:ext cx="9132054" cy="914400"/>
            <a:chOff x="1096434" y="2735760"/>
            <a:chExt cx="9132054" cy="914400"/>
          </a:xfrm>
        </p:grpSpPr>
        <p:pic>
          <p:nvPicPr>
            <p:cNvPr id="8" name="Graphic 7" descr="Money">
              <a:extLst>
                <a:ext uri="{FF2B5EF4-FFF2-40B4-BE49-F238E27FC236}">
                  <a16:creationId xmlns:a16="http://schemas.microsoft.com/office/drawing/2014/main" id="{A80C6411-03BE-E530-07F1-3FA02D86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6434" y="2735760"/>
              <a:ext cx="914400" cy="914400"/>
            </a:xfrm>
            <a:prstGeom prst="rect">
              <a:avLst/>
            </a:prstGeom>
          </p:spPr>
        </p:pic>
        <p:sp>
          <p:nvSpPr>
            <p:cNvPr id="9" name="Google Shape;347;p39">
              <a:extLst>
                <a:ext uri="{FF2B5EF4-FFF2-40B4-BE49-F238E27FC236}">
                  <a16:creationId xmlns:a16="http://schemas.microsoft.com/office/drawing/2014/main" id="{233972E6-A526-86AE-6A9E-5B13B21746EF}"/>
                </a:ext>
              </a:extLst>
            </p:cNvPr>
            <p:cNvSpPr txBox="1">
              <a:spLocks/>
            </p:cNvSpPr>
            <p:nvPr/>
          </p:nvSpPr>
          <p:spPr>
            <a:xfrm>
              <a:off x="2030569" y="3014822"/>
              <a:ext cx="8197919" cy="4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money the organization will spend by having the new features included in the theme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endPara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7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Cost (continued)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645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best way to measure the cost of the themes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a rough conversion of story points or ideal days into money.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past twelve weeks, a project completed 120 story points while paid ¤150,000.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Total cost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¤150,000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each story point costs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¤150,000 / 120 = </a:t>
            </a:r>
            <a:r>
              <a: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¤1,250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Then, for the next release, a theme with 30 story points would cost,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 x ¤1,250 = </a:t>
            </a:r>
            <a:r>
              <a: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¤37,500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F2E096-CB02-A112-1FCE-26EC2EEEC13F}"/>
              </a:ext>
            </a:extLst>
          </p:cNvPr>
          <p:cNvGrpSpPr/>
          <p:nvPr/>
        </p:nvGrpSpPr>
        <p:grpSpPr>
          <a:xfrm>
            <a:off x="546100" y="1005697"/>
            <a:ext cx="9132054" cy="914400"/>
            <a:chOff x="1096434" y="2735760"/>
            <a:chExt cx="9132054" cy="914400"/>
          </a:xfrm>
        </p:grpSpPr>
        <p:pic>
          <p:nvPicPr>
            <p:cNvPr id="8" name="Graphic 7" descr="Money">
              <a:extLst>
                <a:ext uri="{FF2B5EF4-FFF2-40B4-BE49-F238E27FC236}">
                  <a16:creationId xmlns:a16="http://schemas.microsoft.com/office/drawing/2014/main" id="{A80C6411-03BE-E530-07F1-3FA02D86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6434" y="2735760"/>
              <a:ext cx="914400" cy="914400"/>
            </a:xfrm>
            <a:prstGeom prst="rect">
              <a:avLst/>
            </a:prstGeom>
          </p:spPr>
        </p:pic>
        <p:sp>
          <p:nvSpPr>
            <p:cNvPr id="9" name="Google Shape;347;p39">
              <a:extLst>
                <a:ext uri="{FF2B5EF4-FFF2-40B4-BE49-F238E27FC236}">
                  <a16:creationId xmlns:a16="http://schemas.microsoft.com/office/drawing/2014/main" id="{233972E6-A526-86AE-6A9E-5B13B21746EF}"/>
                </a:ext>
              </a:extLst>
            </p:cNvPr>
            <p:cNvSpPr txBox="1">
              <a:spLocks/>
            </p:cNvSpPr>
            <p:nvPr/>
          </p:nvSpPr>
          <p:spPr>
            <a:xfrm>
              <a:off x="2030569" y="3014822"/>
              <a:ext cx="8197919" cy="4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money the organization will spend by having the new features included in the theme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endPara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5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Estimating -&gt; Planning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424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tx1"/>
              </a:buClr>
              <a:buSzPct val="1500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to do the prioritizing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responsibility for prioritizing is shared among the whole team, but the effort is led by the product owner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[Problem] it is generally difficult to estimate the value of small units of functionality, such as a single user story (why?)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To get around this, individual user stories or features are aggregated into themes.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themes for the </a:t>
            </a:r>
            <a:r>
              <a:rPr lang="en-US" sz="14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SwimStats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Keep track of all personal records and let swimmers view them.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coaches to assign swimmers to events optimally and predict the team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 of a meet.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coaches to enter practice activities and track practice distances swum.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Integrate with popular handheld computers for use at the pool.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Import and export data.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officials to track event results and score a meet.</a:t>
            </a: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Estimating -&gt; Planning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of these themes has tangible value to the users of the software. -&gt; There is more to prioritizing, however, than simply considering the monetary return from each new set of features.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factors that must be considered when prioritizing the development of new capabilities: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financial value of having the features. [value]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cost of developing (and perhaps supporting) the new features. [cost]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amount and significance of learning and new knowledge created by developing the features. [new knowledge]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amount of risk removed by developing the features. [risk]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Common: most projects are undertaken either to save or to make money (Not good) -&gt; to prioritize optimally, we need considering four factors.</a:t>
            </a:r>
          </a:p>
          <a:p>
            <a:pPr algn="l">
              <a:lnSpc>
                <a:spcPct val="100000"/>
              </a:lnSpc>
              <a:buSzPts val="1800"/>
            </a:pP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7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definition of value: How much money will the organization make or save by having the new features included in the theme?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ideal way to determine the value of a theme: estimate its financial impact over a period of time usually the next few months, quarters, or possibly years.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Scene one: if the product will be sold commercially.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Scene two: applications that will be used within the organization developing them.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be difficult to estimate the financial return on a theme (also the user story). -&gt; involves estimating the number of new sales, the average value of a sale (including follow-on sales and maintenance agreements), the timing of sales increases, and so on (complexity).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the value of a theme is related to the desirability of that theme to new and existing users -&gt; chapter 11</a:t>
            </a:r>
          </a:p>
        </p:txBody>
      </p:sp>
    </p:spTree>
    <p:extLst>
      <p:ext uri="{BB962C8B-B14F-4D97-AF65-F5344CB8AC3E}">
        <p14:creationId xmlns:p14="http://schemas.microsoft.com/office/powerpoint/2010/main" val="40407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(Also important like value) the cost of a feature is a huge determinant in the overall priority of a feature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characteristics of the cost: the cost can change over time.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Adding support for internationalization today may take four weeks of effort; adding it in six months may take six weeks.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(New knowledge) In that case, we would have been better off waiting. Or what if we spend four weeks now and later discover that a simpler and faster implementation would have been adequate?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best way to reduce the cost: The best way to reduce the cost of change is to implement a feature as late as possible effectively when there is no more time for change.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(The way to measure the themes) Themes often seem worthwhile when viewed only in terms of the time they will take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-&gt; The best way to measure the cost of the themes (because single user story is hard to measure): the best way to do this while prioritizing is to do a rough conversion of story points or ideal days into money. (+ example of 150,000)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6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New Knowledge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Meaning: Acquiring new knowledge is important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of why acquiring new knowledge is important: we never know everything that we’ll need to know by the end of the project.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knowledge has two categories: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Knowledge about the product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Knowledge about the project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definition of product knowledge: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Prioritization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prioritize when planning?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hard to do everything (e.g., user story, theme, epic) in limited time.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should do the prioritization?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whole team with the lead of the product owner.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Why? An Agile Team Works As One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to prioritize?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story, theme, epic.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Theme. Because it is generally difficult to estimate the value of small units of functionality, such as a single user story.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altLang="ja-JP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 Theme = a set of user stories. Epic = a large user story = often a theme.</a:t>
            </a: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of themes for the </a:t>
            </a:r>
            <a:r>
              <a:rPr lang="en-US" sz="1400" b="1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SwimStats</a:t>
            </a: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[Theme 1] Keep track of all personal records and let swimmers view them.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track of all personal records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swimmers view them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[Theme 2] Import and export data.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These themes have substantial value to the users. However, there are usually more to consider than just the monetary return to prioritize optimally.</a:t>
            </a: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Four factors in Prioritization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645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four factor to consider in prioritization?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financial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value</a:t>
            </a: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having the features.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</a:t>
            </a: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developing (and perhaps supporting) the new features.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amount and significance of learning and </a:t>
            </a: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knowledge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by developing the features.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amount of </a:t>
            </a: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removed by developing the features.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7DE6B-F211-664F-C835-0C1D92059707}"/>
              </a:ext>
            </a:extLst>
          </p:cNvPr>
          <p:cNvGrpSpPr/>
          <p:nvPr/>
        </p:nvGrpSpPr>
        <p:grpSpPr>
          <a:xfrm>
            <a:off x="546100" y="1488786"/>
            <a:ext cx="9196985" cy="914400"/>
            <a:chOff x="967317" y="1488786"/>
            <a:chExt cx="9196985" cy="914400"/>
          </a:xfrm>
        </p:grpSpPr>
        <p:pic>
          <p:nvPicPr>
            <p:cNvPr id="7" name="Graphic 6" descr="Diamond">
              <a:extLst>
                <a:ext uri="{FF2B5EF4-FFF2-40B4-BE49-F238E27FC236}">
                  <a16:creationId xmlns:a16="http://schemas.microsoft.com/office/drawing/2014/main" id="{3B668D49-781E-C59B-4D38-C87E19F81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317" y="1488786"/>
              <a:ext cx="914400" cy="914400"/>
            </a:xfrm>
            <a:prstGeom prst="rect">
              <a:avLst/>
            </a:prstGeom>
          </p:spPr>
        </p:pic>
        <p:sp>
          <p:nvSpPr>
            <p:cNvPr id="14" name="Google Shape;347;p39">
              <a:extLst>
                <a:ext uri="{FF2B5EF4-FFF2-40B4-BE49-F238E27FC236}">
                  <a16:creationId xmlns:a16="http://schemas.microsoft.com/office/drawing/2014/main" id="{7218953B-89C3-3246-09DA-38C12991AEAD}"/>
                </a:ext>
              </a:extLst>
            </p:cNvPr>
            <p:cNvSpPr txBox="1">
              <a:spLocks/>
            </p:cNvSpPr>
            <p:nvPr/>
          </p:nvSpPr>
          <p:spPr>
            <a:xfrm>
              <a:off x="1966383" y="1709464"/>
              <a:ext cx="8197919" cy="4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ln w="3175">
                    <a:noFill/>
                  </a:ln>
                  <a:solidFill>
                    <a:srgbClr val="DAA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money the organization will make or save by having the new features included in the theme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endParaRPr lang="en-US" sz="1400" dirty="0">
                <a:ln w="3175">
                  <a:noFill/>
                </a:ln>
                <a:solidFill>
                  <a:srgbClr val="DAA6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FDC1D6-94BE-C2B2-A2B7-F2EEB05862BA}"/>
              </a:ext>
            </a:extLst>
          </p:cNvPr>
          <p:cNvGrpSpPr/>
          <p:nvPr/>
        </p:nvGrpSpPr>
        <p:grpSpPr>
          <a:xfrm>
            <a:off x="546100" y="2735760"/>
            <a:ext cx="9132054" cy="914400"/>
            <a:chOff x="1096434" y="2735760"/>
            <a:chExt cx="9132054" cy="914400"/>
          </a:xfrm>
        </p:grpSpPr>
        <p:pic>
          <p:nvPicPr>
            <p:cNvPr id="9" name="Graphic 8" descr="Money">
              <a:extLst>
                <a:ext uri="{FF2B5EF4-FFF2-40B4-BE49-F238E27FC236}">
                  <a16:creationId xmlns:a16="http://schemas.microsoft.com/office/drawing/2014/main" id="{55B57163-1E8A-845F-82C4-61A36BB0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6434" y="2735760"/>
              <a:ext cx="914400" cy="914400"/>
            </a:xfrm>
            <a:prstGeom prst="rect">
              <a:avLst/>
            </a:prstGeom>
          </p:spPr>
        </p:pic>
        <p:sp>
          <p:nvSpPr>
            <p:cNvPr id="16" name="Google Shape;347;p39">
              <a:extLst>
                <a:ext uri="{FF2B5EF4-FFF2-40B4-BE49-F238E27FC236}">
                  <a16:creationId xmlns:a16="http://schemas.microsoft.com/office/drawing/2014/main" id="{3D5EE179-7239-9D0C-A719-3DDBBD0939C8}"/>
                </a:ext>
              </a:extLst>
            </p:cNvPr>
            <p:cNvSpPr txBox="1">
              <a:spLocks/>
            </p:cNvSpPr>
            <p:nvPr/>
          </p:nvSpPr>
          <p:spPr>
            <a:xfrm>
              <a:off x="2030569" y="3014822"/>
              <a:ext cx="8197919" cy="4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money the organization will spend by having the new features included in the theme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endParaRPr lang="en-US" sz="1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46F88B-D167-6BAA-15C1-CB4C13744B6C}"/>
              </a:ext>
            </a:extLst>
          </p:cNvPr>
          <p:cNvGrpSpPr/>
          <p:nvPr/>
        </p:nvGrpSpPr>
        <p:grpSpPr>
          <a:xfrm>
            <a:off x="546100" y="4055405"/>
            <a:ext cx="4377266" cy="914400"/>
            <a:chOff x="847146" y="4055405"/>
            <a:chExt cx="4377266" cy="914400"/>
          </a:xfrm>
        </p:grpSpPr>
        <p:pic>
          <p:nvPicPr>
            <p:cNvPr id="11" name="Graphic 10" descr="Lightbulb and gear">
              <a:extLst>
                <a:ext uri="{FF2B5EF4-FFF2-40B4-BE49-F238E27FC236}">
                  <a16:creationId xmlns:a16="http://schemas.microsoft.com/office/drawing/2014/main" id="{B7214B37-B7A0-1E6F-6D97-F4ED91681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7146" y="4055405"/>
              <a:ext cx="914400" cy="914400"/>
            </a:xfrm>
            <a:prstGeom prst="rect">
              <a:avLst/>
            </a:prstGeom>
          </p:spPr>
        </p:pic>
        <p:sp>
          <p:nvSpPr>
            <p:cNvPr id="19" name="Google Shape;347;p39">
              <a:extLst>
                <a:ext uri="{FF2B5EF4-FFF2-40B4-BE49-F238E27FC236}">
                  <a16:creationId xmlns:a16="http://schemas.microsoft.com/office/drawing/2014/main" id="{D6033F87-FD4D-409A-3921-1D2D215849D6}"/>
                </a:ext>
              </a:extLst>
            </p:cNvPr>
            <p:cNvSpPr txBox="1">
              <a:spLocks/>
            </p:cNvSpPr>
            <p:nvPr/>
          </p:nvSpPr>
          <p:spPr>
            <a:xfrm>
              <a:off x="1761546" y="4223777"/>
              <a:ext cx="3462866" cy="703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(1) Knowledge about the product ()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(2) Knowledge about the project ()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F3E3-E204-4A5C-4888-65DF5F75E8F7}"/>
              </a:ext>
            </a:extLst>
          </p:cNvPr>
          <p:cNvGrpSpPr/>
          <p:nvPr/>
        </p:nvGrpSpPr>
        <p:grpSpPr>
          <a:xfrm>
            <a:off x="546100" y="5525808"/>
            <a:ext cx="9855200" cy="914400"/>
            <a:chOff x="1509183" y="5520267"/>
            <a:chExt cx="9855200" cy="914400"/>
          </a:xfrm>
        </p:grpSpPr>
        <p:pic>
          <p:nvPicPr>
            <p:cNvPr id="13" name="Graphic 12" descr="Radioactive">
              <a:extLst>
                <a:ext uri="{FF2B5EF4-FFF2-40B4-BE49-F238E27FC236}">
                  <a16:creationId xmlns:a16="http://schemas.microsoft.com/office/drawing/2014/main" id="{189AFA52-5ABB-D756-E4B7-3C1C89E4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09183" y="5520267"/>
              <a:ext cx="914400" cy="914400"/>
            </a:xfrm>
            <a:prstGeom prst="rect">
              <a:avLst/>
            </a:prstGeom>
          </p:spPr>
        </p:pic>
        <p:sp>
          <p:nvSpPr>
            <p:cNvPr id="21" name="Google Shape;347;p39">
              <a:extLst>
                <a:ext uri="{FF2B5EF4-FFF2-40B4-BE49-F238E27FC236}">
                  <a16:creationId xmlns:a16="http://schemas.microsoft.com/office/drawing/2014/main" id="{9CCFEAF2-9BD2-8BB6-ECE5-15E8B0C2E83E}"/>
                </a:ext>
              </a:extLst>
            </p:cNvPr>
            <p:cNvSpPr txBox="1">
              <a:spLocks/>
            </p:cNvSpPr>
            <p:nvPr/>
          </p:nvSpPr>
          <p:spPr>
            <a:xfrm>
              <a:off x="2423583" y="5740945"/>
              <a:ext cx="8940800" cy="473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Anything that has not yet happened but might and that would jeopardize or limit the success of the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14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645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b="1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b="1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way to determine the value of a theme? 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(Since we are not the prophet)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Estimating its financial impact over a period of time (e.g., next few months, quarters, or possibly years):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number of the product with the new theme will be sold commercially for one year;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number of the application with the new theme will be used within the organization developing them.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(Chapter 10, “Financial Prioritization” has more detail)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647B96-46BA-9202-D509-840412AEE88E}"/>
              </a:ext>
            </a:extLst>
          </p:cNvPr>
          <p:cNvGrpSpPr/>
          <p:nvPr/>
        </p:nvGrpSpPr>
        <p:grpSpPr>
          <a:xfrm>
            <a:off x="546100" y="1005697"/>
            <a:ext cx="9196985" cy="914400"/>
            <a:chOff x="967317" y="1488786"/>
            <a:chExt cx="9196985" cy="914400"/>
          </a:xfrm>
        </p:grpSpPr>
        <p:pic>
          <p:nvPicPr>
            <p:cNvPr id="3" name="Graphic 2" descr="Diamond">
              <a:extLst>
                <a:ext uri="{FF2B5EF4-FFF2-40B4-BE49-F238E27FC236}">
                  <a16:creationId xmlns:a16="http://schemas.microsoft.com/office/drawing/2014/main" id="{2596D0BD-A2A4-55D0-FC1A-AA9D1AFD0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317" y="1488786"/>
              <a:ext cx="914400" cy="914400"/>
            </a:xfrm>
            <a:prstGeom prst="rect">
              <a:avLst/>
            </a:prstGeom>
          </p:spPr>
        </p:pic>
        <p:sp>
          <p:nvSpPr>
            <p:cNvPr id="6" name="Google Shape;347;p39">
              <a:extLst>
                <a:ext uri="{FF2B5EF4-FFF2-40B4-BE49-F238E27FC236}">
                  <a16:creationId xmlns:a16="http://schemas.microsoft.com/office/drawing/2014/main" id="{66AE7AF3-3C81-F505-0075-23C6E94F2DC3}"/>
                </a:ext>
              </a:extLst>
            </p:cNvPr>
            <p:cNvSpPr txBox="1">
              <a:spLocks/>
            </p:cNvSpPr>
            <p:nvPr/>
          </p:nvSpPr>
          <p:spPr>
            <a:xfrm>
              <a:off x="1966383" y="1709464"/>
              <a:ext cx="8197919" cy="47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91425" rIns="91425" bIns="91425" rtlCol="0" anchor="t" anchorCtr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r>
                <a:rPr lang="en-US" sz="1400" dirty="0">
                  <a:ln w="3175">
                    <a:noFill/>
                  </a:ln>
                  <a:solidFill>
                    <a:srgbClr val="DAA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money the organization will make or save by having the new features included in the theme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buSzPts val="1800"/>
              </a:pPr>
              <a:endParaRPr lang="en-US" sz="1400" dirty="0">
                <a:ln w="3175">
                  <a:noFill/>
                </a:ln>
                <a:solidFill>
                  <a:srgbClr val="DAA6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5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1411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Prioritizing 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Prioritizing Themes</dc:title>
  <dc:creator>Sei You</dc:creator>
  <cp:lastModifiedBy>Sei You</cp:lastModifiedBy>
  <cp:revision>90</cp:revision>
  <dcterms:created xsi:type="dcterms:W3CDTF">2023-09-10T14:07:54Z</dcterms:created>
  <dcterms:modified xsi:type="dcterms:W3CDTF">2023-09-12T16:13:31Z</dcterms:modified>
</cp:coreProperties>
</file>