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handoutMasterIdLst>
    <p:handoutMasterId r:id="rId40"/>
  </p:handoutMasterIdLst>
  <p:sldIdLst>
    <p:sldId id="256" r:id="rId2"/>
    <p:sldId id="259" r:id="rId3"/>
    <p:sldId id="265" r:id="rId4"/>
    <p:sldId id="266" r:id="rId5"/>
    <p:sldId id="267" r:id="rId6"/>
    <p:sldId id="268" r:id="rId7"/>
    <p:sldId id="269" r:id="rId8"/>
    <p:sldId id="284" r:id="rId9"/>
    <p:sldId id="273" r:id="rId10"/>
    <p:sldId id="275" r:id="rId11"/>
    <p:sldId id="274" r:id="rId12"/>
    <p:sldId id="276" r:id="rId13"/>
    <p:sldId id="277" r:id="rId14"/>
    <p:sldId id="278" r:id="rId15"/>
    <p:sldId id="281" r:id="rId16"/>
    <p:sldId id="280" r:id="rId17"/>
    <p:sldId id="283" r:id="rId18"/>
    <p:sldId id="282" r:id="rId19"/>
    <p:sldId id="285" r:id="rId20"/>
    <p:sldId id="288" r:id="rId21"/>
    <p:sldId id="287" r:id="rId22"/>
    <p:sldId id="286" r:id="rId23"/>
    <p:sldId id="289" r:id="rId24"/>
    <p:sldId id="290" r:id="rId25"/>
    <p:sldId id="291" r:id="rId26"/>
    <p:sldId id="292" r:id="rId27"/>
    <p:sldId id="293" r:id="rId28"/>
    <p:sldId id="295" r:id="rId29"/>
    <p:sldId id="297" r:id="rId30"/>
    <p:sldId id="296" r:id="rId31"/>
    <p:sldId id="298" r:id="rId32"/>
    <p:sldId id="300" r:id="rId33"/>
    <p:sldId id="299" r:id="rId34"/>
    <p:sldId id="301" r:id="rId35"/>
    <p:sldId id="302" r:id="rId36"/>
    <p:sldId id="263" r:id="rId37"/>
    <p:sldId id="25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7D2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81" autoAdjust="0"/>
    <p:restoredTop sz="76395" autoAdjust="0"/>
  </p:normalViewPr>
  <p:slideViewPr>
    <p:cSldViewPr snapToGrid="0">
      <p:cViewPr varScale="1">
        <p:scale>
          <a:sx n="91" d="100"/>
          <a:sy n="91" d="100"/>
        </p:scale>
        <p:origin x="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4E631F-E48F-1BF5-640D-EE82A6FB9C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94C51A3-D102-BCDD-C79A-17E649522A2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6C867B-4C22-4863-BB5F-4C944AF3469E}" type="datetimeFigureOut">
              <a:rPr lang="en-US" smtClean="0"/>
              <a:t>3/11/2024</a:t>
            </a:fld>
            <a:endParaRPr lang="en-US"/>
          </a:p>
        </p:txBody>
      </p:sp>
      <p:sp>
        <p:nvSpPr>
          <p:cNvPr id="4" name="Footer Placeholder 3">
            <a:extLst>
              <a:ext uri="{FF2B5EF4-FFF2-40B4-BE49-F238E27FC236}">
                <a16:creationId xmlns:a16="http://schemas.microsoft.com/office/drawing/2014/main" id="{D5C04EA2-D961-1111-DC96-AD21176FB5C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C7BDB93-8A51-70E1-AAFF-8A59A8C9BD1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AF7EFE2-BDD0-44A7-8221-E8EA2AEACC47}" type="slidenum">
              <a:rPr lang="en-US" smtClean="0"/>
              <a:t>‹#›</a:t>
            </a:fld>
            <a:endParaRPr lang="en-US"/>
          </a:p>
        </p:txBody>
      </p:sp>
    </p:spTree>
    <p:extLst>
      <p:ext uri="{BB962C8B-B14F-4D97-AF65-F5344CB8AC3E}">
        <p14:creationId xmlns:p14="http://schemas.microsoft.com/office/powerpoint/2010/main" val="39164702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C75A1B-FB26-4672-B008-BF4D4AD23A69}" type="datetimeFigureOut">
              <a:rPr lang="en-US" smtClean="0"/>
              <a:t>3/11/2024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40C197-A7A3-41A4-9639-5090FCDD7AAD}" type="slidenum">
              <a:rPr lang="en-US" smtClean="0"/>
              <a:t>‹#›</a:t>
            </a:fld>
            <a:endParaRPr lang="en-US"/>
          </a:p>
        </p:txBody>
      </p:sp>
    </p:spTree>
    <p:extLst>
      <p:ext uri="{BB962C8B-B14F-4D97-AF65-F5344CB8AC3E}">
        <p14:creationId xmlns:p14="http://schemas.microsoft.com/office/powerpoint/2010/main" val="237466431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lnSpc>
                <a:spcPct val="100000"/>
              </a:lnSpc>
              <a:spcBef>
                <a:spcPts val="0"/>
              </a:spcBef>
              <a:spcAft>
                <a:spcPts val="0"/>
              </a:spcAft>
              <a:buSzPts val="1100"/>
              <a:buNone/>
            </a:pPr>
            <a:r>
              <a:rPr lang="en-US" dirty="0"/>
              <a:t>[Welcome] </a:t>
            </a:r>
            <a:r>
              <a:rPr lang="en-US" dirty="0">
                <a:solidFill>
                  <a:schemeClr val="dk1"/>
                </a:solidFill>
              </a:rPr>
              <a:t>Hello, everyone. My name is Sheng Yang. Today my presentation title is,</a:t>
            </a:r>
            <a:br>
              <a:rPr lang="en-US" dirty="0">
                <a:solidFill>
                  <a:schemeClr val="dk1"/>
                </a:solidFill>
              </a:rPr>
            </a:br>
            <a:br>
              <a:rPr lang="en-US" dirty="0">
                <a:solidFill>
                  <a:schemeClr val="dk1"/>
                </a:solidFill>
              </a:rPr>
            </a:br>
            <a:r>
              <a:rPr lang="en-US" sz="1200" dirty="0">
                <a:latin typeface="Segoe UI" panose="020B0502040204020203" pitchFamily="34" charset="0"/>
                <a:cs typeface="Segoe UI" panose="020B0502040204020203" pitchFamily="34" charset="0"/>
              </a:rPr>
              <a:t>FastGC: Accelerate Garbage Collection via an Efficient Copyback-based Data Migration in SSDs </a:t>
            </a:r>
            <a:r>
              <a:rPr lang="en-US" dirty="0">
                <a:solidFill>
                  <a:schemeClr val="dk1"/>
                </a:solidFill>
              </a:rPr>
              <a:t>(slowly + 2s).</a:t>
            </a:r>
          </a:p>
        </p:txBody>
      </p:sp>
      <p:sp>
        <p:nvSpPr>
          <p:cNvPr id="4" name="Slide Number Placeholder 3"/>
          <p:cNvSpPr>
            <a:spLocks noGrp="1"/>
          </p:cNvSpPr>
          <p:nvPr>
            <p:ph type="sldNum" sz="quarter" idx="5"/>
          </p:nvPr>
        </p:nvSpPr>
        <p:spPr/>
        <p:txBody>
          <a:bodyPr/>
          <a:lstStyle/>
          <a:p>
            <a:fld id="{E240C197-A7A3-41A4-9639-5090FCDD7AAD}" type="slidenum">
              <a:rPr lang="en-US" smtClean="0"/>
              <a:t>1</a:t>
            </a:fld>
            <a:endParaRPr lang="en-US"/>
          </a:p>
        </p:txBody>
      </p:sp>
    </p:spTree>
    <p:extLst>
      <p:ext uri="{BB962C8B-B14F-4D97-AF65-F5344CB8AC3E}">
        <p14:creationId xmlns:p14="http://schemas.microsoft.com/office/powerpoint/2010/main" val="5387833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Prior Work</a:t>
            </a:r>
            <a:r>
              <a:rPr lang="en-US" dirty="0">
                <a:solidFill>
                  <a:schemeClr val="dk1"/>
                </a:solidFill>
              </a:rPr>
              <a:t>] Prior work utilizes copyback to migrate data for GC performance improvement. The copyback is the internal data movement inside a NAND flash plane, faster than external data movement between the NAND chip and SSD controller. Nevertheless, the data movement of copyback is inside the NAND flash plane so that no error correction can be conducted. As a result, prior work called traditional copyback-based GC, migrates data in two ways. First, valid data is read to detect errors externally; if no error is detected, the copyback is conducted for data migration. Otherwise, if the error is detected, the SSD controller will correct the error and then program the data externally</a:t>
            </a:r>
            <a:r>
              <a:rPr lang="en-US" dirty="0">
                <a:solidFill>
                  <a:schemeClr val="tx1"/>
                </a:solidFill>
                <a:latin typeface="Segoe UI" panose="020B0502040204020203" pitchFamily="34" charset="0"/>
                <a:cs typeface="Segoe UI" panose="020B0502040204020203" pitchFamily="34" charset="0"/>
              </a:rPr>
              <a:t>.</a:t>
            </a:r>
            <a:endParaRPr lang="en-US" dirty="0">
              <a:solidFill>
                <a:schemeClr val="dk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dk1"/>
              </a:solidFill>
              <a:effectLst/>
              <a:latin typeface="Segoe UI" panose="020B0502040204020203" pitchFamily="34" charset="0"/>
              <a:ea typeface="MS Gothic" panose="020B0609070205080204" pitchFamily="49" charset="-128"/>
            </a:endParaRPr>
          </a:p>
          <a:p>
            <a:endParaRPr lang="en-US" dirty="0"/>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10</a:t>
            </a:fld>
            <a:endParaRPr lang="en-US"/>
          </a:p>
        </p:txBody>
      </p:sp>
    </p:spTree>
    <p:extLst>
      <p:ext uri="{BB962C8B-B14F-4D97-AF65-F5344CB8AC3E}">
        <p14:creationId xmlns:p14="http://schemas.microsoft.com/office/powerpoint/2010/main" val="313142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Prior Work</a:t>
            </a:r>
            <a:r>
              <a:rPr lang="en-US" dirty="0">
                <a:solidFill>
                  <a:schemeClr val="dk1"/>
                </a:solidFill>
              </a:rPr>
              <a:t>] Prior work utilizes copyback to migrate data for GC performance improvement. The copyback is the internal data movement inside a NAND flash plane, faster than external data movement between the NAND chip and SSD controller. Nevertheless, the data movement of copyback is inside the NAND flash plane so that no error correction can be conducted. As a result, prior work called traditional copyback-based GC, migrates data in two ways. First, valid data is read to detect errors externally; if no error is detected, the copyback is conducted for data migration. Otherwise, if the error is detected, the SSD controller will correct the error and then program the data externally</a:t>
            </a:r>
            <a:r>
              <a:rPr lang="en-US" dirty="0">
                <a:solidFill>
                  <a:schemeClr val="tx1"/>
                </a:solidFill>
                <a:latin typeface="Segoe UI" panose="020B0502040204020203" pitchFamily="34" charset="0"/>
                <a:cs typeface="Segoe UI" panose="020B0502040204020203" pitchFamily="34" charset="0"/>
              </a:rPr>
              <a:t>.</a:t>
            </a:r>
            <a:endParaRPr lang="en-US" dirty="0">
              <a:solidFill>
                <a:schemeClr val="dk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dk1"/>
              </a:solidFill>
              <a:effectLst/>
              <a:latin typeface="Segoe UI" panose="020B0502040204020203" pitchFamily="34" charset="0"/>
              <a:ea typeface="MS Gothic" panose="020B0609070205080204" pitchFamily="49" charset="-128"/>
            </a:endParaRPr>
          </a:p>
          <a:p>
            <a:endParaRPr lang="en-US" dirty="0"/>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11</a:t>
            </a:fld>
            <a:endParaRPr lang="en-US"/>
          </a:p>
        </p:txBody>
      </p:sp>
    </p:spTree>
    <p:extLst>
      <p:ext uri="{BB962C8B-B14F-4D97-AF65-F5344CB8AC3E}">
        <p14:creationId xmlns:p14="http://schemas.microsoft.com/office/powerpoint/2010/main" val="1618839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Problem</a:t>
            </a:r>
            <a:r>
              <a:rPr lang="en-US" dirty="0">
                <a:solidFill>
                  <a:schemeClr val="dk1"/>
                </a:solidFill>
              </a:rPr>
              <a:t>]</a:t>
            </a:r>
            <a:r>
              <a:rPr lang="en-US" sz="1200" dirty="0">
                <a:latin typeface="Segoe UI" panose="020B0502040204020203" pitchFamily="34" charset="0"/>
                <a:cs typeface="Segoe UI" panose="020B0502040204020203" pitchFamily="34" charset="0"/>
              </a:rPr>
              <a:t> Prior works have limited performance improvement for error correction. On the right side, we can see the access latencies of those two data migration methods. Whether an error is detected or not, external data movement is needed for both methods. Therefore, access latency is still high, limiting performance improvement</a:t>
            </a:r>
            <a:r>
              <a:rPr lang="en-US" sz="1200" b="0" dirty="0">
                <a:latin typeface="Segoe UI" panose="020B0502040204020203" pitchFamily="34" charset="0"/>
                <a:cs typeface="Segoe UI" panose="020B0502040204020203" pitchFamily="34" charset="0"/>
              </a:rPr>
              <a:t>.</a:t>
            </a: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12</a:t>
            </a:fld>
            <a:endParaRPr lang="en-US"/>
          </a:p>
        </p:txBody>
      </p:sp>
    </p:spTree>
    <p:extLst>
      <p:ext uri="{BB962C8B-B14F-4D97-AF65-F5344CB8AC3E}">
        <p14:creationId xmlns:p14="http://schemas.microsoft.com/office/powerpoint/2010/main" val="33729710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Problem</a:t>
            </a:r>
            <a:r>
              <a:rPr lang="en-US" dirty="0">
                <a:solidFill>
                  <a:schemeClr val="dk1"/>
                </a:solidFill>
              </a:rPr>
              <a:t>]</a:t>
            </a:r>
            <a:r>
              <a:rPr lang="en-US" sz="1200" dirty="0">
                <a:latin typeface="Segoe UI" panose="020B0502040204020203" pitchFamily="34" charset="0"/>
                <a:cs typeface="Segoe UI" panose="020B0502040204020203" pitchFamily="34" charset="0"/>
              </a:rPr>
              <a:t> Prior works have limited performance improvement for error correction. On the right side, we can see the access latencies of those two data migration methods. Whether an error is detected or not, external data movement is needed for both methods. Therefore, access latency is still high, limiting performance improvement</a:t>
            </a:r>
            <a:r>
              <a:rPr lang="en-US" sz="1200" b="0" dirty="0">
                <a:latin typeface="Segoe UI" panose="020B0502040204020203" pitchFamily="34" charset="0"/>
                <a:cs typeface="Segoe UI" panose="020B0502040204020203" pitchFamily="34" charset="0"/>
              </a:rPr>
              <a:t>.</a:t>
            </a: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13</a:t>
            </a:fld>
            <a:endParaRPr lang="en-US"/>
          </a:p>
        </p:txBody>
      </p:sp>
    </p:spTree>
    <p:extLst>
      <p:ext uri="{BB962C8B-B14F-4D97-AF65-F5344CB8AC3E}">
        <p14:creationId xmlns:p14="http://schemas.microsoft.com/office/powerpoint/2010/main" val="3881375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Error Characteristics</a:t>
            </a:r>
            <a:r>
              <a:rPr lang="en-US" dirty="0">
                <a:solidFill>
                  <a:schemeClr val="dk1"/>
                </a:solidFill>
              </a:rPr>
              <a:t>]</a:t>
            </a:r>
            <a:r>
              <a:rPr lang="en-US" sz="1200" dirty="0">
                <a:latin typeface="Segoe UI" panose="020B0502040204020203" pitchFamily="34" charset="0"/>
                <a:cs typeface="Segoe UI" panose="020B0502040204020203" pitchFamily="34" charset="0"/>
              </a:rPr>
              <a:t> To </a:t>
            </a:r>
            <a:r>
              <a:rPr lang="en-US" sz="1200" dirty="0">
                <a:effectLst/>
                <a:latin typeface="Segoe UI" panose="020B0502040204020203" pitchFamily="34" charset="0"/>
                <a:ea typeface="MS Gothic" panose="020B0609070205080204" pitchFamily="49" charset="-128"/>
              </a:rPr>
              <a:t>understand </a:t>
            </a:r>
            <a:r>
              <a:rPr lang="en-US" sz="1200" dirty="0">
                <a:latin typeface="Segoe UI" panose="020B0502040204020203" pitchFamily="34" charset="0"/>
                <a:cs typeface="Segoe UI" panose="020B0502040204020203" pitchFamily="34" charset="0"/>
              </a:rPr>
              <a:t>copyback error characteristics, this work measured error rate by moving data between </a:t>
            </a:r>
            <a:r>
              <a:rPr lang="en-US" sz="1200" b="0" dirty="0">
                <a:latin typeface="Segoe UI" panose="020B0502040204020203" pitchFamily="34" charset="0"/>
                <a:cs typeface="Segoe UI" panose="020B0502040204020203" pitchFamily="34" charset="0"/>
              </a:rPr>
              <a:t>blocks with same P/E cycle </a:t>
            </a:r>
            <a:r>
              <a:rPr lang="en-US" sz="1200" dirty="0">
                <a:latin typeface="Segoe UI" panose="020B0502040204020203" pitchFamily="34" charset="0"/>
                <a:cs typeface="Segoe UI" panose="020B0502040204020203" pitchFamily="34" charset="0"/>
              </a:rPr>
              <a:t>via copyback. Here is the chart of copyback error distribution, </a:t>
            </a:r>
            <a:r>
              <a:rPr lang="en-US" sz="1200" dirty="0">
                <a:effectLst/>
                <a:latin typeface="Segoe UI" panose="020B0502040204020203" pitchFamily="34" charset="0"/>
                <a:ea typeface="MS Gothic" panose="020B0609070205080204" pitchFamily="49" charset="-128"/>
              </a:rPr>
              <a:t>where the copyback count is on the x-axis, and the raw bit error rate is on the y-axis. </a:t>
            </a:r>
            <a:endParaRPr lang="en-US" sz="120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E240C197-A7A3-41A4-9639-5090FCDD7AAD}" type="slidenum">
              <a:rPr lang="en-US" smtClean="0"/>
              <a:t>14</a:t>
            </a:fld>
            <a:endParaRPr lang="en-US"/>
          </a:p>
        </p:txBody>
      </p:sp>
    </p:spTree>
    <p:extLst>
      <p:ext uri="{BB962C8B-B14F-4D97-AF65-F5344CB8AC3E}">
        <p14:creationId xmlns:p14="http://schemas.microsoft.com/office/powerpoint/2010/main" val="12235914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Error Characteristics</a:t>
            </a:r>
            <a:r>
              <a:rPr lang="en-US" dirty="0">
                <a:solidFill>
                  <a:schemeClr val="dk1"/>
                </a:solidFill>
              </a:rPr>
              <a:t>]</a:t>
            </a:r>
            <a:r>
              <a:rPr lang="en-US" sz="1200" dirty="0">
                <a:latin typeface="Segoe UI" panose="020B0502040204020203" pitchFamily="34" charset="0"/>
                <a:cs typeface="Segoe UI" panose="020B0502040204020203" pitchFamily="34" charset="0"/>
              </a:rPr>
              <a:t> To </a:t>
            </a:r>
            <a:r>
              <a:rPr lang="en-US" sz="1200" dirty="0">
                <a:effectLst/>
                <a:latin typeface="Segoe UI" panose="020B0502040204020203" pitchFamily="34" charset="0"/>
                <a:ea typeface="MS Gothic" panose="020B0609070205080204" pitchFamily="49" charset="-128"/>
              </a:rPr>
              <a:t>understand </a:t>
            </a:r>
            <a:r>
              <a:rPr lang="en-US" sz="1200" dirty="0">
                <a:latin typeface="Segoe UI" panose="020B0502040204020203" pitchFamily="34" charset="0"/>
                <a:cs typeface="Segoe UI" panose="020B0502040204020203" pitchFamily="34" charset="0"/>
              </a:rPr>
              <a:t>copyback error characteristics, this work measured error rate by moving data between </a:t>
            </a:r>
            <a:r>
              <a:rPr lang="en-US" sz="1200" b="0" dirty="0">
                <a:latin typeface="Segoe UI" panose="020B0502040204020203" pitchFamily="34" charset="0"/>
                <a:cs typeface="Segoe UI" panose="020B0502040204020203" pitchFamily="34" charset="0"/>
              </a:rPr>
              <a:t>blocks with same P/E cycle </a:t>
            </a:r>
            <a:r>
              <a:rPr lang="en-US" sz="1200" dirty="0">
                <a:latin typeface="Segoe UI" panose="020B0502040204020203" pitchFamily="34" charset="0"/>
                <a:cs typeface="Segoe UI" panose="020B0502040204020203" pitchFamily="34" charset="0"/>
              </a:rPr>
              <a:t>via copyback. Here is the chart of copyback error distribution, </a:t>
            </a:r>
            <a:r>
              <a:rPr lang="en-US" sz="1200" dirty="0">
                <a:effectLst/>
                <a:latin typeface="Segoe UI" panose="020B0502040204020203" pitchFamily="34" charset="0"/>
                <a:ea typeface="MS Gothic" panose="020B0609070205080204" pitchFamily="49" charset="-128"/>
              </a:rPr>
              <a:t>where the copyback count is on the x-axis, and the raw bit error rate is on the y-axis. And the red horizontal line illustrates the </a:t>
            </a:r>
            <a:r>
              <a:rPr lang="en-US" dirty="0">
                <a:solidFill>
                  <a:srgbClr val="FF0000"/>
                </a:solidFill>
                <a:latin typeface="Segoe UI" panose="020B0502040204020203" pitchFamily="34" charset="0"/>
                <a:cs typeface="Segoe UI" panose="020B0502040204020203" pitchFamily="34" charset="0"/>
              </a:rPr>
              <a:t>error correction capability of ECC.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E240C197-A7A3-41A4-9639-5090FCDD7AAD}" type="slidenum">
              <a:rPr lang="en-US" smtClean="0"/>
              <a:t>15</a:t>
            </a:fld>
            <a:endParaRPr lang="en-US"/>
          </a:p>
        </p:txBody>
      </p:sp>
    </p:spTree>
    <p:extLst>
      <p:ext uri="{BB962C8B-B14F-4D97-AF65-F5344CB8AC3E}">
        <p14:creationId xmlns:p14="http://schemas.microsoft.com/office/powerpoint/2010/main" val="37869362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Error Characteristics</a:t>
            </a:r>
            <a:r>
              <a:rPr lang="en-US" dirty="0">
                <a:solidFill>
                  <a:schemeClr val="dk1"/>
                </a:solidFill>
              </a:rPr>
              <a:t>]</a:t>
            </a:r>
            <a:r>
              <a:rPr lang="en-US" sz="1200" dirty="0">
                <a:latin typeface="Segoe UI" panose="020B0502040204020203" pitchFamily="34" charset="0"/>
                <a:cs typeface="Segoe UI" panose="020B0502040204020203" pitchFamily="34" charset="0"/>
              </a:rPr>
              <a:t> To </a:t>
            </a:r>
            <a:r>
              <a:rPr lang="en-US" sz="1200" dirty="0">
                <a:effectLst/>
                <a:latin typeface="Segoe UI" panose="020B0502040204020203" pitchFamily="34" charset="0"/>
                <a:ea typeface="MS Gothic" panose="020B0609070205080204" pitchFamily="49" charset="-128"/>
              </a:rPr>
              <a:t>understand </a:t>
            </a:r>
            <a:r>
              <a:rPr lang="en-US" sz="1200" dirty="0">
                <a:latin typeface="Segoe UI" panose="020B0502040204020203" pitchFamily="34" charset="0"/>
                <a:cs typeface="Segoe UI" panose="020B0502040204020203" pitchFamily="34" charset="0"/>
              </a:rPr>
              <a:t>copyback error characteristics, this work measured error rate by moving data between </a:t>
            </a:r>
            <a:r>
              <a:rPr lang="en-US" sz="1200" b="0" dirty="0">
                <a:latin typeface="Segoe UI" panose="020B0502040204020203" pitchFamily="34" charset="0"/>
                <a:cs typeface="Segoe UI" panose="020B0502040204020203" pitchFamily="34" charset="0"/>
              </a:rPr>
              <a:t>blocks with same P/E cycle </a:t>
            </a:r>
            <a:r>
              <a:rPr lang="en-US" sz="1200" dirty="0">
                <a:latin typeface="Segoe UI" panose="020B0502040204020203" pitchFamily="34" charset="0"/>
                <a:cs typeface="Segoe UI" panose="020B0502040204020203" pitchFamily="34" charset="0"/>
              </a:rPr>
              <a:t>via copyback. Here is the chart of copyback error distribution, </a:t>
            </a:r>
            <a:r>
              <a:rPr lang="en-US" sz="1200" dirty="0">
                <a:effectLst/>
                <a:latin typeface="Segoe UI" panose="020B0502040204020203" pitchFamily="34" charset="0"/>
                <a:ea typeface="MS Gothic" panose="020B0609070205080204" pitchFamily="49" charset="-128"/>
              </a:rPr>
              <a:t>where the copyback count is on the x-axis, and the raw bit error rate is on the y-axis. And the red horizontal line illustrates the </a:t>
            </a:r>
            <a:r>
              <a:rPr lang="en-US" dirty="0">
                <a:solidFill>
                  <a:srgbClr val="FF0000"/>
                </a:solidFill>
                <a:latin typeface="Segoe UI" panose="020B0502040204020203" pitchFamily="34" charset="0"/>
                <a:cs typeface="Segoe UI" panose="020B0502040204020203" pitchFamily="34" charset="0"/>
              </a:rPr>
              <a:t>error correction capability of ECC. By marking the intersection between the error rate curves and the red </a:t>
            </a:r>
            <a:r>
              <a:rPr lang="en-US" sz="1200" dirty="0">
                <a:effectLst/>
                <a:latin typeface="Segoe UI" panose="020B0502040204020203" pitchFamily="34" charset="0"/>
                <a:ea typeface="MS Gothic" panose="020B0609070205080204" pitchFamily="49" charset="-128"/>
              </a:rPr>
              <a:t>horizontal line, we have two key observations.</a:t>
            </a:r>
            <a:endParaRPr lang="en-US" dirty="0">
              <a:solidFill>
                <a:srgbClr val="FF0000"/>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cs typeface="Segoe UI" panose="020B0502040204020203" pitchFamily="34" charset="0"/>
            </a:endParaRPr>
          </a:p>
        </p:txBody>
      </p:sp>
      <p:sp>
        <p:nvSpPr>
          <p:cNvPr id="4" name="Slide Number Placeholder 3"/>
          <p:cNvSpPr>
            <a:spLocks noGrp="1"/>
          </p:cNvSpPr>
          <p:nvPr>
            <p:ph type="sldNum" sz="quarter" idx="5"/>
          </p:nvPr>
        </p:nvSpPr>
        <p:spPr/>
        <p:txBody>
          <a:bodyPr/>
          <a:lstStyle/>
          <a:p>
            <a:fld id="{E240C197-A7A3-41A4-9639-5090FCDD7AAD}" type="slidenum">
              <a:rPr lang="en-US" smtClean="0"/>
              <a:t>16</a:t>
            </a:fld>
            <a:endParaRPr lang="en-US"/>
          </a:p>
        </p:txBody>
      </p:sp>
    </p:spTree>
    <p:extLst>
      <p:ext uri="{BB962C8B-B14F-4D97-AF65-F5344CB8AC3E}">
        <p14:creationId xmlns:p14="http://schemas.microsoft.com/office/powerpoint/2010/main" val="370118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Error Characteristics</a:t>
            </a:r>
            <a:r>
              <a:rPr lang="en-US" dirty="0">
                <a:solidFill>
                  <a:schemeClr val="dk1"/>
                </a:solidFill>
              </a:rPr>
              <a:t>]</a:t>
            </a:r>
            <a:r>
              <a:rPr lang="en-US" sz="1200" dirty="0">
                <a:latin typeface="Segoe UI" panose="020B0502040204020203" pitchFamily="34" charset="0"/>
                <a:cs typeface="Segoe UI" panose="020B0502040204020203" pitchFamily="34" charset="0"/>
              </a:rPr>
              <a:t> To </a:t>
            </a:r>
            <a:r>
              <a:rPr lang="en-US" sz="1200" dirty="0">
                <a:effectLst/>
                <a:latin typeface="Segoe UI" panose="020B0502040204020203" pitchFamily="34" charset="0"/>
                <a:ea typeface="MS Gothic" panose="020B0609070205080204" pitchFamily="49" charset="-128"/>
              </a:rPr>
              <a:t>understand </a:t>
            </a:r>
            <a:r>
              <a:rPr lang="en-US" sz="1200" dirty="0">
                <a:latin typeface="Segoe UI" panose="020B0502040204020203" pitchFamily="34" charset="0"/>
                <a:cs typeface="Segoe UI" panose="020B0502040204020203" pitchFamily="34" charset="0"/>
              </a:rPr>
              <a:t>copyback error characteristics, this work measured error rate by moving data between </a:t>
            </a:r>
            <a:r>
              <a:rPr lang="en-US" sz="1200" b="0" dirty="0">
                <a:latin typeface="Segoe UI" panose="020B0502040204020203" pitchFamily="34" charset="0"/>
                <a:cs typeface="Segoe UI" panose="020B0502040204020203" pitchFamily="34" charset="0"/>
              </a:rPr>
              <a:t>blocks with same P/E cycle </a:t>
            </a:r>
            <a:r>
              <a:rPr lang="en-US" sz="1200" dirty="0">
                <a:latin typeface="Segoe UI" panose="020B0502040204020203" pitchFamily="34" charset="0"/>
                <a:cs typeface="Segoe UI" panose="020B0502040204020203" pitchFamily="34" charset="0"/>
              </a:rPr>
              <a:t>via copyback. Here is the chart of copyback error distribution, </a:t>
            </a:r>
            <a:r>
              <a:rPr lang="en-US" sz="1200" dirty="0">
                <a:effectLst/>
                <a:latin typeface="Segoe UI" panose="020B0502040204020203" pitchFamily="34" charset="0"/>
                <a:ea typeface="MS Gothic" panose="020B0609070205080204" pitchFamily="49" charset="-128"/>
              </a:rPr>
              <a:t>where the copyback count is on the x-axis, and the raw bit error rate is on the y-axis. And the red horizontal line illustrates the </a:t>
            </a:r>
            <a:r>
              <a:rPr lang="en-US" dirty="0">
                <a:solidFill>
                  <a:srgbClr val="FF0000"/>
                </a:solidFill>
                <a:latin typeface="Segoe UI" panose="020B0502040204020203" pitchFamily="34" charset="0"/>
                <a:cs typeface="Segoe UI" panose="020B0502040204020203" pitchFamily="34" charset="0"/>
              </a:rPr>
              <a:t>error correction capability of ECC. By marking the intersection between the error rate curves and the red </a:t>
            </a:r>
            <a:r>
              <a:rPr lang="en-US" sz="1200" dirty="0">
                <a:effectLst/>
                <a:latin typeface="Segoe UI" panose="020B0502040204020203" pitchFamily="34" charset="0"/>
                <a:ea typeface="MS Gothic" panose="020B0609070205080204" pitchFamily="49" charset="-128"/>
              </a:rPr>
              <a:t>horizontal line, we have two key observations. The first one is that </a:t>
            </a:r>
            <a:r>
              <a:rPr lang="en-US" dirty="0">
                <a:latin typeface="Segoe UI" panose="020B0502040204020203" pitchFamily="34" charset="0"/>
                <a:cs typeface="Segoe UI" panose="020B0502040204020203" pitchFamily="34" charset="0"/>
              </a:rPr>
              <a:t>ECC can </a:t>
            </a:r>
            <a:r>
              <a:rPr lang="en-US" dirty="0">
                <a:solidFill>
                  <a:schemeClr val="accent6">
                    <a:lumMod val="75000"/>
                  </a:schemeClr>
                </a:solidFill>
                <a:latin typeface="Segoe UI" panose="020B0502040204020203" pitchFamily="34" charset="0"/>
                <a:cs typeface="Segoe UI" panose="020B0502040204020203" pitchFamily="34" charset="0"/>
              </a:rPr>
              <a:t>protect against data loss </a:t>
            </a:r>
            <a:r>
              <a:rPr lang="en-US" dirty="0">
                <a:solidFill>
                  <a:schemeClr val="tx1"/>
                </a:solidFill>
                <a:latin typeface="Segoe UI" panose="020B0502040204020203" pitchFamily="34" charset="0"/>
                <a:cs typeface="Segoe UI" panose="020B0502040204020203" pitchFamily="34" charset="0"/>
              </a:rPr>
              <a:t>within</a:t>
            </a:r>
            <a:r>
              <a:rPr lang="en-US" dirty="0">
                <a:solidFill>
                  <a:schemeClr val="accent6">
                    <a:lumMod val="75000"/>
                  </a:schemeClr>
                </a:solidFill>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a certain number of copyback operations under different P/E cycles, as the green rectangle shows.</a:t>
            </a:r>
            <a:endParaRPr lang="en-US" dirty="0">
              <a:solidFill>
                <a:srgbClr val="FF0000"/>
              </a:solidFill>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cs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17</a:t>
            </a:fld>
            <a:endParaRPr lang="en-US"/>
          </a:p>
        </p:txBody>
      </p:sp>
    </p:spTree>
    <p:extLst>
      <p:ext uri="{BB962C8B-B14F-4D97-AF65-F5344CB8AC3E}">
        <p14:creationId xmlns:p14="http://schemas.microsoft.com/office/powerpoint/2010/main" val="41454077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Error Characteristics</a:t>
            </a:r>
            <a:r>
              <a:rPr lang="en-US" dirty="0">
                <a:solidFill>
                  <a:schemeClr val="dk1"/>
                </a:solidFill>
              </a:rPr>
              <a:t>]</a:t>
            </a:r>
            <a:r>
              <a:rPr lang="en-US" sz="1200" dirty="0">
                <a:latin typeface="Segoe UI" panose="020B0502040204020203" pitchFamily="34" charset="0"/>
                <a:cs typeface="Segoe UI" panose="020B0502040204020203" pitchFamily="34" charset="0"/>
              </a:rPr>
              <a:t> To understand copyback error characteristics, this work measured the error rate by moving data between blocks with the same P/E cycle via copyback. Here is the chart of copyback error distribution, where the copyback count is on the x-axis, and the raw bit error rate is on the y-axis. The red horizontal line illustrates ECC's error correction capability. We have two key observations by marking the intersection between the error rate curves and the red horizontal line. The first one is that ECC can protect against data loss within a certain number of copyback operations under different P/E cycles, as the green rectangle shows. The second one is that the secure threshold copyback counts, where the error rate is under the error correction capability of ECC, gradually decrease as P/E cycles increase, ending up at zero</a:t>
            </a:r>
            <a:r>
              <a:rPr lang="en-US" sz="1200" dirty="0">
                <a:solidFill>
                  <a:srgbClr val="FF0000"/>
                </a:solidFill>
                <a:latin typeface="Segoe UI" panose="020B0502040204020203" pitchFamily="34" charset="0"/>
                <a:cs typeface="Segoe UI" panose="020B0502040204020203" pitchFamily="34" charset="0"/>
              </a:rPr>
              <a:t>.</a:t>
            </a:r>
            <a:endParaRPr lang="en-US" sz="120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cs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18</a:t>
            </a:fld>
            <a:endParaRPr lang="en-US"/>
          </a:p>
        </p:txBody>
      </p:sp>
    </p:spTree>
    <p:extLst>
      <p:ext uri="{BB962C8B-B14F-4D97-AF65-F5344CB8AC3E}">
        <p14:creationId xmlns:p14="http://schemas.microsoft.com/office/powerpoint/2010/main" val="23206643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FastGC</a:t>
            </a:r>
            <a:r>
              <a:rPr lang="en-US" dirty="0">
                <a:solidFill>
                  <a:schemeClr val="dk1"/>
                </a:solidFill>
              </a:rPr>
              <a:t>] Therefore, here comes to their work. Based on those two key observations, the goal of their paper is to develop an algorithm that decides whether data can be migrated by copyback with correctable error to utilize copyback-based data migration efficiently and maintain high reliability. The below Figure shows the victim and free block organization in their proposal. User data is managed at the page granularity. Two free blocks are selected to store valid data for each victim block to erase. One free block is from the same NAND flash plane as the victim block. Another one is from the global block set, which could come from other NAND chips</a:t>
            </a:r>
            <a:r>
              <a:rPr lang="en-US" sz="1200" dirty="0">
                <a:effectLst/>
                <a:latin typeface="Segoe UI" panose="020B0502040204020203" pitchFamily="34" charset="0"/>
                <a:ea typeface="MS Gothic" panose="020B0609070205080204" pitchFamily="49" charset="-128"/>
              </a:rPr>
              <a:t>.</a:t>
            </a: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19</a:t>
            </a:fld>
            <a:endParaRPr lang="en-US"/>
          </a:p>
        </p:txBody>
      </p:sp>
    </p:spTree>
    <p:extLst>
      <p:ext uri="{BB962C8B-B14F-4D97-AF65-F5344CB8AC3E}">
        <p14:creationId xmlns:p14="http://schemas.microsoft.com/office/powerpoint/2010/main" val="2530438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[Out-of-Place Update] Firstly, Please let me introduce the concept of out-of-place update in SSDs. NAND flash memory in SSDs has the erase-before-write property, meaning data must be erased before it can be written. Thus, to improve performance, SSDs perform out-of-place update. As shown here, data A, marked in green, is first placed in block 0. To update data A, SSDs write the newest data into a free place, which is already erased instead of the original place, and then update the mapping table to track data A</a:t>
            </a:r>
            <a:r>
              <a:rPr lang="en-US" sz="1200" dirty="0">
                <a:latin typeface="Segoe UI" panose="020B0502040204020203" pitchFamily="34" charset="0"/>
                <a:cs typeface="Segoe UI" panose="020B0502040204020203" pitchFamily="34" charset="0"/>
              </a:rPr>
              <a:t>. Note that the old data A becomes invalid, marked in grey.</a:t>
            </a:r>
            <a:endParaRPr lang="en-US" dirty="0">
              <a:solidFill>
                <a:schemeClr val="dk1"/>
              </a:solidFill>
            </a:endParaRP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2</a:t>
            </a:fld>
            <a:endParaRPr lang="en-US"/>
          </a:p>
        </p:txBody>
      </p:sp>
    </p:spTree>
    <p:extLst>
      <p:ext uri="{BB962C8B-B14F-4D97-AF65-F5344CB8AC3E}">
        <p14:creationId xmlns:p14="http://schemas.microsoft.com/office/powerpoint/2010/main" val="2477565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FastGC</a:t>
            </a:r>
            <a:r>
              <a:rPr lang="en-US" dirty="0">
                <a:solidFill>
                  <a:schemeClr val="dk1"/>
                </a:solidFill>
              </a:rPr>
              <a:t>] Therefore, here comes to their work. Based on those two key observations, the goal of their paper is to develop an algorithm that decides whether data can be migrated by copyback with correctable error to utilize copyback-based data migration efficiently and maintain high reliability. The below Figure shows the victim and free block organization in their proposal. User data is managed at the page granularity. Two free blocks are selected to store valid data for each victim block to erase. One free block is from the same NAND flash plane as the victim block. Another one is from the global block set, which could come from other NAND chips</a:t>
            </a:r>
            <a:r>
              <a:rPr lang="en-US" sz="1200" dirty="0">
                <a:effectLst/>
                <a:latin typeface="Segoe UI" panose="020B0502040204020203" pitchFamily="34" charset="0"/>
                <a:ea typeface="MS Gothic" panose="020B0609070205080204" pitchFamily="49" charset="-128"/>
              </a:rPr>
              <a:t>.</a:t>
            </a: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20</a:t>
            </a:fld>
            <a:endParaRPr lang="en-US"/>
          </a:p>
        </p:txBody>
      </p:sp>
    </p:spTree>
    <p:extLst>
      <p:ext uri="{BB962C8B-B14F-4D97-AF65-F5344CB8AC3E}">
        <p14:creationId xmlns:p14="http://schemas.microsoft.com/office/powerpoint/2010/main" val="2717476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FastGC</a:t>
            </a:r>
            <a:r>
              <a:rPr lang="en-US" dirty="0">
                <a:solidFill>
                  <a:schemeClr val="dk1"/>
                </a:solidFill>
              </a:rPr>
              <a:t>] Therefore, here comes to their work. Based on those two key observations, the goal of their paper is to develop an algorithm that decides whether data can be migrated by copyback with correctable error to utilize copyback-based data migration efficiently and maintain high reliability. The below Figure shows the victim and free block organization in their proposal. User data is managed at the page granularity. Two free blocks are selected to store valid data for each victim block to erase. One free block is from the same NAND flash plane as the victim block. Another one is from the global block set, which could come from other NAND chips</a:t>
            </a:r>
            <a:r>
              <a:rPr lang="en-US" sz="1200" dirty="0">
                <a:effectLst/>
                <a:latin typeface="Segoe UI" panose="020B0502040204020203" pitchFamily="34" charset="0"/>
                <a:ea typeface="MS Gothic" panose="020B0609070205080204" pitchFamily="49" charset="-128"/>
              </a:rPr>
              <a:t>.</a:t>
            </a: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21</a:t>
            </a:fld>
            <a:endParaRPr lang="en-US"/>
          </a:p>
        </p:txBody>
      </p:sp>
    </p:spTree>
    <p:extLst>
      <p:ext uri="{BB962C8B-B14F-4D97-AF65-F5344CB8AC3E}">
        <p14:creationId xmlns:p14="http://schemas.microsoft.com/office/powerpoint/2010/main" val="3458215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FastGC</a:t>
            </a:r>
            <a:r>
              <a:rPr lang="en-US" dirty="0">
                <a:solidFill>
                  <a:schemeClr val="dk1"/>
                </a:solidFill>
              </a:rPr>
              <a:t>] Therefore, here comes to their work. Based on those two key observations, the goal of their paper is to develop an algorithm that decides whether data can be migrated by copyback with correctable error to utilize copyback-based data migration efficiently and maintain high reliability. The below Figure shows the victim and free block organization in their proposal. User data is managed at the page granularity. Two free blocks are selected to store valid data for each victim block to erase. One free block is from the same NAND flash plane as the victim block. Another one is from the global block set, which could come from other NAND chips</a:t>
            </a:r>
            <a:r>
              <a:rPr lang="en-US" sz="1200" dirty="0">
                <a:effectLst/>
                <a:latin typeface="Segoe UI" panose="020B0502040204020203" pitchFamily="34" charset="0"/>
                <a:ea typeface="MS Gothic" panose="020B0609070205080204" pitchFamily="49" charset="-128"/>
              </a:rPr>
              <a:t>.</a:t>
            </a: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22</a:t>
            </a:fld>
            <a:endParaRPr lang="en-US"/>
          </a:p>
        </p:txBody>
      </p:sp>
    </p:spTree>
    <p:extLst>
      <p:ext uri="{BB962C8B-B14F-4D97-AF65-F5344CB8AC3E}">
        <p14:creationId xmlns:p14="http://schemas.microsoft.com/office/powerpoint/2010/main" val="2379071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Feasibility Detector</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To utilize copyback-based data migration efficiently, their algorithm detects the copyback feasibility by comparing the copyback count of a valid page and the secure threshold copyback count of the free block in the same plane. In example 1, the copyback count 0 is smaller than the secure threshold copyback 5. Thus, data is migrated by copyback, and the copyback count is incremented by 1. In example 1, the copyback count 6 is larger than the secure threshold copyback. Hence, data is migrated by external data movement, and the copyback count is reset to zero. To achieve this detection, they designed a copyback feasibility detector in the SSD controller</a:t>
            </a:r>
            <a:r>
              <a:rPr lang="en-US" dirty="0">
                <a:solidFill>
                  <a:srgbClr val="C00000"/>
                </a:solidFill>
                <a:latin typeface="Segoe UI" panose="020B0502040204020203" pitchFamily="34" charset="0"/>
                <a:cs typeface="Segoe UI" panose="020B0502040204020203" pitchFamily="34" charset="0"/>
              </a:rPr>
              <a:t>.</a:t>
            </a:r>
            <a:endParaRPr lang="en-US" sz="1200" dirty="0">
              <a:effectLst/>
              <a:latin typeface="Segoe UI" panose="020B0502040204020203" pitchFamily="34" charset="0"/>
              <a:ea typeface="MS Gothic" panose="020B0609070205080204" pitchFamily="49" charset="-128"/>
            </a:endParaRP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23</a:t>
            </a:fld>
            <a:endParaRPr lang="en-US"/>
          </a:p>
        </p:txBody>
      </p:sp>
    </p:spTree>
    <p:extLst>
      <p:ext uri="{BB962C8B-B14F-4D97-AF65-F5344CB8AC3E}">
        <p14:creationId xmlns:p14="http://schemas.microsoft.com/office/powerpoint/2010/main" val="18036153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Feasibility Detector</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To utilize copyback-based data migration efficiently, their algorithm detects the copyback feasibility by comparing the copyback count of a valid page and the secure threshold copyback count of the free block in the same plane. In example 1, the copyback count 0 is smaller than the secure threshold copyback 5. Thus, data is migrated by copyback, and the copyback count is incremented by 1. In example 1, the copyback count 6 is larger than the secure threshold copyback. Hence, data is migrated by external data movement, and the copyback count is reset to zero. To achieve this detection, they designed a copyback feasibility detector in the SSD controller</a:t>
            </a:r>
            <a:r>
              <a:rPr lang="en-US" dirty="0">
                <a:solidFill>
                  <a:srgbClr val="C00000"/>
                </a:solidFill>
                <a:latin typeface="Segoe UI" panose="020B0502040204020203" pitchFamily="34" charset="0"/>
                <a:cs typeface="Segoe UI" panose="020B0502040204020203" pitchFamily="34" charset="0"/>
              </a:rPr>
              <a:t>.</a:t>
            </a:r>
            <a:endParaRPr lang="en-US" sz="1200" dirty="0">
              <a:effectLst/>
              <a:latin typeface="Segoe UI" panose="020B0502040204020203" pitchFamily="34" charset="0"/>
              <a:ea typeface="MS Gothic" panose="020B0609070205080204" pitchFamily="49" charset="-128"/>
            </a:endParaRP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24</a:t>
            </a:fld>
            <a:endParaRPr lang="en-US"/>
          </a:p>
        </p:txBody>
      </p:sp>
    </p:spTree>
    <p:extLst>
      <p:ext uri="{BB962C8B-B14F-4D97-AF65-F5344CB8AC3E}">
        <p14:creationId xmlns:p14="http://schemas.microsoft.com/office/powerpoint/2010/main" val="16634828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Feasibility Detector</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To utilize copyback-based data migration efficiently, their algorithm detects the copyback feasibility by comparing the copyback count of a valid page and the secure threshold copyback count of the free block in the same plane. In example 1, the copyback count 0 is smaller than the secure threshold copyback 5. Thus, data is migrated by copyback, and the copyback count is incremented by 1. In example 1, the copyback count 6 is larger than the secure threshold copyback. Hence, data is migrated by external data movement, and the copyback count is reset to zero. To achieve this detection, they designed a copyback feasibility detector in the SSD controller</a:t>
            </a:r>
            <a:r>
              <a:rPr lang="en-US" dirty="0">
                <a:solidFill>
                  <a:srgbClr val="C00000"/>
                </a:solidFill>
                <a:latin typeface="Segoe UI" panose="020B0502040204020203" pitchFamily="34" charset="0"/>
                <a:cs typeface="Segoe UI" panose="020B0502040204020203" pitchFamily="34" charset="0"/>
              </a:rPr>
              <a:t>.</a:t>
            </a:r>
            <a:endParaRPr lang="en-US" sz="1200" dirty="0">
              <a:effectLst/>
              <a:latin typeface="Segoe UI" panose="020B0502040204020203" pitchFamily="34" charset="0"/>
              <a:ea typeface="MS Gothic" panose="020B0609070205080204" pitchFamily="49" charset="-128"/>
            </a:endParaRP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25</a:t>
            </a:fld>
            <a:endParaRPr lang="en-US"/>
          </a:p>
        </p:txBody>
      </p:sp>
    </p:spTree>
    <p:extLst>
      <p:ext uri="{BB962C8B-B14F-4D97-AF65-F5344CB8AC3E}">
        <p14:creationId xmlns:p14="http://schemas.microsoft.com/office/powerpoint/2010/main" val="37113126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Feasibility Detector</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To utilize copyback-based data migration efficiently, their algorithm detects the copyback feasibility by comparing the copyback count of a valid page and the secure threshold copyback count of the free block in the same plane. In example 1, the copyback count 0 is smaller than the secure threshold copyback 5. Thus, data is migrated by copyback, and the copyback count is incremented by 1. In example 1, the copyback count 6 is larger than the secure threshold copyback. Hence, data is migrated by external data movement, and the copyback count is reset to zero. To achieve this detection, they designed a copyback feasibility detector in the SSD controller</a:t>
            </a:r>
            <a:r>
              <a:rPr lang="en-US" dirty="0">
                <a:solidFill>
                  <a:srgbClr val="C00000"/>
                </a:solidFill>
                <a:latin typeface="Segoe UI" panose="020B0502040204020203" pitchFamily="34" charset="0"/>
                <a:cs typeface="Segoe UI" panose="020B0502040204020203" pitchFamily="34" charset="0"/>
              </a:rPr>
              <a:t>.</a:t>
            </a:r>
            <a:endParaRPr lang="en-US" sz="1200" dirty="0">
              <a:effectLst/>
              <a:latin typeface="Segoe UI" panose="020B0502040204020203" pitchFamily="34" charset="0"/>
              <a:ea typeface="MS Gothic" panose="020B0609070205080204" pitchFamily="49" charset="-128"/>
            </a:endParaRP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26</a:t>
            </a:fld>
            <a:endParaRPr lang="en-US"/>
          </a:p>
        </p:txBody>
      </p:sp>
    </p:spTree>
    <p:extLst>
      <p:ext uri="{BB962C8B-B14F-4D97-AF65-F5344CB8AC3E}">
        <p14:creationId xmlns:p14="http://schemas.microsoft.com/office/powerpoint/2010/main" val="41793215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Error Aware Data Migration</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Next, based on the result of the copyback feasibility detector, let us see the access latencies of data migration. If copyback is conducted, no valid data is read into the SSD controller for error correction. On the other hand, if external data movement is conducted, valid data is read into the SSD controller for error correction and then programmed into the global block set. Note that access latency for reading copyback count is needed in both methods, where that data is stored in NAND memory. After adding that access latency, both methods’ latencies are increased. However, the best case, which uses the copyback, is still faster than the prior work since the metadata size is smaller than the page size</a:t>
            </a:r>
            <a:r>
              <a:rPr lang="en-US" dirty="0">
                <a:solidFill>
                  <a:srgbClr val="C00000"/>
                </a:solidFill>
                <a:latin typeface="Segoe UI" panose="020B0502040204020203" pitchFamily="34" charset="0"/>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cs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27</a:t>
            </a:fld>
            <a:endParaRPr lang="en-US"/>
          </a:p>
        </p:txBody>
      </p:sp>
    </p:spTree>
    <p:extLst>
      <p:ext uri="{BB962C8B-B14F-4D97-AF65-F5344CB8AC3E}">
        <p14:creationId xmlns:p14="http://schemas.microsoft.com/office/powerpoint/2010/main" val="134695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Error Aware Data Migration</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Next, based on the result of the copyback feasibility detector, let us see the access latencies of data migration. If copyback is conducted, no valid data is read into the SSD controller for error correction. On the other hand, if external data movement is conducted, valid data is read into the SSD controller for error correction and then programmed into the global block set. Note that access latency for reading copyback count is needed in both methods, where that data is stored in NAND memory. After adding that access latency, both methods’ latencies are increased. However, the best case, which uses the copyback, is still faster than the prior work since the metadata size is smaller than the page size</a:t>
            </a:r>
            <a:r>
              <a:rPr lang="en-US" dirty="0">
                <a:solidFill>
                  <a:srgbClr val="C00000"/>
                </a:solidFill>
                <a:latin typeface="Segoe UI" panose="020B0502040204020203" pitchFamily="34" charset="0"/>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cs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28</a:t>
            </a:fld>
            <a:endParaRPr lang="en-US"/>
          </a:p>
        </p:txBody>
      </p:sp>
    </p:spTree>
    <p:extLst>
      <p:ext uri="{BB962C8B-B14F-4D97-AF65-F5344CB8AC3E}">
        <p14:creationId xmlns:p14="http://schemas.microsoft.com/office/powerpoint/2010/main" val="19402059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Error Aware Data Migration</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Next, based on the result of the copyback feasibility detector, let us see the access latencies of data migration. If copyback is conducted, no valid data is read into the SSD controller for error correction. On the other hand, if external data movement is conducted, valid data is read into the SSD controller for error correction and then programmed into the global block set. Note that access latency for reading copyback count is needed in both methods, where that data is stored in NAND memory. After adding that access latency, both methods’ latencies are increased. However, the best case, which uses the copyback, is still faster than the prior work since the metadata size is smaller than the page size</a:t>
            </a:r>
            <a:r>
              <a:rPr lang="en-US" dirty="0">
                <a:solidFill>
                  <a:srgbClr val="C00000"/>
                </a:solidFill>
                <a:latin typeface="Segoe UI" panose="020B0502040204020203" pitchFamily="34" charset="0"/>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cs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29</a:t>
            </a:fld>
            <a:endParaRPr lang="en-US"/>
          </a:p>
        </p:txBody>
      </p:sp>
    </p:spTree>
    <p:extLst>
      <p:ext uri="{BB962C8B-B14F-4D97-AF65-F5344CB8AC3E}">
        <p14:creationId xmlns:p14="http://schemas.microsoft.com/office/powerpoint/2010/main" val="1138695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[Out-of-Place Update] Firstly, Please let me introduce the concept of out-of-place update in SSDs. NAND flash memory in SSDs has the erase-before-write property, meaning data must be erased before it can be written. Thus, to improve performance, SSDs perform out-of-place update. As shown here, data A, marked in green, is first placed in block 0. To update data A, SSDs write the newest data into a free place, which is already erased instead of the original place, and then update the mapping table to track data A</a:t>
            </a:r>
            <a:r>
              <a:rPr lang="en-US" sz="1200" dirty="0">
                <a:latin typeface="Segoe UI" panose="020B0502040204020203" pitchFamily="34" charset="0"/>
                <a:cs typeface="Segoe UI" panose="020B0502040204020203" pitchFamily="34" charset="0"/>
              </a:rPr>
              <a:t>. Note that the old data A, marked in grey, becomes invalid.</a:t>
            </a:r>
            <a:endParaRPr lang="en-US" dirty="0">
              <a:solidFill>
                <a:schemeClr val="dk1"/>
              </a:solidFill>
            </a:endParaRP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3</a:t>
            </a:fld>
            <a:endParaRPr lang="en-US"/>
          </a:p>
        </p:txBody>
      </p:sp>
    </p:spTree>
    <p:extLst>
      <p:ext uri="{BB962C8B-B14F-4D97-AF65-F5344CB8AC3E}">
        <p14:creationId xmlns:p14="http://schemas.microsoft.com/office/powerpoint/2010/main" val="426926906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Copyback Error Aware Data Migration</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Next, based on the result of the copyback feasibility detector, let us see the access latencies of data migration. If copyback is conducted, no valid data is read into the SSD controller for error correction. On the other hand, if external data movement is conducted, valid data is read into the SSD controller for error correction and then programmed into the global block set. Note that access latency for reading copyback count is needed in both methods, where that data is stored in NAND memory. After adding that access latency, both methods’ latencies are increased. However, the best case, which uses the copyback, is still faster than the prior work since the metadata size is smaller than the page size</a:t>
            </a:r>
            <a:r>
              <a:rPr lang="en-US" dirty="0">
                <a:solidFill>
                  <a:srgbClr val="C00000"/>
                </a:solidFill>
                <a:latin typeface="Segoe UI" panose="020B0502040204020203" pitchFamily="34" charset="0"/>
                <a:cs typeface="Segoe UI" panose="020B0502040204020203" pitchFamily="34"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panose="020B0502040204020203" pitchFamily="34" charset="0"/>
              <a:cs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30</a:t>
            </a:fld>
            <a:endParaRPr lang="en-US"/>
          </a:p>
        </p:txBody>
      </p:sp>
    </p:spTree>
    <p:extLst>
      <p:ext uri="{BB962C8B-B14F-4D97-AF65-F5344CB8AC3E}">
        <p14:creationId xmlns:p14="http://schemas.microsoft.com/office/powerpoint/2010/main" val="8990796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Summary</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a:t>
            </a:r>
            <a:r>
              <a:rPr lang="en-US" dirty="0"/>
              <a:t>In conclusion. First, I described their research background, that GC is time-consuming and data migration time can take 45% of total GC time. The common problem in prior work is that prior work has limited performance improvement for error correction. Then, we observed that ECC can protect against data loss within a certain number of copyback operations under different P/E cycles, and the secure threshold copyback counts gradually decrease as P/E cycles increase, ending up at zero. Therefore, the goal of their work is to design an algorithm that decides whether data can be migrated by copyback with correctable error so that they can utilize copyback-based data migration efficiently and maintain high reliability. To achieve their goal, the idea is to utilize the secure threshold copyback count as an indicator to accelerate data migration. The overhead in their work is a 1-byte copyback count for each page and metadata transfer latency for detecting copyback feasibility.</a:t>
            </a:r>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dirty="0"/>
              <a:t>Thank you very much</a:t>
            </a:r>
            <a:r>
              <a:rPr lang="en"/>
              <a:t>!</a:t>
            </a: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31</a:t>
            </a:fld>
            <a:endParaRPr lang="en-US"/>
          </a:p>
        </p:txBody>
      </p:sp>
    </p:spTree>
    <p:extLst>
      <p:ext uri="{BB962C8B-B14F-4D97-AF65-F5344CB8AC3E}">
        <p14:creationId xmlns:p14="http://schemas.microsoft.com/office/powerpoint/2010/main" val="884644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Summary</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a:t>
            </a:r>
            <a:r>
              <a:rPr lang="en-US" dirty="0"/>
              <a:t>In conclusion. First, I described their research background, that GC is time-consuming and data migration time can take 45% of total GC time. The common problem in prior work is that prior work has limited performance improvement for error correction. Then, we observed that ECC can protect against data loss within a certain number of copyback operations under different P/E cycles, and the secure threshold copyback counts gradually decrease as P/E cycles increase, ending up at zero. Therefore, the goal of their work is to design an algorithm that decides whether data can be migrated by copyback with correctable error so that they can utilize copyback-based data migration efficiently and maintain high reliability. To achieve their goal, the idea is to utilize the secure threshold copyback count as an indicator to accelerate data migration. The overhead in their work is a 1-byte copyback count for each page and metadata transfer latency for detecting copyback feasibility.</a:t>
            </a:r>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dirty="0"/>
              <a:t>Thank you very much</a:t>
            </a:r>
            <a:r>
              <a:rPr lang="en" dirty="0"/>
              <a:t>!</a:t>
            </a: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32</a:t>
            </a:fld>
            <a:endParaRPr lang="en-US"/>
          </a:p>
        </p:txBody>
      </p:sp>
    </p:spTree>
    <p:extLst>
      <p:ext uri="{BB962C8B-B14F-4D97-AF65-F5344CB8AC3E}">
        <p14:creationId xmlns:p14="http://schemas.microsoft.com/office/powerpoint/2010/main" val="26309782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Summary</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a:t>
            </a:r>
            <a:r>
              <a:rPr lang="en-US" dirty="0"/>
              <a:t>In conclusion. First, I described their research background, that GC is time-consuming and data migration time can take 45% of total GC time. The common problem in prior work is that prior work has limited performance improvement for error correction. Then, we observed that ECC can protect against data loss within a certain number of copyback operations under different P/E cycles, and the secure threshold copyback counts gradually decrease as P/E cycles increase, ending up at zero. Therefore, the goal of their work is to design an algorithm that decides whether data can be migrated by copyback with correctable error so that they can utilize copyback-based data migration efficiently and maintain high reliability. To achieve their goal, the idea is to utilize the secure threshold copyback count as an indicator to accelerate data migration. The overhead in their work is a 1-byte copyback count for each page and metadata transfer latency for detecting copyback feasibility.</a:t>
            </a:r>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dirty="0"/>
              <a:t>Thank you very much</a:t>
            </a:r>
            <a:r>
              <a:rPr lang="en" dirty="0"/>
              <a:t>!</a:t>
            </a: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33</a:t>
            </a:fld>
            <a:endParaRPr lang="en-US"/>
          </a:p>
        </p:txBody>
      </p:sp>
    </p:spTree>
    <p:extLst>
      <p:ext uri="{BB962C8B-B14F-4D97-AF65-F5344CB8AC3E}">
        <p14:creationId xmlns:p14="http://schemas.microsoft.com/office/powerpoint/2010/main" val="17340109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Summary</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a:t>
            </a:r>
            <a:r>
              <a:rPr lang="en-US" dirty="0"/>
              <a:t>In conclusion. First, I described their research background, that GC is time-consuming and data migration time can take 45% of total GC time. The common problem in prior work is that prior work has limited performance improvement for error correction. Then, we observed that ECC can protect against data loss within a certain number of copyback operations under different P/E cycles, and the secure threshold copyback counts gradually decrease as P/E cycles increase, ending up at zero. Therefore, the goal of their work is to design an algorithm that decides whether data can be migrated by copyback with correctable error so that they can utilize copyback-based data migration efficiently and maintain high reliability. To achieve their goal, the idea is to utilize the secure threshold copyback count as an indicator to accelerate data migration. The overhead in their work is a 1-byte copyback count for each page and metadata transfer latency for detecting copyback feasibility.</a:t>
            </a:r>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dirty="0"/>
              <a:t>Thank you very much</a:t>
            </a:r>
            <a:r>
              <a:rPr lang="en" dirty="0"/>
              <a:t>!</a:t>
            </a: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34</a:t>
            </a:fld>
            <a:endParaRPr lang="en-US"/>
          </a:p>
        </p:txBody>
      </p:sp>
    </p:spTree>
    <p:extLst>
      <p:ext uri="{BB962C8B-B14F-4D97-AF65-F5344CB8AC3E}">
        <p14:creationId xmlns:p14="http://schemas.microsoft.com/office/powerpoint/2010/main" val="13767305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Summary</a:t>
            </a:r>
            <a:r>
              <a:rPr lang="en-US" dirty="0">
                <a:solidFill>
                  <a:schemeClr val="dk1"/>
                </a:solidFill>
              </a:rPr>
              <a:t>]</a:t>
            </a:r>
            <a:r>
              <a:rPr lang="en-US" sz="1200" dirty="0">
                <a:effectLst/>
                <a:latin typeface="Segoe UI" panose="020B0502040204020203" pitchFamily="34" charset="0"/>
                <a:ea typeface="MS Gothic" panose="020B0609070205080204" pitchFamily="49" charset="-128"/>
              </a:rPr>
              <a:t> </a:t>
            </a:r>
            <a:r>
              <a:rPr lang="en-US" dirty="0"/>
              <a:t>In conclusion. First, I described their research background, that GC is time-consuming and data migration time can take 45% of total GC time. The common problem in prior work is that prior work has limited performance improvement for error correction. Then, we observed that ECC can protect against data loss within a certain number of copyback operations under different P/E cycles, and the secure threshold copyback counts gradually decrease as P/E cycles increase, ending up at zero. Therefore, the goal of their work is to design an algorithm that decides whether data can be migrated by copyback with correctable error so that they can utilize copyback-based data migration efficiently and maintain high reliability. To achieve their goal, the idea is to utilize the secure threshold copyback count as an indicator to accelerate data migration. The overhead in their work is a 1-byte copyback count for each page and metadata transfer latency for detecting copyback feasibility.</a:t>
            </a:r>
          </a:p>
          <a:p>
            <a:pPr marL="0" marR="0" lvl="0" indent="0" algn="l" defTabSz="914400" rtl="0" eaLnBrk="1" fontAlgn="auto" latinLnBrk="0" hangingPunct="1">
              <a:lnSpc>
                <a:spcPct val="100000"/>
              </a:lnSpc>
              <a:spcBef>
                <a:spcPts val="0"/>
              </a:spcBef>
              <a:spcAft>
                <a:spcPts val="0"/>
              </a:spcAft>
              <a:buClrTx/>
              <a:buSzPts val="1100"/>
              <a:buFontTx/>
              <a:buNone/>
              <a:tabLst/>
              <a:defRPr/>
            </a:pPr>
            <a:r>
              <a:rPr lang="en-US" dirty="0"/>
              <a:t>Thank you very much</a:t>
            </a:r>
            <a:r>
              <a:rPr lang="en" dirty="0"/>
              <a:t>!</a:t>
            </a:r>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35</a:t>
            </a:fld>
            <a:endParaRPr lang="en-US"/>
          </a:p>
        </p:txBody>
      </p:sp>
    </p:spTree>
    <p:extLst>
      <p:ext uri="{BB962C8B-B14F-4D97-AF65-F5344CB8AC3E}">
        <p14:creationId xmlns:p14="http://schemas.microsoft.com/office/powerpoint/2010/main" val="3533481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Garbage Collection</a:t>
            </a:r>
            <a:r>
              <a:rPr lang="en-US" dirty="0">
                <a:solidFill>
                  <a:schemeClr val="dk1"/>
                </a:solidFill>
              </a:rPr>
              <a:t>] </a:t>
            </a:r>
            <a:r>
              <a:rPr lang="en-US" sz="1200" dirty="0">
                <a:effectLst/>
                <a:latin typeface="Segoe UI" panose="020B0502040204020203" pitchFamily="34" charset="0"/>
                <a:ea typeface="MS Gothic" panose="020B0609070205080204" pitchFamily="49" charset="-128"/>
              </a:rPr>
              <a:t>Therefore, modern SSDs perform garbage collection, which reclaims free data by erasing invalid data. However, NAND flash memory has asymmetry in operation units, meaning the size of the erase operation is larger than that of the read and write operation. Due to this limitation, garbage collection migrates valid data before erasing the block. For example, we select block 0 as the victim block, which contains 1 invalid page and one valid page. Next, the valid page is migrated from block 0 to another free block. Then, update the mapping table and erase the victim block. Note that now we have two valid pages in block 0. However, GC is time-consuming, and data migration can take 45% of total GC time</a:t>
            </a:r>
            <a:r>
              <a:rPr lang="en-US" sz="1200" dirty="0">
                <a:solidFill>
                  <a:schemeClr val="bg1"/>
                </a:solidFill>
                <a:latin typeface="Segoe UI" panose="020B0502040204020203" pitchFamily="34" charset="0"/>
                <a:cs typeface="Segoe UI" panose="020B0502040204020203" pitchFamily="34" charset="0"/>
              </a:rPr>
              <a:t>.</a:t>
            </a:r>
          </a:p>
        </p:txBody>
      </p:sp>
      <p:sp>
        <p:nvSpPr>
          <p:cNvPr id="4" name="Slide Number Placeholder 3"/>
          <p:cNvSpPr>
            <a:spLocks noGrp="1"/>
          </p:cNvSpPr>
          <p:nvPr>
            <p:ph type="sldNum" sz="quarter" idx="5"/>
          </p:nvPr>
        </p:nvSpPr>
        <p:spPr/>
        <p:txBody>
          <a:bodyPr/>
          <a:lstStyle/>
          <a:p>
            <a:fld id="{E240C197-A7A3-41A4-9639-5090FCDD7AAD}" type="slidenum">
              <a:rPr lang="en-US" smtClean="0"/>
              <a:t>4</a:t>
            </a:fld>
            <a:endParaRPr lang="en-US"/>
          </a:p>
        </p:txBody>
      </p:sp>
    </p:spTree>
    <p:extLst>
      <p:ext uri="{BB962C8B-B14F-4D97-AF65-F5344CB8AC3E}">
        <p14:creationId xmlns:p14="http://schemas.microsoft.com/office/powerpoint/2010/main" val="2168807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Garbage Collection</a:t>
            </a:r>
            <a:r>
              <a:rPr lang="en-US" dirty="0">
                <a:solidFill>
                  <a:schemeClr val="dk1"/>
                </a:solidFill>
              </a:rPr>
              <a:t>] </a:t>
            </a:r>
            <a:r>
              <a:rPr lang="en-US" sz="1200" dirty="0">
                <a:effectLst/>
                <a:latin typeface="Segoe UI" panose="020B0502040204020203" pitchFamily="34" charset="0"/>
                <a:ea typeface="MS Gothic" panose="020B0609070205080204" pitchFamily="49" charset="-128"/>
              </a:rPr>
              <a:t>Therefore, modern SSDs perform garbage collection, which reclaims free data by erasing invalid data. However, NAND flash memory has asymmetry in operation units, meaning the size of the erase operation is larger than that of the read and write operation. Due to this limitation, garbage collection migrates valid data before erasing the block. For example, we select block 0 as the victim block, which contains 1 invalid page and one valid page. Next, the valid page is migrated from block 0 to another free block. Then, update the mapping table and erase the victim block. Note that now we have two valid pages in block 0. However, GC is time-consuming, and data migration can take 45% of total GC time</a:t>
            </a:r>
            <a:r>
              <a:rPr lang="en-US" sz="1200" dirty="0">
                <a:solidFill>
                  <a:schemeClr val="bg1"/>
                </a:solidFill>
                <a:latin typeface="Segoe UI" panose="020B0502040204020203" pitchFamily="34" charset="0"/>
                <a:cs typeface="Segoe UI" panose="020B0502040204020203" pitchFamily="34" charset="0"/>
              </a:rPr>
              <a:t>.</a:t>
            </a:r>
          </a:p>
        </p:txBody>
      </p:sp>
      <p:sp>
        <p:nvSpPr>
          <p:cNvPr id="4" name="Slide Number Placeholder 3"/>
          <p:cNvSpPr>
            <a:spLocks noGrp="1"/>
          </p:cNvSpPr>
          <p:nvPr>
            <p:ph type="sldNum" sz="quarter" idx="5"/>
          </p:nvPr>
        </p:nvSpPr>
        <p:spPr/>
        <p:txBody>
          <a:bodyPr/>
          <a:lstStyle/>
          <a:p>
            <a:fld id="{E240C197-A7A3-41A4-9639-5090FCDD7AAD}" type="slidenum">
              <a:rPr lang="en-US" smtClean="0"/>
              <a:t>5</a:t>
            </a:fld>
            <a:endParaRPr lang="en-US"/>
          </a:p>
        </p:txBody>
      </p:sp>
    </p:spTree>
    <p:extLst>
      <p:ext uri="{BB962C8B-B14F-4D97-AF65-F5344CB8AC3E}">
        <p14:creationId xmlns:p14="http://schemas.microsoft.com/office/powerpoint/2010/main" val="3565686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Garbage Collection</a:t>
            </a:r>
            <a:r>
              <a:rPr lang="en-US" dirty="0">
                <a:solidFill>
                  <a:schemeClr val="dk1"/>
                </a:solidFill>
              </a:rPr>
              <a:t>] </a:t>
            </a:r>
            <a:r>
              <a:rPr lang="en-US" sz="1200" dirty="0">
                <a:effectLst/>
                <a:latin typeface="Segoe UI" panose="020B0502040204020203" pitchFamily="34" charset="0"/>
                <a:ea typeface="MS Gothic" panose="020B0609070205080204" pitchFamily="49" charset="-128"/>
              </a:rPr>
              <a:t>Therefore, modern SSDs perform garbage collection, which reclaims free data by erasing invalid data. However, NAND flash memory has asymmetry in operation units, meaning the size of the erase operation is larger than that of the read and write operation. Due to this limitation, garbage collection migrates valid data before erasing the block. For example, we select block 0 as the victim block, which contains 1 invalid page and one valid page. Next, the valid page is migrated from block 0 to another free block. Then, update the mapping table and erase the victim block. Note that now we have two valid pages in block 0. However, GC is time-consuming, and data migration can take 45% of total GC time</a:t>
            </a:r>
            <a:r>
              <a:rPr lang="en-US" sz="1200" dirty="0">
                <a:solidFill>
                  <a:schemeClr val="bg1"/>
                </a:solidFill>
                <a:latin typeface="Segoe UI" panose="020B0502040204020203" pitchFamily="34" charset="0"/>
                <a:cs typeface="Segoe UI" panose="020B0502040204020203" pitchFamily="34" charset="0"/>
              </a:rPr>
              <a:t>.</a:t>
            </a:r>
          </a:p>
        </p:txBody>
      </p:sp>
      <p:sp>
        <p:nvSpPr>
          <p:cNvPr id="4" name="Slide Number Placeholder 3"/>
          <p:cNvSpPr>
            <a:spLocks noGrp="1"/>
          </p:cNvSpPr>
          <p:nvPr>
            <p:ph type="sldNum" sz="quarter" idx="5"/>
          </p:nvPr>
        </p:nvSpPr>
        <p:spPr/>
        <p:txBody>
          <a:bodyPr/>
          <a:lstStyle/>
          <a:p>
            <a:fld id="{E240C197-A7A3-41A4-9639-5090FCDD7AAD}" type="slidenum">
              <a:rPr lang="en-US" smtClean="0"/>
              <a:t>6</a:t>
            </a:fld>
            <a:endParaRPr lang="en-US"/>
          </a:p>
        </p:txBody>
      </p:sp>
    </p:spTree>
    <p:extLst>
      <p:ext uri="{BB962C8B-B14F-4D97-AF65-F5344CB8AC3E}">
        <p14:creationId xmlns:p14="http://schemas.microsoft.com/office/powerpoint/2010/main" val="4003559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Garbage Collection</a:t>
            </a:r>
            <a:r>
              <a:rPr lang="en-US" dirty="0">
                <a:solidFill>
                  <a:schemeClr val="dk1"/>
                </a:solidFill>
              </a:rPr>
              <a:t>] </a:t>
            </a:r>
            <a:r>
              <a:rPr lang="en-US" sz="1200" dirty="0">
                <a:effectLst/>
                <a:latin typeface="Segoe UI" panose="020B0502040204020203" pitchFamily="34" charset="0"/>
                <a:ea typeface="MS Gothic" panose="020B0609070205080204" pitchFamily="49" charset="-128"/>
              </a:rPr>
              <a:t>Therefore, modern SSDs perform garbage collection, which reclaims free data by erasing invalid data. However, NAND flash memory has asymmetry in operation units, meaning the size of the erase operation is larger than that of the read and write operation. Due to this limitation, garbage collection migrates valid data before erasing the block. For example, we select block 0 as the victim block, which contains 1 invalid page and one valid page. Next, the valid page is migrated from block 0 to another free block. Then, update the mapping table and erase the victim block. Note that now we have two valid pages in block 0. However, GC is time-consuming, and data migration can take 45% of total GC time</a:t>
            </a:r>
            <a:r>
              <a:rPr lang="en-US" sz="1200" dirty="0">
                <a:solidFill>
                  <a:schemeClr val="bg1"/>
                </a:solidFill>
                <a:latin typeface="Segoe UI" panose="020B0502040204020203" pitchFamily="34" charset="0"/>
                <a:cs typeface="Segoe UI" panose="020B0502040204020203" pitchFamily="34" charset="0"/>
              </a:rPr>
              <a:t>.</a:t>
            </a:r>
          </a:p>
        </p:txBody>
      </p:sp>
      <p:sp>
        <p:nvSpPr>
          <p:cNvPr id="4" name="Slide Number Placeholder 3"/>
          <p:cNvSpPr>
            <a:spLocks noGrp="1"/>
          </p:cNvSpPr>
          <p:nvPr>
            <p:ph type="sldNum" sz="quarter" idx="5"/>
          </p:nvPr>
        </p:nvSpPr>
        <p:spPr/>
        <p:txBody>
          <a:bodyPr/>
          <a:lstStyle/>
          <a:p>
            <a:fld id="{E240C197-A7A3-41A4-9639-5090FCDD7AAD}" type="slidenum">
              <a:rPr lang="en-US" smtClean="0"/>
              <a:t>7</a:t>
            </a:fld>
            <a:endParaRPr lang="en-US"/>
          </a:p>
        </p:txBody>
      </p:sp>
    </p:spTree>
    <p:extLst>
      <p:ext uri="{BB962C8B-B14F-4D97-AF65-F5344CB8AC3E}">
        <p14:creationId xmlns:p14="http://schemas.microsoft.com/office/powerpoint/2010/main" val="1062927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Garbage Collection</a:t>
            </a:r>
            <a:r>
              <a:rPr lang="en-US" dirty="0">
                <a:solidFill>
                  <a:schemeClr val="dk1"/>
                </a:solidFill>
              </a:rPr>
              <a:t>] </a:t>
            </a:r>
            <a:r>
              <a:rPr lang="en-US" sz="1200" dirty="0">
                <a:effectLst/>
                <a:latin typeface="Segoe UI" panose="020B0502040204020203" pitchFamily="34" charset="0"/>
                <a:ea typeface="MS Gothic" panose="020B0609070205080204" pitchFamily="49" charset="-128"/>
              </a:rPr>
              <a:t>Therefore, modern SSDs perform garbage collection, which reclaims free data by erasing invalid data. However, NAND flash memory has asymmetry in operation units, meaning the size of the erase operation is larger than that of the read and write operation. Due to this limitation, garbage collection migrates valid data before erasing the block. For example, we select block 0 as the victim block, which contains 1 invalid page and one valid page. Next, the valid page is migrated from block 0 to another free block. Then, update the mapping table and erase the victim block. Note that now we have two valid pages in block 0. However, GC is time-consuming, and data migration can take 45% of total GC time</a:t>
            </a:r>
            <a:r>
              <a:rPr lang="en-US" sz="1200" dirty="0">
                <a:solidFill>
                  <a:schemeClr val="bg1"/>
                </a:solidFill>
                <a:latin typeface="Segoe UI" panose="020B0502040204020203" pitchFamily="34" charset="0"/>
                <a:cs typeface="Segoe UI" panose="020B0502040204020203" pitchFamily="34" charset="0"/>
              </a:rPr>
              <a:t>.</a:t>
            </a:r>
          </a:p>
        </p:txBody>
      </p:sp>
      <p:sp>
        <p:nvSpPr>
          <p:cNvPr id="4" name="Slide Number Placeholder 3"/>
          <p:cNvSpPr>
            <a:spLocks noGrp="1"/>
          </p:cNvSpPr>
          <p:nvPr>
            <p:ph type="sldNum" sz="quarter" idx="5"/>
          </p:nvPr>
        </p:nvSpPr>
        <p:spPr/>
        <p:txBody>
          <a:bodyPr/>
          <a:lstStyle/>
          <a:p>
            <a:fld id="{E240C197-A7A3-41A4-9639-5090FCDD7AAD}" type="slidenum">
              <a:rPr lang="en-US" smtClean="0"/>
              <a:t>8</a:t>
            </a:fld>
            <a:endParaRPr lang="en-US"/>
          </a:p>
        </p:txBody>
      </p:sp>
    </p:spTree>
    <p:extLst>
      <p:ext uri="{BB962C8B-B14F-4D97-AF65-F5344CB8AC3E}">
        <p14:creationId xmlns:p14="http://schemas.microsoft.com/office/powerpoint/2010/main" val="212205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dk1"/>
                </a:solidFill>
              </a:rPr>
              <a:t>[</a:t>
            </a:r>
            <a:r>
              <a:rPr lang="en-US" sz="1200" dirty="0">
                <a:latin typeface="Segoe UI" panose="020B0502040204020203" pitchFamily="34" charset="0"/>
                <a:cs typeface="Segoe UI" panose="020B0502040204020203" pitchFamily="34" charset="0"/>
              </a:rPr>
              <a:t>Prior Work</a:t>
            </a:r>
            <a:r>
              <a:rPr lang="en-US" dirty="0">
                <a:solidFill>
                  <a:schemeClr val="dk1"/>
                </a:solidFill>
              </a:rPr>
              <a:t>] Prior work utilizes copyback to migrate data for GC performance improvement. The copyback is the internal data movement inside a NAND flash plane, faster than external data movement between the NAND chip and SSD controller. Nevertheless, the data movement of copyback is inside the NAND flash plane so that no error correction can be conducted. As a result, prior work called traditional copyback-based GC, migrates data in two ways. First, valid data is read to detect errors externally; if no error is detected, the copyback is conducted for data migration. Otherwise, if the error is detected, the SSD controller will correct the error and then program the data externally</a:t>
            </a:r>
            <a:r>
              <a:rPr lang="en-US" dirty="0">
                <a:solidFill>
                  <a:schemeClr val="tx1"/>
                </a:solidFill>
                <a:latin typeface="Segoe UI" panose="020B0502040204020203" pitchFamily="34" charset="0"/>
                <a:cs typeface="Segoe UI" panose="020B0502040204020203" pitchFamily="34" charset="0"/>
              </a:rPr>
              <a:t>.</a:t>
            </a:r>
            <a:endParaRPr lang="en-US" dirty="0">
              <a:solidFill>
                <a:schemeClr val="dk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solidFill>
                <a:schemeClr val="dk1"/>
              </a:solidFill>
              <a:effectLst/>
              <a:latin typeface="Segoe UI" panose="020B0502040204020203" pitchFamily="34" charset="0"/>
              <a:ea typeface="MS Gothic" panose="020B0609070205080204" pitchFamily="49" charset="-128"/>
            </a:endParaRPr>
          </a:p>
          <a:p>
            <a:endParaRPr lang="en-US" dirty="0"/>
          </a:p>
          <a:p>
            <a:endParaRPr lang="en-US" dirty="0"/>
          </a:p>
        </p:txBody>
      </p:sp>
      <p:sp>
        <p:nvSpPr>
          <p:cNvPr id="4" name="Slide Number Placeholder 3"/>
          <p:cNvSpPr>
            <a:spLocks noGrp="1"/>
          </p:cNvSpPr>
          <p:nvPr>
            <p:ph type="sldNum" sz="quarter" idx="5"/>
          </p:nvPr>
        </p:nvSpPr>
        <p:spPr/>
        <p:txBody>
          <a:bodyPr/>
          <a:lstStyle/>
          <a:p>
            <a:fld id="{E240C197-A7A3-41A4-9639-5090FCDD7AAD}" type="slidenum">
              <a:rPr lang="en-US" smtClean="0"/>
              <a:t>9</a:t>
            </a:fld>
            <a:endParaRPr lang="en-US"/>
          </a:p>
        </p:txBody>
      </p:sp>
    </p:spTree>
    <p:extLst>
      <p:ext uri="{BB962C8B-B14F-4D97-AF65-F5344CB8AC3E}">
        <p14:creationId xmlns:p14="http://schemas.microsoft.com/office/powerpoint/2010/main" val="2978036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00394-63B2-A1E7-126C-10FD7B0E9D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AF6D55C-1B9F-E700-A940-4E5F5B704EC6}"/>
              </a:ext>
            </a:extLst>
          </p:cNvPr>
          <p:cNvSpPr>
            <a:spLocks noGrp="1"/>
          </p:cNvSpPr>
          <p:nvPr>
            <p:ph type="subTitle" idx="1"/>
          </p:nvPr>
        </p:nvSpPr>
        <p:spPr>
          <a:xfrm>
            <a:off x="1524000" y="3602038"/>
            <a:ext cx="9144000" cy="1655762"/>
          </a:xfrm>
        </p:spPr>
        <p:txBody>
          <a:bodyPr/>
          <a:lstStyle>
            <a:lvl1pPr marL="0" indent="0" algn="ctr">
              <a:buNone/>
              <a:defRPr sz="2400"/>
            </a:lvl1pPr>
            <a:lvl2pPr marL="457211" indent="0" algn="ctr">
              <a:buNone/>
              <a:defRPr sz="2000"/>
            </a:lvl2pPr>
            <a:lvl3pPr marL="914423" indent="0" algn="ctr">
              <a:buNone/>
              <a:defRPr sz="1801"/>
            </a:lvl3pPr>
            <a:lvl4pPr marL="1371634" indent="0" algn="ctr">
              <a:buNone/>
              <a:defRPr sz="1600"/>
            </a:lvl4pPr>
            <a:lvl5pPr marL="1828846" indent="0" algn="ctr">
              <a:buNone/>
              <a:defRPr sz="1600"/>
            </a:lvl5pPr>
            <a:lvl6pPr marL="2286057" indent="0" algn="ctr">
              <a:buNone/>
              <a:defRPr sz="1600"/>
            </a:lvl6pPr>
            <a:lvl7pPr marL="2743269" indent="0" algn="ctr">
              <a:buNone/>
              <a:defRPr sz="1600"/>
            </a:lvl7pPr>
            <a:lvl8pPr marL="3200480" indent="0" algn="ctr">
              <a:buNone/>
              <a:defRPr sz="1600"/>
            </a:lvl8pPr>
            <a:lvl9pPr marL="3657691"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5185F2-9A0E-D1A9-7D4D-1A29CD8CFD84}"/>
              </a:ext>
            </a:extLst>
          </p:cNvPr>
          <p:cNvSpPr>
            <a:spLocks noGrp="1"/>
          </p:cNvSpPr>
          <p:nvPr>
            <p:ph type="dt" sz="half" idx="10"/>
          </p:nvPr>
        </p:nvSpPr>
        <p:spPr/>
        <p:txBody>
          <a:bodyPr/>
          <a:lstStyle/>
          <a:p>
            <a:fld id="{E5F08200-1527-4653-ADB4-A4D72012485A}" type="datetime1">
              <a:rPr lang="en-US" smtClean="0"/>
              <a:t>3/11/2024</a:t>
            </a:fld>
            <a:endParaRPr lang="en-US"/>
          </a:p>
        </p:txBody>
      </p:sp>
      <p:sp>
        <p:nvSpPr>
          <p:cNvPr id="5" name="Footer Placeholder 4">
            <a:extLst>
              <a:ext uri="{FF2B5EF4-FFF2-40B4-BE49-F238E27FC236}">
                <a16:creationId xmlns:a16="http://schemas.microsoft.com/office/drawing/2014/main" id="{DB9604E9-43E5-D7D7-E13A-B6963E545F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1977E-212F-B5AE-7EFE-2E50BC88088F}"/>
              </a:ext>
            </a:extLst>
          </p:cNvPr>
          <p:cNvSpPr>
            <a:spLocks noGrp="1"/>
          </p:cNvSpPr>
          <p:nvPr>
            <p:ph type="sldNum" sz="quarter" idx="12"/>
          </p:nvPr>
        </p:nvSpPr>
        <p:spPr/>
        <p:txBody>
          <a:bodyPr/>
          <a:lstStyle/>
          <a:p>
            <a:fld id="{1207F9FD-4E10-4B0A-8100-6F5044EF21A9}" type="slidenum">
              <a:rPr lang="en-US" smtClean="0"/>
              <a:t>‹#›</a:t>
            </a:fld>
            <a:endParaRPr lang="en-US"/>
          </a:p>
        </p:txBody>
      </p:sp>
    </p:spTree>
    <p:extLst>
      <p:ext uri="{BB962C8B-B14F-4D97-AF65-F5344CB8AC3E}">
        <p14:creationId xmlns:p14="http://schemas.microsoft.com/office/powerpoint/2010/main" val="2088439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02A33-1AE5-1EF7-3EED-3A4DFB83FB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5F4723A-21EB-204D-EAF4-C3E7F02537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6AF32-4D65-2CA2-AFCE-1A173C3D6E57}"/>
              </a:ext>
            </a:extLst>
          </p:cNvPr>
          <p:cNvSpPr>
            <a:spLocks noGrp="1"/>
          </p:cNvSpPr>
          <p:nvPr>
            <p:ph type="dt" sz="half" idx="10"/>
          </p:nvPr>
        </p:nvSpPr>
        <p:spPr/>
        <p:txBody>
          <a:bodyPr/>
          <a:lstStyle/>
          <a:p>
            <a:fld id="{F8E55AB8-9215-4B97-8879-079AEE14A3D5}" type="datetime1">
              <a:rPr lang="en-US" smtClean="0"/>
              <a:t>3/11/2024</a:t>
            </a:fld>
            <a:endParaRPr lang="en-US"/>
          </a:p>
        </p:txBody>
      </p:sp>
      <p:sp>
        <p:nvSpPr>
          <p:cNvPr id="5" name="Footer Placeholder 4">
            <a:extLst>
              <a:ext uri="{FF2B5EF4-FFF2-40B4-BE49-F238E27FC236}">
                <a16:creationId xmlns:a16="http://schemas.microsoft.com/office/drawing/2014/main" id="{9EAF0B00-6783-7F24-9CDF-826ED81A3F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49DFD7-5A64-FA31-D78B-0B8F3026A007}"/>
              </a:ext>
            </a:extLst>
          </p:cNvPr>
          <p:cNvSpPr>
            <a:spLocks noGrp="1"/>
          </p:cNvSpPr>
          <p:nvPr>
            <p:ph type="sldNum" sz="quarter" idx="12"/>
          </p:nvPr>
        </p:nvSpPr>
        <p:spPr/>
        <p:txBody>
          <a:bodyPr/>
          <a:lstStyle/>
          <a:p>
            <a:fld id="{1207F9FD-4E10-4B0A-8100-6F5044EF21A9}" type="slidenum">
              <a:rPr lang="en-US" smtClean="0"/>
              <a:t>‹#›</a:t>
            </a:fld>
            <a:endParaRPr lang="en-US"/>
          </a:p>
        </p:txBody>
      </p:sp>
    </p:spTree>
    <p:extLst>
      <p:ext uri="{BB962C8B-B14F-4D97-AF65-F5344CB8AC3E}">
        <p14:creationId xmlns:p14="http://schemas.microsoft.com/office/powerpoint/2010/main" val="1731716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7B8B41-31C5-CBD6-9687-58294845F3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55E28E-C779-1CD9-FFCC-9D3D32797A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49FC50-FD1F-44A4-61F0-E77BA89B5355}"/>
              </a:ext>
            </a:extLst>
          </p:cNvPr>
          <p:cNvSpPr>
            <a:spLocks noGrp="1"/>
          </p:cNvSpPr>
          <p:nvPr>
            <p:ph type="dt" sz="half" idx="10"/>
          </p:nvPr>
        </p:nvSpPr>
        <p:spPr/>
        <p:txBody>
          <a:bodyPr/>
          <a:lstStyle/>
          <a:p>
            <a:fld id="{E49D2B3A-6A96-47C2-B877-01D66F1A4797}" type="datetime1">
              <a:rPr lang="en-US" smtClean="0"/>
              <a:t>3/11/2024</a:t>
            </a:fld>
            <a:endParaRPr lang="en-US"/>
          </a:p>
        </p:txBody>
      </p:sp>
      <p:sp>
        <p:nvSpPr>
          <p:cNvPr id="5" name="Footer Placeholder 4">
            <a:extLst>
              <a:ext uri="{FF2B5EF4-FFF2-40B4-BE49-F238E27FC236}">
                <a16:creationId xmlns:a16="http://schemas.microsoft.com/office/drawing/2014/main" id="{C33F96BA-44CF-2EFC-283D-95936FA26D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D39DE5-D9D8-C70D-7E59-18DC66860D1E}"/>
              </a:ext>
            </a:extLst>
          </p:cNvPr>
          <p:cNvSpPr>
            <a:spLocks noGrp="1"/>
          </p:cNvSpPr>
          <p:nvPr>
            <p:ph type="sldNum" sz="quarter" idx="12"/>
          </p:nvPr>
        </p:nvSpPr>
        <p:spPr/>
        <p:txBody>
          <a:bodyPr/>
          <a:lstStyle/>
          <a:p>
            <a:fld id="{1207F9FD-4E10-4B0A-8100-6F5044EF21A9}" type="slidenum">
              <a:rPr lang="en-US" smtClean="0"/>
              <a:t>‹#›</a:t>
            </a:fld>
            <a:endParaRPr lang="en-US"/>
          </a:p>
        </p:txBody>
      </p:sp>
    </p:spTree>
    <p:extLst>
      <p:ext uri="{BB962C8B-B14F-4D97-AF65-F5344CB8AC3E}">
        <p14:creationId xmlns:p14="http://schemas.microsoft.com/office/powerpoint/2010/main" val="3734989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5BA29-4727-B75E-1B3A-1DE9291301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D2F584B-CB93-270B-0DCA-7ED9C437E2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263F79-0134-5C36-8410-4A03E0FCF67A}"/>
              </a:ext>
            </a:extLst>
          </p:cNvPr>
          <p:cNvSpPr>
            <a:spLocks noGrp="1"/>
          </p:cNvSpPr>
          <p:nvPr>
            <p:ph type="dt" sz="half" idx="10"/>
          </p:nvPr>
        </p:nvSpPr>
        <p:spPr/>
        <p:txBody>
          <a:bodyPr/>
          <a:lstStyle/>
          <a:p>
            <a:fld id="{628C437E-9E42-47BA-A549-F5B2E05542EB}" type="datetime1">
              <a:rPr lang="en-US" smtClean="0"/>
              <a:t>3/11/2024</a:t>
            </a:fld>
            <a:endParaRPr lang="en-US"/>
          </a:p>
        </p:txBody>
      </p:sp>
      <p:sp>
        <p:nvSpPr>
          <p:cNvPr id="5" name="Footer Placeholder 4">
            <a:extLst>
              <a:ext uri="{FF2B5EF4-FFF2-40B4-BE49-F238E27FC236}">
                <a16:creationId xmlns:a16="http://schemas.microsoft.com/office/drawing/2014/main" id="{86E412D6-2755-9906-899B-EAF33DFAB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F76069-A003-EF56-0677-6A6E988BDDDE}"/>
              </a:ext>
            </a:extLst>
          </p:cNvPr>
          <p:cNvSpPr>
            <a:spLocks noGrp="1"/>
          </p:cNvSpPr>
          <p:nvPr>
            <p:ph type="sldNum" sz="quarter" idx="12"/>
          </p:nvPr>
        </p:nvSpPr>
        <p:spPr/>
        <p:txBody>
          <a:bodyPr/>
          <a:lstStyle/>
          <a:p>
            <a:fld id="{1207F9FD-4E10-4B0A-8100-6F5044EF21A9}" type="slidenum">
              <a:rPr lang="en-US" smtClean="0"/>
              <a:t>‹#›</a:t>
            </a:fld>
            <a:endParaRPr lang="en-US"/>
          </a:p>
        </p:txBody>
      </p:sp>
    </p:spTree>
    <p:extLst>
      <p:ext uri="{BB962C8B-B14F-4D97-AF65-F5344CB8AC3E}">
        <p14:creationId xmlns:p14="http://schemas.microsoft.com/office/powerpoint/2010/main" val="2469016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7FF0D-DEEC-E4EF-5942-555D4D6CEE42}"/>
              </a:ext>
            </a:extLst>
          </p:cNvPr>
          <p:cNvSpPr>
            <a:spLocks noGrp="1"/>
          </p:cNvSpPr>
          <p:nvPr>
            <p:ph type="title"/>
          </p:nvPr>
        </p:nvSpPr>
        <p:spPr>
          <a:xfrm>
            <a:off x="831850" y="1709740"/>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301DA4F-DAC8-FD95-BE3A-FC9C670EF052}"/>
              </a:ext>
            </a:extLst>
          </p:cNvPr>
          <p:cNvSpPr>
            <a:spLocks noGrp="1"/>
          </p:cNvSpPr>
          <p:nvPr>
            <p:ph type="body" idx="1"/>
          </p:nvPr>
        </p:nvSpPr>
        <p:spPr>
          <a:xfrm>
            <a:off x="831850" y="4589465"/>
            <a:ext cx="10515600" cy="1500187"/>
          </a:xfrm>
        </p:spPr>
        <p:txBody>
          <a:bodyPr/>
          <a:lstStyle>
            <a:lvl1pPr marL="0" indent="0">
              <a:buNone/>
              <a:defRPr sz="2400">
                <a:solidFill>
                  <a:schemeClr val="tx1">
                    <a:tint val="82000"/>
                  </a:schemeClr>
                </a:solidFill>
              </a:defRPr>
            </a:lvl1pPr>
            <a:lvl2pPr marL="457211" indent="0">
              <a:buNone/>
              <a:defRPr sz="2000">
                <a:solidFill>
                  <a:schemeClr val="tx1">
                    <a:tint val="82000"/>
                  </a:schemeClr>
                </a:solidFill>
              </a:defRPr>
            </a:lvl2pPr>
            <a:lvl3pPr marL="914423" indent="0">
              <a:buNone/>
              <a:defRPr sz="1801">
                <a:solidFill>
                  <a:schemeClr val="tx1">
                    <a:tint val="82000"/>
                  </a:schemeClr>
                </a:solidFill>
              </a:defRPr>
            </a:lvl3pPr>
            <a:lvl4pPr marL="1371634" indent="0">
              <a:buNone/>
              <a:defRPr sz="1600">
                <a:solidFill>
                  <a:schemeClr val="tx1">
                    <a:tint val="82000"/>
                  </a:schemeClr>
                </a:solidFill>
              </a:defRPr>
            </a:lvl4pPr>
            <a:lvl5pPr marL="1828846" indent="0">
              <a:buNone/>
              <a:defRPr sz="1600">
                <a:solidFill>
                  <a:schemeClr val="tx1">
                    <a:tint val="82000"/>
                  </a:schemeClr>
                </a:solidFill>
              </a:defRPr>
            </a:lvl5pPr>
            <a:lvl6pPr marL="2286057" indent="0">
              <a:buNone/>
              <a:defRPr sz="1600">
                <a:solidFill>
                  <a:schemeClr val="tx1">
                    <a:tint val="82000"/>
                  </a:schemeClr>
                </a:solidFill>
              </a:defRPr>
            </a:lvl6pPr>
            <a:lvl7pPr marL="2743269" indent="0">
              <a:buNone/>
              <a:defRPr sz="1600">
                <a:solidFill>
                  <a:schemeClr val="tx1">
                    <a:tint val="82000"/>
                  </a:schemeClr>
                </a:solidFill>
              </a:defRPr>
            </a:lvl7pPr>
            <a:lvl8pPr marL="3200480" indent="0">
              <a:buNone/>
              <a:defRPr sz="1600">
                <a:solidFill>
                  <a:schemeClr val="tx1">
                    <a:tint val="82000"/>
                  </a:schemeClr>
                </a:solidFill>
              </a:defRPr>
            </a:lvl8pPr>
            <a:lvl9pPr marL="3657691"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8EFFD8-7B2B-4890-F69F-C30EA953AE65}"/>
              </a:ext>
            </a:extLst>
          </p:cNvPr>
          <p:cNvSpPr>
            <a:spLocks noGrp="1"/>
          </p:cNvSpPr>
          <p:nvPr>
            <p:ph type="dt" sz="half" idx="10"/>
          </p:nvPr>
        </p:nvSpPr>
        <p:spPr/>
        <p:txBody>
          <a:bodyPr/>
          <a:lstStyle/>
          <a:p>
            <a:fld id="{A61463E5-AF80-4AD9-B3B6-1C16F774AEFF}" type="datetime1">
              <a:rPr lang="en-US" smtClean="0"/>
              <a:t>3/11/2024</a:t>
            </a:fld>
            <a:endParaRPr lang="en-US"/>
          </a:p>
        </p:txBody>
      </p:sp>
      <p:sp>
        <p:nvSpPr>
          <p:cNvPr id="5" name="Footer Placeholder 4">
            <a:extLst>
              <a:ext uri="{FF2B5EF4-FFF2-40B4-BE49-F238E27FC236}">
                <a16:creationId xmlns:a16="http://schemas.microsoft.com/office/drawing/2014/main" id="{817AE078-63AA-7BFC-8B21-2BCDFC4D03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C83645-287F-564F-DB8D-BE91A56E77AE}"/>
              </a:ext>
            </a:extLst>
          </p:cNvPr>
          <p:cNvSpPr>
            <a:spLocks noGrp="1"/>
          </p:cNvSpPr>
          <p:nvPr>
            <p:ph type="sldNum" sz="quarter" idx="12"/>
          </p:nvPr>
        </p:nvSpPr>
        <p:spPr/>
        <p:txBody>
          <a:bodyPr/>
          <a:lstStyle/>
          <a:p>
            <a:fld id="{1207F9FD-4E10-4B0A-8100-6F5044EF21A9}" type="slidenum">
              <a:rPr lang="en-US" smtClean="0"/>
              <a:t>‹#›</a:t>
            </a:fld>
            <a:endParaRPr lang="en-US"/>
          </a:p>
        </p:txBody>
      </p:sp>
    </p:spTree>
    <p:extLst>
      <p:ext uri="{BB962C8B-B14F-4D97-AF65-F5344CB8AC3E}">
        <p14:creationId xmlns:p14="http://schemas.microsoft.com/office/powerpoint/2010/main" val="16022054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4D0CF-8947-CE74-7A47-B29171D0C9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70C26DC-AFB9-90A3-42EE-2FBCEAC3421D}"/>
              </a:ext>
            </a:extLst>
          </p:cNvPr>
          <p:cNvSpPr>
            <a:spLocks noGrp="1"/>
          </p:cNvSpPr>
          <p:nvPr>
            <p:ph sz="half" idx="1"/>
          </p:nvPr>
        </p:nvSpPr>
        <p:spPr>
          <a:xfrm>
            <a:off x="838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BFF18CF-7357-D063-FBE4-7C88DCDE5613}"/>
              </a:ext>
            </a:extLst>
          </p:cNvPr>
          <p:cNvSpPr>
            <a:spLocks noGrp="1"/>
          </p:cNvSpPr>
          <p:nvPr>
            <p:ph sz="half" idx="2"/>
          </p:nvPr>
        </p:nvSpPr>
        <p:spPr>
          <a:xfrm>
            <a:off x="6172201"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10DDF4-25D7-4E41-D194-1130A169E63C}"/>
              </a:ext>
            </a:extLst>
          </p:cNvPr>
          <p:cNvSpPr>
            <a:spLocks noGrp="1"/>
          </p:cNvSpPr>
          <p:nvPr>
            <p:ph type="dt" sz="half" idx="10"/>
          </p:nvPr>
        </p:nvSpPr>
        <p:spPr/>
        <p:txBody>
          <a:bodyPr/>
          <a:lstStyle/>
          <a:p>
            <a:fld id="{F27ECB6E-FB5A-4C66-87C4-4EF76427E0F4}" type="datetime1">
              <a:rPr lang="en-US" smtClean="0"/>
              <a:t>3/11/2024</a:t>
            </a:fld>
            <a:endParaRPr lang="en-US"/>
          </a:p>
        </p:txBody>
      </p:sp>
      <p:sp>
        <p:nvSpPr>
          <p:cNvPr id="6" name="Footer Placeholder 5">
            <a:extLst>
              <a:ext uri="{FF2B5EF4-FFF2-40B4-BE49-F238E27FC236}">
                <a16:creationId xmlns:a16="http://schemas.microsoft.com/office/drawing/2014/main" id="{1B2D24FB-3DE8-B777-02D0-23E8E8338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F378C2-0640-34A3-4E0B-0861A37D6CBE}"/>
              </a:ext>
            </a:extLst>
          </p:cNvPr>
          <p:cNvSpPr>
            <a:spLocks noGrp="1"/>
          </p:cNvSpPr>
          <p:nvPr>
            <p:ph type="sldNum" sz="quarter" idx="12"/>
          </p:nvPr>
        </p:nvSpPr>
        <p:spPr/>
        <p:txBody>
          <a:bodyPr/>
          <a:lstStyle/>
          <a:p>
            <a:fld id="{1207F9FD-4E10-4B0A-8100-6F5044EF21A9}" type="slidenum">
              <a:rPr lang="en-US" smtClean="0"/>
              <a:t>‹#›</a:t>
            </a:fld>
            <a:endParaRPr lang="en-US"/>
          </a:p>
        </p:txBody>
      </p:sp>
    </p:spTree>
    <p:extLst>
      <p:ext uri="{BB962C8B-B14F-4D97-AF65-F5344CB8AC3E}">
        <p14:creationId xmlns:p14="http://schemas.microsoft.com/office/powerpoint/2010/main" val="26765255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E1FC-243A-8F9A-050B-15ED7D15C417}"/>
              </a:ext>
            </a:extLst>
          </p:cNvPr>
          <p:cNvSpPr>
            <a:spLocks noGrp="1"/>
          </p:cNvSpPr>
          <p:nvPr>
            <p:ph type="title"/>
          </p:nvPr>
        </p:nvSpPr>
        <p:spPr>
          <a:xfrm>
            <a:off x="839789" y="365127"/>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F3C0E2-4483-9B18-B03C-D782D1D06B41}"/>
              </a:ext>
            </a:extLst>
          </p:cNvPr>
          <p:cNvSpPr>
            <a:spLocks noGrp="1"/>
          </p:cNvSpPr>
          <p:nvPr>
            <p:ph type="body" idx="1"/>
          </p:nvPr>
        </p:nvSpPr>
        <p:spPr>
          <a:xfrm>
            <a:off x="839788" y="1681163"/>
            <a:ext cx="5157787" cy="823912"/>
          </a:xfrm>
        </p:spPr>
        <p:txBody>
          <a:bodyPr anchor="b"/>
          <a:lstStyle>
            <a:lvl1pPr marL="0" indent="0">
              <a:buNone/>
              <a:defRPr sz="2400" b="1"/>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DBC2EE-6D8E-C843-A7EE-749418EFBE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3114E6-6863-2BD3-4C0A-857512DF9E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11" indent="0">
              <a:buNone/>
              <a:defRPr sz="2000" b="1"/>
            </a:lvl2pPr>
            <a:lvl3pPr marL="914423" indent="0">
              <a:buNone/>
              <a:defRPr sz="1801" b="1"/>
            </a:lvl3pPr>
            <a:lvl4pPr marL="1371634" indent="0">
              <a:buNone/>
              <a:defRPr sz="1600" b="1"/>
            </a:lvl4pPr>
            <a:lvl5pPr marL="1828846" indent="0">
              <a:buNone/>
              <a:defRPr sz="1600" b="1"/>
            </a:lvl5pPr>
            <a:lvl6pPr marL="2286057" indent="0">
              <a:buNone/>
              <a:defRPr sz="1600" b="1"/>
            </a:lvl6pPr>
            <a:lvl7pPr marL="2743269" indent="0">
              <a:buNone/>
              <a:defRPr sz="1600" b="1"/>
            </a:lvl7pPr>
            <a:lvl8pPr marL="3200480" indent="0">
              <a:buNone/>
              <a:defRPr sz="1600" b="1"/>
            </a:lvl8pPr>
            <a:lvl9pPr marL="3657691"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6F92BE-D089-B94F-1499-BB83998F99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811A70B-BDCF-BA49-86A1-7AF8B51F85DC}"/>
              </a:ext>
            </a:extLst>
          </p:cNvPr>
          <p:cNvSpPr>
            <a:spLocks noGrp="1"/>
          </p:cNvSpPr>
          <p:nvPr>
            <p:ph type="dt" sz="half" idx="10"/>
          </p:nvPr>
        </p:nvSpPr>
        <p:spPr/>
        <p:txBody>
          <a:bodyPr/>
          <a:lstStyle/>
          <a:p>
            <a:fld id="{46C2A01E-5A87-4F1C-997D-D0CB5BAB5924}" type="datetime1">
              <a:rPr lang="en-US" smtClean="0"/>
              <a:t>3/11/2024</a:t>
            </a:fld>
            <a:endParaRPr lang="en-US"/>
          </a:p>
        </p:txBody>
      </p:sp>
      <p:sp>
        <p:nvSpPr>
          <p:cNvPr id="8" name="Footer Placeholder 7">
            <a:extLst>
              <a:ext uri="{FF2B5EF4-FFF2-40B4-BE49-F238E27FC236}">
                <a16:creationId xmlns:a16="http://schemas.microsoft.com/office/drawing/2014/main" id="{F06EBB8E-CDFD-4737-3877-FD40BA2337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649E983-A098-CDFC-8DAB-60629180EA7F}"/>
              </a:ext>
            </a:extLst>
          </p:cNvPr>
          <p:cNvSpPr>
            <a:spLocks noGrp="1"/>
          </p:cNvSpPr>
          <p:nvPr>
            <p:ph type="sldNum" sz="quarter" idx="12"/>
          </p:nvPr>
        </p:nvSpPr>
        <p:spPr/>
        <p:txBody>
          <a:bodyPr/>
          <a:lstStyle/>
          <a:p>
            <a:fld id="{1207F9FD-4E10-4B0A-8100-6F5044EF21A9}" type="slidenum">
              <a:rPr lang="en-US" smtClean="0"/>
              <a:t>‹#›</a:t>
            </a:fld>
            <a:endParaRPr lang="en-US"/>
          </a:p>
        </p:txBody>
      </p:sp>
    </p:spTree>
    <p:extLst>
      <p:ext uri="{BB962C8B-B14F-4D97-AF65-F5344CB8AC3E}">
        <p14:creationId xmlns:p14="http://schemas.microsoft.com/office/powerpoint/2010/main" val="3137613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6A646-8E15-4C3F-34B1-2E9999FF46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66A6BB-76CB-DF46-D04B-64CF587A4D2F}"/>
              </a:ext>
            </a:extLst>
          </p:cNvPr>
          <p:cNvSpPr>
            <a:spLocks noGrp="1"/>
          </p:cNvSpPr>
          <p:nvPr>
            <p:ph type="dt" sz="half" idx="10"/>
          </p:nvPr>
        </p:nvSpPr>
        <p:spPr/>
        <p:txBody>
          <a:bodyPr/>
          <a:lstStyle/>
          <a:p>
            <a:fld id="{D1006B2D-81F0-45D9-83EC-5E909ECE1E56}" type="datetime1">
              <a:rPr lang="en-US" smtClean="0"/>
              <a:t>3/11/2024</a:t>
            </a:fld>
            <a:endParaRPr lang="en-US"/>
          </a:p>
        </p:txBody>
      </p:sp>
      <p:sp>
        <p:nvSpPr>
          <p:cNvPr id="4" name="Footer Placeholder 3">
            <a:extLst>
              <a:ext uri="{FF2B5EF4-FFF2-40B4-BE49-F238E27FC236}">
                <a16:creationId xmlns:a16="http://schemas.microsoft.com/office/drawing/2014/main" id="{D69B7443-B3FB-9A2D-A527-C1E2E937C55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ED1DAC-E9E5-97E5-E9F6-23E2096C9BBB}"/>
              </a:ext>
            </a:extLst>
          </p:cNvPr>
          <p:cNvSpPr>
            <a:spLocks noGrp="1"/>
          </p:cNvSpPr>
          <p:nvPr>
            <p:ph type="sldNum" sz="quarter" idx="12"/>
          </p:nvPr>
        </p:nvSpPr>
        <p:spPr/>
        <p:txBody>
          <a:bodyPr/>
          <a:lstStyle/>
          <a:p>
            <a:fld id="{1207F9FD-4E10-4B0A-8100-6F5044EF21A9}" type="slidenum">
              <a:rPr lang="en-US" smtClean="0"/>
              <a:t>‹#›</a:t>
            </a:fld>
            <a:endParaRPr lang="en-US"/>
          </a:p>
        </p:txBody>
      </p:sp>
    </p:spTree>
    <p:extLst>
      <p:ext uri="{BB962C8B-B14F-4D97-AF65-F5344CB8AC3E}">
        <p14:creationId xmlns:p14="http://schemas.microsoft.com/office/powerpoint/2010/main" val="3359705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13F7CEF-1F0D-74DB-FF81-18BDCC10167E}"/>
              </a:ext>
            </a:extLst>
          </p:cNvPr>
          <p:cNvSpPr>
            <a:spLocks noGrp="1"/>
          </p:cNvSpPr>
          <p:nvPr>
            <p:ph type="dt" sz="half" idx="10"/>
          </p:nvPr>
        </p:nvSpPr>
        <p:spPr/>
        <p:txBody>
          <a:bodyPr/>
          <a:lstStyle/>
          <a:p>
            <a:fld id="{CB0551D4-090E-4CBB-B99C-3DBC8B51DFC2}" type="datetime1">
              <a:rPr lang="en-US" smtClean="0"/>
              <a:t>3/11/2024</a:t>
            </a:fld>
            <a:endParaRPr lang="en-US"/>
          </a:p>
        </p:txBody>
      </p:sp>
      <p:sp>
        <p:nvSpPr>
          <p:cNvPr id="3" name="Footer Placeholder 2">
            <a:extLst>
              <a:ext uri="{FF2B5EF4-FFF2-40B4-BE49-F238E27FC236}">
                <a16:creationId xmlns:a16="http://schemas.microsoft.com/office/drawing/2014/main" id="{D7F2DE6A-0D87-A47D-D356-6DBD96F5D7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EEF00-D1E6-2E49-B843-44427A472FCC}"/>
              </a:ext>
            </a:extLst>
          </p:cNvPr>
          <p:cNvSpPr>
            <a:spLocks noGrp="1"/>
          </p:cNvSpPr>
          <p:nvPr>
            <p:ph type="sldNum" sz="quarter" idx="12"/>
          </p:nvPr>
        </p:nvSpPr>
        <p:spPr/>
        <p:txBody>
          <a:bodyPr/>
          <a:lstStyle/>
          <a:p>
            <a:fld id="{1207F9FD-4E10-4B0A-8100-6F5044EF21A9}" type="slidenum">
              <a:rPr lang="en-US" smtClean="0"/>
              <a:t>‹#›</a:t>
            </a:fld>
            <a:endParaRPr lang="en-US"/>
          </a:p>
        </p:txBody>
      </p:sp>
    </p:spTree>
    <p:extLst>
      <p:ext uri="{BB962C8B-B14F-4D97-AF65-F5344CB8AC3E}">
        <p14:creationId xmlns:p14="http://schemas.microsoft.com/office/powerpoint/2010/main" val="3779704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5C05A-3DD8-A81C-C0A0-778B85CEA5AD}"/>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CC535E8-B86C-37AD-659A-91CC40E33002}"/>
              </a:ext>
            </a:extLst>
          </p:cNvPr>
          <p:cNvSpPr>
            <a:spLocks noGrp="1"/>
          </p:cNvSpPr>
          <p:nvPr>
            <p:ph idx="1"/>
          </p:nvPr>
        </p:nvSpPr>
        <p:spPr>
          <a:xfrm>
            <a:off x="5183188" y="987427"/>
            <a:ext cx="6172201"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64696A-6A7B-6461-67CD-64E6E41A8056}"/>
              </a:ext>
            </a:extLst>
          </p:cNvPr>
          <p:cNvSpPr>
            <a:spLocks noGrp="1"/>
          </p:cNvSpPr>
          <p:nvPr>
            <p:ph type="body" sz="half" idx="2"/>
          </p:nvPr>
        </p:nvSpPr>
        <p:spPr>
          <a:xfrm>
            <a:off x="839789" y="2057400"/>
            <a:ext cx="3932238" cy="3811588"/>
          </a:xfrm>
        </p:spPr>
        <p:txBody>
          <a:bodyPr/>
          <a:lstStyle>
            <a:lvl1pPr marL="0" indent="0">
              <a:buNone/>
              <a:defRPr sz="1600"/>
            </a:lvl1pPr>
            <a:lvl2pPr marL="457211" indent="0">
              <a:buNone/>
              <a:defRPr sz="1401"/>
            </a:lvl2pPr>
            <a:lvl3pPr marL="914423" indent="0">
              <a:buNone/>
              <a:defRPr sz="1200"/>
            </a:lvl3pPr>
            <a:lvl4pPr marL="1371634" indent="0">
              <a:buNone/>
              <a:defRPr sz="1001"/>
            </a:lvl4pPr>
            <a:lvl5pPr marL="1828846" indent="0">
              <a:buNone/>
              <a:defRPr sz="1001"/>
            </a:lvl5pPr>
            <a:lvl6pPr marL="2286057" indent="0">
              <a:buNone/>
              <a:defRPr sz="1001"/>
            </a:lvl6pPr>
            <a:lvl7pPr marL="2743269" indent="0">
              <a:buNone/>
              <a:defRPr sz="1001"/>
            </a:lvl7pPr>
            <a:lvl8pPr marL="3200480" indent="0">
              <a:buNone/>
              <a:defRPr sz="1001"/>
            </a:lvl8pPr>
            <a:lvl9pPr marL="3657691"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21FFC9DC-B33B-04AC-E056-5F31D4821461}"/>
              </a:ext>
            </a:extLst>
          </p:cNvPr>
          <p:cNvSpPr>
            <a:spLocks noGrp="1"/>
          </p:cNvSpPr>
          <p:nvPr>
            <p:ph type="dt" sz="half" idx="10"/>
          </p:nvPr>
        </p:nvSpPr>
        <p:spPr/>
        <p:txBody>
          <a:bodyPr/>
          <a:lstStyle/>
          <a:p>
            <a:fld id="{193FC648-FB41-4CB4-9AB1-5D4CD996BB80}" type="datetime1">
              <a:rPr lang="en-US" smtClean="0"/>
              <a:t>3/11/2024</a:t>
            </a:fld>
            <a:endParaRPr lang="en-US"/>
          </a:p>
        </p:txBody>
      </p:sp>
      <p:sp>
        <p:nvSpPr>
          <p:cNvPr id="6" name="Footer Placeholder 5">
            <a:extLst>
              <a:ext uri="{FF2B5EF4-FFF2-40B4-BE49-F238E27FC236}">
                <a16:creationId xmlns:a16="http://schemas.microsoft.com/office/drawing/2014/main" id="{177B5F39-66FE-DEE9-AA09-33DDCC6BF5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DE3C2C8-215C-04E3-DF0E-3BC9FE39626F}"/>
              </a:ext>
            </a:extLst>
          </p:cNvPr>
          <p:cNvSpPr>
            <a:spLocks noGrp="1"/>
          </p:cNvSpPr>
          <p:nvPr>
            <p:ph type="sldNum" sz="quarter" idx="12"/>
          </p:nvPr>
        </p:nvSpPr>
        <p:spPr/>
        <p:txBody>
          <a:bodyPr/>
          <a:lstStyle/>
          <a:p>
            <a:fld id="{1207F9FD-4E10-4B0A-8100-6F5044EF21A9}" type="slidenum">
              <a:rPr lang="en-US" smtClean="0"/>
              <a:t>‹#›</a:t>
            </a:fld>
            <a:endParaRPr lang="en-US"/>
          </a:p>
        </p:txBody>
      </p:sp>
    </p:spTree>
    <p:extLst>
      <p:ext uri="{BB962C8B-B14F-4D97-AF65-F5344CB8AC3E}">
        <p14:creationId xmlns:p14="http://schemas.microsoft.com/office/powerpoint/2010/main" val="597220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B55A1-0B3D-A7CE-1A1C-7617C8AAB720}"/>
              </a:ext>
            </a:extLst>
          </p:cNvPr>
          <p:cNvSpPr>
            <a:spLocks noGrp="1"/>
          </p:cNvSpPr>
          <p:nvPr>
            <p:ph type="title"/>
          </p:nvPr>
        </p:nvSpPr>
        <p:spPr>
          <a:xfrm>
            <a:off x="839789" y="457200"/>
            <a:ext cx="393223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982DC6-56E5-F854-CC91-94A0E18CC5C6}"/>
              </a:ext>
            </a:extLst>
          </p:cNvPr>
          <p:cNvSpPr>
            <a:spLocks noGrp="1"/>
          </p:cNvSpPr>
          <p:nvPr>
            <p:ph type="pic" idx="1"/>
          </p:nvPr>
        </p:nvSpPr>
        <p:spPr>
          <a:xfrm>
            <a:off x="5183188" y="987427"/>
            <a:ext cx="6172201" cy="4873625"/>
          </a:xfrm>
        </p:spPr>
        <p:txBody>
          <a:bodyPr/>
          <a:lstStyle>
            <a:lvl1pPr marL="0" indent="0">
              <a:buNone/>
              <a:defRPr sz="3200"/>
            </a:lvl1pPr>
            <a:lvl2pPr marL="457211" indent="0">
              <a:buNone/>
              <a:defRPr sz="2800"/>
            </a:lvl2pPr>
            <a:lvl3pPr marL="914423" indent="0">
              <a:buNone/>
              <a:defRPr sz="2400"/>
            </a:lvl3pPr>
            <a:lvl4pPr marL="1371634" indent="0">
              <a:buNone/>
              <a:defRPr sz="2000"/>
            </a:lvl4pPr>
            <a:lvl5pPr marL="1828846" indent="0">
              <a:buNone/>
              <a:defRPr sz="2000"/>
            </a:lvl5pPr>
            <a:lvl6pPr marL="2286057" indent="0">
              <a:buNone/>
              <a:defRPr sz="2000"/>
            </a:lvl6pPr>
            <a:lvl7pPr marL="2743269" indent="0">
              <a:buNone/>
              <a:defRPr sz="2000"/>
            </a:lvl7pPr>
            <a:lvl8pPr marL="3200480" indent="0">
              <a:buNone/>
              <a:defRPr sz="2000"/>
            </a:lvl8pPr>
            <a:lvl9pPr marL="3657691" indent="0">
              <a:buNone/>
              <a:defRPr sz="2000"/>
            </a:lvl9pPr>
          </a:lstStyle>
          <a:p>
            <a:endParaRPr lang="en-US"/>
          </a:p>
        </p:txBody>
      </p:sp>
      <p:sp>
        <p:nvSpPr>
          <p:cNvPr id="4" name="Text Placeholder 3">
            <a:extLst>
              <a:ext uri="{FF2B5EF4-FFF2-40B4-BE49-F238E27FC236}">
                <a16:creationId xmlns:a16="http://schemas.microsoft.com/office/drawing/2014/main" id="{A99BE173-AE2B-67E0-211B-17A0B5EE92E5}"/>
              </a:ext>
            </a:extLst>
          </p:cNvPr>
          <p:cNvSpPr>
            <a:spLocks noGrp="1"/>
          </p:cNvSpPr>
          <p:nvPr>
            <p:ph type="body" sz="half" idx="2"/>
          </p:nvPr>
        </p:nvSpPr>
        <p:spPr>
          <a:xfrm>
            <a:off x="839789" y="2057400"/>
            <a:ext cx="3932238" cy="3811588"/>
          </a:xfrm>
        </p:spPr>
        <p:txBody>
          <a:bodyPr/>
          <a:lstStyle>
            <a:lvl1pPr marL="0" indent="0">
              <a:buNone/>
              <a:defRPr sz="1600"/>
            </a:lvl1pPr>
            <a:lvl2pPr marL="457211" indent="0">
              <a:buNone/>
              <a:defRPr sz="1401"/>
            </a:lvl2pPr>
            <a:lvl3pPr marL="914423" indent="0">
              <a:buNone/>
              <a:defRPr sz="1200"/>
            </a:lvl3pPr>
            <a:lvl4pPr marL="1371634" indent="0">
              <a:buNone/>
              <a:defRPr sz="1001"/>
            </a:lvl4pPr>
            <a:lvl5pPr marL="1828846" indent="0">
              <a:buNone/>
              <a:defRPr sz="1001"/>
            </a:lvl5pPr>
            <a:lvl6pPr marL="2286057" indent="0">
              <a:buNone/>
              <a:defRPr sz="1001"/>
            </a:lvl6pPr>
            <a:lvl7pPr marL="2743269" indent="0">
              <a:buNone/>
              <a:defRPr sz="1001"/>
            </a:lvl7pPr>
            <a:lvl8pPr marL="3200480" indent="0">
              <a:buNone/>
              <a:defRPr sz="1001"/>
            </a:lvl8pPr>
            <a:lvl9pPr marL="3657691" indent="0">
              <a:buNone/>
              <a:defRPr sz="1001"/>
            </a:lvl9pPr>
          </a:lstStyle>
          <a:p>
            <a:pPr lvl="0"/>
            <a:r>
              <a:rPr lang="en-US"/>
              <a:t>Click to edit Master text styles</a:t>
            </a:r>
          </a:p>
        </p:txBody>
      </p:sp>
      <p:sp>
        <p:nvSpPr>
          <p:cNvPr id="5" name="Date Placeholder 4">
            <a:extLst>
              <a:ext uri="{FF2B5EF4-FFF2-40B4-BE49-F238E27FC236}">
                <a16:creationId xmlns:a16="http://schemas.microsoft.com/office/drawing/2014/main" id="{E6AD6830-0512-966C-8A01-163233C04C92}"/>
              </a:ext>
            </a:extLst>
          </p:cNvPr>
          <p:cNvSpPr>
            <a:spLocks noGrp="1"/>
          </p:cNvSpPr>
          <p:nvPr>
            <p:ph type="dt" sz="half" idx="10"/>
          </p:nvPr>
        </p:nvSpPr>
        <p:spPr/>
        <p:txBody>
          <a:bodyPr/>
          <a:lstStyle/>
          <a:p>
            <a:fld id="{EDC7C2C4-F057-4E31-8F92-8014FE019344}" type="datetime1">
              <a:rPr lang="en-US" smtClean="0"/>
              <a:t>3/11/2024</a:t>
            </a:fld>
            <a:endParaRPr lang="en-US"/>
          </a:p>
        </p:txBody>
      </p:sp>
      <p:sp>
        <p:nvSpPr>
          <p:cNvPr id="6" name="Footer Placeholder 5">
            <a:extLst>
              <a:ext uri="{FF2B5EF4-FFF2-40B4-BE49-F238E27FC236}">
                <a16:creationId xmlns:a16="http://schemas.microsoft.com/office/drawing/2014/main" id="{6B4BF9BE-3241-2B79-36F0-5534A70D09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1D98DB-FE3B-421A-4EB9-48488CF917E7}"/>
              </a:ext>
            </a:extLst>
          </p:cNvPr>
          <p:cNvSpPr>
            <a:spLocks noGrp="1"/>
          </p:cNvSpPr>
          <p:nvPr>
            <p:ph type="sldNum" sz="quarter" idx="12"/>
          </p:nvPr>
        </p:nvSpPr>
        <p:spPr/>
        <p:txBody>
          <a:bodyPr/>
          <a:lstStyle/>
          <a:p>
            <a:fld id="{1207F9FD-4E10-4B0A-8100-6F5044EF21A9}" type="slidenum">
              <a:rPr lang="en-US" smtClean="0"/>
              <a:t>‹#›</a:t>
            </a:fld>
            <a:endParaRPr lang="en-US"/>
          </a:p>
        </p:txBody>
      </p:sp>
    </p:spTree>
    <p:extLst>
      <p:ext uri="{BB962C8B-B14F-4D97-AF65-F5344CB8AC3E}">
        <p14:creationId xmlns:p14="http://schemas.microsoft.com/office/powerpoint/2010/main" val="4606942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85FF51-4A49-04E4-91C7-6299CE5891FB}"/>
              </a:ext>
            </a:extLst>
          </p:cNvPr>
          <p:cNvSpPr>
            <a:spLocks noGrp="1"/>
          </p:cNvSpPr>
          <p:nvPr>
            <p:ph type="title"/>
          </p:nvPr>
        </p:nvSpPr>
        <p:spPr>
          <a:xfrm>
            <a:off x="838201" y="365127"/>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E3155-8F4A-B750-DD99-B89F390E676B}"/>
              </a:ext>
            </a:extLst>
          </p:cNvPr>
          <p:cNvSpPr>
            <a:spLocks noGrp="1"/>
          </p:cNvSpPr>
          <p:nvPr>
            <p:ph type="body" idx="1"/>
          </p:nvPr>
        </p:nvSpPr>
        <p:spPr>
          <a:xfrm>
            <a:off x="838201"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8341E2-6B63-DC6A-43EC-D9CEA3858AD2}"/>
              </a:ext>
            </a:extLst>
          </p:cNvPr>
          <p:cNvSpPr>
            <a:spLocks noGrp="1"/>
          </p:cNvSpPr>
          <p:nvPr>
            <p:ph type="dt" sz="half" idx="2"/>
          </p:nvPr>
        </p:nvSpPr>
        <p:spPr>
          <a:xfrm>
            <a:off x="838201" y="6356352"/>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40229E2-6D7A-43EE-84F6-78249787562D}" type="datetime1">
              <a:rPr lang="en-US" smtClean="0"/>
              <a:t>3/11/2024</a:t>
            </a:fld>
            <a:endParaRPr lang="en-US"/>
          </a:p>
        </p:txBody>
      </p:sp>
      <p:sp>
        <p:nvSpPr>
          <p:cNvPr id="5" name="Footer Placeholder 4">
            <a:extLst>
              <a:ext uri="{FF2B5EF4-FFF2-40B4-BE49-F238E27FC236}">
                <a16:creationId xmlns:a16="http://schemas.microsoft.com/office/drawing/2014/main" id="{ADC67A5A-3249-5FC4-A145-EA31EDA23E5E}"/>
              </a:ext>
            </a:extLst>
          </p:cNvPr>
          <p:cNvSpPr>
            <a:spLocks noGrp="1"/>
          </p:cNvSpPr>
          <p:nvPr>
            <p:ph type="ftr" sz="quarter" idx="3"/>
          </p:nvPr>
        </p:nvSpPr>
        <p:spPr>
          <a:xfrm>
            <a:off x="4038601" y="6356352"/>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84D5D1-34CE-B01A-A1E0-52B89846A6BA}"/>
              </a:ext>
            </a:extLst>
          </p:cNvPr>
          <p:cNvSpPr>
            <a:spLocks noGrp="1"/>
          </p:cNvSpPr>
          <p:nvPr>
            <p:ph type="sldNum" sz="quarter" idx="4"/>
          </p:nvPr>
        </p:nvSpPr>
        <p:spPr>
          <a:xfrm>
            <a:off x="8610601" y="6356352"/>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207F9FD-4E10-4B0A-8100-6F5044EF21A9}" type="slidenum">
              <a:rPr lang="en-US" smtClean="0"/>
              <a:t>‹#›</a:t>
            </a:fld>
            <a:endParaRPr lang="en-US"/>
          </a:p>
        </p:txBody>
      </p:sp>
    </p:spTree>
    <p:extLst>
      <p:ext uri="{BB962C8B-B14F-4D97-AF65-F5344CB8AC3E}">
        <p14:creationId xmlns:p14="http://schemas.microsoft.com/office/powerpoint/2010/main" val="20070956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23"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6" indent="-228606" algn="l" defTabSz="914423" rtl="0" eaLnBrk="1" latinLnBrk="0" hangingPunct="1">
        <a:lnSpc>
          <a:spcPct val="90000"/>
        </a:lnSpc>
        <a:spcBef>
          <a:spcPts val="1001"/>
        </a:spcBef>
        <a:buFont typeface="Arial" panose="020B0604020202020204" pitchFamily="34" charset="0"/>
        <a:buChar char="•"/>
        <a:defRPr sz="2800" kern="1200">
          <a:solidFill>
            <a:schemeClr val="tx1"/>
          </a:solidFill>
          <a:latin typeface="+mn-lt"/>
          <a:ea typeface="+mn-ea"/>
          <a:cs typeface="+mn-cs"/>
        </a:defRPr>
      </a:lvl1pPr>
      <a:lvl2pPr marL="685818" indent="-228606" algn="l" defTabSz="914423"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29" indent="-228606" algn="l" defTabSz="914423"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41"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4pPr>
      <a:lvl5pPr marL="2057452"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5pPr>
      <a:lvl6pPr marL="2514663"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6pPr>
      <a:lvl7pPr marL="2971875"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7pPr>
      <a:lvl8pPr marL="3429086"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8pPr>
      <a:lvl9pPr marL="3886298" indent="-228606" algn="l" defTabSz="914423" rtl="0" eaLnBrk="1" latinLnBrk="0" hangingPunct="1">
        <a:lnSpc>
          <a:spcPct val="90000"/>
        </a:lnSpc>
        <a:spcBef>
          <a:spcPts val="500"/>
        </a:spcBef>
        <a:buFont typeface="Arial" panose="020B0604020202020204" pitchFamily="34" charset="0"/>
        <a:buChar char="•"/>
        <a:defRPr sz="1801" kern="1200">
          <a:solidFill>
            <a:schemeClr val="tx1"/>
          </a:solidFill>
          <a:latin typeface="+mn-lt"/>
          <a:ea typeface="+mn-ea"/>
          <a:cs typeface="+mn-cs"/>
        </a:defRPr>
      </a:lvl9pPr>
    </p:bodyStyle>
    <p:otherStyle>
      <a:defPPr>
        <a:defRPr lang="en-US"/>
      </a:defPPr>
      <a:lvl1pPr marL="0" algn="l" defTabSz="914423" rtl="0" eaLnBrk="1" latinLnBrk="0" hangingPunct="1">
        <a:defRPr sz="1801" kern="1200">
          <a:solidFill>
            <a:schemeClr val="tx1"/>
          </a:solidFill>
          <a:latin typeface="+mn-lt"/>
          <a:ea typeface="+mn-ea"/>
          <a:cs typeface="+mn-cs"/>
        </a:defRPr>
      </a:lvl1pPr>
      <a:lvl2pPr marL="457211" algn="l" defTabSz="914423" rtl="0" eaLnBrk="1" latinLnBrk="0" hangingPunct="1">
        <a:defRPr sz="1801" kern="1200">
          <a:solidFill>
            <a:schemeClr val="tx1"/>
          </a:solidFill>
          <a:latin typeface="+mn-lt"/>
          <a:ea typeface="+mn-ea"/>
          <a:cs typeface="+mn-cs"/>
        </a:defRPr>
      </a:lvl2pPr>
      <a:lvl3pPr marL="914423" algn="l" defTabSz="914423" rtl="0" eaLnBrk="1" latinLnBrk="0" hangingPunct="1">
        <a:defRPr sz="1801" kern="1200">
          <a:solidFill>
            <a:schemeClr val="tx1"/>
          </a:solidFill>
          <a:latin typeface="+mn-lt"/>
          <a:ea typeface="+mn-ea"/>
          <a:cs typeface="+mn-cs"/>
        </a:defRPr>
      </a:lvl3pPr>
      <a:lvl4pPr marL="1371634" algn="l" defTabSz="914423" rtl="0" eaLnBrk="1" latinLnBrk="0" hangingPunct="1">
        <a:defRPr sz="1801" kern="1200">
          <a:solidFill>
            <a:schemeClr val="tx1"/>
          </a:solidFill>
          <a:latin typeface="+mn-lt"/>
          <a:ea typeface="+mn-ea"/>
          <a:cs typeface="+mn-cs"/>
        </a:defRPr>
      </a:lvl4pPr>
      <a:lvl5pPr marL="1828846" algn="l" defTabSz="914423" rtl="0" eaLnBrk="1" latinLnBrk="0" hangingPunct="1">
        <a:defRPr sz="1801" kern="1200">
          <a:solidFill>
            <a:schemeClr val="tx1"/>
          </a:solidFill>
          <a:latin typeface="+mn-lt"/>
          <a:ea typeface="+mn-ea"/>
          <a:cs typeface="+mn-cs"/>
        </a:defRPr>
      </a:lvl5pPr>
      <a:lvl6pPr marL="2286057" algn="l" defTabSz="914423" rtl="0" eaLnBrk="1" latinLnBrk="0" hangingPunct="1">
        <a:defRPr sz="1801" kern="1200">
          <a:solidFill>
            <a:schemeClr val="tx1"/>
          </a:solidFill>
          <a:latin typeface="+mn-lt"/>
          <a:ea typeface="+mn-ea"/>
          <a:cs typeface="+mn-cs"/>
        </a:defRPr>
      </a:lvl6pPr>
      <a:lvl7pPr marL="2743269" algn="l" defTabSz="914423" rtl="0" eaLnBrk="1" latinLnBrk="0" hangingPunct="1">
        <a:defRPr sz="1801" kern="1200">
          <a:solidFill>
            <a:schemeClr val="tx1"/>
          </a:solidFill>
          <a:latin typeface="+mn-lt"/>
          <a:ea typeface="+mn-ea"/>
          <a:cs typeface="+mn-cs"/>
        </a:defRPr>
      </a:lvl7pPr>
      <a:lvl8pPr marL="3200480" algn="l" defTabSz="914423" rtl="0" eaLnBrk="1" latinLnBrk="0" hangingPunct="1">
        <a:defRPr sz="1801" kern="1200">
          <a:solidFill>
            <a:schemeClr val="tx1"/>
          </a:solidFill>
          <a:latin typeface="+mn-lt"/>
          <a:ea typeface="+mn-ea"/>
          <a:cs typeface="+mn-cs"/>
        </a:defRPr>
      </a:lvl8pPr>
      <a:lvl9pPr marL="3657691" algn="l" defTabSz="914423" rtl="0" eaLnBrk="1" latinLnBrk="0" hangingPunct="1">
        <a:defRPr sz="180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958CD-48A7-E80F-6054-C4A16FC122CA}"/>
              </a:ext>
            </a:extLst>
          </p:cNvPr>
          <p:cNvSpPr>
            <a:spLocks noGrp="1"/>
          </p:cNvSpPr>
          <p:nvPr>
            <p:ph type="ctrTitle"/>
          </p:nvPr>
        </p:nvSpPr>
        <p:spPr>
          <a:xfrm>
            <a:off x="576349" y="1737506"/>
            <a:ext cx="11039303" cy="1554335"/>
          </a:xfrm>
        </p:spPr>
        <p:txBody>
          <a:bodyPr anchor="ctr">
            <a:normAutofit/>
          </a:bodyPr>
          <a:lstStyle/>
          <a:p>
            <a:pPr>
              <a:lnSpc>
                <a:spcPct val="100000"/>
              </a:lnSpc>
            </a:pPr>
            <a:r>
              <a:rPr lang="en-US" sz="3200" dirty="0">
                <a:latin typeface="Segoe UI" panose="020B0502040204020203" pitchFamily="34" charset="0"/>
                <a:cs typeface="Segoe UI" panose="020B0502040204020203" pitchFamily="34" charset="0"/>
              </a:rPr>
              <a:t>FastGC: Accelerate Garbage Collection</a:t>
            </a:r>
            <a:br>
              <a:rPr lang="en-US" sz="3200" dirty="0">
                <a:latin typeface="Segoe UI" panose="020B0502040204020203" pitchFamily="34" charset="0"/>
                <a:cs typeface="Segoe UI" panose="020B0502040204020203" pitchFamily="34" charset="0"/>
              </a:rPr>
            </a:br>
            <a:r>
              <a:rPr lang="en-US" sz="3200" dirty="0">
                <a:latin typeface="Segoe UI" panose="020B0502040204020203" pitchFamily="34" charset="0"/>
                <a:cs typeface="Segoe UI" panose="020B0502040204020203" pitchFamily="34" charset="0"/>
              </a:rPr>
              <a:t>via an Efficient Copyback-based Data Migration in SSDs</a:t>
            </a:r>
          </a:p>
        </p:txBody>
      </p:sp>
      <p:sp>
        <p:nvSpPr>
          <p:cNvPr id="5" name="Title 1">
            <a:extLst>
              <a:ext uri="{FF2B5EF4-FFF2-40B4-BE49-F238E27FC236}">
                <a16:creationId xmlns:a16="http://schemas.microsoft.com/office/drawing/2014/main" id="{BEDABC4C-B474-CFE9-EE06-76F07C5410E6}"/>
              </a:ext>
            </a:extLst>
          </p:cNvPr>
          <p:cNvSpPr txBox="1">
            <a:spLocks/>
          </p:cNvSpPr>
          <p:nvPr/>
        </p:nvSpPr>
        <p:spPr>
          <a:xfrm>
            <a:off x="2626821" y="4331076"/>
            <a:ext cx="6938356" cy="1554335"/>
          </a:xfrm>
          <a:prstGeom prst="rect">
            <a:avLst/>
          </a:prstGeom>
        </p:spPr>
        <p:txBody>
          <a:bodyPr vert="horz" lIns="91440" tIns="45721" rIns="91440" bIns="45721"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00000"/>
              </a:lnSpc>
            </a:pPr>
            <a:r>
              <a:rPr lang="en-US" sz="2800" dirty="0">
                <a:latin typeface="Segoe UI" panose="020B0502040204020203" pitchFamily="34" charset="0"/>
                <a:cs typeface="Segoe UI" panose="020B0502040204020203" pitchFamily="34" charset="0"/>
              </a:rPr>
              <a:t>Sheng Yang</a:t>
            </a:r>
          </a:p>
          <a:p>
            <a:pPr>
              <a:lnSpc>
                <a:spcPct val="100000"/>
              </a:lnSpc>
            </a:pPr>
            <a:r>
              <a:rPr lang="en-US" sz="2800" dirty="0">
                <a:latin typeface="Segoe UI" panose="020B0502040204020203" pitchFamily="34" charset="0"/>
                <a:cs typeface="Segoe UI" panose="020B0502040204020203" pitchFamily="34" charset="0"/>
              </a:rPr>
              <a:t>2024/03/xx</a:t>
            </a:r>
          </a:p>
        </p:txBody>
      </p:sp>
      <p:sp>
        <p:nvSpPr>
          <p:cNvPr id="3" name="Slide Number Placeholder 3">
            <a:extLst>
              <a:ext uri="{FF2B5EF4-FFF2-40B4-BE49-F238E27FC236}">
                <a16:creationId xmlns:a16="http://schemas.microsoft.com/office/drawing/2014/main" id="{B7604B0A-54D8-5517-4483-8B33915ACD3C}"/>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1</a:t>
            </a:fld>
            <a:endParaRPr lang="en-US" sz="24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262579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EDABC4C-B474-CFE9-EE06-76F07C5410E6}"/>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ja-JP" sz="1800" dirty="0">
                <a:latin typeface="Segoe UI" panose="020B0502040204020203" pitchFamily="34" charset="0"/>
                <a:cs typeface="Segoe UI" panose="020B0502040204020203" pitchFamily="34" charset="0"/>
              </a:rPr>
              <a:t>Utilizing </a:t>
            </a:r>
            <a:r>
              <a:rPr lang="en-US" sz="1800" b="1" dirty="0">
                <a:latin typeface="Segoe UI" panose="020B0502040204020203" pitchFamily="34" charset="0"/>
                <a:cs typeface="Segoe UI" panose="020B0502040204020203" pitchFamily="34" charset="0"/>
              </a:rPr>
              <a:t>copyback</a:t>
            </a:r>
            <a:r>
              <a:rPr lang="en-US" sz="1800" dirty="0">
                <a:latin typeface="Segoe UI" panose="020B0502040204020203" pitchFamily="34" charset="0"/>
                <a:cs typeface="Segoe UI" panose="020B0502040204020203" pitchFamily="34" charset="0"/>
              </a:rPr>
              <a:t> to migrate data for GC performance improvement</a:t>
            </a:r>
          </a:p>
        </p:txBody>
      </p:sp>
      <p:grpSp>
        <p:nvGrpSpPr>
          <p:cNvPr id="9" name="Group 8">
            <a:extLst>
              <a:ext uri="{FF2B5EF4-FFF2-40B4-BE49-F238E27FC236}">
                <a16:creationId xmlns:a16="http://schemas.microsoft.com/office/drawing/2014/main" id="{9DC9DA3F-868C-B41B-6197-C65F9C28C22C}"/>
              </a:ext>
            </a:extLst>
          </p:cNvPr>
          <p:cNvGrpSpPr/>
          <p:nvPr/>
        </p:nvGrpSpPr>
        <p:grpSpPr>
          <a:xfrm>
            <a:off x="1081436" y="4288920"/>
            <a:ext cx="5849011" cy="1874823"/>
            <a:chOff x="1081436" y="4288920"/>
            <a:chExt cx="5849011" cy="1874823"/>
          </a:xfrm>
        </p:grpSpPr>
        <p:sp>
          <p:nvSpPr>
            <p:cNvPr id="24" name="Google Shape;116;p26">
              <a:extLst>
                <a:ext uri="{FF2B5EF4-FFF2-40B4-BE49-F238E27FC236}">
                  <a16:creationId xmlns:a16="http://schemas.microsoft.com/office/drawing/2014/main" id="{B9D07131-3A2C-A8DD-1546-2C62DB0D2BC2}"/>
                </a:ext>
              </a:extLst>
            </p:cNvPr>
            <p:cNvSpPr/>
            <p:nvPr/>
          </p:nvSpPr>
          <p:spPr>
            <a:xfrm rot="5400000">
              <a:off x="3320932" y="2049424"/>
              <a:ext cx="1370019" cy="5849011"/>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r">
                <a:buClr>
                  <a:srgbClr val="000000"/>
                </a:buClr>
                <a:buSzPts val="1400"/>
              </a:pPr>
              <a:r>
                <a:rPr lang="en-US" sz="2400" b="1" dirty="0">
                  <a:latin typeface="Segoe UI" panose="020B0502040204020203" pitchFamily="34" charset="0"/>
                  <a:cs typeface="Segoe UI" panose="020B0502040204020203" pitchFamily="34" charset="0"/>
                  <a:sym typeface="Arial"/>
                </a:rPr>
                <a:t>SSD controller</a:t>
              </a:r>
            </a:p>
          </p:txBody>
        </p:sp>
        <p:sp>
          <p:nvSpPr>
            <p:cNvPr id="25" name="Google Shape;116;p26">
              <a:extLst>
                <a:ext uri="{FF2B5EF4-FFF2-40B4-BE49-F238E27FC236}">
                  <a16:creationId xmlns:a16="http://schemas.microsoft.com/office/drawing/2014/main" id="{1A147582-7BD1-6AB2-235C-7166A952062B}"/>
                </a:ext>
              </a:extLst>
            </p:cNvPr>
            <p:cNvSpPr/>
            <p:nvPr/>
          </p:nvSpPr>
          <p:spPr>
            <a:xfrm rot="5400000">
              <a:off x="3669988" y="2437643"/>
              <a:ext cx="642115" cy="4778254"/>
            </a:xfrm>
            <a:prstGeom prst="rect">
              <a:avLst/>
            </a:prstGeom>
            <a:solidFill>
              <a:srgbClr val="C00000"/>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Error correction </a:t>
              </a:r>
              <a:r>
                <a:rPr lang="en-US" sz="2400" dirty="0">
                  <a:solidFill>
                    <a:schemeClr val="bg1"/>
                  </a:solidFill>
                  <a:latin typeface="Segoe UI" panose="020B0502040204020203" pitchFamily="34" charset="0"/>
                  <a:cs typeface="Segoe UI" panose="020B0502040204020203" pitchFamily="34" charset="0"/>
                  <a:sym typeface="Arial"/>
                </a:rPr>
                <a:t>(or ECC)</a:t>
              </a:r>
            </a:p>
          </p:txBody>
        </p:sp>
        <p:sp>
          <p:nvSpPr>
            <p:cNvPr id="8" name="Google Shape;347;p39">
              <a:extLst>
                <a:ext uri="{FF2B5EF4-FFF2-40B4-BE49-F238E27FC236}">
                  <a16:creationId xmlns:a16="http://schemas.microsoft.com/office/drawing/2014/main" id="{834474F3-FEBD-54BA-2F4D-5A3E229B61B7}"/>
                </a:ext>
              </a:extLst>
            </p:cNvPr>
            <p:cNvSpPr txBox="1">
              <a:spLocks/>
            </p:cNvSpPr>
            <p:nvPr/>
          </p:nvSpPr>
          <p:spPr>
            <a:xfrm>
              <a:off x="1823068" y="5665104"/>
              <a:ext cx="4365745" cy="49863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latin typeface="Segoe UI" panose="020B0502040204020203" pitchFamily="34" charset="0"/>
                  <a:cs typeface="Segoe UI" panose="020B0502040204020203" pitchFamily="34" charset="0"/>
                </a:rPr>
                <a:t>T</a:t>
              </a:r>
              <a:r>
                <a:rPr lang="en-US" sz="1800" dirty="0">
                  <a:latin typeface="Segoe UI" panose="020B0502040204020203" pitchFamily="34" charset="0"/>
                  <a:cs typeface="Segoe UI" panose="020B0502040204020203" pitchFamily="34" charset="0"/>
                </a:rPr>
                <a:t>raditional copyback-based GC (TCBGC)</a:t>
              </a:r>
            </a:p>
          </p:txBody>
        </p:sp>
      </p:gr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10</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Prior Work</a:t>
            </a:r>
          </a:p>
        </p:txBody>
      </p:sp>
      <p:sp>
        <p:nvSpPr>
          <p:cNvPr id="16" name="Google Shape;116;p26">
            <a:extLst>
              <a:ext uri="{FF2B5EF4-FFF2-40B4-BE49-F238E27FC236}">
                <a16:creationId xmlns:a16="http://schemas.microsoft.com/office/drawing/2014/main" id="{04CD2CC6-B9AD-B31D-F205-D776793F3E92}"/>
              </a:ext>
            </a:extLst>
          </p:cNvPr>
          <p:cNvSpPr/>
          <p:nvPr/>
        </p:nvSpPr>
        <p:spPr>
          <a:xfrm rot="5400000">
            <a:off x="2927463" y="-235379"/>
            <a:ext cx="2156958" cy="5849011"/>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NAND flash plane</a:t>
            </a:r>
          </a:p>
        </p:txBody>
      </p:sp>
      <p:sp>
        <p:nvSpPr>
          <p:cNvPr id="18" name="Google Shape;116;p26">
            <a:extLst>
              <a:ext uri="{FF2B5EF4-FFF2-40B4-BE49-F238E27FC236}">
                <a16:creationId xmlns:a16="http://schemas.microsoft.com/office/drawing/2014/main" id="{1F5C1AB6-2BCA-3B8E-6FD9-4BA1197D7087}"/>
              </a:ext>
            </a:extLst>
          </p:cNvPr>
          <p:cNvSpPr/>
          <p:nvPr/>
        </p:nvSpPr>
        <p:spPr>
          <a:xfrm rot="5400000">
            <a:off x="1329734" y="1826449"/>
            <a:ext cx="1417989" cy="1381442"/>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19" name="Google Shape;116;p26">
            <a:extLst>
              <a:ext uri="{FF2B5EF4-FFF2-40B4-BE49-F238E27FC236}">
                <a16:creationId xmlns:a16="http://schemas.microsoft.com/office/drawing/2014/main" id="{3B8D9BFB-A3BE-D85E-1121-AB19C523214D}"/>
              </a:ext>
            </a:extLst>
          </p:cNvPr>
          <p:cNvSpPr/>
          <p:nvPr/>
        </p:nvSpPr>
        <p:spPr>
          <a:xfrm rot="5400000">
            <a:off x="5270366" y="1826449"/>
            <a:ext cx="1417989" cy="1381442"/>
          </a:xfrm>
          <a:prstGeom prst="rect">
            <a:avLst/>
          </a:prstGeom>
          <a:solidFill>
            <a:schemeClr val="bg1"/>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Free</a:t>
            </a:r>
          </a:p>
        </p:txBody>
      </p:sp>
      <p:sp>
        <p:nvSpPr>
          <p:cNvPr id="20" name="Arrow: Right 19">
            <a:extLst>
              <a:ext uri="{FF2B5EF4-FFF2-40B4-BE49-F238E27FC236}">
                <a16:creationId xmlns:a16="http://schemas.microsoft.com/office/drawing/2014/main" id="{37A6D3BF-422D-BF25-997E-E8F50C5C3134}"/>
              </a:ext>
            </a:extLst>
          </p:cNvPr>
          <p:cNvSpPr/>
          <p:nvPr/>
        </p:nvSpPr>
        <p:spPr>
          <a:xfrm>
            <a:off x="2866953" y="2101915"/>
            <a:ext cx="2337719"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Internal data move</a:t>
            </a:r>
          </a:p>
        </p:txBody>
      </p:sp>
      <p:sp>
        <p:nvSpPr>
          <p:cNvPr id="21" name="Google Shape;180;p30">
            <a:extLst>
              <a:ext uri="{FF2B5EF4-FFF2-40B4-BE49-F238E27FC236}">
                <a16:creationId xmlns:a16="http://schemas.microsoft.com/office/drawing/2014/main" id="{F8D8AA20-E3EC-9A56-9BCA-0C25A2525F7F}"/>
              </a:ext>
            </a:extLst>
          </p:cNvPr>
          <p:cNvSpPr txBox="1"/>
          <p:nvPr/>
        </p:nvSpPr>
        <p:spPr>
          <a:xfrm>
            <a:off x="400638" y="6024098"/>
            <a:ext cx="10811798" cy="971402"/>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Copyback means the internal data move:</a:t>
            </a: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(1) TN-29-15: NAND Flash Performance Improvement Using Internal Data Move, https://www.micron.com/-/media/client/global/documents/products/technical-note/nand-flash/tn2915.pdf</a:t>
            </a: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(2) KIOXIA 4Gb 1.8V Serial Interface NAND Technical Data Sheet, https://europe.kioxia.com/content/dam/kioxia/newidr/productinfo/datasheet/201910/DST_TC58CYG2S0HRAIJ-TDE_EN_36007.pdf</a:t>
            </a:r>
          </a:p>
          <a:p>
            <a:pPr>
              <a:buClr>
                <a:srgbClr val="000000"/>
              </a:buClr>
              <a:buSzPts val="800"/>
            </a:pPr>
            <a:endParaRPr lang="en-US" sz="900" dirty="0">
              <a:solidFill>
                <a:srgbClr val="000000"/>
              </a:solidFill>
              <a:latin typeface="Segoe UI" panose="020B0502040204020203" pitchFamily="34" charset="0"/>
              <a:cs typeface="Segoe UI" panose="020B0502040204020203" pitchFamily="34" charset="0"/>
              <a:sym typeface="Arial"/>
            </a:endParaRP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ECC (Error Correction Code)</a:t>
            </a:r>
          </a:p>
        </p:txBody>
      </p:sp>
      <p:sp>
        <p:nvSpPr>
          <p:cNvPr id="23" name="Google Shape;347;p39">
            <a:extLst>
              <a:ext uri="{FF2B5EF4-FFF2-40B4-BE49-F238E27FC236}">
                <a16:creationId xmlns:a16="http://schemas.microsoft.com/office/drawing/2014/main" id="{C9926305-0AB1-32B2-8B25-BC1C9EF7FEE3}"/>
              </a:ext>
            </a:extLst>
          </p:cNvPr>
          <p:cNvSpPr txBox="1">
            <a:spLocks/>
          </p:cNvSpPr>
          <p:nvPr/>
        </p:nvSpPr>
        <p:spPr>
          <a:xfrm>
            <a:off x="7293302" y="1505414"/>
            <a:ext cx="4737572" cy="457410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sz="1800" b="1" dirty="0">
                <a:latin typeface="Segoe UI" panose="020B0502040204020203" pitchFamily="34" charset="0"/>
                <a:cs typeface="Segoe UI" panose="020B0502040204020203" pitchFamily="34" charset="0"/>
              </a:rPr>
              <a:t>Copyback</a:t>
            </a:r>
            <a:r>
              <a:rPr lang="en-US" sz="1800" dirty="0">
                <a:latin typeface="Segoe UI" panose="020B0502040204020203" pitchFamily="34" charset="0"/>
                <a:cs typeface="Segoe UI" panose="020B0502040204020203" pitchFamily="34" charset="0"/>
              </a:rPr>
              <a:t> characteristics</a:t>
            </a:r>
            <a:r>
              <a:rPr lang="en-US" dirty="0">
                <a:solidFill>
                  <a:schemeClr val="tx1"/>
                </a:solidFill>
                <a:latin typeface="Segoe UI" panose="020B0502040204020203" pitchFamily="34" charset="0"/>
                <a:cs typeface="Segoe UI" panose="020B0502040204020203" pitchFamily="34" charset="0"/>
              </a:rPr>
              <a:t>:</a:t>
            </a:r>
          </a:p>
          <a:p>
            <a:pPr marL="0" indent="0">
              <a:lnSpc>
                <a:spcPct val="100000"/>
              </a:lnSpc>
              <a:buClr>
                <a:schemeClr val="dk1"/>
              </a:buClr>
              <a:buSzPts val="2200"/>
              <a:buNone/>
            </a:pPr>
            <a:r>
              <a:rPr lang="en-US" dirty="0">
                <a:solidFill>
                  <a:schemeClr val="accent6">
                    <a:lumMod val="75000"/>
                  </a:schemeClr>
                </a:solidFill>
                <a:latin typeface="Segoe UI" panose="020B0502040204020203" pitchFamily="34" charset="0"/>
                <a:cs typeface="Segoe UI" panose="020B0502040204020203" pitchFamily="34" charset="0"/>
              </a:rPr>
              <a:t>Faster than external data move </a:t>
            </a:r>
            <a:r>
              <a:rPr lang="en-US" dirty="0">
                <a:solidFill>
                  <a:schemeClr val="tx1"/>
                </a:solidFill>
                <a:latin typeface="Segoe UI" panose="020B0502040204020203" pitchFamily="34" charset="0"/>
                <a:cs typeface="Segoe UI" panose="020B0502040204020203" pitchFamily="34" charset="0"/>
              </a:rPr>
              <a:t>(e.g., 40%)</a:t>
            </a:r>
          </a:p>
          <a:p>
            <a:pPr marL="0" indent="0">
              <a:lnSpc>
                <a:spcPct val="100000"/>
              </a:lnSpc>
              <a:buClr>
                <a:schemeClr val="dk1"/>
              </a:buClr>
              <a:buSzPts val="2200"/>
              <a:buNone/>
            </a:pPr>
            <a:r>
              <a:rPr lang="en-US" dirty="0">
                <a:solidFill>
                  <a:srgbClr val="C00000"/>
                </a:solidFill>
                <a:latin typeface="Segoe UI" panose="020B0502040204020203" pitchFamily="34" charset="0"/>
                <a:cs typeface="Segoe UI" panose="020B0502040204020203" pitchFamily="34" charset="0"/>
              </a:rPr>
              <a:t>No error correction</a:t>
            </a: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TCBGC data migration:</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❶ </a:t>
            </a:r>
            <a:r>
              <a:rPr lang="en-US" dirty="0">
                <a:solidFill>
                  <a:srgbClr val="C00000"/>
                </a:solidFill>
                <a:latin typeface="Segoe UI" panose="020B0502040204020203" pitchFamily="34" charset="0"/>
                <a:cs typeface="Segoe UI" panose="020B0502040204020203" pitchFamily="34" charset="0"/>
              </a:rPr>
              <a:t>Read data to detect error externally</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❷ </a:t>
            </a:r>
            <a:r>
              <a:rPr lang="en-US" dirty="0">
                <a:solidFill>
                  <a:schemeClr val="accent6">
                    <a:lumMod val="75000"/>
                  </a:schemeClr>
                </a:solidFill>
                <a:latin typeface="Segoe UI" panose="020B0502040204020203" pitchFamily="34" charset="0"/>
                <a:cs typeface="Segoe UI" panose="020B0502040204020203" pitchFamily="34" charset="0"/>
              </a:rPr>
              <a:t>Copyback data if no error is detected</a:t>
            </a: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p:txBody>
      </p:sp>
      <p:grpSp>
        <p:nvGrpSpPr>
          <p:cNvPr id="29" name="Group 28">
            <a:extLst>
              <a:ext uri="{FF2B5EF4-FFF2-40B4-BE49-F238E27FC236}">
                <a16:creationId xmlns:a16="http://schemas.microsoft.com/office/drawing/2014/main" id="{082B1042-6FF0-937C-F876-D80385159892}"/>
              </a:ext>
            </a:extLst>
          </p:cNvPr>
          <p:cNvGrpSpPr/>
          <p:nvPr/>
        </p:nvGrpSpPr>
        <p:grpSpPr>
          <a:xfrm>
            <a:off x="1141430" y="3429002"/>
            <a:ext cx="1184824" cy="998964"/>
            <a:chOff x="1141430" y="3429002"/>
            <a:chExt cx="1184824" cy="998964"/>
          </a:xfrm>
        </p:grpSpPr>
        <p:sp>
          <p:nvSpPr>
            <p:cNvPr id="27" name="Arrow: Right 26">
              <a:extLst>
                <a:ext uri="{FF2B5EF4-FFF2-40B4-BE49-F238E27FC236}">
                  <a16:creationId xmlns:a16="http://schemas.microsoft.com/office/drawing/2014/main" id="{9AF6A01C-0472-B655-E0AA-0FA9AD90EE10}"/>
                </a:ext>
              </a:extLst>
            </p:cNvPr>
            <p:cNvSpPr/>
            <p:nvPr/>
          </p:nvSpPr>
          <p:spPr>
            <a:xfrm rot="5400000">
              <a:off x="1539243" y="3640954"/>
              <a:ext cx="998964" cy="57505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endParaRPr>
            </a:p>
          </p:txBody>
        </p:sp>
        <p:sp>
          <p:nvSpPr>
            <p:cNvPr id="28" name="Google Shape;347;p39">
              <a:extLst>
                <a:ext uri="{FF2B5EF4-FFF2-40B4-BE49-F238E27FC236}">
                  <a16:creationId xmlns:a16="http://schemas.microsoft.com/office/drawing/2014/main" id="{84F477AA-CDEF-A5EF-1F7D-05DC70E125DE}"/>
                </a:ext>
              </a:extLst>
            </p:cNvPr>
            <p:cNvSpPr txBox="1">
              <a:spLocks/>
            </p:cNvSpPr>
            <p:nvPr/>
          </p:nvSpPr>
          <p:spPr>
            <a:xfrm>
              <a:off x="1141430" y="3729639"/>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❶</a:t>
              </a:r>
            </a:p>
          </p:txBody>
        </p:sp>
      </p:grpSp>
      <p:sp>
        <p:nvSpPr>
          <p:cNvPr id="30" name="Google Shape;347;p39">
            <a:extLst>
              <a:ext uri="{FF2B5EF4-FFF2-40B4-BE49-F238E27FC236}">
                <a16:creationId xmlns:a16="http://schemas.microsoft.com/office/drawing/2014/main" id="{54D1A160-0561-68B9-1696-B308833D4685}"/>
              </a:ext>
            </a:extLst>
          </p:cNvPr>
          <p:cNvSpPr txBox="1">
            <a:spLocks/>
          </p:cNvSpPr>
          <p:nvPr/>
        </p:nvSpPr>
        <p:spPr>
          <a:xfrm>
            <a:off x="3577472" y="1797518"/>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❷</a:t>
            </a:r>
          </a:p>
        </p:txBody>
      </p:sp>
    </p:spTree>
    <p:extLst>
      <p:ext uri="{BB962C8B-B14F-4D97-AF65-F5344CB8AC3E}">
        <p14:creationId xmlns:p14="http://schemas.microsoft.com/office/powerpoint/2010/main" val="29520175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EDABC4C-B474-CFE9-EE06-76F07C5410E6}"/>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ja-JP" sz="1800" dirty="0">
                <a:latin typeface="Segoe UI" panose="020B0502040204020203" pitchFamily="34" charset="0"/>
                <a:cs typeface="Segoe UI" panose="020B0502040204020203" pitchFamily="34" charset="0"/>
              </a:rPr>
              <a:t>Utilizing </a:t>
            </a:r>
            <a:r>
              <a:rPr lang="en-US" sz="1800" b="1" dirty="0">
                <a:latin typeface="Segoe UI" panose="020B0502040204020203" pitchFamily="34" charset="0"/>
                <a:cs typeface="Segoe UI" panose="020B0502040204020203" pitchFamily="34" charset="0"/>
              </a:rPr>
              <a:t>copyback</a:t>
            </a:r>
            <a:r>
              <a:rPr lang="en-US" sz="1800" dirty="0">
                <a:latin typeface="Segoe UI" panose="020B0502040204020203" pitchFamily="34" charset="0"/>
                <a:cs typeface="Segoe UI" panose="020B0502040204020203" pitchFamily="34" charset="0"/>
              </a:rPr>
              <a:t> to migrate data for GC performance improvement</a:t>
            </a:r>
          </a:p>
        </p:txBody>
      </p:sp>
      <p:grpSp>
        <p:nvGrpSpPr>
          <p:cNvPr id="9" name="Group 8">
            <a:extLst>
              <a:ext uri="{FF2B5EF4-FFF2-40B4-BE49-F238E27FC236}">
                <a16:creationId xmlns:a16="http://schemas.microsoft.com/office/drawing/2014/main" id="{9DC9DA3F-868C-B41B-6197-C65F9C28C22C}"/>
              </a:ext>
            </a:extLst>
          </p:cNvPr>
          <p:cNvGrpSpPr/>
          <p:nvPr/>
        </p:nvGrpSpPr>
        <p:grpSpPr>
          <a:xfrm>
            <a:off x="1081436" y="4288920"/>
            <a:ext cx="5849011" cy="1874823"/>
            <a:chOff x="1081436" y="4288920"/>
            <a:chExt cx="5849011" cy="1874823"/>
          </a:xfrm>
        </p:grpSpPr>
        <p:sp>
          <p:nvSpPr>
            <p:cNvPr id="24" name="Google Shape;116;p26">
              <a:extLst>
                <a:ext uri="{FF2B5EF4-FFF2-40B4-BE49-F238E27FC236}">
                  <a16:creationId xmlns:a16="http://schemas.microsoft.com/office/drawing/2014/main" id="{B9D07131-3A2C-A8DD-1546-2C62DB0D2BC2}"/>
                </a:ext>
              </a:extLst>
            </p:cNvPr>
            <p:cNvSpPr/>
            <p:nvPr/>
          </p:nvSpPr>
          <p:spPr>
            <a:xfrm rot="5400000">
              <a:off x="3320932" y="2049424"/>
              <a:ext cx="1370019" cy="5849011"/>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r">
                <a:buClr>
                  <a:srgbClr val="000000"/>
                </a:buClr>
                <a:buSzPts val="1400"/>
              </a:pPr>
              <a:r>
                <a:rPr lang="en-US" sz="2400" b="1" dirty="0">
                  <a:latin typeface="Segoe UI" panose="020B0502040204020203" pitchFamily="34" charset="0"/>
                  <a:cs typeface="Segoe UI" panose="020B0502040204020203" pitchFamily="34" charset="0"/>
                  <a:sym typeface="Arial"/>
                </a:rPr>
                <a:t>SSD controller</a:t>
              </a:r>
            </a:p>
          </p:txBody>
        </p:sp>
        <p:sp>
          <p:nvSpPr>
            <p:cNvPr id="25" name="Google Shape;116;p26">
              <a:extLst>
                <a:ext uri="{FF2B5EF4-FFF2-40B4-BE49-F238E27FC236}">
                  <a16:creationId xmlns:a16="http://schemas.microsoft.com/office/drawing/2014/main" id="{1A147582-7BD1-6AB2-235C-7166A952062B}"/>
                </a:ext>
              </a:extLst>
            </p:cNvPr>
            <p:cNvSpPr/>
            <p:nvPr/>
          </p:nvSpPr>
          <p:spPr>
            <a:xfrm rot="5400000">
              <a:off x="3669988" y="2437643"/>
              <a:ext cx="642115" cy="4778254"/>
            </a:xfrm>
            <a:prstGeom prst="rect">
              <a:avLst/>
            </a:prstGeom>
            <a:solidFill>
              <a:srgbClr val="C00000"/>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Error correction </a:t>
              </a:r>
              <a:r>
                <a:rPr lang="en-US" sz="2400" dirty="0">
                  <a:solidFill>
                    <a:schemeClr val="bg1"/>
                  </a:solidFill>
                  <a:latin typeface="Segoe UI" panose="020B0502040204020203" pitchFamily="34" charset="0"/>
                  <a:cs typeface="Segoe UI" panose="020B0502040204020203" pitchFamily="34" charset="0"/>
                  <a:sym typeface="Arial"/>
                </a:rPr>
                <a:t>(or ECC)</a:t>
              </a:r>
            </a:p>
          </p:txBody>
        </p:sp>
        <p:sp>
          <p:nvSpPr>
            <p:cNvPr id="8" name="Google Shape;347;p39">
              <a:extLst>
                <a:ext uri="{FF2B5EF4-FFF2-40B4-BE49-F238E27FC236}">
                  <a16:creationId xmlns:a16="http://schemas.microsoft.com/office/drawing/2014/main" id="{834474F3-FEBD-54BA-2F4D-5A3E229B61B7}"/>
                </a:ext>
              </a:extLst>
            </p:cNvPr>
            <p:cNvSpPr txBox="1">
              <a:spLocks/>
            </p:cNvSpPr>
            <p:nvPr/>
          </p:nvSpPr>
          <p:spPr>
            <a:xfrm>
              <a:off x="1823068" y="5665104"/>
              <a:ext cx="4365745" cy="49863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latin typeface="Segoe UI" panose="020B0502040204020203" pitchFamily="34" charset="0"/>
                  <a:cs typeface="Segoe UI" panose="020B0502040204020203" pitchFamily="34" charset="0"/>
                </a:rPr>
                <a:t>T</a:t>
              </a:r>
              <a:r>
                <a:rPr lang="en-US" sz="1800" dirty="0">
                  <a:latin typeface="Segoe UI" panose="020B0502040204020203" pitchFamily="34" charset="0"/>
                  <a:cs typeface="Segoe UI" panose="020B0502040204020203" pitchFamily="34" charset="0"/>
                </a:rPr>
                <a:t>raditional copyback-based GC (TCBGC)</a:t>
              </a:r>
            </a:p>
          </p:txBody>
        </p:sp>
      </p:gr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11</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Prior Work</a:t>
            </a:r>
          </a:p>
        </p:txBody>
      </p:sp>
      <p:sp>
        <p:nvSpPr>
          <p:cNvPr id="16" name="Google Shape;116;p26">
            <a:extLst>
              <a:ext uri="{FF2B5EF4-FFF2-40B4-BE49-F238E27FC236}">
                <a16:creationId xmlns:a16="http://schemas.microsoft.com/office/drawing/2014/main" id="{04CD2CC6-B9AD-B31D-F205-D776793F3E92}"/>
              </a:ext>
            </a:extLst>
          </p:cNvPr>
          <p:cNvSpPr/>
          <p:nvPr/>
        </p:nvSpPr>
        <p:spPr>
          <a:xfrm rot="5400000">
            <a:off x="2927463" y="-235379"/>
            <a:ext cx="2156958" cy="5849011"/>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NAND flash plane</a:t>
            </a:r>
          </a:p>
        </p:txBody>
      </p:sp>
      <p:sp>
        <p:nvSpPr>
          <p:cNvPr id="18" name="Google Shape;116;p26">
            <a:extLst>
              <a:ext uri="{FF2B5EF4-FFF2-40B4-BE49-F238E27FC236}">
                <a16:creationId xmlns:a16="http://schemas.microsoft.com/office/drawing/2014/main" id="{1F5C1AB6-2BCA-3B8E-6FD9-4BA1197D7087}"/>
              </a:ext>
            </a:extLst>
          </p:cNvPr>
          <p:cNvSpPr/>
          <p:nvPr/>
        </p:nvSpPr>
        <p:spPr>
          <a:xfrm rot="5400000">
            <a:off x="1329734" y="1826449"/>
            <a:ext cx="1417989" cy="1381442"/>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19" name="Google Shape;116;p26">
            <a:extLst>
              <a:ext uri="{FF2B5EF4-FFF2-40B4-BE49-F238E27FC236}">
                <a16:creationId xmlns:a16="http://schemas.microsoft.com/office/drawing/2014/main" id="{3B8D9BFB-A3BE-D85E-1121-AB19C523214D}"/>
              </a:ext>
            </a:extLst>
          </p:cNvPr>
          <p:cNvSpPr/>
          <p:nvPr/>
        </p:nvSpPr>
        <p:spPr>
          <a:xfrm rot="5400000">
            <a:off x="5270366" y="1826449"/>
            <a:ext cx="1417989" cy="1381442"/>
          </a:xfrm>
          <a:prstGeom prst="rect">
            <a:avLst/>
          </a:prstGeom>
          <a:solidFill>
            <a:schemeClr val="bg1"/>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Free</a:t>
            </a:r>
          </a:p>
        </p:txBody>
      </p:sp>
      <p:sp>
        <p:nvSpPr>
          <p:cNvPr id="20" name="Arrow: Right 19">
            <a:extLst>
              <a:ext uri="{FF2B5EF4-FFF2-40B4-BE49-F238E27FC236}">
                <a16:creationId xmlns:a16="http://schemas.microsoft.com/office/drawing/2014/main" id="{37A6D3BF-422D-BF25-997E-E8F50C5C3134}"/>
              </a:ext>
            </a:extLst>
          </p:cNvPr>
          <p:cNvSpPr/>
          <p:nvPr/>
        </p:nvSpPr>
        <p:spPr>
          <a:xfrm>
            <a:off x="2866953" y="2101915"/>
            <a:ext cx="2337719"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Internal data move</a:t>
            </a:r>
          </a:p>
        </p:txBody>
      </p:sp>
      <p:sp>
        <p:nvSpPr>
          <p:cNvPr id="23" name="Google Shape;347;p39">
            <a:extLst>
              <a:ext uri="{FF2B5EF4-FFF2-40B4-BE49-F238E27FC236}">
                <a16:creationId xmlns:a16="http://schemas.microsoft.com/office/drawing/2014/main" id="{C9926305-0AB1-32B2-8B25-BC1C9EF7FEE3}"/>
              </a:ext>
            </a:extLst>
          </p:cNvPr>
          <p:cNvSpPr txBox="1">
            <a:spLocks/>
          </p:cNvSpPr>
          <p:nvPr/>
        </p:nvSpPr>
        <p:spPr>
          <a:xfrm>
            <a:off x="7293302" y="1505414"/>
            <a:ext cx="4737572" cy="474255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sz="1800" b="1" dirty="0">
                <a:latin typeface="Segoe UI" panose="020B0502040204020203" pitchFamily="34" charset="0"/>
                <a:cs typeface="Segoe UI" panose="020B0502040204020203" pitchFamily="34" charset="0"/>
              </a:rPr>
              <a:t>Copyback</a:t>
            </a:r>
            <a:r>
              <a:rPr lang="en-US" sz="1800" dirty="0">
                <a:latin typeface="Segoe UI" panose="020B0502040204020203" pitchFamily="34" charset="0"/>
                <a:cs typeface="Segoe UI" panose="020B0502040204020203" pitchFamily="34" charset="0"/>
              </a:rPr>
              <a:t> characteristics</a:t>
            </a:r>
            <a:r>
              <a:rPr lang="en-US" dirty="0">
                <a:solidFill>
                  <a:schemeClr val="tx1"/>
                </a:solidFill>
                <a:latin typeface="Segoe UI" panose="020B0502040204020203" pitchFamily="34" charset="0"/>
                <a:cs typeface="Segoe UI" panose="020B0502040204020203" pitchFamily="34" charset="0"/>
              </a:rPr>
              <a:t>:</a:t>
            </a:r>
          </a:p>
          <a:p>
            <a:pPr marL="0" indent="0">
              <a:lnSpc>
                <a:spcPct val="100000"/>
              </a:lnSpc>
              <a:buClr>
                <a:schemeClr val="dk1"/>
              </a:buClr>
              <a:buSzPts val="2200"/>
              <a:buNone/>
            </a:pPr>
            <a:r>
              <a:rPr lang="en-US" dirty="0">
                <a:solidFill>
                  <a:schemeClr val="accent6">
                    <a:lumMod val="75000"/>
                  </a:schemeClr>
                </a:solidFill>
                <a:latin typeface="Segoe UI" panose="020B0502040204020203" pitchFamily="34" charset="0"/>
                <a:cs typeface="Segoe UI" panose="020B0502040204020203" pitchFamily="34" charset="0"/>
              </a:rPr>
              <a:t>Faster than external data move </a:t>
            </a:r>
            <a:r>
              <a:rPr lang="en-US" dirty="0">
                <a:solidFill>
                  <a:schemeClr val="tx1"/>
                </a:solidFill>
                <a:latin typeface="Segoe UI" panose="020B0502040204020203" pitchFamily="34" charset="0"/>
                <a:cs typeface="Segoe UI" panose="020B0502040204020203" pitchFamily="34" charset="0"/>
              </a:rPr>
              <a:t>(e.g., 40%)</a:t>
            </a:r>
          </a:p>
          <a:p>
            <a:pPr marL="0" indent="0">
              <a:lnSpc>
                <a:spcPct val="100000"/>
              </a:lnSpc>
              <a:buClr>
                <a:schemeClr val="dk1"/>
              </a:buClr>
              <a:buSzPts val="2200"/>
              <a:buNone/>
            </a:pPr>
            <a:r>
              <a:rPr lang="en-US" dirty="0">
                <a:solidFill>
                  <a:srgbClr val="C00000"/>
                </a:solidFill>
                <a:latin typeface="Segoe UI" panose="020B0502040204020203" pitchFamily="34" charset="0"/>
                <a:cs typeface="Segoe UI" panose="020B0502040204020203" pitchFamily="34" charset="0"/>
              </a:rPr>
              <a:t>No error correction</a:t>
            </a: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TCBGC data migration:</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❶ </a:t>
            </a:r>
            <a:r>
              <a:rPr lang="en-US" dirty="0">
                <a:solidFill>
                  <a:srgbClr val="C00000"/>
                </a:solidFill>
                <a:latin typeface="Segoe UI" panose="020B0502040204020203" pitchFamily="34" charset="0"/>
                <a:cs typeface="Segoe UI" panose="020B0502040204020203" pitchFamily="34" charset="0"/>
              </a:rPr>
              <a:t>Read data to detect error externally</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❷ </a:t>
            </a:r>
            <a:r>
              <a:rPr lang="en-US" dirty="0">
                <a:solidFill>
                  <a:schemeClr val="accent6">
                    <a:lumMod val="75000"/>
                  </a:schemeClr>
                </a:solidFill>
                <a:latin typeface="Segoe UI" panose="020B0502040204020203" pitchFamily="34" charset="0"/>
                <a:cs typeface="Segoe UI" panose="020B0502040204020203" pitchFamily="34" charset="0"/>
              </a:rPr>
              <a:t>Copyback data if no error is detected</a:t>
            </a: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Otherwise,</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❸ Correct error if error is detected,</a:t>
            </a:r>
          </a:p>
          <a:p>
            <a:pPr marL="36576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and program data externally</a:t>
            </a:r>
          </a:p>
          <a:p>
            <a:pPr marL="365760" indent="0">
              <a:lnSpc>
                <a:spcPct val="100000"/>
              </a:lnSpc>
              <a:buClr>
                <a:schemeClr val="dk1"/>
              </a:buClr>
              <a:buSzPts val="2200"/>
              <a:buNone/>
            </a:pPr>
            <a:r>
              <a:rPr lang="en-US" dirty="0">
                <a:solidFill>
                  <a:schemeClr val="bg1">
                    <a:lumMod val="50000"/>
                  </a:schemeClr>
                </a:solidFill>
                <a:latin typeface="Segoe UI" panose="020B0502040204020203" pitchFamily="34" charset="0"/>
                <a:cs typeface="Segoe UI" panose="020B0502040204020203" pitchFamily="34" charset="0"/>
              </a:rPr>
              <a:t>(External data move)</a:t>
            </a: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p:txBody>
      </p:sp>
      <p:grpSp>
        <p:nvGrpSpPr>
          <p:cNvPr id="29" name="Group 28">
            <a:extLst>
              <a:ext uri="{FF2B5EF4-FFF2-40B4-BE49-F238E27FC236}">
                <a16:creationId xmlns:a16="http://schemas.microsoft.com/office/drawing/2014/main" id="{082B1042-6FF0-937C-F876-D80385159892}"/>
              </a:ext>
            </a:extLst>
          </p:cNvPr>
          <p:cNvGrpSpPr/>
          <p:nvPr/>
        </p:nvGrpSpPr>
        <p:grpSpPr>
          <a:xfrm>
            <a:off x="1141430" y="3429002"/>
            <a:ext cx="1184824" cy="998964"/>
            <a:chOff x="1141430" y="3429002"/>
            <a:chExt cx="1184824" cy="998964"/>
          </a:xfrm>
        </p:grpSpPr>
        <p:sp>
          <p:nvSpPr>
            <p:cNvPr id="27" name="Arrow: Right 26">
              <a:extLst>
                <a:ext uri="{FF2B5EF4-FFF2-40B4-BE49-F238E27FC236}">
                  <a16:creationId xmlns:a16="http://schemas.microsoft.com/office/drawing/2014/main" id="{9AF6A01C-0472-B655-E0AA-0FA9AD90EE10}"/>
                </a:ext>
              </a:extLst>
            </p:cNvPr>
            <p:cNvSpPr/>
            <p:nvPr/>
          </p:nvSpPr>
          <p:spPr>
            <a:xfrm rot="5400000">
              <a:off x="1539243" y="3640954"/>
              <a:ext cx="998964" cy="57505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endParaRPr>
            </a:p>
          </p:txBody>
        </p:sp>
        <p:sp>
          <p:nvSpPr>
            <p:cNvPr id="28" name="Google Shape;347;p39">
              <a:extLst>
                <a:ext uri="{FF2B5EF4-FFF2-40B4-BE49-F238E27FC236}">
                  <a16:creationId xmlns:a16="http://schemas.microsoft.com/office/drawing/2014/main" id="{84F477AA-CDEF-A5EF-1F7D-05DC70E125DE}"/>
                </a:ext>
              </a:extLst>
            </p:cNvPr>
            <p:cNvSpPr txBox="1">
              <a:spLocks/>
            </p:cNvSpPr>
            <p:nvPr/>
          </p:nvSpPr>
          <p:spPr>
            <a:xfrm>
              <a:off x="1141430" y="3729639"/>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❶</a:t>
              </a:r>
            </a:p>
          </p:txBody>
        </p:sp>
      </p:grpSp>
      <p:sp>
        <p:nvSpPr>
          <p:cNvPr id="30" name="Google Shape;347;p39">
            <a:extLst>
              <a:ext uri="{FF2B5EF4-FFF2-40B4-BE49-F238E27FC236}">
                <a16:creationId xmlns:a16="http://schemas.microsoft.com/office/drawing/2014/main" id="{54D1A160-0561-68B9-1696-B308833D4685}"/>
              </a:ext>
            </a:extLst>
          </p:cNvPr>
          <p:cNvSpPr txBox="1">
            <a:spLocks/>
          </p:cNvSpPr>
          <p:nvPr/>
        </p:nvSpPr>
        <p:spPr>
          <a:xfrm>
            <a:off x="3577472" y="1797518"/>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❷</a:t>
            </a:r>
          </a:p>
        </p:txBody>
      </p:sp>
      <p:grpSp>
        <p:nvGrpSpPr>
          <p:cNvPr id="3" name="Group 2">
            <a:extLst>
              <a:ext uri="{FF2B5EF4-FFF2-40B4-BE49-F238E27FC236}">
                <a16:creationId xmlns:a16="http://schemas.microsoft.com/office/drawing/2014/main" id="{AAC053A5-20B5-5369-EBB4-01B87ED4CFB6}"/>
              </a:ext>
            </a:extLst>
          </p:cNvPr>
          <p:cNvGrpSpPr/>
          <p:nvPr/>
        </p:nvGrpSpPr>
        <p:grpSpPr>
          <a:xfrm>
            <a:off x="5691829" y="3418383"/>
            <a:ext cx="1023368" cy="998964"/>
            <a:chOff x="5691829" y="3418383"/>
            <a:chExt cx="1023368" cy="998964"/>
          </a:xfrm>
        </p:grpSpPr>
        <p:sp>
          <p:nvSpPr>
            <p:cNvPr id="31" name="Arrow: Right 30">
              <a:extLst>
                <a:ext uri="{FF2B5EF4-FFF2-40B4-BE49-F238E27FC236}">
                  <a16:creationId xmlns:a16="http://schemas.microsoft.com/office/drawing/2014/main" id="{638D8B11-3233-4F32-89AD-B93F4E5FF245}"/>
                </a:ext>
              </a:extLst>
            </p:cNvPr>
            <p:cNvSpPr/>
            <p:nvPr/>
          </p:nvSpPr>
          <p:spPr>
            <a:xfrm rot="16200000" flipV="1">
              <a:off x="5479877" y="3630335"/>
              <a:ext cx="998964" cy="57505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endParaRPr>
            </a:p>
          </p:txBody>
        </p:sp>
        <p:sp>
          <p:nvSpPr>
            <p:cNvPr id="32" name="Google Shape;347;p39">
              <a:extLst>
                <a:ext uri="{FF2B5EF4-FFF2-40B4-BE49-F238E27FC236}">
                  <a16:creationId xmlns:a16="http://schemas.microsoft.com/office/drawing/2014/main" id="{B1A61781-DA42-3075-3ACA-38C98B1E148F}"/>
                </a:ext>
              </a:extLst>
            </p:cNvPr>
            <p:cNvSpPr txBox="1">
              <a:spLocks/>
            </p:cNvSpPr>
            <p:nvPr/>
          </p:nvSpPr>
          <p:spPr>
            <a:xfrm>
              <a:off x="6073771" y="3743461"/>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❸</a:t>
              </a:r>
            </a:p>
          </p:txBody>
        </p:sp>
      </p:grpSp>
      <p:sp>
        <p:nvSpPr>
          <p:cNvPr id="2" name="Google Shape;180;p30">
            <a:extLst>
              <a:ext uri="{FF2B5EF4-FFF2-40B4-BE49-F238E27FC236}">
                <a16:creationId xmlns:a16="http://schemas.microsoft.com/office/drawing/2014/main" id="{F1FE7573-2E2F-AA7A-7282-B9F317E2A4F1}"/>
              </a:ext>
            </a:extLst>
          </p:cNvPr>
          <p:cNvSpPr txBox="1"/>
          <p:nvPr/>
        </p:nvSpPr>
        <p:spPr>
          <a:xfrm>
            <a:off x="400638" y="6024098"/>
            <a:ext cx="10811798" cy="971402"/>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Copyback means the internal data move:</a:t>
            </a: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(1) TN-29-15: NAND Flash Performance Improvement Using Internal Data Move, https://www.micron.com/-/media/client/global/documents/products/technical-note/nand-flash/tn2915.pdf</a:t>
            </a: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(2) KIOXIA 4Gb 1.8V Serial Interface NAND Technical Data Sheet, https://europe.kioxia.com/content/dam/kioxia/newidr/productinfo/datasheet/201910/DST_TC58CYG2S0HRAIJ-TDE_EN_36007.pdf</a:t>
            </a:r>
          </a:p>
          <a:p>
            <a:pPr>
              <a:buClr>
                <a:srgbClr val="000000"/>
              </a:buClr>
              <a:buSzPts val="800"/>
            </a:pPr>
            <a:endParaRPr lang="en-US" sz="900" dirty="0">
              <a:solidFill>
                <a:srgbClr val="000000"/>
              </a:solidFill>
              <a:latin typeface="Segoe UI" panose="020B0502040204020203" pitchFamily="34" charset="0"/>
              <a:cs typeface="Segoe UI" panose="020B0502040204020203" pitchFamily="34" charset="0"/>
              <a:sym typeface="Arial"/>
            </a:endParaRP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ECC (Error Correction Code)</a:t>
            </a:r>
          </a:p>
        </p:txBody>
      </p:sp>
    </p:spTree>
    <p:extLst>
      <p:ext uri="{BB962C8B-B14F-4D97-AF65-F5344CB8AC3E}">
        <p14:creationId xmlns:p14="http://schemas.microsoft.com/office/powerpoint/2010/main" val="35312652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15BB-F04D-AAFD-2BC8-6A8FF308E11D}"/>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Prior works have </a:t>
            </a:r>
            <a:r>
              <a:rPr lang="en-US" sz="1800" dirty="0">
                <a:solidFill>
                  <a:srgbClr val="C00000"/>
                </a:solidFill>
                <a:latin typeface="Segoe UI" panose="020B0502040204020203" pitchFamily="34" charset="0"/>
                <a:cs typeface="Segoe UI" panose="020B0502040204020203" pitchFamily="34" charset="0"/>
              </a:rPr>
              <a:t>limited performance improvement </a:t>
            </a:r>
            <a:r>
              <a:rPr lang="en-US" sz="1800" dirty="0">
                <a:latin typeface="Segoe UI" panose="020B0502040204020203" pitchFamily="34" charset="0"/>
                <a:cs typeface="Segoe UI" panose="020B0502040204020203" pitchFamily="34" charset="0"/>
              </a:rPr>
              <a:t>for error correction</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12</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Problem</a:t>
            </a:r>
          </a:p>
        </p:txBody>
      </p:sp>
      <p:grpSp>
        <p:nvGrpSpPr>
          <p:cNvPr id="11" name="Group 10">
            <a:extLst>
              <a:ext uri="{FF2B5EF4-FFF2-40B4-BE49-F238E27FC236}">
                <a16:creationId xmlns:a16="http://schemas.microsoft.com/office/drawing/2014/main" id="{F76CB5DC-415D-710D-89F9-10D62FB80A18}"/>
              </a:ext>
            </a:extLst>
          </p:cNvPr>
          <p:cNvGrpSpPr/>
          <p:nvPr/>
        </p:nvGrpSpPr>
        <p:grpSpPr>
          <a:xfrm>
            <a:off x="435168" y="4204699"/>
            <a:ext cx="5849011" cy="1874823"/>
            <a:chOff x="1081436" y="4288920"/>
            <a:chExt cx="5849011" cy="1874823"/>
          </a:xfrm>
        </p:grpSpPr>
        <p:sp>
          <p:nvSpPr>
            <p:cNvPr id="12" name="Google Shape;116;p26">
              <a:extLst>
                <a:ext uri="{FF2B5EF4-FFF2-40B4-BE49-F238E27FC236}">
                  <a16:creationId xmlns:a16="http://schemas.microsoft.com/office/drawing/2014/main" id="{68A7D6E6-CB2F-9E52-5153-7CFDE478F0CB}"/>
                </a:ext>
              </a:extLst>
            </p:cNvPr>
            <p:cNvSpPr/>
            <p:nvPr/>
          </p:nvSpPr>
          <p:spPr>
            <a:xfrm rot="5400000">
              <a:off x="3320932" y="2049424"/>
              <a:ext cx="1370019" cy="5849011"/>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r">
                <a:buClr>
                  <a:srgbClr val="000000"/>
                </a:buClr>
                <a:buSzPts val="1400"/>
              </a:pPr>
              <a:r>
                <a:rPr lang="en-US" sz="2400" b="1" dirty="0">
                  <a:latin typeface="Segoe UI" panose="020B0502040204020203" pitchFamily="34" charset="0"/>
                  <a:cs typeface="Segoe UI" panose="020B0502040204020203" pitchFamily="34" charset="0"/>
                  <a:sym typeface="Arial"/>
                </a:rPr>
                <a:t>SSD controller</a:t>
              </a:r>
            </a:p>
          </p:txBody>
        </p:sp>
        <p:sp>
          <p:nvSpPr>
            <p:cNvPr id="13" name="Google Shape;116;p26">
              <a:extLst>
                <a:ext uri="{FF2B5EF4-FFF2-40B4-BE49-F238E27FC236}">
                  <a16:creationId xmlns:a16="http://schemas.microsoft.com/office/drawing/2014/main" id="{518FD705-5657-8E0B-2CBA-6385B4F1C2F6}"/>
                </a:ext>
              </a:extLst>
            </p:cNvPr>
            <p:cNvSpPr/>
            <p:nvPr/>
          </p:nvSpPr>
          <p:spPr>
            <a:xfrm rot="5400000">
              <a:off x="3669988" y="2437643"/>
              <a:ext cx="642115" cy="4778254"/>
            </a:xfrm>
            <a:prstGeom prst="rect">
              <a:avLst/>
            </a:prstGeom>
            <a:solidFill>
              <a:srgbClr val="C00000"/>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Error correction </a:t>
              </a:r>
              <a:r>
                <a:rPr lang="en-US" sz="2400" dirty="0">
                  <a:solidFill>
                    <a:schemeClr val="bg1"/>
                  </a:solidFill>
                  <a:latin typeface="Segoe UI" panose="020B0502040204020203" pitchFamily="34" charset="0"/>
                  <a:cs typeface="Segoe UI" panose="020B0502040204020203" pitchFamily="34" charset="0"/>
                  <a:sym typeface="Arial"/>
                </a:rPr>
                <a:t>(or ECC)</a:t>
              </a:r>
            </a:p>
          </p:txBody>
        </p:sp>
        <p:sp>
          <p:nvSpPr>
            <p:cNvPr id="14" name="Google Shape;347;p39">
              <a:extLst>
                <a:ext uri="{FF2B5EF4-FFF2-40B4-BE49-F238E27FC236}">
                  <a16:creationId xmlns:a16="http://schemas.microsoft.com/office/drawing/2014/main" id="{36FE8979-B023-9CDE-2B53-281B6951CFF6}"/>
                </a:ext>
              </a:extLst>
            </p:cNvPr>
            <p:cNvSpPr txBox="1">
              <a:spLocks/>
            </p:cNvSpPr>
            <p:nvPr/>
          </p:nvSpPr>
          <p:spPr>
            <a:xfrm>
              <a:off x="1823068" y="5665104"/>
              <a:ext cx="4365745" cy="49863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latin typeface="Segoe UI" panose="020B0502040204020203" pitchFamily="34" charset="0"/>
                  <a:cs typeface="Segoe UI" panose="020B0502040204020203" pitchFamily="34" charset="0"/>
                </a:rPr>
                <a:t>T</a:t>
              </a:r>
              <a:r>
                <a:rPr lang="en-US" sz="1800" dirty="0">
                  <a:latin typeface="Segoe UI" panose="020B0502040204020203" pitchFamily="34" charset="0"/>
                  <a:cs typeface="Segoe UI" panose="020B0502040204020203" pitchFamily="34" charset="0"/>
                </a:rPr>
                <a:t>raditional copyback-based GC (TCBGC)</a:t>
              </a:r>
            </a:p>
          </p:txBody>
        </p:sp>
      </p:grpSp>
      <p:sp>
        <p:nvSpPr>
          <p:cNvPr id="15" name="Google Shape;116;p26">
            <a:extLst>
              <a:ext uri="{FF2B5EF4-FFF2-40B4-BE49-F238E27FC236}">
                <a16:creationId xmlns:a16="http://schemas.microsoft.com/office/drawing/2014/main" id="{B962AE52-13F0-EB44-3B8F-94B7A491CA38}"/>
              </a:ext>
            </a:extLst>
          </p:cNvPr>
          <p:cNvSpPr/>
          <p:nvPr/>
        </p:nvSpPr>
        <p:spPr>
          <a:xfrm rot="5400000">
            <a:off x="2281195" y="-319600"/>
            <a:ext cx="2156958" cy="5849011"/>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NAND flash plane</a:t>
            </a:r>
          </a:p>
        </p:txBody>
      </p:sp>
      <p:sp>
        <p:nvSpPr>
          <p:cNvPr id="17" name="Google Shape;116;p26">
            <a:extLst>
              <a:ext uri="{FF2B5EF4-FFF2-40B4-BE49-F238E27FC236}">
                <a16:creationId xmlns:a16="http://schemas.microsoft.com/office/drawing/2014/main" id="{32E358B1-004A-D3A4-CD26-6A953F510924}"/>
              </a:ext>
            </a:extLst>
          </p:cNvPr>
          <p:cNvSpPr/>
          <p:nvPr/>
        </p:nvSpPr>
        <p:spPr>
          <a:xfrm rot="5400000">
            <a:off x="683466" y="1742228"/>
            <a:ext cx="1417989" cy="1381442"/>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22" name="Google Shape;116;p26">
            <a:extLst>
              <a:ext uri="{FF2B5EF4-FFF2-40B4-BE49-F238E27FC236}">
                <a16:creationId xmlns:a16="http://schemas.microsoft.com/office/drawing/2014/main" id="{4EB26053-6926-0CDF-EBCD-C132833CA0C8}"/>
              </a:ext>
            </a:extLst>
          </p:cNvPr>
          <p:cNvSpPr/>
          <p:nvPr/>
        </p:nvSpPr>
        <p:spPr>
          <a:xfrm rot="5400000">
            <a:off x="4624098" y="1742228"/>
            <a:ext cx="1417989" cy="1381442"/>
          </a:xfrm>
          <a:prstGeom prst="rect">
            <a:avLst/>
          </a:prstGeom>
          <a:solidFill>
            <a:schemeClr val="bg1"/>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Free</a:t>
            </a:r>
          </a:p>
        </p:txBody>
      </p:sp>
      <p:sp>
        <p:nvSpPr>
          <p:cNvPr id="26" name="Arrow: Right 25">
            <a:extLst>
              <a:ext uri="{FF2B5EF4-FFF2-40B4-BE49-F238E27FC236}">
                <a16:creationId xmlns:a16="http://schemas.microsoft.com/office/drawing/2014/main" id="{5A0A90EC-69F0-75E9-241B-38BE45773463}"/>
              </a:ext>
            </a:extLst>
          </p:cNvPr>
          <p:cNvSpPr/>
          <p:nvPr/>
        </p:nvSpPr>
        <p:spPr>
          <a:xfrm>
            <a:off x="2220685" y="2017694"/>
            <a:ext cx="2337719"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Internal data move</a:t>
            </a:r>
          </a:p>
        </p:txBody>
      </p:sp>
      <p:grpSp>
        <p:nvGrpSpPr>
          <p:cNvPr id="33" name="Group 32">
            <a:extLst>
              <a:ext uri="{FF2B5EF4-FFF2-40B4-BE49-F238E27FC236}">
                <a16:creationId xmlns:a16="http://schemas.microsoft.com/office/drawing/2014/main" id="{A9B14D73-347F-5AFA-B8DD-CDC3AE3A5DFE}"/>
              </a:ext>
            </a:extLst>
          </p:cNvPr>
          <p:cNvGrpSpPr/>
          <p:nvPr/>
        </p:nvGrpSpPr>
        <p:grpSpPr>
          <a:xfrm>
            <a:off x="495162" y="3344781"/>
            <a:ext cx="1184824" cy="998964"/>
            <a:chOff x="1141430" y="3429002"/>
            <a:chExt cx="1184824" cy="998964"/>
          </a:xfrm>
        </p:grpSpPr>
        <p:sp>
          <p:nvSpPr>
            <p:cNvPr id="34" name="Arrow: Right 33">
              <a:extLst>
                <a:ext uri="{FF2B5EF4-FFF2-40B4-BE49-F238E27FC236}">
                  <a16:creationId xmlns:a16="http://schemas.microsoft.com/office/drawing/2014/main" id="{DE1777E7-9795-5BE0-2CD1-91997C4703D8}"/>
                </a:ext>
              </a:extLst>
            </p:cNvPr>
            <p:cNvSpPr/>
            <p:nvPr/>
          </p:nvSpPr>
          <p:spPr>
            <a:xfrm rot="5400000">
              <a:off x="1539243" y="3640954"/>
              <a:ext cx="998964" cy="57505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endParaRPr>
            </a:p>
          </p:txBody>
        </p:sp>
        <p:sp>
          <p:nvSpPr>
            <p:cNvPr id="35" name="Google Shape;347;p39">
              <a:extLst>
                <a:ext uri="{FF2B5EF4-FFF2-40B4-BE49-F238E27FC236}">
                  <a16:creationId xmlns:a16="http://schemas.microsoft.com/office/drawing/2014/main" id="{A28F2DB7-8ED9-9903-95A3-22CFFEE705C2}"/>
                </a:ext>
              </a:extLst>
            </p:cNvPr>
            <p:cNvSpPr txBox="1">
              <a:spLocks/>
            </p:cNvSpPr>
            <p:nvPr/>
          </p:nvSpPr>
          <p:spPr>
            <a:xfrm>
              <a:off x="1141430" y="3729639"/>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❶</a:t>
              </a:r>
            </a:p>
          </p:txBody>
        </p:sp>
      </p:grpSp>
      <p:sp>
        <p:nvSpPr>
          <p:cNvPr id="36" name="Google Shape;347;p39">
            <a:extLst>
              <a:ext uri="{FF2B5EF4-FFF2-40B4-BE49-F238E27FC236}">
                <a16:creationId xmlns:a16="http://schemas.microsoft.com/office/drawing/2014/main" id="{54BB43B0-C813-05EE-2764-5F98B28A004D}"/>
              </a:ext>
            </a:extLst>
          </p:cNvPr>
          <p:cNvSpPr txBox="1">
            <a:spLocks/>
          </p:cNvSpPr>
          <p:nvPr/>
        </p:nvSpPr>
        <p:spPr>
          <a:xfrm>
            <a:off x="2931204" y="1713297"/>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❷</a:t>
            </a:r>
          </a:p>
        </p:txBody>
      </p:sp>
      <p:grpSp>
        <p:nvGrpSpPr>
          <p:cNvPr id="37" name="Group 36">
            <a:extLst>
              <a:ext uri="{FF2B5EF4-FFF2-40B4-BE49-F238E27FC236}">
                <a16:creationId xmlns:a16="http://schemas.microsoft.com/office/drawing/2014/main" id="{CF9A935F-BB0B-3E8B-9360-4EFE3F4A7AB2}"/>
              </a:ext>
            </a:extLst>
          </p:cNvPr>
          <p:cNvGrpSpPr/>
          <p:nvPr/>
        </p:nvGrpSpPr>
        <p:grpSpPr>
          <a:xfrm>
            <a:off x="5045561" y="3334162"/>
            <a:ext cx="1023368" cy="998964"/>
            <a:chOff x="5691829" y="3418383"/>
            <a:chExt cx="1023368" cy="998964"/>
          </a:xfrm>
        </p:grpSpPr>
        <p:sp>
          <p:nvSpPr>
            <p:cNvPr id="38" name="Arrow: Right 37">
              <a:extLst>
                <a:ext uri="{FF2B5EF4-FFF2-40B4-BE49-F238E27FC236}">
                  <a16:creationId xmlns:a16="http://schemas.microsoft.com/office/drawing/2014/main" id="{079221AE-A2BC-84C1-691D-66402C52BDC9}"/>
                </a:ext>
              </a:extLst>
            </p:cNvPr>
            <p:cNvSpPr/>
            <p:nvPr/>
          </p:nvSpPr>
          <p:spPr>
            <a:xfrm rot="16200000" flipV="1">
              <a:off x="5479877" y="3630335"/>
              <a:ext cx="998964" cy="57505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endParaRPr>
            </a:p>
          </p:txBody>
        </p:sp>
        <p:sp>
          <p:nvSpPr>
            <p:cNvPr id="39" name="Google Shape;347;p39">
              <a:extLst>
                <a:ext uri="{FF2B5EF4-FFF2-40B4-BE49-F238E27FC236}">
                  <a16:creationId xmlns:a16="http://schemas.microsoft.com/office/drawing/2014/main" id="{201B5D3C-454D-FCDC-5F7E-D8C467295D4E}"/>
                </a:ext>
              </a:extLst>
            </p:cNvPr>
            <p:cNvSpPr txBox="1">
              <a:spLocks/>
            </p:cNvSpPr>
            <p:nvPr/>
          </p:nvSpPr>
          <p:spPr>
            <a:xfrm>
              <a:off x="6073771" y="3743461"/>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❸</a:t>
              </a:r>
            </a:p>
          </p:txBody>
        </p:sp>
      </p:grpSp>
    </p:spTree>
    <p:extLst>
      <p:ext uri="{BB962C8B-B14F-4D97-AF65-F5344CB8AC3E}">
        <p14:creationId xmlns:p14="http://schemas.microsoft.com/office/powerpoint/2010/main" val="22626481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15BB-F04D-AAFD-2BC8-6A8FF308E11D}"/>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Prior works have </a:t>
            </a:r>
            <a:r>
              <a:rPr lang="en-US" sz="1800" dirty="0">
                <a:solidFill>
                  <a:srgbClr val="C00000"/>
                </a:solidFill>
                <a:latin typeface="Segoe UI" panose="020B0502040204020203" pitchFamily="34" charset="0"/>
                <a:cs typeface="Segoe UI" panose="020B0502040204020203" pitchFamily="34" charset="0"/>
              </a:rPr>
              <a:t>limited performance improvement </a:t>
            </a:r>
            <a:r>
              <a:rPr lang="en-US" sz="1800" dirty="0">
                <a:latin typeface="Segoe UI" panose="020B0502040204020203" pitchFamily="34" charset="0"/>
                <a:cs typeface="Segoe UI" panose="020B0502040204020203" pitchFamily="34" charset="0"/>
              </a:rPr>
              <a:t>for error correction</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13</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Problem</a:t>
            </a:r>
          </a:p>
        </p:txBody>
      </p:sp>
      <mc:AlternateContent xmlns:mc="http://schemas.openxmlformats.org/markup-compatibility/2006" xmlns:a14="http://schemas.microsoft.com/office/drawing/2010/main">
        <mc:Choice Requires="a14">
          <p:sp>
            <p:nvSpPr>
              <p:cNvPr id="10" name="Google Shape;347;p39">
                <a:extLst>
                  <a:ext uri="{FF2B5EF4-FFF2-40B4-BE49-F238E27FC236}">
                    <a16:creationId xmlns:a16="http://schemas.microsoft.com/office/drawing/2014/main" id="{678D660C-20C5-41E8-D08C-0D7A8C9263E0}"/>
                  </a:ext>
                </a:extLst>
              </p:cNvPr>
              <p:cNvSpPr txBox="1">
                <a:spLocks/>
              </p:cNvSpPr>
              <p:nvPr/>
            </p:nvSpPr>
            <p:spPr>
              <a:xfrm>
                <a:off x="6790493" y="2558294"/>
                <a:ext cx="5214865" cy="174141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l">
                  <a:lnSpc>
                    <a:spcPct val="100000"/>
                  </a:lnSpc>
                  <a:buNone/>
                </a:pPr>
                <a:r>
                  <a:rPr lang="en-US" sz="1800" b="1" dirty="0">
                    <a:latin typeface="Segoe UI" panose="020B0502040204020203" pitchFamily="34" charset="0"/>
                    <a:cs typeface="Segoe UI" panose="020B0502040204020203" pitchFamily="34" charset="0"/>
                  </a:rPr>
                  <a:t>Access latency of data migration</a:t>
                </a:r>
                <a:r>
                  <a:rPr lang="en-US" sz="1800" dirty="0">
                    <a:latin typeface="Segoe UI" panose="020B0502040204020203" pitchFamily="34" charset="0"/>
                    <a:cs typeface="Segoe UI" panose="020B0502040204020203" pitchFamily="34" charset="0"/>
                  </a:rPr>
                  <a:t>:</a:t>
                </a:r>
              </a:p>
              <a:p>
                <a:pPr marL="0" indent="0" algn="l">
                  <a:lnSpc>
                    <a:spcPct val="10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cs typeface="Segoe UI" panose="020B0502040204020203" pitchFamily="34" charset="0"/>
                            </a:rPr>
                          </m:ctrlPr>
                        </m:sSubPr>
                        <m:e>
                          <m:r>
                            <a:rPr lang="en-US" sz="1800" b="0" i="1" smtClean="0">
                              <a:latin typeface="Cambria Math" panose="02040503050406030204" pitchFamily="18" charset="0"/>
                              <a:cs typeface="Segoe UI" panose="020B0502040204020203" pitchFamily="34" charset="0"/>
                            </a:rPr>
                            <m:t>𝐴𝑐𝑐𝑒𝑠𝑠</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𝑙𝑎𝑡𝑒𝑛𝑐𝑦</m:t>
                          </m:r>
                        </m:e>
                        <m:sub>
                          <m:r>
                            <a:rPr lang="en-US" sz="1800" b="0" i="1" smtClean="0">
                              <a:latin typeface="Cambria Math" panose="02040503050406030204" pitchFamily="18" charset="0"/>
                              <a:cs typeface="Segoe UI" panose="020B0502040204020203" pitchFamily="34" charset="0"/>
                            </a:rPr>
                            <m:t>𝑤𝑖𝑡h𝑜𝑢𝑡</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𝑒𝑟𝑟𝑜𝑟</m:t>
                          </m:r>
                        </m:sub>
                      </m:sSub>
                      <m:r>
                        <a:rPr lang="en-US" sz="1800" b="0" i="1" smtClean="0">
                          <a:latin typeface="Cambria Math" panose="02040503050406030204" pitchFamily="18" charset="0"/>
                          <a:cs typeface="Segoe UI" panose="020B0502040204020203" pitchFamily="34" charset="0"/>
                        </a:rPr>
                        <m:t>=</m:t>
                      </m:r>
                      <m:r>
                        <a:rPr lang="en-US" sz="1800" b="0" i="1" smtClean="0">
                          <a:solidFill>
                            <a:srgbClr val="C00000"/>
                          </a:solidFill>
                          <a:latin typeface="Cambria Math" panose="02040503050406030204" pitchFamily="18" charset="0"/>
                          <a:cs typeface="Segoe UI" panose="020B0502040204020203" pitchFamily="34" charset="0"/>
                        </a:rPr>
                        <m:t>❶</m:t>
                      </m:r>
                      <m:r>
                        <a:rPr lang="en-US" sz="1800" b="0" i="1" smtClean="0">
                          <a:latin typeface="Cambria Math" panose="02040503050406030204" pitchFamily="18" charset="0"/>
                          <a:ea typeface="Cambria Math" panose="02040503050406030204" pitchFamily="18" charset="0"/>
                          <a:cs typeface="Segoe UI" panose="020B0502040204020203" pitchFamily="34" charset="0"/>
                        </a:rPr>
                        <m:t>+</m:t>
                      </m:r>
                      <m:r>
                        <a:rPr lang="en-US" sz="1800" b="0" i="1" smtClean="0">
                          <a:latin typeface="Cambria Math" panose="02040503050406030204" pitchFamily="18" charset="0"/>
                          <a:cs typeface="Segoe UI" panose="020B0502040204020203" pitchFamily="34" charset="0"/>
                        </a:rPr>
                        <m:t>❷</m:t>
                      </m:r>
                    </m:oMath>
                  </m:oMathPara>
                </a14:m>
                <a:endParaRPr lang="en-US" sz="1800" dirty="0">
                  <a:latin typeface="Segoe UI" panose="020B0502040204020203" pitchFamily="34" charset="0"/>
                  <a:cs typeface="Segoe UI" panose="020B0502040204020203" pitchFamily="34" charset="0"/>
                </a:endParaRPr>
              </a:p>
              <a:p>
                <a:pPr marL="0" indent="0" algn="l">
                  <a:lnSpc>
                    <a:spcPct val="100000"/>
                  </a:lnSpc>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cs typeface="Segoe UI" panose="020B0502040204020203" pitchFamily="34" charset="0"/>
                            </a:rPr>
                          </m:ctrlPr>
                        </m:sSubPr>
                        <m:e>
                          <m:r>
                            <a:rPr lang="en-US" sz="1800" b="0" i="1" smtClean="0">
                              <a:latin typeface="Cambria Math" panose="02040503050406030204" pitchFamily="18" charset="0"/>
                              <a:cs typeface="Segoe UI" panose="020B0502040204020203" pitchFamily="34" charset="0"/>
                            </a:rPr>
                            <m:t>𝐴𝑐𝑐𝑒𝑠𝑠</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𝑙𝑎𝑡𝑒𝑛𝑐𝑦</m:t>
                          </m:r>
                        </m:e>
                        <m:sub>
                          <m:r>
                            <a:rPr lang="en-US" sz="1800" b="0" i="1" smtClean="0">
                              <a:latin typeface="Cambria Math" panose="02040503050406030204" pitchFamily="18" charset="0"/>
                              <a:cs typeface="Segoe UI" panose="020B0502040204020203" pitchFamily="34" charset="0"/>
                            </a:rPr>
                            <m:t>𝑤𝑖𝑡h</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𝑒𝑟𝑟𝑜𝑟</m:t>
                          </m:r>
                        </m:sub>
                      </m:sSub>
                      <m:r>
                        <a:rPr lang="en-US" sz="1800" b="0" i="1" smtClean="0">
                          <a:latin typeface="Cambria Math" panose="02040503050406030204" pitchFamily="18" charset="0"/>
                          <a:cs typeface="Segoe UI" panose="020B0502040204020203" pitchFamily="34" charset="0"/>
                        </a:rPr>
                        <m:t>=</m:t>
                      </m:r>
                      <m:r>
                        <a:rPr lang="en-US" sz="1800" b="0" i="1" smtClean="0">
                          <a:solidFill>
                            <a:srgbClr val="C00000"/>
                          </a:solidFill>
                          <a:latin typeface="Cambria Math" panose="02040503050406030204" pitchFamily="18" charset="0"/>
                          <a:cs typeface="Segoe UI" panose="020B0502040204020203" pitchFamily="34" charset="0"/>
                        </a:rPr>
                        <m:t>❶</m:t>
                      </m:r>
                      <m:r>
                        <a:rPr lang="en-US" sz="1800" b="0" i="1" smtClean="0">
                          <a:latin typeface="Cambria Math" panose="02040503050406030204" pitchFamily="18" charset="0"/>
                          <a:ea typeface="Cambria Math" panose="02040503050406030204" pitchFamily="18" charset="0"/>
                          <a:cs typeface="Segoe UI" panose="020B0502040204020203" pitchFamily="34" charset="0"/>
                        </a:rPr>
                        <m:t>+</m:t>
                      </m:r>
                      <m:r>
                        <a:rPr lang="en-US" sz="1800" b="0" i="1" smtClean="0">
                          <a:latin typeface="Cambria Math" panose="02040503050406030204" pitchFamily="18" charset="0"/>
                          <a:cs typeface="Segoe UI" panose="020B0502040204020203" pitchFamily="34" charset="0"/>
                        </a:rPr>
                        <m:t>❸</m:t>
                      </m:r>
                    </m:oMath>
                  </m:oMathPara>
                </a14:m>
                <a:endParaRPr lang="en-US" sz="1800" dirty="0">
                  <a:latin typeface="Segoe UI" panose="020B0502040204020203" pitchFamily="34" charset="0"/>
                  <a:cs typeface="Segoe UI" panose="020B0502040204020203" pitchFamily="34" charset="0"/>
                </a:endParaRPr>
              </a:p>
              <a:p>
                <a:pPr marL="0" indent="0" algn="l">
                  <a:lnSpc>
                    <a:spcPct val="100000"/>
                  </a:lnSpc>
                  <a:buNone/>
                </a:pPr>
                <a:endParaRPr lang="en-US" sz="1800" dirty="0">
                  <a:latin typeface="Segoe UI" panose="020B0502040204020203" pitchFamily="34" charset="0"/>
                  <a:cs typeface="Segoe UI" panose="020B0502040204020203" pitchFamily="34" charset="0"/>
                </a:endParaRPr>
              </a:p>
              <a:p>
                <a:pPr marL="0" indent="0" algn="l">
                  <a:lnSpc>
                    <a:spcPct val="100000"/>
                  </a:lnSpc>
                  <a:buNone/>
                </a:pPr>
                <a:r>
                  <a:rPr lang="en-US" sz="1800" dirty="0">
                    <a:latin typeface="Segoe UI" panose="020B0502040204020203" pitchFamily="34" charset="0"/>
                    <a:cs typeface="Segoe UI" panose="020B0502040204020203" pitchFamily="34" charset="0"/>
                  </a:rPr>
                  <a:t>Access latency is still </a:t>
                </a:r>
                <a:r>
                  <a:rPr lang="en-US" sz="1800" dirty="0">
                    <a:solidFill>
                      <a:srgbClr val="C00000"/>
                    </a:solidFill>
                    <a:latin typeface="Segoe UI" panose="020B0502040204020203" pitchFamily="34" charset="0"/>
                    <a:cs typeface="Segoe UI" panose="020B0502040204020203" pitchFamily="34" charset="0"/>
                  </a:rPr>
                  <a:t>high due to ❶</a:t>
                </a:r>
              </a:p>
            </p:txBody>
          </p:sp>
        </mc:Choice>
        <mc:Fallback xmlns="">
          <p:sp>
            <p:nvSpPr>
              <p:cNvPr id="10" name="Google Shape;347;p39">
                <a:extLst>
                  <a:ext uri="{FF2B5EF4-FFF2-40B4-BE49-F238E27FC236}">
                    <a16:creationId xmlns:a16="http://schemas.microsoft.com/office/drawing/2014/main" id="{678D660C-20C5-41E8-D08C-0D7A8C9263E0}"/>
                  </a:ext>
                </a:extLst>
              </p:cNvPr>
              <p:cNvSpPr txBox="1">
                <a:spLocks noRot="1" noChangeAspect="1" noMove="1" noResize="1" noEditPoints="1" noAdjustHandles="1" noChangeArrowheads="1" noChangeShapeType="1" noTextEdit="1"/>
              </p:cNvSpPr>
              <p:nvPr/>
            </p:nvSpPr>
            <p:spPr>
              <a:xfrm>
                <a:off x="6790493" y="2558294"/>
                <a:ext cx="5214865" cy="1741412"/>
              </a:xfrm>
              <a:prstGeom prst="rect">
                <a:avLst/>
              </a:prstGeom>
              <a:blipFill>
                <a:blip r:embed="rId3"/>
                <a:stretch>
                  <a:fillRect l="-1053"/>
                </a:stretch>
              </a:blipFill>
              <a:ln>
                <a:noFill/>
              </a:ln>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F76CB5DC-415D-710D-89F9-10D62FB80A18}"/>
              </a:ext>
            </a:extLst>
          </p:cNvPr>
          <p:cNvGrpSpPr/>
          <p:nvPr/>
        </p:nvGrpSpPr>
        <p:grpSpPr>
          <a:xfrm>
            <a:off x="435168" y="4204699"/>
            <a:ext cx="5849011" cy="1874823"/>
            <a:chOff x="1081436" y="4288920"/>
            <a:chExt cx="5849011" cy="1874823"/>
          </a:xfrm>
        </p:grpSpPr>
        <p:sp>
          <p:nvSpPr>
            <p:cNvPr id="12" name="Google Shape;116;p26">
              <a:extLst>
                <a:ext uri="{FF2B5EF4-FFF2-40B4-BE49-F238E27FC236}">
                  <a16:creationId xmlns:a16="http://schemas.microsoft.com/office/drawing/2014/main" id="{68A7D6E6-CB2F-9E52-5153-7CFDE478F0CB}"/>
                </a:ext>
              </a:extLst>
            </p:cNvPr>
            <p:cNvSpPr/>
            <p:nvPr/>
          </p:nvSpPr>
          <p:spPr>
            <a:xfrm rot="5400000">
              <a:off x="3320932" y="2049424"/>
              <a:ext cx="1370019" cy="5849011"/>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r">
                <a:buClr>
                  <a:srgbClr val="000000"/>
                </a:buClr>
                <a:buSzPts val="1400"/>
              </a:pPr>
              <a:r>
                <a:rPr lang="en-US" sz="2400" b="1" dirty="0">
                  <a:latin typeface="Segoe UI" panose="020B0502040204020203" pitchFamily="34" charset="0"/>
                  <a:cs typeface="Segoe UI" panose="020B0502040204020203" pitchFamily="34" charset="0"/>
                  <a:sym typeface="Arial"/>
                </a:rPr>
                <a:t>SSD controller</a:t>
              </a:r>
            </a:p>
          </p:txBody>
        </p:sp>
        <p:sp>
          <p:nvSpPr>
            <p:cNvPr id="13" name="Google Shape;116;p26">
              <a:extLst>
                <a:ext uri="{FF2B5EF4-FFF2-40B4-BE49-F238E27FC236}">
                  <a16:creationId xmlns:a16="http://schemas.microsoft.com/office/drawing/2014/main" id="{518FD705-5657-8E0B-2CBA-6385B4F1C2F6}"/>
                </a:ext>
              </a:extLst>
            </p:cNvPr>
            <p:cNvSpPr/>
            <p:nvPr/>
          </p:nvSpPr>
          <p:spPr>
            <a:xfrm rot="5400000">
              <a:off x="3669988" y="2437643"/>
              <a:ext cx="642115" cy="4778254"/>
            </a:xfrm>
            <a:prstGeom prst="rect">
              <a:avLst/>
            </a:prstGeom>
            <a:solidFill>
              <a:srgbClr val="C00000"/>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Error correction </a:t>
              </a:r>
              <a:r>
                <a:rPr lang="en-US" sz="2400" dirty="0">
                  <a:solidFill>
                    <a:schemeClr val="bg1"/>
                  </a:solidFill>
                  <a:latin typeface="Segoe UI" panose="020B0502040204020203" pitchFamily="34" charset="0"/>
                  <a:cs typeface="Segoe UI" panose="020B0502040204020203" pitchFamily="34" charset="0"/>
                  <a:sym typeface="Arial"/>
                </a:rPr>
                <a:t>(or ECC)</a:t>
              </a:r>
            </a:p>
          </p:txBody>
        </p:sp>
        <p:sp>
          <p:nvSpPr>
            <p:cNvPr id="14" name="Google Shape;347;p39">
              <a:extLst>
                <a:ext uri="{FF2B5EF4-FFF2-40B4-BE49-F238E27FC236}">
                  <a16:creationId xmlns:a16="http://schemas.microsoft.com/office/drawing/2014/main" id="{36FE8979-B023-9CDE-2B53-281B6951CFF6}"/>
                </a:ext>
              </a:extLst>
            </p:cNvPr>
            <p:cNvSpPr txBox="1">
              <a:spLocks/>
            </p:cNvSpPr>
            <p:nvPr/>
          </p:nvSpPr>
          <p:spPr>
            <a:xfrm>
              <a:off x="1823068" y="5665104"/>
              <a:ext cx="4365745" cy="49863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latin typeface="Segoe UI" panose="020B0502040204020203" pitchFamily="34" charset="0"/>
                  <a:cs typeface="Segoe UI" panose="020B0502040204020203" pitchFamily="34" charset="0"/>
                </a:rPr>
                <a:t>T</a:t>
              </a:r>
              <a:r>
                <a:rPr lang="en-US" sz="1800" dirty="0">
                  <a:latin typeface="Segoe UI" panose="020B0502040204020203" pitchFamily="34" charset="0"/>
                  <a:cs typeface="Segoe UI" panose="020B0502040204020203" pitchFamily="34" charset="0"/>
                </a:rPr>
                <a:t>raditional copyback-based GC (TCBGC)</a:t>
              </a:r>
            </a:p>
          </p:txBody>
        </p:sp>
      </p:grpSp>
      <p:sp>
        <p:nvSpPr>
          <p:cNvPr id="15" name="Google Shape;116;p26">
            <a:extLst>
              <a:ext uri="{FF2B5EF4-FFF2-40B4-BE49-F238E27FC236}">
                <a16:creationId xmlns:a16="http://schemas.microsoft.com/office/drawing/2014/main" id="{B962AE52-13F0-EB44-3B8F-94B7A491CA38}"/>
              </a:ext>
            </a:extLst>
          </p:cNvPr>
          <p:cNvSpPr/>
          <p:nvPr/>
        </p:nvSpPr>
        <p:spPr>
          <a:xfrm rot="5400000">
            <a:off x="2281195" y="-319600"/>
            <a:ext cx="2156958" cy="5849011"/>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NAND flash plane</a:t>
            </a:r>
          </a:p>
        </p:txBody>
      </p:sp>
      <p:sp>
        <p:nvSpPr>
          <p:cNvPr id="17" name="Google Shape;116;p26">
            <a:extLst>
              <a:ext uri="{FF2B5EF4-FFF2-40B4-BE49-F238E27FC236}">
                <a16:creationId xmlns:a16="http://schemas.microsoft.com/office/drawing/2014/main" id="{32E358B1-004A-D3A4-CD26-6A953F510924}"/>
              </a:ext>
            </a:extLst>
          </p:cNvPr>
          <p:cNvSpPr/>
          <p:nvPr/>
        </p:nvSpPr>
        <p:spPr>
          <a:xfrm rot="5400000">
            <a:off x="683466" y="1742228"/>
            <a:ext cx="1417989" cy="1381442"/>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22" name="Google Shape;116;p26">
            <a:extLst>
              <a:ext uri="{FF2B5EF4-FFF2-40B4-BE49-F238E27FC236}">
                <a16:creationId xmlns:a16="http://schemas.microsoft.com/office/drawing/2014/main" id="{4EB26053-6926-0CDF-EBCD-C132833CA0C8}"/>
              </a:ext>
            </a:extLst>
          </p:cNvPr>
          <p:cNvSpPr/>
          <p:nvPr/>
        </p:nvSpPr>
        <p:spPr>
          <a:xfrm rot="5400000">
            <a:off x="4624098" y="1742228"/>
            <a:ext cx="1417989" cy="1381442"/>
          </a:xfrm>
          <a:prstGeom prst="rect">
            <a:avLst/>
          </a:prstGeom>
          <a:solidFill>
            <a:schemeClr val="bg1"/>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Free</a:t>
            </a:r>
          </a:p>
        </p:txBody>
      </p:sp>
      <p:sp>
        <p:nvSpPr>
          <p:cNvPr id="26" name="Arrow: Right 25">
            <a:extLst>
              <a:ext uri="{FF2B5EF4-FFF2-40B4-BE49-F238E27FC236}">
                <a16:creationId xmlns:a16="http://schemas.microsoft.com/office/drawing/2014/main" id="{5A0A90EC-69F0-75E9-241B-38BE45773463}"/>
              </a:ext>
            </a:extLst>
          </p:cNvPr>
          <p:cNvSpPr/>
          <p:nvPr/>
        </p:nvSpPr>
        <p:spPr>
          <a:xfrm>
            <a:off x="2220685" y="2017694"/>
            <a:ext cx="2337719"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Internal data move</a:t>
            </a:r>
          </a:p>
        </p:txBody>
      </p:sp>
      <p:grpSp>
        <p:nvGrpSpPr>
          <p:cNvPr id="33" name="Group 32">
            <a:extLst>
              <a:ext uri="{FF2B5EF4-FFF2-40B4-BE49-F238E27FC236}">
                <a16:creationId xmlns:a16="http://schemas.microsoft.com/office/drawing/2014/main" id="{A9B14D73-347F-5AFA-B8DD-CDC3AE3A5DFE}"/>
              </a:ext>
            </a:extLst>
          </p:cNvPr>
          <p:cNvGrpSpPr/>
          <p:nvPr/>
        </p:nvGrpSpPr>
        <p:grpSpPr>
          <a:xfrm>
            <a:off x="495162" y="3344781"/>
            <a:ext cx="1184824" cy="998964"/>
            <a:chOff x="1141430" y="3429002"/>
            <a:chExt cx="1184824" cy="998964"/>
          </a:xfrm>
        </p:grpSpPr>
        <p:sp>
          <p:nvSpPr>
            <p:cNvPr id="34" name="Arrow: Right 33">
              <a:extLst>
                <a:ext uri="{FF2B5EF4-FFF2-40B4-BE49-F238E27FC236}">
                  <a16:creationId xmlns:a16="http://schemas.microsoft.com/office/drawing/2014/main" id="{DE1777E7-9795-5BE0-2CD1-91997C4703D8}"/>
                </a:ext>
              </a:extLst>
            </p:cNvPr>
            <p:cNvSpPr/>
            <p:nvPr/>
          </p:nvSpPr>
          <p:spPr>
            <a:xfrm rot="5400000">
              <a:off x="1539243" y="3640954"/>
              <a:ext cx="998964" cy="57505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endParaRPr>
            </a:p>
          </p:txBody>
        </p:sp>
        <p:sp>
          <p:nvSpPr>
            <p:cNvPr id="35" name="Google Shape;347;p39">
              <a:extLst>
                <a:ext uri="{FF2B5EF4-FFF2-40B4-BE49-F238E27FC236}">
                  <a16:creationId xmlns:a16="http://schemas.microsoft.com/office/drawing/2014/main" id="{A28F2DB7-8ED9-9903-95A3-22CFFEE705C2}"/>
                </a:ext>
              </a:extLst>
            </p:cNvPr>
            <p:cNvSpPr txBox="1">
              <a:spLocks/>
            </p:cNvSpPr>
            <p:nvPr/>
          </p:nvSpPr>
          <p:spPr>
            <a:xfrm>
              <a:off x="1141430" y="3729639"/>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rgbClr val="C00000"/>
                  </a:solidFill>
                  <a:latin typeface="Segoe UI" panose="020B0502040204020203" pitchFamily="34" charset="0"/>
                  <a:cs typeface="Segoe UI" panose="020B0502040204020203" pitchFamily="34" charset="0"/>
                </a:rPr>
                <a:t>❶</a:t>
              </a:r>
            </a:p>
          </p:txBody>
        </p:sp>
      </p:grpSp>
      <p:sp>
        <p:nvSpPr>
          <p:cNvPr id="36" name="Google Shape;347;p39">
            <a:extLst>
              <a:ext uri="{FF2B5EF4-FFF2-40B4-BE49-F238E27FC236}">
                <a16:creationId xmlns:a16="http://schemas.microsoft.com/office/drawing/2014/main" id="{54BB43B0-C813-05EE-2764-5F98B28A004D}"/>
              </a:ext>
            </a:extLst>
          </p:cNvPr>
          <p:cNvSpPr txBox="1">
            <a:spLocks/>
          </p:cNvSpPr>
          <p:nvPr/>
        </p:nvSpPr>
        <p:spPr>
          <a:xfrm>
            <a:off x="2931204" y="1713297"/>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❷</a:t>
            </a:r>
          </a:p>
        </p:txBody>
      </p:sp>
      <p:grpSp>
        <p:nvGrpSpPr>
          <p:cNvPr id="37" name="Group 36">
            <a:extLst>
              <a:ext uri="{FF2B5EF4-FFF2-40B4-BE49-F238E27FC236}">
                <a16:creationId xmlns:a16="http://schemas.microsoft.com/office/drawing/2014/main" id="{CF9A935F-BB0B-3E8B-9360-4EFE3F4A7AB2}"/>
              </a:ext>
            </a:extLst>
          </p:cNvPr>
          <p:cNvGrpSpPr/>
          <p:nvPr/>
        </p:nvGrpSpPr>
        <p:grpSpPr>
          <a:xfrm>
            <a:off x="5045561" y="3334162"/>
            <a:ext cx="1023368" cy="998964"/>
            <a:chOff x="5691829" y="3418383"/>
            <a:chExt cx="1023368" cy="998964"/>
          </a:xfrm>
        </p:grpSpPr>
        <p:sp>
          <p:nvSpPr>
            <p:cNvPr id="38" name="Arrow: Right 37">
              <a:extLst>
                <a:ext uri="{FF2B5EF4-FFF2-40B4-BE49-F238E27FC236}">
                  <a16:creationId xmlns:a16="http://schemas.microsoft.com/office/drawing/2014/main" id="{079221AE-A2BC-84C1-691D-66402C52BDC9}"/>
                </a:ext>
              </a:extLst>
            </p:cNvPr>
            <p:cNvSpPr/>
            <p:nvPr/>
          </p:nvSpPr>
          <p:spPr>
            <a:xfrm rot="16200000" flipV="1">
              <a:off x="5479877" y="3630335"/>
              <a:ext cx="998964" cy="57505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endParaRPr>
            </a:p>
          </p:txBody>
        </p:sp>
        <p:sp>
          <p:nvSpPr>
            <p:cNvPr id="39" name="Google Shape;347;p39">
              <a:extLst>
                <a:ext uri="{FF2B5EF4-FFF2-40B4-BE49-F238E27FC236}">
                  <a16:creationId xmlns:a16="http://schemas.microsoft.com/office/drawing/2014/main" id="{201B5D3C-454D-FCDC-5F7E-D8C467295D4E}"/>
                </a:ext>
              </a:extLst>
            </p:cNvPr>
            <p:cNvSpPr txBox="1">
              <a:spLocks/>
            </p:cNvSpPr>
            <p:nvPr/>
          </p:nvSpPr>
          <p:spPr>
            <a:xfrm>
              <a:off x="6073771" y="3743461"/>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❸</a:t>
              </a:r>
            </a:p>
          </p:txBody>
        </p:sp>
      </p:grpSp>
    </p:spTree>
    <p:extLst>
      <p:ext uri="{BB962C8B-B14F-4D97-AF65-F5344CB8AC3E}">
        <p14:creationId xmlns:p14="http://schemas.microsoft.com/office/powerpoint/2010/main" val="17795339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15BB-F04D-AAFD-2BC8-6A8FF308E11D}"/>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Move data between </a:t>
            </a:r>
            <a:r>
              <a:rPr lang="en-US" sz="1800" b="1" dirty="0">
                <a:latin typeface="Segoe UI" panose="020B0502040204020203" pitchFamily="34" charset="0"/>
                <a:cs typeface="Segoe UI" panose="020B0502040204020203" pitchFamily="34" charset="0"/>
              </a:rPr>
              <a:t>blocks with same P/E cycle </a:t>
            </a:r>
            <a:r>
              <a:rPr lang="en-US" sz="1800" dirty="0">
                <a:latin typeface="Segoe UI" panose="020B0502040204020203" pitchFamily="34" charset="0"/>
                <a:cs typeface="Segoe UI" panose="020B0502040204020203" pitchFamily="34" charset="0"/>
              </a:rPr>
              <a:t>via copyback to measure error rate </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14</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Error Characteristics</a:t>
            </a:r>
          </a:p>
        </p:txBody>
      </p:sp>
      <p:sp>
        <p:nvSpPr>
          <p:cNvPr id="23" name="Google Shape;180;p30">
            <a:extLst>
              <a:ext uri="{FF2B5EF4-FFF2-40B4-BE49-F238E27FC236}">
                <a16:creationId xmlns:a16="http://schemas.microsoft.com/office/drawing/2014/main" id="{09FEE52A-82AF-83EB-A201-A388F506D494}"/>
              </a:ext>
            </a:extLst>
          </p:cNvPr>
          <p:cNvSpPr txBox="1"/>
          <p:nvPr/>
        </p:nvSpPr>
        <p:spPr>
          <a:xfrm>
            <a:off x="400638" y="6352674"/>
            <a:ext cx="10811798" cy="426991"/>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P/E cycle means the program/erase cycle</a:t>
            </a:r>
          </a:p>
        </p:txBody>
      </p:sp>
      <p:grpSp>
        <p:nvGrpSpPr>
          <p:cNvPr id="42" name="Group 41">
            <a:extLst>
              <a:ext uri="{FF2B5EF4-FFF2-40B4-BE49-F238E27FC236}">
                <a16:creationId xmlns:a16="http://schemas.microsoft.com/office/drawing/2014/main" id="{A8E5475B-EB26-FD4E-08FF-6BD7A297F4B3}"/>
              </a:ext>
            </a:extLst>
          </p:cNvPr>
          <p:cNvGrpSpPr/>
          <p:nvPr/>
        </p:nvGrpSpPr>
        <p:grpSpPr>
          <a:xfrm>
            <a:off x="-56990" y="1993804"/>
            <a:ext cx="12293282" cy="3197360"/>
            <a:chOff x="-56990" y="1993804"/>
            <a:chExt cx="12293282" cy="3197360"/>
          </a:xfrm>
        </p:grpSpPr>
        <p:cxnSp>
          <p:nvCxnSpPr>
            <p:cNvPr id="30" name="Straight Arrow Connector 29">
              <a:extLst>
                <a:ext uri="{FF2B5EF4-FFF2-40B4-BE49-F238E27FC236}">
                  <a16:creationId xmlns:a16="http://schemas.microsoft.com/office/drawing/2014/main" id="{CBD4ADA4-7B43-749C-E015-8E66762D95D5}"/>
                </a:ext>
              </a:extLst>
            </p:cNvPr>
            <p:cNvCxnSpPr>
              <a:cxnSpLocks/>
            </p:cNvCxnSpPr>
            <p:nvPr/>
          </p:nvCxnSpPr>
          <p:spPr>
            <a:xfrm>
              <a:off x="1952553" y="4723254"/>
              <a:ext cx="9989648"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72E24719-FEEA-6239-3546-229B3B1B4075}"/>
                </a:ext>
              </a:extLst>
            </p:cNvPr>
            <p:cNvCxnSpPr>
              <a:cxnSpLocks/>
            </p:cNvCxnSpPr>
            <p:nvPr/>
          </p:nvCxnSpPr>
          <p:spPr>
            <a:xfrm rot="16200000">
              <a:off x="601579" y="3365404"/>
              <a:ext cx="2743200"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0" name="Google Shape;347;p39">
              <a:extLst>
                <a:ext uri="{FF2B5EF4-FFF2-40B4-BE49-F238E27FC236}">
                  <a16:creationId xmlns:a16="http://schemas.microsoft.com/office/drawing/2014/main" id="{3A427C5E-4E5C-5011-40BA-BBA8237F68E2}"/>
                </a:ext>
              </a:extLst>
            </p:cNvPr>
            <p:cNvSpPr txBox="1">
              <a:spLocks/>
            </p:cNvSpPr>
            <p:nvPr/>
          </p:nvSpPr>
          <p:spPr>
            <a:xfrm>
              <a:off x="10008732" y="4723254"/>
              <a:ext cx="2227560" cy="46791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Copyback count</a:t>
              </a:r>
            </a:p>
          </p:txBody>
        </p:sp>
        <p:sp>
          <p:nvSpPr>
            <p:cNvPr id="41" name="Google Shape;347;p39">
              <a:extLst>
                <a:ext uri="{FF2B5EF4-FFF2-40B4-BE49-F238E27FC236}">
                  <a16:creationId xmlns:a16="http://schemas.microsoft.com/office/drawing/2014/main" id="{58CCFF5C-9588-7A93-6826-434EC326E1A4}"/>
                </a:ext>
              </a:extLst>
            </p:cNvPr>
            <p:cNvSpPr txBox="1">
              <a:spLocks/>
            </p:cNvSpPr>
            <p:nvPr/>
          </p:nvSpPr>
          <p:spPr>
            <a:xfrm>
              <a:off x="-56990" y="3133621"/>
              <a:ext cx="2112672"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Raw bit error rate</a:t>
              </a:r>
            </a:p>
          </p:txBody>
        </p:sp>
      </p:grpSp>
      <p:grpSp>
        <p:nvGrpSpPr>
          <p:cNvPr id="58" name="Group 57">
            <a:extLst>
              <a:ext uri="{FF2B5EF4-FFF2-40B4-BE49-F238E27FC236}">
                <a16:creationId xmlns:a16="http://schemas.microsoft.com/office/drawing/2014/main" id="{A7FA36E7-9EAC-2223-B16D-80CFB331C9DB}"/>
              </a:ext>
            </a:extLst>
          </p:cNvPr>
          <p:cNvGrpSpPr/>
          <p:nvPr/>
        </p:nvGrpSpPr>
        <p:grpSpPr>
          <a:xfrm>
            <a:off x="1973179" y="3950803"/>
            <a:ext cx="9832842" cy="387417"/>
            <a:chOff x="1973179" y="3950803"/>
            <a:chExt cx="9832842" cy="387417"/>
          </a:xfrm>
        </p:grpSpPr>
        <p:cxnSp>
          <p:nvCxnSpPr>
            <p:cNvPr id="45" name="Straight Connector 44">
              <a:extLst>
                <a:ext uri="{FF2B5EF4-FFF2-40B4-BE49-F238E27FC236}">
                  <a16:creationId xmlns:a16="http://schemas.microsoft.com/office/drawing/2014/main" id="{3EB84C69-2F41-8A90-5C6D-16EDCED6B06D}"/>
                </a:ext>
              </a:extLst>
            </p:cNvPr>
            <p:cNvCxnSpPr/>
            <p:nvPr/>
          </p:nvCxnSpPr>
          <p:spPr>
            <a:xfrm>
              <a:off x="1973179" y="4335778"/>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FE4B9DA9-21A9-E22E-08A0-0126D33FAD54}"/>
                </a:ext>
              </a:extLst>
            </p:cNvPr>
            <p:cNvCxnSpPr>
              <a:cxnSpLocks/>
            </p:cNvCxnSpPr>
            <p:nvPr/>
          </p:nvCxnSpPr>
          <p:spPr>
            <a:xfrm rot="-240000">
              <a:off x="4955192" y="4287181"/>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E6D9EF4F-5B99-8955-9F01-73963F9AEFFC}"/>
                </a:ext>
              </a:extLst>
            </p:cNvPr>
            <p:cNvCxnSpPr/>
            <p:nvPr/>
          </p:nvCxnSpPr>
          <p:spPr>
            <a:xfrm>
              <a:off x="3465094" y="4338220"/>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81C44D4F-26EB-C9E0-A80A-2A4B4D2FA321}"/>
                </a:ext>
              </a:extLst>
            </p:cNvPr>
            <p:cNvCxnSpPr/>
            <p:nvPr/>
          </p:nvCxnSpPr>
          <p:spPr>
            <a:xfrm>
              <a:off x="6445290" y="4234198"/>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5A6FE6E1-416C-CCD6-C296-008DFF1B0A39}"/>
                </a:ext>
              </a:extLst>
            </p:cNvPr>
            <p:cNvCxnSpPr>
              <a:cxnSpLocks/>
            </p:cNvCxnSpPr>
            <p:nvPr/>
          </p:nvCxnSpPr>
          <p:spPr>
            <a:xfrm rot="-360000">
              <a:off x="7929484" y="4158944"/>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270569F2-DC04-6C6D-56D4-90EB9BEBF9E6}"/>
                </a:ext>
              </a:extLst>
            </p:cNvPr>
            <p:cNvCxnSpPr>
              <a:cxnSpLocks/>
            </p:cNvCxnSpPr>
            <p:nvPr/>
          </p:nvCxnSpPr>
          <p:spPr>
            <a:xfrm rot="-900000">
              <a:off x="10800181" y="3950803"/>
              <a:ext cx="1005840"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E7A510EC-2070-9B02-ADC6-7263683150EE}"/>
                </a:ext>
              </a:extLst>
            </p:cNvPr>
            <p:cNvCxnSpPr/>
            <p:nvPr/>
          </p:nvCxnSpPr>
          <p:spPr>
            <a:xfrm>
              <a:off x="9357894" y="4080970"/>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grpSp>
      <p:grpSp>
        <p:nvGrpSpPr>
          <p:cNvPr id="68" name="Group 67">
            <a:extLst>
              <a:ext uri="{FF2B5EF4-FFF2-40B4-BE49-F238E27FC236}">
                <a16:creationId xmlns:a16="http://schemas.microsoft.com/office/drawing/2014/main" id="{4A2A9B34-307E-4E67-F74A-A218EE9E6E00}"/>
              </a:ext>
            </a:extLst>
          </p:cNvPr>
          <p:cNvGrpSpPr/>
          <p:nvPr/>
        </p:nvGrpSpPr>
        <p:grpSpPr>
          <a:xfrm>
            <a:off x="1973179" y="3672054"/>
            <a:ext cx="9860314" cy="647635"/>
            <a:chOff x="1973179" y="3672054"/>
            <a:chExt cx="9860314" cy="647635"/>
          </a:xfrm>
        </p:grpSpPr>
        <p:cxnSp>
          <p:nvCxnSpPr>
            <p:cNvPr id="56" name="Straight Connector 55">
              <a:extLst>
                <a:ext uri="{FF2B5EF4-FFF2-40B4-BE49-F238E27FC236}">
                  <a16:creationId xmlns:a16="http://schemas.microsoft.com/office/drawing/2014/main" id="{8468CEBC-904A-201F-6067-64000967A199}"/>
                </a:ext>
              </a:extLst>
            </p:cNvPr>
            <p:cNvCxnSpPr/>
            <p:nvPr/>
          </p:nvCxnSpPr>
          <p:spPr>
            <a:xfrm>
              <a:off x="1973179" y="431968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8BF1566E-4E49-42A9-6195-00A6A379083F}"/>
                </a:ext>
              </a:extLst>
            </p:cNvPr>
            <p:cNvCxnSpPr/>
            <p:nvPr/>
          </p:nvCxnSpPr>
          <p:spPr>
            <a:xfrm>
              <a:off x="3465093" y="431968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C40F92ED-183F-3D80-1506-C8D291AEF5BF}"/>
                </a:ext>
              </a:extLst>
            </p:cNvPr>
            <p:cNvCxnSpPr>
              <a:cxnSpLocks/>
            </p:cNvCxnSpPr>
            <p:nvPr/>
          </p:nvCxnSpPr>
          <p:spPr>
            <a:xfrm rot="-360000">
              <a:off x="4931839" y="423244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48BE2CBB-20B4-9CF6-5C16-662C7B66CB1F}"/>
                </a:ext>
              </a:extLst>
            </p:cNvPr>
            <p:cNvCxnSpPr>
              <a:cxnSpLocks/>
            </p:cNvCxnSpPr>
            <p:nvPr/>
          </p:nvCxnSpPr>
          <p:spPr>
            <a:xfrm rot="-240000">
              <a:off x="6389959" y="4102440"/>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662359B5-6D7E-6A05-9C91-83426CBE9AFD}"/>
                </a:ext>
              </a:extLst>
            </p:cNvPr>
            <p:cNvCxnSpPr>
              <a:cxnSpLocks/>
            </p:cNvCxnSpPr>
            <p:nvPr/>
          </p:nvCxnSpPr>
          <p:spPr>
            <a:xfrm rot="-240000">
              <a:off x="7858589" y="3998411"/>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E9BE0BB-37A5-9216-628A-C6F681CB90D4}"/>
                </a:ext>
              </a:extLst>
            </p:cNvPr>
            <p:cNvCxnSpPr/>
            <p:nvPr/>
          </p:nvCxnSpPr>
          <p:spPr>
            <a:xfrm>
              <a:off x="9325402" y="3946375"/>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E1FC6043-0482-17FD-62BD-F5BA5765550E}"/>
                </a:ext>
              </a:extLst>
            </p:cNvPr>
            <p:cNvCxnSpPr>
              <a:cxnSpLocks/>
            </p:cNvCxnSpPr>
            <p:nvPr/>
          </p:nvCxnSpPr>
          <p:spPr>
            <a:xfrm rot="-1800000">
              <a:off x="10736213" y="3672054"/>
              <a:ext cx="1097280"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grpSp>
      <p:grpSp>
        <p:nvGrpSpPr>
          <p:cNvPr id="77" name="Group 76">
            <a:extLst>
              <a:ext uri="{FF2B5EF4-FFF2-40B4-BE49-F238E27FC236}">
                <a16:creationId xmlns:a16="http://schemas.microsoft.com/office/drawing/2014/main" id="{0B3AA792-1507-0801-4CF5-E4C743DC259A}"/>
              </a:ext>
            </a:extLst>
          </p:cNvPr>
          <p:cNvGrpSpPr/>
          <p:nvPr/>
        </p:nvGrpSpPr>
        <p:grpSpPr>
          <a:xfrm>
            <a:off x="1973178" y="2321253"/>
            <a:ext cx="9910231" cy="1965928"/>
            <a:chOff x="1973178" y="2321253"/>
            <a:chExt cx="9910231" cy="1965928"/>
          </a:xfrm>
        </p:grpSpPr>
        <p:cxnSp>
          <p:nvCxnSpPr>
            <p:cNvPr id="69" name="Straight Connector 68">
              <a:extLst>
                <a:ext uri="{FF2B5EF4-FFF2-40B4-BE49-F238E27FC236}">
                  <a16:creationId xmlns:a16="http://schemas.microsoft.com/office/drawing/2014/main" id="{46E3E3F4-B149-4977-EE94-22A184DB188A}"/>
                </a:ext>
              </a:extLst>
            </p:cNvPr>
            <p:cNvCxnSpPr/>
            <p:nvPr/>
          </p:nvCxnSpPr>
          <p:spPr>
            <a:xfrm>
              <a:off x="1973178" y="4287181"/>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CAB89708-22CC-71B7-51EA-AD4D1B39558C}"/>
                </a:ext>
              </a:extLst>
            </p:cNvPr>
            <p:cNvCxnSpPr>
              <a:cxnSpLocks/>
            </p:cNvCxnSpPr>
            <p:nvPr/>
          </p:nvCxnSpPr>
          <p:spPr>
            <a:xfrm rot="-240000">
              <a:off x="3449330" y="4235456"/>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4C6B3C4B-06F1-D6B5-4A46-023DE69D40CE}"/>
                </a:ext>
              </a:extLst>
            </p:cNvPr>
            <p:cNvCxnSpPr>
              <a:cxnSpLocks/>
            </p:cNvCxnSpPr>
            <p:nvPr/>
          </p:nvCxnSpPr>
          <p:spPr>
            <a:xfrm rot="-240000">
              <a:off x="4909720" y="412985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7E8EE038-FC58-43A4-8C39-C837C7CC63EE}"/>
                </a:ext>
              </a:extLst>
            </p:cNvPr>
            <p:cNvCxnSpPr>
              <a:cxnSpLocks/>
            </p:cNvCxnSpPr>
            <p:nvPr/>
          </p:nvCxnSpPr>
          <p:spPr>
            <a:xfrm rot="-360000">
              <a:off x="6372914" y="4000781"/>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7897350-61B5-454F-71CB-CEF563FA6C7C}"/>
                </a:ext>
              </a:extLst>
            </p:cNvPr>
            <p:cNvCxnSpPr>
              <a:cxnSpLocks/>
            </p:cNvCxnSpPr>
            <p:nvPr/>
          </p:nvCxnSpPr>
          <p:spPr>
            <a:xfrm rot="-900000">
              <a:off x="7814125" y="3734449"/>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D41133C3-CA7E-AC13-D0F4-5A2EF7FD7791}"/>
                </a:ext>
              </a:extLst>
            </p:cNvPr>
            <p:cNvCxnSpPr>
              <a:cxnSpLocks/>
            </p:cNvCxnSpPr>
            <p:nvPr/>
          </p:nvCxnSpPr>
          <p:spPr>
            <a:xfrm rot="-1800000">
              <a:off x="9174039" y="317372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5D8CC2EE-A152-B11B-CD84-6EF176EE3C87}"/>
                </a:ext>
              </a:extLst>
            </p:cNvPr>
            <p:cNvCxnSpPr>
              <a:cxnSpLocks/>
            </p:cNvCxnSpPr>
            <p:nvPr/>
          </p:nvCxnSpPr>
          <p:spPr>
            <a:xfrm rot="-2400000">
              <a:off x="10391494" y="232125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grpSp>
      <p:sp>
        <p:nvSpPr>
          <p:cNvPr id="76" name="Google Shape;347;p39">
            <a:extLst>
              <a:ext uri="{FF2B5EF4-FFF2-40B4-BE49-F238E27FC236}">
                <a16:creationId xmlns:a16="http://schemas.microsoft.com/office/drawing/2014/main" id="{4579724B-6590-E822-F975-32A13A03D18C}"/>
              </a:ext>
            </a:extLst>
          </p:cNvPr>
          <p:cNvSpPr txBox="1">
            <a:spLocks/>
          </p:cNvSpPr>
          <p:nvPr/>
        </p:nvSpPr>
        <p:spPr>
          <a:xfrm>
            <a:off x="8960312" y="2022742"/>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accent5">
                    <a:lumMod val="60000"/>
                    <a:lumOff val="40000"/>
                  </a:schemeClr>
                </a:solidFill>
                <a:latin typeface="Segoe UI" panose="020B0502040204020203" pitchFamily="34" charset="0"/>
                <a:cs typeface="Segoe UI" panose="020B0502040204020203" pitchFamily="34" charset="0"/>
              </a:rPr>
              <a:t>P/E cycle = 4500</a:t>
            </a:r>
          </a:p>
        </p:txBody>
      </p:sp>
      <p:sp>
        <p:nvSpPr>
          <p:cNvPr id="78" name="Google Shape;347;p39">
            <a:extLst>
              <a:ext uri="{FF2B5EF4-FFF2-40B4-BE49-F238E27FC236}">
                <a16:creationId xmlns:a16="http://schemas.microsoft.com/office/drawing/2014/main" id="{3073DE20-E7A7-2143-82E6-CB2A8CFBA0BC}"/>
              </a:ext>
            </a:extLst>
          </p:cNvPr>
          <p:cNvSpPr txBox="1">
            <a:spLocks/>
          </p:cNvSpPr>
          <p:nvPr/>
        </p:nvSpPr>
        <p:spPr>
          <a:xfrm>
            <a:off x="9825605" y="3022776"/>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accent2">
                    <a:lumMod val="75000"/>
                  </a:schemeClr>
                </a:solidFill>
                <a:latin typeface="Segoe UI" panose="020B0502040204020203" pitchFamily="34" charset="0"/>
                <a:cs typeface="Segoe UI" panose="020B0502040204020203" pitchFamily="34" charset="0"/>
              </a:rPr>
              <a:t>P/E cycle = 3000</a:t>
            </a:r>
          </a:p>
        </p:txBody>
      </p:sp>
      <p:sp>
        <p:nvSpPr>
          <p:cNvPr id="79" name="Google Shape;347;p39">
            <a:extLst>
              <a:ext uri="{FF2B5EF4-FFF2-40B4-BE49-F238E27FC236}">
                <a16:creationId xmlns:a16="http://schemas.microsoft.com/office/drawing/2014/main" id="{C5AD0C35-524A-7213-5DC7-1B4AC9E95E0C}"/>
              </a:ext>
            </a:extLst>
          </p:cNvPr>
          <p:cNvSpPr txBox="1">
            <a:spLocks/>
          </p:cNvSpPr>
          <p:nvPr/>
        </p:nvSpPr>
        <p:spPr>
          <a:xfrm>
            <a:off x="10071449" y="4035287"/>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2">
                    <a:lumMod val="50000"/>
                    <a:lumOff val="50000"/>
                  </a:schemeClr>
                </a:solidFill>
                <a:latin typeface="Segoe UI" panose="020B0502040204020203" pitchFamily="34" charset="0"/>
                <a:cs typeface="Segoe UI" panose="020B0502040204020203" pitchFamily="34" charset="0"/>
              </a:rPr>
              <a:t>P/E cycle = 1500</a:t>
            </a:r>
          </a:p>
        </p:txBody>
      </p:sp>
    </p:spTree>
    <p:extLst>
      <p:ext uri="{BB962C8B-B14F-4D97-AF65-F5344CB8AC3E}">
        <p14:creationId xmlns:p14="http://schemas.microsoft.com/office/powerpoint/2010/main" val="39189082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5624667-7349-6A15-CBC4-603D4D9B0E0E}"/>
              </a:ext>
            </a:extLst>
          </p:cNvPr>
          <p:cNvGrpSpPr/>
          <p:nvPr/>
        </p:nvGrpSpPr>
        <p:grpSpPr>
          <a:xfrm>
            <a:off x="-56990" y="1993804"/>
            <a:ext cx="12293282" cy="3197360"/>
            <a:chOff x="-56990" y="1993804"/>
            <a:chExt cx="12293282" cy="3197360"/>
          </a:xfrm>
        </p:grpSpPr>
        <p:cxnSp>
          <p:nvCxnSpPr>
            <p:cNvPr id="9" name="Straight Arrow Connector 8">
              <a:extLst>
                <a:ext uri="{FF2B5EF4-FFF2-40B4-BE49-F238E27FC236}">
                  <a16:creationId xmlns:a16="http://schemas.microsoft.com/office/drawing/2014/main" id="{9CD891B6-963E-7CB0-FB92-8B23B49D3C3D}"/>
                </a:ext>
              </a:extLst>
            </p:cNvPr>
            <p:cNvCxnSpPr>
              <a:cxnSpLocks/>
            </p:cNvCxnSpPr>
            <p:nvPr/>
          </p:nvCxnSpPr>
          <p:spPr>
            <a:xfrm>
              <a:off x="1952553" y="4723254"/>
              <a:ext cx="9989648"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7D0E9468-E01E-CA03-E66B-67ADFB89D1FF}"/>
                </a:ext>
              </a:extLst>
            </p:cNvPr>
            <p:cNvCxnSpPr>
              <a:cxnSpLocks/>
            </p:cNvCxnSpPr>
            <p:nvPr/>
          </p:nvCxnSpPr>
          <p:spPr>
            <a:xfrm rot="16200000">
              <a:off x="601579" y="3365404"/>
              <a:ext cx="2743200"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1" name="Google Shape;347;p39">
              <a:extLst>
                <a:ext uri="{FF2B5EF4-FFF2-40B4-BE49-F238E27FC236}">
                  <a16:creationId xmlns:a16="http://schemas.microsoft.com/office/drawing/2014/main" id="{2027C38C-2568-1FB3-F0EF-576129F29C7B}"/>
                </a:ext>
              </a:extLst>
            </p:cNvPr>
            <p:cNvSpPr txBox="1">
              <a:spLocks/>
            </p:cNvSpPr>
            <p:nvPr/>
          </p:nvSpPr>
          <p:spPr>
            <a:xfrm>
              <a:off x="10008732" y="4723254"/>
              <a:ext cx="2227560" cy="46791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Copyback count</a:t>
              </a:r>
            </a:p>
          </p:txBody>
        </p:sp>
        <p:sp>
          <p:nvSpPr>
            <p:cNvPr id="12" name="Google Shape;347;p39">
              <a:extLst>
                <a:ext uri="{FF2B5EF4-FFF2-40B4-BE49-F238E27FC236}">
                  <a16:creationId xmlns:a16="http://schemas.microsoft.com/office/drawing/2014/main" id="{F1C6A12E-9EBD-B794-5750-B7AAC13AF0F1}"/>
                </a:ext>
              </a:extLst>
            </p:cNvPr>
            <p:cNvSpPr txBox="1">
              <a:spLocks/>
            </p:cNvSpPr>
            <p:nvPr/>
          </p:nvSpPr>
          <p:spPr>
            <a:xfrm>
              <a:off x="-56990" y="3133621"/>
              <a:ext cx="2112672"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Raw bit error rate</a:t>
              </a:r>
            </a:p>
          </p:txBody>
        </p:sp>
      </p:grpSp>
      <p:sp>
        <p:nvSpPr>
          <p:cNvPr id="2" name="Title 1">
            <a:extLst>
              <a:ext uri="{FF2B5EF4-FFF2-40B4-BE49-F238E27FC236}">
                <a16:creationId xmlns:a16="http://schemas.microsoft.com/office/drawing/2014/main" id="{E30415BB-F04D-AAFD-2BC8-6A8FF308E11D}"/>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Move data between </a:t>
            </a:r>
            <a:r>
              <a:rPr lang="en-US" sz="1800" b="1" dirty="0">
                <a:latin typeface="Segoe UI" panose="020B0502040204020203" pitchFamily="34" charset="0"/>
                <a:cs typeface="Segoe UI" panose="020B0502040204020203" pitchFamily="34" charset="0"/>
              </a:rPr>
              <a:t>blocks with same P/E cycle </a:t>
            </a:r>
            <a:r>
              <a:rPr lang="en-US" sz="1800" dirty="0">
                <a:latin typeface="Segoe UI" panose="020B0502040204020203" pitchFamily="34" charset="0"/>
                <a:cs typeface="Segoe UI" panose="020B0502040204020203" pitchFamily="34" charset="0"/>
              </a:rPr>
              <a:t>via copyback to measure error rate </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15</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Error Characteristics</a:t>
            </a:r>
          </a:p>
        </p:txBody>
      </p:sp>
      <p:sp>
        <p:nvSpPr>
          <p:cNvPr id="23" name="Google Shape;180;p30">
            <a:extLst>
              <a:ext uri="{FF2B5EF4-FFF2-40B4-BE49-F238E27FC236}">
                <a16:creationId xmlns:a16="http://schemas.microsoft.com/office/drawing/2014/main" id="{09FEE52A-82AF-83EB-A201-A388F506D494}"/>
              </a:ext>
            </a:extLst>
          </p:cNvPr>
          <p:cNvSpPr txBox="1"/>
          <p:nvPr/>
        </p:nvSpPr>
        <p:spPr>
          <a:xfrm>
            <a:off x="400638" y="6352674"/>
            <a:ext cx="10811798" cy="531701"/>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P/E cycle means the program/erase cycle</a:t>
            </a: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This ECC can protect data under the raw bit error rate of (120 / (1024 * 8)) = 0.0146484375, with 120 bits correction per 1024 bytes</a:t>
            </a:r>
          </a:p>
        </p:txBody>
      </p:sp>
      <p:grpSp>
        <p:nvGrpSpPr>
          <p:cNvPr id="58" name="Group 57">
            <a:extLst>
              <a:ext uri="{FF2B5EF4-FFF2-40B4-BE49-F238E27FC236}">
                <a16:creationId xmlns:a16="http://schemas.microsoft.com/office/drawing/2014/main" id="{A7FA36E7-9EAC-2223-B16D-80CFB331C9DB}"/>
              </a:ext>
            </a:extLst>
          </p:cNvPr>
          <p:cNvGrpSpPr/>
          <p:nvPr/>
        </p:nvGrpSpPr>
        <p:grpSpPr>
          <a:xfrm>
            <a:off x="1973179" y="3950803"/>
            <a:ext cx="9832842" cy="387417"/>
            <a:chOff x="1973179" y="3950803"/>
            <a:chExt cx="9832842" cy="387417"/>
          </a:xfrm>
        </p:grpSpPr>
        <p:cxnSp>
          <p:nvCxnSpPr>
            <p:cNvPr id="45" name="Straight Connector 44">
              <a:extLst>
                <a:ext uri="{FF2B5EF4-FFF2-40B4-BE49-F238E27FC236}">
                  <a16:creationId xmlns:a16="http://schemas.microsoft.com/office/drawing/2014/main" id="{3EB84C69-2F41-8A90-5C6D-16EDCED6B06D}"/>
                </a:ext>
              </a:extLst>
            </p:cNvPr>
            <p:cNvCxnSpPr/>
            <p:nvPr/>
          </p:nvCxnSpPr>
          <p:spPr>
            <a:xfrm>
              <a:off x="1973179" y="4335778"/>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FE4B9DA9-21A9-E22E-08A0-0126D33FAD54}"/>
                </a:ext>
              </a:extLst>
            </p:cNvPr>
            <p:cNvCxnSpPr>
              <a:cxnSpLocks/>
            </p:cNvCxnSpPr>
            <p:nvPr/>
          </p:nvCxnSpPr>
          <p:spPr>
            <a:xfrm rot="-240000">
              <a:off x="4955192" y="4287181"/>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E6D9EF4F-5B99-8955-9F01-73963F9AEFFC}"/>
                </a:ext>
              </a:extLst>
            </p:cNvPr>
            <p:cNvCxnSpPr/>
            <p:nvPr/>
          </p:nvCxnSpPr>
          <p:spPr>
            <a:xfrm>
              <a:off x="3465094" y="4338220"/>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81C44D4F-26EB-C9E0-A80A-2A4B4D2FA321}"/>
                </a:ext>
              </a:extLst>
            </p:cNvPr>
            <p:cNvCxnSpPr/>
            <p:nvPr/>
          </p:nvCxnSpPr>
          <p:spPr>
            <a:xfrm>
              <a:off x="6445290" y="4234198"/>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5A6FE6E1-416C-CCD6-C296-008DFF1B0A39}"/>
                </a:ext>
              </a:extLst>
            </p:cNvPr>
            <p:cNvCxnSpPr>
              <a:cxnSpLocks/>
            </p:cNvCxnSpPr>
            <p:nvPr/>
          </p:nvCxnSpPr>
          <p:spPr>
            <a:xfrm rot="-360000">
              <a:off x="7929484" y="4158944"/>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270569F2-DC04-6C6D-56D4-90EB9BEBF9E6}"/>
                </a:ext>
              </a:extLst>
            </p:cNvPr>
            <p:cNvCxnSpPr>
              <a:cxnSpLocks/>
            </p:cNvCxnSpPr>
            <p:nvPr/>
          </p:nvCxnSpPr>
          <p:spPr>
            <a:xfrm rot="-900000">
              <a:off x="10800181" y="3950803"/>
              <a:ext cx="1005840"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E7A510EC-2070-9B02-ADC6-7263683150EE}"/>
                </a:ext>
              </a:extLst>
            </p:cNvPr>
            <p:cNvCxnSpPr/>
            <p:nvPr/>
          </p:nvCxnSpPr>
          <p:spPr>
            <a:xfrm>
              <a:off x="9357894" y="4080970"/>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grpSp>
      <p:grpSp>
        <p:nvGrpSpPr>
          <p:cNvPr id="68" name="Group 67">
            <a:extLst>
              <a:ext uri="{FF2B5EF4-FFF2-40B4-BE49-F238E27FC236}">
                <a16:creationId xmlns:a16="http://schemas.microsoft.com/office/drawing/2014/main" id="{4A2A9B34-307E-4E67-F74A-A218EE9E6E00}"/>
              </a:ext>
            </a:extLst>
          </p:cNvPr>
          <p:cNvGrpSpPr/>
          <p:nvPr/>
        </p:nvGrpSpPr>
        <p:grpSpPr>
          <a:xfrm>
            <a:off x="1973179" y="3672054"/>
            <a:ext cx="9860314" cy="647635"/>
            <a:chOff x="1973179" y="3672054"/>
            <a:chExt cx="9860314" cy="647635"/>
          </a:xfrm>
        </p:grpSpPr>
        <p:cxnSp>
          <p:nvCxnSpPr>
            <p:cNvPr id="56" name="Straight Connector 55">
              <a:extLst>
                <a:ext uri="{FF2B5EF4-FFF2-40B4-BE49-F238E27FC236}">
                  <a16:creationId xmlns:a16="http://schemas.microsoft.com/office/drawing/2014/main" id="{8468CEBC-904A-201F-6067-64000967A199}"/>
                </a:ext>
              </a:extLst>
            </p:cNvPr>
            <p:cNvCxnSpPr/>
            <p:nvPr/>
          </p:nvCxnSpPr>
          <p:spPr>
            <a:xfrm>
              <a:off x="1973179" y="431968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8BF1566E-4E49-42A9-6195-00A6A379083F}"/>
                </a:ext>
              </a:extLst>
            </p:cNvPr>
            <p:cNvCxnSpPr/>
            <p:nvPr/>
          </p:nvCxnSpPr>
          <p:spPr>
            <a:xfrm>
              <a:off x="3465093" y="431968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C40F92ED-183F-3D80-1506-C8D291AEF5BF}"/>
                </a:ext>
              </a:extLst>
            </p:cNvPr>
            <p:cNvCxnSpPr>
              <a:cxnSpLocks/>
            </p:cNvCxnSpPr>
            <p:nvPr/>
          </p:nvCxnSpPr>
          <p:spPr>
            <a:xfrm rot="-360000">
              <a:off x="4931839" y="423244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48BE2CBB-20B4-9CF6-5C16-662C7B66CB1F}"/>
                </a:ext>
              </a:extLst>
            </p:cNvPr>
            <p:cNvCxnSpPr>
              <a:cxnSpLocks/>
            </p:cNvCxnSpPr>
            <p:nvPr/>
          </p:nvCxnSpPr>
          <p:spPr>
            <a:xfrm rot="-240000">
              <a:off x="6389959" y="4102440"/>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662359B5-6D7E-6A05-9C91-83426CBE9AFD}"/>
                </a:ext>
              </a:extLst>
            </p:cNvPr>
            <p:cNvCxnSpPr>
              <a:cxnSpLocks/>
            </p:cNvCxnSpPr>
            <p:nvPr/>
          </p:nvCxnSpPr>
          <p:spPr>
            <a:xfrm rot="-240000">
              <a:off x="7858589" y="3998411"/>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E9BE0BB-37A5-9216-628A-C6F681CB90D4}"/>
                </a:ext>
              </a:extLst>
            </p:cNvPr>
            <p:cNvCxnSpPr/>
            <p:nvPr/>
          </p:nvCxnSpPr>
          <p:spPr>
            <a:xfrm>
              <a:off x="9325402" y="3946375"/>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E1FC6043-0482-17FD-62BD-F5BA5765550E}"/>
                </a:ext>
              </a:extLst>
            </p:cNvPr>
            <p:cNvCxnSpPr>
              <a:cxnSpLocks/>
            </p:cNvCxnSpPr>
            <p:nvPr/>
          </p:nvCxnSpPr>
          <p:spPr>
            <a:xfrm rot="-1800000">
              <a:off x="10736213" y="3672054"/>
              <a:ext cx="1097280"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grpSp>
      <p:grpSp>
        <p:nvGrpSpPr>
          <p:cNvPr id="77" name="Group 76">
            <a:extLst>
              <a:ext uri="{FF2B5EF4-FFF2-40B4-BE49-F238E27FC236}">
                <a16:creationId xmlns:a16="http://schemas.microsoft.com/office/drawing/2014/main" id="{0B3AA792-1507-0801-4CF5-E4C743DC259A}"/>
              </a:ext>
            </a:extLst>
          </p:cNvPr>
          <p:cNvGrpSpPr/>
          <p:nvPr/>
        </p:nvGrpSpPr>
        <p:grpSpPr>
          <a:xfrm>
            <a:off x="1973178" y="2321253"/>
            <a:ext cx="9910231" cy="1965928"/>
            <a:chOff x="1973178" y="2321253"/>
            <a:chExt cx="9910231" cy="1965928"/>
          </a:xfrm>
        </p:grpSpPr>
        <p:cxnSp>
          <p:nvCxnSpPr>
            <p:cNvPr id="69" name="Straight Connector 68">
              <a:extLst>
                <a:ext uri="{FF2B5EF4-FFF2-40B4-BE49-F238E27FC236}">
                  <a16:creationId xmlns:a16="http://schemas.microsoft.com/office/drawing/2014/main" id="{46E3E3F4-B149-4977-EE94-22A184DB188A}"/>
                </a:ext>
              </a:extLst>
            </p:cNvPr>
            <p:cNvCxnSpPr/>
            <p:nvPr/>
          </p:nvCxnSpPr>
          <p:spPr>
            <a:xfrm>
              <a:off x="1973178" y="4287181"/>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CAB89708-22CC-71B7-51EA-AD4D1B39558C}"/>
                </a:ext>
              </a:extLst>
            </p:cNvPr>
            <p:cNvCxnSpPr>
              <a:cxnSpLocks/>
            </p:cNvCxnSpPr>
            <p:nvPr/>
          </p:nvCxnSpPr>
          <p:spPr>
            <a:xfrm rot="-240000">
              <a:off x="3449330" y="4235456"/>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4C6B3C4B-06F1-D6B5-4A46-023DE69D40CE}"/>
                </a:ext>
              </a:extLst>
            </p:cNvPr>
            <p:cNvCxnSpPr>
              <a:cxnSpLocks/>
            </p:cNvCxnSpPr>
            <p:nvPr/>
          </p:nvCxnSpPr>
          <p:spPr>
            <a:xfrm rot="-240000">
              <a:off x="4909720" y="412985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7E8EE038-FC58-43A4-8C39-C837C7CC63EE}"/>
                </a:ext>
              </a:extLst>
            </p:cNvPr>
            <p:cNvCxnSpPr>
              <a:cxnSpLocks/>
            </p:cNvCxnSpPr>
            <p:nvPr/>
          </p:nvCxnSpPr>
          <p:spPr>
            <a:xfrm rot="-360000">
              <a:off x="6372914" y="4000781"/>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7897350-61B5-454F-71CB-CEF563FA6C7C}"/>
                </a:ext>
              </a:extLst>
            </p:cNvPr>
            <p:cNvCxnSpPr>
              <a:cxnSpLocks/>
            </p:cNvCxnSpPr>
            <p:nvPr/>
          </p:nvCxnSpPr>
          <p:spPr>
            <a:xfrm rot="-900000">
              <a:off x="7814125" y="3734449"/>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D41133C3-CA7E-AC13-D0F4-5A2EF7FD7791}"/>
                </a:ext>
              </a:extLst>
            </p:cNvPr>
            <p:cNvCxnSpPr>
              <a:cxnSpLocks/>
            </p:cNvCxnSpPr>
            <p:nvPr/>
          </p:nvCxnSpPr>
          <p:spPr>
            <a:xfrm rot="-1800000">
              <a:off x="9174039" y="317372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5D8CC2EE-A152-B11B-CD84-6EF176EE3C87}"/>
                </a:ext>
              </a:extLst>
            </p:cNvPr>
            <p:cNvCxnSpPr>
              <a:cxnSpLocks/>
            </p:cNvCxnSpPr>
            <p:nvPr/>
          </p:nvCxnSpPr>
          <p:spPr>
            <a:xfrm rot="-2400000">
              <a:off x="10391494" y="232125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grpSp>
      <p:sp>
        <p:nvSpPr>
          <p:cNvPr id="76" name="Google Shape;347;p39">
            <a:extLst>
              <a:ext uri="{FF2B5EF4-FFF2-40B4-BE49-F238E27FC236}">
                <a16:creationId xmlns:a16="http://schemas.microsoft.com/office/drawing/2014/main" id="{4579724B-6590-E822-F975-32A13A03D18C}"/>
              </a:ext>
            </a:extLst>
          </p:cNvPr>
          <p:cNvSpPr txBox="1">
            <a:spLocks/>
          </p:cNvSpPr>
          <p:nvPr/>
        </p:nvSpPr>
        <p:spPr>
          <a:xfrm>
            <a:off x="8960312" y="2022742"/>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accent5">
                    <a:lumMod val="60000"/>
                    <a:lumOff val="40000"/>
                  </a:schemeClr>
                </a:solidFill>
                <a:latin typeface="Segoe UI" panose="020B0502040204020203" pitchFamily="34" charset="0"/>
                <a:cs typeface="Segoe UI" panose="020B0502040204020203" pitchFamily="34" charset="0"/>
              </a:rPr>
              <a:t>P/E cycle = 4500</a:t>
            </a:r>
          </a:p>
        </p:txBody>
      </p:sp>
      <p:sp>
        <p:nvSpPr>
          <p:cNvPr id="78" name="Google Shape;347;p39">
            <a:extLst>
              <a:ext uri="{FF2B5EF4-FFF2-40B4-BE49-F238E27FC236}">
                <a16:creationId xmlns:a16="http://schemas.microsoft.com/office/drawing/2014/main" id="{3073DE20-E7A7-2143-82E6-CB2A8CFBA0BC}"/>
              </a:ext>
            </a:extLst>
          </p:cNvPr>
          <p:cNvSpPr txBox="1">
            <a:spLocks/>
          </p:cNvSpPr>
          <p:nvPr/>
        </p:nvSpPr>
        <p:spPr>
          <a:xfrm>
            <a:off x="9825605" y="3022776"/>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accent2">
                    <a:lumMod val="75000"/>
                  </a:schemeClr>
                </a:solidFill>
                <a:latin typeface="Segoe UI" panose="020B0502040204020203" pitchFamily="34" charset="0"/>
                <a:cs typeface="Segoe UI" panose="020B0502040204020203" pitchFamily="34" charset="0"/>
              </a:rPr>
              <a:t>P/E cycle = 3000</a:t>
            </a:r>
          </a:p>
        </p:txBody>
      </p:sp>
      <p:cxnSp>
        <p:nvCxnSpPr>
          <p:cNvPr id="81" name="Straight Connector 80">
            <a:extLst>
              <a:ext uri="{FF2B5EF4-FFF2-40B4-BE49-F238E27FC236}">
                <a16:creationId xmlns:a16="http://schemas.microsoft.com/office/drawing/2014/main" id="{968D0A95-F97B-2743-88BF-0E4E49ECB0CE}"/>
              </a:ext>
            </a:extLst>
          </p:cNvPr>
          <p:cNvCxnSpPr/>
          <p:nvPr/>
        </p:nvCxnSpPr>
        <p:spPr>
          <a:xfrm>
            <a:off x="1714098" y="4080969"/>
            <a:ext cx="10241280" cy="0"/>
          </a:xfrm>
          <a:prstGeom prst="line">
            <a:avLst/>
          </a:prstGeom>
          <a:ln w="38100">
            <a:solidFill>
              <a:srgbClr val="FF0000"/>
            </a:solidFill>
            <a:prstDash val="sysDot"/>
          </a:ln>
        </p:spPr>
        <p:style>
          <a:lnRef idx="2">
            <a:schemeClr val="accent1"/>
          </a:lnRef>
          <a:fillRef idx="0">
            <a:schemeClr val="accent1"/>
          </a:fillRef>
          <a:effectRef idx="1">
            <a:schemeClr val="accent1"/>
          </a:effectRef>
          <a:fontRef idx="minor">
            <a:schemeClr val="tx1"/>
          </a:fontRef>
        </p:style>
      </p:cxnSp>
      <p:sp>
        <p:nvSpPr>
          <p:cNvPr id="82" name="Google Shape;347;p39">
            <a:extLst>
              <a:ext uri="{FF2B5EF4-FFF2-40B4-BE49-F238E27FC236}">
                <a16:creationId xmlns:a16="http://schemas.microsoft.com/office/drawing/2014/main" id="{AD565B59-D405-7D92-DA33-2DC5E9789F54}"/>
              </a:ext>
            </a:extLst>
          </p:cNvPr>
          <p:cNvSpPr txBox="1">
            <a:spLocks/>
          </p:cNvSpPr>
          <p:nvPr/>
        </p:nvSpPr>
        <p:spPr>
          <a:xfrm>
            <a:off x="2202813" y="3581982"/>
            <a:ext cx="3755286"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rgbClr val="FF0000"/>
                </a:solidFill>
                <a:latin typeface="Segoe UI" panose="020B0502040204020203" pitchFamily="34" charset="0"/>
                <a:cs typeface="Segoe UI" panose="020B0502040204020203" pitchFamily="34" charset="0"/>
              </a:rPr>
              <a:t>Error correction capability of ECC</a:t>
            </a:r>
          </a:p>
        </p:txBody>
      </p:sp>
      <p:sp>
        <p:nvSpPr>
          <p:cNvPr id="13" name="Google Shape;347;p39">
            <a:extLst>
              <a:ext uri="{FF2B5EF4-FFF2-40B4-BE49-F238E27FC236}">
                <a16:creationId xmlns:a16="http://schemas.microsoft.com/office/drawing/2014/main" id="{275F9D64-39D1-B289-D9A1-911150851985}"/>
              </a:ext>
            </a:extLst>
          </p:cNvPr>
          <p:cNvSpPr txBox="1">
            <a:spLocks/>
          </p:cNvSpPr>
          <p:nvPr/>
        </p:nvSpPr>
        <p:spPr>
          <a:xfrm>
            <a:off x="10071449" y="4035287"/>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2">
                    <a:lumMod val="50000"/>
                    <a:lumOff val="50000"/>
                  </a:schemeClr>
                </a:solidFill>
                <a:latin typeface="Segoe UI" panose="020B0502040204020203" pitchFamily="34" charset="0"/>
                <a:cs typeface="Segoe UI" panose="020B0502040204020203" pitchFamily="34" charset="0"/>
              </a:rPr>
              <a:t>P/E cycle = 1500</a:t>
            </a:r>
          </a:p>
        </p:txBody>
      </p:sp>
    </p:spTree>
    <p:extLst>
      <p:ext uri="{BB962C8B-B14F-4D97-AF65-F5344CB8AC3E}">
        <p14:creationId xmlns:p14="http://schemas.microsoft.com/office/powerpoint/2010/main" val="2297207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039E49A-7C2C-81E5-A138-22711F154AC0}"/>
              </a:ext>
            </a:extLst>
          </p:cNvPr>
          <p:cNvGrpSpPr/>
          <p:nvPr/>
        </p:nvGrpSpPr>
        <p:grpSpPr>
          <a:xfrm>
            <a:off x="-56990" y="1993804"/>
            <a:ext cx="12293282" cy="3197360"/>
            <a:chOff x="-56990" y="1993804"/>
            <a:chExt cx="12293282" cy="3197360"/>
          </a:xfrm>
        </p:grpSpPr>
        <p:cxnSp>
          <p:nvCxnSpPr>
            <p:cNvPr id="10" name="Straight Arrow Connector 9">
              <a:extLst>
                <a:ext uri="{FF2B5EF4-FFF2-40B4-BE49-F238E27FC236}">
                  <a16:creationId xmlns:a16="http://schemas.microsoft.com/office/drawing/2014/main" id="{E2FF751B-5275-A7EF-E798-7DD7418586A0}"/>
                </a:ext>
              </a:extLst>
            </p:cNvPr>
            <p:cNvCxnSpPr>
              <a:cxnSpLocks/>
            </p:cNvCxnSpPr>
            <p:nvPr/>
          </p:nvCxnSpPr>
          <p:spPr>
            <a:xfrm>
              <a:off x="1952553" y="4723254"/>
              <a:ext cx="9989648"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1F36048D-6576-7D0A-61A7-3BB0CB218F7B}"/>
                </a:ext>
              </a:extLst>
            </p:cNvPr>
            <p:cNvCxnSpPr>
              <a:cxnSpLocks/>
            </p:cNvCxnSpPr>
            <p:nvPr/>
          </p:nvCxnSpPr>
          <p:spPr>
            <a:xfrm rot="16200000">
              <a:off x="601579" y="3365404"/>
              <a:ext cx="2743200"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Google Shape;347;p39">
              <a:extLst>
                <a:ext uri="{FF2B5EF4-FFF2-40B4-BE49-F238E27FC236}">
                  <a16:creationId xmlns:a16="http://schemas.microsoft.com/office/drawing/2014/main" id="{98C21E18-4A90-11B7-76CA-6232988525A8}"/>
                </a:ext>
              </a:extLst>
            </p:cNvPr>
            <p:cNvSpPr txBox="1">
              <a:spLocks/>
            </p:cNvSpPr>
            <p:nvPr/>
          </p:nvSpPr>
          <p:spPr>
            <a:xfrm>
              <a:off x="10008732" y="4723254"/>
              <a:ext cx="2227560" cy="46791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Copyback count</a:t>
              </a:r>
            </a:p>
          </p:txBody>
        </p:sp>
        <p:sp>
          <p:nvSpPr>
            <p:cNvPr id="13" name="Google Shape;347;p39">
              <a:extLst>
                <a:ext uri="{FF2B5EF4-FFF2-40B4-BE49-F238E27FC236}">
                  <a16:creationId xmlns:a16="http://schemas.microsoft.com/office/drawing/2014/main" id="{28933778-7BDC-311B-7081-499EBB364B15}"/>
                </a:ext>
              </a:extLst>
            </p:cNvPr>
            <p:cNvSpPr txBox="1">
              <a:spLocks/>
            </p:cNvSpPr>
            <p:nvPr/>
          </p:nvSpPr>
          <p:spPr>
            <a:xfrm>
              <a:off x="-56990" y="3133621"/>
              <a:ext cx="2112672"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Raw bit error rate</a:t>
              </a:r>
            </a:p>
          </p:txBody>
        </p:sp>
      </p:grpSp>
      <p:sp>
        <p:nvSpPr>
          <p:cNvPr id="2" name="Title 1">
            <a:extLst>
              <a:ext uri="{FF2B5EF4-FFF2-40B4-BE49-F238E27FC236}">
                <a16:creationId xmlns:a16="http://schemas.microsoft.com/office/drawing/2014/main" id="{E30415BB-F04D-AAFD-2BC8-6A8FF308E11D}"/>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Move data between </a:t>
            </a:r>
            <a:r>
              <a:rPr lang="en-US" sz="1800" b="1" dirty="0">
                <a:latin typeface="Segoe UI" panose="020B0502040204020203" pitchFamily="34" charset="0"/>
                <a:cs typeface="Segoe UI" panose="020B0502040204020203" pitchFamily="34" charset="0"/>
              </a:rPr>
              <a:t>blocks with same P/E cycle </a:t>
            </a:r>
            <a:r>
              <a:rPr lang="en-US" sz="1800" dirty="0">
                <a:latin typeface="Segoe UI" panose="020B0502040204020203" pitchFamily="34" charset="0"/>
                <a:cs typeface="Segoe UI" panose="020B0502040204020203" pitchFamily="34" charset="0"/>
              </a:rPr>
              <a:t>via copyback to measure error rate </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16</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Error Characteristics</a:t>
            </a:r>
          </a:p>
        </p:txBody>
      </p:sp>
      <p:grpSp>
        <p:nvGrpSpPr>
          <p:cNvPr id="58" name="Group 57">
            <a:extLst>
              <a:ext uri="{FF2B5EF4-FFF2-40B4-BE49-F238E27FC236}">
                <a16:creationId xmlns:a16="http://schemas.microsoft.com/office/drawing/2014/main" id="{A7FA36E7-9EAC-2223-B16D-80CFB331C9DB}"/>
              </a:ext>
            </a:extLst>
          </p:cNvPr>
          <p:cNvGrpSpPr/>
          <p:nvPr/>
        </p:nvGrpSpPr>
        <p:grpSpPr>
          <a:xfrm>
            <a:off x="1973179" y="3950803"/>
            <a:ext cx="9832842" cy="387417"/>
            <a:chOff x="1973179" y="3950803"/>
            <a:chExt cx="9832842" cy="387417"/>
          </a:xfrm>
        </p:grpSpPr>
        <p:cxnSp>
          <p:nvCxnSpPr>
            <p:cNvPr id="45" name="Straight Connector 44">
              <a:extLst>
                <a:ext uri="{FF2B5EF4-FFF2-40B4-BE49-F238E27FC236}">
                  <a16:creationId xmlns:a16="http://schemas.microsoft.com/office/drawing/2014/main" id="{3EB84C69-2F41-8A90-5C6D-16EDCED6B06D}"/>
                </a:ext>
              </a:extLst>
            </p:cNvPr>
            <p:cNvCxnSpPr/>
            <p:nvPr/>
          </p:nvCxnSpPr>
          <p:spPr>
            <a:xfrm>
              <a:off x="1973179" y="4335778"/>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FE4B9DA9-21A9-E22E-08A0-0126D33FAD54}"/>
                </a:ext>
              </a:extLst>
            </p:cNvPr>
            <p:cNvCxnSpPr>
              <a:cxnSpLocks/>
            </p:cNvCxnSpPr>
            <p:nvPr/>
          </p:nvCxnSpPr>
          <p:spPr>
            <a:xfrm rot="-240000">
              <a:off x="4955192" y="4287181"/>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E6D9EF4F-5B99-8955-9F01-73963F9AEFFC}"/>
                </a:ext>
              </a:extLst>
            </p:cNvPr>
            <p:cNvCxnSpPr/>
            <p:nvPr/>
          </p:nvCxnSpPr>
          <p:spPr>
            <a:xfrm>
              <a:off x="3465094" y="4338220"/>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81C44D4F-26EB-C9E0-A80A-2A4B4D2FA321}"/>
                </a:ext>
              </a:extLst>
            </p:cNvPr>
            <p:cNvCxnSpPr/>
            <p:nvPr/>
          </p:nvCxnSpPr>
          <p:spPr>
            <a:xfrm>
              <a:off x="6445290" y="4234198"/>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5A6FE6E1-416C-CCD6-C296-008DFF1B0A39}"/>
                </a:ext>
              </a:extLst>
            </p:cNvPr>
            <p:cNvCxnSpPr>
              <a:cxnSpLocks/>
            </p:cNvCxnSpPr>
            <p:nvPr/>
          </p:nvCxnSpPr>
          <p:spPr>
            <a:xfrm rot="-360000">
              <a:off x="7929484" y="4158944"/>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270569F2-DC04-6C6D-56D4-90EB9BEBF9E6}"/>
                </a:ext>
              </a:extLst>
            </p:cNvPr>
            <p:cNvCxnSpPr>
              <a:cxnSpLocks/>
            </p:cNvCxnSpPr>
            <p:nvPr/>
          </p:nvCxnSpPr>
          <p:spPr>
            <a:xfrm rot="-900000">
              <a:off x="10800181" y="3950803"/>
              <a:ext cx="1005840"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E7A510EC-2070-9B02-ADC6-7263683150EE}"/>
                </a:ext>
              </a:extLst>
            </p:cNvPr>
            <p:cNvCxnSpPr/>
            <p:nvPr/>
          </p:nvCxnSpPr>
          <p:spPr>
            <a:xfrm>
              <a:off x="9357894" y="4080970"/>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grpSp>
      <p:grpSp>
        <p:nvGrpSpPr>
          <p:cNvPr id="68" name="Group 67">
            <a:extLst>
              <a:ext uri="{FF2B5EF4-FFF2-40B4-BE49-F238E27FC236}">
                <a16:creationId xmlns:a16="http://schemas.microsoft.com/office/drawing/2014/main" id="{4A2A9B34-307E-4E67-F74A-A218EE9E6E00}"/>
              </a:ext>
            </a:extLst>
          </p:cNvPr>
          <p:cNvGrpSpPr/>
          <p:nvPr/>
        </p:nvGrpSpPr>
        <p:grpSpPr>
          <a:xfrm>
            <a:off x="1973179" y="3672054"/>
            <a:ext cx="9860314" cy="647635"/>
            <a:chOff x="1973179" y="3672054"/>
            <a:chExt cx="9860314" cy="647635"/>
          </a:xfrm>
        </p:grpSpPr>
        <p:cxnSp>
          <p:nvCxnSpPr>
            <p:cNvPr id="56" name="Straight Connector 55">
              <a:extLst>
                <a:ext uri="{FF2B5EF4-FFF2-40B4-BE49-F238E27FC236}">
                  <a16:creationId xmlns:a16="http://schemas.microsoft.com/office/drawing/2014/main" id="{8468CEBC-904A-201F-6067-64000967A199}"/>
                </a:ext>
              </a:extLst>
            </p:cNvPr>
            <p:cNvCxnSpPr/>
            <p:nvPr/>
          </p:nvCxnSpPr>
          <p:spPr>
            <a:xfrm>
              <a:off x="1973179" y="431968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8BF1566E-4E49-42A9-6195-00A6A379083F}"/>
                </a:ext>
              </a:extLst>
            </p:cNvPr>
            <p:cNvCxnSpPr/>
            <p:nvPr/>
          </p:nvCxnSpPr>
          <p:spPr>
            <a:xfrm>
              <a:off x="3465093" y="431968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C40F92ED-183F-3D80-1506-C8D291AEF5BF}"/>
                </a:ext>
              </a:extLst>
            </p:cNvPr>
            <p:cNvCxnSpPr>
              <a:cxnSpLocks/>
            </p:cNvCxnSpPr>
            <p:nvPr/>
          </p:nvCxnSpPr>
          <p:spPr>
            <a:xfrm rot="-360000">
              <a:off x="4931839" y="423244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48BE2CBB-20B4-9CF6-5C16-662C7B66CB1F}"/>
                </a:ext>
              </a:extLst>
            </p:cNvPr>
            <p:cNvCxnSpPr>
              <a:cxnSpLocks/>
            </p:cNvCxnSpPr>
            <p:nvPr/>
          </p:nvCxnSpPr>
          <p:spPr>
            <a:xfrm rot="-240000">
              <a:off x="6389959" y="4102440"/>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662359B5-6D7E-6A05-9C91-83426CBE9AFD}"/>
                </a:ext>
              </a:extLst>
            </p:cNvPr>
            <p:cNvCxnSpPr>
              <a:cxnSpLocks/>
            </p:cNvCxnSpPr>
            <p:nvPr/>
          </p:nvCxnSpPr>
          <p:spPr>
            <a:xfrm rot="-240000">
              <a:off x="7858589" y="3998411"/>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E9BE0BB-37A5-9216-628A-C6F681CB90D4}"/>
                </a:ext>
              </a:extLst>
            </p:cNvPr>
            <p:cNvCxnSpPr/>
            <p:nvPr/>
          </p:nvCxnSpPr>
          <p:spPr>
            <a:xfrm>
              <a:off x="9325402" y="3946375"/>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E1FC6043-0482-17FD-62BD-F5BA5765550E}"/>
                </a:ext>
              </a:extLst>
            </p:cNvPr>
            <p:cNvCxnSpPr>
              <a:cxnSpLocks/>
            </p:cNvCxnSpPr>
            <p:nvPr/>
          </p:nvCxnSpPr>
          <p:spPr>
            <a:xfrm rot="-1800000">
              <a:off x="10736213" y="3672054"/>
              <a:ext cx="1097280"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grpSp>
      <p:grpSp>
        <p:nvGrpSpPr>
          <p:cNvPr id="77" name="Group 76">
            <a:extLst>
              <a:ext uri="{FF2B5EF4-FFF2-40B4-BE49-F238E27FC236}">
                <a16:creationId xmlns:a16="http://schemas.microsoft.com/office/drawing/2014/main" id="{0B3AA792-1507-0801-4CF5-E4C743DC259A}"/>
              </a:ext>
            </a:extLst>
          </p:cNvPr>
          <p:cNvGrpSpPr/>
          <p:nvPr/>
        </p:nvGrpSpPr>
        <p:grpSpPr>
          <a:xfrm>
            <a:off x="1973178" y="2321253"/>
            <a:ext cx="9910231" cy="1965928"/>
            <a:chOff x="1973178" y="2321253"/>
            <a:chExt cx="9910231" cy="1965928"/>
          </a:xfrm>
        </p:grpSpPr>
        <p:cxnSp>
          <p:nvCxnSpPr>
            <p:cNvPr id="69" name="Straight Connector 68">
              <a:extLst>
                <a:ext uri="{FF2B5EF4-FFF2-40B4-BE49-F238E27FC236}">
                  <a16:creationId xmlns:a16="http://schemas.microsoft.com/office/drawing/2014/main" id="{46E3E3F4-B149-4977-EE94-22A184DB188A}"/>
                </a:ext>
              </a:extLst>
            </p:cNvPr>
            <p:cNvCxnSpPr/>
            <p:nvPr/>
          </p:nvCxnSpPr>
          <p:spPr>
            <a:xfrm>
              <a:off x="1973178" y="4287181"/>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CAB89708-22CC-71B7-51EA-AD4D1B39558C}"/>
                </a:ext>
              </a:extLst>
            </p:cNvPr>
            <p:cNvCxnSpPr>
              <a:cxnSpLocks/>
            </p:cNvCxnSpPr>
            <p:nvPr/>
          </p:nvCxnSpPr>
          <p:spPr>
            <a:xfrm rot="-240000">
              <a:off x="3449330" y="4235456"/>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4C6B3C4B-06F1-D6B5-4A46-023DE69D40CE}"/>
                </a:ext>
              </a:extLst>
            </p:cNvPr>
            <p:cNvCxnSpPr>
              <a:cxnSpLocks/>
            </p:cNvCxnSpPr>
            <p:nvPr/>
          </p:nvCxnSpPr>
          <p:spPr>
            <a:xfrm rot="-240000">
              <a:off x="4909720" y="412985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7E8EE038-FC58-43A4-8C39-C837C7CC63EE}"/>
                </a:ext>
              </a:extLst>
            </p:cNvPr>
            <p:cNvCxnSpPr>
              <a:cxnSpLocks/>
            </p:cNvCxnSpPr>
            <p:nvPr/>
          </p:nvCxnSpPr>
          <p:spPr>
            <a:xfrm rot="-360000">
              <a:off x="6372914" y="4000781"/>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7897350-61B5-454F-71CB-CEF563FA6C7C}"/>
                </a:ext>
              </a:extLst>
            </p:cNvPr>
            <p:cNvCxnSpPr>
              <a:cxnSpLocks/>
            </p:cNvCxnSpPr>
            <p:nvPr/>
          </p:nvCxnSpPr>
          <p:spPr>
            <a:xfrm rot="-900000">
              <a:off x="7814125" y="3734449"/>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D41133C3-CA7E-AC13-D0F4-5A2EF7FD7791}"/>
                </a:ext>
              </a:extLst>
            </p:cNvPr>
            <p:cNvCxnSpPr>
              <a:cxnSpLocks/>
            </p:cNvCxnSpPr>
            <p:nvPr/>
          </p:nvCxnSpPr>
          <p:spPr>
            <a:xfrm rot="-1800000">
              <a:off x="9174039" y="317372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5D8CC2EE-A152-B11B-CD84-6EF176EE3C87}"/>
                </a:ext>
              </a:extLst>
            </p:cNvPr>
            <p:cNvCxnSpPr>
              <a:cxnSpLocks/>
            </p:cNvCxnSpPr>
            <p:nvPr/>
          </p:nvCxnSpPr>
          <p:spPr>
            <a:xfrm rot="-2400000">
              <a:off x="10391494" y="232125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grpSp>
      <p:sp>
        <p:nvSpPr>
          <p:cNvPr id="76" name="Google Shape;347;p39">
            <a:extLst>
              <a:ext uri="{FF2B5EF4-FFF2-40B4-BE49-F238E27FC236}">
                <a16:creationId xmlns:a16="http://schemas.microsoft.com/office/drawing/2014/main" id="{4579724B-6590-E822-F975-32A13A03D18C}"/>
              </a:ext>
            </a:extLst>
          </p:cNvPr>
          <p:cNvSpPr txBox="1">
            <a:spLocks/>
          </p:cNvSpPr>
          <p:nvPr/>
        </p:nvSpPr>
        <p:spPr>
          <a:xfrm>
            <a:off x="8960312" y="2022742"/>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accent5">
                    <a:lumMod val="60000"/>
                    <a:lumOff val="40000"/>
                  </a:schemeClr>
                </a:solidFill>
                <a:latin typeface="Segoe UI" panose="020B0502040204020203" pitchFamily="34" charset="0"/>
                <a:cs typeface="Segoe UI" panose="020B0502040204020203" pitchFamily="34" charset="0"/>
              </a:rPr>
              <a:t>P/E cycle = 4500</a:t>
            </a:r>
          </a:p>
        </p:txBody>
      </p:sp>
      <p:sp>
        <p:nvSpPr>
          <p:cNvPr id="78" name="Google Shape;347;p39">
            <a:extLst>
              <a:ext uri="{FF2B5EF4-FFF2-40B4-BE49-F238E27FC236}">
                <a16:creationId xmlns:a16="http://schemas.microsoft.com/office/drawing/2014/main" id="{3073DE20-E7A7-2143-82E6-CB2A8CFBA0BC}"/>
              </a:ext>
            </a:extLst>
          </p:cNvPr>
          <p:cNvSpPr txBox="1">
            <a:spLocks/>
          </p:cNvSpPr>
          <p:nvPr/>
        </p:nvSpPr>
        <p:spPr>
          <a:xfrm>
            <a:off x="9825605" y="3022776"/>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accent2">
                    <a:lumMod val="75000"/>
                  </a:schemeClr>
                </a:solidFill>
                <a:latin typeface="Segoe UI" panose="020B0502040204020203" pitchFamily="34" charset="0"/>
                <a:cs typeface="Segoe UI" panose="020B0502040204020203" pitchFamily="34" charset="0"/>
              </a:rPr>
              <a:t>P/E cycle = 3000</a:t>
            </a:r>
          </a:p>
        </p:txBody>
      </p:sp>
      <p:cxnSp>
        <p:nvCxnSpPr>
          <p:cNvPr id="81" name="Straight Connector 80">
            <a:extLst>
              <a:ext uri="{FF2B5EF4-FFF2-40B4-BE49-F238E27FC236}">
                <a16:creationId xmlns:a16="http://schemas.microsoft.com/office/drawing/2014/main" id="{968D0A95-F97B-2743-88BF-0E4E49ECB0CE}"/>
              </a:ext>
            </a:extLst>
          </p:cNvPr>
          <p:cNvCxnSpPr/>
          <p:nvPr/>
        </p:nvCxnSpPr>
        <p:spPr>
          <a:xfrm>
            <a:off x="1714098" y="4080969"/>
            <a:ext cx="10241280" cy="0"/>
          </a:xfrm>
          <a:prstGeom prst="line">
            <a:avLst/>
          </a:prstGeom>
          <a:ln w="38100">
            <a:solidFill>
              <a:srgbClr val="FF0000"/>
            </a:solidFill>
            <a:prstDash val="sysDot"/>
          </a:ln>
        </p:spPr>
        <p:style>
          <a:lnRef idx="2">
            <a:schemeClr val="accent1"/>
          </a:lnRef>
          <a:fillRef idx="0">
            <a:schemeClr val="accent1"/>
          </a:fillRef>
          <a:effectRef idx="1">
            <a:schemeClr val="accent1"/>
          </a:effectRef>
          <a:fontRef idx="minor">
            <a:schemeClr val="tx1"/>
          </a:fontRef>
        </p:style>
      </p:cxnSp>
      <p:sp>
        <p:nvSpPr>
          <p:cNvPr id="82" name="Google Shape;347;p39">
            <a:extLst>
              <a:ext uri="{FF2B5EF4-FFF2-40B4-BE49-F238E27FC236}">
                <a16:creationId xmlns:a16="http://schemas.microsoft.com/office/drawing/2014/main" id="{AD565B59-D405-7D92-DA33-2DC5E9789F54}"/>
              </a:ext>
            </a:extLst>
          </p:cNvPr>
          <p:cNvSpPr txBox="1">
            <a:spLocks/>
          </p:cNvSpPr>
          <p:nvPr/>
        </p:nvSpPr>
        <p:spPr>
          <a:xfrm>
            <a:off x="2202813" y="3581982"/>
            <a:ext cx="3755286"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rgbClr val="FF0000"/>
                </a:solidFill>
                <a:latin typeface="Segoe UI" panose="020B0502040204020203" pitchFamily="34" charset="0"/>
                <a:cs typeface="Segoe UI" panose="020B0502040204020203" pitchFamily="34" charset="0"/>
              </a:rPr>
              <a:t>Error correction capability of ECC</a:t>
            </a:r>
          </a:p>
        </p:txBody>
      </p:sp>
      <p:sp>
        <p:nvSpPr>
          <p:cNvPr id="83" name="Google Shape;347;p39">
            <a:extLst>
              <a:ext uri="{FF2B5EF4-FFF2-40B4-BE49-F238E27FC236}">
                <a16:creationId xmlns:a16="http://schemas.microsoft.com/office/drawing/2014/main" id="{BB760DC6-594F-4415-BC5B-A0422519622C}"/>
              </a:ext>
            </a:extLst>
          </p:cNvPr>
          <p:cNvSpPr txBox="1">
            <a:spLocks/>
          </p:cNvSpPr>
          <p:nvPr/>
        </p:nvSpPr>
        <p:spPr>
          <a:xfrm>
            <a:off x="346688" y="5364193"/>
            <a:ext cx="11656056" cy="112633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l">
              <a:lnSpc>
                <a:spcPct val="100000"/>
              </a:lnSpc>
              <a:buNone/>
            </a:pPr>
            <a:r>
              <a:rPr lang="en-US" b="1" dirty="0">
                <a:solidFill>
                  <a:srgbClr val="FF0000"/>
                </a:solidFill>
                <a:latin typeface="Segoe UI" panose="020B0502040204020203" pitchFamily="34" charset="0"/>
                <a:cs typeface="Segoe UI" panose="020B0502040204020203" pitchFamily="34" charset="0"/>
              </a:rPr>
              <a:t>Two key observations</a:t>
            </a:r>
            <a:r>
              <a:rPr lang="en-US" sz="1800" dirty="0">
                <a:latin typeface="Segoe UI" panose="020B0502040204020203" pitchFamily="34" charset="0"/>
                <a:cs typeface="Segoe UI" panose="020B0502040204020203" pitchFamily="34" charset="0"/>
              </a:rPr>
              <a:t>:</a:t>
            </a:r>
          </a:p>
          <a:p>
            <a:pPr marL="0" indent="0" algn="l">
              <a:lnSpc>
                <a:spcPct val="100000"/>
              </a:lnSpc>
              <a:buNone/>
            </a:pPr>
            <a:r>
              <a:rPr lang="en-US" dirty="0">
                <a:latin typeface="Segoe UI" panose="020B0502040204020203" pitchFamily="34" charset="0"/>
                <a:cs typeface="Segoe UI" panose="020B0502040204020203" pitchFamily="34" charset="0"/>
              </a:rPr>
              <a:t> </a:t>
            </a:r>
          </a:p>
          <a:p>
            <a:pPr marL="0" indent="0" algn="l">
              <a:lnSpc>
                <a:spcPct val="100000"/>
              </a:lnSpc>
              <a:buNone/>
            </a:pPr>
            <a:endParaRPr lang="en-US" sz="1800" dirty="0">
              <a:latin typeface="Segoe UI" panose="020B0502040204020203" pitchFamily="34" charset="0"/>
              <a:cs typeface="Segoe UI" panose="020B0502040204020203" pitchFamily="34" charset="0"/>
            </a:endParaRPr>
          </a:p>
        </p:txBody>
      </p:sp>
      <p:grpSp>
        <p:nvGrpSpPr>
          <p:cNvPr id="14" name="Group 13">
            <a:extLst>
              <a:ext uri="{FF2B5EF4-FFF2-40B4-BE49-F238E27FC236}">
                <a16:creationId xmlns:a16="http://schemas.microsoft.com/office/drawing/2014/main" id="{51038CE4-7A71-13E9-FFFA-DFD995F44167}"/>
              </a:ext>
            </a:extLst>
          </p:cNvPr>
          <p:cNvGrpSpPr/>
          <p:nvPr/>
        </p:nvGrpSpPr>
        <p:grpSpPr>
          <a:xfrm>
            <a:off x="6173537" y="3488240"/>
            <a:ext cx="3568236" cy="1857566"/>
            <a:chOff x="6173537" y="3488240"/>
            <a:chExt cx="3568236" cy="1857566"/>
          </a:xfrm>
        </p:grpSpPr>
        <p:cxnSp>
          <p:nvCxnSpPr>
            <p:cNvPr id="84" name="Straight Connector 83">
              <a:extLst>
                <a:ext uri="{FF2B5EF4-FFF2-40B4-BE49-F238E27FC236}">
                  <a16:creationId xmlns:a16="http://schemas.microsoft.com/office/drawing/2014/main" id="{AA198C39-CE41-8D1A-25F7-038A73205FF9}"/>
                </a:ext>
              </a:extLst>
            </p:cNvPr>
            <p:cNvCxnSpPr>
              <a:cxnSpLocks/>
            </p:cNvCxnSpPr>
            <p:nvPr/>
          </p:nvCxnSpPr>
          <p:spPr>
            <a:xfrm rot="5400000">
              <a:off x="5259137" y="4402640"/>
              <a:ext cx="1828800" cy="0"/>
            </a:xfrm>
            <a:prstGeom prst="line">
              <a:avLst/>
            </a:prstGeom>
            <a:ln w="571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85" name="Straight Connector 84">
              <a:extLst>
                <a:ext uri="{FF2B5EF4-FFF2-40B4-BE49-F238E27FC236}">
                  <a16:creationId xmlns:a16="http://schemas.microsoft.com/office/drawing/2014/main" id="{D0587438-6471-292E-5BC1-B34EEC5B0AAA}"/>
                </a:ext>
              </a:extLst>
            </p:cNvPr>
            <p:cNvCxnSpPr>
              <a:cxnSpLocks/>
            </p:cNvCxnSpPr>
            <p:nvPr/>
          </p:nvCxnSpPr>
          <p:spPr>
            <a:xfrm rot="5400000">
              <a:off x="6338173" y="4402640"/>
              <a:ext cx="1828800" cy="0"/>
            </a:xfrm>
            <a:prstGeom prst="line">
              <a:avLst/>
            </a:prstGeom>
            <a:ln w="571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86" name="Straight Connector 85">
              <a:extLst>
                <a:ext uri="{FF2B5EF4-FFF2-40B4-BE49-F238E27FC236}">
                  <a16:creationId xmlns:a16="http://schemas.microsoft.com/office/drawing/2014/main" id="{281EEAC0-EB8A-916F-38A6-CA93376DE21F}"/>
                </a:ext>
              </a:extLst>
            </p:cNvPr>
            <p:cNvCxnSpPr>
              <a:cxnSpLocks/>
            </p:cNvCxnSpPr>
            <p:nvPr/>
          </p:nvCxnSpPr>
          <p:spPr>
            <a:xfrm rot="5400000">
              <a:off x="8827373" y="4431406"/>
              <a:ext cx="1828800" cy="0"/>
            </a:xfrm>
            <a:prstGeom prst="line">
              <a:avLst/>
            </a:prstGeom>
            <a:ln w="57150">
              <a:solidFill>
                <a:schemeClr val="tx1"/>
              </a:solidFill>
              <a:prstDash val="solid"/>
            </a:ln>
          </p:spPr>
          <p:style>
            <a:lnRef idx="2">
              <a:schemeClr val="accent1"/>
            </a:lnRef>
            <a:fillRef idx="0">
              <a:schemeClr val="accent1"/>
            </a:fillRef>
            <a:effectRef idx="1">
              <a:schemeClr val="accent1"/>
            </a:effectRef>
            <a:fontRef idx="minor">
              <a:schemeClr val="tx1"/>
            </a:fontRef>
          </p:style>
        </p:cxnSp>
      </p:grpSp>
      <p:sp>
        <p:nvSpPr>
          <p:cNvPr id="15" name="Google Shape;347;p39">
            <a:extLst>
              <a:ext uri="{FF2B5EF4-FFF2-40B4-BE49-F238E27FC236}">
                <a16:creationId xmlns:a16="http://schemas.microsoft.com/office/drawing/2014/main" id="{D214C5C8-22F2-8EBB-B4C6-7F6E02172B5F}"/>
              </a:ext>
            </a:extLst>
          </p:cNvPr>
          <p:cNvSpPr txBox="1">
            <a:spLocks/>
          </p:cNvSpPr>
          <p:nvPr/>
        </p:nvSpPr>
        <p:spPr>
          <a:xfrm>
            <a:off x="10071449" y="4035287"/>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2">
                    <a:lumMod val="50000"/>
                    <a:lumOff val="50000"/>
                  </a:schemeClr>
                </a:solidFill>
                <a:latin typeface="Segoe UI" panose="020B0502040204020203" pitchFamily="34" charset="0"/>
                <a:cs typeface="Segoe UI" panose="020B0502040204020203" pitchFamily="34" charset="0"/>
              </a:rPr>
              <a:t>P/E cycle = 1500</a:t>
            </a:r>
          </a:p>
        </p:txBody>
      </p:sp>
      <p:sp>
        <p:nvSpPr>
          <p:cNvPr id="16" name="Google Shape;180;p30">
            <a:extLst>
              <a:ext uri="{FF2B5EF4-FFF2-40B4-BE49-F238E27FC236}">
                <a16:creationId xmlns:a16="http://schemas.microsoft.com/office/drawing/2014/main" id="{52003CEF-C416-B4CD-8E1A-EDAC4FE96F7E}"/>
              </a:ext>
            </a:extLst>
          </p:cNvPr>
          <p:cNvSpPr txBox="1"/>
          <p:nvPr/>
        </p:nvSpPr>
        <p:spPr>
          <a:xfrm>
            <a:off x="400638" y="6352674"/>
            <a:ext cx="10811798" cy="531701"/>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P/E cycle means the program/erase cycle</a:t>
            </a: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This ECC can protect data under the raw bit error rate of (120 / (1024 * 8)) = 0.0146484375, with 120 bits correction per 1024 bytes</a:t>
            </a:r>
          </a:p>
        </p:txBody>
      </p:sp>
    </p:spTree>
    <p:extLst>
      <p:ext uri="{BB962C8B-B14F-4D97-AF65-F5344CB8AC3E}">
        <p14:creationId xmlns:p14="http://schemas.microsoft.com/office/powerpoint/2010/main" val="2634731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001F22D-4AF9-D50B-CE4B-E4D0E6718B99}"/>
              </a:ext>
            </a:extLst>
          </p:cNvPr>
          <p:cNvGrpSpPr/>
          <p:nvPr/>
        </p:nvGrpSpPr>
        <p:grpSpPr>
          <a:xfrm>
            <a:off x="-56990" y="1993804"/>
            <a:ext cx="12293282" cy="3197360"/>
            <a:chOff x="-56990" y="1993804"/>
            <a:chExt cx="12293282" cy="3197360"/>
          </a:xfrm>
        </p:grpSpPr>
        <p:cxnSp>
          <p:nvCxnSpPr>
            <p:cNvPr id="6" name="Straight Arrow Connector 5">
              <a:extLst>
                <a:ext uri="{FF2B5EF4-FFF2-40B4-BE49-F238E27FC236}">
                  <a16:creationId xmlns:a16="http://schemas.microsoft.com/office/drawing/2014/main" id="{58B9675D-8278-E309-352E-328AB081D46B}"/>
                </a:ext>
              </a:extLst>
            </p:cNvPr>
            <p:cNvCxnSpPr>
              <a:cxnSpLocks/>
            </p:cNvCxnSpPr>
            <p:nvPr/>
          </p:nvCxnSpPr>
          <p:spPr>
            <a:xfrm>
              <a:off x="1952553" y="4723254"/>
              <a:ext cx="9989648"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1939C854-D123-680E-EA6A-26A055EB2890}"/>
                </a:ext>
              </a:extLst>
            </p:cNvPr>
            <p:cNvCxnSpPr>
              <a:cxnSpLocks/>
            </p:cNvCxnSpPr>
            <p:nvPr/>
          </p:nvCxnSpPr>
          <p:spPr>
            <a:xfrm rot="16200000">
              <a:off x="601579" y="3365404"/>
              <a:ext cx="2743200"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Google Shape;347;p39">
              <a:extLst>
                <a:ext uri="{FF2B5EF4-FFF2-40B4-BE49-F238E27FC236}">
                  <a16:creationId xmlns:a16="http://schemas.microsoft.com/office/drawing/2014/main" id="{C7D2ABBC-F51F-B491-B027-EB3DAC0277E2}"/>
                </a:ext>
              </a:extLst>
            </p:cNvPr>
            <p:cNvSpPr txBox="1">
              <a:spLocks/>
            </p:cNvSpPr>
            <p:nvPr/>
          </p:nvSpPr>
          <p:spPr>
            <a:xfrm>
              <a:off x="10008732" y="4723254"/>
              <a:ext cx="2227560" cy="46791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Copyback count</a:t>
              </a:r>
            </a:p>
          </p:txBody>
        </p:sp>
        <p:sp>
          <p:nvSpPr>
            <p:cNvPr id="10" name="Google Shape;347;p39">
              <a:extLst>
                <a:ext uri="{FF2B5EF4-FFF2-40B4-BE49-F238E27FC236}">
                  <a16:creationId xmlns:a16="http://schemas.microsoft.com/office/drawing/2014/main" id="{8118E483-24EA-4213-2AE2-CFFFBCCD15D1}"/>
                </a:ext>
              </a:extLst>
            </p:cNvPr>
            <p:cNvSpPr txBox="1">
              <a:spLocks/>
            </p:cNvSpPr>
            <p:nvPr/>
          </p:nvSpPr>
          <p:spPr>
            <a:xfrm>
              <a:off x="-56990" y="3133621"/>
              <a:ext cx="2112672"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Raw bit error rate</a:t>
              </a:r>
            </a:p>
          </p:txBody>
        </p:sp>
      </p:grpSp>
      <p:sp>
        <p:nvSpPr>
          <p:cNvPr id="2" name="Title 1">
            <a:extLst>
              <a:ext uri="{FF2B5EF4-FFF2-40B4-BE49-F238E27FC236}">
                <a16:creationId xmlns:a16="http://schemas.microsoft.com/office/drawing/2014/main" id="{E30415BB-F04D-AAFD-2BC8-6A8FF308E11D}"/>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Move data between </a:t>
            </a:r>
            <a:r>
              <a:rPr lang="en-US" sz="1800" b="1" dirty="0">
                <a:latin typeface="Segoe UI" panose="020B0502040204020203" pitchFamily="34" charset="0"/>
                <a:cs typeface="Segoe UI" panose="020B0502040204020203" pitchFamily="34" charset="0"/>
              </a:rPr>
              <a:t>blocks with same P/E cycle </a:t>
            </a:r>
            <a:r>
              <a:rPr lang="en-US" sz="1800" dirty="0">
                <a:latin typeface="Segoe UI" panose="020B0502040204020203" pitchFamily="34" charset="0"/>
                <a:cs typeface="Segoe UI" panose="020B0502040204020203" pitchFamily="34" charset="0"/>
              </a:rPr>
              <a:t>via copyback to measure error rate </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17</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Error Characteristics</a:t>
            </a:r>
          </a:p>
        </p:txBody>
      </p:sp>
      <p:grpSp>
        <p:nvGrpSpPr>
          <p:cNvPr id="58" name="Group 57">
            <a:extLst>
              <a:ext uri="{FF2B5EF4-FFF2-40B4-BE49-F238E27FC236}">
                <a16:creationId xmlns:a16="http://schemas.microsoft.com/office/drawing/2014/main" id="{A7FA36E7-9EAC-2223-B16D-80CFB331C9DB}"/>
              </a:ext>
            </a:extLst>
          </p:cNvPr>
          <p:cNvGrpSpPr/>
          <p:nvPr/>
        </p:nvGrpSpPr>
        <p:grpSpPr>
          <a:xfrm>
            <a:off x="1973179" y="3950803"/>
            <a:ext cx="9832842" cy="387417"/>
            <a:chOff x="1973179" y="3950803"/>
            <a:chExt cx="9832842" cy="387417"/>
          </a:xfrm>
        </p:grpSpPr>
        <p:cxnSp>
          <p:nvCxnSpPr>
            <p:cNvPr id="45" name="Straight Connector 44">
              <a:extLst>
                <a:ext uri="{FF2B5EF4-FFF2-40B4-BE49-F238E27FC236}">
                  <a16:creationId xmlns:a16="http://schemas.microsoft.com/office/drawing/2014/main" id="{3EB84C69-2F41-8A90-5C6D-16EDCED6B06D}"/>
                </a:ext>
              </a:extLst>
            </p:cNvPr>
            <p:cNvCxnSpPr/>
            <p:nvPr/>
          </p:nvCxnSpPr>
          <p:spPr>
            <a:xfrm>
              <a:off x="1973179" y="4335778"/>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FE4B9DA9-21A9-E22E-08A0-0126D33FAD54}"/>
                </a:ext>
              </a:extLst>
            </p:cNvPr>
            <p:cNvCxnSpPr>
              <a:cxnSpLocks/>
            </p:cNvCxnSpPr>
            <p:nvPr/>
          </p:nvCxnSpPr>
          <p:spPr>
            <a:xfrm rot="-240000">
              <a:off x="4955192" y="4287181"/>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E6D9EF4F-5B99-8955-9F01-73963F9AEFFC}"/>
                </a:ext>
              </a:extLst>
            </p:cNvPr>
            <p:cNvCxnSpPr/>
            <p:nvPr/>
          </p:nvCxnSpPr>
          <p:spPr>
            <a:xfrm>
              <a:off x="3465094" y="4338220"/>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81C44D4F-26EB-C9E0-A80A-2A4B4D2FA321}"/>
                </a:ext>
              </a:extLst>
            </p:cNvPr>
            <p:cNvCxnSpPr/>
            <p:nvPr/>
          </p:nvCxnSpPr>
          <p:spPr>
            <a:xfrm>
              <a:off x="6445290" y="4234198"/>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5A6FE6E1-416C-CCD6-C296-008DFF1B0A39}"/>
                </a:ext>
              </a:extLst>
            </p:cNvPr>
            <p:cNvCxnSpPr>
              <a:cxnSpLocks/>
            </p:cNvCxnSpPr>
            <p:nvPr/>
          </p:nvCxnSpPr>
          <p:spPr>
            <a:xfrm rot="-360000">
              <a:off x="7929484" y="4158944"/>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270569F2-DC04-6C6D-56D4-90EB9BEBF9E6}"/>
                </a:ext>
              </a:extLst>
            </p:cNvPr>
            <p:cNvCxnSpPr>
              <a:cxnSpLocks/>
            </p:cNvCxnSpPr>
            <p:nvPr/>
          </p:nvCxnSpPr>
          <p:spPr>
            <a:xfrm rot="-900000">
              <a:off x="10800181" y="3950803"/>
              <a:ext cx="1005840"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E7A510EC-2070-9B02-ADC6-7263683150EE}"/>
                </a:ext>
              </a:extLst>
            </p:cNvPr>
            <p:cNvCxnSpPr/>
            <p:nvPr/>
          </p:nvCxnSpPr>
          <p:spPr>
            <a:xfrm>
              <a:off x="9357894" y="4080970"/>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grpSp>
      <p:grpSp>
        <p:nvGrpSpPr>
          <p:cNvPr id="68" name="Group 67">
            <a:extLst>
              <a:ext uri="{FF2B5EF4-FFF2-40B4-BE49-F238E27FC236}">
                <a16:creationId xmlns:a16="http://schemas.microsoft.com/office/drawing/2014/main" id="{4A2A9B34-307E-4E67-F74A-A218EE9E6E00}"/>
              </a:ext>
            </a:extLst>
          </p:cNvPr>
          <p:cNvGrpSpPr/>
          <p:nvPr/>
        </p:nvGrpSpPr>
        <p:grpSpPr>
          <a:xfrm>
            <a:off x="1973179" y="3672054"/>
            <a:ext cx="9860314" cy="647635"/>
            <a:chOff x="1973179" y="3672054"/>
            <a:chExt cx="9860314" cy="647635"/>
          </a:xfrm>
        </p:grpSpPr>
        <p:cxnSp>
          <p:nvCxnSpPr>
            <p:cNvPr id="56" name="Straight Connector 55">
              <a:extLst>
                <a:ext uri="{FF2B5EF4-FFF2-40B4-BE49-F238E27FC236}">
                  <a16:creationId xmlns:a16="http://schemas.microsoft.com/office/drawing/2014/main" id="{8468CEBC-904A-201F-6067-64000967A199}"/>
                </a:ext>
              </a:extLst>
            </p:cNvPr>
            <p:cNvCxnSpPr/>
            <p:nvPr/>
          </p:nvCxnSpPr>
          <p:spPr>
            <a:xfrm>
              <a:off x="1973179" y="431968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8BF1566E-4E49-42A9-6195-00A6A379083F}"/>
                </a:ext>
              </a:extLst>
            </p:cNvPr>
            <p:cNvCxnSpPr/>
            <p:nvPr/>
          </p:nvCxnSpPr>
          <p:spPr>
            <a:xfrm>
              <a:off x="3465093" y="431968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C40F92ED-183F-3D80-1506-C8D291AEF5BF}"/>
                </a:ext>
              </a:extLst>
            </p:cNvPr>
            <p:cNvCxnSpPr>
              <a:cxnSpLocks/>
            </p:cNvCxnSpPr>
            <p:nvPr/>
          </p:nvCxnSpPr>
          <p:spPr>
            <a:xfrm rot="-360000">
              <a:off x="4931839" y="423244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48BE2CBB-20B4-9CF6-5C16-662C7B66CB1F}"/>
                </a:ext>
              </a:extLst>
            </p:cNvPr>
            <p:cNvCxnSpPr>
              <a:cxnSpLocks/>
            </p:cNvCxnSpPr>
            <p:nvPr/>
          </p:nvCxnSpPr>
          <p:spPr>
            <a:xfrm rot="-240000">
              <a:off x="6389959" y="4102440"/>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662359B5-6D7E-6A05-9C91-83426CBE9AFD}"/>
                </a:ext>
              </a:extLst>
            </p:cNvPr>
            <p:cNvCxnSpPr>
              <a:cxnSpLocks/>
            </p:cNvCxnSpPr>
            <p:nvPr/>
          </p:nvCxnSpPr>
          <p:spPr>
            <a:xfrm rot="-240000">
              <a:off x="7858589" y="3998411"/>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E9BE0BB-37A5-9216-628A-C6F681CB90D4}"/>
                </a:ext>
              </a:extLst>
            </p:cNvPr>
            <p:cNvCxnSpPr/>
            <p:nvPr/>
          </p:nvCxnSpPr>
          <p:spPr>
            <a:xfrm>
              <a:off x="9325402" y="3946375"/>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E1FC6043-0482-17FD-62BD-F5BA5765550E}"/>
                </a:ext>
              </a:extLst>
            </p:cNvPr>
            <p:cNvCxnSpPr>
              <a:cxnSpLocks/>
            </p:cNvCxnSpPr>
            <p:nvPr/>
          </p:nvCxnSpPr>
          <p:spPr>
            <a:xfrm rot="-1800000">
              <a:off x="10736213" y="3672054"/>
              <a:ext cx="1097280"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grpSp>
      <p:grpSp>
        <p:nvGrpSpPr>
          <p:cNvPr id="77" name="Group 76">
            <a:extLst>
              <a:ext uri="{FF2B5EF4-FFF2-40B4-BE49-F238E27FC236}">
                <a16:creationId xmlns:a16="http://schemas.microsoft.com/office/drawing/2014/main" id="{0B3AA792-1507-0801-4CF5-E4C743DC259A}"/>
              </a:ext>
            </a:extLst>
          </p:cNvPr>
          <p:cNvGrpSpPr/>
          <p:nvPr/>
        </p:nvGrpSpPr>
        <p:grpSpPr>
          <a:xfrm>
            <a:off x="1973178" y="2321253"/>
            <a:ext cx="9910231" cy="1965928"/>
            <a:chOff x="1973178" y="2321253"/>
            <a:chExt cx="9910231" cy="1965928"/>
          </a:xfrm>
        </p:grpSpPr>
        <p:cxnSp>
          <p:nvCxnSpPr>
            <p:cNvPr id="69" name="Straight Connector 68">
              <a:extLst>
                <a:ext uri="{FF2B5EF4-FFF2-40B4-BE49-F238E27FC236}">
                  <a16:creationId xmlns:a16="http://schemas.microsoft.com/office/drawing/2014/main" id="{46E3E3F4-B149-4977-EE94-22A184DB188A}"/>
                </a:ext>
              </a:extLst>
            </p:cNvPr>
            <p:cNvCxnSpPr/>
            <p:nvPr/>
          </p:nvCxnSpPr>
          <p:spPr>
            <a:xfrm>
              <a:off x="1973178" y="4287181"/>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CAB89708-22CC-71B7-51EA-AD4D1B39558C}"/>
                </a:ext>
              </a:extLst>
            </p:cNvPr>
            <p:cNvCxnSpPr>
              <a:cxnSpLocks/>
            </p:cNvCxnSpPr>
            <p:nvPr/>
          </p:nvCxnSpPr>
          <p:spPr>
            <a:xfrm rot="-240000">
              <a:off x="3449330" y="4235456"/>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4C6B3C4B-06F1-D6B5-4A46-023DE69D40CE}"/>
                </a:ext>
              </a:extLst>
            </p:cNvPr>
            <p:cNvCxnSpPr>
              <a:cxnSpLocks/>
            </p:cNvCxnSpPr>
            <p:nvPr/>
          </p:nvCxnSpPr>
          <p:spPr>
            <a:xfrm rot="-240000">
              <a:off x="4909720" y="412985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7E8EE038-FC58-43A4-8C39-C837C7CC63EE}"/>
                </a:ext>
              </a:extLst>
            </p:cNvPr>
            <p:cNvCxnSpPr>
              <a:cxnSpLocks/>
            </p:cNvCxnSpPr>
            <p:nvPr/>
          </p:nvCxnSpPr>
          <p:spPr>
            <a:xfrm rot="-360000">
              <a:off x="6372914" y="4000781"/>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7897350-61B5-454F-71CB-CEF563FA6C7C}"/>
                </a:ext>
              </a:extLst>
            </p:cNvPr>
            <p:cNvCxnSpPr>
              <a:cxnSpLocks/>
            </p:cNvCxnSpPr>
            <p:nvPr/>
          </p:nvCxnSpPr>
          <p:spPr>
            <a:xfrm rot="-900000">
              <a:off x="7814125" y="3734449"/>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D41133C3-CA7E-AC13-D0F4-5A2EF7FD7791}"/>
                </a:ext>
              </a:extLst>
            </p:cNvPr>
            <p:cNvCxnSpPr>
              <a:cxnSpLocks/>
            </p:cNvCxnSpPr>
            <p:nvPr/>
          </p:nvCxnSpPr>
          <p:spPr>
            <a:xfrm rot="-1800000">
              <a:off x="9174039" y="317372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5D8CC2EE-A152-B11B-CD84-6EF176EE3C87}"/>
                </a:ext>
              </a:extLst>
            </p:cNvPr>
            <p:cNvCxnSpPr>
              <a:cxnSpLocks/>
            </p:cNvCxnSpPr>
            <p:nvPr/>
          </p:nvCxnSpPr>
          <p:spPr>
            <a:xfrm rot="-2400000">
              <a:off x="10391494" y="232125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grpSp>
      <p:sp>
        <p:nvSpPr>
          <p:cNvPr id="76" name="Google Shape;347;p39">
            <a:extLst>
              <a:ext uri="{FF2B5EF4-FFF2-40B4-BE49-F238E27FC236}">
                <a16:creationId xmlns:a16="http://schemas.microsoft.com/office/drawing/2014/main" id="{4579724B-6590-E822-F975-32A13A03D18C}"/>
              </a:ext>
            </a:extLst>
          </p:cNvPr>
          <p:cNvSpPr txBox="1">
            <a:spLocks/>
          </p:cNvSpPr>
          <p:nvPr/>
        </p:nvSpPr>
        <p:spPr>
          <a:xfrm>
            <a:off x="8960312" y="2022742"/>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accent5">
                    <a:lumMod val="60000"/>
                    <a:lumOff val="40000"/>
                  </a:schemeClr>
                </a:solidFill>
                <a:latin typeface="Segoe UI" panose="020B0502040204020203" pitchFamily="34" charset="0"/>
                <a:cs typeface="Segoe UI" panose="020B0502040204020203" pitchFamily="34" charset="0"/>
              </a:rPr>
              <a:t>P/E cycle = 4500</a:t>
            </a:r>
          </a:p>
        </p:txBody>
      </p:sp>
      <p:sp>
        <p:nvSpPr>
          <p:cNvPr id="78" name="Google Shape;347;p39">
            <a:extLst>
              <a:ext uri="{FF2B5EF4-FFF2-40B4-BE49-F238E27FC236}">
                <a16:creationId xmlns:a16="http://schemas.microsoft.com/office/drawing/2014/main" id="{3073DE20-E7A7-2143-82E6-CB2A8CFBA0BC}"/>
              </a:ext>
            </a:extLst>
          </p:cNvPr>
          <p:cNvSpPr txBox="1">
            <a:spLocks/>
          </p:cNvSpPr>
          <p:nvPr/>
        </p:nvSpPr>
        <p:spPr>
          <a:xfrm>
            <a:off x="9825605" y="3022776"/>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accent2">
                    <a:lumMod val="75000"/>
                  </a:schemeClr>
                </a:solidFill>
                <a:latin typeface="Segoe UI" panose="020B0502040204020203" pitchFamily="34" charset="0"/>
                <a:cs typeface="Segoe UI" panose="020B0502040204020203" pitchFamily="34" charset="0"/>
              </a:rPr>
              <a:t>P/E cycle = 3000</a:t>
            </a:r>
          </a:p>
        </p:txBody>
      </p:sp>
      <p:cxnSp>
        <p:nvCxnSpPr>
          <p:cNvPr id="81" name="Straight Connector 80">
            <a:extLst>
              <a:ext uri="{FF2B5EF4-FFF2-40B4-BE49-F238E27FC236}">
                <a16:creationId xmlns:a16="http://schemas.microsoft.com/office/drawing/2014/main" id="{968D0A95-F97B-2743-88BF-0E4E49ECB0CE}"/>
              </a:ext>
            </a:extLst>
          </p:cNvPr>
          <p:cNvCxnSpPr/>
          <p:nvPr/>
        </p:nvCxnSpPr>
        <p:spPr>
          <a:xfrm>
            <a:off x="1714098" y="4080969"/>
            <a:ext cx="10241280" cy="0"/>
          </a:xfrm>
          <a:prstGeom prst="line">
            <a:avLst/>
          </a:prstGeom>
          <a:ln w="38100">
            <a:solidFill>
              <a:srgbClr val="FF0000"/>
            </a:solidFill>
            <a:prstDash val="sysDot"/>
          </a:ln>
        </p:spPr>
        <p:style>
          <a:lnRef idx="2">
            <a:schemeClr val="accent1"/>
          </a:lnRef>
          <a:fillRef idx="0">
            <a:schemeClr val="accent1"/>
          </a:fillRef>
          <a:effectRef idx="1">
            <a:schemeClr val="accent1"/>
          </a:effectRef>
          <a:fontRef idx="minor">
            <a:schemeClr val="tx1"/>
          </a:fontRef>
        </p:style>
      </p:cxnSp>
      <p:sp>
        <p:nvSpPr>
          <p:cNvPr id="82" name="Google Shape;347;p39">
            <a:extLst>
              <a:ext uri="{FF2B5EF4-FFF2-40B4-BE49-F238E27FC236}">
                <a16:creationId xmlns:a16="http://schemas.microsoft.com/office/drawing/2014/main" id="{AD565B59-D405-7D92-DA33-2DC5E9789F54}"/>
              </a:ext>
            </a:extLst>
          </p:cNvPr>
          <p:cNvSpPr txBox="1">
            <a:spLocks/>
          </p:cNvSpPr>
          <p:nvPr/>
        </p:nvSpPr>
        <p:spPr>
          <a:xfrm>
            <a:off x="2202813" y="3581982"/>
            <a:ext cx="3755286"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rgbClr val="FF0000"/>
                </a:solidFill>
                <a:latin typeface="Segoe UI" panose="020B0502040204020203" pitchFamily="34" charset="0"/>
                <a:cs typeface="Segoe UI" panose="020B0502040204020203" pitchFamily="34" charset="0"/>
              </a:rPr>
              <a:t>Error correction capability of ECC</a:t>
            </a:r>
          </a:p>
        </p:txBody>
      </p:sp>
      <p:sp>
        <p:nvSpPr>
          <p:cNvPr id="83" name="Google Shape;347;p39">
            <a:extLst>
              <a:ext uri="{FF2B5EF4-FFF2-40B4-BE49-F238E27FC236}">
                <a16:creationId xmlns:a16="http://schemas.microsoft.com/office/drawing/2014/main" id="{BB760DC6-594F-4415-BC5B-A0422519622C}"/>
              </a:ext>
            </a:extLst>
          </p:cNvPr>
          <p:cNvSpPr txBox="1">
            <a:spLocks/>
          </p:cNvSpPr>
          <p:nvPr/>
        </p:nvSpPr>
        <p:spPr>
          <a:xfrm>
            <a:off x="346688" y="5364193"/>
            <a:ext cx="11656056" cy="112633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l">
              <a:lnSpc>
                <a:spcPct val="100000"/>
              </a:lnSpc>
              <a:buNone/>
            </a:pPr>
            <a:r>
              <a:rPr lang="en-US" b="1" dirty="0">
                <a:solidFill>
                  <a:srgbClr val="FF0000"/>
                </a:solidFill>
                <a:latin typeface="Segoe UI" panose="020B0502040204020203" pitchFamily="34" charset="0"/>
                <a:cs typeface="Segoe UI" panose="020B0502040204020203" pitchFamily="34" charset="0"/>
              </a:rPr>
              <a:t>Two key observations</a:t>
            </a:r>
            <a:r>
              <a:rPr lang="en-US" sz="1800" dirty="0">
                <a:latin typeface="Segoe UI" panose="020B0502040204020203" pitchFamily="34" charset="0"/>
                <a:cs typeface="Segoe UI" panose="020B0502040204020203" pitchFamily="34" charset="0"/>
              </a:rPr>
              <a:t>:</a:t>
            </a:r>
          </a:p>
          <a:p>
            <a:pPr marL="0" indent="0" algn="l">
              <a:lnSpc>
                <a:spcPct val="100000"/>
              </a:lnSpc>
              <a:buNone/>
            </a:pPr>
            <a:r>
              <a:rPr lang="en-US" dirty="0">
                <a:latin typeface="Segoe UI" panose="020B0502040204020203" pitchFamily="34" charset="0"/>
                <a:cs typeface="Segoe UI" panose="020B0502040204020203" pitchFamily="34" charset="0"/>
              </a:rPr>
              <a:t>(1) ECC can </a:t>
            </a:r>
            <a:r>
              <a:rPr lang="en-US" dirty="0">
                <a:solidFill>
                  <a:schemeClr val="accent6">
                    <a:lumMod val="75000"/>
                  </a:schemeClr>
                </a:solidFill>
                <a:latin typeface="Segoe UI" panose="020B0502040204020203" pitchFamily="34" charset="0"/>
                <a:cs typeface="Segoe UI" panose="020B0502040204020203" pitchFamily="34" charset="0"/>
              </a:rPr>
              <a:t>protect against data loss </a:t>
            </a:r>
            <a:r>
              <a:rPr lang="en-US" dirty="0">
                <a:solidFill>
                  <a:schemeClr val="tx1"/>
                </a:solidFill>
                <a:latin typeface="Segoe UI" panose="020B0502040204020203" pitchFamily="34" charset="0"/>
                <a:cs typeface="Segoe UI" panose="020B0502040204020203" pitchFamily="34" charset="0"/>
              </a:rPr>
              <a:t>within</a:t>
            </a:r>
            <a:r>
              <a:rPr lang="en-US" dirty="0">
                <a:solidFill>
                  <a:schemeClr val="accent6">
                    <a:lumMod val="75000"/>
                  </a:schemeClr>
                </a:solidFill>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a certain number of copyback operations under different P/E cycles </a:t>
            </a:r>
          </a:p>
          <a:p>
            <a:pPr marL="0" indent="0" algn="l">
              <a:lnSpc>
                <a:spcPct val="100000"/>
              </a:lnSpc>
              <a:buNone/>
            </a:pPr>
            <a:endParaRPr lang="en-US" sz="1800" dirty="0">
              <a:latin typeface="Segoe UI" panose="020B0502040204020203" pitchFamily="34" charset="0"/>
              <a:cs typeface="Segoe UI" panose="020B0502040204020203" pitchFamily="34" charset="0"/>
            </a:endParaRPr>
          </a:p>
        </p:txBody>
      </p:sp>
      <p:sp>
        <p:nvSpPr>
          <p:cNvPr id="15" name="Google Shape;347;p39">
            <a:extLst>
              <a:ext uri="{FF2B5EF4-FFF2-40B4-BE49-F238E27FC236}">
                <a16:creationId xmlns:a16="http://schemas.microsoft.com/office/drawing/2014/main" id="{E2F61C34-35BF-FDA8-AEA0-3A62189BB9E9}"/>
              </a:ext>
            </a:extLst>
          </p:cNvPr>
          <p:cNvSpPr txBox="1">
            <a:spLocks/>
          </p:cNvSpPr>
          <p:nvPr/>
        </p:nvSpPr>
        <p:spPr>
          <a:xfrm>
            <a:off x="10071449" y="4035287"/>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2">
                    <a:lumMod val="50000"/>
                    <a:lumOff val="50000"/>
                  </a:schemeClr>
                </a:solidFill>
                <a:latin typeface="Segoe UI" panose="020B0502040204020203" pitchFamily="34" charset="0"/>
                <a:cs typeface="Segoe UI" panose="020B0502040204020203" pitchFamily="34" charset="0"/>
              </a:rPr>
              <a:t>P/E cycle = 1500</a:t>
            </a:r>
          </a:p>
        </p:txBody>
      </p:sp>
      <p:sp>
        <p:nvSpPr>
          <p:cNvPr id="16" name="Google Shape;180;p30">
            <a:extLst>
              <a:ext uri="{FF2B5EF4-FFF2-40B4-BE49-F238E27FC236}">
                <a16:creationId xmlns:a16="http://schemas.microsoft.com/office/drawing/2014/main" id="{AEF0B05E-1D84-40C0-2665-8CB9CD156FDF}"/>
              </a:ext>
            </a:extLst>
          </p:cNvPr>
          <p:cNvSpPr txBox="1"/>
          <p:nvPr/>
        </p:nvSpPr>
        <p:spPr>
          <a:xfrm>
            <a:off x="400638" y="6352674"/>
            <a:ext cx="10811798" cy="531701"/>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P/E cycle means the program/erase cycle</a:t>
            </a: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This ECC can protect data under the raw bit error rate of (120 / (1024 * 8)) = 0.0146484375, with 120 bits correction per 1024 bytes</a:t>
            </a:r>
          </a:p>
        </p:txBody>
      </p:sp>
      <p:grpSp>
        <p:nvGrpSpPr>
          <p:cNvPr id="17" name="Group 16">
            <a:extLst>
              <a:ext uri="{FF2B5EF4-FFF2-40B4-BE49-F238E27FC236}">
                <a16:creationId xmlns:a16="http://schemas.microsoft.com/office/drawing/2014/main" id="{C14FC764-A3F8-E48C-ADDB-524138D56AE6}"/>
              </a:ext>
            </a:extLst>
          </p:cNvPr>
          <p:cNvGrpSpPr/>
          <p:nvPr/>
        </p:nvGrpSpPr>
        <p:grpSpPr>
          <a:xfrm>
            <a:off x="6173537" y="3488240"/>
            <a:ext cx="3568236" cy="1857566"/>
            <a:chOff x="6173537" y="3488240"/>
            <a:chExt cx="3568236" cy="1857566"/>
          </a:xfrm>
        </p:grpSpPr>
        <p:cxnSp>
          <p:nvCxnSpPr>
            <p:cNvPr id="18" name="Straight Connector 17">
              <a:extLst>
                <a:ext uri="{FF2B5EF4-FFF2-40B4-BE49-F238E27FC236}">
                  <a16:creationId xmlns:a16="http://schemas.microsoft.com/office/drawing/2014/main" id="{F558488A-0F4C-0584-121A-862034FCEA22}"/>
                </a:ext>
              </a:extLst>
            </p:cNvPr>
            <p:cNvCxnSpPr>
              <a:cxnSpLocks/>
            </p:cNvCxnSpPr>
            <p:nvPr/>
          </p:nvCxnSpPr>
          <p:spPr>
            <a:xfrm rot="5400000">
              <a:off x="5259137" y="4402640"/>
              <a:ext cx="1828800" cy="0"/>
            </a:xfrm>
            <a:prstGeom prst="line">
              <a:avLst/>
            </a:prstGeom>
            <a:ln w="571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4321172E-CE77-22F9-8BBB-B69281F13982}"/>
                </a:ext>
              </a:extLst>
            </p:cNvPr>
            <p:cNvCxnSpPr>
              <a:cxnSpLocks/>
            </p:cNvCxnSpPr>
            <p:nvPr/>
          </p:nvCxnSpPr>
          <p:spPr>
            <a:xfrm rot="5400000">
              <a:off x="6338173" y="4402640"/>
              <a:ext cx="1828800" cy="0"/>
            </a:xfrm>
            <a:prstGeom prst="line">
              <a:avLst/>
            </a:prstGeom>
            <a:ln w="571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D0448A52-BE9A-7BE5-84BA-EACD6267FBE7}"/>
                </a:ext>
              </a:extLst>
            </p:cNvPr>
            <p:cNvCxnSpPr>
              <a:cxnSpLocks/>
            </p:cNvCxnSpPr>
            <p:nvPr/>
          </p:nvCxnSpPr>
          <p:spPr>
            <a:xfrm rot="5400000">
              <a:off x="8827373" y="4431406"/>
              <a:ext cx="1828800" cy="0"/>
            </a:xfrm>
            <a:prstGeom prst="line">
              <a:avLst/>
            </a:prstGeom>
            <a:ln w="57150">
              <a:solidFill>
                <a:schemeClr val="tx1"/>
              </a:solidFill>
              <a:prstDash val="solid"/>
            </a:ln>
          </p:spPr>
          <p:style>
            <a:lnRef idx="2">
              <a:schemeClr val="accent1"/>
            </a:lnRef>
            <a:fillRef idx="0">
              <a:schemeClr val="accent1"/>
            </a:fillRef>
            <a:effectRef idx="1">
              <a:schemeClr val="accent1"/>
            </a:effectRef>
            <a:fontRef idx="minor">
              <a:schemeClr val="tx1"/>
            </a:fontRef>
          </p:style>
        </p:cxnSp>
      </p:grpSp>
      <p:sp>
        <p:nvSpPr>
          <p:cNvPr id="3" name="Rectangle 2">
            <a:extLst>
              <a:ext uri="{FF2B5EF4-FFF2-40B4-BE49-F238E27FC236}">
                <a16:creationId xmlns:a16="http://schemas.microsoft.com/office/drawing/2014/main" id="{8FB7EB41-9805-E9EF-3BF0-7A3657DAAD10}"/>
              </a:ext>
            </a:extLst>
          </p:cNvPr>
          <p:cNvSpPr/>
          <p:nvPr/>
        </p:nvSpPr>
        <p:spPr>
          <a:xfrm>
            <a:off x="1973178" y="4109277"/>
            <a:ext cx="7768592" cy="607865"/>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cs typeface="Segoe UI" panose="020B0502040204020203" pitchFamily="34" charset="0"/>
              </a:rPr>
              <a:t>Error correction </a:t>
            </a:r>
          </a:p>
        </p:txBody>
      </p:sp>
    </p:spTree>
    <p:extLst>
      <p:ext uri="{BB962C8B-B14F-4D97-AF65-F5344CB8AC3E}">
        <p14:creationId xmlns:p14="http://schemas.microsoft.com/office/powerpoint/2010/main" val="4876328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35E08FCF-2B7A-299B-DE4B-AD8922EE7535}"/>
              </a:ext>
            </a:extLst>
          </p:cNvPr>
          <p:cNvGrpSpPr/>
          <p:nvPr/>
        </p:nvGrpSpPr>
        <p:grpSpPr>
          <a:xfrm>
            <a:off x="-56990" y="1993804"/>
            <a:ext cx="12293282" cy="3197360"/>
            <a:chOff x="-56990" y="1993804"/>
            <a:chExt cx="12293282" cy="3197360"/>
          </a:xfrm>
        </p:grpSpPr>
        <p:cxnSp>
          <p:nvCxnSpPr>
            <p:cNvPr id="8" name="Straight Arrow Connector 7">
              <a:extLst>
                <a:ext uri="{FF2B5EF4-FFF2-40B4-BE49-F238E27FC236}">
                  <a16:creationId xmlns:a16="http://schemas.microsoft.com/office/drawing/2014/main" id="{3887860D-ED99-9CE4-0CB0-345F0D7AA134}"/>
                </a:ext>
              </a:extLst>
            </p:cNvPr>
            <p:cNvCxnSpPr>
              <a:cxnSpLocks/>
            </p:cNvCxnSpPr>
            <p:nvPr/>
          </p:nvCxnSpPr>
          <p:spPr>
            <a:xfrm>
              <a:off x="1952553" y="4723254"/>
              <a:ext cx="9989648"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D97B2BA5-A061-122D-7D03-3872B8A25CC7}"/>
                </a:ext>
              </a:extLst>
            </p:cNvPr>
            <p:cNvCxnSpPr>
              <a:cxnSpLocks/>
            </p:cNvCxnSpPr>
            <p:nvPr/>
          </p:nvCxnSpPr>
          <p:spPr>
            <a:xfrm rot="16200000">
              <a:off x="601579" y="3365404"/>
              <a:ext cx="2743200"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0" name="Google Shape;347;p39">
              <a:extLst>
                <a:ext uri="{FF2B5EF4-FFF2-40B4-BE49-F238E27FC236}">
                  <a16:creationId xmlns:a16="http://schemas.microsoft.com/office/drawing/2014/main" id="{3BB0C47B-70FF-18C5-DEBB-149D028B7C99}"/>
                </a:ext>
              </a:extLst>
            </p:cNvPr>
            <p:cNvSpPr txBox="1">
              <a:spLocks/>
            </p:cNvSpPr>
            <p:nvPr/>
          </p:nvSpPr>
          <p:spPr>
            <a:xfrm>
              <a:off x="10008732" y="4723254"/>
              <a:ext cx="2227560" cy="46791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Copyback count</a:t>
              </a:r>
            </a:p>
          </p:txBody>
        </p:sp>
        <p:sp>
          <p:nvSpPr>
            <p:cNvPr id="11" name="Google Shape;347;p39">
              <a:extLst>
                <a:ext uri="{FF2B5EF4-FFF2-40B4-BE49-F238E27FC236}">
                  <a16:creationId xmlns:a16="http://schemas.microsoft.com/office/drawing/2014/main" id="{F9FA2E22-BAA3-3A47-7893-0CA733FCE703}"/>
                </a:ext>
              </a:extLst>
            </p:cNvPr>
            <p:cNvSpPr txBox="1">
              <a:spLocks/>
            </p:cNvSpPr>
            <p:nvPr/>
          </p:nvSpPr>
          <p:spPr>
            <a:xfrm>
              <a:off x="-56990" y="3133621"/>
              <a:ext cx="2112672"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Raw bit error rate</a:t>
              </a:r>
            </a:p>
          </p:txBody>
        </p:sp>
      </p:grpSp>
      <p:sp>
        <p:nvSpPr>
          <p:cNvPr id="2" name="Title 1">
            <a:extLst>
              <a:ext uri="{FF2B5EF4-FFF2-40B4-BE49-F238E27FC236}">
                <a16:creationId xmlns:a16="http://schemas.microsoft.com/office/drawing/2014/main" id="{E30415BB-F04D-AAFD-2BC8-6A8FF308E11D}"/>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Move data between </a:t>
            </a:r>
            <a:r>
              <a:rPr lang="en-US" sz="1800" b="1" dirty="0">
                <a:latin typeface="Segoe UI" panose="020B0502040204020203" pitchFamily="34" charset="0"/>
                <a:cs typeface="Segoe UI" panose="020B0502040204020203" pitchFamily="34" charset="0"/>
              </a:rPr>
              <a:t>blocks with same P/E cycle </a:t>
            </a:r>
            <a:r>
              <a:rPr lang="en-US" sz="1800" dirty="0">
                <a:latin typeface="Segoe UI" panose="020B0502040204020203" pitchFamily="34" charset="0"/>
                <a:cs typeface="Segoe UI" panose="020B0502040204020203" pitchFamily="34" charset="0"/>
              </a:rPr>
              <a:t>via copyback to measure error rate </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18</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Error Characteristics</a:t>
            </a:r>
          </a:p>
        </p:txBody>
      </p:sp>
      <p:grpSp>
        <p:nvGrpSpPr>
          <p:cNvPr id="58" name="Group 57">
            <a:extLst>
              <a:ext uri="{FF2B5EF4-FFF2-40B4-BE49-F238E27FC236}">
                <a16:creationId xmlns:a16="http://schemas.microsoft.com/office/drawing/2014/main" id="{A7FA36E7-9EAC-2223-B16D-80CFB331C9DB}"/>
              </a:ext>
            </a:extLst>
          </p:cNvPr>
          <p:cNvGrpSpPr/>
          <p:nvPr/>
        </p:nvGrpSpPr>
        <p:grpSpPr>
          <a:xfrm>
            <a:off x="1973179" y="3950803"/>
            <a:ext cx="9832842" cy="387417"/>
            <a:chOff x="1973179" y="3950803"/>
            <a:chExt cx="9832842" cy="387417"/>
          </a:xfrm>
        </p:grpSpPr>
        <p:cxnSp>
          <p:nvCxnSpPr>
            <p:cNvPr id="45" name="Straight Connector 44">
              <a:extLst>
                <a:ext uri="{FF2B5EF4-FFF2-40B4-BE49-F238E27FC236}">
                  <a16:creationId xmlns:a16="http://schemas.microsoft.com/office/drawing/2014/main" id="{3EB84C69-2F41-8A90-5C6D-16EDCED6B06D}"/>
                </a:ext>
              </a:extLst>
            </p:cNvPr>
            <p:cNvCxnSpPr/>
            <p:nvPr/>
          </p:nvCxnSpPr>
          <p:spPr>
            <a:xfrm>
              <a:off x="1973179" y="4335778"/>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FE4B9DA9-21A9-E22E-08A0-0126D33FAD54}"/>
                </a:ext>
              </a:extLst>
            </p:cNvPr>
            <p:cNvCxnSpPr>
              <a:cxnSpLocks/>
            </p:cNvCxnSpPr>
            <p:nvPr/>
          </p:nvCxnSpPr>
          <p:spPr>
            <a:xfrm rot="-240000">
              <a:off x="4955192" y="4287181"/>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E6D9EF4F-5B99-8955-9F01-73963F9AEFFC}"/>
                </a:ext>
              </a:extLst>
            </p:cNvPr>
            <p:cNvCxnSpPr/>
            <p:nvPr/>
          </p:nvCxnSpPr>
          <p:spPr>
            <a:xfrm>
              <a:off x="3465094" y="4338220"/>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81C44D4F-26EB-C9E0-A80A-2A4B4D2FA321}"/>
                </a:ext>
              </a:extLst>
            </p:cNvPr>
            <p:cNvCxnSpPr/>
            <p:nvPr/>
          </p:nvCxnSpPr>
          <p:spPr>
            <a:xfrm>
              <a:off x="6445290" y="4234198"/>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5A6FE6E1-416C-CCD6-C296-008DFF1B0A39}"/>
                </a:ext>
              </a:extLst>
            </p:cNvPr>
            <p:cNvCxnSpPr>
              <a:cxnSpLocks/>
            </p:cNvCxnSpPr>
            <p:nvPr/>
          </p:nvCxnSpPr>
          <p:spPr>
            <a:xfrm rot="-360000">
              <a:off x="7929484" y="4158944"/>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4" name="Straight Connector 53">
              <a:extLst>
                <a:ext uri="{FF2B5EF4-FFF2-40B4-BE49-F238E27FC236}">
                  <a16:creationId xmlns:a16="http://schemas.microsoft.com/office/drawing/2014/main" id="{270569F2-DC04-6C6D-56D4-90EB9BEBF9E6}"/>
                </a:ext>
              </a:extLst>
            </p:cNvPr>
            <p:cNvCxnSpPr>
              <a:cxnSpLocks/>
            </p:cNvCxnSpPr>
            <p:nvPr/>
          </p:nvCxnSpPr>
          <p:spPr>
            <a:xfrm rot="-900000">
              <a:off x="10800181" y="3950803"/>
              <a:ext cx="1005840"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E7A510EC-2070-9B02-ADC6-7263683150EE}"/>
                </a:ext>
              </a:extLst>
            </p:cNvPr>
            <p:cNvCxnSpPr/>
            <p:nvPr/>
          </p:nvCxnSpPr>
          <p:spPr>
            <a:xfrm>
              <a:off x="9357894" y="4080970"/>
              <a:ext cx="1491915" cy="0"/>
            </a:xfrm>
            <a:prstGeom prst="line">
              <a:avLst/>
            </a:prstGeom>
            <a:ln w="57150">
              <a:solidFill>
                <a:schemeClr val="tx2">
                  <a:lumMod val="50000"/>
                  <a:lumOff val="50000"/>
                </a:schemeClr>
              </a:solidFill>
            </a:ln>
          </p:spPr>
          <p:style>
            <a:lnRef idx="2">
              <a:schemeClr val="accent1"/>
            </a:lnRef>
            <a:fillRef idx="0">
              <a:schemeClr val="accent1"/>
            </a:fillRef>
            <a:effectRef idx="1">
              <a:schemeClr val="accent1"/>
            </a:effectRef>
            <a:fontRef idx="minor">
              <a:schemeClr val="tx1"/>
            </a:fontRef>
          </p:style>
        </p:cxnSp>
      </p:grpSp>
      <p:grpSp>
        <p:nvGrpSpPr>
          <p:cNvPr id="68" name="Group 67">
            <a:extLst>
              <a:ext uri="{FF2B5EF4-FFF2-40B4-BE49-F238E27FC236}">
                <a16:creationId xmlns:a16="http://schemas.microsoft.com/office/drawing/2014/main" id="{4A2A9B34-307E-4E67-F74A-A218EE9E6E00}"/>
              </a:ext>
            </a:extLst>
          </p:cNvPr>
          <p:cNvGrpSpPr/>
          <p:nvPr/>
        </p:nvGrpSpPr>
        <p:grpSpPr>
          <a:xfrm>
            <a:off x="1973179" y="3672054"/>
            <a:ext cx="9860314" cy="647635"/>
            <a:chOff x="1973179" y="3672054"/>
            <a:chExt cx="9860314" cy="647635"/>
          </a:xfrm>
        </p:grpSpPr>
        <p:cxnSp>
          <p:nvCxnSpPr>
            <p:cNvPr id="56" name="Straight Connector 55">
              <a:extLst>
                <a:ext uri="{FF2B5EF4-FFF2-40B4-BE49-F238E27FC236}">
                  <a16:creationId xmlns:a16="http://schemas.microsoft.com/office/drawing/2014/main" id="{8468CEBC-904A-201F-6067-64000967A199}"/>
                </a:ext>
              </a:extLst>
            </p:cNvPr>
            <p:cNvCxnSpPr/>
            <p:nvPr/>
          </p:nvCxnSpPr>
          <p:spPr>
            <a:xfrm>
              <a:off x="1973179" y="431968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8BF1566E-4E49-42A9-6195-00A6A379083F}"/>
                </a:ext>
              </a:extLst>
            </p:cNvPr>
            <p:cNvCxnSpPr/>
            <p:nvPr/>
          </p:nvCxnSpPr>
          <p:spPr>
            <a:xfrm>
              <a:off x="3465093" y="431968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C40F92ED-183F-3D80-1506-C8D291AEF5BF}"/>
                </a:ext>
              </a:extLst>
            </p:cNvPr>
            <p:cNvCxnSpPr>
              <a:cxnSpLocks/>
            </p:cNvCxnSpPr>
            <p:nvPr/>
          </p:nvCxnSpPr>
          <p:spPr>
            <a:xfrm rot="-360000">
              <a:off x="4931839" y="4232449"/>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48BE2CBB-20B4-9CF6-5C16-662C7B66CB1F}"/>
                </a:ext>
              </a:extLst>
            </p:cNvPr>
            <p:cNvCxnSpPr>
              <a:cxnSpLocks/>
            </p:cNvCxnSpPr>
            <p:nvPr/>
          </p:nvCxnSpPr>
          <p:spPr>
            <a:xfrm rot="-240000">
              <a:off x="6389959" y="4102440"/>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662359B5-6D7E-6A05-9C91-83426CBE9AFD}"/>
                </a:ext>
              </a:extLst>
            </p:cNvPr>
            <p:cNvCxnSpPr>
              <a:cxnSpLocks/>
            </p:cNvCxnSpPr>
            <p:nvPr/>
          </p:nvCxnSpPr>
          <p:spPr>
            <a:xfrm rot="-240000">
              <a:off x="7858589" y="3998411"/>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5E9BE0BB-37A5-9216-628A-C6F681CB90D4}"/>
                </a:ext>
              </a:extLst>
            </p:cNvPr>
            <p:cNvCxnSpPr/>
            <p:nvPr/>
          </p:nvCxnSpPr>
          <p:spPr>
            <a:xfrm>
              <a:off x="9325402" y="3946375"/>
              <a:ext cx="1491915"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E1FC6043-0482-17FD-62BD-F5BA5765550E}"/>
                </a:ext>
              </a:extLst>
            </p:cNvPr>
            <p:cNvCxnSpPr>
              <a:cxnSpLocks/>
            </p:cNvCxnSpPr>
            <p:nvPr/>
          </p:nvCxnSpPr>
          <p:spPr>
            <a:xfrm rot="-1800000">
              <a:off x="10736213" y="3672054"/>
              <a:ext cx="1097280" cy="0"/>
            </a:xfrm>
            <a:prstGeom prst="line">
              <a:avLst/>
            </a:prstGeom>
            <a:ln w="57150">
              <a:solidFill>
                <a:schemeClr val="accent2">
                  <a:lumMod val="75000"/>
                </a:schemeClr>
              </a:solidFill>
            </a:ln>
          </p:spPr>
          <p:style>
            <a:lnRef idx="2">
              <a:schemeClr val="accent1"/>
            </a:lnRef>
            <a:fillRef idx="0">
              <a:schemeClr val="accent1"/>
            </a:fillRef>
            <a:effectRef idx="1">
              <a:schemeClr val="accent1"/>
            </a:effectRef>
            <a:fontRef idx="minor">
              <a:schemeClr val="tx1"/>
            </a:fontRef>
          </p:style>
        </p:cxnSp>
      </p:grpSp>
      <p:grpSp>
        <p:nvGrpSpPr>
          <p:cNvPr id="77" name="Group 76">
            <a:extLst>
              <a:ext uri="{FF2B5EF4-FFF2-40B4-BE49-F238E27FC236}">
                <a16:creationId xmlns:a16="http://schemas.microsoft.com/office/drawing/2014/main" id="{0B3AA792-1507-0801-4CF5-E4C743DC259A}"/>
              </a:ext>
            </a:extLst>
          </p:cNvPr>
          <p:cNvGrpSpPr/>
          <p:nvPr/>
        </p:nvGrpSpPr>
        <p:grpSpPr>
          <a:xfrm>
            <a:off x="1973178" y="2321253"/>
            <a:ext cx="9910231" cy="1965928"/>
            <a:chOff x="1973178" y="2321253"/>
            <a:chExt cx="9910231" cy="1965928"/>
          </a:xfrm>
        </p:grpSpPr>
        <p:cxnSp>
          <p:nvCxnSpPr>
            <p:cNvPr id="69" name="Straight Connector 68">
              <a:extLst>
                <a:ext uri="{FF2B5EF4-FFF2-40B4-BE49-F238E27FC236}">
                  <a16:creationId xmlns:a16="http://schemas.microsoft.com/office/drawing/2014/main" id="{46E3E3F4-B149-4977-EE94-22A184DB188A}"/>
                </a:ext>
              </a:extLst>
            </p:cNvPr>
            <p:cNvCxnSpPr/>
            <p:nvPr/>
          </p:nvCxnSpPr>
          <p:spPr>
            <a:xfrm>
              <a:off x="1973178" y="4287181"/>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CAB89708-22CC-71B7-51EA-AD4D1B39558C}"/>
                </a:ext>
              </a:extLst>
            </p:cNvPr>
            <p:cNvCxnSpPr>
              <a:cxnSpLocks/>
            </p:cNvCxnSpPr>
            <p:nvPr/>
          </p:nvCxnSpPr>
          <p:spPr>
            <a:xfrm rot="-240000">
              <a:off x="3449330" y="4235456"/>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4C6B3C4B-06F1-D6B5-4A46-023DE69D40CE}"/>
                </a:ext>
              </a:extLst>
            </p:cNvPr>
            <p:cNvCxnSpPr>
              <a:cxnSpLocks/>
            </p:cNvCxnSpPr>
            <p:nvPr/>
          </p:nvCxnSpPr>
          <p:spPr>
            <a:xfrm rot="-240000">
              <a:off x="4909720" y="412985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a:extLst>
                <a:ext uri="{FF2B5EF4-FFF2-40B4-BE49-F238E27FC236}">
                  <a16:creationId xmlns:a16="http://schemas.microsoft.com/office/drawing/2014/main" id="{7E8EE038-FC58-43A4-8C39-C837C7CC63EE}"/>
                </a:ext>
              </a:extLst>
            </p:cNvPr>
            <p:cNvCxnSpPr>
              <a:cxnSpLocks/>
            </p:cNvCxnSpPr>
            <p:nvPr/>
          </p:nvCxnSpPr>
          <p:spPr>
            <a:xfrm rot="-360000">
              <a:off x="6372914" y="4000781"/>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a:extLst>
                <a:ext uri="{FF2B5EF4-FFF2-40B4-BE49-F238E27FC236}">
                  <a16:creationId xmlns:a16="http://schemas.microsoft.com/office/drawing/2014/main" id="{27897350-61B5-454F-71CB-CEF563FA6C7C}"/>
                </a:ext>
              </a:extLst>
            </p:cNvPr>
            <p:cNvCxnSpPr>
              <a:cxnSpLocks/>
            </p:cNvCxnSpPr>
            <p:nvPr/>
          </p:nvCxnSpPr>
          <p:spPr>
            <a:xfrm rot="-900000">
              <a:off x="7814125" y="3734449"/>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4" name="Straight Connector 73">
              <a:extLst>
                <a:ext uri="{FF2B5EF4-FFF2-40B4-BE49-F238E27FC236}">
                  <a16:creationId xmlns:a16="http://schemas.microsoft.com/office/drawing/2014/main" id="{D41133C3-CA7E-AC13-D0F4-5A2EF7FD7791}"/>
                </a:ext>
              </a:extLst>
            </p:cNvPr>
            <p:cNvCxnSpPr>
              <a:cxnSpLocks/>
            </p:cNvCxnSpPr>
            <p:nvPr/>
          </p:nvCxnSpPr>
          <p:spPr>
            <a:xfrm rot="-1800000">
              <a:off x="9174039" y="317372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cxnSp>
          <p:nvCxnSpPr>
            <p:cNvPr id="75" name="Straight Connector 74">
              <a:extLst>
                <a:ext uri="{FF2B5EF4-FFF2-40B4-BE49-F238E27FC236}">
                  <a16:creationId xmlns:a16="http://schemas.microsoft.com/office/drawing/2014/main" id="{5D8CC2EE-A152-B11B-CD84-6EF176EE3C87}"/>
                </a:ext>
              </a:extLst>
            </p:cNvPr>
            <p:cNvCxnSpPr>
              <a:cxnSpLocks/>
            </p:cNvCxnSpPr>
            <p:nvPr/>
          </p:nvCxnSpPr>
          <p:spPr>
            <a:xfrm rot="-2400000">
              <a:off x="10391494" y="2321253"/>
              <a:ext cx="1491915" cy="0"/>
            </a:xfrm>
            <a:prstGeom prst="line">
              <a:avLst/>
            </a:prstGeom>
            <a:ln w="57150">
              <a:solidFill>
                <a:schemeClr val="accent5">
                  <a:lumMod val="60000"/>
                  <a:lumOff val="40000"/>
                </a:schemeClr>
              </a:solidFill>
            </a:ln>
          </p:spPr>
          <p:style>
            <a:lnRef idx="2">
              <a:schemeClr val="accent1"/>
            </a:lnRef>
            <a:fillRef idx="0">
              <a:schemeClr val="accent1"/>
            </a:fillRef>
            <a:effectRef idx="1">
              <a:schemeClr val="accent1"/>
            </a:effectRef>
            <a:fontRef idx="minor">
              <a:schemeClr val="tx1"/>
            </a:fontRef>
          </p:style>
        </p:cxnSp>
      </p:grpSp>
      <p:sp>
        <p:nvSpPr>
          <p:cNvPr id="76" name="Google Shape;347;p39">
            <a:extLst>
              <a:ext uri="{FF2B5EF4-FFF2-40B4-BE49-F238E27FC236}">
                <a16:creationId xmlns:a16="http://schemas.microsoft.com/office/drawing/2014/main" id="{4579724B-6590-E822-F975-32A13A03D18C}"/>
              </a:ext>
            </a:extLst>
          </p:cNvPr>
          <p:cNvSpPr txBox="1">
            <a:spLocks/>
          </p:cNvSpPr>
          <p:nvPr/>
        </p:nvSpPr>
        <p:spPr>
          <a:xfrm>
            <a:off x="8960312" y="2022742"/>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accent5">
                    <a:lumMod val="60000"/>
                    <a:lumOff val="40000"/>
                  </a:schemeClr>
                </a:solidFill>
                <a:latin typeface="Segoe UI" panose="020B0502040204020203" pitchFamily="34" charset="0"/>
                <a:cs typeface="Segoe UI" panose="020B0502040204020203" pitchFamily="34" charset="0"/>
              </a:rPr>
              <a:t>P/E cycle = 4500</a:t>
            </a:r>
          </a:p>
        </p:txBody>
      </p:sp>
      <p:sp>
        <p:nvSpPr>
          <p:cNvPr id="78" name="Google Shape;347;p39">
            <a:extLst>
              <a:ext uri="{FF2B5EF4-FFF2-40B4-BE49-F238E27FC236}">
                <a16:creationId xmlns:a16="http://schemas.microsoft.com/office/drawing/2014/main" id="{3073DE20-E7A7-2143-82E6-CB2A8CFBA0BC}"/>
              </a:ext>
            </a:extLst>
          </p:cNvPr>
          <p:cNvSpPr txBox="1">
            <a:spLocks/>
          </p:cNvSpPr>
          <p:nvPr/>
        </p:nvSpPr>
        <p:spPr>
          <a:xfrm>
            <a:off x="9825605" y="3022776"/>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accent2">
                    <a:lumMod val="75000"/>
                  </a:schemeClr>
                </a:solidFill>
                <a:latin typeface="Segoe UI" panose="020B0502040204020203" pitchFamily="34" charset="0"/>
                <a:cs typeface="Segoe UI" panose="020B0502040204020203" pitchFamily="34" charset="0"/>
              </a:rPr>
              <a:t>P/E cycle = 3000</a:t>
            </a:r>
          </a:p>
        </p:txBody>
      </p:sp>
      <p:cxnSp>
        <p:nvCxnSpPr>
          <p:cNvPr id="81" name="Straight Connector 80">
            <a:extLst>
              <a:ext uri="{FF2B5EF4-FFF2-40B4-BE49-F238E27FC236}">
                <a16:creationId xmlns:a16="http://schemas.microsoft.com/office/drawing/2014/main" id="{968D0A95-F97B-2743-88BF-0E4E49ECB0CE}"/>
              </a:ext>
            </a:extLst>
          </p:cNvPr>
          <p:cNvCxnSpPr/>
          <p:nvPr/>
        </p:nvCxnSpPr>
        <p:spPr>
          <a:xfrm>
            <a:off x="1714098" y="4080969"/>
            <a:ext cx="10241280" cy="0"/>
          </a:xfrm>
          <a:prstGeom prst="line">
            <a:avLst/>
          </a:prstGeom>
          <a:ln w="38100">
            <a:solidFill>
              <a:srgbClr val="FF0000"/>
            </a:solidFill>
            <a:prstDash val="sysDot"/>
          </a:ln>
        </p:spPr>
        <p:style>
          <a:lnRef idx="2">
            <a:schemeClr val="accent1"/>
          </a:lnRef>
          <a:fillRef idx="0">
            <a:schemeClr val="accent1"/>
          </a:fillRef>
          <a:effectRef idx="1">
            <a:schemeClr val="accent1"/>
          </a:effectRef>
          <a:fontRef idx="minor">
            <a:schemeClr val="tx1"/>
          </a:fontRef>
        </p:style>
      </p:cxnSp>
      <p:sp>
        <p:nvSpPr>
          <p:cNvPr id="82" name="Google Shape;347;p39">
            <a:extLst>
              <a:ext uri="{FF2B5EF4-FFF2-40B4-BE49-F238E27FC236}">
                <a16:creationId xmlns:a16="http://schemas.microsoft.com/office/drawing/2014/main" id="{AD565B59-D405-7D92-DA33-2DC5E9789F54}"/>
              </a:ext>
            </a:extLst>
          </p:cNvPr>
          <p:cNvSpPr txBox="1">
            <a:spLocks/>
          </p:cNvSpPr>
          <p:nvPr/>
        </p:nvSpPr>
        <p:spPr>
          <a:xfrm>
            <a:off x="2202813" y="3581982"/>
            <a:ext cx="3755286"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rgbClr val="FF0000"/>
                </a:solidFill>
                <a:latin typeface="Segoe UI" panose="020B0502040204020203" pitchFamily="34" charset="0"/>
                <a:cs typeface="Segoe UI" panose="020B0502040204020203" pitchFamily="34" charset="0"/>
              </a:rPr>
              <a:t>Error correction capability of ECC</a:t>
            </a:r>
          </a:p>
        </p:txBody>
      </p:sp>
      <p:sp>
        <p:nvSpPr>
          <p:cNvPr id="83" name="Google Shape;347;p39">
            <a:extLst>
              <a:ext uri="{FF2B5EF4-FFF2-40B4-BE49-F238E27FC236}">
                <a16:creationId xmlns:a16="http://schemas.microsoft.com/office/drawing/2014/main" id="{BB760DC6-594F-4415-BC5B-A0422519622C}"/>
              </a:ext>
            </a:extLst>
          </p:cNvPr>
          <p:cNvSpPr txBox="1">
            <a:spLocks/>
          </p:cNvSpPr>
          <p:nvPr/>
        </p:nvSpPr>
        <p:spPr>
          <a:xfrm>
            <a:off x="346688" y="5364193"/>
            <a:ext cx="11656056" cy="112633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l">
              <a:lnSpc>
                <a:spcPct val="100000"/>
              </a:lnSpc>
              <a:buNone/>
            </a:pPr>
            <a:r>
              <a:rPr lang="en-US" b="1" dirty="0">
                <a:solidFill>
                  <a:srgbClr val="FF0000"/>
                </a:solidFill>
                <a:latin typeface="Segoe UI" panose="020B0502040204020203" pitchFamily="34" charset="0"/>
                <a:cs typeface="Segoe UI" panose="020B0502040204020203" pitchFamily="34" charset="0"/>
              </a:rPr>
              <a:t>Two key observations</a:t>
            </a:r>
            <a:r>
              <a:rPr lang="en-US" sz="1800" dirty="0">
                <a:latin typeface="Segoe UI" panose="020B0502040204020203" pitchFamily="34" charset="0"/>
                <a:cs typeface="Segoe UI" panose="020B0502040204020203" pitchFamily="34" charset="0"/>
              </a:rPr>
              <a:t>:</a:t>
            </a:r>
          </a:p>
          <a:p>
            <a:pPr marL="0" indent="0" algn="l">
              <a:lnSpc>
                <a:spcPct val="100000"/>
              </a:lnSpc>
              <a:buNone/>
            </a:pPr>
            <a:r>
              <a:rPr lang="en-US" dirty="0">
                <a:latin typeface="Segoe UI" panose="020B0502040204020203" pitchFamily="34" charset="0"/>
                <a:cs typeface="Segoe UI" panose="020B0502040204020203" pitchFamily="34" charset="0"/>
              </a:rPr>
              <a:t>(1) ECC can </a:t>
            </a:r>
            <a:r>
              <a:rPr lang="en-US" dirty="0">
                <a:solidFill>
                  <a:schemeClr val="accent6">
                    <a:lumMod val="75000"/>
                  </a:schemeClr>
                </a:solidFill>
                <a:latin typeface="Segoe UI" panose="020B0502040204020203" pitchFamily="34" charset="0"/>
                <a:cs typeface="Segoe UI" panose="020B0502040204020203" pitchFamily="34" charset="0"/>
              </a:rPr>
              <a:t>protect against data loss </a:t>
            </a:r>
            <a:r>
              <a:rPr lang="en-US" dirty="0">
                <a:solidFill>
                  <a:schemeClr val="tx1"/>
                </a:solidFill>
                <a:latin typeface="Segoe UI" panose="020B0502040204020203" pitchFamily="34" charset="0"/>
                <a:cs typeface="Segoe UI" panose="020B0502040204020203" pitchFamily="34" charset="0"/>
              </a:rPr>
              <a:t>within</a:t>
            </a:r>
            <a:r>
              <a:rPr lang="en-US" dirty="0">
                <a:solidFill>
                  <a:schemeClr val="accent6">
                    <a:lumMod val="75000"/>
                  </a:schemeClr>
                </a:solidFill>
                <a:latin typeface="Segoe UI" panose="020B0502040204020203" pitchFamily="34" charset="0"/>
                <a:cs typeface="Segoe UI" panose="020B0502040204020203" pitchFamily="34" charset="0"/>
              </a:rPr>
              <a:t> </a:t>
            </a:r>
            <a:r>
              <a:rPr lang="en-US" dirty="0">
                <a:latin typeface="Segoe UI" panose="020B0502040204020203" pitchFamily="34" charset="0"/>
                <a:cs typeface="Segoe UI" panose="020B0502040204020203" pitchFamily="34" charset="0"/>
              </a:rPr>
              <a:t>a certain number of copyback operations under different P/E cycles </a:t>
            </a:r>
          </a:p>
          <a:p>
            <a:pPr marL="0" indent="0" algn="l">
              <a:lnSpc>
                <a:spcPct val="100000"/>
              </a:lnSpc>
              <a:buNone/>
            </a:pPr>
            <a:r>
              <a:rPr lang="en-US" dirty="0">
                <a:latin typeface="Segoe UI" panose="020B0502040204020203" pitchFamily="34" charset="0"/>
                <a:cs typeface="Segoe UI" panose="020B0502040204020203" pitchFamily="34" charset="0"/>
              </a:rPr>
              <a:t>(2) The secure threshold copyback counts </a:t>
            </a:r>
            <a:r>
              <a:rPr lang="en-US" dirty="0">
                <a:solidFill>
                  <a:srgbClr val="C00000"/>
                </a:solidFill>
                <a:latin typeface="Segoe UI" panose="020B0502040204020203" pitchFamily="34" charset="0"/>
                <a:cs typeface="Segoe UI" panose="020B0502040204020203" pitchFamily="34" charset="0"/>
              </a:rPr>
              <a:t>gradually decrease</a:t>
            </a:r>
            <a:r>
              <a:rPr lang="en-US" dirty="0">
                <a:latin typeface="Segoe UI" panose="020B0502040204020203" pitchFamily="34" charset="0"/>
                <a:cs typeface="Segoe UI" panose="020B0502040204020203" pitchFamily="34" charset="0"/>
              </a:rPr>
              <a:t> as P/E cycles increase, ending up at zero</a:t>
            </a:r>
          </a:p>
          <a:p>
            <a:pPr marL="0" indent="0" algn="l">
              <a:lnSpc>
                <a:spcPct val="100000"/>
              </a:lnSpc>
              <a:buNone/>
            </a:pPr>
            <a:endParaRPr lang="en-US" sz="1800" dirty="0">
              <a:latin typeface="Segoe UI" panose="020B0502040204020203" pitchFamily="34" charset="0"/>
              <a:cs typeface="Segoe UI" panose="020B0502040204020203" pitchFamily="34" charset="0"/>
            </a:endParaRPr>
          </a:p>
        </p:txBody>
      </p:sp>
      <p:sp>
        <p:nvSpPr>
          <p:cNvPr id="19" name="Google Shape;347;p39">
            <a:extLst>
              <a:ext uri="{FF2B5EF4-FFF2-40B4-BE49-F238E27FC236}">
                <a16:creationId xmlns:a16="http://schemas.microsoft.com/office/drawing/2014/main" id="{F900F362-D3AF-1391-70C1-AB14626C47C7}"/>
              </a:ext>
            </a:extLst>
          </p:cNvPr>
          <p:cNvSpPr txBox="1">
            <a:spLocks/>
          </p:cNvSpPr>
          <p:nvPr/>
        </p:nvSpPr>
        <p:spPr>
          <a:xfrm>
            <a:off x="10071449" y="4035287"/>
            <a:ext cx="2177139" cy="49423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2">
                    <a:lumMod val="50000"/>
                    <a:lumOff val="50000"/>
                  </a:schemeClr>
                </a:solidFill>
                <a:latin typeface="Segoe UI" panose="020B0502040204020203" pitchFamily="34" charset="0"/>
                <a:cs typeface="Segoe UI" panose="020B0502040204020203" pitchFamily="34" charset="0"/>
              </a:rPr>
              <a:t>P/E cycle = 1500</a:t>
            </a:r>
          </a:p>
        </p:txBody>
      </p:sp>
      <p:sp>
        <p:nvSpPr>
          <p:cNvPr id="20" name="Google Shape;180;p30">
            <a:extLst>
              <a:ext uri="{FF2B5EF4-FFF2-40B4-BE49-F238E27FC236}">
                <a16:creationId xmlns:a16="http://schemas.microsoft.com/office/drawing/2014/main" id="{D93439FD-9BC2-C51C-4E63-CC7D3145DBD9}"/>
              </a:ext>
            </a:extLst>
          </p:cNvPr>
          <p:cNvSpPr txBox="1"/>
          <p:nvPr/>
        </p:nvSpPr>
        <p:spPr>
          <a:xfrm>
            <a:off x="400638" y="6352674"/>
            <a:ext cx="10811798" cy="531701"/>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P/E cycle means the program/erase cycle</a:t>
            </a: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This ECC can protect data under the raw bit error rate of (120 / (1024 * 8)) = 0.0146484375, with 120 bits correction per 1024 bytes</a:t>
            </a:r>
          </a:p>
        </p:txBody>
      </p:sp>
      <p:grpSp>
        <p:nvGrpSpPr>
          <p:cNvPr id="21" name="Group 20">
            <a:extLst>
              <a:ext uri="{FF2B5EF4-FFF2-40B4-BE49-F238E27FC236}">
                <a16:creationId xmlns:a16="http://schemas.microsoft.com/office/drawing/2014/main" id="{549EC880-AA70-983F-C527-649BA4C3D9D5}"/>
              </a:ext>
            </a:extLst>
          </p:cNvPr>
          <p:cNvGrpSpPr/>
          <p:nvPr/>
        </p:nvGrpSpPr>
        <p:grpSpPr>
          <a:xfrm>
            <a:off x="6173537" y="3488240"/>
            <a:ext cx="3568236" cy="1857566"/>
            <a:chOff x="6173537" y="3488240"/>
            <a:chExt cx="3568236" cy="1857566"/>
          </a:xfrm>
        </p:grpSpPr>
        <p:cxnSp>
          <p:nvCxnSpPr>
            <p:cNvPr id="22" name="Straight Connector 21">
              <a:extLst>
                <a:ext uri="{FF2B5EF4-FFF2-40B4-BE49-F238E27FC236}">
                  <a16:creationId xmlns:a16="http://schemas.microsoft.com/office/drawing/2014/main" id="{EA9423FF-D80D-42CC-264A-2B947756FD70}"/>
                </a:ext>
              </a:extLst>
            </p:cNvPr>
            <p:cNvCxnSpPr>
              <a:cxnSpLocks/>
            </p:cNvCxnSpPr>
            <p:nvPr/>
          </p:nvCxnSpPr>
          <p:spPr>
            <a:xfrm rot="5400000">
              <a:off x="5259137" y="4402640"/>
              <a:ext cx="1828800" cy="0"/>
            </a:xfrm>
            <a:prstGeom prst="line">
              <a:avLst/>
            </a:prstGeom>
            <a:ln w="571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2198CF43-BE92-1AC0-7C87-CEC3F20B8CB8}"/>
                </a:ext>
              </a:extLst>
            </p:cNvPr>
            <p:cNvCxnSpPr>
              <a:cxnSpLocks/>
            </p:cNvCxnSpPr>
            <p:nvPr/>
          </p:nvCxnSpPr>
          <p:spPr>
            <a:xfrm rot="5400000">
              <a:off x="6338173" y="4402640"/>
              <a:ext cx="1828800" cy="0"/>
            </a:xfrm>
            <a:prstGeom prst="line">
              <a:avLst/>
            </a:prstGeom>
            <a:ln w="57150">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E20FC3D1-7CB6-5202-CF94-75113FABF99C}"/>
                </a:ext>
              </a:extLst>
            </p:cNvPr>
            <p:cNvCxnSpPr>
              <a:cxnSpLocks/>
            </p:cNvCxnSpPr>
            <p:nvPr/>
          </p:nvCxnSpPr>
          <p:spPr>
            <a:xfrm rot="5400000">
              <a:off x="8827373" y="4431406"/>
              <a:ext cx="1828800" cy="0"/>
            </a:xfrm>
            <a:prstGeom prst="line">
              <a:avLst/>
            </a:prstGeom>
            <a:ln w="57150">
              <a:solidFill>
                <a:schemeClr val="tx1"/>
              </a:solidFill>
              <a:prstDash val="solid"/>
            </a:ln>
          </p:spPr>
          <p:style>
            <a:lnRef idx="2">
              <a:schemeClr val="accent1"/>
            </a:lnRef>
            <a:fillRef idx="0">
              <a:schemeClr val="accent1"/>
            </a:fillRef>
            <a:effectRef idx="1">
              <a:schemeClr val="accent1"/>
            </a:effectRef>
            <a:fontRef idx="minor">
              <a:schemeClr val="tx1"/>
            </a:fontRef>
          </p:style>
        </p:cxnSp>
      </p:grpSp>
      <p:sp>
        <p:nvSpPr>
          <p:cNvPr id="6" name="Rectangle 5">
            <a:extLst>
              <a:ext uri="{FF2B5EF4-FFF2-40B4-BE49-F238E27FC236}">
                <a16:creationId xmlns:a16="http://schemas.microsoft.com/office/drawing/2014/main" id="{AC5F32D2-DCB1-A98F-4F41-620F74657AA0}"/>
              </a:ext>
            </a:extLst>
          </p:cNvPr>
          <p:cNvSpPr/>
          <p:nvPr/>
        </p:nvSpPr>
        <p:spPr>
          <a:xfrm>
            <a:off x="1973178" y="4109277"/>
            <a:ext cx="7768592" cy="607865"/>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cs typeface="Segoe UI" panose="020B0502040204020203" pitchFamily="34" charset="0"/>
              </a:rPr>
              <a:t>Error correction </a:t>
            </a:r>
          </a:p>
        </p:txBody>
      </p:sp>
      <p:sp>
        <p:nvSpPr>
          <p:cNvPr id="18" name="Arrow: Right 17">
            <a:extLst>
              <a:ext uri="{FF2B5EF4-FFF2-40B4-BE49-F238E27FC236}">
                <a16:creationId xmlns:a16="http://schemas.microsoft.com/office/drawing/2014/main" id="{DF2C8D7A-00DF-2E4C-450E-1E170EF26653}"/>
              </a:ext>
            </a:extLst>
          </p:cNvPr>
          <p:cNvSpPr/>
          <p:nvPr/>
        </p:nvSpPr>
        <p:spPr>
          <a:xfrm flipH="1">
            <a:off x="2071064" y="4635007"/>
            <a:ext cx="7548859" cy="745242"/>
          </a:xfrm>
          <a:prstGeom prst="righ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Secure threshold copyback counts</a:t>
            </a:r>
          </a:p>
        </p:txBody>
      </p:sp>
    </p:spTree>
    <p:extLst>
      <p:ext uri="{BB962C8B-B14F-4D97-AF65-F5344CB8AC3E}">
        <p14:creationId xmlns:p14="http://schemas.microsoft.com/office/powerpoint/2010/main" val="22099147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15BB-F04D-AAFD-2BC8-6A8FF308E11D}"/>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b="1" dirty="0">
                <a:latin typeface="Segoe UI" panose="020B0502040204020203" pitchFamily="34" charset="0"/>
                <a:cs typeface="Segoe UI" panose="020B0502040204020203" pitchFamily="34" charset="0"/>
              </a:rPr>
              <a:t>Key observation</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ECC can protect against data loss within a certain number of copyback operations under different P/E cycles</a:t>
            </a:r>
          </a:p>
          <a:p>
            <a:pPr algn="l">
              <a:lnSpc>
                <a:spcPct val="100000"/>
              </a:lnSpc>
            </a:pPr>
            <a:r>
              <a:rPr lang="en-US" sz="1800" dirty="0">
                <a:latin typeface="Segoe UI" panose="020B0502040204020203" pitchFamily="34" charset="0"/>
                <a:cs typeface="Segoe UI" panose="020B0502040204020203" pitchFamily="34" charset="0"/>
              </a:rPr>
              <a:t>(2) The secure threshold copyback counts gradually decease as P/E cycles increase, ending up at zero</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19</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FastGC</a:t>
            </a:r>
          </a:p>
        </p:txBody>
      </p:sp>
    </p:spTree>
    <p:extLst>
      <p:ext uri="{BB962C8B-B14F-4D97-AF65-F5344CB8AC3E}">
        <p14:creationId xmlns:p14="http://schemas.microsoft.com/office/powerpoint/2010/main" val="322244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2</a:t>
            </a:fld>
            <a:endParaRPr lang="en-US" sz="2400" dirty="0">
              <a:solidFill>
                <a:schemeClr val="tx1"/>
              </a:solidFill>
              <a:latin typeface="Segoe UI" panose="020B0502040204020203" pitchFamily="34" charset="0"/>
              <a:cs typeface="Segoe UI" panose="020B0502040204020203" pitchFamily="34" charset="0"/>
            </a:endParaRPr>
          </a:p>
        </p:txBody>
      </p:sp>
      <p:sp>
        <p:nvSpPr>
          <p:cNvPr id="5" name="Title 1">
            <a:extLst>
              <a:ext uri="{FF2B5EF4-FFF2-40B4-BE49-F238E27FC236}">
                <a16:creationId xmlns:a16="http://schemas.microsoft.com/office/drawing/2014/main" id="{BEDABC4C-B474-CFE9-EE06-76F07C5410E6}"/>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SSDs performs out-of-place update due to erase-before-write property of NAND flash memory</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Out-of-Place Update</a:t>
            </a:r>
          </a:p>
        </p:txBody>
      </p:sp>
      <p:grpSp>
        <p:nvGrpSpPr>
          <p:cNvPr id="16" name="Group 15">
            <a:extLst>
              <a:ext uri="{FF2B5EF4-FFF2-40B4-BE49-F238E27FC236}">
                <a16:creationId xmlns:a16="http://schemas.microsoft.com/office/drawing/2014/main" id="{EFBFFC11-9C65-0076-8C58-2580B56B52FA}"/>
              </a:ext>
            </a:extLst>
          </p:cNvPr>
          <p:cNvGrpSpPr/>
          <p:nvPr/>
        </p:nvGrpSpPr>
        <p:grpSpPr>
          <a:xfrm>
            <a:off x="400638" y="1695899"/>
            <a:ext cx="4572000" cy="3200400"/>
            <a:chOff x="381572" y="1506712"/>
            <a:chExt cx="5029200" cy="3566160"/>
          </a:xfrm>
        </p:grpSpPr>
        <p:sp>
          <p:nvSpPr>
            <p:cNvPr id="2" name="Google Shape;116;p26">
              <a:extLst>
                <a:ext uri="{FF2B5EF4-FFF2-40B4-BE49-F238E27FC236}">
                  <a16:creationId xmlns:a16="http://schemas.microsoft.com/office/drawing/2014/main" id="{1DD568BC-36F4-8068-028F-56BE6703B5A4}"/>
                </a:ext>
              </a:extLst>
            </p:cNvPr>
            <p:cNvSpPr/>
            <p:nvPr/>
          </p:nvSpPr>
          <p:spPr>
            <a:xfrm rot="5400000">
              <a:off x="1113092" y="775192"/>
              <a:ext cx="3566160" cy="5029200"/>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Block 0</a:t>
              </a:r>
            </a:p>
          </p:txBody>
        </p:sp>
        <p:sp>
          <p:nvSpPr>
            <p:cNvPr id="3" name="Google Shape;116;p26">
              <a:extLst>
                <a:ext uri="{FF2B5EF4-FFF2-40B4-BE49-F238E27FC236}">
                  <a16:creationId xmlns:a16="http://schemas.microsoft.com/office/drawing/2014/main" id="{1B24BE39-6823-C61E-9947-36B6B06B3070}"/>
                </a:ext>
              </a:extLst>
            </p:cNvPr>
            <p:cNvSpPr/>
            <p:nvPr/>
          </p:nvSpPr>
          <p:spPr>
            <a:xfrm rot="5400000">
              <a:off x="372633" y="1968725"/>
              <a:ext cx="2651760" cy="2103120"/>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Data A</a:t>
              </a:r>
            </a:p>
          </p:txBody>
        </p:sp>
        <p:sp>
          <p:nvSpPr>
            <p:cNvPr id="15" name="Google Shape;116;p26">
              <a:extLst>
                <a:ext uri="{FF2B5EF4-FFF2-40B4-BE49-F238E27FC236}">
                  <a16:creationId xmlns:a16="http://schemas.microsoft.com/office/drawing/2014/main" id="{EC26CA2D-745D-C6D4-860F-D2C546B15699}"/>
                </a:ext>
              </a:extLst>
            </p:cNvPr>
            <p:cNvSpPr/>
            <p:nvPr/>
          </p:nvSpPr>
          <p:spPr>
            <a:xfrm rot="5400000">
              <a:off x="2754542" y="1968725"/>
              <a:ext cx="2651760" cy="2103120"/>
            </a:xfrm>
            <a:prstGeom prst="rect">
              <a:avLst/>
            </a:prstGeom>
            <a:solidFill>
              <a:schemeClr val="bg1"/>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Free</a:t>
              </a:r>
            </a:p>
          </p:txBody>
        </p:sp>
      </p:grpSp>
      <p:sp>
        <p:nvSpPr>
          <p:cNvPr id="22" name="Google Shape;347;p39">
            <a:extLst>
              <a:ext uri="{FF2B5EF4-FFF2-40B4-BE49-F238E27FC236}">
                <a16:creationId xmlns:a16="http://schemas.microsoft.com/office/drawing/2014/main" id="{B45AC803-A1A8-7FD8-A601-19829A4CBC4B}"/>
              </a:ext>
            </a:extLst>
          </p:cNvPr>
          <p:cNvSpPr txBox="1">
            <a:spLocks/>
          </p:cNvSpPr>
          <p:nvPr/>
        </p:nvSpPr>
        <p:spPr>
          <a:xfrm>
            <a:off x="1163688" y="5471361"/>
            <a:ext cx="3045899" cy="49431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rgbClr val="B34040"/>
                </a:solidFill>
                <a:latin typeface="Segoe UI" panose="020B0502040204020203" pitchFamily="34" charset="0"/>
                <a:cs typeface="Segoe UI" panose="020B0502040204020203" pitchFamily="34" charset="0"/>
              </a:rPr>
              <a:t>❶ Write data A in block 0</a:t>
            </a:r>
          </a:p>
        </p:txBody>
      </p:sp>
      <p:sp>
        <p:nvSpPr>
          <p:cNvPr id="8" name="Google Shape;180;p30">
            <a:extLst>
              <a:ext uri="{FF2B5EF4-FFF2-40B4-BE49-F238E27FC236}">
                <a16:creationId xmlns:a16="http://schemas.microsoft.com/office/drawing/2014/main" id="{C274DEE5-759E-4B3E-8D79-A0DB1C6D4EDC}"/>
              </a:ext>
            </a:extLst>
          </p:cNvPr>
          <p:cNvSpPr txBox="1"/>
          <p:nvPr/>
        </p:nvSpPr>
        <p:spPr>
          <a:xfrm>
            <a:off x="400638" y="6253257"/>
            <a:ext cx="10811798" cy="604743"/>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SSDs (Solid State Drives)</a:t>
            </a:r>
          </a:p>
          <a:p>
            <a:pPr>
              <a:buClr>
                <a:srgbClr val="000000"/>
              </a:buClr>
              <a:buSzPts val="800"/>
            </a:pPr>
            <a:r>
              <a:rPr lang="en-US" sz="900" dirty="0">
                <a:latin typeface="Segoe UI" panose="020B0502040204020203" pitchFamily="34" charset="0"/>
                <a:cs typeface="Segoe UI" panose="020B0502040204020203" pitchFamily="34" charset="0"/>
              </a:rPr>
              <a:t>Erase-before-write property means the data must be erased before being written in NAND flash memory. </a:t>
            </a:r>
            <a:endParaRPr lang="en-US" sz="900" dirty="0">
              <a:solidFill>
                <a:srgbClr val="000000"/>
              </a:solidFill>
              <a:latin typeface="Segoe UI" panose="020B0502040204020203" pitchFamily="34" charset="0"/>
              <a:cs typeface="Segoe UI" panose="020B0502040204020203" pitchFamily="34" charset="0"/>
              <a:sym typeface="Arial"/>
            </a:endParaRPr>
          </a:p>
        </p:txBody>
      </p:sp>
    </p:spTree>
    <p:extLst>
      <p:ext uri="{BB962C8B-B14F-4D97-AF65-F5344CB8AC3E}">
        <p14:creationId xmlns:p14="http://schemas.microsoft.com/office/powerpoint/2010/main" val="3450255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15BB-F04D-AAFD-2BC8-6A8FF308E11D}"/>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b="1" dirty="0">
                <a:latin typeface="Segoe UI" panose="020B0502040204020203" pitchFamily="34" charset="0"/>
                <a:cs typeface="Segoe UI" panose="020B0502040204020203" pitchFamily="34" charset="0"/>
              </a:rPr>
              <a:t>Key observation</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ECC can protect against data loss within a certain number of copyback operations under different P/E cycles</a:t>
            </a:r>
          </a:p>
          <a:p>
            <a:pPr algn="l">
              <a:lnSpc>
                <a:spcPct val="100000"/>
              </a:lnSpc>
            </a:pPr>
            <a:r>
              <a:rPr lang="en-US" sz="1800" dirty="0">
                <a:latin typeface="Segoe UI" panose="020B0502040204020203" pitchFamily="34" charset="0"/>
                <a:cs typeface="Segoe UI" panose="020B0502040204020203" pitchFamily="34" charset="0"/>
              </a:rPr>
              <a:t>(2) The secure threshold copyback counts gradually decease as P/E cycles increase, ending up at zero</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r>
              <a:rPr lang="en-US" sz="1800" dirty="0">
                <a:solidFill>
                  <a:srgbClr val="FF0000"/>
                </a:solidFill>
                <a:latin typeface="Segoe UI" panose="020B0502040204020203" pitchFamily="34" charset="0"/>
                <a:cs typeface="Segoe UI" panose="020B0502040204020203" pitchFamily="34" charset="0"/>
              </a:rPr>
              <a:t>Goal</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An algorithm that decides whether data can be migrated by copyback with correctable error:</a:t>
            </a:r>
          </a:p>
          <a:p>
            <a:pPr marL="285750" indent="-285750" algn="l">
              <a:lnSpc>
                <a:spcPct val="100000"/>
              </a:lnSpc>
              <a:buFont typeface="Wingdings" panose="05000000000000000000" pitchFamily="2" charset="2"/>
              <a:buChar char="§"/>
            </a:pPr>
            <a:r>
              <a:rPr lang="en-US" sz="1800" dirty="0">
                <a:latin typeface="Segoe UI" panose="020B0502040204020203" pitchFamily="34" charset="0"/>
                <a:cs typeface="Segoe UI" panose="020B0502040204020203" pitchFamily="34" charset="0"/>
              </a:rPr>
              <a:t>Utilizing copyback-based data migration efficiently</a:t>
            </a:r>
          </a:p>
          <a:p>
            <a:pPr marL="285750" indent="-285750" algn="l">
              <a:lnSpc>
                <a:spcPct val="100000"/>
              </a:lnSpc>
              <a:buFont typeface="Wingdings" panose="05000000000000000000" pitchFamily="2" charset="2"/>
              <a:buChar char="§"/>
            </a:pPr>
            <a:r>
              <a:rPr lang="en-US" sz="1800" dirty="0">
                <a:latin typeface="Segoe UI" panose="020B0502040204020203" pitchFamily="34" charset="0"/>
                <a:cs typeface="Segoe UI" panose="020B0502040204020203" pitchFamily="34" charset="0"/>
              </a:rPr>
              <a:t>Maintaining high reliability</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20</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FastGC</a:t>
            </a:r>
          </a:p>
        </p:txBody>
      </p:sp>
    </p:spTree>
    <p:extLst>
      <p:ext uri="{BB962C8B-B14F-4D97-AF65-F5344CB8AC3E}">
        <p14:creationId xmlns:p14="http://schemas.microsoft.com/office/powerpoint/2010/main" val="1104236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15BB-F04D-AAFD-2BC8-6A8FF308E11D}"/>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b="1" dirty="0">
                <a:latin typeface="Segoe UI" panose="020B0502040204020203" pitchFamily="34" charset="0"/>
                <a:cs typeface="Segoe UI" panose="020B0502040204020203" pitchFamily="34" charset="0"/>
              </a:rPr>
              <a:t>Key observation</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ECC can protect against data loss within a certain number of copyback operations under different P/E cycles</a:t>
            </a:r>
          </a:p>
          <a:p>
            <a:pPr algn="l">
              <a:lnSpc>
                <a:spcPct val="100000"/>
              </a:lnSpc>
            </a:pPr>
            <a:r>
              <a:rPr lang="en-US" sz="1800" dirty="0">
                <a:latin typeface="Segoe UI" panose="020B0502040204020203" pitchFamily="34" charset="0"/>
                <a:cs typeface="Segoe UI" panose="020B0502040204020203" pitchFamily="34" charset="0"/>
              </a:rPr>
              <a:t>(2) The secure threshold copyback counts gradually decease as P/E cycles increase, ending up at zero</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r>
              <a:rPr lang="en-US" sz="1800" dirty="0">
                <a:solidFill>
                  <a:srgbClr val="FF0000"/>
                </a:solidFill>
                <a:latin typeface="Segoe UI" panose="020B0502040204020203" pitchFamily="34" charset="0"/>
                <a:cs typeface="Segoe UI" panose="020B0502040204020203" pitchFamily="34" charset="0"/>
              </a:rPr>
              <a:t>Goal</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An algorithm that decides whether data can be migrated by copyback with correctable error:</a:t>
            </a:r>
          </a:p>
          <a:p>
            <a:pPr marL="285750" indent="-285750" algn="l">
              <a:lnSpc>
                <a:spcPct val="100000"/>
              </a:lnSpc>
              <a:buFont typeface="Wingdings" panose="05000000000000000000" pitchFamily="2" charset="2"/>
              <a:buChar char="§"/>
            </a:pPr>
            <a:r>
              <a:rPr lang="en-US" sz="1800" dirty="0">
                <a:latin typeface="Segoe UI" panose="020B0502040204020203" pitchFamily="34" charset="0"/>
                <a:cs typeface="Segoe UI" panose="020B0502040204020203" pitchFamily="34" charset="0"/>
              </a:rPr>
              <a:t>Utilizing copyback-based data migration efficiently</a:t>
            </a:r>
          </a:p>
          <a:p>
            <a:pPr marL="285750" indent="-285750" algn="l">
              <a:lnSpc>
                <a:spcPct val="100000"/>
              </a:lnSpc>
              <a:buFont typeface="Wingdings" panose="05000000000000000000" pitchFamily="2" charset="2"/>
              <a:buChar char="§"/>
            </a:pPr>
            <a:r>
              <a:rPr lang="en-US" sz="1800" dirty="0">
                <a:latin typeface="Segoe UI" panose="020B0502040204020203" pitchFamily="34" charset="0"/>
                <a:cs typeface="Segoe UI" panose="020B0502040204020203" pitchFamily="34" charset="0"/>
              </a:rPr>
              <a:t>Maintaining high reliability</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21</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FastGC</a:t>
            </a:r>
          </a:p>
        </p:txBody>
      </p:sp>
      <p:grpSp>
        <p:nvGrpSpPr>
          <p:cNvPr id="18" name="Group 17">
            <a:extLst>
              <a:ext uri="{FF2B5EF4-FFF2-40B4-BE49-F238E27FC236}">
                <a16:creationId xmlns:a16="http://schemas.microsoft.com/office/drawing/2014/main" id="{3E3ADA2E-B569-29F6-5381-93713FA9DA66}"/>
              </a:ext>
            </a:extLst>
          </p:cNvPr>
          <p:cNvGrpSpPr/>
          <p:nvPr/>
        </p:nvGrpSpPr>
        <p:grpSpPr>
          <a:xfrm>
            <a:off x="1003676" y="3637319"/>
            <a:ext cx="9888594" cy="2990860"/>
            <a:chOff x="1186052" y="3637319"/>
            <a:chExt cx="9888594" cy="2990860"/>
          </a:xfrm>
        </p:grpSpPr>
        <p:sp>
          <p:nvSpPr>
            <p:cNvPr id="13" name="Google Shape;347;p39">
              <a:extLst>
                <a:ext uri="{FF2B5EF4-FFF2-40B4-BE49-F238E27FC236}">
                  <a16:creationId xmlns:a16="http://schemas.microsoft.com/office/drawing/2014/main" id="{D6402EBF-CA05-BC24-F657-E0784953FA7E}"/>
                </a:ext>
              </a:extLst>
            </p:cNvPr>
            <p:cNvSpPr txBox="1">
              <a:spLocks/>
            </p:cNvSpPr>
            <p:nvPr/>
          </p:nvSpPr>
          <p:spPr>
            <a:xfrm>
              <a:off x="3913128" y="6129540"/>
              <a:ext cx="4365745" cy="49863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Victim and free block organization</a:t>
              </a:r>
              <a:endParaRPr lang="en-US" sz="1800" dirty="0">
                <a:solidFill>
                  <a:schemeClr val="tx1"/>
                </a:solidFill>
                <a:latin typeface="Segoe UI" panose="020B0502040204020203" pitchFamily="34" charset="0"/>
                <a:cs typeface="Segoe UI" panose="020B0502040204020203" pitchFamily="34" charset="0"/>
              </a:endParaRPr>
            </a:p>
          </p:txBody>
        </p:sp>
        <p:grpSp>
          <p:nvGrpSpPr>
            <p:cNvPr id="16" name="Group 15">
              <a:extLst>
                <a:ext uri="{FF2B5EF4-FFF2-40B4-BE49-F238E27FC236}">
                  <a16:creationId xmlns:a16="http://schemas.microsoft.com/office/drawing/2014/main" id="{C4BD0FAB-2A02-E7D7-21B1-83432B0FEFFD}"/>
                </a:ext>
              </a:extLst>
            </p:cNvPr>
            <p:cNvGrpSpPr/>
            <p:nvPr/>
          </p:nvGrpSpPr>
          <p:grpSpPr>
            <a:xfrm>
              <a:off x="1186052" y="3637319"/>
              <a:ext cx="5728022" cy="1775599"/>
              <a:chOff x="1186052" y="3637319"/>
              <a:chExt cx="5728022" cy="1775599"/>
            </a:xfrm>
          </p:grpSpPr>
          <p:grpSp>
            <p:nvGrpSpPr>
              <p:cNvPr id="9" name="Group 8">
                <a:extLst>
                  <a:ext uri="{FF2B5EF4-FFF2-40B4-BE49-F238E27FC236}">
                    <a16:creationId xmlns:a16="http://schemas.microsoft.com/office/drawing/2014/main" id="{B4129D1D-90FB-BB81-949E-FDD43A3EC95B}"/>
                  </a:ext>
                </a:extLst>
              </p:cNvPr>
              <p:cNvGrpSpPr/>
              <p:nvPr/>
            </p:nvGrpSpPr>
            <p:grpSpPr>
              <a:xfrm>
                <a:off x="1186052" y="3637319"/>
                <a:ext cx="2584280" cy="1775599"/>
                <a:chOff x="381572" y="1506712"/>
                <a:chExt cx="5029200" cy="3566160"/>
              </a:xfrm>
            </p:grpSpPr>
            <p:sp>
              <p:nvSpPr>
                <p:cNvPr id="10" name="Google Shape;116;p26">
                  <a:extLst>
                    <a:ext uri="{FF2B5EF4-FFF2-40B4-BE49-F238E27FC236}">
                      <a16:creationId xmlns:a16="http://schemas.microsoft.com/office/drawing/2014/main" id="{92AF0241-054E-1F8C-127C-7EC74B851A00}"/>
                    </a:ext>
                  </a:extLst>
                </p:cNvPr>
                <p:cNvSpPr/>
                <p:nvPr/>
              </p:nvSpPr>
              <p:spPr>
                <a:xfrm rot="5400000">
                  <a:off x="1113092" y="775192"/>
                  <a:ext cx="3566160" cy="5029200"/>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Victim Block 0</a:t>
                  </a:r>
                </a:p>
              </p:txBody>
            </p:sp>
            <p:sp>
              <p:nvSpPr>
                <p:cNvPr id="11" name="Google Shape;116;p26">
                  <a:extLst>
                    <a:ext uri="{FF2B5EF4-FFF2-40B4-BE49-F238E27FC236}">
                      <a16:creationId xmlns:a16="http://schemas.microsoft.com/office/drawing/2014/main" id="{2A8DA87A-60C0-18CF-1956-43138C8C950E}"/>
                    </a:ext>
                  </a:extLst>
                </p:cNvPr>
                <p:cNvSpPr/>
                <p:nvPr/>
              </p:nvSpPr>
              <p:spPr>
                <a:xfrm rot="5400000">
                  <a:off x="2027282" y="413425"/>
                  <a:ext cx="1741097" cy="4501761"/>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grpSp>
          <p:sp>
            <p:nvSpPr>
              <p:cNvPr id="8" name="Google Shape;116;p26">
                <a:extLst>
                  <a:ext uri="{FF2B5EF4-FFF2-40B4-BE49-F238E27FC236}">
                    <a16:creationId xmlns:a16="http://schemas.microsoft.com/office/drawing/2014/main" id="{2EA0A16A-8870-948A-B425-D27C839B4E99}"/>
                  </a:ext>
                </a:extLst>
              </p:cNvPr>
              <p:cNvSpPr/>
              <p:nvPr/>
            </p:nvSpPr>
            <p:spPr>
              <a:xfrm rot="5400000">
                <a:off x="4734134" y="3232979"/>
                <a:ext cx="1775599" cy="2584280"/>
              </a:xfrm>
              <a:prstGeom prst="rect">
                <a:avLst/>
              </a:prstGeom>
              <a:solidFill>
                <a:schemeClr val="bg1"/>
              </a:solidFill>
              <a:ln w="28575" cap="flat" cmpd="sng">
                <a:solidFill>
                  <a:srgbClr val="0070C0"/>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rgbClr val="0070C0"/>
                    </a:solidFill>
                    <a:latin typeface="Segoe UI" panose="020B0502040204020203" pitchFamily="34" charset="0"/>
                    <a:cs typeface="Segoe UI" panose="020B0502040204020203" pitchFamily="34" charset="0"/>
                    <a:sym typeface="Arial"/>
                  </a:rPr>
                  <a:t>Free Block 0</a:t>
                </a:r>
              </a:p>
            </p:txBody>
          </p:sp>
        </p:grpSp>
        <p:sp>
          <p:nvSpPr>
            <p:cNvPr id="14" name="Google Shape;116;p26">
              <a:extLst>
                <a:ext uri="{FF2B5EF4-FFF2-40B4-BE49-F238E27FC236}">
                  <a16:creationId xmlns:a16="http://schemas.microsoft.com/office/drawing/2014/main" id="{01C614F8-106C-88FC-774F-8CBD57B88216}"/>
                </a:ext>
              </a:extLst>
            </p:cNvPr>
            <p:cNvSpPr/>
            <p:nvPr/>
          </p:nvSpPr>
          <p:spPr>
            <a:xfrm rot="5400000">
              <a:off x="8894706" y="3232979"/>
              <a:ext cx="1775599" cy="2584280"/>
            </a:xfrm>
            <a:prstGeom prst="rect">
              <a:avLst/>
            </a:prstGeom>
            <a:solidFill>
              <a:schemeClr val="bg1"/>
            </a:solidFill>
            <a:ln w="28575" cap="flat" cmpd="sng">
              <a:solidFill>
                <a:schemeClr val="accent2">
                  <a:lumMod val="75000"/>
                </a:schemeClr>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accent2">
                      <a:lumMod val="75000"/>
                    </a:schemeClr>
                  </a:solidFill>
                  <a:latin typeface="Segoe UI" panose="020B0502040204020203" pitchFamily="34" charset="0"/>
                  <a:cs typeface="Segoe UI" panose="020B0502040204020203" pitchFamily="34" charset="0"/>
                  <a:sym typeface="Arial"/>
                </a:rPr>
                <a:t>Free Block 1</a:t>
              </a:r>
            </a:p>
          </p:txBody>
        </p:sp>
      </p:grpSp>
    </p:spTree>
    <p:extLst>
      <p:ext uri="{BB962C8B-B14F-4D97-AF65-F5344CB8AC3E}">
        <p14:creationId xmlns:p14="http://schemas.microsoft.com/office/powerpoint/2010/main" val="917283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415BB-F04D-AAFD-2BC8-6A8FF308E11D}"/>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b="1" dirty="0">
                <a:latin typeface="Segoe UI" panose="020B0502040204020203" pitchFamily="34" charset="0"/>
                <a:cs typeface="Segoe UI" panose="020B0502040204020203" pitchFamily="34" charset="0"/>
              </a:rPr>
              <a:t>Key observation</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ECC can protect against data loss within a certain number of copyback operations under different P/E cycles</a:t>
            </a:r>
          </a:p>
          <a:p>
            <a:pPr algn="l">
              <a:lnSpc>
                <a:spcPct val="100000"/>
              </a:lnSpc>
            </a:pPr>
            <a:r>
              <a:rPr lang="en-US" sz="1800" dirty="0">
                <a:latin typeface="Segoe UI" panose="020B0502040204020203" pitchFamily="34" charset="0"/>
                <a:cs typeface="Segoe UI" panose="020B0502040204020203" pitchFamily="34" charset="0"/>
              </a:rPr>
              <a:t>(2) The secure threshold copyback counts gradually decease as P/E cycles increase, ending up at zero</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r>
              <a:rPr lang="en-US" sz="1800" dirty="0">
                <a:solidFill>
                  <a:srgbClr val="FF0000"/>
                </a:solidFill>
                <a:latin typeface="Segoe UI" panose="020B0502040204020203" pitchFamily="34" charset="0"/>
                <a:cs typeface="Segoe UI" panose="020B0502040204020203" pitchFamily="34" charset="0"/>
              </a:rPr>
              <a:t>Goal</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An algorithm that decides whether data can be migrated by copyback with correctable error:</a:t>
            </a:r>
          </a:p>
          <a:p>
            <a:pPr marL="285750" indent="-285750" algn="l">
              <a:lnSpc>
                <a:spcPct val="100000"/>
              </a:lnSpc>
              <a:buFont typeface="Wingdings" panose="05000000000000000000" pitchFamily="2" charset="2"/>
              <a:buChar char="§"/>
            </a:pPr>
            <a:r>
              <a:rPr lang="en-US" sz="1800" dirty="0">
                <a:latin typeface="Segoe UI" panose="020B0502040204020203" pitchFamily="34" charset="0"/>
                <a:cs typeface="Segoe UI" panose="020B0502040204020203" pitchFamily="34" charset="0"/>
              </a:rPr>
              <a:t>Utilizing copyback-based data migration efficiently</a:t>
            </a:r>
          </a:p>
          <a:p>
            <a:pPr marL="285750" indent="-285750" algn="l">
              <a:lnSpc>
                <a:spcPct val="100000"/>
              </a:lnSpc>
              <a:buFont typeface="Wingdings" panose="05000000000000000000" pitchFamily="2" charset="2"/>
              <a:buChar char="§"/>
            </a:pPr>
            <a:r>
              <a:rPr lang="en-US" sz="1800" dirty="0">
                <a:latin typeface="Segoe UI" panose="020B0502040204020203" pitchFamily="34" charset="0"/>
                <a:cs typeface="Segoe UI" panose="020B0502040204020203" pitchFamily="34" charset="0"/>
              </a:rPr>
              <a:t>Maintaining high reliability</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22</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FastGC</a:t>
            </a:r>
          </a:p>
        </p:txBody>
      </p:sp>
      <p:grpSp>
        <p:nvGrpSpPr>
          <p:cNvPr id="18" name="Group 17">
            <a:extLst>
              <a:ext uri="{FF2B5EF4-FFF2-40B4-BE49-F238E27FC236}">
                <a16:creationId xmlns:a16="http://schemas.microsoft.com/office/drawing/2014/main" id="{3E3ADA2E-B569-29F6-5381-93713FA9DA66}"/>
              </a:ext>
            </a:extLst>
          </p:cNvPr>
          <p:cNvGrpSpPr/>
          <p:nvPr/>
        </p:nvGrpSpPr>
        <p:grpSpPr>
          <a:xfrm>
            <a:off x="740270" y="3448829"/>
            <a:ext cx="10711461" cy="3179350"/>
            <a:chOff x="922646" y="3448829"/>
            <a:chExt cx="10711461" cy="3179350"/>
          </a:xfrm>
        </p:grpSpPr>
        <p:sp>
          <p:nvSpPr>
            <p:cNvPr id="13" name="Google Shape;347;p39">
              <a:extLst>
                <a:ext uri="{FF2B5EF4-FFF2-40B4-BE49-F238E27FC236}">
                  <a16:creationId xmlns:a16="http://schemas.microsoft.com/office/drawing/2014/main" id="{D6402EBF-CA05-BC24-F657-E0784953FA7E}"/>
                </a:ext>
              </a:extLst>
            </p:cNvPr>
            <p:cNvSpPr txBox="1">
              <a:spLocks/>
            </p:cNvSpPr>
            <p:nvPr/>
          </p:nvSpPr>
          <p:spPr>
            <a:xfrm>
              <a:off x="3913128" y="6129540"/>
              <a:ext cx="4365745" cy="49863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Victim and free block organization</a:t>
              </a:r>
              <a:endParaRPr lang="en-US" sz="1800" dirty="0">
                <a:solidFill>
                  <a:schemeClr val="tx1"/>
                </a:solidFill>
                <a:latin typeface="Segoe UI" panose="020B0502040204020203" pitchFamily="34" charset="0"/>
                <a:cs typeface="Segoe UI" panose="020B0502040204020203" pitchFamily="34" charset="0"/>
              </a:endParaRPr>
            </a:p>
          </p:txBody>
        </p:sp>
        <p:grpSp>
          <p:nvGrpSpPr>
            <p:cNvPr id="16" name="Group 15">
              <a:extLst>
                <a:ext uri="{FF2B5EF4-FFF2-40B4-BE49-F238E27FC236}">
                  <a16:creationId xmlns:a16="http://schemas.microsoft.com/office/drawing/2014/main" id="{C4BD0FAB-2A02-E7D7-21B1-83432B0FEFFD}"/>
                </a:ext>
              </a:extLst>
            </p:cNvPr>
            <p:cNvGrpSpPr/>
            <p:nvPr/>
          </p:nvGrpSpPr>
          <p:grpSpPr>
            <a:xfrm>
              <a:off x="922646" y="3448829"/>
              <a:ext cx="6257382" cy="2630695"/>
              <a:chOff x="922646" y="3448829"/>
              <a:chExt cx="6257382" cy="2630695"/>
            </a:xfrm>
          </p:grpSpPr>
          <p:sp>
            <p:nvSpPr>
              <p:cNvPr id="3" name="Google Shape;116;p26">
                <a:extLst>
                  <a:ext uri="{FF2B5EF4-FFF2-40B4-BE49-F238E27FC236}">
                    <a16:creationId xmlns:a16="http://schemas.microsoft.com/office/drawing/2014/main" id="{1FA73573-0487-D12C-650F-B10E6E947F5E}"/>
                  </a:ext>
                </a:extLst>
              </p:cNvPr>
              <p:cNvSpPr/>
              <p:nvPr/>
            </p:nvSpPr>
            <p:spPr>
              <a:xfrm rot="5400000">
                <a:off x="2735989" y="1635486"/>
                <a:ext cx="2630695" cy="6257382"/>
              </a:xfrm>
              <a:prstGeom prst="rect">
                <a:avLst/>
              </a:prstGeom>
              <a:solidFill>
                <a:schemeClr val="bg1"/>
              </a:solidFill>
              <a:ln w="28575" cap="flat" cmpd="sng">
                <a:solidFill>
                  <a:schemeClr val="dk1"/>
                </a:solidFill>
                <a:prstDash val="dash"/>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NAND flash plane</a:t>
                </a:r>
              </a:p>
            </p:txBody>
          </p:sp>
          <p:grpSp>
            <p:nvGrpSpPr>
              <p:cNvPr id="9" name="Group 8">
                <a:extLst>
                  <a:ext uri="{FF2B5EF4-FFF2-40B4-BE49-F238E27FC236}">
                    <a16:creationId xmlns:a16="http://schemas.microsoft.com/office/drawing/2014/main" id="{B4129D1D-90FB-BB81-949E-FDD43A3EC95B}"/>
                  </a:ext>
                </a:extLst>
              </p:cNvPr>
              <p:cNvGrpSpPr/>
              <p:nvPr/>
            </p:nvGrpSpPr>
            <p:grpSpPr>
              <a:xfrm>
                <a:off x="1186052" y="3637319"/>
                <a:ext cx="2584280" cy="1775599"/>
                <a:chOff x="381572" y="1506712"/>
                <a:chExt cx="5029200" cy="3566160"/>
              </a:xfrm>
            </p:grpSpPr>
            <p:sp>
              <p:nvSpPr>
                <p:cNvPr id="10" name="Google Shape;116;p26">
                  <a:extLst>
                    <a:ext uri="{FF2B5EF4-FFF2-40B4-BE49-F238E27FC236}">
                      <a16:creationId xmlns:a16="http://schemas.microsoft.com/office/drawing/2014/main" id="{92AF0241-054E-1F8C-127C-7EC74B851A00}"/>
                    </a:ext>
                  </a:extLst>
                </p:cNvPr>
                <p:cNvSpPr/>
                <p:nvPr/>
              </p:nvSpPr>
              <p:spPr>
                <a:xfrm rot="5400000">
                  <a:off x="1113092" y="775192"/>
                  <a:ext cx="3566160" cy="5029200"/>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Victim Block 0</a:t>
                  </a:r>
                </a:p>
              </p:txBody>
            </p:sp>
            <p:sp>
              <p:nvSpPr>
                <p:cNvPr id="11" name="Google Shape;116;p26">
                  <a:extLst>
                    <a:ext uri="{FF2B5EF4-FFF2-40B4-BE49-F238E27FC236}">
                      <a16:creationId xmlns:a16="http://schemas.microsoft.com/office/drawing/2014/main" id="{2A8DA87A-60C0-18CF-1956-43138C8C950E}"/>
                    </a:ext>
                  </a:extLst>
                </p:cNvPr>
                <p:cNvSpPr/>
                <p:nvPr/>
              </p:nvSpPr>
              <p:spPr>
                <a:xfrm rot="5400000">
                  <a:off x="2027282" y="413425"/>
                  <a:ext cx="1741097" cy="4501761"/>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grpSp>
          <p:sp>
            <p:nvSpPr>
              <p:cNvPr id="8" name="Google Shape;116;p26">
                <a:extLst>
                  <a:ext uri="{FF2B5EF4-FFF2-40B4-BE49-F238E27FC236}">
                    <a16:creationId xmlns:a16="http://schemas.microsoft.com/office/drawing/2014/main" id="{2EA0A16A-8870-948A-B425-D27C839B4E99}"/>
                  </a:ext>
                </a:extLst>
              </p:cNvPr>
              <p:cNvSpPr/>
              <p:nvPr/>
            </p:nvSpPr>
            <p:spPr>
              <a:xfrm rot="5400000">
                <a:off x="4734134" y="3232979"/>
                <a:ext cx="1775599" cy="2584280"/>
              </a:xfrm>
              <a:prstGeom prst="rect">
                <a:avLst/>
              </a:prstGeom>
              <a:solidFill>
                <a:schemeClr val="bg1"/>
              </a:solidFill>
              <a:ln w="28575" cap="flat" cmpd="sng">
                <a:solidFill>
                  <a:srgbClr val="0070C0"/>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rgbClr val="0070C0"/>
                    </a:solidFill>
                    <a:latin typeface="Segoe UI" panose="020B0502040204020203" pitchFamily="34" charset="0"/>
                    <a:cs typeface="Segoe UI" panose="020B0502040204020203" pitchFamily="34" charset="0"/>
                    <a:sym typeface="Arial"/>
                  </a:rPr>
                  <a:t>Free Block 0</a:t>
                </a:r>
              </a:p>
            </p:txBody>
          </p:sp>
        </p:grpSp>
        <p:grpSp>
          <p:nvGrpSpPr>
            <p:cNvPr id="17" name="Group 16">
              <a:extLst>
                <a:ext uri="{FF2B5EF4-FFF2-40B4-BE49-F238E27FC236}">
                  <a16:creationId xmlns:a16="http://schemas.microsoft.com/office/drawing/2014/main" id="{C5D6E8AE-3BD6-1A1D-545E-25322FECF1F9}"/>
                </a:ext>
              </a:extLst>
            </p:cNvPr>
            <p:cNvGrpSpPr/>
            <p:nvPr/>
          </p:nvGrpSpPr>
          <p:grpSpPr>
            <a:xfrm>
              <a:off x="7862207" y="3448829"/>
              <a:ext cx="3771900" cy="2630695"/>
              <a:chOff x="7862207" y="3448829"/>
              <a:chExt cx="3771900" cy="2630695"/>
            </a:xfrm>
          </p:grpSpPr>
          <p:sp>
            <p:nvSpPr>
              <p:cNvPr id="15" name="Google Shape;116;p26">
                <a:extLst>
                  <a:ext uri="{FF2B5EF4-FFF2-40B4-BE49-F238E27FC236}">
                    <a16:creationId xmlns:a16="http://schemas.microsoft.com/office/drawing/2014/main" id="{AB028CB4-9C44-1AA5-6DAE-59F3BCF358FA}"/>
                  </a:ext>
                </a:extLst>
              </p:cNvPr>
              <p:cNvSpPr/>
              <p:nvPr/>
            </p:nvSpPr>
            <p:spPr>
              <a:xfrm rot="5400000">
                <a:off x="8432809" y="2878227"/>
                <a:ext cx="2630695" cy="3771900"/>
              </a:xfrm>
              <a:prstGeom prst="rect">
                <a:avLst/>
              </a:prstGeom>
              <a:solidFill>
                <a:schemeClr val="bg1"/>
              </a:solidFill>
              <a:ln w="28575" cap="flat" cmpd="sng">
                <a:solidFill>
                  <a:schemeClr val="dk1"/>
                </a:solidFill>
                <a:prstDash val="dash"/>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Global Block Set</a:t>
                </a:r>
              </a:p>
            </p:txBody>
          </p:sp>
          <p:sp>
            <p:nvSpPr>
              <p:cNvPr id="14" name="Google Shape;116;p26">
                <a:extLst>
                  <a:ext uri="{FF2B5EF4-FFF2-40B4-BE49-F238E27FC236}">
                    <a16:creationId xmlns:a16="http://schemas.microsoft.com/office/drawing/2014/main" id="{01C614F8-106C-88FC-774F-8CBD57B88216}"/>
                  </a:ext>
                </a:extLst>
              </p:cNvPr>
              <p:cNvSpPr/>
              <p:nvPr/>
            </p:nvSpPr>
            <p:spPr>
              <a:xfrm rot="5400000">
                <a:off x="8894706" y="3232979"/>
                <a:ext cx="1775599" cy="2584280"/>
              </a:xfrm>
              <a:prstGeom prst="rect">
                <a:avLst/>
              </a:prstGeom>
              <a:solidFill>
                <a:schemeClr val="bg1"/>
              </a:solidFill>
              <a:ln w="28575" cap="flat" cmpd="sng">
                <a:solidFill>
                  <a:schemeClr val="accent2">
                    <a:lumMod val="75000"/>
                  </a:schemeClr>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accent2">
                        <a:lumMod val="75000"/>
                      </a:schemeClr>
                    </a:solidFill>
                    <a:latin typeface="Segoe UI" panose="020B0502040204020203" pitchFamily="34" charset="0"/>
                    <a:cs typeface="Segoe UI" panose="020B0502040204020203" pitchFamily="34" charset="0"/>
                    <a:sym typeface="Arial"/>
                  </a:rPr>
                  <a:t>Free Block 1</a:t>
                </a:r>
              </a:p>
            </p:txBody>
          </p:sp>
        </p:grpSp>
      </p:grpSp>
    </p:spTree>
    <p:extLst>
      <p:ext uri="{BB962C8B-B14F-4D97-AF65-F5344CB8AC3E}">
        <p14:creationId xmlns:p14="http://schemas.microsoft.com/office/powerpoint/2010/main" val="341924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23</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Feasibility Detector</a:t>
            </a:r>
          </a:p>
        </p:txBody>
      </p:sp>
      <mc:AlternateContent xmlns:mc="http://schemas.openxmlformats.org/markup-compatibility/2006" xmlns:a14="http://schemas.microsoft.com/office/drawing/2010/main">
        <mc:Choice Requires="a14">
          <p:sp>
            <p:nvSpPr>
              <p:cNvPr id="17" name="Google Shape;347;p39">
                <a:extLst>
                  <a:ext uri="{FF2B5EF4-FFF2-40B4-BE49-F238E27FC236}">
                    <a16:creationId xmlns:a16="http://schemas.microsoft.com/office/drawing/2014/main" id="{A5B45F9C-1743-6F37-AA67-3907D15043C6}"/>
                  </a:ext>
                </a:extLst>
              </p:cNvPr>
              <p:cNvSpPr txBox="1">
                <a:spLocks/>
              </p:cNvSpPr>
              <p:nvPr/>
            </p:nvSpPr>
            <p:spPr>
              <a:xfrm>
                <a:off x="1432273" y="3775913"/>
                <a:ext cx="9327454" cy="52710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14:m>
                  <m:oMath xmlns:m="http://schemas.openxmlformats.org/officeDocument/2006/math">
                    <m:sSub>
                      <m:sSubPr>
                        <m:ctrlPr>
                          <a:rPr lang="en-US" i="1" dirty="0" smtClean="0">
                            <a:solidFill>
                              <a:schemeClr val="tx1"/>
                            </a:solidFill>
                            <a:latin typeface="Cambria Math" panose="02040503050406030204" pitchFamily="18" charset="0"/>
                            <a:cs typeface="Segoe UI" panose="020B0502040204020203" pitchFamily="34" charset="0"/>
                          </a:rPr>
                        </m:ctrlPr>
                      </m:sSubPr>
                      <m:e>
                        <m:r>
                          <a:rPr lang="en-US" b="0" i="1" dirty="0" smtClean="0">
                            <a:solidFill>
                              <a:schemeClr val="tx1"/>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tx1"/>
                            </a:solidFill>
                            <a:latin typeface="Cambria Math" panose="02040503050406030204" pitchFamily="18" charset="0"/>
                            <a:cs typeface="Segoe UI" panose="020B0502040204020203" pitchFamily="34" charset="0"/>
                          </a:rPr>
                          <m:t>𝑣𝑎𝑙𝑖𝑑</m:t>
                        </m:r>
                        <m:r>
                          <a:rPr lang="en-US" b="0" i="1" dirty="0" smtClean="0">
                            <a:solidFill>
                              <a:schemeClr val="tx1"/>
                            </a:solidFill>
                            <a:latin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cs typeface="Segoe UI" panose="020B0502040204020203" pitchFamily="34" charset="0"/>
                          </a:rPr>
                          <m:t>𝑝𝑎𝑔𝑒</m:t>
                        </m:r>
                      </m:sub>
                    </m:sSub>
                    <m:r>
                      <a:rPr lang="en-US"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&lt;</m:t>
                    </m:r>
                    <m:sSub>
                      <m:sSubPr>
                        <m:ctrlPr>
                          <a:rPr lang="en-US"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Pr>
                      <m:e>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𝑆𝑒𝑐𝑢𝑟𝑒𝑇h𝑟𝑒𝑠h𝑜𝑙𝑑𝐶𝑜𝑝𝑦𝑏𝑎𝑐𝑘𝐶𝑜𝑢𝑛𝑡</m:t>
                        </m:r>
                      </m:e>
                      <m: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𝑓𝑟𝑒𝑒</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𝑏𝑙𝑜𝑐𝑘</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𝑖𝑛</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𝑡h𝑒</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𝑠𝑎𝑚𝑒</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𝑝𝑙𝑎𝑛𝑒</m:t>
                        </m:r>
                      </m:sub>
                    </m:sSub>
                  </m:oMath>
                </a14:m>
                <a:r>
                  <a:rPr lang="en-US" sz="1800" dirty="0">
                    <a:solidFill>
                      <a:schemeClr val="tx1"/>
                    </a:solidFill>
                    <a:latin typeface="Segoe UI" panose="020B0502040204020203" pitchFamily="34" charset="0"/>
                    <a:cs typeface="Segoe UI" panose="020B0502040204020203" pitchFamily="34" charset="0"/>
                  </a:rPr>
                  <a:t> ?</a:t>
                </a:r>
              </a:p>
            </p:txBody>
          </p:sp>
        </mc:Choice>
        <mc:Fallback xmlns="">
          <p:sp>
            <p:nvSpPr>
              <p:cNvPr id="17" name="Google Shape;347;p39">
                <a:extLst>
                  <a:ext uri="{FF2B5EF4-FFF2-40B4-BE49-F238E27FC236}">
                    <a16:creationId xmlns:a16="http://schemas.microsoft.com/office/drawing/2014/main" id="{A5B45F9C-1743-6F37-AA67-3907D15043C6}"/>
                  </a:ext>
                </a:extLst>
              </p:cNvPr>
              <p:cNvSpPr txBox="1">
                <a:spLocks noRot="1" noChangeAspect="1" noMove="1" noResize="1" noEditPoints="1" noAdjustHandles="1" noChangeArrowheads="1" noChangeShapeType="1" noTextEdit="1"/>
              </p:cNvSpPr>
              <p:nvPr/>
            </p:nvSpPr>
            <p:spPr>
              <a:xfrm>
                <a:off x="1432273" y="3775913"/>
                <a:ext cx="9327454" cy="527103"/>
              </a:xfrm>
              <a:prstGeom prst="rect">
                <a:avLst/>
              </a:prstGeom>
              <a:blipFill>
                <a:blip r:embed="rId3"/>
                <a:stretch>
                  <a:fillRect/>
                </a:stretch>
              </a:blipFill>
              <a:ln>
                <a:noFill/>
              </a:ln>
            </p:spPr>
            <p:txBody>
              <a:bodyPr/>
              <a:lstStyle/>
              <a:p>
                <a:r>
                  <a:rPr lang="en-US">
                    <a:noFill/>
                  </a:rPr>
                  <a:t> </a:t>
                </a:r>
              </a:p>
            </p:txBody>
          </p:sp>
        </mc:Fallback>
      </mc:AlternateContent>
      <p:grpSp>
        <p:nvGrpSpPr>
          <p:cNvPr id="30" name="Group 29">
            <a:extLst>
              <a:ext uri="{FF2B5EF4-FFF2-40B4-BE49-F238E27FC236}">
                <a16:creationId xmlns:a16="http://schemas.microsoft.com/office/drawing/2014/main" id="{EEEC32DA-D374-C14A-39E3-2D6858926B99}"/>
              </a:ext>
            </a:extLst>
          </p:cNvPr>
          <p:cNvGrpSpPr/>
          <p:nvPr/>
        </p:nvGrpSpPr>
        <p:grpSpPr>
          <a:xfrm>
            <a:off x="471720" y="842841"/>
            <a:ext cx="11248561" cy="2688738"/>
            <a:chOff x="471719" y="842841"/>
            <a:chExt cx="11248561" cy="2688738"/>
          </a:xfrm>
        </p:grpSpPr>
        <p:sp>
          <p:nvSpPr>
            <p:cNvPr id="16" name="Google Shape;116;p26">
              <a:extLst>
                <a:ext uri="{FF2B5EF4-FFF2-40B4-BE49-F238E27FC236}">
                  <a16:creationId xmlns:a16="http://schemas.microsoft.com/office/drawing/2014/main" id="{238773F5-5168-FE83-D02E-BD968093CEF4}"/>
                </a:ext>
              </a:extLst>
            </p:cNvPr>
            <p:cNvSpPr/>
            <p:nvPr/>
          </p:nvSpPr>
          <p:spPr>
            <a:xfrm rot="5400000">
              <a:off x="1194898" y="574015"/>
              <a:ext cx="866896" cy="2313253"/>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14" name="Google Shape;116;p26">
              <a:extLst>
                <a:ext uri="{FF2B5EF4-FFF2-40B4-BE49-F238E27FC236}">
                  <a16:creationId xmlns:a16="http://schemas.microsoft.com/office/drawing/2014/main" id="{03731C23-3E61-C51E-A0F3-78359D6EFF41}"/>
                </a:ext>
              </a:extLst>
            </p:cNvPr>
            <p:cNvSpPr/>
            <p:nvPr/>
          </p:nvSpPr>
          <p:spPr>
            <a:xfrm rot="5400000">
              <a:off x="6393993" y="438502"/>
              <a:ext cx="1775599" cy="2584280"/>
            </a:xfrm>
            <a:prstGeom prst="rect">
              <a:avLst/>
            </a:prstGeom>
            <a:solidFill>
              <a:schemeClr val="bg1"/>
            </a:solidFill>
            <a:ln w="28575" cap="flat" cmpd="sng">
              <a:solidFill>
                <a:srgbClr val="0070C0"/>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rgbClr val="0070C0"/>
                  </a:solidFill>
                  <a:latin typeface="Segoe UI" panose="020B0502040204020203" pitchFamily="34" charset="0"/>
                  <a:cs typeface="Segoe UI" panose="020B0502040204020203" pitchFamily="34" charset="0"/>
                  <a:sym typeface="Arial"/>
                </a:rPr>
                <a:t>Free Block 0</a:t>
              </a:r>
            </a:p>
          </p:txBody>
        </p:sp>
        <p:sp>
          <p:nvSpPr>
            <p:cNvPr id="19" name="Arrow: Right 18">
              <a:extLst>
                <a:ext uri="{FF2B5EF4-FFF2-40B4-BE49-F238E27FC236}">
                  <a16:creationId xmlns:a16="http://schemas.microsoft.com/office/drawing/2014/main" id="{E666CF06-7625-CFD0-1E69-76DAB0519E65}"/>
                </a:ext>
              </a:extLst>
            </p:cNvPr>
            <p:cNvSpPr/>
            <p:nvPr/>
          </p:nvSpPr>
          <p:spPr>
            <a:xfrm>
              <a:off x="2977026" y="1315386"/>
              <a:ext cx="2890374"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Copyback</a:t>
              </a:r>
            </a:p>
          </p:txBody>
        </p:sp>
        <p:sp>
          <p:nvSpPr>
            <p:cNvPr id="26" name="Google Shape;116;p26">
              <a:extLst>
                <a:ext uri="{FF2B5EF4-FFF2-40B4-BE49-F238E27FC236}">
                  <a16:creationId xmlns:a16="http://schemas.microsoft.com/office/drawing/2014/main" id="{6774A183-A2B5-852D-5E73-FB8472009CE9}"/>
                </a:ext>
              </a:extLst>
            </p:cNvPr>
            <p:cNvSpPr/>
            <p:nvPr/>
          </p:nvSpPr>
          <p:spPr>
            <a:xfrm rot="5400000">
              <a:off x="9540340" y="438501"/>
              <a:ext cx="1775599" cy="2584280"/>
            </a:xfrm>
            <a:prstGeom prst="rect">
              <a:avLst/>
            </a:prstGeom>
            <a:solidFill>
              <a:schemeClr val="bg1"/>
            </a:solidFill>
            <a:ln w="28575" cap="flat" cmpd="sng">
              <a:solidFill>
                <a:schemeClr val="accent2">
                  <a:lumMod val="75000"/>
                </a:schemeClr>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accent2">
                      <a:lumMod val="75000"/>
                    </a:schemeClr>
                  </a:solidFill>
                  <a:latin typeface="Segoe UI" panose="020B0502040204020203" pitchFamily="34" charset="0"/>
                  <a:cs typeface="Segoe UI" panose="020B0502040204020203" pitchFamily="34" charset="0"/>
                  <a:sym typeface="Arial"/>
                </a:rPr>
                <a:t>Free Block 1</a:t>
              </a:r>
            </a:p>
          </p:txBody>
        </p:sp>
        <p:sp>
          <p:nvSpPr>
            <p:cNvPr id="27" name="Arrow: Right 26">
              <a:extLst>
                <a:ext uri="{FF2B5EF4-FFF2-40B4-BE49-F238E27FC236}">
                  <a16:creationId xmlns:a16="http://schemas.microsoft.com/office/drawing/2014/main" id="{2226E9D4-4494-1AE2-1B42-8C15B3C2A7BB}"/>
                </a:ext>
              </a:extLst>
            </p:cNvPr>
            <p:cNvSpPr/>
            <p:nvPr/>
          </p:nvSpPr>
          <p:spPr>
            <a:xfrm rot="16200000">
              <a:off x="10027438" y="2746229"/>
              <a:ext cx="839179" cy="73152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sp>
          <p:nvSpPr>
            <p:cNvPr id="28" name="Rectangle 27">
              <a:extLst>
                <a:ext uri="{FF2B5EF4-FFF2-40B4-BE49-F238E27FC236}">
                  <a16:creationId xmlns:a16="http://schemas.microsoft.com/office/drawing/2014/main" id="{F9322CA5-7E34-AC24-7DEE-8B0C7A610AE0}"/>
                </a:ext>
              </a:extLst>
            </p:cNvPr>
            <p:cNvSpPr/>
            <p:nvPr/>
          </p:nvSpPr>
          <p:spPr>
            <a:xfrm>
              <a:off x="1432273" y="3165819"/>
              <a:ext cx="9052560" cy="3657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External data move</a:t>
              </a:r>
            </a:p>
          </p:txBody>
        </p:sp>
        <p:sp>
          <p:nvSpPr>
            <p:cNvPr id="29" name="Rectangle 28">
              <a:extLst>
                <a:ext uri="{FF2B5EF4-FFF2-40B4-BE49-F238E27FC236}">
                  <a16:creationId xmlns:a16="http://schemas.microsoft.com/office/drawing/2014/main" id="{7772DDA2-829E-69AF-09D3-44AA6019FD13}"/>
                </a:ext>
              </a:extLst>
            </p:cNvPr>
            <p:cNvSpPr/>
            <p:nvPr/>
          </p:nvSpPr>
          <p:spPr>
            <a:xfrm rot="5400000">
              <a:off x="1227766" y="2605549"/>
              <a:ext cx="774841" cy="3657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grpSp>
    </p:spTree>
    <p:extLst>
      <p:ext uri="{BB962C8B-B14F-4D97-AF65-F5344CB8AC3E}">
        <p14:creationId xmlns:p14="http://schemas.microsoft.com/office/powerpoint/2010/main" val="4006173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24</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Feasibility Detector</a:t>
            </a:r>
          </a:p>
        </p:txBody>
      </p:sp>
      <mc:AlternateContent xmlns:mc="http://schemas.openxmlformats.org/markup-compatibility/2006" xmlns:a14="http://schemas.microsoft.com/office/drawing/2010/main">
        <mc:Choice Requires="a14">
          <p:sp>
            <p:nvSpPr>
              <p:cNvPr id="17" name="Google Shape;347;p39">
                <a:extLst>
                  <a:ext uri="{FF2B5EF4-FFF2-40B4-BE49-F238E27FC236}">
                    <a16:creationId xmlns:a16="http://schemas.microsoft.com/office/drawing/2014/main" id="{A5B45F9C-1743-6F37-AA67-3907D15043C6}"/>
                  </a:ext>
                </a:extLst>
              </p:cNvPr>
              <p:cNvSpPr txBox="1">
                <a:spLocks/>
              </p:cNvSpPr>
              <p:nvPr/>
            </p:nvSpPr>
            <p:spPr>
              <a:xfrm>
                <a:off x="1432273" y="3775913"/>
                <a:ext cx="9327454" cy="52710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14:m>
                  <m:oMath xmlns:m="http://schemas.openxmlformats.org/officeDocument/2006/math">
                    <m:sSub>
                      <m:sSubPr>
                        <m:ctrlPr>
                          <a:rPr lang="en-US" i="1" dirty="0" smtClean="0">
                            <a:solidFill>
                              <a:schemeClr val="tx1"/>
                            </a:solidFill>
                            <a:latin typeface="Cambria Math" panose="02040503050406030204" pitchFamily="18" charset="0"/>
                            <a:cs typeface="Segoe UI" panose="020B0502040204020203" pitchFamily="34" charset="0"/>
                          </a:rPr>
                        </m:ctrlPr>
                      </m:sSubPr>
                      <m:e>
                        <m:r>
                          <a:rPr lang="en-US" b="0" i="1" dirty="0" smtClean="0">
                            <a:solidFill>
                              <a:schemeClr val="tx1"/>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tx1"/>
                            </a:solidFill>
                            <a:latin typeface="Cambria Math" panose="02040503050406030204" pitchFamily="18" charset="0"/>
                            <a:cs typeface="Segoe UI" panose="020B0502040204020203" pitchFamily="34" charset="0"/>
                          </a:rPr>
                          <m:t>𝑣𝑎𝑙𝑖𝑑</m:t>
                        </m:r>
                        <m:r>
                          <a:rPr lang="en-US" b="0" i="1" dirty="0" smtClean="0">
                            <a:solidFill>
                              <a:schemeClr val="tx1"/>
                            </a:solidFill>
                            <a:latin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cs typeface="Segoe UI" panose="020B0502040204020203" pitchFamily="34" charset="0"/>
                          </a:rPr>
                          <m:t>𝑝𝑎𝑔𝑒</m:t>
                        </m:r>
                      </m:sub>
                    </m:sSub>
                    <m:r>
                      <a:rPr lang="en-US"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&lt;</m:t>
                    </m:r>
                    <m:sSub>
                      <m:sSubPr>
                        <m:ctrlPr>
                          <a:rPr lang="en-US"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Pr>
                      <m:e>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𝑆𝑒𝑐𝑢𝑟𝑒𝑇h𝑟𝑒𝑠h𝑜𝑙𝑑𝐶𝑜𝑝𝑦𝑏𝑎𝑐𝑘𝐶𝑜𝑢𝑛𝑡</m:t>
                        </m:r>
                      </m:e>
                      <m: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𝑓𝑟𝑒𝑒</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𝑏𝑙𝑜𝑐𝑘</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𝑖𝑛</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𝑡h𝑒</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𝑠𝑎𝑚𝑒</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𝑝𝑙𝑎𝑛𝑒</m:t>
                        </m:r>
                      </m:sub>
                    </m:sSub>
                  </m:oMath>
                </a14:m>
                <a:r>
                  <a:rPr lang="en-US" sz="1800" dirty="0">
                    <a:solidFill>
                      <a:schemeClr val="tx1"/>
                    </a:solidFill>
                    <a:latin typeface="Segoe UI" panose="020B0502040204020203" pitchFamily="34" charset="0"/>
                    <a:cs typeface="Segoe UI" panose="020B0502040204020203" pitchFamily="34" charset="0"/>
                  </a:rPr>
                  <a:t> ?</a:t>
                </a:r>
              </a:p>
            </p:txBody>
          </p:sp>
        </mc:Choice>
        <mc:Fallback xmlns="">
          <p:sp>
            <p:nvSpPr>
              <p:cNvPr id="17" name="Google Shape;347;p39">
                <a:extLst>
                  <a:ext uri="{FF2B5EF4-FFF2-40B4-BE49-F238E27FC236}">
                    <a16:creationId xmlns:a16="http://schemas.microsoft.com/office/drawing/2014/main" id="{A5B45F9C-1743-6F37-AA67-3907D15043C6}"/>
                  </a:ext>
                </a:extLst>
              </p:cNvPr>
              <p:cNvSpPr txBox="1">
                <a:spLocks noRot="1" noChangeAspect="1" noMove="1" noResize="1" noEditPoints="1" noAdjustHandles="1" noChangeArrowheads="1" noChangeShapeType="1" noTextEdit="1"/>
              </p:cNvSpPr>
              <p:nvPr/>
            </p:nvSpPr>
            <p:spPr>
              <a:xfrm>
                <a:off x="1432273" y="3775913"/>
                <a:ext cx="9327454" cy="527103"/>
              </a:xfrm>
              <a:prstGeom prst="rect">
                <a:avLst/>
              </a:prstGeom>
              <a:blipFill>
                <a:blip r:embed="rId3"/>
                <a:stretch>
                  <a:fillRect/>
                </a:stretch>
              </a:blipFill>
              <a:ln>
                <a:noFill/>
              </a:ln>
            </p:spPr>
            <p:txBody>
              <a:bodyPr/>
              <a:lstStyle/>
              <a:p>
                <a:r>
                  <a:rPr lang="en-US">
                    <a:noFill/>
                  </a:rPr>
                  <a:t> </a:t>
                </a:r>
              </a:p>
            </p:txBody>
          </p:sp>
        </mc:Fallback>
      </mc:AlternateContent>
      <p:sp>
        <p:nvSpPr>
          <p:cNvPr id="23" name="Google Shape;180;p30">
            <a:extLst>
              <a:ext uri="{FF2B5EF4-FFF2-40B4-BE49-F238E27FC236}">
                <a16:creationId xmlns:a16="http://schemas.microsoft.com/office/drawing/2014/main" id="{FDB827CA-C169-69FC-3DD8-55E78CBD4C5A}"/>
              </a:ext>
            </a:extLst>
          </p:cNvPr>
          <p:cNvSpPr txBox="1"/>
          <p:nvPr/>
        </p:nvSpPr>
        <p:spPr>
          <a:xfrm>
            <a:off x="400638" y="6505178"/>
            <a:ext cx="10811798" cy="379197"/>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The secure threshold copyback count of block with 1500 P/E cycles is 5</a:t>
            </a:r>
          </a:p>
        </p:txBody>
      </p:sp>
      <p:grpSp>
        <p:nvGrpSpPr>
          <p:cNvPr id="2" name="Group 1">
            <a:extLst>
              <a:ext uri="{FF2B5EF4-FFF2-40B4-BE49-F238E27FC236}">
                <a16:creationId xmlns:a16="http://schemas.microsoft.com/office/drawing/2014/main" id="{DDFBA802-385B-BFCD-CDA7-19BB9C130AC5}"/>
              </a:ext>
            </a:extLst>
          </p:cNvPr>
          <p:cNvGrpSpPr/>
          <p:nvPr/>
        </p:nvGrpSpPr>
        <p:grpSpPr>
          <a:xfrm>
            <a:off x="471720" y="842841"/>
            <a:ext cx="11248561" cy="2688738"/>
            <a:chOff x="471719" y="842841"/>
            <a:chExt cx="11248561" cy="2688738"/>
          </a:xfrm>
        </p:grpSpPr>
        <p:sp>
          <p:nvSpPr>
            <p:cNvPr id="3" name="Google Shape;116;p26">
              <a:extLst>
                <a:ext uri="{FF2B5EF4-FFF2-40B4-BE49-F238E27FC236}">
                  <a16:creationId xmlns:a16="http://schemas.microsoft.com/office/drawing/2014/main" id="{B4A56412-FE1E-AC6D-6D7E-59965BD77565}"/>
                </a:ext>
              </a:extLst>
            </p:cNvPr>
            <p:cNvSpPr/>
            <p:nvPr/>
          </p:nvSpPr>
          <p:spPr>
            <a:xfrm rot="5400000">
              <a:off x="1194898" y="574015"/>
              <a:ext cx="866896" cy="2313253"/>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5" name="Google Shape;116;p26">
              <a:extLst>
                <a:ext uri="{FF2B5EF4-FFF2-40B4-BE49-F238E27FC236}">
                  <a16:creationId xmlns:a16="http://schemas.microsoft.com/office/drawing/2014/main" id="{F3198A05-4B82-3915-5EF0-10FECC294616}"/>
                </a:ext>
              </a:extLst>
            </p:cNvPr>
            <p:cNvSpPr/>
            <p:nvPr/>
          </p:nvSpPr>
          <p:spPr>
            <a:xfrm rot="5400000">
              <a:off x="6393993" y="438502"/>
              <a:ext cx="1775599" cy="2584280"/>
            </a:xfrm>
            <a:prstGeom prst="rect">
              <a:avLst/>
            </a:prstGeom>
            <a:solidFill>
              <a:schemeClr val="bg1"/>
            </a:solidFill>
            <a:ln w="28575" cap="flat" cmpd="sng">
              <a:solidFill>
                <a:srgbClr val="0070C0"/>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rgbClr val="0070C0"/>
                  </a:solidFill>
                  <a:latin typeface="Segoe UI" panose="020B0502040204020203" pitchFamily="34" charset="0"/>
                  <a:cs typeface="Segoe UI" panose="020B0502040204020203" pitchFamily="34" charset="0"/>
                  <a:sym typeface="Arial"/>
                </a:rPr>
                <a:t>Free Block 0</a:t>
              </a:r>
            </a:p>
          </p:txBody>
        </p:sp>
        <p:sp>
          <p:nvSpPr>
            <p:cNvPr id="6" name="Arrow: Right 5">
              <a:extLst>
                <a:ext uri="{FF2B5EF4-FFF2-40B4-BE49-F238E27FC236}">
                  <a16:creationId xmlns:a16="http://schemas.microsoft.com/office/drawing/2014/main" id="{5057C097-487E-5E7D-4DE9-CB08A75276C4}"/>
                </a:ext>
              </a:extLst>
            </p:cNvPr>
            <p:cNvSpPr/>
            <p:nvPr/>
          </p:nvSpPr>
          <p:spPr>
            <a:xfrm>
              <a:off x="2977026" y="1315386"/>
              <a:ext cx="2890374"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Copyback</a:t>
              </a:r>
            </a:p>
          </p:txBody>
        </p:sp>
        <p:sp>
          <p:nvSpPr>
            <p:cNvPr id="8" name="Google Shape;116;p26">
              <a:extLst>
                <a:ext uri="{FF2B5EF4-FFF2-40B4-BE49-F238E27FC236}">
                  <a16:creationId xmlns:a16="http://schemas.microsoft.com/office/drawing/2014/main" id="{FB552725-DAC9-4ABB-2E19-BD83A6F8BA29}"/>
                </a:ext>
              </a:extLst>
            </p:cNvPr>
            <p:cNvSpPr/>
            <p:nvPr/>
          </p:nvSpPr>
          <p:spPr>
            <a:xfrm rot="5400000">
              <a:off x="9540340" y="438501"/>
              <a:ext cx="1775599" cy="2584280"/>
            </a:xfrm>
            <a:prstGeom prst="rect">
              <a:avLst/>
            </a:prstGeom>
            <a:solidFill>
              <a:schemeClr val="bg1"/>
            </a:solidFill>
            <a:ln w="28575" cap="flat" cmpd="sng">
              <a:solidFill>
                <a:schemeClr val="accent2">
                  <a:lumMod val="75000"/>
                </a:schemeClr>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accent2">
                      <a:lumMod val="75000"/>
                    </a:schemeClr>
                  </a:solidFill>
                  <a:latin typeface="Segoe UI" panose="020B0502040204020203" pitchFamily="34" charset="0"/>
                  <a:cs typeface="Segoe UI" panose="020B0502040204020203" pitchFamily="34" charset="0"/>
                  <a:sym typeface="Arial"/>
                </a:rPr>
                <a:t>Free Block 1</a:t>
              </a:r>
            </a:p>
          </p:txBody>
        </p:sp>
        <p:sp>
          <p:nvSpPr>
            <p:cNvPr id="9" name="Arrow: Right 8">
              <a:extLst>
                <a:ext uri="{FF2B5EF4-FFF2-40B4-BE49-F238E27FC236}">
                  <a16:creationId xmlns:a16="http://schemas.microsoft.com/office/drawing/2014/main" id="{1EEE9747-BEAA-7992-9B3D-ABDFFC171C43}"/>
                </a:ext>
              </a:extLst>
            </p:cNvPr>
            <p:cNvSpPr/>
            <p:nvPr/>
          </p:nvSpPr>
          <p:spPr>
            <a:xfrm rot="16200000">
              <a:off x="10027438" y="2746229"/>
              <a:ext cx="839179" cy="73152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E859181E-9FDB-6D70-294A-EFBD2ED8EC80}"/>
                </a:ext>
              </a:extLst>
            </p:cNvPr>
            <p:cNvSpPr/>
            <p:nvPr/>
          </p:nvSpPr>
          <p:spPr>
            <a:xfrm>
              <a:off x="1432273" y="3165819"/>
              <a:ext cx="9052560" cy="3657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External data move</a:t>
              </a:r>
            </a:p>
          </p:txBody>
        </p:sp>
        <p:sp>
          <p:nvSpPr>
            <p:cNvPr id="12" name="Rectangle 11">
              <a:extLst>
                <a:ext uri="{FF2B5EF4-FFF2-40B4-BE49-F238E27FC236}">
                  <a16:creationId xmlns:a16="http://schemas.microsoft.com/office/drawing/2014/main" id="{C7400892-E53A-C07B-908A-CED7360D75DA}"/>
                </a:ext>
              </a:extLst>
            </p:cNvPr>
            <p:cNvSpPr/>
            <p:nvPr/>
          </p:nvSpPr>
          <p:spPr>
            <a:xfrm rot="5400000">
              <a:off x="1227766" y="2605549"/>
              <a:ext cx="774841" cy="3657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grpSp>
      <mc:AlternateContent xmlns:mc="http://schemas.openxmlformats.org/markup-compatibility/2006" xmlns:a14="http://schemas.microsoft.com/office/drawing/2010/main">
        <mc:Choice Requires="a14">
          <p:sp>
            <p:nvSpPr>
              <p:cNvPr id="20" name="Google Shape;347;p39">
                <a:extLst>
                  <a:ext uri="{FF2B5EF4-FFF2-40B4-BE49-F238E27FC236}">
                    <a16:creationId xmlns:a16="http://schemas.microsoft.com/office/drawing/2014/main" id="{1597250F-FE47-E9EF-6199-E0AE8F4E737C}"/>
                  </a:ext>
                </a:extLst>
              </p:cNvPr>
              <p:cNvSpPr txBox="1">
                <a:spLocks/>
              </p:cNvSpPr>
              <p:nvPr/>
            </p:nvSpPr>
            <p:spPr>
              <a:xfrm>
                <a:off x="415446" y="4269722"/>
                <a:ext cx="5455965" cy="164511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Example 1:</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(1) </a:t>
                </a:r>
                <a14:m>
                  <m:oMath xmlns:m="http://schemas.openxmlformats.org/officeDocument/2006/math">
                    <m:sSub>
                      <m:sSubPr>
                        <m:ctrlPr>
                          <a:rPr lang="en-US" i="1" dirty="0" smtClean="0">
                            <a:solidFill>
                              <a:schemeClr val="accent6">
                                <a:lumMod val="75000"/>
                              </a:schemeClr>
                            </a:solidFill>
                            <a:latin typeface="Cambria Math" panose="02040503050406030204" pitchFamily="18" charset="0"/>
                            <a:cs typeface="Segoe UI" panose="020B0502040204020203" pitchFamily="34" charset="0"/>
                          </a:rPr>
                        </m:ctrlPr>
                      </m:sSubPr>
                      <m:e>
                        <m:r>
                          <a:rPr lang="en-US" b="0" i="1" dirty="0" smtClean="0">
                            <a:solidFill>
                              <a:schemeClr val="accent6">
                                <a:lumMod val="75000"/>
                              </a:schemeClr>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accent6">
                                <a:lumMod val="75000"/>
                              </a:schemeClr>
                            </a:solidFill>
                            <a:latin typeface="Cambria Math" panose="02040503050406030204" pitchFamily="18" charset="0"/>
                            <a:cs typeface="Segoe UI" panose="020B0502040204020203" pitchFamily="34" charset="0"/>
                          </a:rPr>
                          <m:t>𝑝𝑎𝑔𝑒</m:t>
                        </m:r>
                        <m:r>
                          <a:rPr lang="en-US" b="0" i="1" dirty="0" smtClean="0">
                            <a:solidFill>
                              <a:schemeClr val="accent6">
                                <a:lumMod val="75000"/>
                              </a:schemeClr>
                            </a:solidFill>
                            <a:latin typeface="Cambria Math" panose="02040503050406030204" pitchFamily="18" charset="0"/>
                            <a:cs typeface="Segoe UI" panose="020B0502040204020203" pitchFamily="34" charset="0"/>
                          </a:rPr>
                          <m:t> </m:t>
                        </m:r>
                        <m:r>
                          <a:rPr lang="en-US" b="0" i="1" dirty="0" smtClean="0">
                            <a:solidFill>
                              <a:schemeClr val="accent6">
                                <a:lumMod val="75000"/>
                              </a:schemeClr>
                            </a:solidFill>
                            <a:latin typeface="Cambria Math" panose="02040503050406030204" pitchFamily="18" charset="0"/>
                            <a:cs typeface="Segoe UI" panose="020B0502040204020203" pitchFamily="34" charset="0"/>
                          </a:rPr>
                          <m:t>𝑎</m:t>
                        </m:r>
                      </m:sub>
                    </m:s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=0</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(2) </a:t>
                </a:r>
                <a14:m>
                  <m:oMath xmlns:m="http://schemas.openxmlformats.org/officeDocument/2006/math">
                    <m:sSub>
                      <m:sSubPr>
                        <m:ctrlPr>
                          <a:rPr lang="en-US"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ctrlPr>
                      </m:sSubPr>
                      <m:e>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𝑆𝑒𝑐𝑢𝑟𝑒𝑇h𝑟𝑒𝑠h𝑜𝑙𝑑𝐶𝑜𝑝𝑦𝑏𝑎𝑐𝑘𝐶𝑜𝑢𝑛𝑡</m:t>
                        </m:r>
                      </m:e>
                      <m:sub>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𝑓𝑟𝑒𝑒</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𝑏𝑙𝑜𝑐𝑘</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 0</m:t>
                        </m:r>
                      </m:sub>
                    </m:s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=5</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(3) Migrate data by </a:t>
                </a:r>
                <a:r>
                  <a:rPr lang="en-US" b="1" dirty="0">
                    <a:solidFill>
                      <a:schemeClr val="tx1"/>
                    </a:solidFill>
                    <a:latin typeface="Segoe UI" panose="020B0502040204020203" pitchFamily="34" charset="0"/>
                    <a:cs typeface="Segoe UI" panose="020B0502040204020203" pitchFamily="34" charset="0"/>
                  </a:rPr>
                  <a:t>copyback</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(4) </a:t>
                </a:r>
                <a14:m>
                  <m:oMath xmlns:m="http://schemas.openxmlformats.org/officeDocument/2006/math">
                    <m:sSub>
                      <m:sSubPr>
                        <m:ctrlPr>
                          <a:rPr lang="en-US" i="1" dirty="0" smtClean="0">
                            <a:solidFill>
                              <a:schemeClr val="accent6">
                                <a:lumMod val="75000"/>
                              </a:schemeClr>
                            </a:solidFill>
                            <a:latin typeface="Cambria Math" panose="02040503050406030204" pitchFamily="18" charset="0"/>
                            <a:cs typeface="Segoe UI" panose="020B0502040204020203" pitchFamily="34" charset="0"/>
                          </a:rPr>
                        </m:ctrlPr>
                      </m:sSubPr>
                      <m:e>
                        <m:r>
                          <a:rPr lang="en-US" b="0" i="1" dirty="0" smtClean="0">
                            <a:solidFill>
                              <a:schemeClr val="accent6">
                                <a:lumMod val="75000"/>
                              </a:schemeClr>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accent6">
                                <a:lumMod val="75000"/>
                              </a:schemeClr>
                            </a:solidFill>
                            <a:latin typeface="Cambria Math" panose="02040503050406030204" pitchFamily="18" charset="0"/>
                            <a:cs typeface="Segoe UI" panose="020B0502040204020203" pitchFamily="34" charset="0"/>
                          </a:rPr>
                          <m:t>𝑝𝑎𝑔𝑒</m:t>
                        </m:r>
                        <m:r>
                          <a:rPr lang="en-US" b="0" i="1" dirty="0" smtClean="0">
                            <a:solidFill>
                              <a:schemeClr val="accent6">
                                <a:lumMod val="75000"/>
                              </a:schemeClr>
                            </a:solidFill>
                            <a:latin typeface="Cambria Math" panose="02040503050406030204" pitchFamily="18" charset="0"/>
                            <a:cs typeface="Segoe UI" panose="020B0502040204020203" pitchFamily="34" charset="0"/>
                          </a:rPr>
                          <m:t> </m:t>
                        </m:r>
                        <m:r>
                          <a:rPr lang="en-US" b="0" i="1" dirty="0" smtClean="0">
                            <a:solidFill>
                              <a:schemeClr val="accent6">
                                <a:lumMod val="75000"/>
                              </a:schemeClr>
                            </a:solidFill>
                            <a:latin typeface="Cambria Math" panose="02040503050406030204" pitchFamily="18" charset="0"/>
                            <a:cs typeface="Segoe UI" panose="020B0502040204020203" pitchFamily="34" charset="0"/>
                          </a:rPr>
                          <m:t>𝑎</m:t>
                        </m:r>
                      </m:sub>
                    </m:sSub>
                    <m:r>
                      <a:rPr lang="en-US" i="1" dirty="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1</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p:txBody>
          </p:sp>
        </mc:Choice>
        <mc:Fallback xmlns="">
          <p:sp>
            <p:nvSpPr>
              <p:cNvPr id="20" name="Google Shape;347;p39">
                <a:extLst>
                  <a:ext uri="{FF2B5EF4-FFF2-40B4-BE49-F238E27FC236}">
                    <a16:creationId xmlns:a16="http://schemas.microsoft.com/office/drawing/2014/main" id="{1597250F-FE47-E9EF-6199-E0AE8F4E737C}"/>
                  </a:ext>
                </a:extLst>
              </p:cNvPr>
              <p:cNvSpPr txBox="1">
                <a:spLocks noRot="1" noChangeAspect="1" noMove="1" noResize="1" noEditPoints="1" noAdjustHandles="1" noChangeArrowheads="1" noChangeShapeType="1" noTextEdit="1"/>
              </p:cNvSpPr>
              <p:nvPr/>
            </p:nvSpPr>
            <p:spPr>
              <a:xfrm>
                <a:off x="415446" y="4269722"/>
                <a:ext cx="5455965" cy="1645117"/>
              </a:xfrm>
              <a:prstGeom prst="rect">
                <a:avLst/>
              </a:prstGeom>
              <a:blipFill>
                <a:blip r:embed="rId4"/>
                <a:stretch>
                  <a:fillRect l="-894" b="-37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235303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25</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Feasibility Detector</a:t>
            </a:r>
          </a:p>
        </p:txBody>
      </p:sp>
      <mc:AlternateContent xmlns:mc="http://schemas.openxmlformats.org/markup-compatibility/2006" xmlns:a14="http://schemas.microsoft.com/office/drawing/2010/main">
        <mc:Choice Requires="a14">
          <p:sp>
            <p:nvSpPr>
              <p:cNvPr id="17" name="Google Shape;347;p39">
                <a:extLst>
                  <a:ext uri="{FF2B5EF4-FFF2-40B4-BE49-F238E27FC236}">
                    <a16:creationId xmlns:a16="http://schemas.microsoft.com/office/drawing/2014/main" id="{A5B45F9C-1743-6F37-AA67-3907D15043C6}"/>
                  </a:ext>
                </a:extLst>
              </p:cNvPr>
              <p:cNvSpPr txBox="1">
                <a:spLocks/>
              </p:cNvSpPr>
              <p:nvPr/>
            </p:nvSpPr>
            <p:spPr>
              <a:xfrm>
                <a:off x="1432273" y="3775913"/>
                <a:ext cx="9327454" cy="52710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14:m>
                  <m:oMath xmlns:m="http://schemas.openxmlformats.org/officeDocument/2006/math">
                    <m:sSub>
                      <m:sSubPr>
                        <m:ctrlPr>
                          <a:rPr lang="en-US" i="1" dirty="0" smtClean="0">
                            <a:solidFill>
                              <a:schemeClr val="tx1"/>
                            </a:solidFill>
                            <a:latin typeface="Cambria Math" panose="02040503050406030204" pitchFamily="18" charset="0"/>
                            <a:cs typeface="Segoe UI" panose="020B0502040204020203" pitchFamily="34" charset="0"/>
                          </a:rPr>
                        </m:ctrlPr>
                      </m:sSubPr>
                      <m:e>
                        <m:r>
                          <a:rPr lang="en-US" b="0" i="1" dirty="0" smtClean="0">
                            <a:solidFill>
                              <a:schemeClr val="tx1"/>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tx1"/>
                            </a:solidFill>
                            <a:latin typeface="Cambria Math" panose="02040503050406030204" pitchFamily="18" charset="0"/>
                            <a:cs typeface="Segoe UI" panose="020B0502040204020203" pitchFamily="34" charset="0"/>
                          </a:rPr>
                          <m:t>𝑣𝑎𝑙𝑖𝑑</m:t>
                        </m:r>
                        <m:r>
                          <a:rPr lang="en-US" b="0" i="1" dirty="0" smtClean="0">
                            <a:solidFill>
                              <a:schemeClr val="tx1"/>
                            </a:solidFill>
                            <a:latin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cs typeface="Segoe UI" panose="020B0502040204020203" pitchFamily="34" charset="0"/>
                          </a:rPr>
                          <m:t>𝑝𝑎𝑔𝑒</m:t>
                        </m:r>
                      </m:sub>
                    </m:sSub>
                    <m:r>
                      <a:rPr lang="en-US"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&lt;</m:t>
                    </m:r>
                    <m:sSub>
                      <m:sSubPr>
                        <m:ctrlPr>
                          <a:rPr lang="en-US"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Pr>
                      <m:e>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𝑆𝑒𝑐𝑢𝑟𝑒𝑇h𝑟𝑒𝑠h𝑜𝑙𝑑𝐶𝑜𝑝𝑦𝑏𝑎𝑐𝑘𝐶𝑜𝑢𝑛𝑡</m:t>
                        </m:r>
                      </m:e>
                      <m: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𝑓𝑟𝑒𝑒</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𝑏𝑙𝑜𝑐𝑘</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𝑖𝑛</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𝑡h𝑒</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𝑠𝑎𝑚𝑒</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𝑝𝑙𝑎𝑛𝑒</m:t>
                        </m:r>
                      </m:sub>
                    </m:sSub>
                  </m:oMath>
                </a14:m>
                <a:r>
                  <a:rPr lang="en-US" sz="1800" dirty="0">
                    <a:solidFill>
                      <a:schemeClr val="tx1"/>
                    </a:solidFill>
                    <a:latin typeface="Segoe UI" panose="020B0502040204020203" pitchFamily="34" charset="0"/>
                    <a:cs typeface="Segoe UI" panose="020B0502040204020203" pitchFamily="34" charset="0"/>
                  </a:rPr>
                  <a:t> ?</a:t>
                </a:r>
              </a:p>
            </p:txBody>
          </p:sp>
        </mc:Choice>
        <mc:Fallback xmlns="">
          <p:sp>
            <p:nvSpPr>
              <p:cNvPr id="17" name="Google Shape;347;p39">
                <a:extLst>
                  <a:ext uri="{FF2B5EF4-FFF2-40B4-BE49-F238E27FC236}">
                    <a16:creationId xmlns:a16="http://schemas.microsoft.com/office/drawing/2014/main" id="{A5B45F9C-1743-6F37-AA67-3907D15043C6}"/>
                  </a:ext>
                </a:extLst>
              </p:cNvPr>
              <p:cNvSpPr txBox="1">
                <a:spLocks noRot="1" noChangeAspect="1" noMove="1" noResize="1" noEditPoints="1" noAdjustHandles="1" noChangeArrowheads="1" noChangeShapeType="1" noTextEdit="1"/>
              </p:cNvSpPr>
              <p:nvPr/>
            </p:nvSpPr>
            <p:spPr>
              <a:xfrm>
                <a:off x="1432273" y="3775913"/>
                <a:ext cx="9327454" cy="527103"/>
              </a:xfrm>
              <a:prstGeom prst="rect">
                <a:avLst/>
              </a:prstGeom>
              <a:blipFill>
                <a:blip r:embed="rId3"/>
                <a:stretch>
                  <a:fillRect/>
                </a:stretch>
              </a:blipFill>
              <a:ln>
                <a:noFill/>
              </a:ln>
            </p:spPr>
            <p:txBody>
              <a:bodyPr/>
              <a:lstStyle/>
              <a:p>
                <a:r>
                  <a:rPr lang="en-US">
                    <a:noFill/>
                  </a:rPr>
                  <a:t> </a:t>
                </a:r>
              </a:p>
            </p:txBody>
          </p:sp>
        </mc:Fallback>
      </mc:AlternateContent>
      <p:sp>
        <p:nvSpPr>
          <p:cNvPr id="23" name="Google Shape;180;p30">
            <a:extLst>
              <a:ext uri="{FF2B5EF4-FFF2-40B4-BE49-F238E27FC236}">
                <a16:creationId xmlns:a16="http://schemas.microsoft.com/office/drawing/2014/main" id="{FDB827CA-C169-69FC-3DD8-55E78CBD4C5A}"/>
              </a:ext>
            </a:extLst>
          </p:cNvPr>
          <p:cNvSpPr txBox="1"/>
          <p:nvPr/>
        </p:nvSpPr>
        <p:spPr>
          <a:xfrm>
            <a:off x="400638" y="6505178"/>
            <a:ext cx="10811798" cy="379197"/>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The secure threshold copyback count of block with 1500 P/E cycles is 5</a:t>
            </a:r>
          </a:p>
        </p:txBody>
      </p:sp>
      <p:grpSp>
        <p:nvGrpSpPr>
          <p:cNvPr id="2" name="Group 1">
            <a:extLst>
              <a:ext uri="{FF2B5EF4-FFF2-40B4-BE49-F238E27FC236}">
                <a16:creationId xmlns:a16="http://schemas.microsoft.com/office/drawing/2014/main" id="{7D85A391-1551-06CC-B9E6-537E160C3678}"/>
              </a:ext>
            </a:extLst>
          </p:cNvPr>
          <p:cNvGrpSpPr/>
          <p:nvPr/>
        </p:nvGrpSpPr>
        <p:grpSpPr>
          <a:xfrm>
            <a:off x="471720" y="842841"/>
            <a:ext cx="11248561" cy="2688738"/>
            <a:chOff x="471719" y="842841"/>
            <a:chExt cx="11248561" cy="2688738"/>
          </a:xfrm>
        </p:grpSpPr>
        <p:sp>
          <p:nvSpPr>
            <p:cNvPr id="3" name="Google Shape;116;p26">
              <a:extLst>
                <a:ext uri="{FF2B5EF4-FFF2-40B4-BE49-F238E27FC236}">
                  <a16:creationId xmlns:a16="http://schemas.microsoft.com/office/drawing/2014/main" id="{EB63D89C-C5FB-3316-E579-F7D5F0675B69}"/>
                </a:ext>
              </a:extLst>
            </p:cNvPr>
            <p:cNvSpPr/>
            <p:nvPr/>
          </p:nvSpPr>
          <p:spPr>
            <a:xfrm rot="5400000">
              <a:off x="1194898" y="574015"/>
              <a:ext cx="866896" cy="2313253"/>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5" name="Google Shape;116;p26">
              <a:extLst>
                <a:ext uri="{FF2B5EF4-FFF2-40B4-BE49-F238E27FC236}">
                  <a16:creationId xmlns:a16="http://schemas.microsoft.com/office/drawing/2014/main" id="{176CC5AE-79BE-3A4F-197F-2E2EB6D4A1AA}"/>
                </a:ext>
              </a:extLst>
            </p:cNvPr>
            <p:cNvSpPr/>
            <p:nvPr/>
          </p:nvSpPr>
          <p:spPr>
            <a:xfrm rot="5400000">
              <a:off x="6393993" y="438502"/>
              <a:ext cx="1775599" cy="2584280"/>
            </a:xfrm>
            <a:prstGeom prst="rect">
              <a:avLst/>
            </a:prstGeom>
            <a:solidFill>
              <a:schemeClr val="bg1"/>
            </a:solidFill>
            <a:ln w="28575" cap="flat" cmpd="sng">
              <a:solidFill>
                <a:srgbClr val="0070C0"/>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rgbClr val="0070C0"/>
                  </a:solidFill>
                  <a:latin typeface="Segoe UI" panose="020B0502040204020203" pitchFamily="34" charset="0"/>
                  <a:cs typeface="Segoe UI" panose="020B0502040204020203" pitchFamily="34" charset="0"/>
                  <a:sym typeface="Arial"/>
                </a:rPr>
                <a:t>Free Block 0</a:t>
              </a:r>
            </a:p>
          </p:txBody>
        </p:sp>
        <p:sp>
          <p:nvSpPr>
            <p:cNvPr id="6" name="Arrow: Right 5">
              <a:extLst>
                <a:ext uri="{FF2B5EF4-FFF2-40B4-BE49-F238E27FC236}">
                  <a16:creationId xmlns:a16="http://schemas.microsoft.com/office/drawing/2014/main" id="{0123B794-6E61-96F1-957C-9BB833365068}"/>
                </a:ext>
              </a:extLst>
            </p:cNvPr>
            <p:cNvSpPr/>
            <p:nvPr/>
          </p:nvSpPr>
          <p:spPr>
            <a:xfrm>
              <a:off x="2977026" y="1315386"/>
              <a:ext cx="2890374"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Copyback</a:t>
              </a:r>
            </a:p>
          </p:txBody>
        </p:sp>
        <p:sp>
          <p:nvSpPr>
            <p:cNvPr id="8" name="Google Shape;116;p26">
              <a:extLst>
                <a:ext uri="{FF2B5EF4-FFF2-40B4-BE49-F238E27FC236}">
                  <a16:creationId xmlns:a16="http://schemas.microsoft.com/office/drawing/2014/main" id="{C7C07A54-6A7E-D902-5A15-D3E3E89AA674}"/>
                </a:ext>
              </a:extLst>
            </p:cNvPr>
            <p:cNvSpPr/>
            <p:nvPr/>
          </p:nvSpPr>
          <p:spPr>
            <a:xfrm rot="5400000">
              <a:off x="9540340" y="438501"/>
              <a:ext cx="1775599" cy="2584280"/>
            </a:xfrm>
            <a:prstGeom prst="rect">
              <a:avLst/>
            </a:prstGeom>
            <a:solidFill>
              <a:schemeClr val="bg1"/>
            </a:solidFill>
            <a:ln w="28575" cap="flat" cmpd="sng">
              <a:solidFill>
                <a:schemeClr val="accent2">
                  <a:lumMod val="75000"/>
                </a:schemeClr>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accent2">
                      <a:lumMod val="75000"/>
                    </a:schemeClr>
                  </a:solidFill>
                  <a:latin typeface="Segoe UI" panose="020B0502040204020203" pitchFamily="34" charset="0"/>
                  <a:cs typeface="Segoe UI" panose="020B0502040204020203" pitchFamily="34" charset="0"/>
                  <a:sym typeface="Arial"/>
                </a:rPr>
                <a:t>Free Block 1</a:t>
              </a:r>
            </a:p>
          </p:txBody>
        </p:sp>
        <p:sp>
          <p:nvSpPr>
            <p:cNvPr id="9" name="Arrow: Right 8">
              <a:extLst>
                <a:ext uri="{FF2B5EF4-FFF2-40B4-BE49-F238E27FC236}">
                  <a16:creationId xmlns:a16="http://schemas.microsoft.com/office/drawing/2014/main" id="{E3B2AF21-E780-450C-6866-35E83332D1B7}"/>
                </a:ext>
              </a:extLst>
            </p:cNvPr>
            <p:cNvSpPr/>
            <p:nvPr/>
          </p:nvSpPr>
          <p:spPr>
            <a:xfrm rot="16200000">
              <a:off x="10027438" y="2746229"/>
              <a:ext cx="839179" cy="73152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sp>
          <p:nvSpPr>
            <p:cNvPr id="10" name="Rectangle 9">
              <a:extLst>
                <a:ext uri="{FF2B5EF4-FFF2-40B4-BE49-F238E27FC236}">
                  <a16:creationId xmlns:a16="http://schemas.microsoft.com/office/drawing/2014/main" id="{3FEF6177-9263-FD9E-7461-64FFE6B52FD8}"/>
                </a:ext>
              </a:extLst>
            </p:cNvPr>
            <p:cNvSpPr/>
            <p:nvPr/>
          </p:nvSpPr>
          <p:spPr>
            <a:xfrm>
              <a:off x="1432273" y="3165819"/>
              <a:ext cx="9052560" cy="3657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External data move</a:t>
              </a:r>
            </a:p>
          </p:txBody>
        </p:sp>
        <p:sp>
          <p:nvSpPr>
            <p:cNvPr id="12" name="Rectangle 11">
              <a:extLst>
                <a:ext uri="{FF2B5EF4-FFF2-40B4-BE49-F238E27FC236}">
                  <a16:creationId xmlns:a16="http://schemas.microsoft.com/office/drawing/2014/main" id="{252763EB-6EB4-3001-3DB1-771698C17AAB}"/>
                </a:ext>
              </a:extLst>
            </p:cNvPr>
            <p:cNvSpPr/>
            <p:nvPr/>
          </p:nvSpPr>
          <p:spPr>
            <a:xfrm rot="5400000">
              <a:off x="1227766" y="2605549"/>
              <a:ext cx="774841" cy="3657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grpSp>
      <mc:AlternateContent xmlns:mc="http://schemas.openxmlformats.org/markup-compatibility/2006" xmlns:a14="http://schemas.microsoft.com/office/drawing/2010/main">
        <mc:Choice Requires="a14">
          <p:sp>
            <p:nvSpPr>
              <p:cNvPr id="25" name="Google Shape;347;p39">
                <a:extLst>
                  <a:ext uri="{FF2B5EF4-FFF2-40B4-BE49-F238E27FC236}">
                    <a16:creationId xmlns:a16="http://schemas.microsoft.com/office/drawing/2014/main" id="{B22F6E84-9CFE-5FE2-740C-E66EDD288DB7}"/>
                  </a:ext>
                </a:extLst>
              </p:cNvPr>
              <p:cNvSpPr txBox="1">
                <a:spLocks/>
              </p:cNvSpPr>
              <p:nvPr/>
            </p:nvSpPr>
            <p:spPr>
              <a:xfrm>
                <a:off x="6574056" y="4269722"/>
                <a:ext cx="5455965" cy="164511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Example 2:</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(1) </a:t>
                </a:r>
                <a14:m>
                  <m:oMath xmlns:m="http://schemas.openxmlformats.org/officeDocument/2006/math">
                    <m:sSub>
                      <m:sSubPr>
                        <m:ctrlPr>
                          <a:rPr lang="en-US" i="1" dirty="0" smtClean="0">
                            <a:solidFill>
                              <a:schemeClr val="accent6">
                                <a:lumMod val="75000"/>
                              </a:schemeClr>
                            </a:solidFill>
                            <a:latin typeface="Cambria Math" panose="02040503050406030204" pitchFamily="18" charset="0"/>
                            <a:cs typeface="Segoe UI" panose="020B0502040204020203" pitchFamily="34" charset="0"/>
                          </a:rPr>
                        </m:ctrlPr>
                      </m:sSubPr>
                      <m:e>
                        <m:r>
                          <a:rPr lang="en-US" b="0" i="1" dirty="0" smtClean="0">
                            <a:solidFill>
                              <a:schemeClr val="accent6">
                                <a:lumMod val="75000"/>
                              </a:schemeClr>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accent6">
                                <a:lumMod val="75000"/>
                              </a:schemeClr>
                            </a:solidFill>
                            <a:latin typeface="Cambria Math" panose="02040503050406030204" pitchFamily="18" charset="0"/>
                            <a:cs typeface="Segoe UI" panose="020B0502040204020203" pitchFamily="34" charset="0"/>
                          </a:rPr>
                          <m:t>𝑝𝑎𝑔𝑒</m:t>
                        </m:r>
                        <m:r>
                          <a:rPr lang="en-US" b="0" i="1" dirty="0" smtClean="0">
                            <a:solidFill>
                              <a:schemeClr val="accent6">
                                <a:lumMod val="75000"/>
                              </a:schemeClr>
                            </a:solidFill>
                            <a:latin typeface="Cambria Math" panose="02040503050406030204" pitchFamily="18" charset="0"/>
                            <a:cs typeface="Segoe UI" panose="020B0502040204020203" pitchFamily="34" charset="0"/>
                          </a:rPr>
                          <m:t> </m:t>
                        </m:r>
                        <m:r>
                          <a:rPr lang="en-US" b="0" i="1" dirty="0" smtClean="0">
                            <a:solidFill>
                              <a:schemeClr val="accent6">
                                <a:lumMod val="75000"/>
                              </a:schemeClr>
                            </a:solidFill>
                            <a:latin typeface="Cambria Math" panose="02040503050406030204" pitchFamily="18" charset="0"/>
                            <a:cs typeface="Segoe UI" panose="020B0502040204020203" pitchFamily="34" charset="0"/>
                          </a:rPr>
                          <m:t>𝑎</m:t>
                        </m:r>
                      </m:sub>
                    </m:s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=6</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(2) </a:t>
                </a:r>
                <a14:m>
                  <m:oMath xmlns:m="http://schemas.openxmlformats.org/officeDocument/2006/math">
                    <m:sSub>
                      <m:sSubPr>
                        <m:ctrlPr>
                          <a:rPr lang="en-US"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ctrlPr>
                      </m:sSubPr>
                      <m:e>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𝑆𝑒𝑐𝑢𝑟𝑒𝑇h𝑟𝑒𝑠h𝑜𝑙𝑑𝐶𝑜𝑝𝑦𝑏𝑎𝑐𝑘𝐶𝑜𝑢𝑛𝑡</m:t>
                        </m:r>
                      </m:e>
                      <m:sub>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𝑓𝑟𝑒𝑒</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𝑏𝑙𝑜𝑐𝑘</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 0</m:t>
                        </m:r>
                      </m:sub>
                    </m:s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=5</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(3) Migrate data by </a:t>
                </a:r>
                <a:r>
                  <a:rPr lang="en-US" b="1" dirty="0">
                    <a:solidFill>
                      <a:schemeClr val="tx1"/>
                    </a:solidFill>
                    <a:latin typeface="Segoe UI" panose="020B0502040204020203" pitchFamily="34" charset="0"/>
                    <a:cs typeface="Segoe UI" panose="020B0502040204020203" pitchFamily="34" charset="0"/>
                  </a:rPr>
                  <a:t>external data move</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(4) </a:t>
                </a:r>
                <a14:m>
                  <m:oMath xmlns:m="http://schemas.openxmlformats.org/officeDocument/2006/math">
                    <m:sSub>
                      <m:sSubPr>
                        <m:ctrlPr>
                          <a:rPr lang="en-US" i="1" dirty="0" smtClean="0">
                            <a:solidFill>
                              <a:schemeClr val="accent6">
                                <a:lumMod val="75000"/>
                              </a:schemeClr>
                            </a:solidFill>
                            <a:latin typeface="Cambria Math" panose="02040503050406030204" pitchFamily="18" charset="0"/>
                            <a:cs typeface="Segoe UI" panose="020B0502040204020203" pitchFamily="34" charset="0"/>
                          </a:rPr>
                        </m:ctrlPr>
                      </m:sSubPr>
                      <m:e>
                        <m:r>
                          <a:rPr lang="en-US" b="0" i="1" dirty="0" smtClean="0">
                            <a:solidFill>
                              <a:schemeClr val="accent6">
                                <a:lumMod val="75000"/>
                              </a:schemeClr>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accent6">
                                <a:lumMod val="75000"/>
                              </a:schemeClr>
                            </a:solidFill>
                            <a:latin typeface="Cambria Math" panose="02040503050406030204" pitchFamily="18" charset="0"/>
                            <a:cs typeface="Segoe UI" panose="020B0502040204020203" pitchFamily="34" charset="0"/>
                          </a:rPr>
                          <m:t>𝑝𝑎𝑔𝑒</m:t>
                        </m:r>
                        <m:r>
                          <a:rPr lang="en-US" b="0" i="1" dirty="0" smtClean="0">
                            <a:solidFill>
                              <a:schemeClr val="accent6">
                                <a:lumMod val="75000"/>
                              </a:schemeClr>
                            </a:solidFill>
                            <a:latin typeface="Cambria Math" panose="02040503050406030204" pitchFamily="18" charset="0"/>
                            <a:cs typeface="Segoe UI" panose="020B0502040204020203" pitchFamily="34" charset="0"/>
                          </a:rPr>
                          <m:t> </m:t>
                        </m:r>
                        <m:r>
                          <a:rPr lang="en-US" b="0" i="1" dirty="0" smtClean="0">
                            <a:solidFill>
                              <a:schemeClr val="accent6">
                                <a:lumMod val="75000"/>
                              </a:schemeClr>
                            </a:solidFill>
                            <a:latin typeface="Cambria Math" panose="02040503050406030204" pitchFamily="18" charset="0"/>
                            <a:cs typeface="Segoe UI" panose="020B0502040204020203" pitchFamily="34" charset="0"/>
                          </a:rPr>
                          <m:t>𝑎</m:t>
                        </m:r>
                      </m:sub>
                    </m:s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b="0" i="0"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0</m:t>
                    </m:r>
                  </m:oMath>
                </a14:m>
                <a:endParaRPr lang="en-US" dirty="0">
                  <a:solidFill>
                    <a:schemeClr val="tx1"/>
                  </a:solidFill>
                  <a:latin typeface="Segoe UI" panose="020B0502040204020203" pitchFamily="34" charset="0"/>
                  <a:cs typeface="Segoe UI" panose="020B0502040204020203" pitchFamily="34" charset="0"/>
                </a:endParaRPr>
              </a:p>
            </p:txBody>
          </p:sp>
        </mc:Choice>
        <mc:Fallback xmlns="">
          <p:sp>
            <p:nvSpPr>
              <p:cNvPr id="25" name="Google Shape;347;p39">
                <a:extLst>
                  <a:ext uri="{FF2B5EF4-FFF2-40B4-BE49-F238E27FC236}">
                    <a16:creationId xmlns:a16="http://schemas.microsoft.com/office/drawing/2014/main" id="{B22F6E84-9CFE-5FE2-740C-E66EDD288DB7}"/>
                  </a:ext>
                </a:extLst>
              </p:cNvPr>
              <p:cNvSpPr txBox="1">
                <a:spLocks noRot="1" noChangeAspect="1" noMove="1" noResize="1" noEditPoints="1" noAdjustHandles="1" noChangeArrowheads="1" noChangeShapeType="1" noTextEdit="1"/>
              </p:cNvSpPr>
              <p:nvPr/>
            </p:nvSpPr>
            <p:spPr>
              <a:xfrm>
                <a:off x="6574056" y="4269722"/>
                <a:ext cx="5455965" cy="1645117"/>
              </a:xfrm>
              <a:prstGeom prst="rect">
                <a:avLst/>
              </a:prstGeom>
              <a:blipFill>
                <a:blip r:embed="rId4"/>
                <a:stretch>
                  <a:fillRect l="-894" b="-37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Google Shape;347;p39">
                <a:extLst>
                  <a:ext uri="{FF2B5EF4-FFF2-40B4-BE49-F238E27FC236}">
                    <a16:creationId xmlns:a16="http://schemas.microsoft.com/office/drawing/2014/main" id="{0C65743B-EA08-55F5-AAD9-39F97B71EF5D}"/>
                  </a:ext>
                </a:extLst>
              </p:cNvPr>
              <p:cNvSpPr txBox="1">
                <a:spLocks/>
              </p:cNvSpPr>
              <p:nvPr/>
            </p:nvSpPr>
            <p:spPr>
              <a:xfrm>
                <a:off x="415446" y="4269722"/>
                <a:ext cx="5455965" cy="164511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Example 1:</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(1) </a:t>
                </a:r>
                <a14:m>
                  <m:oMath xmlns:m="http://schemas.openxmlformats.org/officeDocument/2006/math">
                    <m:sSub>
                      <m:sSubPr>
                        <m:ctrlPr>
                          <a:rPr lang="en-US" i="1" dirty="0" smtClean="0">
                            <a:solidFill>
                              <a:schemeClr val="accent6">
                                <a:lumMod val="75000"/>
                              </a:schemeClr>
                            </a:solidFill>
                            <a:latin typeface="Cambria Math" panose="02040503050406030204" pitchFamily="18" charset="0"/>
                            <a:cs typeface="Segoe UI" panose="020B0502040204020203" pitchFamily="34" charset="0"/>
                          </a:rPr>
                        </m:ctrlPr>
                      </m:sSubPr>
                      <m:e>
                        <m:r>
                          <a:rPr lang="en-US" b="0" i="1" dirty="0" smtClean="0">
                            <a:solidFill>
                              <a:schemeClr val="accent6">
                                <a:lumMod val="75000"/>
                              </a:schemeClr>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accent6">
                                <a:lumMod val="75000"/>
                              </a:schemeClr>
                            </a:solidFill>
                            <a:latin typeface="Cambria Math" panose="02040503050406030204" pitchFamily="18" charset="0"/>
                            <a:cs typeface="Segoe UI" panose="020B0502040204020203" pitchFamily="34" charset="0"/>
                          </a:rPr>
                          <m:t>𝑝𝑎𝑔𝑒</m:t>
                        </m:r>
                        <m:r>
                          <a:rPr lang="en-US" b="0" i="1" dirty="0" smtClean="0">
                            <a:solidFill>
                              <a:schemeClr val="accent6">
                                <a:lumMod val="75000"/>
                              </a:schemeClr>
                            </a:solidFill>
                            <a:latin typeface="Cambria Math" panose="02040503050406030204" pitchFamily="18" charset="0"/>
                            <a:cs typeface="Segoe UI" panose="020B0502040204020203" pitchFamily="34" charset="0"/>
                          </a:rPr>
                          <m:t> </m:t>
                        </m:r>
                        <m:r>
                          <a:rPr lang="en-US" b="0" i="1" dirty="0" smtClean="0">
                            <a:solidFill>
                              <a:schemeClr val="accent6">
                                <a:lumMod val="75000"/>
                              </a:schemeClr>
                            </a:solidFill>
                            <a:latin typeface="Cambria Math" panose="02040503050406030204" pitchFamily="18" charset="0"/>
                            <a:cs typeface="Segoe UI" panose="020B0502040204020203" pitchFamily="34" charset="0"/>
                          </a:rPr>
                          <m:t>𝑎</m:t>
                        </m:r>
                      </m:sub>
                    </m:s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=0</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(2) </a:t>
                </a:r>
                <a14:m>
                  <m:oMath xmlns:m="http://schemas.openxmlformats.org/officeDocument/2006/math">
                    <m:sSub>
                      <m:sSubPr>
                        <m:ctrlPr>
                          <a:rPr lang="en-US"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ctrlPr>
                      </m:sSubPr>
                      <m:e>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𝑆𝑒𝑐𝑢𝑟𝑒𝑇h𝑟𝑒𝑠h𝑜𝑙𝑑𝐶𝑜𝑝𝑦𝑏𝑎𝑐𝑘𝐶𝑜𝑢𝑛𝑡</m:t>
                        </m:r>
                      </m:e>
                      <m:sub>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𝑓𝑟𝑒𝑒</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𝑏𝑙𝑜𝑐𝑘</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 0</m:t>
                        </m:r>
                      </m:sub>
                    </m:s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=5</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(3) Migrate data by </a:t>
                </a:r>
                <a:r>
                  <a:rPr lang="en-US" b="1" dirty="0">
                    <a:solidFill>
                      <a:schemeClr val="tx1"/>
                    </a:solidFill>
                    <a:latin typeface="Segoe UI" panose="020B0502040204020203" pitchFamily="34" charset="0"/>
                    <a:cs typeface="Segoe UI" panose="020B0502040204020203" pitchFamily="34" charset="0"/>
                  </a:rPr>
                  <a:t>copyback</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(4) </a:t>
                </a:r>
                <a14:m>
                  <m:oMath xmlns:m="http://schemas.openxmlformats.org/officeDocument/2006/math">
                    <m:sSub>
                      <m:sSubPr>
                        <m:ctrlPr>
                          <a:rPr lang="en-US" i="1" dirty="0" smtClean="0">
                            <a:solidFill>
                              <a:schemeClr val="accent6">
                                <a:lumMod val="75000"/>
                              </a:schemeClr>
                            </a:solidFill>
                            <a:latin typeface="Cambria Math" panose="02040503050406030204" pitchFamily="18" charset="0"/>
                            <a:cs typeface="Segoe UI" panose="020B0502040204020203" pitchFamily="34" charset="0"/>
                          </a:rPr>
                        </m:ctrlPr>
                      </m:sSubPr>
                      <m:e>
                        <m:r>
                          <a:rPr lang="en-US" b="0" i="1" dirty="0" smtClean="0">
                            <a:solidFill>
                              <a:schemeClr val="accent6">
                                <a:lumMod val="75000"/>
                              </a:schemeClr>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accent6">
                                <a:lumMod val="75000"/>
                              </a:schemeClr>
                            </a:solidFill>
                            <a:latin typeface="Cambria Math" panose="02040503050406030204" pitchFamily="18" charset="0"/>
                            <a:cs typeface="Segoe UI" panose="020B0502040204020203" pitchFamily="34" charset="0"/>
                          </a:rPr>
                          <m:t>𝑝𝑎𝑔𝑒</m:t>
                        </m:r>
                        <m:r>
                          <a:rPr lang="en-US" b="0" i="1" dirty="0" smtClean="0">
                            <a:solidFill>
                              <a:schemeClr val="accent6">
                                <a:lumMod val="75000"/>
                              </a:schemeClr>
                            </a:solidFill>
                            <a:latin typeface="Cambria Math" panose="02040503050406030204" pitchFamily="18" charset="0"/>
                            <a:cs typeface="Segoe UI" panose="020B0502040204020203" pitchFamily="34" charset="0"/>
                          </a:rPr>
                          <m:t> </m:t>
                        </m:r>
                        <m:r>
                          <a:rPr lang="en-US" b="0" i="1" dirty="0" smtClean="0">
                            <a:solidFill>
                              <a:schemeClr val="accent6">
                                <a:lumMod val="75000"/>
                              </a:schemeClr>
                            </a:solidFill>
                            <a:latin typeface="Cambria Math" panose="02040503050406030204" pitchFamily="18" charset="0"/>
                            <a:cs typeface="Segoe UI" panose="020B0502040204020203" pitchFamily="34" charset="0"/>
                          </a:rPr>
                          <m:t>𝑎</m:t>
                        </m:r>
                      </m:sub>
                    </m:sSub>
                    <m:r>
                      <a:rPr lang="en-US" i="1" dirty="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1</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p:txBody>
          </p:sp>
        </mc:Choice>
        <mc:Fallback xmlns="">
          <p:sp>
            <p:nvSpPr>
              <p:cNvPr id="26" name="Google Shape;347;p39">
                <a:extLst>
                  <a:ext uri="{FF2B5EF4-FFF2-40B4-BE49-F238E27FC236}">
                    <a16:creationId xmlns:a16="http://schemas.microsoft.com/office/drawing/2014/main" id="{0C65743B-EA08-55F5-AAD9-39F97B71EF5D}"/>
                  </a:ext>
                </a:extLst>
              </p:cNvPr>
              <p:cNvSpPr txBox="1">
                <a:spLocks noRot="1" noChangeAspect="1" noMove="1" noResize="1" noEditPoints="1" noAdjustHandles="1" noChangeArrowheads="1" noChangeShapeType="1" noTextEdit="1"/>
              </p:cNvSpPr>
              <p:nvPr/>
            </p:nvSpPr>
            <p:spPr>
              <a:xfrm>
                <a:off x="415446" y="4269722"/>
                <a:ext cx="5455965" cy="1645117"/>
              </a:xfrm>
              <a:prstGeom prst="rect">
                <a:avLst/>
              </a:prstGeom>
              <a:blipFill>
                <a:blip r:embed="rId5"/>
                <a:stretch>
                  <a:fillRect l="-894" b="-37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919137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26</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Feasibility Detector</a:t>
            </a:r>
          </a:p>
        </p:txBody>
      </p:sp>
      <mc:AlternateContent xmlns:mc="http://schemas.openxmlformats.org/markup-compatibility/2006" xmlns:a14="http://schemas.microsoft.com/office/drawing/2010/main">
        <mc:Choice Requires="a14">
          <p:sp>
            <p:nvSpPr>
              <p:cNvPr id="17" name="Google Shape;347;p39">
                <a:extLst>
                  <a:ext uri="{FF2B5EF4-FFF2-40B4-BE49-F238E27FC236}">
                    <a16:creationId xmlns:a16="http://schemas.microsoft.com/office/drawing/2014/main" id="{A5B45F9C-1743-6F37-AA67-3907D15043C6}"/>
                  </a:ext>
                </a:extLst>
              </p:cNvPr>
              <p:cNvSpPr txBox="1">
                <a:spLocks/>
              </p:cNvSpPr>
              <p:nvPr/>
            </p:nvSpPr>
            <p:spPr>
              <a:xfrm>
                <a:off x="1432273" y="3775913"/>
                <a:ext cx="9327454" cy="527103"/>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14:m>
                  <m:oMath xmlns:m="http://schemas.openxmlformats.org/officeDocument/2006/math">
                    <m:sSub>
                      <m:sSubPr>
                        <m:ctrlPr>
                          <a:rPr lang="en-US" i="1" dirty="0" smtClean="0">
                            <a:solidFill>
                              <a:schemeClr val="tx1"/>
                            </a:solidFill>
                            <a:latin typeface="Cambria Math" panose="02040503050406030204" pitchFamily="18" charset="0"/>
                            <a:cs typeface="Segoe UI" panose="020B0502040204020203" pitchFamily="34" charset="0"/>
                          </a:rPr>
                        </m:ctrlPr>
                      </m:sSubPr>
                      <m:e>
                        <m:r>
                          <a:rPr lang="en-US" b="0" i="1" dirty="0" smtClean="0">
                            <a:solidFill>
                              <a:schemeClr val="tx1"/>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tx1"/>
                            </a:solidFill>
                            <a:latin typeface="Cambria Math" panose="02040503050406030204" pitchFamily="18" charset="0"/>
                            <a:cs typeface="Segoe UI" panose="020B0502040204020203" pitchFamily="34" charset="0"/>
                          </a:rPr>
                          <m:t>𝑣𝑎𝑙𝑖𝑑</m:t>
                        </m:r>
                        <m:r>
                          <a:rPr lang="en-US" b="0" i="1" dirty="0" smtClean="0">
                            <a:solidFill>
                              <a:schemeClr val="tx1"/>
                            </a:solidFill>
                            <a:latin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cs typeface="Segoe UI" panose="020B0502040204020203" pitchFamily="34" charset="0"/>
                          </a:rPr>
                          <m:t>𝑝𝑎𝑔𝑒</m:t>
                        </m:r>
                      </m:sub>
                    </m:sSub>
                    <m:r>
                      <a:rPr lang="en-US"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&lt;</m:t>
                    </m:r>
                    <m:sSub>
                      <m:sSubPr>
                        <m:ctrlPr>
                          <a:rPr lang="en-US"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ctrlPr>
                      </m:sSubPr>
                      <m:e>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𝑆𝑒𝑐𝑢𝑟𝑒𝑇h𝑟𝑒𝑠h𝑜𝑙𝑑𝐶𝑜𝑝𝑦𝑏𝑎𝑐𝑘𝐶𝑜𝑢𝑛𝑡</m:t>
                        </m:r>
                      </m:e>
                      <m: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𝑓𝑟𝑒𝑒</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𝑏𝑙𝑜𝑐𝑘</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𝑖𝑛</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𝑡h𝑒</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𝑠𝑎𝑚𝑒</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𝑝𝑙𝑎𝑛𝑒</m:t>
                        </m:r>
                      </m:sub>
                    </m:sSub>
                  </m:oMath>
                </a14:m>
                <a:r>
                  <a:rPr lang="en-US" sz="1800" dirty="0">
                    <a:solidFill>
                      <a:schemeClr val="tx1"/>
                    </a:solidFill>
                    <a:latin typeface="Segoe UI" panose="020B0502040204020203" pitchFamily="34" charset="0"/>
                    <a:cs typeface="Segoe UI" panose="020B0502040204020203" pitchFamily="34" charset="0"/>
                  </a:rPr>
                  <a:t> ?</a:t>
                </a:r>
              </a:p>
            </p:txBody>
          </p:sp>
        </mc:Choice>
        <mc:Fallback xmlns="">
          <p:sp>
            <p:nvSpPr>
              <p:cNvPr id="17" name="Google Shape;347;p39">
                <a:extLst>
                  <a:ext uri="{FF2B5EF4-FFF2-40B4-BE49-F238E27FC236}">
                    <a16:creationId xmlns:a16="http://schemas.microsoft.com/office/drawing/2014/main" id="{A5B45F9C-1743-6F37-AA67-3907D15043C6}"/>
                  </a:ext>
                </a:extLst>
              </p:cNvPr>
              <p:cNvSpPr txBox="1">
                <a:spLocks noRot="1" noChangeAspect="1" noMove="1" noResize="1" noEditPoints="1" noAdjustHandles="1" noChangeArrowheads="1" noChangeShapeType="1" noTextEdit="1"/>
              </p:cNvSpPr>
              <p:nvPr/>
            </p:nvSpPr>
            <p:spPr>
              <a:xfrm>
                <a:off x="1432273" y="3775913"/>
                <a:ext cx="9327454" cy="527103"/>
              </a:xfrm>
              <a:prstGeom prst="rect">
                <a:avLst/>
              </a:prstGeom>
              <a:blipFill>
                <a:blip r:embed="rId3"/>
                <a:stretch>
                  <a:fillRect/>
                </a:stretch>
              </a:blipFill>
              <a:ln>
                <a:noFill/>
              </a:ln>
            </p:spPr>
            <p:txBody>
              <a:bodyPr/>
              <a:lstStyle/>
              <a:p>
                <a:r>
                  <a:rPr lang="en-US">
                    <a:noFill/>
                  </a:rPr>
                  <a:t> </a:t>
                </a:r>
              </a:p>
            </p:txBody>
          </p:sp>
        </mc:Fallback>
      </mc:AlternateContent>
      <p:sp>
        <p:nvSpPr>
          <p:cNvPr id="23" name="Google Shape;180;p30">
            <a:extLst>
              <a:ext uri="{FF2B5EF4-FFF2-40B4-BE49-F238E27FC236}">
                <a16:creationId xmlns:a16="http://schemas.microsoft.com/office/drawing/2014/main" id="{FDB827CA-C169-69FC-3DD8-55E78CBD4C5A}"/>
              </a:ext>
            </a:extLst>
          </p:cNvPr>
          <p:cNvSpPr txBox="1"/>
          <p:nvPr/>
        </p:nvSpPr>
        <p:spPr>
          <a:xfrm>
            <a:off x="400638" y="6505178"/>
            <a:ext cx="10811798" cy="379197"/>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The secure threshold copyback count of block with 1500 P/E cycles is 5</a:t>
            </a:r>
          </a:p>
        </p:txBody>
      </p:sp>
      <p:sp>
        <p:nvSpPr>
          <p:cNvPr id="24" name="Google Shape;347;p39">
            <a:extLst>
              <a:ext uri="{FF2B5EF4-FFF2-40B4-BE49-F238E27FC236}">
                <a16:creationId xmlns:a16="http://schemas.microsoft.com/office/drawing/2014/main" id="{0F22B15A-99D3-16A9-98C1-F135E379E662}"/>
              </a:ext>
            </a:extLst>
          </p:cNvPr>
          <p:cNvSpPr txBox="1">
            <a:spLocks/>
          </p:cNvSpPr>
          <p:nvPr/>
        </p:nvSpPr>
        <p:spPr>
          <a:xfrm>
            <a:off x="625642" y="5833574"/>
            <a:ext cx="11136430" cy="498639"/>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rgbClr val="C00000"/>
                </a:solidFill>
                <a:latin typeface="Segoe UI" panose="020B0502040204020203" pitchFamily="34" charset="0"/>
                <a:cs typeface="Segoe UI" panose="020B0502040204020203" pitchFamily="34" charset="0"/>
              </a:rPr>
              <a:t>A hardware called copyback feasibility detector in SSD controller compares the counts</a:t>
            </a:r>
            <a:endParaRPr lang="en-US" sz="1800" dirty="0">
              <a:solidFill>
                <a:srgbClr val="C00000"/>
              </a:solidFill>
              <a:latin typeface="Segoe UI" panose="020B0502040204020203" pitchFamily="34" charset="0"/>
              <a:cs typeface="Segoe UI" panose="020B0502040204020203" pitchFamily="34" charset="0"/>
            </a:endParaRPr>
          </a:p>
        </p:txBody>
      </p:sp>
      <p:grpSp>
        <p:nvGrpSpPr>
          <p:cNvPr id="20" name="Group 19">
            <a:extLst>
              <a:ext uri="{FF2B5EF4-FFF2-40B4-BE49-F238E27FC236}">
                <a16:creationId xmlns:a16="http://schemas.microsoft.com/office/drawing/2014/main" id="{A5D35130-0AD4-9942-163B-E8A70D792BFC}"/>
              </a:ext>
            </a:extLst>
          </p:cNvPr>
          <p:cNvGrpSpPr/>
          <p:nvPr/>
        </p:nvGrpSpPr>
        <p:grpSpPr>
          <a:xfrm>
            <a:off x="471720" y="842841"/>
            <a:ext cx="11248561" cy="2688738"/>
            <a:chOff x="471719" y="842841"/>
            <a:chExt cx="11248561" cy="2688738"/>
          </a:xfrm>
        </p:grpSpPr>
        <p:sp>
          <p:nvSpPr>
            <p:cNvPr id="25" name="Google Shape;116;p26">
              <a:extLst>
                <a:ext uri="{FF2B5EF4-FFF2-40B4-BE49-F238E27FC236}">
                  <a16:creationId xmlns:a16="http://schemas.microsoft.com/office/drawing/2014/main" id="{068D8D37-DE85-3238-020A-42FCD15609F9}"/>
                </a:ext>
              </a:extLst>
            </p:cNvPr>
            <p:cNvSpPr/>
            <p:nvPr/>
          </p:nvSpPr>
          <p:spPr>
            <a:xfrm rot="5400000">
              <a:off x="1194898" y="574015"/>
              <a:ext cx="866896" cy="2313253"/>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26" name="Google Shape;116;p26">
              <a:extLst>
                <a:ext uri="{FF2B5EF4-FFF2-40B4-BE49-F238E27FC236}">
                  <a16:creationId xmlns:a16="http://schemas.microsoft.com/office/drawing/2014/main" id="{21009DC9-0665-3BC5-4F6B-02C7A289390C}"/>
                </a:ext>
              </a:extLst>
            </p:cNvPr>
            <p:cNvSpPr/>
            <p:nvPr/>
          </p:nvSpPr>
          <p:spPr>
            <a:xfrm rot="5400000">
              <a:off x="6393993" y="438502"/>
              <a:ext cx="1775599" cy="2584280"/>
            </a:xfrm>
            <a:prstGeom prst="rect">
              <a:avLst/>
            </a:prstGeom>
            <a:solidFill>
              <a:schemeClr val="bg1"/>
            </a:solidFill>
            <a:ln w="28575" cap="flat" cmpd="sng">
              <a:solidFill>
                <a:srgbClr val="0070C0"/>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rgbClr val="0070C0"/>
                  </a:solidFill>
                  <a:latin typeface="Segoe UI" panose="020B0502040204020203" pitchFamily="34" charset="0"/>
                  <a:cs typeface="Segoe UI" panose="020B0502040204020203" pitchFamily="34" charset="0"/>
                  <a:sym typeface="Arial"/>
                </a:rPr>
                <a:t>Free Block 0</a:t>
              </a:r>
            </a:p>
          </p:txBody>
        </p:sp>
        <p:sp>
          <p:nvSpPr>
            <p:cNvPr id="27" name="Arrow: Right 26">
              <a:extLst>
                <a:ext uri="{FF2B5EF4-FFF2-40B4-BE49-F238E27FC236}">
                  <a16:creationId xmlns:a16="http://schemas.microsoft.com/office/drawing/2014/main" id="{63284BB3-7F35-CDDC-D321-2414EFD4C8A5}"/>
                </a:ext>
              </a:extLst>
            </p:cNvPr>
            <p:cNvSpPr/>
            <p:nvPr/>
          </p:nvSpPr>
          <p:spPr>
            <a:xfrm>
              <a:off x="2977026" y="1315386"/>
              <a:ext cx="2890374"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Copyback</a:t>
              </a:r>
            </a:p>
          </p:txBody>
        </p:sp>
        <p:sp>
          <p:nvSpPr>
            <p:cNvPr id="28" name="Google Shape;116;p26">
              <a:extLst>
                <a:ext uri="{FF2B5EF4-FFF2-40B4-BE49-F238E27FC236}">
                  <a16:creationId xmlns:a16="http://schemas.microsoft.com/office/drawing/2014/main" id="{205D38C8-A489-AC2F-65FB-198BAF8474EF}"/>
                </a:ext>
              </a:extLst>
            </p:cNvPr>
            <p:cNvSpPr/>
            <p:nvPr/>
          </p:nvSpPr>
          <p:spPr>
            <a:xfrm rot="5400000">
              <a:off x="9540340" y="438501"/>
              <a:ext cx="1775599" cy="2584280"/>
            </a:xfrm>
            <a:prstGeom prst="rect">
              <a:avLst/>
            </a:prstGeom>
            <a:solidFill>
              <a:schemeClr val="bg1"/>
            </a:solidFill>
            <a:ln w="28575" cap="flat" cmpd="sng">
              <a:solidFill>
                <a:schemeClr val="accent2">
                  <a:lumMod val="75000"/>
                </a:schemeClr>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accent2">
                      <a:lumMod val="75000"/>
                    </a:schemeClr>
                  </a:solidFill>
                  <a:latin typeface="Segoe UI" panose="020B0502040204020203" pitchFamily="34" charset="0"/>
                  <a:cs typeface="Segoe UI" panose="020B0502040204020203" pitchFamily="34" charset="0"/>
                  <a:sym typeface="Arial"/>
                </a:rPr>
                <a:t>Free Block 1</a:t>
              </a:r>
            </a:p>
          </p:txBody>
        </p:sp>
        <p:sp>
          <p:nvSpPr>
            <p:cNvPr id="29" name="Arrow: Right 28">
              <a:extLst>
                <a:ext uri="{FF2B5EF4-FFF2-40B4-BE49-F238E27FC236}">
                  <a16:creationId xmlns:a16="http://schemas.microsoft.com/office/drawing/2014/main" id="{7EE3F5D4-96D9-AEEB-10BF-1576A334DC26}"/>
                </a:ext>
              </a:extLst>
            </p:cNvPr>
            <p:cNvSpPr/>
            <p:nvPr/>
          </p:nvSpPr>
          <p:spPr>
            <a:xfrm rot="16200000">
              <a:off x="10027438" y="2746229"/>
              <a:ext cx="839179" cy="73152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sp>
          <p:nvSpPr>
            <p:cNvPr id="30" name="Rectangle 29">
              <a:extLst>
                <a:ext uri="{FF2B5EF4-FFF2-40B4-BE49-F238E27FC236}">
                  <a16:creationId xmlns:a16="http://schemas.microsoft.com/office/drawing/2014/main" id="{5FA21403-D8FF-ABD6-CEAF-408DD18D0FD1}"/>
                </a:ext>
              </a:extLst>
            </p:cNvPr>
            <p:cNvSpPr/>
            <p:nvPr/>
          </p:nvSpPr>
          <p:spPr>
            <a:xfrm>
              <a:off x="1432273" y="3165819"/>
              <a:ext cx="9052560" cy="3657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External data move</a:t>
              </a:r>
            </a:p>
          </p:txBody>
        </p:sp>
        <p:sp>
          <p:nvSpPr>
            <p:cNvPr id="31" name="Rectangle 30">
              <a:extLst>
                <a:ext uri="{FF2B5EF4-FFF2-40B4-BE49-F238E27FC236}">
                  <a16:creationId xmlns:a16="http://schemas.microsoft.com/office/drawing/2014/main" id="{D52BEB7E-4B64-CD39-C34D-D18BAC5219E8}"/>
                </a:ext>
              </a:extLst>
            </p:cNvPr>
            <p:cNvSpPr/>
            <p:nvPr/>
          </p:nvSpPr>
          <p:spPr>
            <a:xfrm rot="5400000">
              <a:off x="1227766" y="2605549"/>
              <a:ext cx="774841" cy="3657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grpSp>
      <mc:AlternateContent xmlns:mc="http://schemas.openxmlformats.org/markup-compatibility/2006" xmlns:a14="http://schemas.microsoft.com/office/drawing/2010/main">
        <mc:Choice Requires="a14">
          <p:sp>
            <p:nvSpPr>
              <p:cNvPr id="32" name="Google Shape;347;p39">
                <a:extLst>
                  <a:ext uri="{FF2B5EF4-FFF2-40B4-BE49-F238E27FC236}">
                    <a16:creationId xmlns:a16="http://schemas.microsoft.com/office/drawing/2014/main" id="{1690161B-3E5F-EFE3-D410-88E4B03E3F40}"/>
                  </a:ext>
                </a:extLst>
              </p:cNvPr>
              <p:cNvSpPr txBox="1">
                <a:spLocks/>
              </p:cNvSpPr>
              <p:nvPr/>
            </p:nvSpPr>
            <p:spPr>
              <a:xfrm>
                <a:off x="415446" y="4269722"/>
                <a:ext cx="5455965" cy="164511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Example 1:</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(1) </a:t>
                </a:r>
                <a14:m>
                  <m:oMath xmlns:m="http://schemas.openxmlformats.org/officeDocument/2006/math">
                    <m:sSub>
                      <m:sSubPr>
                        <m:ctrlPr>
                          <a:rPr lang="en-US" i="1" dirty="0" smtClean="0">
                            <a:solidFill>
                              <a:schemeClr val="accent6">
                                <a:lumMod val="75000"/>
                              </a:schemeClr>
                            </a:solidFill>
                            <a:latin typeface="Cambria Math" panose="02040503050406030204" pitchFamily="18" charset="0"/>
                            <a:cs typeface="Segoe UI" panose="020B0502040204020203" pitchFamily="34" charset="0"/>
                          </a:rPr>
                        </m:ctrlPr>
                      </m:sSubPr>
                      <m:e>
                        <m:r>
                          <a:rPr lang="en-US" b="0" i="1" dirty="0" smtClean="0">
                            <a:solidFill>
                              <a:schemeClr val="accent6">
                                <a:lumMod val="75000"/>
                              </a:schemeClr>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accent6">
                                <a:lumMod val="75000"/>
                              </a:schemeClr>
                            </a:solidFill>
                            <a:latin typeface="Cambria Math" panose="02040503050406030204" pitchFamily="18" charset="0"/>
                            <a:cs typeface="Segoe UI" panose="020B0502040204020203" pitchFamily="34" charset="0"/>
                          </a:rPr>
                          <m:t>𝑝𝑎𝑔𝑒</m:t>
                        </m:r>
                        <m:r>
                          <a:rPr lang="en-US" b="0" i="1" dirty="0" smtClean="0">
                            <a:solidFill>
                              <a:schemeClr val="accent6">
                                <a:lumMod val="75000"/>
                              </a:schemeClr>
                            </a:solidFill>
                            <a:latin typeface="Cambria Math" panose="02040503050406030204" pitchFamily="18" charset="0"/>
                            <a:cs typeface="Segoe UI" panose="020B0502040204020203" pitchFamily="34" charset="0"/>
                          </a:rPr>
                          <m:t> </m:t>
                        </m:r>
                        <m:r>
                          <a:rPr lang="en-US" b="0" i="1" dirty="0" smtClean="0">
                            <a:solidFill>
                              <a:schemeClr val="accent6">
                                <a:lumMod val="75000"/>
                              </a:schemeClr>
                            </a:solidFill>
                            <a:latin typeface="Cambria Math" panose="02040503050406030204" pitchFamily="18" charset="0"/>
                            <a:cs typeface="Segoe UI" panose="020B0502040204020203" pitchFamily="34" charset="0"/>
                          </a:rPr>
                          <m:t>𝑎</m:t>
                        </m:r>
                      </m:sub>
                    </m:s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=0</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(2) </a:t>
                </a:r>
                <a14:m>
                  <m:oMath xmlns:m="http://schemas.openxmlformats.org/officeDocument/2006/math">
                    <m:sSub>
                      <m:sSubPr>
                        <m:ctrlPr>
                          <a:rPr lang="en-US"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ctrlPr>
                      </m:sSubPr>
                      <m:e>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𝑆𝑒𝑐𝑢𝑟𝑒𝑇h𝑟𝑒𝑠h𝑜𝑙𝑑𝐶𝑜𝑝𝑦𝑏𝑎𝑐𝑘𝐶𝑜𝑢𝑛𝑡</m:t>
                        </m:r>
                      </m:e>
                      <m:sub>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𝑓𝑟𝑒𝑒</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𝑏𝑙𝑜𝑐𝑘</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 0</m:t>
                        </m:r>
                      </m:sub>
                    </m:s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=5</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(3) Migrate data by </a:t>
                </a:r>
                <a:r>
                  <a:rPr lang="en-US" b="1" dirty="0">
                    <a:solidFill>
                      <a:schemeClr val="tx1"/>
                    </a:solidFill>
                    <a:latin typeface="Segoe UI" panose="020B0502040204020203" pitchFamily="34" charset="0"/>
                    <a:cs typeface="Segoe UI" panose="020B0502040204020203" pitchFamily="34" charset="0"/>
                  </a:rPr>
                  <a:t>copyback</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(4) </a:t>
                </a:r>
                <a14:m>
                  <m:oMath xmlns:m="http://schemas.openxmlformats.org/officeDocument/2006/math">
                    <m:sSub>
                      <m:sSubPr>
                        <m:ctrlPr>
                          <a:rPr lang="en-US" i="1" dirty="0" smtClean="0">
                            <a:solidFill>
                              <a:schemeClr val="accent6">
                                <a:lumMod val="75000"/>
                              </a:schemeClr>
                            </a:solidFill>
                            <a:latin typeface="Cambria Math" panose="02040503050406030204" pitchFamily="18" charset="0"/>
                            <a:cs typeface="Segoe UI" panose="020B0502040204020203" pitchFamily="34" charset="0"/>
                          </a:rPr>
                        </m:ctrlPr>
                      </m:sSubPr>
                      <m:e>
                        <m:r>
                          <a:rPr lang="en-US" b="0" i="1" dirty="0" smtClean="0">
                            <a:solidFill>
                              <a:schemeClr val="accent6">
                                <a:lumMod val="75000"/>
                              </a:schemeClr>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accent6">
                                <a:lumMod val="75000"/>
                              </a:schemeClr>
                            </a:solidFill>
                            <a:latin typeface="Cambria Math" panose="02040503050406030204" pitchFamily="18" charset="0"/>
                            <a:cs typeface="Segoe UI" panose="020B0502040204020203" pitchFamily="34" charset="0"/>
                          </a:rPr>
                          <m:t>𝑝𝑎𝑔𝑒</m:t>
                        </m:r>
                        <m:r>
                          <a:rPr lang="en-US" b="0" i="1" dirty="0" smtClean="0">
                            <a:solidFill>
                              <a:schemeClr val="accent6">
                                <a:lumMod val="75000"/>
                              </a:schemeClr>
                            </a:solidFill>
                            <a:latin typeface="Cambria Math" panose="02040503050406030204" pitchFamily="18" charset="0"/>
                            <a:cs typeface="Segoe UI" panose="020B0502040204020203" pitchFamily="34" charset="0"/>
                          </a:rPr>
                          <m:t> </m:t>
                        </m:r>
                        <m:r>
                          <a:rPr lang="en-US" b="0" i="1" dirty="0" smtClean="0">
                            <a:solidFill>
                              <a:schemeClr val="accent6">
                                <a:lumMod val="75000"/>
                              </a:schemeClr>
                            </a:solidFill>
                            <a:latin typeface="Cambria Math" panose="02040503050406030204" pitchFamily="18" charset="0"/>
                            <a:cs typeface="Segoe UI" panose="020B0502040204020203" pitchFamily="34" charset="0"/>
                          </a:rPr>
                          <m:t>𝑎</m:t>
                        </m:r>
                      </m:sub>
                    </m:sSub>
                    <m:r>
                      <a:rPr lang="en-US" i="1" dirty="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1</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p:txBody>
          </p:sp>
        </mc:Choice>
        <mc:Fallback xmlns="">
          <p:sp>
            <p:nvSpPr>
              <p:cNvPr id="32" name="Google Shape;347;p39">
                <a:extLst>
                  <a:ext uri="{FF2B5EF4-FFF2-40B4-BE49-F238E27FC236}">
                    <a16:creationId xmlns:a16="http://schemas.microsoft.com/office/drawing/2014/main" id="{1690161B-3E5F-EFE3-D410-88E4B03E3F40}"/>
                  </a:ext>
                </a:extLst>
              </p:cNvPr>
              <p:cNvSpPr txBox="1">
                <a:spLocks noRot="1" noChangeAspect="1" noMove="1" noResize="1" noEditPoints="1" noAdjustHandles="1" noChangeArrowheads="1" noChangeShapeType="1" noTextEdit="1"/>
              </p:cNvSpPr>
              <p:nvPr/>
            </p:nvSpPr>
            <p:spPr>
              <a:xfrm>
                <a:off x="415446" y="4269722"/>
                <a:ext cx="5455965" cy="1645117"/>
              </a:xfrm>
              <a:prstGeom prst="rect">
                <a:avLst/>
              </a:prstGeom>
              <a:blipFill>
                <a:blip r:embed="rId4"/>
                <a:stretch>
                  <a:fillRect l="-894" b="-370"/>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Google Shape;347;p39">
                <a:extLst>
                  <a:ext uri="{FF2B5EF4-FFF2-40B4-BE49-F238E27FC236}">
                    <a16:creationId xmlns:a16="http://schemas.microsoft.com/office/drawing/2014/main" id="{C0A67BA0-601E-177B-189B-3E66AEA43033}"/>
                  </a:ext>
                </a:extLst>
              </p:cNvPr>
              <p:cNvSpPr txBox="1">
                <a:spLocks/>
              </p:cNvSpPr>
              <p:nvPr/>
            </p:nvSpPr>
            <p:spPr>
              <a:xfrm>
                <a:off x="6574056" y="4269722"/>
                <a:ext cx="5455965" cy="1645117"/>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Example 2:</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(1) </a:t>
                </a:r>
                <a14:m>
                  <m:oMath xmlns:m="http://schemas.openxmlformats.org/officeDocument/2006/math">
                    <m:sSub>
                      <m:sSubPr>
                        <m:ctrlPr>
                          <a:rPr lang="en-US" i="1" dirty="0" smtClean="0">
                            <a:solidFill>
                              <a:schemeClr val="accent6">
                                <a:lumMod val="75000"/>
                              </a:schemeClr>
                            </a:solidFill>
                            <a:latin typeface="Cambria Math" panose="02040503050406030204" pitchFamily="18" charset="0"/>
                            <a:cs typeface="Segoe UI" panose="020B0502040204020203" pitchFamily="34" charset="0"/>
                          </a:rPr>
                        </m:ctrlPr>
                      </m:sSubPr>
                      <m:e>
                        <m:r>
                          <a:rPr lang="en-US" b="0" i="1" dirty="0" smtClean="0">
                            <a:solidFill>
                              <a:schemeClr val="accent6">
                                <a:lumMod val="75000"/>
                              </a:schemeClr>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accent6">
                                <a:lumMod val="75000"/>
                              </a:schemeClr>
                            </a:solidFill>
                            <a:latin typeface="Cambria Math" panose="02040503050406030204" pitchFamily="18" charset="0"/>
                            <a:cs typeface="Segoe UI" panose="020B0502040204020203" pitchFamily="34" charset="0"/>
                          </a:rPr>
                          <m:t>𝑝𝑎𝑔𝑒</m:t>
                        </m:r>
                        <m:r>
                          <a:rPr lang="en-US" b="0" i="1" dirty="0" smtClean="0">
                            <a:solidFill>
                              <a:schemeClr val="accent6">
                                <a:lumMod val="75000"/>
                              </a:schemeClr>
                            </a:solidFill>
                            <a:latin typeface="Cambria Math" panose="02040503050406030204" pitchFamily="18" charset="0"/>
                            <a:cs typeface="Segoe UI" panose="020B0502040204020203" pitchFamily="34" charset="0"/>
                          </a:rPr>
                          <m:t> </m:t>
                        </m:r>
                        <m:r>
                          <a:rPr lang="en-US" b="0" i="1" dirty="0" smtClean="0">
                            <a:solidFill>
                              <a:schemeClr val="accent6">
                                <a:lumMod val="75000"/>
                              </a:schemeClr>
                            </a:solidFill>
                            <a:latin typeface="Cambria Math" panose="02040503050406030204" pitchFamily="18" charset="0"/>
                            <a:cs typeface="Segoe UI" panose="020B0502040204020203" pitchFamily="34" charset="0"/>
                          </a:rPr>
                          <m:t>𝑎</m:t>
                        </m:r>
                      </m:sub>
                    </m:s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=6</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(2) </a:t>
                </a:r>
                <a14:m>
                  <m:oMath xmlns:m="http://schemas.openxmlformats.org/officeDocument/2006/math">
                    <m:sSub>
                      <m:sSubPr>
                        <m:ctrlPr>
                          <a:rPr lang="en-US"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ctrlPr>
                      </m:sSubPr>
                      <m:e>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𝑆𝑒𝑐𝑢𝑟𝑒𝑇h𝑟𝑒𝑠h𝑜𝑙𝑑𝐶𝑜𝑝𝑦𝑏𝑎𝑐𝑘𝐶𝑜𝑢𝑛𝑡</m:t>
                        </m:r>
                      </m:e>
                      <m:sub>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𝑓𝑟𝑒𝑒</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 </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𝑏𝑙𝑜𝑐𝑘</m:t>
                        </m:r>
                        <m:r>
                          <a:rPr lang="en-US" b="0" i="1" dirty="0" smtClean="0">
                            <a:solidFill>
                              <a:srgbClr val="0070C0"/>
                            </a:solidFill>
                            <a:latin typeface="Cambria Math" panose="02040503050406030204" pitchFamily="18" charset="0"/>
                            <a:ea typeface="Cambria Math" panose="02040503050406030204" pitchFamily="18" charset="0"/>
                            <a:cs typeface="Segoe UI" panose="020B0502040204020203" pitchFamily="34" charset="0"/>
                          </a:rPr>
                          <m:t> 0</m:t>
                        </m:r>
                      </m:sub>
                    </m:s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=5</m:t>
                    </m:r>
                  </m:oMath>
                </a14:m>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(3) Migrate data by </a:t>
                </a:r>
                <a:r>
                  <a:rPr lang="en-US" b="1" dirty="0">
                    <a:solidFill>
                      <a:schemeClr val="tx1"/>
                    </a:solidFill>
                    <a:latin typeface="Segoe UI" panose="020B0502040204020203" pitchFamily="34" charset="0"/>
                    <a:cs typeface="Segoe UI" panose="020B0502040204020203" pitchFamily="34" charset="0"/>
                  </a:rPr>
                  <a:t>external data move</a:t>
                </a: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(4) </a:t>
                </a:r>
                <a14:m>
                  <m:oMath xmlns:m="http://schemas.openxmlformats.org/officeDocument/2006/math">
                    <m:sSub>
                      <m:sSubPr>
                        <m:ctrlPr>
                          <a:rPr lang="en-US" i="1" dirty="0" smtClean="0">
                            <a:solidFill>
                              <a:schemeClr val="accent6">
                                <a:lumMod val="75000"/>
                              </a:schemeClr>
                            </a:solidFill>
                            <a:latin typeface="Cambria Math" panose="02040503050406030204" pitchFamily="18" charset="0"/>
                            <a:cs typeface="Segoe UI" panose="020B0502040204020203" pitchFamily="34" charset="0"/>
                          </a:rPr>
                        </m:ctrlPr>
                      </m:sSubPr>
                      <m:e>
                        <m:r>
                          <a:rPr lang="en-US" b="0" i="1" dirty="0" smtClean="0">
                            <a:solidFill>
                              <a:schemeClr val="accent6">
                                <a:lumMod val="75000"/>
                              </a:schemeClr>
                            </a:solidFill>
                            <a:latin typeface="Cambria Math" panose="02040503050406030204" pitchFamily="18" charset="0"/>
                            <a:cs typeface="Segoe UI" panose="020B0502040204020203" pitchFamily="34" charset="0"/>
                          </a:rPr>
                          <m:t>𝐶𝑜𝑝𝑦𝑏𝑎𝑐𝑘𝐶𝑜𝑢𝑛𝑡</m:t>
                        </m:r>
                      </m:e>
                      <m:sub>
                        <m:r>
                          <a:rPr lang="en-US" b="0" i="1" dirty="0" smtClean="0">
                            <a:solidFill>
                              <a:schemeClr val="accent6">
                                <a:lumMod val="75000"/>
                              </a:schemeClr>
                            </a:solidFill>
                            <a:latin typeface="Cambria Math" panose="02040503050406030204" pitchFamily="18" charset="0"/>
                            <a:cs typeface="Segoe UI" panose="020B0502040204020203" pitchFamily="34" charset="0"/>
                          </a:rPr>
                          <m:t>𝑝𝑎𝑔𝑒</m:t>
                        </m:r>
                        <m:r>
                          <a:rPr lang="en-US" b="0" i="1" dirty="0" smtClean="0">
                            <a:solidFill>
                              <a:schemeClr val="accent6">
                                <a:lumMod val="75000"/>
                              </a:schemeClr>
                            </a:solidFill>
                            <a:latin typeface="Cambria Math" panose="02040503050406030204" pitchFamily="18" charset="0"/>
                            <a:cs typeface="Segoe UI" panose="020B0502040204020203" pitchFamily="34" charset="0"/>
                          </a:rPr>
                          <m:t> </m:t>
                        </m:r>
                        <m:r>
                          <a:rPr lang="en-US" b="0" i="1" dirty="0" smtClean="0">
                            <a:solidFill>
                              <a:schemeClr val="accent6">
                                <a:lumMod val="75000"/>
                              </a:schemeClr>
                            </a:solidFill>
                            <a:latin typeface="Cambria Math" panose="02040503050406030204" pitchFamily="18" charset="0"/>
                            <a:cs typeface="Segoe UI" panose="020B0502040204020203" pitchFamily="34" charset="0"/>
                          </a:rPr>
                          <m:t>𝑎</m:t>
                        </m:r>
                      </m:sub>
                    </m:sSub>
                    <m:r>
                      <a:rPr lang="en-US" b="0" i="1"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b="0" i="0" dirty="0"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0</m:t>
                    </m:r>
                  </m:oMath>
                </a14:m>
                <a:endParaRPr lang="en-US" dirty="0">
                  <a:solidFill>
                    <a:schemeClr val="tx1"/>
                  </a:solidFill>
                  <a:latin typeface="Segoe UI" panose="020B0502040204020203" pitchFamily="34" charset="0"/>
                  <a:cs typeface="Segoe UI" panose="020B0502040204020203" pitchFamily="34" charset="0"/>
                </a:endParaRPr>
              </a:p>
            </p:txBody>
          </p:sp>
        </mc:Choice>
        <mc:Fallback xmlns="">
          <p:sp>
            <p:nvSpPr>
              <p:cNvPr id="33" name="Google Shape;347;p39">
                <a:extLst>
                  <a:ext uri="{FF2B5EF4-FFF2-40B4-BE49-F238E27FC236}">
                    <a16:creationId xmlns:a16="http://schemas.microsoft.com/office/drawing/2014/main" id="{C0A67BA0-601E-177B-189B-3E66AEA43033}"/>
                  </a:ext>
                </a:extLst>
              </p:cNvPr>
              <p:cNvSpPr txBox="1">
                <a:spLocks noRot="1" noChangeAspect="1" noMove="1" noResize="1" noEditPoints="1" noAdjustHandles="1" noChangeArrowheads="1" noChangeShapeType="1" noTextEdit="1"/>
              </p:cNvSpPr>
              <p:nvPr/>
            </p:nvSpPr>
            <p:spPr>
              <a:xfrm>
                <a:off x="6574056" y="4269722"/>
                <a:ext cx="5455965" cy="1645117"/>
              </a:xfrm>
              <a:prstGeom prst="rect">
                <a:avLst/>
              </a:prstGeom>
              <a:blipFill>
                <a:blip r:embed="rId5"/>
                <a:stretch>
                  <a:fillRect l="-894" b="-370"/>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8597919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27</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Error Aware Data Migration</a:t>
            </a:r>
          </a:p>
        </p:txBody>
      </p:sp>
      <p:grpSp>
        <p:nvGrpSpPr>
          <p:cNvPr id="37" name="Group 36">
            <a:extLst>
              <a:ext uri="{FF2B5EF4-FFF2-40B4-BE49-F238E27FC236}">
                <a16:creationId xmlns:a16="http://schemas.microsoft.com/office/drawing/2014/main" id="{30E02E3E-BCCF-23E2-1373-67F0C94360D0}"/>
              </a:ext>
            </a:extLst>
          </p:cNvPr>
          <p:cNvGrpSpPr/>
          <p:nvPr/>
        </p:nvGrpSpPr>
        <p:grpSpPr>
          <a:xfrm>
            <a:off x="495162" y="909723"/>
            <a:ext cx="6058765" cy="2476787"/>
            <a:chOff x="435167" y="952215"/>
            <a:chExt cx="6058765" cy="2476787"/>
          </a:xfrm>
        </p:grpSpPr>
        <p:sp>
          <p:nvSpPr>
            <p:cNvPr id="8" name="Google Shape;116;p26">
              <a:extLst>
                <a:ext uri="{FF2B5EF4-FFF2-40B4-BE49-F238E27FC236}">
                  <a16:creationId xmlns:a16="http://schemas.microsoft.com/office/drawing/2014/main" id="{9280687B-8C27-D8C3-3412-AA5C926DAC2B}"/>
                </a:ext>
              </a:extLst>
            </p:cNvPr>
            <p:cNvSpPr/>
            <p:nvPr/>
          </p:nvSpPr>
          <p:spPr>
            <a:xfrm rot="5400000">
              <a:off x="2226156" y="-838774"/>
              <a:ext cx="2476787" cy="6058765"/>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NAND flash plane</a:t>
              </a:r>
            </a:p>
          </p:txBody>
        </p:sp>
        <p:sp>
          <p:nvSpPr>
            <p:cNvPr id="9" name="Google Shape;116;p26">
              <a:extLst>
                <a:ext uri="{FF2B5EF4-FFF2-40B4-BE49-F238E27FC236}">
                  <a16:creationId xmlns:a16="http://schemas.microsoft.com/office/drawing/2014/main" id="{0D096F2E-570E-70DE-AE49-D26B17750FDD}"/>
                </a:ext>
              </a:extLst>
            </p:cNvPr>
            <p:cNvSpPr/>
            <p:nvPr/>
          </p:nvSpPr>
          <p:spPr>
            <a:xfrm rot="5400000">
              <a:off x="865454" y="1262780"/>
              <a:ext cx="844756" cy="1381442"/>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31" name="Google Shape;116;p26">
              <a:extLst>
                <a:ext uri="{FF2B5EF4-FFF2-40B4-BE49-F238E27FC236}">
                  <a16:creationId xmlns:a16="http://schemas.microsoft.com/office/drawing/2014/main" id="{3279EB05-5E40-80B0-E1DD-C1B4E3EC00F3}"/>
                </a:ext>
              </a:extLst>
            </p:cNvPr>
            <p:cNvSpPr/>
            <p:nvPr/>
          </p:nvSpPr>
          <p:spPr>
            <a:xfrm rot="5400000">
              <a:off x="4109533" y="682566"/>
              <a:ext cx="1775599" cy="2584280"/>
            </a:xfrm>
            <a:prstGeom prst="rect">
              <a:avLst/>
            </a:prstGeom>
            <a:solidFill>
              <a:schemeClr val="bg1"/>
            </a:solidFill>
            <a:ln w="28575" cap="flat" cmpd="sng">
              <a:solidFill>
                <a:srgbClr val="0070C0"/>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rgbClr val="0070C0"/>
                  </a:solidFill>
                  <a:latin typeface="Segoe UI" panose="020B0502040204020203" pitchFamily="34" charset="0"/>
                  <a:cs typeface="Segoe UI" panose="020B0502040204020203" pitchFamily="34" charset="0"/>
                  <a:sym typeface="Arial"/>
                </a:rPr>
                <a:t>Free Block 0</a:t>
              </a:r>
            </a:p>
          </p:txBody>
        </p:sp>
        <p:sp>
          <p:nvSpPr>
            <p:cNvPr id="33" name="Arrow: Right 32">
              <a:extLst>
                <a:ext uri="{FF2B5EF4-FFF2-40B4-BE49-F238E27FC236}">
                  <a16:creationId xmlns:a16="http://schemas.microsoft.com/office/drawing/2014/main" id="{F441020E-5B45-5F48-7EE9-0F3C3526EE75}"/>
                </a:ext>
              </a:extLst>
            </p:cNvPr>
            <p:cNvSpPr/>
            <p:nvPr/>
          </p:nvSpPr>
          <p:spPr>
            <a:xfrm>
              <a:off x="2109095" y="1551602"/>
              <a:ext cx="1506172"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Copyback</a:t>
              </a:r>
            </a:p>
          </p:txBody>
        </p:sp>
      </p:grpSp>
      <p:grpSp>
        <p:nvGrpSpPr>
          <p:cNvPr id="36" name="Group 35">
            <a:extLst>
              <a:ext uri="{FF2B5EF4-FFF2-40B4-BE49-F238E27FC236}">
                <a16:creationId xmlns:a16="http://schemas.microsoft.com/office/drawing/2014/main" id="{68418CF6-927A-16DE-A34D-C0822F1F370B}"/>
              </a:ext>
            </a:extLst>
          </p:cNvPr>
          <p:cNvGrpSpPr/>
          <p:nvPr/>
        </p:nvGrpSpPr>
        <p:grpSpPr>
          <a:xfrm>
            <a:off x="7694517" y="909723"/>
            <a:ext cx="3741018" cy="2476788"/>
            <a:chOff x="6571381" y="952215"/>
            <a:chExt cx="3741018" cy="2476788"/>
          </a:xfrm>
        </p:grpSpPr>
        <p:sp>
          <p:nvSpPr>
            <p:cNvPr id="35" name="Google Shape;116;p26">
              <a:extLst>
                <a:ext uri="{FF2B5EF4-FFF2-40B4-BE49-F238E27FC236}">
                  <a16:creationId xmlns:a16="http://schemas.microsoft.com/office/drawing/2014/main" id="{5916D546-C8F7-F1FA-A56C-2962BC98D773}"/>
                </a:ext>
              </a:extLst>
            </p:cNvPr>
            <p:cNvSpPr/>
            <p:nvPr/>
          </p:nvSpPr>
          <p:spPr>
            <a:xfrm rot="5400000">
              <a:off x="7203496" y="320100"/>
              <a:ext cx="2476788" cy="3741018"/>
            </a:xfrm>
            <a:prstGeom prst="rect">
              <a:avLst/>
            </a:prstGeom>
            <a:solidFill>
              <a:schemeClr val="bg1"/>
            </a:solidFill>
            <a:ln w="28575" cap="flat" cmpd="sng">
              <a:solidFill>
                <a:schemeClr val="dk1"/>
              </a:solidFill>
              <a:prstDash val="dash"/>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Global Block Set</a:t>
              </a:r>
            </a:p>
          </p:txBody>
        </p:sp>
        <p:sp>
          <p:nvSpPr>
            <p:cNvPr id="34" name="Google Shape;116;p26">
              <a:extLst>
                <a:ext uri="{FF2B5EF4-FFF2-40B4-BE49-F238E27FC236}">
                  <a16:creationId xmlns:a16="http://schemas.microsoft.com/office/drawing/2014/main" id="{9ABABA1D-DD3E-7BF9-7739-58EB4CCCA165}"/>
                </a:ext>
              </a:extLst>
            </p:cNvPr>
            <p:cNvSpPr/>
            <p:nvPr/>
          </p:nvSpPr>
          <p:spPr>
            <a:xfrm rot="5400000">
              <a:off x="7569530" y="674718"/>
              <a:ext cx="1775599" cy="2584280"/>
            </a:xfrm>
            <a:prstGeom prst="rect">
              <a:avLst/>
            </a:prstGeom>
            <a:solidFill>
              <a:schemeClr val="bg1"/>
            </a:solidFill>
            <a:ln w="28575" cap="flat" cmpd="sng">
              <a:solidFill>
                <a:schemeClr val="accent2">
                  <a:lumMod val="75000"/>
                </a:schemeClr>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accent2">
                      <a:lumMod val="75000"/>
                    </a:schemeClr>
                  </a:solidFill>
                  <a:latin typeface="Segoe UI" panose="020B0502040204020203" pitchFamily="34" charset="0"/>
                  <a:cs typeface="Segoe UI" panose="020B0502040204020203" pitchFamily="34" charset="0"/>
                  <a:sym typeface="Arial"/>
                </a:rPr>
                <a:t>Free Block 1</a:t>
              </a:r>
            </a:p>
          </p:txBody>
        </p:sp>
      </p:grpSp>
      <p:sp>
        <p:nvSpPr>
          <p:cNvPr id="26" name="Google Shape;347;p39">
            <a:extLst>
              <a:ext uri="{FF2B5EF4-FFF2-40B4-BE49-F238E27FC236}">
                <a16:creationId xmlns:a16="http://schemas.microsoft.com/office/drawing/2014/main" id="{5E7BFAE5-4D43-DAD7-B507-9D1A1AED2672}"/>
              </a:ext>
            </a:extLst>
          </p:cNvPr>
          <p:cNvSpPr txBox="1">
            <a:spLocks/>
          </p:cNvSpPr>
          <p:nvPr/>
        </p:nvSpPr>
        <p:spPr>
          <a:xfrm>
            <a:off x="2451338" y="1182135"/>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❶</a:t>
            </a:r>
          </a:p>
        </p:txBody>
      </p:sp>
      <mc:AlternateContent xmlns:mc="http://schemas.openxmlformats.org/markup-compatibility/2006" xmlns:a14="http://schemas.microsoft.com/office/drawing/2010/main">
        <mc:Choice Requires="a14">
          <p:sp>
            <p:nvSpPr>
              <p:cNvPr id="42" name="Google Shape;347;p39">
                <a:extLst>
                  <a:ext uri="{FF2B5EF4-FFF2-40B4-BE49-F238E27FC236}">
                    <a16:creationId xmlns:a16="http://schemas.microsoft.com/office/drawing/2014/main" id="{713CB924-3EF3-08B6-3DAF-8FFFBE5A9F26}"/>
                  </a:ext>
                </a:extLst>
              </p:cNvPr>
              <p:cNvSpPr txBox="1">
                <a:spLocks/>
              </p:cNvSpPr>
              <p:nvPr/>
            </p:nvSpPr>
            <p:spPr>
              <a:xfrm>
                <a:off x="495162" y="5343623"/>
                <a:ext cx="6803105" cy="120957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b="1" dirty="0">
                    <a:solidFill>
                      <a:schemeClr val="tx1"/>
                    </a:solidFill>
                    <a:latin typeface="Segoe UI" panose="020B0502040204020203" pitchFamily="34" charset="0"/>
                    <a:cs typeface="Segoe UI" panose="020B0502040204020203" pitchFamily="34" charset="0"/>
                  </a:rPr>
                  <a:t>Access latency of data migration</a:t>
                </a:r>
                <a:r>
                  <a:rPr lang="en-US" dirty="0">
                    <a:solidFill>
                      <a:schemeClr val="tx1"/>
                    </a:solidFill>
                    <a:latin typeface="Segoe UI" panose="020B0502040204020203" pitchFamily="34" charset="0"/>
                    <a:cs typeface="Segoe UI" panose="020B0502040204020203" pitchFamily="34" charset="0"/>
                  </a:rPr>
                  <a:t>:</a:t>
                </a:r>
              </a:p>
              <a:p>
                <a:pPr marL="0" indent="0">
                  <a:lnSpc>
                    <a:spcPct val="100000"/>
                  </a:lnSpc>
                  <a:buClr>
                    <a:schemeClr val="dk1"/>
                  </a:buClr>
                  <a:buSzPts val="2200"/>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cs typeface="Segoe UI" panose="020B0502040204020203" pitchFamily="34" charset="0"/>
                            </a:rPr>
                          </m:ctrlPr>
                        </m:sSubPr>
                        <m:e>
                          <m:r>
                            <a:rPr lang="en-US" sz="1800" b="0" i="1" smtClean="0">
                              <a:latin typeface="Cambria Math" panose="02040503050406030204" pitchFamily="18" charset="0"/>
                              <a:cs typeface="Segoe UI" panose="020B0502040204020203" pitchFamily="34" charset="0"/>
                            </a:rPr>
                            <m:t>𝐴𝑐𝑐𝑒𝑠𝑠</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𝑙𝑎𝑡𝑒𝑛𝑐𝑦</m:t>
                          </m:r>
                        </m:e>
                        <m:sub>
                          <m:r>
                            <a:rPr lang="en-US" sz="1800" b="0" i="1" smtClean="0">
                              <a:latin typeface="Cambria Math" panose="02040503050406030204" pitchFamily="18" charset="0"/>
                              <a:cs typeface="Segoe UI" panose="020B0502040204020203" pitchFamily="34" charset="0"/>
                            </a:rPr>
                            <m:t>𝑐𝑜𝑝𝑦𝑏𝑎𝑐𝑘</m:t>
                          </m:r>
                        </m:sub>
                      </m:sSub>
                      <m:r>
                        <a:rPr lang="en-US" sz="1800" b="0" i="1" smtClean="0">
                          <a:latin typeface="Cambria Math" panose="02040503050406030204" pitchFamily="18" charset="0"/>
                          <a:cs typeface="Segoe UI" panose="020B0502040204020203" pitchFamily="34" charset="0"/>
                        </a:rPr>
                        <m:t>=</m:t>
                      </m:r>
                      <m:r>
                        <a:rPr lang="en-US" sz="1800" b="0" i="1" smtClean="0">
                          <a:solidFill>
                            <a:schemeClr val="accent6">
                              <a:lumMod val="75000"/>
                            </a:schemeClr>
                          </a:solidFill>
                          <a:latin typeface="Cambria Math" panose="02040503050406030204" pitchFamily="18" charset="0"/>
                          <a:cs typeface="Segoe UI" panose="020B0502040204020203" pitchFamily="34" charset="0"/>
                        </a:rPr>
                        <m:t>❶</m:t>
                      </m:r>
                    </m:oMath>
                  </m:oMathPara>
                </a14:m>
                <a:endParaRPr lang="en-US" sz="1800" dirty="0">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p:txBody>
          </p:sp>
        </mc:Choice>
        <mc:Fallback xmlns="">
          <p:sp>
            <p:nvSpPr>
              <p:cNvPr id="42" name="Google Shape;347;p39">
                <a:extLst>
                  <a:ext uri="{FF2B5EF4-FFF2-40B4-BE49-F238E27FC236}">
                    <a16:creationId xmlns:a16="http://schemas.microsoft.com/office/drawing/2014/main" id="{713CB924-3EF3-08B6-3DAF-8FFFBE5A9F26}"/>
                  </a:ext>
                </a:extLst>
              </p:cNvPr>
              <p:cNvSpPr txBox="1">
                <a:spLocks noRot="1" noChangeAspect="1" noMove="1" noResize="1" noEditPoints="1" noAdjustHandles="1" noChangeArrowheads="1" noChangeShapeType="1" noTextEdit="1"/>
              </p:cNvSpPr>
              <p:nvPr/>
            </p:nvSpPr>
            <p:spPr>
              <a:xfrm>
                <a:off x="495162" y="5343623"/>
                <a:ext cx="6803105" cy="1209578"/>
              </a:xfrm>
              <a:prstGeom prst="rect">
                <a:avLst/>
              </a:prstGeom>
              <a:blipFill>
                <a:blip r:embed="rId3"/>
                <a:stretch>
                  <a:fillRect l="-71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34017928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28</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Error Aware Data Migration</a:t>
            </a:r>
          </a:p>
        </p:txBody>
      </p:sp>
      <p:grpSp>
        <p:nvGrpSpPr>
          <p:cNvPr id="37" name="Group 36">
            <a:extLst>
              <a:ext uri="{FF2B5EF4-FFF2-40B4-BE49-F238E27FC236}">
                <a16:creationId xmlns:a16="http://schemas.microsoft.com/office/drawing/2014/main" id="{30E02E3E-BCCF-23E2-1373-67F0C94360D0}"/>
              </a:ext>
            </a:extLst>
          </p:cNvPr>
          <p:cNvGrpSpPr/>
          <p:nvPr/>
        </p:nvGrpSpPr>
        <p:grpSpPr>
          <a:xfrm>
            <a:off x="495162" y="909723"/>
            <a:ext cx="6058765" cy="2476787"/>
            <a:chOff x="435167" y="952215"/>
            <a:chExt cx="6058765" cy="2476787"/>
          </a:xfrm>
        </p:grpSpPr>
        <p:sp>
          <p:nvSpPr>
            <p:cNvPr id="8" name="Google Shape;116;p26">
              <a:extLst>
                <a:ext uri="{FF2B5EF4-FFF2-40B4-BE49-F238E27FC236}">
                  <a16:creationId xmlns:a16="http://schemas.microsoft.com/office/drawing/2014/main" id="{9280687B-8C27-D8C3-3412-AA5C926DAC2B}"/>
                </a:ext>
              </a:extLst>
            </p:cNvPr>
            <p:cNvSpPr/>
            <p:nvPr/>
          </p:nvSpPr>
          <p:spPr>
            <a:xfrm rot="5400000">
              <a:off x="2226156" y="-838774"/>
              <a:ext cx="2476787" cy="6058765"/>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NAND flash plane</a:t>
              </a:r>
            </a:p>
          </p:txBody>
        </p:sp>
        <p:sp>
          <p:nvSpPr>
            <p:cNvPr id="9" name="Google Shape;116;p26">
              <a:extLst>
                <a:ext uri="{FF2B5EF4-FFF2-40B4-BE49-F238E27FC236}">
                  <a16:creationId xmlns:a16="http://schemas.microsoft.com/office/drawing/2014/main" id="{0D096F2E-570E-70DE-AE49-D26B17750FDD}"/>
                </a:ext>
              </a:extLst>
            </p:cNvPr>
            <p:cNvSpPr/>
            <p:nvPr/>
          </p:nvSpPr>
          <p:spPr>
            <a:xfrm rot="5400000">
              <a:off x="865454" y="1262780"/>
              <a:ext cx="844756" cy="1381442"/>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31" name="Google Shape;116;p26">
              <a:extLst>
                <a:ext uri="{FF2B5EF4-FFF2-40B4-BE49-F238E27FC236}">
                  <a16:creationId xmlns:a16="http://schemas.microsoft.com/office/drawing/2014/main" id="{3279EB05-5E40-80B0-E1DD-C1B4E3EC00F3}"/>
                </a:ext>
              </a:extLst>
            </p:cNvPr>
            <p:cNvSpPr/>
            <p:nvPr/>
          </p:nvSpPr>
          <p:spPr>
            <a:xfrm rot="5400000">
              <a:off x="4109533" y="682566"/>
              <a:ext cx="1775599" cy="2584280"/>
            </a:xfrm>
            <a:prstGeom prst="rect">
              <a:avLst/>
            </a:prstGeom>
            <a:solidFill>
              <a:schemeClr val="bg1"/>
            </a:solidFill>
            <a:ln w="28575" cap="flat" cmpd="sng">
              <a:solidFill>
                <a:srgbClr val="0070C0"/>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rgbClr val="0070C0"/>
                  </a:solidFill>
                  <a:latin typeface="Segoe UI" panose="020B0502040204020203" pitchFamily="34" charset="0"/>
                  <a:cs typeface="Segoe UI" panose="020B0502040204020203" pitchFamily="34" charset="0"/>
                  <a:sym typeface="Arial"/>
                </a:rPr>
                <a:t>Free Block 0</a:t>
              </a:r>
            </a:p>
          </p:txBody>
        </p:sp>
        <p:sp>
          <p:nvSpPr>
            <p:cNvPr id="33" name="Arrow: Right 32">
              <a:extLst>
                <a:ext uri="{FF2B5EF4-FFF2-40B4-BE49-F238E27FC236}">
                  <a16:creationId xmlns:a16="http://schemas.microsoft.com/office/drawing/2014/main" id="{F441020E-5B45-5F48-7EE9-0F3C3526EE75}"/>
                </a:ext>
              </a:extLst>
            </p:cNvPr>
            <p:cNvSpPr/>
            <p:nvPr/>
          </p:nvSpPr>
          <p:spPr>
            <a:xfrm>
              <a:off x="2109095" y="1551602"/>
              <a:ext cx="1506172"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Copyback</a:t>
              </a:r>
            </a:p>
          </p:txBody>
        </p:sp>
      </p:grpSp>
      <p:grpSp>
        <p:nvGrpSpPr>
          <p:cNvPr id="36" name="Group 35">
            <a:extLst>
              <a:ext uri="{FF2B5EF4-FFF2-40B4-BE49-F238E27FC236}">
                <a16:creationId xmlns:a16="http://schemas.microsoft.com/office/drawing/2014/main" id="{68418CF6-927A-16DE-A34D-C0822F1F370B}"/>
              </a:ext>
            </a:extLst>
          </p:cNvPr>
          <p:cNvGrpSpPr/>
          <p:nvPr/>
        </p:nvGrpSpPr>
        <p:grpSpPr>
          <a:xfrm>
            <a:off x="7694517" y="909723"/>
            <a:ext cx="3741018" cy="2476788"/>
            <a:chOff x="6571381" y="952215"/>
            <a:chExt cx="3741018" cy="2476788"/>
          </a:xfrm>
        </p:grpSpPr>
        <p:sp>
          <p:nvSpPr>
            <p:cNvPr id="35" name="Google Shape;116;p26">
              <a:extLst>
                <a:ext uri="{FF2B5EF4-FFF2-40B4-BE49-F238E27FC236}">
                  <a16:creationId xmlns:a16="http://schemas.microsoft.com/office/drawing/2014/main" id="{5916D546-C8F7-F1FA-A56C-2962BC98D773}"/>
                </a:ext>
              </a:extLst>
            </p:cNvPr>
            <p:cNvSpPr/>
            <p:nvPr/>
          </p:nvSpPr>
          <p:spPr>
            <a:xfrm rot="5400000">
              <a:off x="7203496" y="320100"/>
              <a:ext cx="2476788" cy="3741018"/>
            </a:xfrm>
            <a:prstGeom prst="rect">
              <a:avLst/>
            </a:prstGeom>
            <a:solidFill>
              <a:schemeClr val="bg1"/>
            </a:solidFill>
            <a:ln w="28575" cap="flat" cmpd="sng">
              <a:solidFill>
                <a:schemeClr val="dk1"/>
              </a:solidFill>
              <a:prstDash val="dash"/>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Global Block Set</a:t>
              </a:r>
            </a:p>
          </p:txBody>
        </p:sp>
        <p:sp>
          <p:nvSpPr>
            <p:cNvPr id="34" name="Google Shape;116;p26">
              <a:extLst>
                <a:ext uri="{FF2B5EF4-FFF2-40B4-BE49-F238E27FC236}">
                  <a16:creationId xmlns:a16="http://schemas.microsoft.com/office/drawing/2014/main" id="{9ABABA1D-DD3E-7BF9-7739-58EB4CCCA165}"/>
                </a:ext>
              </a:extLst>
            </p:cNvPr>
            <p:cNvSpPr/>
            <p:nvPr/>
          </p:nvSpPr>
          <p:spPr>
            <a:xfrm rot="5400000">
              <a:off x="7569530" y="674718"/>
              <a:ext cx="1775599" cy="2584280"/>
            </a:xfrm>
            <a:prstGeom prst="rect">
              <a:avLst/>
            </a:prstGeom>
            <a:solidFill>
              <a:schemeClr val="bg1"/>
            </a:solidFill>
            <a:ln w="28575" cap="flat" cmpd="sng">
              <a:solidFill>
                <a:schemeClr val="accent2">
                  <a:lumMod val="75000"/>
                </a:schemeClr>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accent2">
                      <a:lumMod val="75000"/>
                    </a:schemeClr>
                  </a:solidFill>
                  <a:latin typeface="Segoe UI" panose="020B0502040204020203" pitchFamily="34" charset="0"/>
                  <a:cs typeface="Segoe UI" panose="020B0502040204020203" pitchFamily="34" charset="0"/>
                  <a:sym typeface="Arial"/>
                </a:rPr>
                <a:t>Free Block 1</a:t>
              </a:r>
            </a:p>
          </p:txBody>
        </p:sp>
      </p:grpSp>
      <p:grpSp>
        <p:nvGrpSpPr>
          <p:cNvPr id="39" name="Group 38">
            <a:extLst>
              <a:ext uri="{FF2B5EF4-FFF2-40B4-BE49-F238E27FC236}">
                <a16:creationId xmlns:a16="http://schemas.microsoft.com/office/drawing/2014/main" id="{C312D02B-DB33-7FE6-9225-4784432AAB3C}"/>
              </a:ext>
            </a:extLst>
          </p:cNvPr>
          <p:cNvGrpSpPr/>
          <p:nvPr/>
        </p:nvGrpSpPr>
        <p:grpSpPr>
          <a:xfrm>
            <a:off x="806015" y="3828018"/>
            <a:ext cx="10579969" cy="1370019"/>
            <a:chOff x="435163" y="4204700"/>
            <a:chExt cx="10579969" cy="1370019"/>
          </a:xfrm>
        </p:grpSpPr>
        <p:sp>
          <p:nvSpPr>
            <p:cNvPr id="3" name="Google Shape;116;p26">
              <a:extLst>
                <a:ext uri="{FF2B5EF4-FFF2-40B4-BE49-F238E27FC236}">
                  <a16:creationId xmlns:a16="http://schemas.microsoft.com/office/drawing/2014/main" id="{CE397426-BC3F-587F-9422-FC7CE21BC54F}"/>
                </a:ext>
              </a:extLst>
            </p:cNvPr>
            <p:cNvSpPr/>
            <p:nvPr/>
          </p:nvSpPr>
          <p:spPr>
            <a:xfrm rot="5400000">
              <a:off x="5040138" y="-400275"/>
              <a:ext cx="1370019" cy="10579969"/>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SSD controller</a:t>
              </a:r>
            </a:p>
          </p:txBody>
        </p:sp>
        <p:sp>
          <p:nvSpPr>
            <p:cNvPr id="5" name="Google Shape;116;p26">
              <a:extLst>
                <a:ext uri="{FF2B5EF4-FFF2-40B4-BE49-F238E27FC236}">
                  <a16:creationId xmlns:a16="http://schemas.microsoft.com/office/drawing/2014/main" id="{E63C72D0-A519-A5F9-3A03-DAAAB7B5EED0}"/>
                </a:ext>
              </a:extLst>
            </p:cNvPr>
            <p:cNvSpPr/>
            <p:nvPr/>
          </p:nvSpPr>
          <p:spPr>
            <a:xfrm rot="5400000">
              <a:off x="8297959" y="2583936"/>
              <a:ext cx="642115" cy="4318964"/>
            </a:xfrm>
            <a:prstGeom prst="rect">
              <a:avLst/>
            </a:prstGeom>
            <a:solidFill>
              <a:schemeClr val="bg1">
                <a:lumMod val="50000"/>
              </a:schemeClr>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Error correction </a:t>
              </a:r>
              <a:r>
                <a:rPr lang="en-US" sz="2400" dirty="0">
                  <a:solidFill>
                    <a:schemeClr val="bg1"/>
                  </a:solidFill>
                  <a:latin typeface="Segoe UI" panose="020B0502040204020203" pitchFamily="34" charset="0"/>
                  <a:cs typeface="Segoe UI" panose="020B0502040204020203" pitchFamily="34" charset="0"/>
                  <a:sym typeface="Arial"/>
                </a:rPr>
                <a:t>(or ECC)</a:t>
              </a:r>
            </a:p>
          </p:txBody>
        </p:sp>
      </p:grpSp>
      <p:sp>
        <p:nvSpPr>
          <p:cNvPr id="32" name="Arrow: Right 31">
            <a:extLst>
              <a:ext uri="{FF2B5EF4-FFF2-40B4-BE49-F238E27FC236}">
                <a16:creationId xmlns:a16="http://schemas.microsoft.com/office/drawing/2014/main" id="{6B15487D-F3BF-4EF0-7630-202F74504C38}"/>
              </a:ext>
            </a:extLst>
          </p:cNvPr>
          <p:cNvSpPr/>
          <p:nvPr/>
        </p:nvSpPr>
        <p:spPr>
          <a:xfrm rot="18385657">
            <a:off x="6986359" y="2844079"/>
            <a:ext cx="1532625"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sp>
        <p:nvSpPr>
          <p:cNvPr id="25" name="Rectangle 24">
            <a:extLst>
              <a:ext uri="{FF2B5EF4-FFF2-40B4-BE49-F238E27FC236}">
                <a16:creationId xmlns:a16="http://schemas.microsoft.com/office/drawing/2014/main" id="{37D30E87-1AC0-81AE-D7BE-F1AFE4287A9D}"/>
              </a:ext>
            </a:extLst>
          </p:cNvPr>
          <p:cNvSpPr/>
          <p:nvPr/>
        </p:nvSpPr>
        <p:spPr>
          <a:xfrm rot="5400000">
            <a:off x="819931" y="3339865"/>
            <a:ext cx="2071473" cy="3657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endParaRPr>
          </a:p>
        </p:txBody>
      </p:sp>
      <p:sp>
        <p:nvSpPr>
          <p:cNvPr id="26" name="Google Shape;347;p39">
            <a:extLst>
              <a:ext uri="{FF2B5EF4-FFF2-40B4-BE49-F238E27FC236}">
                <a16:creationId xmlns:a16="http://schemas.microsoft.com/office/drawing/2014/main" id="{5E7BFAE5-4D43-DAD7-B507-9D1A1AED2672}"/>
              </a:ext>
            </a:extLst>
          </p:cNvPr>
          <p:cNvSpPr txBox="1">
            <a:spLocks/>
          </p:cNvSpPr>
          <p:nvPr/>
        </p:nvSpPr>
        <p:spPr>
          <a:xfrm>
            <a:off x="2451338" y="1182135"/>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❶</a:t>
            </a:r>
          </a:p>
        </p:txBody>
      </p:sp>
      <p:sp>
        <p:nvSpPr>
          <p:cNvPr id="27" name="Google Shape;347;p39">
            <a:extLst>
              <a:ext uri="{FF2B5EF4-FFF2-40B4-BE49-F238E27FC236}">
                <a16:creationId xmlns:a16="http://schemas.microsoft.com/office/drawing/2014/main" id="{960E8DF4-23FD-E44B-7C43-42CFC7052CFC}"/>
              </a:ext>
            </a:extLst>
          </p:cNvPr>
          <p:cNvSpPr txBox="1">
            <a:spLocks/>
          </p:cNvSpPr>
          <p:nvPr/>
        </p:nvSpPr>
        <p:spPr>
          <a:xfrm>
            <a:off x="1074737" y="2419633"/>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❷</a:t>
            </a:r>
          </a:p>
        </p:txBody>
      </p:sp>
      <p:sp>
        <p:nvSpPr>
          <p:cNvPr id="30" name="Google Shape;347;p39">
            <a:extLst>
              <a:ext uri="{FF2B5EF4-FFF2-40B4-BE49-F238E27FC236}">
                <a16:creationId xmlns:a16="http://schemas.microsoft.com/office/drawing/2014/main" id="{14C8719A-BEA3-63DA-AE0C-288B44D75731}"/>
              </a:ext>
            </a:extLst>
          </p:cNvPr>
          <p:cNvSpPr txBox="1">
            <a:spLocks/>
          </p:cNvSpPr>
          <p:nvPr/>
        </p:nvSpPr>
        <p:spPr>
          <a:xfrm>
            <a:off x="6937013" y="2838621"/>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❸</a:t>
            </a:r>
          </a:p>
        </p:txBody>
      </p:sp>
      <mc:AlternateContent xmlns:mc="http://schemas.openxmlformats.org/markup-compatibility/2006">
        <mc:Choice xmlns:a14="http://schemas.microsoft.com/office/drawing/2010/main" Requires="a14">
          <p:sp>
            <p:nvSpPr>
              <p:cNvPr id="40" name="Google Shape;347;p39">
                <a:extLst>
                  <a:ext uri="{FF2B5EF4-FFF2-40B4-BE49-F238E27FC236}">
                    <a16:creationId xmlns:a16="http://schemas.microsoft.com/office/drawing/2014/main" id="{6BBA0AD8-909A-7DE7-A889-AADF49E3E07C}"/>
                  </a:ext>
                </a:extLst>
              </p:cNvPr>
              <p:cNvSpPr txBox="1">
                <a:spLocks/>
              </p:cNvSpPr>
              <p:nvPr/>
            </p:nvSpPr>
            <p:spPr>
              <a:xfrm>
                <a:off x="495162" y="5343623"/>
                <a:ext cx="6803105" cy="120957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b="1" dirty="0">
                    <a:solidFill>
                      <a:schemeClr val="tx1"/>
                    </a:solidFill>
                    <a:latin typeface="Segoe UI" panose="020B0502040204020203" pitchFamily="34" charset="0"/>
                    <a:cs typeface="Segoe UI" panose="020B0502040204020203" pitchFamily="34" charset="0"/>
                  </a:rPr>
                  <a:t>Access latency of data migration</a:t>
                </a:r>
                <a:r>
                  <a:rPr lang="en-US" dirty="0">
                    <a:solidFill>
                      <a:schemeClr val="tx1"/>
                    </a:solidFill>
                    <a:latin typeface="Segoe UI" panose="020B0502040204020203" pitchFamily="34" charset="0"/>
                    <a:cs typeface="Segoe UI" panose="020B0502040204020203" pitchFamily="34" charset="0"/>
                  </a:rPr>
                  <a:t>:</a:t>
                </a:r>
              </a:p>
              <a:p>
                <a:pPr marL="0" indent="0">
                  <a:lnSpc>
                    <a:spcPct val="100000"/>
                  </a:lnSpc>
                  <a:buClr>
                    <a:schemeClr val="dk1"/>
                  </a:buClr>
                  <a:buSzPts val="2200"/>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cs typeface="Segoe UI" panose="020B0502040204020203" pitchFamily="34" charset="0"/>
                            </a:rPr>
                          </m:ctrlPr>
                        </m:sSubPr>
                        <m:e>
                          <m:r>
                            <a:rPr lang="en-US" sz="1800" b="0" i="1" smtClean="0">
                              <a:latin typeface="Cambria Math" panose="02040503050406030204" pitchFamily="18" charset="0"/>
                              <a:cs typeface="Segoe UI" panose="020B0502040204020203" pitchFamily="34" charset="0"/>
                            </a:rPr>
                            <m:t>𝐴𝑐𝑐𝑒𝑠𝑠</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𝑙𝑎𝑡𝑒𝑛𝑐𝑦</m:t>
                          </m:r>
                        </m:e>
                        <m:sub>
                          <m:r>
                            <a:rPr lang="en-US" sz="1800" b="0" i="1" smtClean="0">
                              <a:latin typeface="Cambria Math" panose="02040503050406030204" pitchFamily="18" charset="0"/>
                              <a:cs typeface="Segoe UI" panose="020B0502040204020203" pitchFamily="34" charset="0"/>
                            </a:rPr>
                            <m:t>𝑐𝑜𝑝𝑦𝑏𝑎𝑐𝑘</m:t>
                          </m:r>
                        </m:sub>
                      </m:sSub>
                      <m:r>
                        <a:rPr lang="en-US" sz="1800" b="0" i="1" smtClean="0">
                          <a:latin typeface="Cambria Math" panose="02040503050406030204" pitchFamily="18" charset="0"/>
                          <a:cs typeface="Segoe UI" panose="020B0502040204020203" pitchFamily="34" charset="0"/>
                        </a:rPr>
                        <m:t>=</m:t>
                      </m:r>
                      <m:r>
                        <a:rPr lang="en-US" sz="1800" b="0" i="1" smtClean="0">
                          <a:solidFill>
                            <a:schemeClr val="accent6">
                              <a:lumMod val="75000"/>
                            </a:schemeClr>
                          </a:solidFill>
                          <a:latin typeface="Cambria Math" panose="02040503050406030204" pitchFamily="18" charset="0"/>
                          <a:cs typeface="Segoe UI" panose="020B0502040204020203" pitchFamily="34" charset="0"/>
                        </a:rPr>
                        <m:t>❶</m:t>
                      </m:r>
                    </m:oMath>
                  </m:oMathPara>
                </a14:m>
                <a:endParaRPr lang="en-US" sz="1800" dirty="0">
                  <a:latin typeface="Segoe UI" panose="020B0502040204020203" pitchFamily="34" charset="0"/>
                  <a:cs typeface="Segoe UI" panose="020B0502040204020203" pitchFamily="34" charset="0"/>
                </a:endParaRPr>
              </a:p>
              <a:p>
                <a:pPr marL="0" indent="0">
                  <a:lnSpc>
                    <a:spcPct val="100000"/>
                  </a:lnSpc>
                  <a:buClr>
                    <a:schemeClr val="dk1"/>
                  </a:buClr>
                  <a:buSzPts val="2200"/>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cs typeface="Segoe UI" panose="020B0502040204020203" pitchFamily="34" charset="0"/>
                            </a:rPr>
                          </m:ctrlPr>
                        </m:sSubPr>
                        <m:e>
                          <m:r>
                            <a:rPr lang="en-US" sz="1800" b="0" i="1" smtClean="0">
                              <a:latin typeface="Cambria Math" panose="02040503050406030204" pitchFamily="18" charset="0"/>
                              <a:cs typeface="Segoe UI" panose="020B0502040204020203" pitchFamily="34" charset="0"/>
                            </a:rPr>
                            <m:t>𝐴𝑐𝑐𝑒𝑠𝑠</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𝑙𝑎𝑡𝑒𝑛𝑐𝑦</m:t>
                          </m:r>
                        </m:e>
                        <m:sub>
                          <m:r>
                            <a:rPr lang="en-US" sz="1800" b="0" i="1" smtClean="0">
                              <a:latin typeface="Cambria Math" panose="02040503050406030204" pitchFamily="18" charset="0"/>
                              <a:cs typeface="Segoe UI" panose="020B0502040204020203" pitchFamily="34" charset="0"/>
                            </a:rPr>
                            <m:t>𝑒𝑥𝑡𝑒𝑟𝑛𝑎𝑙</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𝑑𝑎𝑡𝑎</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𝑚𝑜𝑣𝑒</m:t>
                          </m:r>
                        </m:sub>
                      </m:sSub>
                      <m:r>
                        <a:rPr lang="en-US" sz="1800" b="0" i="1" smtClean="0">
                          <a:latin typeface="Cambria Math" panose="02040503050406030204" pitchFamily="18" charset="0"/>
                          <a:cs typeface="Segoe UI" panose="020B0502040204020203" pitchFamily="34" charset="0"/>
                        </a:rPr>
                        <m:t>=</m:t>
                      </m:r>
                      <m:r>
                        <a:rPr lang="en-US" sz="1800" b="0" i="1" smtClean="0">
                          <a:solidFill>
                            <a:schemeClr val="tx1"/>
                          </a:solidFill>
                          <a:latin typeface="Cambria Math" panose="02040503050406030204" pitchFamily="18" charset="0"/>
                          <a:cs typeface="Segoe UI" panose="020B0502040204020203" pitchFamily="34" charset="0"/>
                        </a:rPr>
                        <m:t>❷</m:t>
                      </m:r>
                      <m:r>
                        <a:rPr lang="en-US" sz="18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sz="1800" b="0" i="1" smtClean="0">
                          <a:solidFill>
                            <a:schemeClr val="tx1"/>
                          </a:solidFill>
                          <a:latin typeface="Cambria Math" panose="02040503050406030204" pitchFamily="18" charset="0"/>
                          <a:cs typeface="Segoe UI" panose="020B0502040204020203" pitchFamily="34" charset="0"/>
                        </a:rPr>
                        <m:t>❸</m:t>
                      </m:r>
                    </m:oMath>
                  </m:oMathPara>
                </a14:m>
                <a:endParaRPr lang="en-US" dirty="0">
                  <a:solidFill>
                    <a:srgbClr val="C00000"/>
                  </a:solidFill>
                  <a:latin typeface="Segoe UI" panose="020B0502040204020203" pitchFamily="34" charset="0"/>
                  <a:cs typeface="Segoe UI" panose="020B0502040204020203" pitchFamily="34" charset="0"/>
                </a:endParaRPr>
              </a:p>
            </p:txBody>
          </p:sp>
        </mc:Choice>
        <mc:Fallback>
          <p:sp>
            <p:nvSpPr>
              <p:cNvPr id="40" name="Google Shape;347;p39">
                <a:extLst>
                  <a:ext uri="{FF2B5EF4-FFF2-40B4-BE49-F238E27FC236}">
                    <a16:creationId xmlns:a16="http://schemas.microsoft.com/office/drawing/2014/main" id="{6BBA0AD8-909A-7DE7-A889-AADF49E3E07C}"/>
                  </a:ext>
                </a:extLst>
              </p:cNvPr>
              <p:cNvSpPr txBox="1">
                <a:spLocks noRot="1" noChangeAspect="1" noMove="1" noResize="1" noEditPoints="1" noAdjustHandles="1" noChangeArrowheads="1" noChangeShapeType="1" noTextEdit="1"/>
              </p:cNvSpPr>
              <p:nvPr/>
            </p:nvSpPr>
            <p:spPr>
              <a:xfrm>
                <a:off x="495162" y="5343623"/>
                <a:ext cx="6803105" cy="1209578"/>
              </a:xfrm>
              <a:prstGeom prst="rect">
                <a:avLst/>
              </a:prstGeom>
              <a:blipFill>
                <a:blip r:embed="rId3"/>
                <a:stretch>
                  <a:fillRect l="-717"/>
                </a:stretch>
              </a:blipFill>
              <a:ln>
                <a:noFill/>
              </a:ln>
            </p:spPr>
            <p:txBody>
              <a:bodyPr/>
              <a:lstStyle/>
              <a:p>
                <a:r>
                  <a:rPr lang="en-US">
                    <a:noFill/>
                  </a:rPr>
                  <a:t> </a:t>
                </a:r>
              </a:p>
            </p:txBody>
          </p:sp>
        </mc:Fallback>
      </mc:AlternateContent>
      <p:sp>
        <p:nvSpPr>
          <p:cNvPr id="41" name="Arrow: Right 40">
            <a:extLst>
              <a:ext uri="{FF2B5EF4-FFF2-40B4-BE49-F238E27FC236}">
                <a16:creationId xmlns:a16="http://schemas.microsoft.com/office/drawing/2014/main" id="{76520BCE-8B5A-AF95-AB43-D4342DA77652}"/>
              </a:ext>
            </a:extLst>
          </p:cNvPr>
          <p:cNvSpPr/>
          <p:nvPr/>
        </p:nvSpPr>
        <p:spPr>
          <a:xfrm>
            <a:off x="1786466" y="4122496"/>
            <a:ext cx="4909069" cy="57505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endParaRPr>
          </a:p>
        </p:txBody>
      </p:sp>
    </p:spTree>
    <p:extLst>
      <p:ext uri="{BB962C8B-B14F-4D97-AF65-F5344CB8AC3E}">
        <p14:creationId xmlns:p14="http://schemas.microsoft.com/office/powerpoint/2010/main" val="891273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29</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Error Aware Data Migration</a:t>
            </a:r>
          </a:p>
        </p:txBody>
      </p:sp>
      <p:grpSp>
        <p:nvGrpSpPr>
          <p:cNvPr id="37" name="Group 36">
            <a:extLst>
              <a:ext uri="{FF2B5EF4-FFF2-40B4-BE49-F238E27FC236}">
                <a16:creationId xmlns:a16="http://schemas.microsoft.com/office/drawing/2014/main" id="{30E02E3E-BCCF-23E2-1373-67F0C94360D0}"/>
              </a:ext>
            </a:extLst>
          </p:cNvPr>
          <p:cNvGrpSpPr/>
          <p:nvPr/>
        </p:nvGrpSpPr>
        <p:grpSpPr>
          <a:xfrm>
            <a:off x="495162" y="909723"/>
            <a:ext cx="6058765" cy="2476787"/>
            <a:chOff x="435167" y="952215"/>
            <a:chExt cx="6058765" cy="2476787"/>
          </a:xfrm>
        </p:grpSpPr>
        <p:sp>
          <p:nvSpPr>
            <p:cNvPr id="8" name="Google Shape;116;p26">
              <a:extLst>
                <a:ext uri="{FF2B5EF4-FFF2-40B4-BE49-F238E27FC236}">
                  <a16:creationId xmlns:a16="http://schemas.microsoft.com/office/drawing/2014/main" id="{9280687B-8C27-D8C3-3412-AA5C926DAC2B}"/>
                </a:ext>
              </a:extLst>
            </p:cNvPr>
            <p:cNvSpPr/>
            <p:nvPr/>
          </p:nvSpPr>
          <p:spPr>
            <a:xfrm rot="5400000">
              <a:off x="2226156" y="-838774"/>
              <a:ext cx="2476787" cy="6058765"/>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NAND flash plane</a:t>
              </a:r>
            </a:p>
          </p:txBody>
        </p:sp>
        <p:sp>
          <p:nvSpPr>
            <p:cNvPr id="9" name="Google Shape;116;p26">
              <a:extLst>
                <a:ext uri="{FF2B5EF4-FFF2-40B4-BE49-F238E27FC236}">
                  <a16:creationId xmlns:a16="http://schemas.microsoft.com/office/drawing/2014/main" id="{0D096F2E-570E-70DE-AE49-D26B17750FDD}"/>
                </a:ext>
              </a:extLst>
            </p:cNvPr>
            <p:cNvSpPr/>
            <p:nvPr/>
          </p:nvSpPr>
          <p:spPr>
            <a:xfrm rot="5400000">
              <a:off x="865454" y="1262780"/>
              <a:ext cx="844756" cy="1381442"/>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31" name="Google Shape;116;p26">
              <a:extLst>
                <a:ext uri="{FF2B5EF4-FFF2-40B4-BE49-F238E27FC236}">
                  <a16:creationId xmlns:a16="http://schemas.microsoft.com/office/drawing/2014/main" id="{3279EB05-5E40-80B0-E1DD-C1B4E3EC00F3}"/>
                </a:ext>
              </a:extLst>
            </p:cNvPr>
            <p:cNvSpPr/>
            <p:nvPr/>
          </p:nvSpPr>
          <p:spPr>
            <a:xfrm rot="5400000">
              <a:off x="4109533" y="682566"/>
              <a:ext cx="1775599" cy="2584280"/>
            </a:xfrm>
            <a:prstGeom prst="rect">
              <a:avLst/>
            </a:prstGeom>
            <a:solidFill>
              <a:schemeClr val="bg1"/>
            </a:solidFill>
            <a:ln w="28575" cap="flat" cmpd="sng">
              <a:solidFill>
                <a:srgbClr val="0070C0"/>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rgbClr val="0070C0"/>
                  </a:solidFill>
                  <a:latin typeface="Segoe UI" panose="020B0502040204020203" pitchFamily="34" charset="0"/>
                  <a:cs typeface="Segoe UI" panose="020B0502040204020203" pitchFamily="34" charset="0"/>
                  <a:sym typeface="Arial"/>
                </a:rPr>
                <a:t>Free Block 0</a:t>
              </a:r>
            </a:p>
          </p:txBody>
        </p:sp>
        <p:sp>
          <p:nvSpPr>
            <p:cNvPr id="33" name="Arrow: Right 32">
              <a:extLst>
                <a:ext uri="{FF2B5EF4-FFF2-40B4-BE49-F238E27FC236}">
                  <a16:creationId xmlns:a16="http://schemas.microsoft.com/office/drawing/2014/main" id="{F441020E-5B45-5F48-7EE9-0F3C3526EE75}"/>
                </a:ext>
              </a:extLst>
            </p:cNvPr>
            <p:cNvSpPr/>
            <p:nvPr/>
          </p:nvSpPr>
          <p:spPr>
            <a:xfrm>
              <a:off x="2109095" y="1551602"/>
              <a:ext cx="1506172"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Copyback</a:t>
              </a:r>
            </a:p>
          </p:txBody>
        </p:sp>
      </p:grpSp>
      <p:grpSp>
        <p:nvGrpSpPr>
          <p:cNvPr id="36" name="Group 35">
            <a:extLst>
              <a:ext uri="{FF2B5EF4-FFF2-40B4-BE49-F238E27FC236}">
                <a16:creationId xmlns:a16="http://schemas.microsoft.com/office/drawing/2014/main" id="{68418CF6-927A-16DE-A34D-C0822F1F370B}"/>
              </a:ext>
            </a:extLst>
          </p:cNvPr>
          <p:cNvGrpSpPr/>
          <p:nvPr/>
        </p:nvGrpSpPr>
        <p:grpSpPr>
          <a:xfrm>
            <a:off x="7694517" y="909723"/>
            <a:ext cx="3741018" cy="2476788"/>
            <a:chOff x="6571381" y="952215"/>
            <a:chExt cx="3741018" cy="2476788"/>
          </a:xfrm>
        </p:grpSpPr>
        <p:sp>
          <p:nvSpPr>
            <p:cNvPr id="35" name="Google Shape;116;p26">
              <a:extLst>
                <a:ext uri="{FF2B5EF4-FFF2-40B4-BE49-F238E27FC236}">
                  <a16:creationId xmlns:a16="http://schemas.microsoft.com/office/drawing/2014/main" id="{5916D546-C8F7-F1FA-A56C-2962BC98D773}"/>
                </a:ext>
              </a:extLst>
            </p:cNvPr>
            <p:cNvSpPr/>
            <p:nvPr/>
          </p:nvSpPr>
          <p:spPr>
            <a:xfrm rot="5400000">
              <a:off x="7203496" y="320100"/>
              <a:ext cx="2476788" cy="3741018"/>
            </a:xfrm>
            <a:prstGeom prst="rect">
              <a:avLst/>
            </a:prstGeom>
            <a:solidFill>
              <a:schemeClr val="bg1"/>
            </a:solidFill>
            <a:ln w="28575" cap="flat" cmpd="sng">
              <a:solidFill>
                <a:schemeClr val="dk1"/>
              </a:solidFill>
              <a:prstDash val="dash"/>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Global Block Set</a:t>
              </a:r>
            </a:p>
          </p:txBody>
        </p:sp>
        <p:sp>
          <p:nvSpPr>
            <p:cNvPr id="34" name="Google Shape;116;p26">
              <a:extLst>
                <a:ext uri="{FF2B5EF4-FFF2-40B4-BE49-F238E27FC236}">
                  <a16:creationId xmlns:a16="http://schemas.microsoft.com/office/drawing/2014/main" id="{9ABABA1D-DD3E-7BF9-7739-58EB4CCCA165}"/>
                </a:ext>
              </a:extLst>
            </p:cNvPr>
            <p:cNvSpPr/>
            <p:nvPr/>
          </p:nvSpPr>
          <p:spPr>
            <a:xfrm rot="5400000">
              <a:off x="7569530" y="674718"/>
              <a:ext cx="1775599" cy="2584280"/>
            </a:xfrm>
            <a:prstGeom prst="rect">
              <a:avLst/>
            </a:prstGeom>
            <a:solidFill>
              <a:schemeClr val="bg1"/>
            </a:solidFill>
            <a:ln w="28575" cap="flat" cmpd="sng">
              <a:solidFill>
                <a:schemeClr val="accent2">
                  <a:lumMod val="75000"/>
                </a:schemeClr>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accent2">
                      <a:lumMod val="75000"/>
                    </a:schemeClr>
                  </a:solidFill>
                  <a:latin typeface="Segoe UI" panose="020B0502040204020203" pitchFamily="34" charset="0"/>
                  <a:cs typeface="Segoe UI" panose="020B0502040204020203" pitchFamily="34" charset="0"/>
                  <a:sym typeface="Arial"/>
                </a:rPr>
                <a:t>Free Block 1</a:t>
              </a:r>
            </a:p>
          </p:txBody>
        </p:sp>
      </p:grpSp>
      <p:grpSp>
        <p:nvGrpSpPr>
          <p:cNvPr id="39" name="Group 38">
            <a:extLst>
              <a:ext uri="{FF2B5EF4-FFF2-40B4-BE49-F238E27FC236}">
                <a16:creationId xmlns:a16="http://schemas.microsoft.com/office/drawing/2014/main" id="{C312D02B-DB33-7FE6-9225-4784432AAB3C}"/>
              </a:ext>
            </a:extLst>
          </p:cNvPr>
          <p:cNvGrpSpPr/>
          <p:nvPr/>
        </p:nvGrpSpPr>
        <p:grpSpPr>
          <a:xfrm>
            <a:off x="806015" y="3828018"/>
            <a:ext cx="10579969" cy="1370019"/>
            <a:chOff x="435163" y="4204700"/>
            <a:chExt cx="10579969" cy="1370019"/>
          </a:xfrm>
        </p:grpSpPr>
        <p:sp>
          <p:nvSpPr>
            <p:cNvPr id="3" name="Google Shape;116;p26">
              <a:extLst>
                <a:ext uri="{FF2B5EF4-FFF2-40B4-BE49-F238E27FC236}">
                  <a16:creationId xmlns:a16="http://schemas.microsoft.com/office/drawing/2014/main" id="{CE397426-BC3F-587F-9422-FC7CE21BC54F}"/>
                </a:ext>
              </a:extLst>
            </p:cNvPr>
            <p:cNvSpPr/>
            <p:nvPr/>
          </p:nvSpPr>
          <p:spPr>
            <a:xfrm rot="5400000">
              <a:off x="5040138" y="-400275"/>
              <a:ext cx="1370019" cy="10579969"/>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SSD controller</a:t>
              </a:r>
            </a:p>
          </p:txBody>
        </p:sp>
        <p:sp>
          <p:nvSpPr>
            <p:cNvPr id="5" name="Google Shape;116;p26">
              <a:extLst>
                <a:ext uri="{FF2B5EF4-FFF2-40B4-BE49-F238E27FC236}">
                  <a16:creationId xmlns:a16="http://schemas.microsoft.com/office/drawing/2014/main" id="{E63C72D0-A519-A5F9-3A03-DAAAB7B5EED0}"/>
                </a:ext>
              </a:extLst>
            </p:cNvPr>
            <p:cNvSpPr/>
            <p:nvPr/>
          </p:nvSpPr>
          <p:spPr>
            <a:xfrm rot="5400000">
              <a:off x="8297959" y="2583936"/>
              <a:ext cx="642115" cy="4318964"/>
            </a:xfrm>
            <a:prstGeom prst="rect">
              <a:avLst/>
            </a:prstGeom>
            <a:solidFill>
              <a:schemeClr val="bg1">
                <a:lumMod val="50000"/>
              </a:schemeClr>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Error correction </a:t>
              </a:r>
              <a:r>
                <a:rPr lang="en-US" sz="2400" dirty="0">
                  <a:solidFill>
                    <a:schemeClr val="bg1"/>
                  </a:solidFill>
                  <a:latin typeface="Segoe UI" panose="020B0502040204020203" pitchFamily="34" charset="0"/>
                  <a:cs typeface="Segoe UI" panose="020B0502040204020203" pitchFamily="34" charset="0"/>
                  <a:sym typeface="Arial"/>
                </a:rPr>
                <a:t>(or ECC)</a:t>
              </a:r>
            </a:p>
          </p:txBody>
        </p:sp>
      </p:grpSp>
      <p:sp>
        <p:nvSpPr>
          <p:cNvPr id="32" name="Arrow: Right 31">
            <a:extLst>
              <a:ext uri="{FF2B5EF4-FFF2-40B4-BE49-F238E27FC236}">
                <a16:creationId xmlns:a16="http://schemas.microsoft.com/office/drawing/2014/main" id="{6B15487D-F3BF-4EF0-7630-202F74504C38}"/>
              </a:ext>
            </a:extLst>
          </p:cNvPr>
          <p:cNvSpPr/>
          <p:nvPr/>
        </p:nvSpPr>
        <p:spPr>
          <a:xfrm rot="18385657">
            <a:off x="6986359" y="2844079"/>
            <a:ext cx="1532625"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sp>
        <p:nvSpPr>
          <p:cNvPr id="25" name="Rectangle 24">
            <a:extLst>
              <a:ext uri="{FF2B5EF4-FFF2-40B4-BE49-F238E27FC236}">
                <a16:creationId xmlns:a16="http://schemas.microsoft.com/office/drawing/2014/main" id="{37D30E87-1AC0-81AE-D7BE-F1AFE4287A9D}"/>
              </a:ext>
            </a:extLst>
          </p:cNvPr>
          <p:cNvSpPr/>
          <p:nvPr/>
        </p:nvSpPr>
        <p:spPr>
          <a:xfrm rot="5400000">
            <a:off x="819931" y="3339865"/>
            <a:ext cx="2071473" cy="36576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endParaRPr>
          </a:p>
        </p:txBody>
      </p:sp>
      <p:sp>
        <p:nvSpPr>
          <p:cNvPr id="26" name="Google Shape;347;p39">
            <a:extLst>
              <a:ext uri="{FF2B5EF4-FFF2-40B4-BE49-F238E27FC236}">
                <a16:creationId xmlns:a16="http://schemas.microsoft.com/office/drawing/2014/main" id="{5E7BFAE5-4D43-DAD7-B507-9D1A1AED2672}"/>
              </a:ext>
            </a:extLst>
          </p:cNvPr>
          <p:cNvSpPr txBox="1">
            <a:spLocks/>
          </p:cNvSpPr>
          <p:nvPr/>
        </p:nvSpPr>
        <p:spPr>
          <a:xfrm>
            <a:off x="2451338" y="1182135"/>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❶</a:t>
            </a:r>
          </a:p>
        </p:txBody>
      </p:sp>
      <p:sp>
        <p:nvSpPr>
          <p:cNvPr id="27" name="Google Shape;347;p39">
            <a:extLst>
              <a:ext uri="{FF2B5EF4-FFF2-40B4-BE49-F238E27FC236}">
                <a16:creationId xmlns:a16="http://schemas.microsoft.com/office/drawing/2014/main" id="{960E8DF4-23FD-E44B-7C43-42CFC7052CFC}"/>
              </a:ext>
            </a:extLst>
          </p:cNvPr>
          <p:cNvSpPr txBox="1">
            <a:spLocks/>
          </p:cNvSpPr>
          <p:nvPr/>
        </p:nvSpPr>
        <p:spPr>
          <a:xfrm>
            <a:off x="1074737" y="2419633"/>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❷</a:t>
            </a:r>
          </a:p>
        </p:txBody>
      </p:sp>
      <p:sp>
        <p:nvSpPr>
          <p:cNvPr id="30" name="Google Shape;347;p39">
            <a:extLst>
              <a:ext uri="{FF2B5EF4-FFF2-40B4-BE49-F238E27FC236}">
                <a16:creationId xmlns:a16="http://schemas.microsoft.com/office/drawing/2014/main" id="{14C8719A-BEA3-63DA-AE0C-288B44D75731}"/>
              </a:ext>
            </a:extLst>
          </p:cNvPr>
          <p:cNvSpPr txBox="1">
            <a:spLocks/>
          </p:cNvSpPr>
          <p:nvPr/>
        </p:nvSpPr>
        <p:spPr>
          <a:xfrm>
            <a:off x="6937013" y="2838621"/>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❸</a:t>
            </a:r>
          </a:p>
        </p:txBody>
      </p:sp>
      <mc:AlternateContent xmlns:mc="http://schemas.openxmlformats.org/markup-compatibility/2006">
        <mc:Choice xmlns:a14="http://schemas.microsoft.com/office/drawing/2010/main" Requires="a14">
          <p:sp>
            <p:nvSpPr>
              <p:cNvPr id="40" name="Google Shape;347;p39">
                <a:extLst>
                  <a:ext uri="{FF2B5EF4-FFF2-40B4-BE49-F238E27FC236}">
                    <a16:creationId xmlns:a16="http://schemas.microsoft.com/office/drawing/2014/main" id="{6BBA0AD8-909A-7DE7-A889-AADF49E3E07C}"/>
                  </a:ext>
                </a:extLst>
              </p:cNvPr>
              <p:cNvSpPr txBox="1">
                <a:spLocks/>
              </p:cNvSpPr>
              <p:nvPr/>
            </p:nvSpPr>
            <p:spPr>
              <a:xfrm>
                <a:off x="495162" y="5343623"/>
                <a:ext cx="10377444" cy="1479254"/>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b="1" dirty="0">
                    <a:solidFill>
                      <a:schemeClr val="tx1"/>
                    </a:solidFill>
                    <a:latin typeface="Segoe UI" panose="020B0502040204020203" pitchFamily="34" charset="0"/>
                    <a:cs typeface="Segoe UI" panose="020B0502040204020203" pitchFamily="34" charset="0"/>
                  </a:rPr>
                  <a:t>Access latency of data migration</a:t>
                </a:r>
                <a:r>
                  <a:rPr lang="en-US" dirty="0">
                    <a:solidFill>
                      <a:schemeClr val="tx1"/>
                    </a:solidFill>
                    <a:latin typeface="Segoe UI" panose="020B0502040204020203" pitchFamily="34" charset="0"/>
                    <a:cs typeface="Segoe UI" panose="020B0502040204020203" pitchFamily="34" charset="0"/>
                  </a:rPr>
                  <a:t>:</a:t>
                </a:r>
              </a:p>
              <a:p>
                <a:pPr marL="0" indent="0">
                  <a:lnSpc>
                    <a:spcPct val="100000"/>
                  </a:lnSpc>
                  <a:buClr>
                    <a:schemeClr val="dk1"/>
                  </a:buClr>
                  <a:buSzPts val="2200"/>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cs typeface="Segoe UI" panose="020B0502040204020203" pitchFamily="34" charset="0"/>
                            </a:rPr>
                          </m:ctrlPr>
                        </m:sSubPr>
                        <m:e>
                          <m:r>
                            <a:rPr lang="en-US" sz="1800" b="0" i="1" smtClean="0">
                              <a:latin typeface="Cambria Math" panose="02040503050406030204" pitchFamily="18" charset="0"/>
                              <a:cs typeface="Segoe UI" panose="020B0502040204020203" pitchFamily="34" charset="0"/>
                            </a:rPr>
                            <m:t>𝐴𝑐𝑐𝑒𝑠𝑠</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𝑙𝑎𝑡𝑒𝑛𝑐𝑦</m:t>
                          </m:r>
                        </m:e>
                        <m:sub>
                          <m:r>
                            <a:rPr lang="en-US" sz="1800" b="0" i="1" smtClean="0">
                              <a:latin typeface="Cambria Math" panose="02040503050406030204" pitchFamily="18" charset="0"/>
                              <a:cs typeface="Segoe UI" panose="020B0502040204020203" pitchFamily="34" charset="0"/>
                            </a:rPr>
                            <m:t>𝑐𝑜𝑝𝑦𝑏𝑎𝑐𝑘</m:t>
                          </m:r>
                        </m:sub>
                      </m:sSub>
                      <m:r>
                        <a:rPr lang="en-US" sz="1800" b="0" i="1" smtClean="0">
                          <a:latin typeface="Cambria Math" panose="02040503050406030204" pitchFamily="18" charset="0"/>
                          <a:cs typeface="Segoe UI" panose="020B0502040204020203" pitchFamily="34" charset="0"/>
                        </a:rPr>
                        <m:t>=</m:t>
                      </m:r>
                      <m:r>
                        <a:rPr lang="en-US" sz="1800" b="0" i="1" smtClean="0">
                          <a:solidFill>
                            <a:schemeClr val="accent6">
                              <a:lumMod val="75000"/>
                            </a:schemeClr>
                          </a:solidFill>
                          <a:latin typeface="Cambria Math" panose="02040503050406030204" pitchFamily="18" charset="0"/>
                          <a:cs typeface="Segoe UI" panose="020B0502040204020203" pitchFamily="34" charset="0"/>
                        </a:rPr>
                        <m:t>❶</m:t>
                      </m:r>
                    </m:oMath>
                  </m:oMathPara>
                </a14:m>
                <a:endParaRPr lang="en-US" sz="1800" dirty="0">
                  <a:latin typeface="Segoe UI" panose="020B0502040204020203" pitchFamily="34" charset="0"/>
                  <a:cs typeface="Segoe UI" panose="020B0502040204020203" pitchFamily="34" charset="0"/>
                </a:endParaRPr>
              </a:p>
              <a:p>
                <a:pPr marL="0" indent="0">
                  <a:lnSpc>
                    <a:spcPct val="100000"/>
                  </a:lnSpc>
                  <a:buClr>
                    <a:schemeClr val="dk1"/>
                  </a:buClr>
                  <a:buSzPts val="2200"/>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cs typeface="Segoe UI" panose="020B0502040204020203" pitchFamily="34" charset="0"/>
                            </a:rPr>
                          </m:ctrlPr>
                        </m:sSubPr>
                        <m:e>
                          <m:r>
                            <a:rPr lang="en-US" sz="1800" b="0" i="1" smtClean="0">
                              <a:latin typeface="Cambria Math" panose="02040503050406030204" pitchFamily="18" charset="0"/>
                              <a:cs typeface="Segoe UI" panose="020B0502040204020203" pitchFamily="34" charset="0"/>
                            </a:rPr>
                            <m:t>𝐴𝑐𝑐𝑒𝑠𝑠</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𝑙𝑎𝑡𝑒𝑛𝑐𝑦</m:t>
                          </m:r>
                        </m:e>
                        <m:sub>
                          <m:r>
                            <a:rPr lang="en-US" i="1">
                              <a:latin typeface="Cambria Math" panose="02040503050406030204" pitchFamily="18" charset="0"/>
                              <a:cs typeface="Segoe UI" panose="020B0502040204020203" pitchFamily="34" charset="0"/>
                            </a:rPr>
                            <m:t>𝑒𝑥𝑡𝑒𝑟𝑛𝑎𝑙</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𝑑𝑎𝑡𝑎</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𝑚𝑜𝑣𝑒</m:t>
                          </m:r>
                        </m:sub>
                      </m:sSub>
                      <m:r>
                        <a:rPr lang="en-US" sz="1800" b="0" i="1" smtClean="0">
                          <a:latin typeface="Cambria Math" panose="02040503050406030204" pitchFamily="18" charset="0"/>
                          <a:cs typeface="Segoe UI" panose="020B0502040204020203" pitchFamily="34" charset="0"/>
                        </a:rPr>
                        <m:t>=</m:t>
                      </m:r>
                      <m:r>
                        <a:rPr lang="en-US" sz="1800" b="0" i="1" smtClean="0">
                          <a:solidFill>
                            <a:schemeClr val="tx1"/>
                          </a:solidFill>
                          <a:latin typeface="Cambria Math" panose="02040503050406030204" pitchFamily="18" charset="0"/>
                          <a:cs typeface="Segoe UI" panose="020B0502040204020203" pitchFamily="34" charset="0"/>
                        </a:rPr>
                        <m:t>❷</m:t>
                      </m:r>
                      <m:r>
                        <a:rPr lang="en-US" sz="18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sz="1800" b="0" i="1" smtClean="0">
                          <a:solidFill>
                            <a:schemeClr val="tx1"/>
                          </a:solidFill>
                          <a:latin typeface="Cambria Math" panose="02040503050406030204" pitchFamily="18" charset="0"/>
                          <a:cs typeface="Segoe UI" panose="020B0502040204020203" pitchFamily="34" charset="0"/>
                        </a:rPr>
                        <m:t>❸</m:t>
                      </m:r>
                    </m:oMath>
                  </m:oMathPara>
                </a14:m>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rgbClr val="C00000"/>
                    </a:solidFill>
                    <a:latin typeface="Segoe UI" panose="020B0502040204020203" pitchFamily="34" charset="0"/>
                    <a:cs typeface="Segoe UI" panose="020B0502040204020203" pitchFamily="34" charset="0"/>
                  </a:rPr>
                  <a:t>Access latency for reading copyback count is needed</a:t>
                </a:r>
              </a:p>
            </p:txBody>
          </p:sp>
        </mc:Choice>
        <mc:Fallback>
          <p:sp>
            <p:nvSpPr>
              <p:cNvPr id="40" name="Google Shape;347;p39">
                <a:extLst>
                  <a:ext uri="{FF2B5EF4-FFF2-40B4-BE49-F238E27FC236}">
                    <a16:creationId xmlns:a16="http://schemas.microsoft.com/office/drawing/2014/main" id="{6BBA0AD8-909A-7DE7-A889-AADF49E3E07C}"/>
                  </a:ext>
                </a:extLst>
              </p:cNvPr>
              <p:cNvSpPr txBox="1">
                <a:spLocks noRot="1" noChangeAspect="1" noMove="1" noResize="1" noEditPoints="1" noAdjustHandles="1" noChangeArrowheads="1" noChangeShapeType="1" noTextEdit="1"/>
              </p:cNvSpPr>
              <p:nvPr/>
            </p:nvSpPr>
            <p:spPr>
              <a:xfrm>
                <a:off x="495162" y="5343623"/>
                <a:ext cx="10377444" cy="1479254"/>
              </a:xfrm>
              <a:prstGeom prst="rect">
                <a:avLst/>
              </a:prstGeom>
              <a:blipFill>
                <a:blip r:embed="rId3"/>
                <a:stretch>
                  <a:fillRect l="-470"/>
                </a:stretch>
              </a:blipFill>
              <a:ln>
                <a:noFill/>
              </a:ln>
            </p:spPr>
            <p:txBody>
              <a:bodyPr/>
              <a:lstStyle/>
              <a:p>
                <a:r>
                  <a:rPr lang="en-US">
                    <a:noFill/>
                  </a:rPr>
                  <a:t> </a:t>
                </a:r>
              </a:p>
            </p:txBody>
          </p:sp>
        </mc:Fallback>
      </mc:AlternateContent>
      <p:sp>
        <p:nvSpPr>
          <p:cNvPr id="41" name="Arrow: Right 40">
            <a:extLst>
              <a:ext uri="{FF2B5EF4-FFF2-40B4-BE49-F238E27FC236}">
                <a16:creationId xmlns:a16="http://schemas.microsoft.com/office/drawing/2014/main" id="{76520BCE-8B5A-AF95-AB43-D4342DA77652}"/>
              </a:ext>
            </a:extLst>
          </p:cNvPr>
          <p:cNvSpPr/>
          <p:nvPr/>
        </p:nvSpPr>
        <p:spPr>
          <a:xfrm>
            <a:off x="1786466" y="4122496"/>
            <a:ext cx="4909069" cy="57505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endParaRPr>
          </a:p>
        </p:txBody>
      </p:sp>
      <p:sp>
        <p:nvSpPr>
          <p:cNvPr id="2" name="Arrow: Right 1">
            <a:extLst>
              <a:ext uri="{FF2B5EF4-FFF2-40B4-BE49-F238E27FC236}">
                <a16:creationId xmlns:a16="http://schemas.microsoft.com/office/drawing/2014/main" id="{939C7786-A007-FAB5-CC2A-5D69BA563801}"/>
              </a:ext>
            </a:extLst>
          </p:cNvPr>
          <p:cNvSpPr/>
          <p:nvPr/>
        </p:nvSpPr>
        <p:spPr>
          <a:xfrm rot="5400000">
            <a:off x="352063" y="2957453"/>
            <a:ext cx="1510425" cy="468812"/>
          </a:xfrm>
          <a:prstGeom prst="righ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sp>
        <p:nvSpPr>
          <p:cNvPr id="6" name="Google Shape;116;p26">
            <a:extLst>
              <a:ext uri="{FF2B5EF4-FFF2-40B4-BE49-F238E27FC236}">
                <a16:creationId xmlns:a16="http://schemas.microsoft.com/office/drawing/2014/main" id="{5D13BFA6-3C81-9A46-6F7D-A194B949091D}"/>
              </a:ext>
            </a:extLst>
          </p:cNvPr>
          <p:cNvSpPr/>
          <p:nvPr/>
        </p:nvSpPr>
        <p:spPr>
          <a:xfrm rot="5400000">
            <a:off x="3134068" y="2023507"/>
            <a:ext cx="642115" cy="4686458"/>
          </a:xfrm>
          <a:prstGeom prst="rect">
            <a:avLst/>
          </a:prstGeom>
          <a:solidFill>
            <a:srgbClr val="C00000"/>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Copyback feasibility detector</a:t>
            </a:r>
            <a:endParaRPr lang="en-US" sz="2400" dirty="0">
              <a:solidFill>
                <a:schemeClr val="bg1"/>
              </a:solidFill>
              <a:latin typeface="Segoe UI" panose="020B0502040204020203" pitchFamily="34" charset="0"/>
              <a:cs typeface="Segoe UI" panose="020B0502040204020203" pitchFamily="34" charset="0"/>
              <a:sym typeface="Arial"/>
            </a:endParaRPr>
          </a:p>
        </p:txBody>
      </p:sp>
    </p:spTree>
    <p:extLst>
      <p:ext uri="{BB962C8B-B14F-4D97-AF65-F5344CB8AC3E}">
        <p14:creationId xmlns:p14="http://schemas.microsoft.com/office/powerpoint/2010/main" val="81553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3</a:t>
            </a:fld>
            <a:endParaRPr lang="en-US" sz="2400" dirty="0">
              <a:solidFill>
                <a:schemeClr val="tx1"/>
              </a:solidFill>
              <a:latin typeface="Segoe UI" panose="020B0502040204020203" pitchFamily="34" charset="0"/>
              <a:cs typeface="Segoe UI" panose="020B0502040204020203" pitchFamily="34" charset="0"/>
            </a:endParaRPr>
          </a:p>
        </p:txBody>
      </p:sp>
      <p:sp>
        <p:nvSpPr>
          <p:cNvPr id="5" name="Title 1">
            <a:extLst>
              <a:ext uri="{FF2B5EF4-FFF2-40B4-BE49-F238E27FC236}">
                <a16:creationId xmlns:a16="http://schemas.microsoft.com/office/drawing/2014/main" id="{BEDABC4C-B474-CFE9-EE06-76F07C5410E6}"/>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SSDs performs out-of-place update due to erase-before-write property of NAND flash memory</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Out-of-Place Update</a:t>
            </a:r>
          </a:p>
        </p:txBody>
      </p:sp>
      <p:grpSp>
        <p:nvGrpSpPr>
          <p:cNvPr id="16" name="Group 15">
            <a:extLst>
              <a:ext uri="{FF2B5EF4-FFF2-40B4-BE49-F238E27FC236}">
                <a16:creationId xmlns:a16="http://schemas.microsoft.com/office/drawing/2014/main" id="{EFBFFC11-9C65-0076-8C58-2580B56B52FA}"/>
              </a:ext>
            </a:extLst>
          </p:cNvPr>
          <p:cNvGrpSpPr/>
          <p:nvPr/>
        </p:nvGrpSpPr>
        <p:grpSpPr>
          <a:xfrm>
            <a:off x="400638" y="1695899"/>
            <a:ext cx="4572000" cy="3200400"/>
            <a:chOff x="381572" y="1506712"/>
            <a:chExt cx="5029200" cy="3566160"/>
          </a:xfrm>
        </p:grpSpPr>
        <p:sp>
          <p:nvSpPr>
            <p:cNvPr id="2" name="Google Shape;116;p26">
              <a:extLst>
                <a:ext uri="{FF2B5EF4-FFF2-40B4-BE49-F238E27FC236}">
                  <a16:creationId xmlns:a16="http://schemas.microsoft.com/office/drawing/2014/main" id="{1DD568BC-36F4-8068-028F-56BE6703B5A4}"/>
                </a:ext>
              </a:extLst>
            </p:cNvPr>
            <p:cNvSpPr/>
            <p:nvPr/>
          </p:nvSpPr>
          <p:spPr>
            <a:xfrm rot="5400000">
              <a:off x="1113092" y="775192"/>
              <a:ext cx="3566160" cy="5029200"/>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Block 0</a:t>
              </a:r>
            </a:p>
          </p:txBody>
        </p:sp>
        <p:sp>
          <p:nvSpPr>
            <p:cNvPr id="3" name="Google Shape;116;p26">
              <a:extLst>
                <a:ext uri="{FF2B5EF4-FFF2-40B4-BE49-F238E27FC236}">
                  <a16:creationId xmlns:a16="http://schemas.microsoft.com/office/drawing/2014/main" id="{1B24BE39-6823-C61E-9947-36B6B06B3070}"/>
                </a:ext>
              </a:extLst>
            </p:cNvPr>
            <p:cNvSpPr/>
            <p:nvPr/>
          </p:nvSpPr>
          <p:spPr>
            <a:xfrm rot="5400000">
              <a:off x="372633" y="1968725"/>
              <a:ext cx="2651760" cy="2103120"/>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Data A</a:t>
              </a:r>
            </a:p>
          </p:txBody>
        </p:sp>
        <p:sp>
          <p:nvSpPr>
            <p:cNvPr id="15" name="Google Shape;116;p26">
              <a:extLst>
                <a:ext uri="{FF2B5EF4-FFF2-40B4-BE49-F238E27FC236}">
                  <a16:creationId xmlns:a16="http://schemas.microsoft.com/office/drawing/2014/main" id="{EC26CA2D-745D-C6D4-860F-D2C546B15699}"/>
                </a:ext>
              </a:extLst>
            </p:cNvPr>
            <p:cNvSpPr/>
            <p:nvPr/>
          </p:nvSpPr>
          <p:spPr>
            <a:xfrm rot="5400000">
              <a:off x="2754542" y="1968725"/>
              <a:ext cx="2651760" cy="2103120"/>
            </a:xfrm>
            <a:prstGeom prst="rect">
              <a:avLst/>
            </a:prstGeom>
            <a:solidFill>
              <a:schemeClr val="bg1"/>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Free</a:t>
              </a:r>
            </a:p>
          </p:txBody>
        </p:sp>
      </p:grpSp>
      <p:grpSp>
        <p:nvGrpSpPr>
          <p:cNvPr id="17" name="Group 16">
            <a:extLst>
              <a:ext uri="{FF2B5EF4-FFF2-40B4-BE49-F238E27FC236}">
                <a16:creationId xmlns:a16="http://schemas.microsoft.com/office/drawing/2014/main" id="{B86ED9A3-A861-746B-EC1E-BAA3198E06BD}"/>
              </a:ext>
            </a:extLst>
          </p:cNvPr>
          <p:cNvGrpSpPr/>
          <p:nvPr/>
        </p:nvGrpSpPr>
        <p:grpSpPr>
          <a:xfrm>
            <a:off x="7179354" y="1695899"/>
            <a:ext cx="4572000" cy="3200400"/>
            <a:chOff x="381572" y="1506712"/>
            <a:chExt cx="5029200" cy="3566160"/>
          </a:xfrm>
        </p:grpSpPr>
        <p:sp>
          <p:nvSpPr>
            <p:cNvPr id="18" name="Google Shape;116;p26">
              <a:extLst>
                <a:ext uri="{FF2B5EF4-FFF2-40B4-BE49-F238E27FC236}">
                  <a16:creationId xmlns:a16="http://schemas.microsoft.com/office/drawing/2014/main" id="{BF109704-CD36-6F02-2E43-01AA9DF33D70}"/>
                </a:ext>
              </a:extLst>
            </p:cNvPr>
            <p:cNvSpPr/>
            <p:nvPr/>
          </p:nvSpPr>
          <p:spPr>
            <a:xfrm rot="5400000">
              <a:off x="1113092" y="775192"/>
              <a:ext cx="3566160" cy="5029200"/>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Block 0</a:t>
              </a:r>
            </a:p>
          </p:txBody>
        </p:sp>
        <p:sp>
          <p:nvSpPr>
            <p:cNvPr id="19" name="Google Shape;116;p26">
              <a:extLst>
                <a:ext uri="{FF2B5EF4-FFF2-40B4-BE49-F238E27FC236}">
                  <a16:creationId xmlns:a16="http://schemas.microsoft.com/office/drawing/2014/main" id="{89CC25C2-1B36-6CC8-E12E-045259FA245A}"/>
                </a:ext>
              </a:extLst>
            </p:cNvPr>
            <p:cNvSpPr/>
            <p:nvPr/>
          </p:nvSpPr>
          <p:spPr>
            <a:xfrm rot="5400000">
              <a:off x="372633" y="1968725"/>
              <a:ext cx="2651760" cy="2103120"/>
            </a:xfrm>
            <a:prstGeom prst="rect">
              <a:avLst/>
            </a:prstGeom>
            <a:solidFill>
              <a:schemeClr val="bg1">
                <a:lumMod val="50000"/>
              </a:schemeClr>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Old Data A</a:t>
              </a:r>
            </a:p>
          </p:txBody>
        </p:sp>
        <p:sp>
          <p:nvSpPr>
            <p:cNvPr id="20" name="Google Shape;116;p26">
              <a:extLst>
                <a:ext uri="{FF2B5EF4-FFF2-40B4-BE49-F238E27FC236}">
                  <a16:creationId xmlns:a16="http://schemas.microsoft.com/office/drawing/2014/main" id="{4BFCB3C7-4397-926B-68A9-05B17FB6F7D4}"/>
                </a:ext>
              </a:extLst>
            </p:cNvPr>
            <p:cNvSpPr/>
            <p:nvPr/>
          </p:nvSpPr>
          <p:spPr>
            <a:xfrm rot="5400000">
              <a:off x="2754542" y="1968725"/>
              <a:ext cx="2651760" cy="2103120"/>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Data A</a:t>
              </a:r>
            </a:p>
          </p:txBody>
        </p:sp>
      </p:grpSp>
      <p:sp>
        <p:nvSpPr>
          <p:cNvPr id="22" name="Google Shape;347;p39">
            <a:extLst>
              <a:ext uri="{FF2B5EF4-FFF2-40B4-BE49-F238E27FC236}">
                <a16:creationId xmlns:a16="http://schemas.microsoft.com/office/drawing/2014/main" id="{B45AC803-A1A8-7FD8-A601-19829A4CBC4B}"/>
              </a:ext>
            </a:extLst>
          </p:cNvPr>
          <p:cNvSpPr txBox="1">
            <a:spLocks/>
          </p:cNvSpPr>
          <p:nvPr/>
        </p:nvSpPr>
        <p:spPr>
          <a:xfrm>
            <a:off x="1163688" y="5471361"/>
            <a:ext cx="3045899" cy="49431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rgbClr val="B34040"/>
                </a:solidFill>
                <a:latin typeface="Segoe UI" panose="020B0502040204020203" pitchFamily="34" charset="0"/>
                <a:cs typeface="Segoe UI" panose="020B0502040204020203" pitchFamily="34" charset="0"/>
              </a:rPr>
              <a:t>❶ Write data A in block 0</a:t>
            </a:r>
          </a:p>
        </p:txBody>
      </p:sp>
      <p:sp>
        <p:nvSpPr>
          <p:cNvPr id="23" name="Google Shape;347;p39">
            <a:extLst>
              <a:ext uri="{FF2B5EF4-FFF2-40B4-BE49-F238E27FC236}">
                <a16:creationId xmlns:a16="http://schemas.microsoft.com/office/drawing/2014/main" id="{03CBD10B-EE9B-EFF4-A17E-BE26276676D8}"/>
              </a:ext>
            </a:extLst>
          </p:cNvPr>
          <p:cNvSpPr txBox="1">
            <a:spLocks/>
          </p:cNvSpPr>
          <p:nvPr/>
        </p:nvSpPr>
        <p:spPr>
          <a:xfrm>
            <a:off x="6531428" y="5471361"/>
            <a:ext cx="5438273" cy="49431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rgbClr val="B34040"/>
                </a:solidFill>
                <a:latin typeface="Segoe UI" panose="020B0502040204020203" pitchFamily="34" charset="0"/>
                <a:cs typeface="Segoe UI" panose="020B0502040204020203" pitchFamily="34" charset="0"/>
              </a:rPr>
              <a:t>❷ Update data A in block 0 </a:t>
            </a:r>
            <a:r>
              <a:rPr lang="en-US" dirty="0">
                <a:solidFill>
                  <a:schemeClr val="bg1">
                    <a:lumMod val="65000"/>
                  </a:schemeClr>
                </a:solidFill>
                <a:latin typeface="Segoe UI" panose="020B0502040204020203" pitchFamily="34" charset="0"/>
                <a:cs typeface="Segoe UI" panose="020B0502040204020203" pitchFamily="34" charset="0"/>
              </a:rPr>
              <a:t>(&amp; mapping table)</a:t>
            </a:r>
          </a:p>
        </p:txBody>
      </p:sp>
      <p:sp>
        <p:nvSpPr>
          <p:cNvPr id="6" name="Arrow: Right 5">
            <a:extLst>
              <a:ext uri="{FF2B5EF4-FFF2-40B4-BE49-F238E27FC236}">
                <a16:creationId xmlns:a16="http://schemas.microsoft.com/office/drawing/2014/main" id="{1DCD83F2-8636-31B9-30A0-E6A2A3EDB1DC}"/>
              </a:ext>
            </a:extLst>
          </p:cNvPr>
          <p:cNvSpPr/>
          <p:nvPr/>
        </p:nvSpPr>
        <p:spPr>
          <a:xfrm>
            <a:off x="5422582" y="2880844"/>
            <a:ext cx="1346433"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9" name="Google Shape;180;p30">
            <a:extLst>
              <a:ext uri="{FF2B5EF4-FFF2-40B4-BE49-F238E27FC236}">
                <a16:creationId xmlns:a16="http://schemas.microsoft.com/office/drawing/2014/main" id="{67FBE313-A19B-1036-0342-606185D7E58D}"/>
              </a:ext>
            </a:extLst>
          </p:cNvPr>
          <p:cNvSpPr txBox="1"/>
          <p:nvPr/>
        </p:nvSpPr>
        <p:spPr>
          <a:xfrm>
            <a:off x="400638" y="6253257"/>
            <a:ext cx="10811798" cy="604743"/>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SSDs (Solid State Drives)</a:t>
            </a:r>
          </a:p>
          <a:p>
            <a:pPr>
              <a:buClr>
                <a:srgbClr val="000000"/>
              </a:buClr>
              <a:buSzPts val="800"/>
            </a:pPr>
            <a:r>
              <a:rPr lang="en-US" sz="900" dirty="0">
                <a:latin typeface="Segoe UI" panose="020B0502040204020203" pitchFamily="34" charset="0"/>
                <a:cs typeface="Segoe UI" panose="020B0502040204020203" pitchFamily="34" charset="0"/>
              </a:rPr>
              <a:t>Erase-before-write property means the data must be erased before being written in NAND flash memory. </a:t>
            </a:r>
            <a:endParaRPr lang="en-US" sz="900" dirty="0">
              <a:solidFill>
                <a:srgbClr val="000000"/>
              </a:solidFill>
              <a:latin typeface="Segoe UI" panose="020B0502040204020203" pitchFamily="34" charset="0"/>
              <a:cs typeface="Segoe UI" panose="020B0502040204020203" pitchFamily="34" charset="0"/>
              <a:sym typeface="Arial"/>
            </a:endParaRPr>
          </a:p>
        </p:txBody>
      </p:sp>
    </p:spTree>
    <p:extLst>
      <p:ext uri="{BB962C8B-B14F-4D97-AF65-F5344CB8AC3E}">
        <p14:creationId xmlns:p14="http://schemas.microsoft.com/office/powerpoint/2010/main" val="3188918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30</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Copyback Error Aware Data Migration</a:t>
            </a:r>
          </a:p>
        </p:txBody>
      </p:sp>
      <p:grpSp>
        <p:nvGrpSpPr>
          <p:cNvPr id="37" name="Group 36">
            <a:extLst>
              <a:ext uri="{FF2B5EF4-FFF2-40B4-BE49-F238E27FC236}">
                <a16:creationId xmlns:a16="http://schemas.microsoft.com/office/drawing/2014/main" id="{30E02E3E-BCCF-23E2-1373-67F0C94360D0}"/>
              </a:ext>
            </a:extLst>
          </p:cNvPr>
          <p:cNvGrpSpPr/>
          <p:nvPr/>
        </p:nvGrpSpPr>
        <p:grpSpPr>
          <a:xfrm>
            <a:off x="495162" y="909723"/>
            <a:ext cx="6058765" cy="2476787"/>
            <a:chOff x="435167" y="952215"/>
            <a:chExt cx="6058765" cy="2476787"/>
          </a:xfrm>
        </p:grpSpPr>
        <p:sp>
          <p:nvSpPr>
            <p:cNvPr id="8" name="Google Shape;116;p26">
              <a:extLst>
                <a:ext uri="{FF2B5EF4-FFF2-40B4-BE49-F238E27FC236}">
                  <a16:creationId xmlns:a16="http://schemas.microsoft.com/office/drawing/2014/main" id="{9280687B-8C27-D8C3-3412-AA5C926DAC2B}"/>
                </a:ext>
              </a:extLst>
            </p:cNvPr>
            <p:cNvSpPr/>
            <p:nvPr/>
          </p:nvSpPr>
          <p:spPr>
            <a:xfrm rot="5400000">
              <a:off x="2226156" y="-838774"/>
              <a:ext cx="2476787" cy="6058765"/>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NAND flash plane</a:t>
              </a:r>
            </a:p>
          </p:txBody>
        </p:sp>
        <p:sp>
          <p:nvSpPr>
            <p:cNvPr id="9" name="Google Shape;116;p26">
              <a:extLst>
                <a:ext uri="{FF2B5EF4-FFF2-40B4-BE49-F238E27FC236}">
                  <a16:creationId xmlns:a16="http://schemas.microsoft.com/office/drawing/2014/main" id="{0D096F2E-570E-70DE-AE49-D26B17750FDD}"/>
                </a:ext>
              </a:extLst>
            </p:cNvPr>
            <p:cNvSpPr/>
            <p:nvPr/>
          </p:nvSpPr>
          <p:spPr>
            <a:xfrm rot="5400000">
              <a:off x="865454" y="1262780"/>
              <a:ext cx="844756" cy="1381442"/>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31" name="Google Shape;116;p26">
              <a:extLst>
                <a:ext uri="{FF2B5EF4-FFF2-40B4-BE49-F238E27FC236}">
                  <a16:creationId xmlns:a16="http://schemas.microsoft.com/office/drawing/2014/main" id="{3279EB05-5E40-80B0-E1DD-C1B4E3EC00F3}"/>
                </a:ext>
              </a:extLst>
            </p:cNvPr>
            <p:cNvSpPr/>
            <p:nvPr/>
          </p:nvSpPr>
          <p:spPr>
            <a:xfrm rot="5400000">
              <a:off x="4109533" y="682566"/>
              <a:ext cx="1775599" cy="2584280"/>
            </a:xfrm>
            <a:prstGeom prst="rect">
              <a:avLst/>
            </a:prstGeom>
            <a:solidFill>
              <a:schemeClr val="bg1"/>
            </a:solidFill>
            <a:ln w="28575" cap="flat" cmpd="sng">
              <a:solidFill>
                <a:srgbClr val="0070C0"/>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rgbClr val="0070C0"/>
                  </a:solidFill>
                  <a:latin typeface="Segoe UI" panose="020B0502040204020203" pitchFamily="34" charset="0"/>
                  <a:cs typeface="Segoe UI" panose="020B0502040204020203" pitchFamily="34" charset="0"/>
                  <a:sym typeface="Arial"/>
                </a:rPr>
                <a:t>Free Block 0</a:t>
              </a:r>
            </a:p>
          </p:txBody>
        </p:sp>
        <p:sp>
          <p:nvSpPr>
            <p:cNvPr id="33" name="Arrow: Right 32">
              <a:extLst>
                <a:ext uri="{FF2B5EF4-FFF2-40B4-BE49-F238E27FC236}">
                  <a16:creationId xmlns:a16="http://schemas.microsoft.com/office/drawing/2014/main" id="{F441020E-5B45-5F48-7EE9-0F3C3526EE75}"/>
                </a:ext>
              </a:extLst>
            </p:cNvPr>
            <p:cNvSpPr/>
            <p:nvPr/>
          </p:nvSpPr>
          <p:spPr>
            <a:xfrm>
              <a:off x="2109095" y="1551602"/>
              <a:ext cx="1506172"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Copyback</a:t>
              </a:r>
            </a:p>
          </p:txBody>
        </p:sp>
      </p:grpSp>
      <p:grpSp>
        <p:nvGrpSpPr>
          <p:cNvPr id="36" name="Group 35">
            <a:extLst>
              <a:ext uri="{FF2B5EF4-FFF2-40B4-BE49-F238E27FC236}">
                <a16:creationId xmlns:a16="http://schemas.microsoft.com/office/drawing/2014/main" id="{68418CF6-927A-16DE-A34D-C0822F1F370B}"/>
              </a:ext>
            </a:extLst>
          </p:cNvPr>
          <p:cNvGrpSpPr/>
          <p:nvPr/>
        </p:nvGrpSpPr>
        <p:grpSpPr>
          <a:xfrm>
            <a:off x="7694517" y="909723"/>
            <a:ext cx="3741018" cy="2476788"/>
            <a:chOff x="6571381" y="952215"/>
            <a:chExt cx="3741018" cy="2476788"/>
          </a:xfrm>
        </p:grpSpPr>
        <p:sp>
          <p:nvSpPr>
            <p:cNvPr id="35" name="Google Shape;116;p26">
              <a:extLst>
                <a:ext uri="{FF2B5EF4-FFF2-40B4-BE49-F238E27FC236}">
                  <a16:creationId xmlns:a16="http://schemas.microsoft.com/office/drawing/2014/main" id="{5916D546-C8F7-F1FA-A56C-2962BC98D773}"/>
                </a:ext>
              </a:extLst>
            </p:cNvPr>
            <p:cNvSpPr/>
            <p:nvPr/>
          </p:nvSpPr>
          <p:spPr>
            <a:xfrm rot="5400000">
              <a:off x="7203496" y="320100"/>
              <a:ext cx="2476788" cy="3741018"/>
            </a:xfrm>
            <a:prstGeom prst="rect">
              <a:avLst/>
            </a:prstGeom>
            <a:solidFill>
              <a:schemeClr val="bg1"/>
            </a:solidFill>
            <a:ln w="28575" cap="flat" cmpd="sng">
              <a:solidFill>
                <a:schemeClr val="dk1"/>
              </a:solidFill>
              <a:prstDash val="dash"/>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Global Block Set</a:t>
              </a:r>
            </a:p>
          </p:txBody>
        </p:sp>
        <p:sp>
          <p:nvSpPr>
            <p:cNvPr id="34" name="Google Shape;116;p26">
              <a:extLst>
                <a:ext uri="{FF2B5EF4-FFF2-40B4-BE49-F238E27FC236}">
                  <a16:creationId xmlns:a16="http://schemas.microsoft.com/office/drawing/2014/main" id="{9ABABA1D-DD3E-7BF9-7739-58EB4CCCA165}"/>
                </a:ext>
              </a:extLst>
            </p:cNvPr>
            <p:cNvSpPr/>
            <p:nvPr/>
          </p:nvSpPr>
          <p:spPr>
            <a:xfrm rot="5400000">
              <a:off x="7569530" y="674718"/>
              <a:ext cx="1775599" cy="2584280"/>
            </a:xfrm>
            <a:prstGeom prst="rect">
              <a:avLst/>
            </a:prstGeom>
            <a:solidFill>
              <a:schemeClr val="bg1"/>
            </a:solidFill>
            <a:ln w="28575" cap="flat" cmpd="sng">
              <a:solidFill>
                <a:schemeClr val="accent2">
                  <a:lumMod val="75000"/>
                </a:schemeClr>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accent2">
                      <a:lumMod val="75000"/>
                    </a:schemeClr>
                  </a:solidFill>
                  <a:latin typeface="Segoe UI" panose="020B0502040204020203" pitchFamily="34" charset="0"/>
                  <a:cs typeface="Segoe UI" panose="020B0502040204020203" pitchFamily="34" charset="0"/>
                  <a:sym typeface="Arial"/>
                </a:rPr>
                <a:t>Free Block 1</a:t>
              </a:r>
            </a:p>
          </p:txBody>
        </p:sp>
      </p:grpSp>
      <p:grpSp>
        <p:nvGrpSpPr>
          <p:cNvPr id="39" name="Group 38">
            <a:extLst>
              <a:ext uri="{FF2B5EF4-FFF2-40B4-BE49-F238E27FC236}">
                <a16:creationId xmlns:a16="http://schemas.microsoft.com/office/drawing/2014/main" id="{C312D02B-DB33-7FE6-9225-4784432AAB3C}"/>
              </a:ext>
            </a:extLst>
          </p:cNvPr>
          <p:cNvGrpSpPr/>
          <p:nvPr/>
        </p:nvGrpSpPr>
        <p:grpSpPr>
          <a:xfrm>
            <a:off x="806015" y="3828018"/>
            <a:ext cx="10579969" cy="1370019"/>
            <a:chOff x="435163" y="4204700"/>
            <a:chExt cx="10579969" cy="1370019"/>
          </a:xfrm>
        </p:grpSpPr>
        <p:sp>
          <p:nvSpPr>
            <p:cNvPr id="3" name="Google Shape;116;p26">
              <a:extLst>
                <a:ext uri="{FF2B5EF4-FFF2-40B4-BE49-F238E27FC236}">
                  <a16:creationId xmlns:a16="http://schemas.microsoft.com/office/drawing/2014/main" id="{CE397426-BC3F-587F-9422-FC7CE21BC54F}"/>
                </a:ext>
              </a:extLst>
            </p:cNvPr>
            <p:cNvSpPr/>
            <p:nvPr/>
          </p:nvSpPr>
          <p:spPr>
            <a:xfrm rot="5400000">
              <a:off x="5040138" y="-400275"/>
              <a:ext cx="1370019" cy="10579969"/>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SSD controller</a:t>
              </a:r>
            </a:p>
          </p:txBody>
        </p:sp>
        <p:sp>
          <p:nvSpPr>
            <p:cNvPr id="5" name="Google Shape;116;p26">
              <a:extLst>
                <a:ext uri="{FF2B5EF4-FFF2-40B4-BE49-F238E27FC236}">
                  <a16:creationId xmlns:a16="http://schemas.microsoft.com/office/drawing/2014/main" id="{E63C72D0-A519-A5F9-3A03-DAAAB7B5EED0}"/>
                </a:ext>
              </a:extLst>
            </p:cNvPr>
            <p:cNvSpPr/>
            <p:nvPr/>
          </p:nvSpPr>
          <p:spPr>
            <a:xfrm rot="5400000">
              <a:off x="8297959" y="2583936"/>
              <a:ext cx="642115" cy="4318964"/>
            </a:xfrm>
            <a:prstGeom prst="rect">
              <a:avLst/>
            </a:prstGeom>
            <a:solidFill>
              <a:schemeClr val="bg1">
                <a:lumMod val="50000"/>
              </a:schemeClr>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Error correction </a:t>
              </a:r>
              <a:r>
                <a:rPr lang="en-US" sz="2400" dirty="0">
                  <a:solidFill>
                    <a:schemeClr val="bg1"/>
                  </a:solidFill>
                  <a:latin typeface="Segoe UI" panose="020B0502040204020203" pitchFamily="34" charset="0"/>
                  <a:cs typeface="Segoe UI" panose="020B0502040204020203" pitchFamily="34" charset="0"/>
                  <a:sym typeface="Arial"/>
                </a:rPr>
                <a:t>(or ECC)</a:t>
              </a:r>
            </a:p>
          </p:txBody>
        </p:sp>
      </p:grpSp>
      <p:sp>
        <p:nvSpPr>
          <p:cNvPr id="32" name="Arrow: Right 31">
            <a:extLst>
              <a:ext uri="{FF2B5EF4-FFF2-40B4-BE49-F238E27FC236}">
                <a16:creationId xmlns:a16="http://schemas.microsoft.com/office/drawing/2014/main" id="{6B15487D-F3BF-4EF0-7630-202F74504C38}"/>
              </a:ext>
            </a:extLst>
          </p:cNvPr>
          <p:cNvSpPr/>
          <p:nvPr/>
        </p:nvSpPr>
        <p:spPr>
          <a:xfrm rot="18385657">
            <a:off x="6986359" y="2844079"/>
            <a:ext cx="1532625"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sp>
        <p:nvSpPr>
          <p:cNvPr id="26" name="Google Shape;347;p39">
            <a:extLst>
              <a:ext uri="{FF2B5EF4-FFF2-40B4-BE49-F238E27FC236}">
                <a16:creationId xmlns:a16="http://schemas.microsoft.com/office/drawing/2014/main" id="{5E7BFAE5-4D43-DAD7-B507-9D1A1AED2672}"/>
              </a:ext>
            </a:extLst>
          </p:cNvPr>
          <p:cNvSpPr txBox="1">
            <a:spLocks/>
          </p:cNvSpPr>
          <p:nvPr/>
        </p:nvSpPr>
        <p:spPr>
          <a:xfrm>
            <a:off x="401748" y="2514849"/>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rgbClr val="C00000"/>
                </a:solidFill>
                <a:latin typeface="Segoe UI" panose="020B0502040204020203" pitchFamily="34" charset="0"/>
                <a:cs typeface="Segoe UI" panose="020B0502040204020203" pitchFamily="34" charset="0"/>
              </a:rPr>
              <a:t>❶</a:t>
            </a:r>
          </a:p>
        </p:txBody>
      </p:sp>
      <p:sp>
        <p:nvSpPr>
          <p:cNvPr id="27" name="Google Shape;347;p39">
            <a:extLst>
              <a:ext uri="{FF2B5EF4-FFF2-40B4-BE49-F238E27FC236}">
                <a16:creationId xmlns:a16="http://schemas.microsoft.com/office/drawing/2014/main" id="{960E8DF4-23FD-E44B-7C43-42CFC7052CFC}"/>
              </a:ext>
            </a:extLst>
          </p:cNvPr>
          <p:cNvSpPr txBox="1">
            <a:spLocks/>
          </p:cNvSpPr>
          <p:nvPr/>
        </p:nvSpPr>
        <p:spPr>
          <a:xfrm>
            <a:off x="2478877" y="1172483"/>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❷</a:t>
            </a:r>
          </a:p>
        </p:txBody>
      </p:sp>
      <p:sp>
        <p:nvSpPr>
          <p:cNvPr id="30" name="Google Shape;347;p39">
            <a:extLst>
              <a:ext uri="{FF2B5EF4-FFF2-40B4-BE49-F238E27FC236}">
                <a16:creationId xmlns:a16="http://schemas.microsoft.com/office/drawing/2014/main" id="{14C8719A-BEA3-63DA-AE0C-288B44D75731}"/>
              </a:ext>
            </a:extLst>
          </p:cNvPr>
          <p:cNvSpPr txBox="1">
            <a:spLocks/>
          </p:cNvSpPr>
          <p:nvPr/>
        </p:nvSpPr>
        <p:spPr>
          <a:xfrm>
            <a:off x="1863051" y="2431993"/>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❸</a:t>
            </a:r>
          </a:p>
        </p:txBody>
      </p:sp>
      <mc:AlternateContent xmlns:mc="http://schemas.openxmlformats.org/markup-compatibility/2006">
        <mc:Choice xmlns:a14="http://schemas.microsoft.com/office/drawing/2010/main" Requires="a14">
          <p:sp>
            <p:nvSpPr>
              <p:cNvPr id="40" name="Google Shape;347;p39">
                <a:extLst>
                  <a:ext uri="{FF2B5EF4-FFF2-40B4-BE49-F238E27FC236}">
                    <a16:creationId xmlns:a16="http://schemas.microsoft.com/office/drawing/2014/main" id="{6BBA0AD8-909A-7DE7-A889-AADF49E3E07C}"/>
                  </a:ext>
                </a:extLst>
              </p:cNvPr>
              <p:cNvSpPr txBox="1">
                <a:spLocks/>
              </p:cNvSpPr>
              <p:nvPr/>
            </p:nvSpPr>
            <p:spPr>
              <a:xfrm>
                <a:off x="495162" y="5343623"/>
                <a:ext cx="10155905" cy="143604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b="1" dirty="0">
                    <a:solidFill>
                      <a:schemeClr val="tx1"/>
                    </a:solidFill>
                    <a:latin typeface="Segoe UI" panose="020B0502040204020203" pitchFamily="34" charset="0"/>
                    <a:cs typeface="Segoe UI" panose="020B0502040204020203" pitchFamily="34" charset="0"/>
                  </a:rPr>
                  <a:t>Access latency of data migration</a:t>
                </a:r>
                <a:r>
                  <a:rPr lang="en-US" dirty="0">
                    <a:solidFill>
                      <a:schemeClr val="tx1"/>
                    </a:solidFill>
                    <a:latin typeface="Segoe UI" panose="020B0502040204020203" pitchFamily="34" charset="0"/>
                    <a:cs typeface="Segoe UI" panose="020B0502040204020203" pitchFamily="34" charset="0"/>
                  </a:rPr>
                  <a:t>:</a:t>
                </a:r>
              </a:p>
              <a:p>
                <a:pPr marL="0" indent="0">
                  <a:lnSpc>
                    <a:spcPct val="100000"/>
                  </a:lnSpc>
                  <a:buClr>
                    <a:schemeClr val="dk1"/>
                  </a:buClr>
                  <a:buSzPts val="2200"/>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cs typeface="Segoe UI" panose="020B0502040204020203" pitchFamily="34" charset="0"/>
                            </a:rPr>
                          </m:ctrlPr>
                        </m:sSubPr>
                        <m:e>
                          <m:r>
                            <a:rPr lang="en-US" sz="1800" b="0" i="1" smtClean="0">
                              <a:latin typeface="Cambria Math" panose="02040503050406030204" pitchFamily="18" charset="0"/>
                              <a:cs typeface="Segoe UI" panose="020B0502040204020203" pitchFamily="34" charset="0"/>
                            </a:rPr>
                            <m:t>𝐴𝑐𝑐𝑒𝑠𝑠</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𝑙𝑎𝑡𝑒𝑛𝑐𝑦</m:t>
                          </m:r>
                        </m:e>
                        <m:sub>
                          <m:r>
                            <a:rPr lang="en-US" sz="1800" b="0" i="1" smtClean="0">
                              <a:latin typeface="Cambria Math" panose="02040503050406030204" pitchFamily="18" charset="0"/>
                              <a:cs typeface="Segoe UI" panose="020B0502040204020203" pitchFamily="34" charset="0"/>
                            </a:rPr>
                            <m:t>𝑐𝑜𝑝𝑦𝑏𝑎𝑐𝑘</m:t>
                          </m:r>
                        </m:sub>
                      </m:sSub>
                      <m:r>
                        <a:rPr lang="en-US" sz="1800" b="0" i="1" smtClean="0">
                          <a:latin typeface="Cambria Math" panose="02040503050406030204" pitchFamily="18" charset="0"/>
                          <a:cs typeface="Segoe UI" panose="020B0502040204020203" pitchFamily="34" charset="0"/>
                        </a:rPr>
                        <m:t>=</m:t>
                      </m:r>
                      <m:r>
                        <a:rPr lang="en-US" i="1" smtClean="0">
                          <a:solidFill>
                            <a:srgbClr val="C00000"/>
                          </a:solidFill>
                          <a:latin typeface="Cambria Math" panose="02040503050406030204" pitchFamily="18" charset="0"/>
                          <a:cs typeface="Segoe UI" panose="020B0502040204020203" pitchFamily="34" charset="0"/>
                        </a:rPr>
                        <m:t>❶</m:t>
                      </m:r>
                      <m:r>
                        <a:rPr lang="en-US" i="1">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i="1">
                          <a:solidFill>
                            <a:schemeClr val="accent6">
                              <a:lumMod val="75000"/>
                            </a:schemeClr>
                          </a:solidFill>
                          <a:latin typeface="Cambria Math" panose="02040503050406030204" pitchFamily="18" charset="0"/>
                          <a:cs typeface="Segoe UI" panose="020B0502040204020203" pitchFamily="34" charset="0"/>
                        </a:rPr>
                        <m:t>❷</m:t>
                      </m:r>
                    </m:oMath>
                  </m:oMathPara>
                </a14:m>
                <a:endParaRPr lang="en-US" sz="1800" dirty="0">
                  <a:latin typeface="Segoe UI" panose="020B0502040204020203" pitchFamily="34" charset="0"/>
                  <a:cs typeface="Segoe UI" panose="020B0502040204020203" pitchFamily="34" charset="0"/>
                </a:endParaRPr>
              </a:p>
              <a:p>
                <a:pPr marL="0" indent="0">
                  <a:lnSpc>
                    <a:spcPct val="100000"/>
                  </a:lnSpc>
                  <a:buClr>
                    <a:schemeClr val="dk1"/>
                  </a:buClr>
                  <a:buSzPts val="2200"/>
                  <a:buNone/>
                </a:pPr>
                <a14:m>
                  <m:oMathPara xmlns:m="http://schemas.openxmlformats.org/officeDocument/2006/math">
                    <m:oMathParaPr>
                      <m:jc m:val="left"/>
                    </m:oMathParaPr>
                    <m:oMath xmlns:m="http://schemas.openxmlformats.org/officeDocument/2006/math">
                      <m:sSub>
                        <m:sSubPr>
                          <m:ctrlPr>
                            <a:rPr lang="en-US" sz="1800" i="1" smtClean="0">
                              <a:latin typeface="Cambria Math" panose="02040503050406030204" pitchFamily="18" charset="0"/>
                              <a:cs typeface="Segoe UI" panose="020B0502040204020203" pitchFamily="34" charset="0"/>
                            </a:rPr>
                          </m:ctrlPr>
                        </m:sSubPr>
                        <m:e>
                          <m:r>
                            <a:rPr lang="en-US" sz="1800" b="0" i="1" smtClean="0">
                              <a:latin typeface="Cambria Math" panose="02040503050406030204" pitchFamily="18" charset="0"/>
                              <a:cs typeface="Segoe UI" panose="020B0502040204020203" pitchFamily="34" charset="0"/>
                            </a:rPr>
                            <m:t>𝐴𝑐𝑐𝑒𝑠𝑠</m:t>
                          </m:r>
                          <m:r>
                            <a:rPr lang="en-US" sz="1800" b="0" i="1" smtClean="0">
                              <a:latin typeface="Cambria Math" panose="02040503050406030204" pitchFamily="18" charset="0"/>
                              <a:cs typeface="Segoe UI" panose="020B0502040204020203" pitchFamily="34" charset="0"/>
                            </a:rPr>
                            <m:t> </m:t>
                          </m:r>
                          <m:r>
                            <a:rPr lang="en-US" sz="1800" b="0" i="1" smtClean="0">
                              <a:latin typeface="Cambria Math" panose="02040503050406030204" pitchFamily="18" charset="0"/>
                              <a:cs typeface="Segoe UI" panose="020B0502040204020203" pitchFamily="34" charset="0"/>
                            </a:rPr>
                            <m:t>𝑙𝑎𝑡𝑒𝑛𝑐𝑦</m:t>
                          </m:r>
                        </m:e>
                        <m:sub>
                          <m:r>
                            <a:rPr lang="en-US" i="1">
                              <a:latin typeface="Cambria Math" panose="02040503050406030204" pitchFamily="18" charset="0"/>
                              <a:cs typeface="Segoe UI" panose="020B0502040204020203" pitchFamily="34" charset="0"/>
                            </a:rPr>
                            <m:t>𝑒𝑥𝑡𝑒𝑟𝑛𝑎𝑙</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𝑑𝑎𝑡𝑎</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𝑚𝑜𝑣𝑒</m:t>
                          </m:r>
                        </m:sub>
                      </m:sSub>
                      <m:r>
                        <a:rPr lang="en-US" sz="1800" b="0" i="1" smtClean="0">
                          <a:latin typeface="Cambria Math" panose="02040503050406030204" pitchFamily="18" charset="0"/>
                          <a:cs typeface="Segoe UI" panose="020B0502040204020203" pitchFamily="34" charset="0"/>
                        </a:rPr>
                        <m:t>=</m:t>
                      </m:r>
                      <m:r>
                        <a:rPr lang="en-US" i="1">
                          <a:solidFill>
                            <a:srgbClr val="C00000"/>
                          </a:solidFill>
                          <a:latin typeface="Cambria Math" panose="02040503050406030204" pitchFamily="18" charset="0"/>
                          <a:cs typeface="Segoe UI" panose="020B0502040204020203" pitchFamily="34" charset="0"/>
                        </a:rPr>
                        <m:t>❶</m:t>
                      </m:r>
                      <m:r>
                        <a:rPr lang="en-US" sz="1800" b="0"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sz="1800" b="0" i="1" smtClean="0">
                          <a:solidFill>
                            <a:schemeClr val="tx1"/>
                          </a:solidFill>
                          <a:latin typeface="Cambria Math" panose="02040503050406030204" pitchFamily="18" charset="0"/>
                          <a:cs typeface="Segoe UI" panose="020B0502040204020203" pitchFamily="34" charset="0"/>
                        </a:rPr>
                        <m:t>❸</m:t>
                      </m:r>
                      <m:r>
                        <a:rPr lang="en-US" i="1">
                          <a:solidFill>
                            <a:schemeClr val="tx1"/>
                          </a:solidFill>
                          <a:latin typeface="Cambria Math" panose="02040503050406030204" pitchFamily="18" charset="0"/>
                          <a:ea typeface="Cambria Math" panose="02040503050406030204" pitchFamily="18" charset="0"/>
                          <a:cs typeface="Segoe UI" panose="020B0502040204020203" pitchFamily="34" charset="0"/>
                        </a:rPr>
                        <m:t>+</m:t>
                      </m:r>
                      <m:r>
                        <a:rPr lang="en-US" i="1" smtClean="0">
                          <a:solidFill>
                            <a:schemeClr val="tx1"/>
                          </a:solidFill>
                          <a:latin typeface="Cambria Math" panose="02040503050406030204" pitchFamily="18" charset="0"/>
                          <a:ea typeface="Cambria Math" panose="02040503050406030204" pitchFamily="18" charset="0"/>
                          <a:cs typeface="Segoe UI" panose="020B0502040204020203" pitchFamily="34" charset="0"/>
                        </a:rPr>
                        <m:t>❹</m:t>
                      </m:r>
                    </m:oMath>
                  </m:oMathPara>
                </a14:m>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rgbClr val="C00000"/>
                    </a:solidFill>
                    <a:latin typeface="Segoe UI" panose="020B0502040204020203" pitchFamily="34" charset="0"/>
                    <a:cs typeface="Segoe UI" panose="020B0502040204020203" pitchFamily="34" charset="0"/>
                  </a:rPr>
                  <a:t>Access latency for reading copyback count is needed:</a:t>
                </a:r>
                <a:r>
                  <a:rPr lang="en-US" dirty="0">
                    <a:solidFill>
                      <a:srgbClr val="C00000"/>
                    </a:solidFill>
                    <a:cs typeface="Segoe UI" panose="020B0502040204020203" pitchFamily="34" charset="0"/>
                  </a:rPr>
                  <a:t> </a:t>
                </a:r>
                <a14:m>
                  <m:oMath xmlns:m="http://schemas.openxmlformats.org/officeDocument/2006/math">
                    <m:r>
                      <a:rPr lang="en-US" i="1">
                        <a:solidFill>
                          <a:srgbClr val="C00000"/>
                        </a:solidFill>
                        <a:latin typeface="Cambria Math" panose="02040503050406030204" pitchFamily="18" charset="0"/>
                        <a:cs typeface="Segoe UI" panose="020B0502040204020203" pitchFamily="34" charset="0"/>
                      </a:rPr>
                      <m:t>❶</m:t>
                    </m:r>
                  </m:oMath>
                </a14:m>
                <a:endParaRPr lang="en-US" dirty="0">
                  <a:solidFill>
                    <a:srgbClr val="C00000"/>
                  </a:solidFill>
                  <a:latin typeface="Segoe UI" panose="020B0502040204020203" pitchFamily="34" charset="0"/>
                  <a:cs typeface="Segoe UI" panose="020B0502040204020203" pitchFamily="34" charset="0"/>
                </a:endParaRPr>
              </a:p>
            </p:txBody>
          </p:sp>
        </mc:Choice>
        <mc:Fallback>
          <p:sp>
            <p:nvSpPr>
              <p:cNvPr id="40" name="Google Shape;347;p39">
                <a:extLst>
                  <a:ext uri="{FF2B5EF4-FFF2-40B4-BE49-F238E27FC236}">
                    <a16:creationId xmlns:a16="http://schemas.microsoft.com/office/drawing/2014/main" id="{6BBA0AD8-909A-7DE7-A889-AADF49E3E07C}"/>
                  </a:ext>
                </a:extLst>
              </p:cNvPr>
              <p:cNvSpPr txBox="1">
                <a:spLocks noRot="1" noChangeAspect="1" noMove="1" noResize="1" noEditPoints="1" noAdjustHandles="1" noChangeArrowheads="1" noChangeShapeType="1" noTextEdit="1"/>
              </p:cNvSpPr>
              <p:nvPr/>
            </p:nvSpPr>
            <p:spPr>
              <a:xfrm>
                <a:off x="495162" y="5343623"/>
                <a:ext cx="10155905" cy="1436042"/>
              </a:xfrm>
              <a:prstGeom prst="rect">
                <a:avLst/>
              </a:prstGeom>
              <a:blipFill>
                <a:blip r:embed="rId3"/>
                <a:stretch>
                  <a:fillRect l="-480"/>
                </a:stretch>
              </a:blipFill>
              <a:ln>
                <a:noFill/>
              </a:ln>
            </p:spPr>
            <p:txBody>
              <a:bodyPr/>
              <a:lstStyle/>
              <a:p>
                <a:r>
                  <a:rPr lang="en-US">
                    <a:noFill/>
                  </a:rPr>
                  <a:t> </a:t>
                </a:r>
              </a:p>
            </p:txBody>
          </p:sp>
        </mc:Fallback>
      </mc:AlternateContent>
      <p:sp>
        <p:nvSpPr>
          <p:cNvPr id="41" name="Arrow: Right 40">
            <a:extLst>
              <a:ext uri="{FF2B5EF4-FFF2-40B4-BE49-F238E27FC236}">
                <a16:creationId xmlns:a16="http://schemas.microsoft.com/office/drawing/2014/main" id="{76520BCE-8B5A-AF95-AB43-D4342DA77652}"/>
              </a:ext>
            </a:extLst>
          </p:cNvPr>
          <p:cNvSpPr/>
          <p:nvPr/>
        </p:nvSpPr>
        <p:spPr>
          <a:xfrm>
            <a:off x="5824854" y="4122496"/>
            <a:ext cx="1005532" cy="575059"/>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endParaRPr>
          </a:p>
        </p:txBody>
      </p:sp>
      <p:sp>
        <p:nvSpPr>
          <p:cNvPr id="2" name="Google Shape;116;p26">
            <a:extLst>
              <a:ext uri="{FF2B5EF4-FFF2-40B4-BE49-F238E27FC236}">
                <a16:creationId xmlns:a16="http://schemas.microsoft.com/office/drawing/2014/main" id="{BE574B49-C9B8-9786-92D4-DD0967FA31F4}"/>
              </a:ext>
            </a:extLst>
          </p:cNvPr>
          <p:cNvSpPr/>
          <p:nvPr/>
        </p:nvSpPr>
        <p:spPr>
          <a:xfrm rot="5400000">
            <a:off x="3134068" y="2023507"/>
            <a:ext cx="642115" cy="4686458"/>
          </a:xfrm>
          <a:prstGeom prst="rect">
            <a:avLst/>
          </a:prstGeom>
          <a:solidFill>
            <a:srgbClr val="C00000"/>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Copyback feasibility detector</a:t>
            </a:r>
            <a:endParaRPr lang="en-US" sz="2400" dirty="0">
              <a:solidFill>
                <a:schemeClr val="bg1"/>
              </a:solidFill>
              <a:latin typeface="Segoe UI" panose="020B0502040204020203" pitchFamily="34" charset="0"/>
              <a:cs typeface="Segoe UI" panose="020B0502040204020203" pitchFamily="34" charset="0"/>
              <a:sym typeface="Arial"/>
            </a:endParaRPr>
          </a:p>
        </p:txBody>
      </p:sp>
      <p:sp>
        <p:nvSpPr>
          <p:cNvPr id="10" name="Arrow: Right 9">
            <a:extLst>
              <a:ext uri="{FF2B5EF4-FFF2-40B4-BE49-F238E27FC236}">
                <a16:creationId xmlns:a16="http://schemas.microsoft.com/office/drawing/2014/main" id="{A5EA1236-AD43-FC6F-7496-254E92E9311E}"/>
              </a:ext>
            </a:extLst>
          </p:cNvPr>
          <p:cNvSpPr/>
          <p:nvPr/>
        </p:nvSpPr>
        <p:spPr>
          <a:xfrm rot="5400000">
            <a:off x="965082" y="2776603"/>
            <a:ext cx="1510425"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sp>
        <p:nvSpPr>
          <p:cNvPr id="11" name="Arrow: Right 10">
            <a:extLst>
              <a:ext uri="{FF2B5EF4-FFF2-40B4-BE49-F238E27FC236}">
                <a16:creationId xmlns:a16="http://schemas.microsoft.com/office/drawing/2014/main" id="{61FB36E5-6D78-C269-6473-5FCCD26AEFCB}"/>
              </a:ext>
            </a:extLst>
          </p:cNvPr>
          <p:cNvSpPr/>
          <p:nvPr/>
        </p:nvSpPr>
        <p:spPr>
          <a:xfrm rot="5400000">
            <a:off x="352063" y="2957453"/>
            <a:ext cx="1510425" cy="468812"/>
          </a:xfrm>
          <a:prstGeom prst="rightArrow">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1" dirty="0">
              <a:solidFill>
                <a:schemeClr val="bg1"/>
              </a:solidFill>
              <a:latin typeface="Segoe UI" panose="020B0502040204020203" pitchFamily="34" charset="0"/>
              <a:cs typeface="Segoe UI" panose="020B0502040204020203" pitchFamily="34" charset="0"/>
            </a:endParaRPr>
          </a:p>
        </p:txBody>
      </p:sp>
      <p:sp>
        <p:nvSpPr>
          <p:cNvPr id="12" name="Google Shape;347;p39">
            <a:extLst>
              <a:ext uri="{FF2B5EF4-FFF2-40B4-BE49-F238E27FC236}">
                <a16:creationId xmlns:a16="http://schemas.microsoft.com/office/drawing/2014/main" id="{8A5C0F9E-E1EB-8685-A75D-3CB60983AFB7}"/>
              </a:ext>
            </a:extLst>
          </p:cNvPr>
          <p:cNvSpPr txBox="1">
            <a:spLocks/>
          </p:cNvSpPr>
          <p:nvPr/>
        </p:nvSpPr>
        <p:spPr>
          <a:xfrm>
            <a:off x="6857753" y="2838621"/>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❹</a:t>
            </a:r>
          </a:p>
        </p:txBody>
      </p:sp>
    </p:spTree>
    <p:extLst>
      <p:ext uri="{BB962C8B-B14F-4D97-AF65-F5344CB8AC3E}">
        <p14:creationId xmlns:p14="http://schemas.microsoft.com/office/powerpoint/2010/main" val="3518106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31</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Summary</a:t>
            </a:r>
          </a:p>
        </p:txBody>
      </p:sp>
      <p:sp>
        <p:nvSpPr>
          <p:cNvPr id="6" name="Title 1">
            <a:extLst>
              <a:ext uri="{FF2B5EF4-FFF2-40B4-BE49-F238E27FC236}">
                <a16:creationId xmlns:a16="http://schemas.microsoft.com/office/drawing/2014/main" id="{2BAD58AF-4C03-0942-1B7B-64DC3E44EB4B}"/>
              </a:ext>
            </a:extLst>
          </p:cNvPr>
          <p:cNvSpPr txBox="1">
            <a:spLocks/>
          </p:cNvSpPr>
          <p:nvPr/>
        </p:nvSpPr>
        <p:spPr>
          <a:xfrm>
            <a:off x="310704" y="1025527"/>
            <a:ext cx="11570190" cy="5658736"/>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b="1" dirty="0">
                <a:latin typeface="Segoe UI" panose="020B0502040204020203" pitchFamily="34" charset="0"/>
                <a:cs typeface="Segoe UI" panose="020B0502040204020203" pitchFamily="34" charset="0"/>
              </a:rPr>
              <a:t>Background &amp; Problem</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GC is time-consuming and </a:t>
            </a:r>
            <a:r>
              <a:rPr lang="en-US" sz="1800" dirty="0">
                <a:solidFill>
                  <a:srgbClr val="C00000"/>
                </a:solidFill>
                <a:latin typeface="Segoe UI" panose="020B0502040204020203" pitchFamily="34" charset="0"/>
                <a:cs typeface="Segoe UI" panose="020B0502040204020203" pitchFamily="34" charset="0"/>
              </a:rPr>
              <a:t>data migration time </a:t>
            </a:r>
            <a:r>
              <a:rPr lang="en-US" sz="1800" dirty="0">
                <a:latin typeface="Segoe UI" panose="020B0502040204020203" pitchFamily="34" charset="0"/>
                <a:cs typeface="Segoe UI" panose="020B0502040204020203" pitchFamily="34" charset="0"/>
              </a:rPr>
              <a:t>can take 45% of total GC time </a:t>
            </a:r>
          </a:p>
          <a:p>
            <a:pPr algn="l">
              <a:lnSpc>
                <a:spcPct val="100000"/>
              </a:lnSpc>
            </a:pPr>
            <a:r>
              <a:rPr lang="en-US" sz="1800" dirty="0">
                <a:latin typeface="Segoe UI" panose="020B0502040204020203" pitchFamily="34" charset="0"/>
                <a:cs typeface="Segoe UI" panose="020B0502040204020203" pitchFamily="34" charset="0"/>
              </a:rPr>
              <a:t>2. Prior works have limited performance improvement for error correction</a:t>
            </a:r>
          </a:p>
          <a:p>
            <a:pPr algn="l">
              <a:lnSpc>
                <a:spcPct val="100000"/>
              </a:lnSpc>
            </a:pPr>
            <a:endParaRPr lang="en-US" sz="1800" b="1"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297677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32</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Summary</a:t>
            </a:r>
          </a:p>
        </p:txBody>
      </p:sp>
      <p:sp>
        <p:nvSpPr>
          <p:cNvPr id="6" name="Title 1">
            <a:extLst>
              <a:ext uri="{FF2B5EF4-FFF2-40B4-BE49-F238E27FC236}">
                <a16:creationId xmlns:a16="http://schemas.microsoft.com/office/drawing/2014/main" id="{2BAD58AF-4C03-0942-1B7B-64DC3E44EB4B}"/>
              </a:ext>
            </a:extLst>
          </p:cNvPr>
          <p:cNvSpPr txBox="1">
            <a:spLocks/>
          </p:cNvSpPr>
          <p:nvPr/>
        </p:nvSpPr>
        <p:spPr>
          <a:xfrm>
            <a:off x="310704" y="1025527"/>
            <a:ext cx="11570190" cy="5658736"/>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b="1" dirty="0">
                <a:latin typeface="Segoe UI" panose="020B0502040204020203" pitchFamily="34" charset="0"/>
                <a:cs typeface="Segoe UI" panose="020B0502040204020203" pitchFamily="34" charset="0"/>
              </a:rPr>
              <a:t>Background &amp; Problem</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GC is time-consuming and </a:t>
            </a:r>
            <a:r>
              <a:rPr lang="en-US" sz="1800" dirty="0">
                <a:solidFill>
                  <a:srgbClr val="C00000"/>
                </a:solidFill>
                <a:latin typeface="Segoe UI" panose="020B0502040204020203" pitchFamily="34" charset="0"/>
                <a:cs typeface="Segoe UI" panose="020B0502040204020203" pitchFamily="34" charset="0"/>
              </a:rPr>
              <a:t>data migration time </a:t>
            </a:r>
            <a:r>
              <a:rPr lang="en-US" sz="1800" dirty="0">
                <a:latin typeface="Segoe UI" panose="020B0502040204020203" pitchFamily="34" charset="0"/>
                <a:cs typeface="Segoe UI" panose="020B0502040204020203" pitchFamily="34" charset="0"/>
              </a:rPr>
              <a:t>can take 45% of total GC time </a:t>
            </a:r>
          </a:p>
          <a:p>
            <a:pPr algn="l">
              <a:lnSpc>
                <a:spcPct val="100000"/>
              </a:lnSpc>
            </a:pPr>
            <a:r>
              <a:rPr lang="en-US" sz="1800" dirty="0">
                <a:latin typeface="Segoe UI" panose="020B0502040204020203" pitchFamily="34" charset="0"/>
                <a:cs typeface="Segoe UI" panose="020B0502040204020203" pitchFamily="34" charset="0"/>
              </a:rPr>
              <a:t>2. Prior works have limited performance improvement for error correction</a:t>
            </a:r>
          </a:p>
          <a:p>
            <a:pPr algn="l">
              <a:lnSpc>
                <a:spcPct val="100000"/>
              </a:lnSpc>
            </a:pPr>
            <a:endParaRPr lang="en-US" sz="1800" b="1" dirty="0">
              <a:latin typeface="Segoe UI" panose="020B0502040204020203" pitchFamily="34" charset="0"/>
              <a:cs typeface="Segoe UI" panose="020B0502040204020203" pitchFamily="34" charset="0"/>
            </a:endParaRPr>
          </a:p>
          <a:p>
            <a:pPr algn="l">
              <a:lnSpc>
                <a:spcPct val="100000"/>
              </a:lnSpc>
            </a:pPr>
            <a:r>
              <a:rPr lang="en-US" sz="1800" b="1" dirty="0">
                <a:latin typeface="Segoe UI" panose="020B0502040204020203" pitchFamily="34" charset="0"/>
                <a:cs typeface="Segoe UI" panose="020B0502040204020203" pitchFamily="34" charset="0"/>
              </a:rPr>
              <a:t>Key observations</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ECC can protect against data loss within a certain number of copyback operations under different P/E cycles</a:t>
            </a:r>
          </a:p>
          <a:p>
            <a:pPr algn="l">
              <a:lnSpc>
                <a:spcPct val="100000"/>
              </a:lnSpc>
            </a:pPr>
            <a:r>
              <a:rPr lang="en-US" sz="1800" dirty="0">
                <a:latin typeface="Segoe UI" panose="020B0502040204020203" pitchFamily="34" charset="0"/>
                <a:cs typeface="Segoe UI" panose="020B0502040204020203" pitchFamily="34" charset="0"/>
              </a:rPr>
              <a:t>2. The secure threshold copyback counts gradually decrease as P/E cycles increase, ending up at zero</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312736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33</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Summary</a:t>
            </a:r>
          </a:p>
        </p:txBody>
      </p:sp>
      <p:sp>
        <p:nvSpPr>
          <p:cNvPr id="6" name="Title 1">
            <a:extLst>
              <a:ext uri="{FF2B5EF4-FFF2-40B4-BE49-F238E27FC236}">
                <a16:creationId xmlns:a16="http://schemas.microsoft.com/office/drawing/2014/main" id="{2BAD58AF-4C03-0942-1B7B-64DC3E44EB4B}"/>
              </a:ext>
            </a:extLst>
          </p:cNvPr>
          <p:cNvSpPr txBox="1">
            <a:spLocks/>
          </p:cNvSpPr>
          <p:nvPr/>
        </p:nvSpPr>
        <p:spPr>
          <a:xfrm>
            <a:off x="310704" y="1025527"/>
            <a:ext cx="11570190" cy="5658736"/>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b="1" dirty="0">
                <a:latin typeface="Segoe UI" panose="020B0502040204020203" pitchFamily="34" charset="0"/>
                <a:cs typeface="Segoe UI" panose="020B0502040204020203" pitchFamily="34" charset="0"/>
              </a:rPr>
              <a:t>Background &amp; Problem</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GC is time-consuming and </a:t>
            </a:r>
            <a:r>
              <a:rPr lang="en-US" sz="1800" dirty="0">
                <a:solidFill>
                  <a:srgbClr val="C00000"/>
                </a:solidFill>
                <a:latin typeface="Segoe UI" panose="020B0502040204020203" pitchFamily="34" charset="0"/>
                <a:cs typeface="Segoe UI" panose="020B0502040204020203" pitchFamily="34" charset="0"/>
              </a:rPr>
              <a:t>data migration time </a:t>
            </a:r>
            <a:r>
              <a:rPr lang="en-US" sz="1800" dirty="0">
                <a:latin typeface="Segoe UI" panose="020B0502040204020203" pitchFamily="34" charset="0"/>
                <a:cs typeface="Segoe UI" panose="020B0502040204020203" pitchFamily="34" charset="0"/>
              </a:rPr>
              <a:t>can take 45% of total GC time </a:t>
            </a:r>
          </a:p>
          <a:p>
            <a:pPr algn="l">
              <a:lnSpc>
                <a:spcPct val="100000"/>
              </a:lnSpc>
            </a:pPr>
            <a:r>
              <a:rPr lang="en-US" sz="1800" dirty="0">
                <a:latin typeface="Segoe UI" panose="020B0502040204020203" pitchFamily="34" charset="0"/>
                <a:cs typeface="Segoe UI" panose="020B0502040204020203" pitchFamily="34" charset="0"/>
              </a:rPr>
              <a:t>2. Prior works have limited performance improvement for error correction</a:t>
            </a:r>
          </a:p>
          <a:p>
            <a:pPr algn="l">
              <a:lnSpc>
                <a:spcPct val="100000"/>
              </a:lnSpc>
            </a:pPr>
            <a:endParaRPr lang="en-US" sz="1800" b="1" dirty="0">
              <a:latin typeface="Segoe UI" panose="020B0502040204020203" pitchFamily="34" charset="0"/>
              <a:cs typeface="Segoe UI" panose="020B0502040204020203" pitchFamily="34" charset="0"/>
            </a:endParaRPr>
          </a:p>
          <a:p>
            <a:pPr algn="l">
              <a:lnSpc>
                <a:spcPct val="100000"/>
              </a:lnSpc>
            </a:pPr>
            <a:r>
              <a:rPr lang="en-US" sz="1800" b="1" dirty="0">
                <a:latin typeface="Segoe UI" panose="020B0502040204020203" pitchFamily="34" charset="0"/>
                <a:cs typeface="Segoe UI" panose="020B0502040204020203" pitchFamily="34" charset="0"/>
              </a:rPr>
              <a:t>Key observations</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ECC can protect against data loss within a certain number of copyback operations under different P/E cycles</a:t>
            </a:r>
          </a:p>
          <a:p>
            <a:pPr algn="l">
              <a:lnSpc>
                <a:spcPct val="100000"/>
              </a:lnSpc>
            </a:pPr>
            <a:r>
              <a:rPr lang="en-US" sz="1800" dirty="0">
                <a:latin typeface="Segoe UI" panose="020B0502040204020203" pitchFamily="34" charset="0"/>
                <a:cs typeface="Segoe UI" panose="020B0502040204020203" pitchFamily="34" charset="0"/>
              </a:rPr>
              <a:t>2. The secure threshold copyback counts gradually decrease as P/E cycles increase, ending up at zero</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r>
              <a:rPr lang="en-US" sz="1800" b="1" dirty="0">
                <a:latin typeface="Segoe UI" panose="020B0502040204020203" pitchFamily="34" charset="0"/>
                <a:cs typeface="Segoe UI" panose="020B0502040204020203" pitchFamily="34" charset="0"/>
              </a:rPr>
              <a:t>Goal</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An algorithm that decides whether data can be migrated by copyback with correctable error:</a:t>
            </a:r>
          </a:p>
          <a:p>
            <a:pPr marL="285750" indent="-285750" algn="l">
              <a:lnSpc>
                <a:spcPct val="100000"/>
              </a:lnSpc>
              <a:buFont typeface="Wingdings" panose="05000000000000000000" pitchFamily="2" charset="2"/>
              <a:buChar char="§"/>
            </a:pPr>
            <a:r>
              <a:rPr lang="en-US" sz="1800" dirty="0">
                <a:latin typeface="Segoe UI" panose="020B0502040204020203" pitchFamily="34" charset="0"/>
                <a:cs typeface="Segoe UI" panose="020B0502040204020203" pitchFamily="34" charset="0"/>
              </a:rPr>
              <a:t>Utilizing copyback-based data migration efficiently</a:t>
            </a:r>
          </a:p>
          <a:p>
            <a:pPr marL="285750" indent="-285750" algn="l">
              <a:lnSpc>
                <a:spcPct val="100000"/>
              </a:lnSpc>
              <a:buFont typeface="Wingdings" panose="05000000000000000000" pitchFamily="2" charset="2"/>
              <a:buChar char="§"/>
            </a:pPr>
            <a:r>
              <a:rPr lang="en-US" sz="1800" dirty="0">
                <a:latin typeface="Segoe UI" panose="020B0502040204020203" pitchFamily="34" charset="0"/>
                <a:cs typeface="Segoe UI" panose="020B0502040204020203" pitchFamily="34" charset="0"/>
              </a:rPr>
              <a:t>Maintaining high reliability</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23031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34</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Summary</a:t>
            </a:r>
          </a:p>
        </p:txBody>
      </p:sp>
      <p:sp>
        <p:nvSpPr>
          <p:cNvPr id="6" name="Title 1">
            <a:extLst>
              <a:ext uri="{FF2B5EF4-FFF2-40B4-BE49-F238E27FC236}">
                <a16:creationId xmlns:a16="http://schemas.microsoft.com/office/drawing/2014/main" id="{2BAD58AF-4C03-0942-1B7B-64DC3E44EB4B}"/>
              </a:ext>
            </a:extLst>
          </p:cNvPr>
          <p:cNvSpPr txBox="1">
            <a:spLocks/>
          </p:cNvSpPr>
          <p:nvPr/>
        </p:nvSpPr>
        <p:spPr>
          <a:xfrm>
            <a:off x="310704" y="1025527"/>
            <a:ext cx="11570190" cy="5658736"/>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b="1" dirty="0">
                <a:latin typeface="Segoe UI" panose="020B0502040204020203" pitchFamily="34" charset="0"/>
                <a:cs typeface="Segoe UI" panose="020B0502040204020203" pitchFamily="34" charset="0"/>
              </a:rPr>
              <a:t>Background &amp; Problem</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GC is time-consuming and </a:t>
            </a:r>
            <a:r>
              <a:rPr lang="en-US" sz="1800" dirty="0">
                <a:solidFill>
                  <a:srgbClr val="C00000"/>
                </a:solidFill>
                <a:latin typeface="Segoe UI" panose="020B0502040204020203" pitchFamily="34" charset="0"/>
                <a:cs typeface="Segoe UI" panose="020B0502040204020203" pitchFamily="34" charset="0"/>
              </a:rPr>
              <a:t>data migration time </a:t>
            </a:r>
            <a:r>
              <a:rPr lang="en-US" sz="1800" dirty="0">
                <a:latin typeface="Segoe UI" panose="020B0502040204020203" pitchFamily="34" charset="0"/>
                <a:cs typeface="Segoe UI" panose="020B0502040204020203" pitchFamily="34" charset="0"/>
              </a:rPr>
              <a:t>can take 45% of total GC time </a:t>
            </a:r>
          </a:p>
          <a:p>
            <a:pPr algn="l">
              <a:lnSpc>
                <a:spcPct val="100000"/>
              </a:lnSpc>
            </a:pPr>
            <a:r>
              <a:rPr lang="en-US" sz="1800" dirty="0">
                <a:latin typeface="Segoe UI" panose="020B0502040204020203" pitchFamily="34" charset="0"/>
                <a:cs typeface="Segoe UI" panose="020B0502040204020203" pitchFamily="34" charset="0"/>
              </a:rPr>
              <a:t>2. Prior works have limited performance improvement for error correction</a:t>
            </a:r>
          </a:p>
          <a:p>
            <a:pPr algn="l">
              <a:lnSpc>
                <a:spcPct val="100000"/>
              </a:lnSpc>
            </a:pPr>
            <a:endParaRPr lang="en-US" sz="1800" b="1" dirty="0">
              <a:latin typeface="Segoe UI" panose="020B0502040204020203" pitchFamily="34" charset="0"/>
              <a:cs typeface="Segoe UI" panose="020B0502040204020203" pitchFamily="34" charset="0"/>
            </a:endParaRPr>
          </a:p>
          <a:p>
            <a:pPr algn="l">
              <a:lnSpc>
                <a:spcPct val="100000"/>
              </a:lnSpc>
            </a:pPr>
            <a:r>
              <a:rPr lang="en-US" sz="1800" b="1" dirty="0">
                <a:latin typeface="Segoe UI" panose="020B0502040204020203" pitchFamily="34" charset="0"/>
                <a:cs typeface="Segoe UI" panose="020B0502040204020203" pitchFamily="34" charset="0"/>
              </a:rPr>
              <a:t>Key observations</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ECC can protect against data loss within a certain number of copyback operations under different P/E cycles</a:t>
            </a:r>
          </a:p>
          <a:p>
            <a:pPr algn="l">
              <a:lnSpc>
                <a:spcPct val="100000"/>
              </a:lnSpc>
            </a:pPr>
            <a:r>
              <a:rPr lang="en-US" sz="1800" dirty="0">
                <a:latin typeface="Segoe UI" panose="020B0502040204020203" pitchFamily="34" charset="0"/>
                <a:cs typeface="Segoe UI" panose="020B0502040204020203" pitchFamily="34" charset="0"/>
              </a:rPr>
              <a:t>2. The secure threshold copyback counts gradually decrease as P/E cycles increase, ending up at zero</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r>
              <a:rPr lang="en-US" sz="1800" b="1" dirty="0">
                <a:latin typeface="Segoe UI" panose="020B0502040204020203" pitchFamily="34" charset="0"/>
                <a:cs typeface="Segoe UI" panose="020B0502040204020203" pitchFamily="34" charset="0"/>
              </a:rPr>
              <a:t>Goal</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An algorithm that decides whether data can be migrated by copyback with correctable error:</a:t>
            </a:r>
          </a:p>
          <a:p>
            <a:pPr marL="285750" indent="-285750" algn="l">
              <a:lnSpc>
                <a:spcPct val="100000"/>
              </a:lnSpc>
              <a:buFont typeface="Wingdings" panose="05000000000000000000" pitchFamily="2" charset="2"/>
              <a:buChar char="§"/>
            </a:pPr>
            <a:r>
              <a:rPr lang="en-US" sz="1800" dirty="0">
                <a:latin typeface="Segoe UI" panose="020B0502040204020203" pitchFamily="34" charset="0"/>
                <a:cs typeface="Segoe UI" panose="020B0502040204020203" pitchFamily="34" charset="0"/>
              </a:rPr>
              <a:t>Utilizing copyback-based data migration efficiently</a:t>
            </a:r>
          </a:p>
          <a:p>
            <a:pPr marL="285750" indent="-285750" algn="l">
              <a:lnSpc>
                <a:spcPct val="100000"/>
              </a:lnSpc>
              <a:buFont typeface="Wingdings" panose="05000000000000000000" pitchFamily="2" charset="2"/>
              <a:buChar char="§"/>
            </a:pPr>
            <a:r>
              <a:rPr lang="en-US" sz="1800" dirty="0">
                <a:latin typeface="Segoe UI" panose="020B0502040204020203" pitchFamily="34" charset="0"/>
                <a:cs typeface="Segoe UI" panose="020B0502040204020203" pitchFamily="34" charset="0"/>
              </a:rPr>
              <a:t>Maintaining high reliability</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r>
              <a:rPr lang="en-US" sz="1800" b="1" dirty="0">
                <a:latin typeface="Segoe UI" panose="020B0502040204020203" pitchFamily="34" charset="0"/>
                <a:cs typeface="Segoe UI" panose="020B0502040204020203" pitchFamily="34" charset="0"/>
              </a:rPr>
              <a:t>Idea</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Utilizing the secure threshold copyback count as an indicator to accelerate data migration.</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41162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35</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Summary</a:t>
            </a:r>
          </a:p>
        </p:txBody>
      </p:sp>
      <p:sp>
        <p:nvSpPr>
          <p:cNvPr id="6" name="Title 1">
            <a:extLst>
              <a:ext uri="{FF2B5EF4-FFF2-40B4-BE49-F238E27FC236}">
                <a16:creationId xmlns:a16="http://schemas.microsoft.com/office/drawing/2014/main" id="{2BAD58AF-4C03-0942-1B7B-64DC3E44EB4B}"/>
              </a:ext>
            </a:extLst>
          </p:cNvPr>
          <p:cNvSpPr txBox="1">
            <a:spLocks/>
          </p:cNvSpPr>
          <p:nvPr/>
        </p:nvSpPr>
        <p:spPr>
          <a:xfrm>
            <a:off x="310704" y="1025527"/>
            <a:ext cx="11570190" cy="5658736"/>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b="1" dirty="0">
                <a:latin typeface="Segoe UI" panose="020B0502040204020203" pitchFamily="34" charset="0"/>
                <a:cs typeface="Segoe UI" panose="020B0502040204020203" pitchFamily="34" charset="0"/>
              </a:rPr>
              <a:t>Background &amp; Problem</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GC is time-consuming and </a:t>
            </a:r>
            <a:r>
              <a:rPr lang="en-US" sz="1800" dirty="0">
                <a:solidFill>
                  <a:srgbClr val="C00000"/>
                </a:solidFill>
                <a:latin typeface="Segoe UI" panose="020B0502040204020203" pitchFamily="34" charset="0"/>
                <a:cs typeface="Segoe UI" panose="020B0502040204020203" pitchFamily="34" charset="0"/>
              </a:rPr>
              <a:t>data migration time </a:t>
            </a:r>
            <a:r>
              <a:rPr lang="en-US" sz="1800" dirty="0">
                <a:latin typeface="Segoe UI" panose="020B0502040204020203" pitchFamily="34" charset="0"/>
                <a:cs typeface="Segoe UI" panose="020B0502040204020203" pitchFamily="34" charset="0"/>
              </a:rPr>
              <a:t>can take 45% of total GC time </a:t>
            </a:r>
          </a:p>
          <a:p>
            <a:pPr algn="l">
              <a:lnSpc>
                <a:spcPct val="100000"/>
              </a:lnSpc>
            </a:pPr>
            <a:r>
              <a:rPr lang="en-US" sz="1800" dirty="0">
                <a:latin typeface="Segoe UI" panose="020B0502040204020203" pitchFamily="34" charset="0"/>
                <a:cs typeface="Segoe UI" panose="020B0502040204020203" pitchFamily="34" charset="0"/>
              </a:rPr>
              <a:t>2. Prior works have limited performance improvement for error correction</a:t>
            </a:r>
          </a:p>
          <a:p>
            <a:pPr algn="l">
              <a:lnSpc>
                <a:spcPct val="100000"/>
              </a:lnSpc>
            </a:pPr>
            <a:endParaRPr lang="en-US" sz="1800" b="1" dirty="0">
              <a:latin typeface="Segoe UI" panose="020B0502040204020203" pitchFamily="34" charset="0"/>
              <a:cs typeface="Segoe UI" panose="020B0502040204020203" pitchFamily="34" charset="0"/>
            </a:endParaRPr>
          </a:p>
          <a:p>
            <a:pPr algn="l">
              <a:lnSpc>
                <a:spcPct val="100000"/>
              </a:lnSpc>
            </a:pPr>
            <a:r>
              <a:rPr lang="en-US" sz="1800" b="1" dirty="0">
                <a:latin typeface="Segoe UI" panose="020B0502040204020203" pitchFamily="34" charset="0"/>
                <a:cs typeface="Segoe UI" panose="020B0502040204020203" pitchFamily="34" charset="0"/>
              </a:rPr>
              <a:t>Key observations</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1. ECC can protect against data loss within a certain number of copyback operations under different P/E cycles</a:t>
            </a:r>
          </a:p>
          <a:p>
            <a:pPr algn="l">
              <a:lnSpc>
                <a:spcPct val="100000"/>
              </a:lnSpc>
            </a:pPr>
            <a:r>
              <a:rPr lang="en-US" sz="1800" dirty="0">
                <a:latin typeface="Segoe UI" panose="020B0502040204020203" pitchFamily="34" charset="0"/>
                <a:cs typeface="Segoe UI" panose="020B0502040204020203" pitchFamily="34" charset="0"/>
              </a:rPr>
              <a:t>2. The secure threshold copyback counts gradually decrease as P/E cycles increase, ending up at zero</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r>
              <a:rPr lang="en-US" sz="1800" b="1" dirty="0">
                <a:latin typeface="Segoe UI" panose="020B0502040204020203" pitchFamily="34" charset="0"/>
                <a:cs typeface="Segoe UI" panose="020B0502040204020203" pitchFamily="34" charset="0"/>
              </a:rPr>
              <a:t>Goal</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An algorithm that decides whether data can be migrated by copyback with correctable error:</a:t>
            </a:r>
          </a:p>
          <a:p>
            <a:pPr marL="285750" indent="-285750" algn="l">
              <a:lnSpc>
                <a:spcPct val="100000"/>
              </a:lnSpc>
              <a:buFont typeface="Wingdings" panose="05000000000000000000" pitchFamily="2" charset="2"/>
              <a:buChar char="§"/>
            </a:pPr>
            <a:r>
              <a:rPr lang="en-US" sz="1800" dirty="0">
                <a:latin typeface="Segoe UI" panose="020B0502040204020203" pitchFamily="34" charset="0"/>
                <a:cs typeface="Segoe UI" panose="020B0502040204020203" pitchFamily="34" charset="0"/>
              </a:rPr>
              <a:t>Utilizing copyback-based data migration efficiently</a:t>
            </a:r>
          </a:p>
          <a:p>
            <a:pPr marL="285750" indent="-285750" algn="l">
              <a:lnSpc>
                <a:spcPct val="100000"/>
              </a:lnSpc>
              <a:buFont typeface="Wingdings" panose="05000000000000000000" pitchFamily="2" charset="2"/>
              <a:buChar char="§"/>
            </a:pPr>
            <a:r>
              <a:rPr lang="en-US" sz="1800" dirty="0">
                <a:latin typeface="Segoe UI" panose="020B0502040204020203" pitchFamily="34" charset="0"/>
                <a:cs typeface="Segoe UI" panose="020B0502040204020203" pitchFamily="34" charset="0"/>
              </a:rPr>
              <a:t>Maintaining high reliability</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r>
              <a:rPr lang="en-US" sz="1800" b="1" dirty="0">
                <a:latin typeface="Segoe UI" panose="020B0502040204020203" pitchFamily="34" charset="0"/>
                <a:cs typeface="Segoe UI" panose="020B0502040204020203" pitchFamily="34" charset="0"/>
              </a:rPr>
              <a:t>Idea</a:t>
            </a:r>
            <a:r>
              <a:rPr lang="en-US" sz="1800" dirty="0">
                <a:latin typeface="Segoe UI" panose="020B0502040204020203" pitchFamily="34" charset="0"/>
                <a:cs typeface="Segoe UI" panose="020B0502040204020203" pitchFamily="34" charset="0"/>
              </a:rPr>
              <a:t>:</a:t>
            </a:r>
          </a:p>
          <a:p>
            <a:pPr algn="l">
              <a:lnSpc>
                <a:spcPct val="100000"/>
              </a:lnSpc>
            </a:pPr>
            <a:r>
              <a:rPr lang="en-US" sz="1800" dirty="0">
                <a:latin typeface="Segoe UI" panose="020B0502040204020203" pitchFamily="34" charset="0"/>
                <a:cs typeface="Segoe UI" panose="020B0502040204020203" pitchFamily="34" charset="0"/>
              </a:rPr>
              <a:t>Utilizing the secure threshold copyback count as an indicator to accelerate data migration.</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r>
              <a:rPr lang="en-US" sz="1800" b="1" dirty="0">
                <a:latin typeface="Segoe UI" panose="020B0502040204020203" pitchFamily="34" charset="0"/>
                <a:cs typeface="Segoe UI" panose="020B0502040204020203" pitchFamily="34" charset="0"/>
              </a:rPr>
              <a:t>Overheads</a:t>
            </a:r>
            <a:r>
              <a:rPr lang="en-US" sz="1800" dirty="0">
                <a:latin typeface="Segoe UI" panose="020B0502040204020203" pitchFamily="34" charset="0"/>
                <a:cs typeface="Segoe UI" panose="020B0502040204020203" pitchFamily="34" charset="0"/>
              </a:rPr>
              <a:t>:</a:t>
            </a:r>
          </a:p>
          <a:p>
            <a:pPr marL="285750" indent="-285750" algn="l">
              <a:lnSpc>
                <a:spcPct val="100000"/>
              </a:lnSpc>
              <a:buFont typeface="Wingdings" panose="05000000000000000000" pitchFamily="2" charset="2"/>
              <a:buChar char="§"/>
            </a:pPr>
            <a:r>
              <a:rPr lang="en-US" sz="1800" dirty="0">
                <a:solidFill>
                  <a:srgbClr val="C00000"/>
                </a:solidFill>
                <a:latin typeface="Segoe UI" panose="020B0502040204020203" pitchFamily="34" charset="0"/>
                <a:cs typeface="Segoe UI" panose="020B0502040204020203" pitchFamily="34" charset="0"/>
              </a:rPr>
              <a:t>1-byte copyback count for each page</a:t>
            </a:r>
          </a:p>
          <a:p>
            <a:pPr marL="285750" indent="-285750" algn="l">
              <a:lnSpc>
                <a:spcPct val="100000"/>
              </a:lnSpc>
              <a:buFont typeface="Wingdings" panose="05000000000000000000" pitchFamily="2" charset="2"/>
              <a:buChar char="§"/>
            </a:pPr>
            <a:r>
              <a:rPr lang="en-US" sz="1800" dirty="0">
                <a:solidFill>
                  <a:srgbClr val="C00000"/>
                </a:solidFill>
                <a:latin typeface="Segoe UI" panose="020B0502040204020203" pitchFamily="34" charset="0"/>
                <a:cs typeface="Segoe UI" panose="020B0502040204020203" pitchFamily="34" charset="0"/>
              </a:rPr>
              <a:t>Metadata transfer latency for detecting copyback feasibility</a:t>
            </a:r>
            <a:r>
              <a:rPr lang="en-US" sz="1800" dirty="0">
                <a:latin typeface="Segoe UI" panose="020B0502040204020203" pitchFamily="34" charset="0"/>
                <a:cs typeface="Segoe UI" panose="020B0502040204020203" pitchFamily="34" charset="0"/>
              </a:rPr>
              <a:t> (&lt; transfer latency of 1 page in TCBGC)</a:t>
            </a:r>
          </a:p>
          <a:p>
            <a:pPr algn="l">
              <a:lnSpc>
                <a:spcPct val="100000"/>
              </a:lnSpc>
            </a:pPr>
            <a:endParaRPr lang="en-US" sz="1800" dirty="0">
              <a:latin typeface="Segoe UI" panose="020B0502040204020203" pitchFamily="34" charset="0"/>
              <a:cs typeface="Segoe UI" panose="020B0502040204020203" pitchFamily="34" charset="0"/>
            </a:endParaRPr>
          </a:p>
          <a:p>
            <a:pPr algn="l">
              <a:lnSpc>
                <a:spcPct val="100000"/>
              </a:lnSpc>
            </a:pPr>
            <a:endParaRPr lang="en-US"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566295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3499" y="6309361"/>
            <a:ext cx="763385" cy="470304"/>
          </a:xfrm>
        </p:spPr>
        <p:txBody>
          <a:bodyPr/>
          <a:lstStyle/>
          <a:p>
            <a:fld id="{1207F9FD-4E10-4B0A-8100-6F5044EF21A9}" type="slidenum">
              <a:rPr lang="en-US" sz="1801">
                <a:solidFill>
                  <a:schemeClr val="tx1"/>
                </a:solidFill>
                <a:latin typeface="Segoe UI" panose="020B0502040204020203" pitchFamily="34" charset="0"/>
                <a:cs typeface="Segoe UI" panose="020B0502040204020203" pitchFamily="34" charset="0"/>
              </a:rPr>
              <a:t>36</a:t>
            </a:fld>
            <a:endParaRPr lang="en-US" sz="1801" dirty="0">
              <a:solidFill>
                <a:schemeClr val="tx1"/>
              </a:solidFill>
              <a:latin typeface="Segoe UI" panose="020B0502040204020203" pitchFamily="34" charset="0"/>
              <a:cs typeface="Segoe UI" panose="020B0502040204020203" pitchFamily="34" charset="0"/>
            </a:endParaRPr>
          </a:p>
        </p:txBody>
      </p:sp>
      <p:sp>
        <p:nvSpPr>
          <p:cNvPr id="5" name="Title 1">
            <a:extLst>
              <a:ext uri="{FF2B5EF4-FFF2-40B4-BE49-F238E27FC236}">
                <a16:creationId xmlns:a16="http://schemas.microsoft.com/office/drawing/2014/main" id="{BEDABC4C-B474-CFE9-EE06-76F07C5410E6}"/>
              </a:ext>
            </a:extLst>
          </p:cNvPr>
          <p:cNvSpPr txBox="1">
            <a:spLocks/>
          </p:cNvSpPr>
          <p:nvPr/>
        </p:nvSpPr>
        <p:spPr>
          <a:xfrm>
            <a:off x="310897" y="1022611"/>
            <a:ext cx="10944537"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endParaRPr lang="en-US" sz="1401" dirty="0">
              <a:latin typeface="Segoe UI" panose="020B0502040204020203" pitchFamily="34" charset="0"/>
              <a:cs typeface="Segoe UI" panose="020B0502040204020203" pitchFamily="34" charset="0"/>
            </a:endParaRPr>
          </a:p>
          <a:p>
            <a:pPr algn="l">
              <a:lnSpc>
                <a:spcPct val="100000"/>
              </a:lnSpc>
            </a:pPr>
            <a:endParaRPr lang="en-US" sz="1401" dirty="0">
              <a:latin typeface="Segoe UI" panose="020B0502040204020203" pitchFamily="34" charset="0"/>
              <a:cs typeface="Segoe UI" panose="020B0502040204020203" pitchFamily="34" charset="0"/>
            </a:endParaRPr>
          </a:p>
          <a:p>
            <a:pPr algn="l">
              <a:lnSpc>
                <a:spcPct val="100000"/>
              </a:lnSpc>
            </a:pPr>
            <a:r>
              <a:rPr lang="en-US" sz="1401" dirty="0">
                <a:latin typeface="Segoe UI" panose="020B0502040204020203" pitchFamily="34" charset="0"/>
                <a:cs typeface="Segoe UI" panose="020B0502040204020203" pitchFamily="34" charset="0"/>
              </a:rPr>
              <a:t>Proposal:</a:t>
            </a:r>
          </a:p>
          <a:p>
            <a:pPr algn="l">
              <a:lnSpc>
                <a:spcPct val="100000"/>
              </a:lnSpc>
            </a:pPr>
            <a:r>
              <a:rPr lang="en-US" sz="1401" dirty="0">
                <a:latin typeface="Segoe UI" panose="020B0502040204020203" pitchFamily="34" charset="0"/>
                <a:cs typeface="Segoe UI" panose="020B0502040204020203" pitchFamily="34" charset="0"/>
              </a:rPr>
              <a:t>(1) An efficient copyback feasibility detector is proposed, which utilizes copyback execution counts of data as a new indicator of copyback feasibility</a:t>
            </a:r>
          </a:p>
          <a:p>
            <a:pPr algn="l">
              <a:lnSpc>
                <a:spcPct val="100000"/>
              </a:lnSpc>
            </a:pPr>
            <a:endParaRPr lang="en-US" sz="1401" dirty="0">
              <a:latin typeface="Segoe UI" panose="020B0502040204020203" pitchFamily="34" charset="0"/>
              <a:cs typeface="Segoe UI" panose="020B0502040204020203" pitchFamily="34" charset="0"/>
            </a:endParaRPr>
          </a:p>
          <a:p>
            <a:pPr algn="l">
              <a:lnSpc>
                <a:spcPct val="100000"/>
              </a:lnSpc>
            </a:pPr>
            <a:r>
              <a:rPr lang="en-US" sz="1401" dirty="0">
                <a:latin typeface="Segoe UI" panose="020B0502040204020203" pitchFamily="34" charset="0"/>
                <a:cs typeface="Segoe UI" panose="020B0502040204020203" pitchFamily="34" charset="0"/>
              </a:rPr>
              <a:t>(2) A fast garbage collection scheme, called FastGC, which utilizes the new copyback-based data migration scheme to accelerate GC.</a:t>
            </a:r>
          </a:p>
          <a:p>
            <a:pPr algn="l">
              <a:lnSpc>
                <a:spcPct val="100000"/>
              </a:lnSpc>
            </a:pPr>
            <a:endParaRPr lang="en-US" sz="1401" dirty="0">
              <a:latin typeface="Segoe UI" panose="020B0502040204020203" pitchFamily="34" charset="0"/>
              <a:cs typeface="Segoe UI" panose="020B0502040204020203" pitchFamily="34" charset="0"/>
            </a:endParaRPr>
          </a:p>
          <a:p>
            <a:pPr algn="l">
              <a:lnSpc>
                <a:spcPct val="100000"/>
              </a:lnSpc>
            </a:pPr>
            <a:r>
              <a:rPr lang="en-US" sz="1401" dirty="0">
                <a:latin typeface="Segoe UI" panose="020B0502040204020203" pitchFamily="34" charset="0"/>
                <a:cs typeface="Segoe UI" panose="020B0502040204020203" pitchFamily="34" charset="0"/>
              </a:rPr>
              <a:t>FastGC adds a copyback feasibility detector module in the SSD controller to efficiently distinguish whether data can be migrated by copyback or not with a slight overhead. Friendly data organization is applied in FastGC, which is helpful to detect copyback feasibility.</a:t>
            </a:r>
          </a:p>
          <a:p>
            <a:pPr algn="l">
              <a:lnSpc>
                <a:spcPct val="100000"/>
              </a:lnSpc>
            </a:pPr>
            <a:endParaRPr lang="en-US" sz="1401" dirty="0">
              <a:latin typeface="Segoe UI" panose="020B0502040204020203" pitchFamily="34" charset="0"/>
              <a:cs typeface="Segoe UI" panose="020B0502040204020203" pitchFamily="34" charset="0"/>
            </a:endParaRPr>
          </a:p>
          <a:p>
            <a:pPr algn="l">
              <a:lnSpc>
                <a:spcPct val="100000"/>
              </a:lnSpc>
            </a:pPr>
            <a:r>
              <a:rPr lang="en-US" sz="1401" dirty="0">
                <a:latin typeface="Segoe UI" panose="020B0502040204020203" pitchFamily="34" charset="0"/>
                <a:cs typeface="Segoe UI" panose="020B0502040204020203" pitchFamily="34" charset="0"/>
              </a:rPr>
              <a:t>Advantages:</a:t>
            </a:r>
          </a:p>
          <a:p>
            <a:pPr algn="l">
              <a:lnSpc>
                <a:spcPct val="100000"/>
              </a:lnSpc>
            </a:pPr>
            <a:r>
              <a:rPr lang="en-US" sz="1401" dirty="0">
                <a:latin typeface="Segoe UI" panose="020B0502040204020203" pitchFamily="34" charset="0"/>
                <a:cs typeface="Segoe UI" panose="020B0502040204020203" pitchFamily="34" charset="0"/>
              </a:rPr>
              <a:t>(1) This scheme greatly reduces performance penalty for copyback feasibility detection and accelerates garbage collection.</a:t>
            </a:r>
          </a:p>
          <a:p>
            <a:pPr algn="l">
              <a:lnSpc>
                <a:spcPct val="100000"/>
              </a:lnSpc>
            </a:pPr>
            <a:endParaRPr lang="en-US" sz="1401" dirty="0">
              <a:latin typeface="Segoe UI" panose="020B0502040204020203" pitchFamily="34" charset="0"/>
              <a:cs typeface="Segoe UI" panose="020B0502040204020203" pitchFamily="34" charset="0"/>
            </a:endParaRPr>
          </a:p>
          <a:p>
            <a:pPr algn="l">
              <a:lnSpc>
                <a:spcPct val="100000"/>
              </a:lnSpc>
            </a:pPr>
            <a:r>
              <a:rPr lang="en-US" sz="1401" dirty="0">
                <a:latin typeface="Segoe UI" panose="020B0502040204020203" pitchFamily="34" charset="0"/>
                <a:cs typeface="Segoe UI" panose="020B0502040204020203" pitchFamily="34" charset="0"/>
              </a:rPr>
              <a:t>(2) The overhead is much smaller than transfer latency and decoding latency caused by detecting bit errors since the number of data migration is large.</a:t>
            </a:r>
          </a:p>
          <a:p>
            <a:pPr algn="l">
              <a:lnSpc>
                <a:spcPct val="100000"/>
              </a:lnSpc>
            </a:pPr>
            <a:endParaRPr lang="en-US" sz="1401" dirty="0">
              <a:latin typeface="Segoe UI" panose="020B0502040204020203" pitchFamily="34" charset="0"/>
              <a:cs typeface="Segoe UI" panose="020B0502040204020203" pitchFamily="34" charset="0"/>
            </a:endParaRPr>
          </a:p>
          <a:p>
            <a:pPr algn="l">
              <a:lnSpc>
                <a:spcPct val="100000"/>
              </a:lnSpc>
            </a:pPr>
            <a:r>
              <a:rPr lang="en-US" sz="1401" dirty="0">
                <a:latin typeface="Segoe UI" panose="020B0502040204020203" pitchFamily="34" charset="0"/>
                <a:cs typeface="Segoe UI" panose="020B0502040204020203" pitchFamily="34" charset="0"/>
              </a:rPr>
              <a:t>Overheads:</a:t>
            </a:r>
          </a:p>
          <a:p>
            <a:pPr algn="l">
              <a:lnSpc>
                <a:spcPct val="100000"/>
              </a:lnSpc>
            </a:pPr>
            <a:endParaRPr lang="en-US" sz="1401" dirty="0">
              <a:latin typeface="Segoe UI" panose="020B0502040204020203" pitchFamily="34" charset="0"/>
              <a:cs typeface="Segoe UI" panose="020B0502040204020203" pitchFamily="34" charset="0"/>
            </a:endParaRPr>
          </a:p>
          <a:p>
            <a:pPr algn="l">
              <a:lnSpc>
                <a:spcPct val="100000"/>
              </a:lnSpc>
            </a:pPr>
            <a:endParaRPr lang="en-US" sz="1401" dirty="0">
              <a:latin typeface="Segoe UI" panose="020B0502040204020203" pitchFamily="34" charset="0"/>
              <a:cs typeface="Segoe UI" panose="020B0502040204020203" pitchFamily="34" charset="0"/>
            </a:endParaRPr>
          </a:p>
          <a:p>
            <a:pPr algn="l">
              <a:lnSpc>
                <a:spcPct val="100000"/>
              </a:lnSpc>
            </a:pPr>
            <a:endParaRPr lang="en-US" sz="1401" dirty="0">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896" y="173737"/>
            <a:ext cx="7968601" cy="5727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200" dirty="0">
                <a:latin typeface="Segoe UI" panose="020B0502040204020203" pitchFamily="34" charset="0"/>
                <a:cs typeface="Segoe UI" panose="020B0502040204020203" pitchFamily="34" charset="0"/>
              </a:rPr>
              <a:t>Proposal</a:t>
            </a:r>
          </a:p>
        </p:txBody>
      </p:sp>
    </p:spTree>
    <p:extLst>
      <p:ext uri="{BB962C8B-B14F-4D97-AF65-F5344CB8AC3E}">
        <p14:creationId xmlns:p14="http://schemas.microsoft.com/office/powerpoint/2010/main" val="6970678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3499" y="6309361"/>
            <a:ext cx="763385" cy="470304"/>
          </a:xfrm>
        </p:spPr>
        <p:txBody>
          <a:bodyPr/>
          <a:lstStyle/>
          <a:p>
            <a:fld id="{1207F9FD-4E10-4B0A-8100-6F5044EF21A9}" type="slidenum">
              <a:rPr lang="en-US" sz="1801">
                <a:solidFill>
                  <a:schemeClr val="tx1"/>
                </a:solidFill>
                <a:latin typeface="Segoe UI" panose="020B0502040204020203" pitchFamily="34" charset="0"/>
                <a:cs typeface="Segoe UI" panose="020B0502040204020203" pitchFamily="34" charset="0"/>
              </a:rPr>
              <a:t>37</a:t>
            </a:fld>
            <a:endParaRPr lang="en-US" sz="1801" dirty="0">
              <a:solidFill>
                <a:schemeClr val="tx1"/>
              </a:solidFill>
              <a:latin typeface="Segoe UI" panose="020B0502040204020203" pitchFamily="34" charset="0"/>
              <a:cs typeface="Segoe UI" panose="020B0502040204020203" pitchFamily="34" charset="0"/>
            </a:endParaRPr>
          </a:p>
        </p:txBody>
      </p:sp>
      <p:sp>
        <p:nvSpPr>
          <p:cNvPr id="5" name="Title 1">
            <a:extLst>
              <a:ext uri="{FF2B5EF4-FFF2-40B4-BE49-F238E27FC236}">
                <a16:creationId xmlns:a16="http://schemas.microsoft.com/office/drawing/2014/main" id="{BEDABC4C-B474-CFE9-EE06-76F07C5410E6}"/>
              </a:ext>
            </a:extLst>
          </p:cNvPr>
          <p:cNvSpPr txBox="1">
            <a:spLocks/>
          </p:cNvSpPr>
          <p:nvPr/>
        </p:nvSpPr>
        <p:spPr>
          <a:xfrm>
            <a:off x="310897" y="1022611"/>
            <a:ext cx="10944537"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401" dirty="0">
                <a:latin typeface="Segoe UI" panose="020B0502040204020203" pitchFamily="34" charset="0"/>
                <a:cs typeface="Segoe UI" panose="020B0502040204020203" pitchFamily="34" charset="0"/>
              </a:rPr>
              <a:t>Result:</a:t>
            </a:r>
          </a:p>
          <a:p>
            <a:pPr algn="l">
              <a:lnSpc>
                <a:spcPct val="100000"/>
              </a:lnSpc>
            </a:pPr>
            <a:r>
              <a:rPr lang="en-US" sz="1401" dirty="0">
                <a:latin typeface="Segoe UI" panose="020B0502040204020203" pitchFamily="34" charset="0"/>
                <a:cs typeface="Segoe UI" panose="020B0502040204020203" pitchFamily="34" charset="0"/>
              </a:rPr>
              <a:t>Read and write response time are improved by up to 66.3% and 44.2%, respectively.</a:t>
            </a:r>
          </a:p>
          <a:p>
            <a:pPr algn="l">
              <a:lnSpc>
                <a:spcPct val="100000"/>
              </a:lnSpc>
            </a:pPr>
            <a:endParaRPr lang="en-US" sz="1401" dirty="0">
              <a:latin typeface="Segoe UI" panose="020B0502040204020203" pitchFamily="34" charset="0"/>
              <a:cs typeface="Segoe UI" panose="020B0502040204020203" pitchFamily="34" charset="0"/>
            </a:endParaRPr>
          </a:p>
          <a:p>
            <a:pPr algn="l">
              <a:lnSpc>
                <a:spcPct val="100000"/>
              </a:lnSpc>
            </a:pPr>
            <a:r>
              <a:rPr lang="en-US" sz="1401" dirty="0">
                <a:latin typeface="Segoe UI" panose="020B0502040204020203" pitchFamily="34" charset="0"/>
                <a:cs typeface="Segoe UI" panose="020B0502040204020203" pitchFamily="34" charset="0"/>
              </a:rPr>
              <a:t>The copyback errors are resulted by the program interference, read disturb and P/E cycles (Retention error?)</a:t>
            </a:r>
          </a:p>
          <a:p>
            <a:pPr algn="l">
              <a:lnSpc>
                <a:spcPct val="100000"/>
              </a:lnSpc>
            </a:pPr>
            <a:endParaRPr lang="en-US" sz="1401" dirty="0">
              <a:latin typeface="Segoe UI" panose="020B0502040204020203" pitchFamily="34" charset="0"/>
              <a:cs typeface="Segoe UI" panose="020B0502040204020203" pitchFamily="34" charset="0"/>
            </a:endParaRPr>
          </a:p>
          <a:p>
            <a:pPr algn="l">
              <a:lnSpc>
                <a:spcPct val="100000"/>
              </a:lnSpc>
            </a:pPr>
            <a:endParaRPr lang="en-US" sz="1401" dirty="0">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896" y="173737"/>
            <a:ext cx="7968601" cy="572700"/>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200" dirty="0">
                <a:latin typeface="Segoe UI" panose="020B0502040204020203" pitchFamily="34" charset="0"/>
                <a:cs typeface="Segoe UI" panose="020B0502040204020203" pitchFamily="34" charset="0"/>
              </a:rPr>
              <a:t>FastGC</a:t>
            </a:r>
          </a:p>
        </p:txBody>
      </p:sp>
    </p:spTree>
    <p:extLst>
      <p:ext uri="{BB962C8B-B14F-4D97-AF65-F5344CB8AC3E}">
        <p14:creationId xmlns:p14="http://schemas.microsoft.com/office/powerpoint/2010/main" val="14092314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4</a:t>
            </a:fld>
            <a:endParaRPr lang="en-US" sz="2400" dirty="0">
              <a:solidFill>
                <a:schemeClr val="tx1"/>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BEDABC4C-B474-CFE9-EE06-76F07C5410E6}"/>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Reclaims free data by erasing invalid data</a:t>
                </a:r>
              </a:p>
              <a:p>
                <a:pPr algn="l">
                  <a:lnSpc>
                    <a:spcPct val="100000"/>
                  </a:lnSpc>
                </a:pPr>
                <a:endParaRPr lang="en-US" sz="1800" dirty="0">
                  <a:latin typeface="Segoe UI" panose="020B0502040204020203" pitchFamily="34" charset="0"/>
                  <a:cs typeface="Segoe UI" panose="020B0502040204020203" pitchFamily="34" charset="0"/>
                </a:endParaRPr>
              </a:p>
              <a:p>
                <a:pPr>
                  <a:lnSpc>
                    <a:spcPct val="100000"/>
                  </a:lnSpc>
                </a:pPr>
                <a:r>
                  <a:rPr lang="en-US" sz="1800" dirty="0">
                    <a:latin typeface="Segoe UI" panose="020B0502040204020203" pitchFamily="34" charset="0"/>
                    <a:cs typeface="Segoe UI" panose="020B0502040204020203" pitchFamily="34" charset="0"/>
                  </a:rPr>
                  <a:t>Due to </a:t>
                </a:r>
                <a:r>
                  <a:rPr lang="en-US" sz="1800" dirty="0">
                    <a:solidFill>
                      <a:srgbClr val="FF0000"/>
                    </a:solidFill>
                    <a:latin typeface="Segoe UI" panose="020B0502040204020203" pitchFamily="34" charset="0"/>
                    <a:cs typeface="Segoe UI" panose="020B0502040204020203" pitchFamily="34" charset="0"/>
                  </a:rPr>
                  <a:t>asymmetry in operation units </a:t>
                </a:r>
                <a:r>
                  <a:rPr lang="en-US" sz="1800" dirty="0">
                    <a:latin typeface="Segoe UI" panose="020B0502040204020203" pitchFamily="34" charset="0"/>
                    <a:cs typeface="Segoe UI" panose="020B0502040204020203" pitchFamily="34" charset="0"/>
                  </a:rPr>
                  <a:t>of NAND flash memory: </a:t>
                </a:r>
                <a14:m>
                  <m:oMath xmlns:m="http://schemas.openxmlformats.org/officeDocument/2006/math">
                    <m:sSub>
                      <m:sSubPr>
                        <m:ctrlPr>
                          <a:rPr lang="en-US" sz="1800" i="1" smtClean="0">
                            <a:solidFill>
                              <a:srgbClr val="FF0000"/>
                            </a:solidFill>
                            <a:latin typeface="Cambria Math" panose="02040503050406030204" pitchFamily="18" charset="0"/>
                            <a:cs typeface="Segoe UI" panose="020B0502040204020203" pitchFamily="34" charset="0"/>
                          </a:rPr>
                        </m:ctrlPr>
                      </m:sSubPr>
                      <m:e>
                        <m:r>
                          <a:rPr lang="en-US" sz="1800" b="0" i="1" smtClean="0">
                            <a:solidFill>
                              <a:srgbClr val="FF0000"/>
                            </a:solidFill>
                            <a:latin typeface="Cambria Math" panose="02040503050406030204" pitchFamily="18" charset="0"/>
                            <a:cs typeface="Segoe UI" panose="020B0502040204020203" pitchFamily="34" charset="0"/>
                          </a:rPr>
                          <m:t>𝑆𝑖𝑧𝑒</m:t>
                        </m:r>
                      </m:e>
                      <m:sub>
                        <m:r>
                          <a:rPr lang="en-US" sz="1800" b="0" i="1" smtClean="0">
                            <a:solidFill>
                              <a:srgbClr val="FF0000"/>
                            </a:solidFill>
                            <a:latin typeface="Cambria Math" panose="02040503050406030204" pitchFamily="18" charset="0"/>
                            <a:cs typeface="Segoe UI" panose="020B0502040204020203" pitchFamily="34" charset="0"/>
                          </a:rPr>
                          <m:t>𝑟𝑒𝑎𝑑</m:t>
                        </m:r>
                        <m:r>
                          <a:rPr lang="en-US" sz="1800" b="0" i="1" smtClean="0">
                            <a:solidFill>
                              <a:srgbClr val="FF0000"/>
                            </a:solidFill>
                            <a:latin typeface="Cambria Math" panose="02040503050406030204" pitchFamily="18" charset="0"/>
                            <a:cs typeface="Segoe UI" panose="020B0502040204020203" pitchFamily="34" charset="0"/>
                          </a:rPr>
                          <m:t> &amp; </m:t>
                        </m:r>
                        <m:r>
                          <a:rPr lang="en-US" sz="1800" b="0" i="1" smtClean="0">
                            <a:solidFill>
                              <a:srgbClr val="FF0000"/>
                            </a:solidFill>
                            <a:latin typeface="Cambria Math" panose="02040503050406030204" pitchFamily="18" charset="0"/>
                            <a:cs typeface="Segoe UI" panose="020B0502040204020203" pitchFamily="34" charset="0"/>
                          </a:rPr>
                          <m:t>𝑤𝑟𝑖𝑡𝑒</m:t>
                        </m:r>
                      </m:sub>
                    </m:sSub>
                  </m:oMath>
                </a14:m>
                <a:r>
                  <a:rPr lang="en-US" sz="1800" dirty="0">
                    <a:solidFill>
                      <a:srgbClr val="FF0000"/>
                    </a:solidFill>
                    <a:latin typeface="Segoe UI" panose="020B0502040204020203" pitchFamily="34" charset="0"/>
                    <a:cs typeface="Segoe UI" panose="020B0502040204020203" pitchFamily="34" charset="0"/>
                  </a:rPr>
                  <a:t> (Page) &lt; </a:t>
                </a:r>
                <a14:m>
                  <m:oMath xmlns:m="http://schemas.openxmlformats.org/officeDocument/2006/math">
                    <m:sSub>
                      <m:sSubPr>
                        <m:ctrlPr>
                          <a:rPr lang="en-US" sz="1800" i="1">
                            <a:solidFill>
                              <a:srgbClr val="FF0000"/>
                            </a:solidFill>
                            <a:latin typeface="Cambria Math" panose="02040503050406030204" pitchFamily="18" charset="0"/>
                            <a:cs typeface="Segoe UI" panose="020B0502040204020203" pitchFamily="34" charset="0"/>
                          </a:rPr>
                        </m:ctrlPr>
                      </m:sSubPr>
                      <m:e>
                        <m:r>
                          <a:rPr lang="en-US" sz="1800" i="1">
                            <a:solidFill>
                              <a:srgbClr val="FF0000"/>
                            </a:solidFill>
                            <a:latin typeface="Cambria Math" panose="02040503050406030204" pitchFamily="18" charset="0"/>
                            <a:cs typeface="Segoe UI" panose="020B0502040204020203" pitchFamily="34" charset="0"/>
                          </a:rPr>
                          <m:t>𝑆𝑖𝑧𝑒</m:t>
                        </m:r>
                      </m:e>
                      <m:sub>
                        <m:r>
                          <a:rPr lang="en-US" sz="1800" b="0" i="1" smtClean="0">
                            <a:solidFill>
                              <a:srgbClr val="FF0000"/>
                            </a:solidFill>
                            <a:latin typeface="Cambria Math" panose="02040503050406030204" pitchFamily="18" charset="0"/>
                            <a:cs typeface="Segoe UI" panose="020B0502040204020203" pitchFamily="34" charset="0"/>
                          </a:rPr>
                          <m:t>𝑒𝑟𝑎𝑠𝑒</m:t>
                        </m:r>
                      </m:sub>
                    </m:sSub>
                    <m:r>
                      <a:rPr lang="en-US" sz="1800" i="1">
                        <a:solidFill>
                          <a:srgbClr val="FF0000"/>
                        </a:solidFill>
                        <a:latin typeface="Cambria Math" panose="02040503050406030204" pitchFamily="18" charset="0"/>
                        <a:cs typeface="Segoe UI" panose="020B0502040204020203" pitchFamily="34" charset="0"/>
                      </a:rPr>
                      <m:t> </m:t>
                    </m:r>
                  </m:oMath>
                </a14:m>
                <a:r>
                  <a:rPr lang="en-US" sz="1800" dirty="0">
                    <a:solidFill>
                      <a:srgbClr val="FF0000"/>
                    </a:solidFill>
                    <a:latin typeface="Segoe UI" panose="020B0502040204020203" pitchFamily="34" charset="0"/>
                    <a:cs typeface="Segoe UI" panose="020B0502040204020203" pitchFamily="34" charset="0"/>
                  </a:rPr>
                  <a:t>(Block)</a:t>
                </a:r>
                <a:endParaRPr lang="en-US" sz="1800" dirty="0">
                  <a:solidFill>
                    <a:srgbClr val="C00000"/>
                  </a:solidFill>
                  <a:latin typeface="Segoe UI" panose="020B0502040204020203" pitchFamily="34" charset="0"/>
                  <a:cs typeface="Segoe UI" panose="020B0502040204020203" pitchFamily="34" charset="0"/>
                </a:endParaRPr>
              </a:p>
            </p:txBody>
          </p:sp>
        </mc:Choice>
        <mc:Fallback xmlns="">
          <p:sp>
            <p:nvSpPr>
              <p:cNvPr id="5" name="Title 1">
                <a:extLst>
                  <a:ext uri="{FF2B5EF4-FFF2-40B4-BE49-F238E27FC236}">
                    <a16:creationId xmlns:a16="http://schemas.microsoft.com/office/drawing/2014/main" id="{BEDABC4C-B474-CFE9-EE06-76F07C5410E6}"/>
                  </a:ext>
                </a:extLst>
              </p:cNvPr>
              <p:cNvSpPr txBox="1">
                <a:spLocks noRot="1" noChangeAspect="1" noMove="1" noResize="1" noEditPoints="1" noAdjustHandles="1" noChangeArrowheads="1" noChangeShapeType="1" noTextEdit="1"/>
              </p:cNvSpPr>
              <p:nvPr/>
            </p:nvSpPr>
            <p:spPr>
              <a:xfrm>
                <a:off x="310704" y="1025527"/>
                <a:ext cx="11570190" cy="5053995"/>
              </a:xfrm>
              <a:prstGeom prst="rect">
                <a:avLst/>
              </a:prstGeom>
              <a:blipFill>
                <a:blip r:embed="rId3"/>
                <a:stretch>
                  <a:fillRect l="-474" t="-483"/>
                </a:stretch>
              </a:blipFill>
            </p:spPr>
            <p:txBody>
              <a:bodyPr/>
              <a:lstStyle/>
              <a:p>
                <a:r>
                  <a:rPr lang="en-US">
                    <a:noFill/>
                  </a:rPr>
                  <a:t> </a:t>
                </a:r>
              </a:p>
            </p:txBody>
          </p:sp>
        </mc:Fallback>
      </mc:AlternateContent>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Garbage Collection</a:t>
            </a:r>
          </a:p>
        </p:txBody>
      </p:sp>
      <p:sp>
        <p:nvSpPr>
          <p:cNvPr id="9" name="Google Shape;180;p30">
            <a:extLst>
              <a:ext uri="{FF2B5EF4-FFF2-40B4-BE49-F238E27FC236}">
                <a16:creationId xmlns:a16="http://schemas.microsoft.com/office/drawing/2014/main" id="{C622C09C-5FB7-D8B2-83AC-89E16559A852}"/>
              </a:ext>
            </a:extLst>
          </p:cNvPr>
          <p:cNvSpPr txBox="1"/>
          <p:nvPr/>
        </p:nvSpPr>
        <p:spPr>
          <a:xfrm>
            <a:off x="400638" y="6253257"/>
            <a:ext cx="10811798" cy="343035"/>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Invalid data means the old data.</a:t>
            </a:r>
          </a:p>
        </p:txBody>
      </p:sp>
    </p:spTree>
    <p:extLst>
      <p:ext uri="{BB962C8B-B14F-4D97-AF65-F5344CB8AC3E}">
        <p14:creationId xmlns:p14="http://schemas.microsoft.com/office/powerpoint/2010/main" val="755424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77C65E7-77EC-13CD-2927-A0C475F4B1E7}"/>
              </a:ext>
            </a:extLst>
          </p:cNvPr>
          <p:cNvGrpSpPr/>
          <p:nvPr/>
        </p:nvGrpSpPr>
        <p:grpSpPr>
          <a:xfrm>
            <a:off x="400638" y="2234436"/>
            <a:ext cx="4572000" cy="3200400"/>
            <a:chOff x="381572" y="1506712"/>
            <a:chExt cx="5029200" cy="3566160"/>
          </a:xfrm>
        </p:grpSpPr>
        <p:sp>
          <p:nvSpPr>
            <p:cNvPr id="11" name="Google Shape;116;p26">
              <a:extLst>
                <a:ext uri="{FF2B5EF4-FFF2-40B4-BE49-F238E27FC236}">
                  <a16:creationId xmlns:a16="http://schemas.microsoft.com/office/drawing/2014/main" id="{6E16F0B2-5936-3B8D-B668-F191502FA9EB}"/>
                </a:ext>
              </a:extLst>
            </p:cNvPr>
            <p:cNvSpPr/>
            <p:nvPr/>
          </p:nvSpPr>
          <p:spPr>
            <a:xfrm rot="5400000">
              <a:off x="1113092" y="775192"/>
              <a:ext cx="3566160" cy="5029200"/>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Block 0 </a:t>
              </a:r>
              <a:r>
                <a:rPr lang="en-US" sz="2400" dirty="0">
                  <a:latin typeface="Segoe UI" panose="020B0502040204020203" pitchFamily="34" charset="0"/>
                  <a:cs typeface="Segoe UI" panose="020B0502040204020203" pitchFamily="34" charset="0"/>
                  <a:sym typeface="Arial"/>
                </a:rPr>
                <a:t>❶</a:t>
              </a:r>
            </a:p>
          </p:txBody>
        </p:sp>
        <p:sp>
          <p:nvSpPr>
            <p:cNvPr id="12" name="Google Shape;116;p26">
              <a:extLst>
                <a:ext uri="{FF2B5EF4-FFF2-40B4-BE49-F238E27FC236}">
                  <a16:creationId xmlns:a16="http://schemas.microsoft.com/office/drawing/2014/main" id="{DD17F3C4-57D1-7381-5C4B-89A4C2137F6A}"/>
                </a:ext>
              </a:extLst>
            </p:cNvPr>
            <p:cNvSpPr/>
            <p:nvPr/>
          </p:nvSpPr>
          <p:spPr>
            <a:xfrm rot="5400000">
              <a:off x="372633" y="1968725"/>
              <a:ext cx="2651760" cy="2103120"/>
            </a:xfrm>
            <a:prstGeom prst="rect">
              <a:avLst/>
            </a:prstGeom>
            <a:solidFill>
              <a:schemeClr val="bg1">
                <a:lumMod val="50000"/>
              </a:schemeClr>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Old Page A</a:t>
              </a:r>
            </a:p>
          </p:txBody>
        </p:sp>
        <p:sp>
          <p:nvSpPr>
            <p:cNvPr id="13" name="Google Shape;116;p26">
              <a:extLst>
                <a:ext uri="{FF2B5EF4-FFF2-40B4-BE49-F238E27FC236}">
                  <a16:creationId xmlns:a16="http://schemas.microsoft.com/office/drawing/2014/main" id="{2CBFD57C-8375-97E6-7555-51FD62A98825}"/>
                </a:ext>
              </a:extLst>
            </p:cNvPr>
            <p:cNvSpPr/>
            <p:nvPr/>
          </p:nvSpPr>
          <p:spPr>
            <a:xfrm rot="5400000">
              <a:off x="2754542" y="1968725"/>
              <a:ext cx="2651760" cy="2103120"/>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gr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5</a:t>
            </a:fld>
            <a:endParaRPr lang="en-US" sz="2400" dirty="0">
              <a:solidFill>
                <a:schemeClr val="tx1"/>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BEDABC4C-B474-CFE9-EE06-76F07C5410E6}"/>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Reclaims free data by erasing invalid data</a:t>
                </a:r>
              </a:p>
              <a:p>
                <a:pPr algn="l">
                  <a:lnSpc>
                    <a:spcPct val="100000"/>
                  </a:lnSpc>
                </a:pPr>
                <a:endParaRPr lang="en-US" sz="1800" dirty="0">
                  <a:latin typeface="Segoe UI" panose="020B0502040204020203" pitchFamily="34" charset="0"/>
                  <a:cs typeface="Segoe UI" panose="020B0502040204020203" pitchFamily="34" charset="0"/>
                </a:endParaRPr>
              </a:p>
              <a:p>
                <a:pPr>
                  <a:lnSpc>
                    <a:spcPct val="100000"/>
                  </a:lnSpc>
                </a:pPr>
                <a:r>
                  <a:rPr lang="en-US" sz="1800" dirty="0">
                    <a:latin typeface="Segoe UI" panose="020B0502040204020203" pitchFamily="34" charset="0"/>
                    <a:cs typeface="Segoe UI" panose="020B0502040204020203" pitchFamily="34" charset="0"/>
                  </a:rPr>
                  <a:t>Due to </a:t>
                </a:r>
                <a:r>
                  <a:rPr lang="en-US" sz="1800" dirty="0">
                    <a:solidFill>
                      <a:srgbClr val="FF0000"/>
                    </a:solidFill>
                    <a:latin typeface="Segoe UI" panose="020B0502040204020203" pitchFamily="34" charset="0"/>
                    <a:cs typeface="Segoe UI" panose="020B0502040204020203" pitchFamily="34" charset="0"/>
                  </a:rPr>
                  <a:t>asymmetry in operation units </a:t>
                </a:r>
                <a:r>
                  <a:rPr lang="en-US" sz="1800" dirty="0">
                    <a:latin typeface="Segoe UI" panose="020B0502040204020203" pitchFamily="34" charset="0"/>
                    <a:cs typeface="Segoe UI" panose="020B0502040204020203" pitchFamily="34" charset="0"/>
                  </a:rPr>
                  <a:t>of NAND flash memory: </a:t>
                </a:r>
                <a14:m>
                  <m:oMath xmlns:m="http://schemas.openxmlformats.org/officeDocument/2006/math">
                    <m:sSub>
                      <m:sSubPr>
                        <m:ctrlPr>
                          <a:rPr lang="en-US" sz="1800" i="1" smtClean="0">
                            <a:solidFill>
                              <a:srgbClr val="FF0000"/>
                            </a:solidFill>
                            <a:latin typeface="Cambria Math" panose="02040503050406030204" pitchFamily="18" charset="0"/>
                            <a:cs typeface="Segoe UI" panose="020B0502040204020203" pitchFamily="34" charset="0"/>
                          </a:rPr>
                        </m:ctrlPr>
                      </m:sSubPr>
                      <m:e>
                        <m:r>
                          <a:rPr lang="en-US" sz="1800" b="0" i="1" smtClean="0">
                            <a:solidFill>
                              <a:srgbClr val="FF0000"/>
                            </a:solidFill>
                            <a:latin typeface="Cambria Math" panose="02040503050406030204" pitchFamily="18" charset="0"/>
                            <a:cs typeface="Segoe UI" panose="020B0502040204020203" pitchFamily="34" charset="0"/>
                          </a:rPr>
                          <m:t>𝑆𝑖𝑧𝑒</m:t>
                        </m:r>
                      </m:e>
                      <m:sub>
                        <m:r>
                          <a:rPr lang="en-US" sz="1800" b="0" i="1" smtClean="0">
                            <a:solidFill>
                              <a:srgbClr val="FF0000"/>
                            </a:solidFill>
                            <a:latin typeface="Cambria Math" panose="02040503050406030204" pitchFamily="18" charset="0"/>
                            <a:cs typeface="Segoe UI" panose="020B0502040204020203" pitchFamily="34" charset="0"/>
                          </a:rPr>
                          <m:t>𝑟𝑒𝑎𝑑</m:t>
                        </m:r>
                        <m:r>
                          <a:rPr lang="en-US" sz="1800" b="0" i="1" smtClean="0">
                            <a:solidFill>
                              <a:srgbClr val="FF0000"/>
                            </a:solidFill>
                            <a:latin typeface="Cambria Math" panose="02040503050406030204" pitchFamily="18" charset="0"/>
                            <a:cs typeface="Segoe UI" panose="020B0502040204020203" pitchFamily="34" charset="0"/>
                          </a:rPr>
                          <m:t> &amp; </m:t>
                        </m:r>
                        <m:r>
                          <a:rPr lang="en-US" sz="1800" b="0" i="1" smtClean="0">
                            <a:solidFill>
                              <a:srgbClr val="FF0000"/>
                            </a:solidFill>
                            <a:latin typeface="Cambria Math" panose="02040503050406030204" pitchFamily="18" charset="0"/>
                            <a:cs typeface="Segoe UI" panose="020B0502040204020203" pitchFamily="34" charset="0"/>
                          </a:rPr>
                          <m:t>𝑤𝑟𝑖𝑡𝑒</m:t>
                        </m:r>
                      </m:sub>
                    </m:sSub>
                  </m:oMath>
                </a14:m>
                <a:r>
                  <a:rPr lang="en-US" sz="1800" dirty="0">
                    <a:solidFill>
                      <a:srgbClr val="FF0000"/>
                    </a:solidFill>
                    <a:latin typeface="Segoe UI" panose="020B0502040204020203" pitchFamily="34" charset="0"/>
                    <a:cs typeface="Segoe UI" panose="020B0502040204020203" pitchFamily="34" charset="0"/>
                  </a:rPr>
                  <a:t> (Page) &lt; </a:t>
                </a:r>
                <a14:m>
                  <m:oMath xmlns:m="http://schemas.openxmlformats.org/officeDocument/2006/math">
                    <m:sSub>
                      <m:sSubPr>
                        <m:ctrlPr>
                          <a:rPr lang="en-US" sz="1800" i="1">
                            <a:solidFill>
                              <a:srgbClr val="FF0000"/>
                            </a:solidFill>
                            <a:latin typeface="Cambria Math" panose="02040503050406030204" pitchFamily="18" charset="0"/>
                            <a:cs typeface="Segoe UI" panose="020B0502040204020203" pitchFamily="34" charset="0"/>
                          </a:rPr>
                        </m:ctrlPr>
                      </m:sSubPr>
                      <m:e>
                        <m:r>
                          <a:rPr lang="en-US" sz="1800" i="1">
                            <a:solidFill>
                              <a:srgbClr val="FF0000"/>
                            </a:solidFill>
                            <a:latin typeface="Cambria Math" panose="02040503050406030204" pitchFamily="18" charset="0"/>
                            <a:cs typeface="Segoe UI" panose="020B0502040204020203" pitchFamily="34" charset="0"/>
                          </a:rPr>
                          <m:t>𝑆𝑖𝑧𝑒</m:t>
                        </m:r>
                      </m:e>
                      <m:sub>
                        <m:r>
                          <a:rPr lang="en-US" sz="1800" b="0" i="1" smtClean="0">
                            <a:solidFill>
                              <a:srgbClr val="FF0000"/>
                            </a:solidFill>
                            <a:latin typeface="Cambria Math" panose="02040503050406030204" pitchFamily="18" charset="0"/>
                            <a:cs typeface="Segoe UI" panose="020B0502040204020203" pitchFamily="34" charset="0"/>
                          </a:rPr>
                          <m:t>𝑒𝑟𝑎𝑠𝑒</m:t>
                        </m:r>
                      </m:sub>
                    </m:sSub>
                    <m:r>
                      <a:rPr lang="en-US" sz="1800" i="1">
                        <a:solidFill>
                          <a:srgbClr val="FF0000"/>
                        </a:solidFill>
                        <a:latin typeface="Cambria Math" panose="02040503050406030204" pitchFamily="18" charset="0"/>
                        <a:cs typeface="Segoe UI" panose="020B0502040204020203" pitchFamily="34" charset="0"/>
                      </a:rPr>
                      <m:t> </m:t>
                    </m:r>
                  </m:oMath>
                </a14:m>
                <a:r>
                  <a:rPr lang="en-US" sz="1800" dirty="0">
                    <a:solidFill>
                      <a:srgbClr val="FF0000"/>
                    </a:solidFill>
                    <a:latin typeface="Segoe UI" panose="020B0502040204020203" pitchFamily="34" charset="0"/>
                    <a:cs typeface="Segoe UI" panose="020B0502040204020203" pitchFamily="34" charset="0"/>
                  </a:rPr>
                  <a:t>(Block)</a:t>
                </a:r>
                <a:endParaRPr lang="en-US" sz="1800" dirty="0">
                  <a:solidFill>
                    <a:srgbClr val="C00000"/>
                  </a:solidFill>
                  <a:latin typeface="Segoe UI" panose="020B0502040204020203" pitchFamily="34" charset="0"/>
                  <a:cs typeface="Segoe UI" panose="020B0502040204020203" pitchFamily="34" charset="0"/>
                </a:endParaRPr>
              </a:p>
            </p:txBody>
          </p:sp>
        </mc:Choice>
        <mc:Fallback xmlns="">
          <p:sp>
            <p:nvSpPr>
              <p:cNvPr id="5" name="Title 1">
                <a:extLst>
                  <a:ext uri="{FF2B5EF4-FFF2-40B4-BE49-F238E27FC236}">
                    <a16:creationId xmlns:a16="http://schemas.microsoft.com/office/drawing/2014/main" id="{BEDABC4C-B474-CFE9-EE06-76F07C5410E6}"/>
                  </a:ext>
                </a:extLst>
              </p:cNvPr>
              <p:cNvSpPr txBox="1">
                <a:spLocks noRot="1" noChangeAspect="1" noMove="1" noResize="1" noEditPoints="1" noAdjustHandles="1" noChangeArrowheads="1" noChangeShapeType="1" noTextEdit="1"/>
              </p:cNvSpPr>
              <p:nvPr/>
            </p:nvSpPr>
            <p:spPr>
              <a:xfrm>
                <a:off x="310704" y="1025527"/>
                <a:ext cx="11570190" cy="5053995"/>
              </a:xfrm>
              <a:prstGeom prst="rect">
                <a:avLst/>
              </a:prstGeom>
              <a:blipFill>
                <a:blip r:embed="rId3"/>
                <a:stretch>
                  <a:fillRect l="-474" t="-483"/>
                </a:stretch>
              </a:blipFill>
            </p:spPr>
            <p:txBody>
              <a:bodyPr/>
              <a:lstStyle/>
              <a:p>
                <a:r>
                  <a:rPr lang="en-US">
                    <a:noFill/>
                  </a:rPr>
                  <a:t> </a:t>
                </a:r>
              </a:p>
            </p:txBody>
          </p:sp>
        </mc:Fallback>
      </mc:AlternateContent>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Garbage Collection</a:t>
            </a:r>
          </a:p>
        </p:txBody>
      </p:sp>
      <p:sp>
        <p:nvSpPr>
          <p:cNvPr id="22" name="Google Shape;347;p39">
            <a:extLst>
              <a:ext uri="{FF2B5EF4-FFF2-40B4-BE49-F238E27FC236}">
                <a16:creationId xmlns:a16="http://schemas.microsoft.com/office/drawing/2014/main" id="{B45AC803-A1A8-7FD8-A601-19829A4CBC4B}"/>
              </a:ext>
            </a:extLst>
          </p:cNvPr>
          <p:cNvSpPr txBox="1">
            <a:spLocks/>
          </p:cNvSpPr>
          <p:nvPr/>
        </p:nvSpPr>
        <p:spPr>
          <a:xfrm>
            <a:off x="4972638" y="4940524"/>
            <a:ext cx="1930147" cy="49431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rgbClr val="B34040"/>
                </a:solidFill>
                <a:latin typeface="Segoe UI" panose="020B0502040204020203" pitchFamily="34" charset="0"/>
                <a:cs typeface="Segoe UI" panose="020B0502040204020203" pitchFamily="34" charset="0"/>
              </a:rPr>
              <a:t>Invalid Page: 1</a:t>
            </a:r>
          </a:p>
        </p:txBody>
      </p:sp>
      <p:sp>
        <p:nvSpPr>
          <p:cNvPr id="9" name="Google Shape;180;p30">
            <a:extLst>
              <a:ext uri="{FF2B5EF4-FFF2-40B4-BE49-F238E27FC236}">
                <a16:creationId xmlns:a16="http://schemas.microsoft.com/office/drawing/2014/main" id="{C622C09C-5FB7-D8B2-83AC-89E16559A852}"/>
              </a:ext>
            </a:extLst>
          </p:cNvPr>
          <p:cNvSpPr txBox="1"/>
          <p:nvPr/>
        </p:nvSpPr>
        <p:spPr>
          <a:xfrm>
            <a:off x="400638" y="6253257"/>
            <a:ext cx="10811798" cy="343035"/>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Invalid data means the old data.</a:t>
            </a:r>
          </a:p>
        </p:txBody>
      </p:sp>
      <p:sp>
        <p:nvSpPr>
          <p:cNvPr id="2" name="Google Shape;347;p39">
            <a:extLst>
              <a:ext uri="{FF2B5EF4-FFF2-40B4-BE49-F238E27FC236}">
                <a16:creationId xmlns:a16="http://schemas.microsoft.com/office/drawing/2014/main" id="{1E4ABC69-1CFC-DF02-A44E-87676AA3FC0E}"/>
              </a:ext>
            </a:extLst>
          </p:cNvPr>
          <p:cNvSpPr txBox="1">
            <a:spLocks/>
          </p:cNvSpPr>
          <p:nvPr/>
        </p:nvSpPr>
        <p:spPr>
          <a:xfrm>
            <a:off x="7921854" y="2729447"/>
            <a:ext cx="3869507" cy="240631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❶ Select a victim block to erase</a:t>
            </a: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❷ Move valid pages' data</a:t>
            </a: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bg1">
                    <a:lumMod val="65000"/>
                  </a:schemeClr>
                </a:solidFill>
                <a:latin typeface="Segoe UI" panose="020B0502040204020203" pitchFamily="34" charset="0"/>
                <a:cs typeface="Segoe UI" panose="020B0502040204020203" pitchFamily="34" charset="0"/>
              </a:rPr>
              <a:t>❸ Update mapping table</a:t>
            </a: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❹ Erase that victim block</a:t>
            </a:r>
          </a:p>
        </p:txBody>
      </p:sp>
    </p:spTree>
    <p:extLst>
      <p:ext uri="{BB962C8B-B14F-4D97-AF65-F5344CB8AC3E}">
        <p14:creationId xmlns:p14="http://schemas.microsoft.com/office/powerpoint/2010/main" val="1507357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77C65E7-77EC-13CD-2927-A0C475F4B1E7}"/>
              </a:ext>
            </a:extLst>
          </p:cNvPr>
          <p:cNvGrpSpPr/>
          <p:nvPr/>
        </p:nvGrpSpPr>
        <p:grpSpPr>
          <a:xfrm>
            <a:off x="400638" y="2234436"/>
            <a:ext cx="4572000" cy="3200400"/>
            <a:chOff x="381572" y="1506712"/>
            <a:chExt cx="5029200" cy="3566160"/>
          </a:xfrm>
        </p:grpSpPr>
        <p:sp>
          <p:nvSpPr>
            <p:cNvPr id="11" name="Google Shape;116;p26">
              <a:extLst>
                <a:ext uri="{FF2B5EF4-FFF2-40B4-BE49-F238E27FC236}">
                  <a16:creationId xmlns:a16="http://schemas.microsoft.com/office/drawing/2014/main" id="{6E16F0B2-5936-3B8D-B668-F191502FA9EB}"/>
                </a:ext>
              </a:extLst>
            </p:cNvPr>
            <p:cNvSpPr/>
            <p:nvPr/>
          </p:nvSpPr>
          <p:spPr>
            <a:xfrm rot="5400000">
              <a:off x="1113092" y="775192"/>
              <a:ext cx="3566160" cy="5029200"/>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Block 0 </a:t>
              </a:r>
              <a:r>
                <a:rPr lang="en-US" sz="2400" dirty="0">
                  <a:latin typeface="Segoe UI" panose="020B0502040204020203" pitchFamily="34" charset="0"/>
                  <a:cs typeface="Segoe UI" panose="020B0502040204020203" pitchFamily="34" charset="0"/>
                  <a:sym typeface="Arial"/>
                </a:rPr>
                <a:t>❶</a:t>
              </a:r>
            </a:p>
          </p:txBody>
        </p:sp>
        <p:sp>
          <p:nvSpPr>
            <p:cNvPr id="12" name="Google Shape;116;p26">
              <a:extLst>
                <a:ext uri="{FF2B5EF4-FFF2-40B4-BE49-F238E27FC236}">
                  <a16:creationId xmlns:a16="http://schemas.microsoft.com/office/drawing/2014/main" id="{DD17F3C4-57D1-7381-5C4B-89A4C2137F6A}"/>
                </a:ext>
              </a:extLst>
            </p:cNvPr>
            <p:cNvSpPr/>
            <p:nvPr/>
          </p:nvSpPr>
          <p:spPr>
            <a:xfrm rot="5400000">
              <a:off x="372633" y="1968725"/>
              <a:ext cx="2651760" cy="2103120"/>
            </a:xfrm>
            <a:prstGeom prst="rect">
              <a:avLst/>
            </a:prstGeom>
            <a:solidFill>
              <a:schemeClr val="bg1">
                <a:lumMod val="50000"/>
              </a:schemeClr>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Old Page A</a:t>
              </a:r>
            </a:p>
          </p:txBody>
        </p:sp>
        <p:sp>
          <p:nvSpPr>
            <p:cNvPr id="13" name="Google Shape;116;p26">
              <a:extLst>
                <a:ext uri="{FF2B5EF4-FFF2-40B4-BE49-F238E27FC236}">
                  <a16:creationId xmlns:a16="http://schemas.microsoft.com/office/drawing/2014/main" id="{2CBFD57C-8375-97E6-7555-51FD62A98825}"/>
                </a:ext>
              </a:extLst>
            </p:cNvPr>
            <p:cNvSpPr/>
            <p:nvPr/>
          </p:nvSpPr>
          <p:spPr>
            <a:xfrm rot="5400000">
              <a:off x="2754542" y="1968725"/>
              <a:ext cx="2651760" cy="2103120"/>
            </a:xfrm>
            <a:prstGeom prst="rect">
              <a:avLst/>
            </a:prstGeom>
            <a:solidFill>
              <a:schemeClr val="bg1">
                <a:lumMod val="50000"/>
              </a:schemeClr>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gr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6</a:t>
            </a:fld>
            <a:endParaRPr lang="en-US" sz="2400" dirty="0">
              <a:solidFill>
                <a:schemeClr val="tx1"/>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BEDABC4C-B474-CFE9-EE06-76F07C5410E6}"/>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Reclaims free data by erasing invalid data</a:t>
                </a:r>
              </a:p>
              <a:p>
                <a:pPr algn="l">
                  <a:lnSpc>
                    <a:spcPct val="100000"/>
                  </a:lnSpc>
                </a:pPr>
                <a:endParaRPr lang="en-US" sz="1800" dirty="0">
                  <a:latin typeface="Segoe UI" panose="020B0502040204020203" pitchFamily="34" charset="0"/>
                  <a:cs typeface="Segoe UI" panose="020B0502040204020203" pitchFamily="34" charset="0"/>
                </a:endParaRPr>
              </a:p>
              <a:p>
                <a:pPr>
                  <a:lnSpc>
                    <a:spcPct val="100000"/>
                  </a:lnSpc>
                </a:pPr>
                <a:r>
                  <a:rPr lang="en-US" sz="1800" dirty="0">
                    <a:latin typeface="Segoe UI" panose="020B0502040204020203" pitchFamily="34" charset="0"/>
                    <a:cs typeface="Segoe UI" panose="020B0502040204020203" pitchFamily="34" charset="0"/>
                  </a:rPr>
                  <a:t>Due to </a:t>
                </a:r>
                <a:r>
                  <a:rPr lang="en-US" sz="1800" dirty="0">
                    <a:solidFill>
                      <a:srgbClr val="FF0000"/>
                    </a:solidFill>
                    <a:latin typeface="Segoe UI" panose="020B0502040204020203" pitchFamily="34" charset="0"/>
                    <a:cs typeface="Segoe UI" panose="020B0502040204020203" pitchFamily="34" charset="0"/>
                  </a:rPr>
                  <a:t>asymmetry in operation units </a:t>
                </a:r>
                <a:r>
                  <a:rPr lang="en-US" sz="1800" dirty="0">
                    <a:latin typeface="Segoe UI" panose="020B0502040204020203" pitchFamily="34" charset="0"/>
                    <a:cs typeface="Segoe UI" panose="020B0502040204020203" pitchFamily="34" charset="0"/>
                  </a:rPr>
                  <a:t>of NAND flash memory: </a:t>
                </a:r>
                <a14:m>
                  <m:oMath xmlns:m="http://schemas.openxmlformats.org/officeDocument/2006/math">
                    <m:sSub>
                      <m:sSubPr>
                        <m:ctrlPr>
                          <a:rPr lang="en-US" sz="1800" i="1" smtClean="0">
                            <a:solidFill>
                              <a:srgbClr val="FF0000"/>
                            </a:solidFill>
                            <a:latin typeface="Cambria Math" panose="02040503050406030204" pitchFamily="18" charset="0"/>
                            <a:cs typeface="Segoe UI" panose="020B0502040204020203" pitchFamily="34" charset="0"/>
                          </a:rPr>
                        </m:ctrlPr>
                      </m:sSubPr>
                      <m:e>
                        <m:r>
                          <a:rPr lang="en-US" sz="1800" b="0" i="1" smtClean="0">
                            <a:solidFill>
                              <a:srgbClr val="FF0000"/>
                            </a:solidFill>
                            <a:latin typeface="Cambria Math" panose="02040503050406030204" pitchFamily="18" charset="0"/>
                            <a:cs typeface="Segoe UI" panose="020B0502040204020203" pitchFamily="34" charset="0"/>
                          </a:rPr>
                          <m:t>𝑆𝑖𝑧𝑒</m:t>
                        </m:r>
                      </m:e>
                      <m:sub>
                        <m:r>
                          <a:rPr lang="en-US" sz="1800" b="0" i="1" smtClean="0">
                            <a:solidFill>
                              <a:srgbClr val="FF0000"/>
                            </a:solidFill>
                            <a:latin typeface="Cambria Math" panose="02040503050406030204" pitchFamily="18" charset="0"/>
                            <a:cs typeface="Segoe UI" panose="020B0502040204020203" pitchFamily="34" charset="0"/>
                          </a:rPr>
                          <m:t>𝑟𝑒𝑎𝑑</m:t>
                        </m:r>
                        <m:r>
                          <a:rPr lang="en-US" sz="1800" b="0" i="1" smtClean="0">
                            <a:solidFill>
                              <a:srgbClr val="FF0000"/>
                            </a:solidFill>
                            <a:latin typeface="Cambria Math" panose="02040503050406030204" pitchFamily="18" charset="0"/>
                            <a:cs typeface="Segoe UI" panose="020B0502040204020203" pitchFamily="34" charset="0"/>
                          </a:rPr>
                          <m:t> &amp; </m:t>
                        </m:r>
                        <m:r>
                          <a:rPr lang="en-US" sz="1800" b="0" i="1" smtClean="0">
                            <a:solidFill>
                              <a:srgbClr val="FF0000"/>
                            </a:solidFill>
                            <a:latin typeface="Cambria Math" panose="02040503050406030204" pitchFamily="18" charset="0"/>
                            <a:cs typeface="Segoe UI" panose="020B0502040204020203" pitchFamily="34" charset="0"/>
                          </a:rPr>
                          <m:t>𝑤𝑟𝑖𝑡𝑒</m:t>
                        </m:r>
                      </m:sub>
                    </m:sSub>
                  </m:oMath>
                </a14:m>
                <a:r>
                  <a:rPr lang="en-US" sz="1800" dirty="0">
                    <a:solidFill>
                      <a:srgbClr val="FF0000"/>
                    </a:solidFill>
                    <a:latin typeface="Segoe UI" panose="020B0502040204020203" pitchFamily="34" charset="0"/>
                    <a:cs typeface="Segoe UI" panose="020B0502040204020203" pitchFamily="34" charset="0"/>
                  </a:rPr>
                  <a:t> (Page) &lt; </a:t>
                </a:r>
                <a14:m>
                  <m:oMath xmlns:m="http://schemas.openxmlformats.org/officeDocument/2006/math">
                    <m:sSub>
                      <m:sSubPr>
                        <m:ctrlPr>
                          <a:rPr lang="en-US" sz="1800" i="1">
                            <a:solidFill>
                              <a:srgbClr val="FF0000"/>
                            </a:solidFill>
                            <a:latin typeface="Cambria Math" panose="02040503050406030204" pitchFamily="18" charset="0"/>
                            <a:cs typeface="Segoe UI" panose="020B0502040204020203" pitchFamily="34" charset="0"/>
                          </a:rPr>
                        </m:ctrlPr>
                      </m:sSubPr>
                      <m:e>
                        <m:r>
                          <a:rPr lang="en-US" sz="1800" i="1">
                            <a:solidFill>
                              <a:srgbClr val="FF0000"/>
                            </a:solidFill>
                            <a:latin typeface="Cambria Math" panose="02040503050406030204" pitchFamily="18" charset="0"/>
                            <a:cs typeface="Segoe UI" panose="020B0502040204020203" pitchFamily="34" charset="0"/>
                          </a:rPr>
                          <m:t>𝑆𝑖𝑧𝑒</m:t>
                        </m:r>
                      </m:e>
                      <m:sub>
                        <m:r>
                          <a:rPr lang="en-US" sz="1800" b="0" i="1" smtClean="0">
                            <a:solidFill>
                              <a:srgbClr val="FF0000"/>
                            </a:solidFill>
                            <a:latin typeface="Cambria Math" panose="02040503050406030204" pitchFamily="18" charset="0"/>
                            <a:cs typeface="Segoe UI" panose="020B0502040204020203" pitchFamily="34" charset="0"/>
                          </a:rPr>
                          <m:t>𝑒𝑟𝑎𝑠𝑒</m:t>
                        </m:r>
                      </m:sub>
                    </m:sSub>
                    <m:r>
                      <a:rPr lang="en-US" sz="1800" i="1">
                        <a:solidFill>
                          <a:srgbClr val="FF0000"/>
                        </a:solidFill>
                        <a:latin typeface="Cambria Math" panose="02040503050406030204" pitchFamily="18" charset="0"/>
                        <a:cs typeface="Segoe UI" panose="020B0502040204020203" pitchFamily="34" charset="0"/>
                      </a:rPr>
                      <m:t> </m:t>
                    </m:r>
                  </m:oMath>
                </a14:m>
                <a:r>
                  <a:rPr lang="en-US" sz="1800" dirty="0">
                    <a:solidFill>
                      <a:srgbClr val="FF0000"/>
                    </a:solidFill>
                    <a:latin typeface="Segoe UI" panose="020B0502040204020203" pitchFamily="34" charset="0"/>
                    <a:cs typeface="Segoe UI" panose="020B0502040204020203" pitchFamily="34" charset="0"/>
                  </a:rPr>
                  <a:t>(Block)</a:t>
                </a:r>
                <a:endParaRPr lang="en-US" sz="1800" dirty="0">
                  <a:solidFill>
                    <a:srgbClr val="C00000"/>
                  </a:solidFill>
                  <a:latin typeface="Segoe UI" panose="020B0502040204020203" pitchFamily="34" charset="0"/>
                  <a:cs typeface="Segoe UI" panose="020B0502040204020203" pitchFamily="34" charset="0"/>
                </a:endParaRPr>
              </a:p>
            </p:txBody>
          </p:sp>
        </mc:Choice>
        <mc:Fallback xmlns="">
          <p:sp>
            <p:nvSpPr>
              <p:cNvPr id="5" name="Title 1">
                <a:extLst>
                  <a:ext uri="{FF2B5EF4-FFF2-40B4-BE49-F238E27FC236}">
                    <a16:creationId xmlns:a16="http://schemas.microsoft.com/office/drawing/2014/main" id="{BEDABC4C-B474-CFE9-EE06-76F07C5410E6}"/>
                  </a:ext>
                </a:extLst>
              </p:cNvPr>
              <p:cNvSpPr txBox="1">
                <a:spLocks noRot="1" noChangeAspect="1" noMove="1" noResize="1" noEditPoints="1" noAdjustHandles="1" noChangeArrowheads="1" noChangeShapeType="1" noTextEdit="1"/>
              </p:cNvSpPr>
              <p:nvPr/>
            </p:nvSpPr>
            <p:spPr>
              <a:xfrm>
                <a:off x="310704" y="1025527"/>
                <a:ext cx="11570190" cy="5053995"/>
              </a:xfrm>
              <a:prstGeom prst="rect">
                <a:avLst/>
              </a:prstGeom>
              <a:blipFill>
                <a:blip r:embed="rId3"/>
                <a:stretch>
                  <a:fillRect l="-474" t="-483"/>
                </a:stretch>
              </a:blipFill>
            </p:spPr>
            <p:txBody>
              <a:bodyPr/>
              <a:lstStyle/>
              <a:p>
                <a:r>
                  <a:rPr lang="en-US">
                    <a:noFill/>
                  </a:rPr>
                  <a:t> </a:t>
                </a:r>
              </a:p>
            </p:txBody>
          </p:sp>
        </mc:Fallback>
      </mc:AlternateContent>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Garbage Collection</a:t>
            </a:r>
          </a:p>
        </p:txBody>
      </p:sp>
      <p:sp>
        <p:nvSpPr>
          <p:cNvPr id="9" name="Google Shape;180;p30">
            <a:extLst>
              <a:ext uri="{FF2B5EF4-FFF2-40B4-BE49-F238E27FC236}">
                <a16:creationId xmlns:a16="http://schemas.microsoft.com/office/drawing/2014/main" id="{C622C09C-5FB7-D8B2-83AC-89E16559A852}"/>
              </a:ext>
            </a:extLst>
          </p:cNvPr>
          <p:cNvSpPr txBox="1"/>
          <p:nvPr/>
        </p:nvSpPr>
        <p:spPr>
          <a:xfrm>
            <a:off x="400638" y="6253257"/>
            <a:ext cx="10811798" cy="343035"/>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Invalid data means the old data.</a:t>
            </a:r>
          </a:p>
        </p:txBody>
      </p:sp>
      <p:sp>
        <p:nvSpPr>
          <p:cNvPr id="14" name="Google Shape;116;p26">
            <a:extLst>
              <a:ext uri="{FF2B5EF4-FFF2-40B4-BE49-F238E27FC236}">
                <a16:creationId xmlns:a16="http://schemas.microsoft.com/office/drawing/2014/main" id="{0EEFBFB8-EE4F-9330-F5D5-98646779A869}"/>
              </a:ext>
            </a:extLst>
          </p:cNvPr>
          <p:cNvSpPr/>
          <p:nvPr/>
        </p:nvSpPr>
        <p:spPr>
          <a:xfrm rot="5400000">
            <a:off x="6301839" y="2813292"/>
            <a:ext cx="1131938" cy="1558957"/>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grpSp>
        <p:nvGrpSpPr>
          <p:cNvPr id="15" name="Group 14">
            <a:extLst>
              <a:ext uri="{FF2B5EF4-FFF2-40B4-BE49-F238E27FC236}">
                <a16:creationId xmlns:a16="http://schemas.microsoft.com/office/drawing/2014/main" id="{39A5F292-16B3-E092-6B14-98FD9F69CA5B}"/>
              </a:ext>
            </a:extLst>
          </p:cNvPr>
          <p:cNvGrpSpPr/>
          <p:nvPr/>
        </p:nvGrpSpPr>
        <p:grpSpPr>
          <a:xfrm>
            <a:off x="4719193" y="2841955"/>
            <a:ext cx="1346433" cy="1166070"/>
            <a:chOff x="4719193" y="2841955"/>
            <a:chExt cx="1346433" cy="1166070"/>
          </a:xfrm>
        </p:grpSpPr>
        <p:sp>
          <p:nvSpPr>
            <p:cNvPr id="16" name="Arrow: Right 15">
              <a:extLst>
                <a:ext uri="{FF2B5EF4-FFF2-40B4-BE49-F238E27FC236}">
                  <a16:creationId xmlns:a16="http://schemas.microsoft.com/office/drawing/2014/main" id="{12C51DCA-5169-13F2-DCAB-1AEB7810902D}"/>
                </a:ext>
              </a:extLst>
            </p:cNvPr>
            <p:cNvSpPr/>
            <p:nvPr/>
          </p:nvSpPr>
          <p:spPr>
            <a:xfrm>
              <a:off x="4719193" y="3177515"/>
              <a:ext cx="1346433"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Move</a:t>
              </a:r>
            </a:p>
          </p:txBody>
        </p:sp>
        <p:sp>
          <p:nvSpPr>
            <p:cNvPr id="17" name="Google Shape;347;p39">
              <a:extLst>
                <a:ext uri="{FF2B5EF4-FFF2-40B4-BE49-F238E27FC236}">
                  <a16:creationId xmlns:a16="http://schemas.microsoft.com/office/drawing/2014/main" id="{A94F724D-965D-255A-CC3A-D5F5E8C80DD4}"/>
                </a:ext>
              </a:extLst>
            </p:cNvPr>
            <p:cNvSpPr txBox="1">
              <a:spLocks/>
            </p:cNvSpPr>
            <p:nvPr/>
          </p:nvSpPr>
          <p:spPr>
            <a:xfrm>
              <a:off x="4993761" y="2841955"/>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❷</a:t>
              </a:r>
            </a:p>
          </p:txBody>
        </p:sp>
      </p:grpSp>
      <p:sp>
        <p:nvSpPr>
          <p:cNvPr id="2" name="Google Shape;347;p39">
            <a:extLst>
              <a:ext uri="{FF2B5EF4-FFF2-40B4-BE49-F238E27FC236}">
                <a16:creationId xmlns:a16="http://schemas.microsoft.com/office/drawing/2014/main" id="{C5A3D682-356A-4CFD-A81F-46FC12035BAC}"/>
              </a:ext>
            </a:extLst>
          </p:cNvPr>
          <p:cNvSpPr txBox="1">
            <a:spLocks/>
          </p:cNvSpPr>
          <p:nvPr/>
        </p:nvSpPr>
        <p:spPr>
          <a:xfrm>
            <a:off x="4972638" y="4940524"/>
            <a:ext cx="1930147" cy="49431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rgbClr val="B34040"/>
                </a:solidFill>
                <a:latin typeface="Segoe UI" panose="020B0502040204020203" pitchFamily="34" charset="0"/>
                <a:cs typeface="Segoe UI" panose="020B0502040204020203" pitchFamily="34" charset="0"/>
              </a:rPr>
              <a:t>Invalid Page: </a:t>
            </a:r>
            <a:r>
              <a:rPr lang="en-US" altLang="ja-JP" dirty="0">
                <a:solidFill>
                  <a:srgbClr val="B34040"/>
                </a:solidFill>
                <a:latin typeface="Segoe UI" panose="020B0502040204020203" pitchFamily="34" charset="0"/>
                <a:cs typeface="Segoe UI" panose="020B0502040204020203" pitchFamily="34" charset="0"/>
              </a:rPr>
              <a:t>2</a:t>
            </a:r>
            <a:endParaRPr lang="en-US" dirty="0">
              <a:solidFill>
                <a:srgbClr val="B34040"/>
              </a:solidFill>
              <a:latin typeface="Segoe UI" panose="020B0502040204020203" pitchFamily="34" charset="0"/>
              <a:cs typeface="Segoe UI" panose="020B0502040204020203" pitchFamily="34" charset="0"/>
            </a:endParaRPr>
          </a:p>
        </p:txBody>
      </p:sp>
      <p:sp>
        <p:nvSpPr>
          <p:cNvPr id="8" name="Google Shape;347;p39">
            <a:extLst>
              <a:ext uri="{FF2B5EF4-FFF2-40B4-BE49-F238E27FC236}">
                <a16:creationId xmlns:a16="http://schemas.microsoft.com/office/drawing/2014/main" id="{629E888D-DC9F-E99F-E22C-74EF1E8C8E36}"/>
              </a:ext>
            </a:extLst>
          </p:cNvPr>
          <p:cNvSpPr txBox="1">
            <a:spLocks/>
          </p:cNvSpPr>
          <p:nvPr/>
        </p:nvSpPr>
        <p:spPr>
          <a:xfrm>
            <a:off x="7921854" y="2729447"/>
            <a:ext cx="3869507" cy="240631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❶ Select a victim block to erase</a:t>
            </a: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❷ Move valid pages' data</a:t>
            </a: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bg1">
                    <a:lumMod val="65000"/>
                  </a:schemeClr>
                </a:solidFill>
                <a:latin typeface="Segoe UI" panose="020B0502040204020203" pitchFamily="34" charset="0"/>
                <a:cs typeface="Segoe UI" panose="020B0502040204020203" pitchFamily="34" charset="0"/>
              </a:rPr>
              <a:t>❸ Update mapping table</a:t>
            </a: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❹ Erase that victim block</a:t>
            </a:r>
          </a:p>
        </p:txBody>
      </p:sp>
    </p:spTree>
    <p:extLst>
      <p:ext uri="{BB962C8B-B14F-4D97-AF65-F5344CB8AC3E}">
        <p14:creationId xmlns:p14="http://schemas.microsoft.com/office/powerpoint/2010/main" val="306661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77C65E7-77EC-13CD-2927-A0C475F4B1E7}"/>
              </a:ext>
            </a:extLst>
          </p:cNvPr>
          <p:cNvGrpSpPr/>
          <p:nvPr/>
        </p:nvGrpSpPr>
        <p:grpSpPr>
          <a:xfrm>
            <a:off x="400638" y="2234436"/>
            <a:ext cx="4572000" cy="3200400"/>
            <a:chOff x="381572" y="1506712"/>
            <a:chExt cx="5029200" cy="3566160"/>
          </a:xfrm>
        </p:grpSpPr>
        <p:sp>
          <p:nvSpPr>
            <p:cNvPr id="11" name="Google Shape;116;p26">
              <a:extLst>
                <a:ext uri="{FF2B5EF4-FFF2-40B4-BE49-F238E27FC236}">
                  <a16:creationId xmlns:a16="http://schemas.microsoft.com/office/drawing/2014/main" id="{6E16F0B2-5936-3B8D-B668-F191502FA9EB}"/>
                </a:ext>
              </a:extLst>
            </p:cNvPr>
            <p:cNvSpPr/>
            <p:nvPr/>
          </p:nvSpPr>
          <p:spPr>
            <a:xfrm rot="5400000">
              <a:off x="1113092" y="775192"/>
              <a:ext cx="3566160" cy="5029200"/>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Block 0 </a:t>
              </a:r>
              <a:r>
                <a:rPr lang="en-US" sz="2400" dirty="0">
                  <a:latin typeface="Segoe UI" panose="020B0502040204020203" pitchFamily="34" charset="0"/>
                  <a:cs typeface="Segoe UI" panose="020B0502040204020203" pitchFamily="34" charset="0"/>
                  <a:sym typeface="Arial"/>
                </a:rPr>
                <a:t>❶❹</a:t>
              </a:r>
              <a:endParaRPr lang="en-US" sz="2400" b="1" dirty="0">
                <a:latin typeface="Segoe UI" panose="020B0502040204020203" pitchFamily="34" charset="0"/>
                <a:cs typeface="Segoe UI" panose="020B0502040204020203" pitchFamily="34" charset="0"/>
                <a:sym typeface="Arial"/>
              </a:endParaRPr>
            </a:p>
          </p:txBody>
        </p:sp>
        <p:sp>
          <p:nvSpPr>
            <p:cNvPr id="12" name="Google Shape;116;p26">
              <a:extLst>
                <a:ext uri="{FF2B5EF4-FFF2-40B4-BE49-F238E27FC236}">
                  <a16:creationId xmlns:a16="http://schemas.microsoft.com/office/drawing/2014/main" id="{DD17F3C4-57D1-7381-5C4B-89A4C2137F6A}"/>
                </a:ext>
              </a:extLst>
            </p:cNvPr>
            <p:cNvSpPr/>
            <p:nvPr/>
          </p:nvSpPr>
          <p:spPr>
            <a:xfrm rot="5400000">
              <a:off x="372633" y="1968725"/>
              <a:ext cx="2651760" cy="2103120"/>
            </a:xfrm>
            <a:prstGeom prst="rect">
              <a:avLst/>
            </a:prstGeom>
            <a:solidFill>
              <a:schemeClr val="bg1"/>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Free</a:t>
              </a:r>
            </a:p>
          </p:txBody>
        </p:sp>
        <p:sp>
          <p:nvSpPr>
            <p:cNvPr id="13" name="Google Shape;116;p26">
              <a:extLst>
                <a:ext uri="{FF2B5EF4-FFF2-40B4-BE49-F238E27FC236}">
                  <a16:creationId xmlns:a16="http://schemas.microsoft.com/office/drawing/2014/main" id="{2CBFD57C-8375-97E6-7555-51FD62A98825}"/>
                </a:ext>
              </a:extLst>
            </p:cNvPr>
            <p:cNvSpPr/>
            <p:nvPr/>
          </p:nvSpPr>
          <p:spPr>
            <a:xfrm rot="5400000">
              <a:off x="2754542" y="1968725"/>
              <a:ext cx="2651760" cy="2103120"/>
            </a:xfrm>
            <a:prstGeom prst="rect">
              <a:avLst/>
            </a:prstGeom>
            <a:solidFill>
              <a:schemeClr val="bg1"/>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Free</a:t>
              </a:r>
            </a:p>
          </p:txBody>
        </p:sp>
      </p:gr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7</a:t>
            </a:fld>
            <a:endParaRPr lang="en-US" sz="2400" dirty="0">
              <a:solidFill>
                <a:schemeClr val="tx1"/>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BEDABC4C-B474-CFE9-EE06-76F07C5410E6}"/>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Reclaims free data by erasing invalid data</a:t>
                </a:r>
              </a:p>
              <a:p>
                <a:pPr algn="l">
                  <a:lnSpc>
                    <a:spcPct val="100000"/>
                  </a:lnSpc>
                </a:pPr>
                <a:endParaRPr lang="en-US" sz="1800" dirty="0">
                  <a:latin typeface="Segoe UI" panose="020B0502040204020203" pitchFamily="34" charset="0"/>
                  <a:cs typeface="Segoe UI" panose="020B0502040204020203" pitchFamily="34" charset="0"/>
                </a:endParaRPr>
              </a:p>
              <a:p>
                <a:pPr>
                  <a:lnSpc>
                    <a:spcPct val="100000"/>
                  </a:lnSpc>
                </a:pPr>
                <a:r>
                  <a:rPr lang="en-US" sz="1800" dirty="0">
                    <a:latin typeface="Segoe UI" panose="020B0502040204020203" pitchFamily="34" charset="0"/>
                    <a:cs typeface="Segoe UI" panose="020B0502040204020203" pitchFamily="34" charset="0"/>
                  </a:rPr>
                  <a:t>Due to </a:t>
                </a:r>
                <a:r>
                  <a:rPr lang="en-US" sz="1800" dirty="0">
                    <a:solidFill>
                      <a:srgbClr val="FF0000"/>
                    </a:solidFill>
                    <a:latin typeface="Segoe UI" panose="020B0502040204020203" pitchFamily="34" charset="0"/>
                    <a:cs typeface="Segoe UI" panose="020B0502040204020203" pitchFamily="34" charset="0"/>
                  </a:rPr>
                  <a:t>asymmetry in operation units </a:t>
                </a:r>
                <a:r>
                  <a:rPr lang="en-US" sz="1800" dirty="0">
                    <a:latin typeface="Segoe UI" panose="020B0502040204020203" pitchFamily="34" charset="0"/>
                    <a:cs typeface="Segoe UI" panose="020B0502040204020203" pitchFamily="34" charset="0"/>
                  </a:rPr>
                  <a:t>of NAND flash memory: </a:t>
                </a:r>
                <a14:m>
                  <m:oMath xmlns:m="http://schemas.openxmlformats.org/officeDocument/2006/math">
                    <m:sSub>
                      <m:sSubPr>
                        <m:ctrlPr>
                          <a:rPr lang="en-US" sz="1800" i="1" smtClean="0">
                            <a:solidFill>
                              <a:srgbClr val="FF0000"/>
                            </a:solidFill>
                            <a:latin typeface="Cambria Math" panose="02040503050406030204" pitchFamily="18" charset="0"/>
                            <a:cs typeface="Segoe UI" panose="020B0502040204020203" pitchFamily="34" charset="0"/>
                          </a:rPr>
                        </m:ctrlPr>
                      </m:sSubPr>
                      <m:e>
                        <m:r>
                          <a:rPr lang="en-US" sz="1800" b="0" i="1" smtClean="0">
                            <a:solidFill>
                              <a:srgbClr val="FF0000"/>
                            </a:solidFill>
                            <a:latin typeface="Cambria Math" panose="02040503050406030204" pitchFamily="18" charset="0"/>
                            <a:cs typeface="Segoe UI" panose="020B0502040204020203" pitchFamily="34" charset="0"/>
                          </a:rPr>
                          <m:t>𝑆𝑖𝑧𝑒</m:t>
                        </m:r>
                      </m:e>
                      <m:sub>
                        <m:r>
                          <a:rPr lang="en-US" sz="1800" b="0" i="1" smtClean="0">
                            <a:solidFill>
                              <a:srgbClr val="FF0000"/>
                            </a:solidFill>
                            <a:latin typeface="Cambria Math" panose="02040503050406030204" pitchFamily="18" charset="0"/>
                            <a:cs typeface="Segoe UI" panose="020B0502040204020203" pitchFamily="34" charset="0"/>
                          </a:rPr>
                          <m:t>𝑟𝑒𝑎𝑑</m:t>
                        </m:r>
                        <m:r>
                          <a:rPr lang="en-US" sz="1800" b="0" i="1" smtClean="0">
                            <a:solidFill>
                              <a:srgbClr val="FF0000"/>
                            </a:solidFill>
                            <a:latin typeface="Cambria Math" panose="02040503050406030204" pitchFamily="18" charset="0"/>
                            <a:cs typeface="Segoe UI" panose="020B0502040204020203" pitchFamily="34" charset="0"/>
                          </a:rPr>
                          <m:t> &amp; </m:t>
                        </m:r>
                        <m:r>
                          <a:rPr lang="en-US" sz="1800" b="0" i="1" smtClean="0">
                            <a:solidFill>
                              <a:srgbClr val="FF0000"/>
                            </a:solidFill>
                            <a:latin typeface="Cambria Math" panose="02040503050406030204" pitchFamily="18" charset="0"/>
                            <a:cs typeface="Segoe UI" panose="020B0502040204020203" pitchFamily="34" charset="0"/>
                          </a:rPr>
                          <m:t>𝑤𝑟𝑖𝑡𝑒</m:t>
                        </m:r>
                      </m:sub>
                    </m:sSub>
                  </m:oMath>
                </a14:m>
                <a:r>
                  <a:rPr lang="en-US" sz="1800" dirty="0">
                    <a:solidFill>
                      <a:srgbClr val="FF0000"/>
                    </a:solidFill>
                    <a:latin typeface="Segoe UI" panose="020B0502040204020203" pitchFamily="34" charset="0"/>
                    <a:cs typeface="Segoe UI" panose="020B0502040204020203" pitchFamily="34" charset="0"/>
                  </a:rPr>
                  <a:t> (Page) &lt; </a:t>
                </a:r>
                <a14:m>
                  <m:oMath xmlns:m="http://schemas.openxmlformats.org/officeDocument/2006/math">
                    <m:sSub>
                      <m:sSubPr>
                        <m:ctrlPr>
                          <a:rPr lang="en-US" sz="1800" i="1">
                            <a:solidFill>
                              <a:srgbClr val="FF0000"/>
                            </a:solidFill>
                            <a:latin typeface="Cambria Math" panose="02040503050406030204" pitchFamily="18" charset="0"/>
                            <a:cs typeface="Segoe UI" panose="020B0502040204020203" pitchFamily="34" charset="0"/>
                          </a:rPr>
                        </m:ctrlPr>
                      </m:sSubPr>
                      <m:e>
                        <m:r>
                          <a:rPr lang="en-US" sz="1800" i="1">
                            <a:solidFill>
                              <a:srgbClr val="FF0000"/>
                            </a:solidFill>
                            <a:latin typeface="Cambria Math" panose="02040503050406030204" pitchFamily="18" charset="0"/>
                            <a:cs typeface="Segoe UI" panose="020B0502040204020203" pitchFamily="34" charset="0"/>
                          </a:rPr>
                          <m:t>𝑆𝑖𝑧𝑒</m:t>
                        </m:r>
                      </m:e>
                      <m:sub>
                        <m:r>
                          <a:rPr lang="en-US" sz="1800" b="0" i="1" smtClean="0">
                            <a:solidFill>
                              <a:srgbClr val="FF0000"/>
                            </a:solidFill>
                            <a:latin typeface="Cambria Math" panose="02040503050406030204" pitchFamily="18" charset="0"/>
                            <a:cs typeface="Segoe UI" panose="020B0502040204020203" pitchFamily="34" charset="0"/>
                          </a:rPr>
                          <m:t>𝑒𝑟𝑎𝑠𝑒</m:t>
                        </m:r>
                      </m:sub>
                    </m:sSub>
                    <m:r>
                      <a:rPr lang="en-US" sz="1800" i="1">
                        <a:solidFill>
                          <a:srgbClr val="FF0000"/>
                        </a:solidFill>
                        <a:latin typeface="Cambria Math" panose="02040503050406030204" pitchFamily="18" charset="0"/>
                        <a:cs typeface="Segoe UI" panose="020B0502040204020203" pitchFamily="34" charset="0"/>
                      </a:rPr>
                      <m:t> </m:t>
                    </m:r>
                  </m:oMath>
                </a14:m>
                <a:r>
                  <a:rPr lang="en-US" sz="1800" dirty="0">
                    <a:solidFill>
                      <a:srgbClr val="FF0000"/>
                    </a:solidFill>
                    <a:latin typeface="Segoe UI" panose="020B0502040204020203" pitchFamily="34" charset="0"/>
                    <a:cs typeface="Segoe UI" panose="020B0502040204020203" pitchFamily="34" charset="0"/>
                  </a:rPr>
                  <a:t>(Block)</a:t>
                </a:r>
                <a:endParaRPr lang="en-US" sz="1800" dirty="0">
                  <a:solidFill>
                    <a:srgbClr val="C00000"/>
                  </a:solidFill>
                  <a:latin typeface="Segoe UI" panose="020B0502040204020203" pitchFamily="34" charset="0"/>
                  <a:cs typeface="Segoe UI" panose="020B0502040204020203" pitchFamily="34" charset="0"/>
                </a:endParaRPr>
              </a:p>
            </p:txBody>
          </p:sp>
        </mc:Choice>
        <mc:Fallback xmlns="">
          <p:sp>
            <p:nvSpPr>
              <p:cNvPr id="5" name="Title 1">
                <a:extLst>
                  <a:ext uri="{FF2B5EF4-FFF2-40B4-BE49-F238E27FC236}">
                    <a16:creationId xmlns:a16="http://schemas.microsoft.com/office/drawing/2014/main" id="{BEDABC4C-B474-CFE9-EE06-76F07C5410E6}"/>
                  </a:ext>
                </a:extLst>
              </p:cNvPr>
              <p:cNvSpPr txBox="1">
                <a:spLocks noRot="1" noChangeAspect="1" noMove="1" noResize="1" noEditPoints="1" noAdjustHandles="1" noChangeArrowheads="1" noChangeShapeType="1" noTextEdit="1"/>
              </p:cNvSpPr>
              <p:nvPr/>
            </p:nvSpPr>
            <p:spPr>
              <a:xfrm>
                <a:off x="310704" y="1025527"/>
                <a:ext cx="11570190" cy="5053995"/>
              </a:xfrm>
              <a:prstGeom prst="rect">
                <a:avLst/>
              </a:prstGeom>
              <a:blipFill>
                <a:blip r:embed="rId3"/>
                <a:stretch>
                  <a:fillRect l="-474" t="-483"/>
                </a:stretch>
              </a:blipFill>
            </p:spPr>
            <p:txBody>
              <a:bodyPr/>
              <a:lstStyle/>
              <a:p>
                <a:r>
                  <a:rPr lang="en-US">
                    <a:noFill/>
                  </a:rPr>
                  <a:t> </a:t>
                </a:r>
              </a:p>
            </p:txBody>
          </p:sp>
        </mc:Fallback>
      </mc:AlternateContent>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Garbage Collection</a:t>
            </a:r>
          </a:p>
        </p:txBody>
      </p:sp>
      <p:sp>
        <p:nvSpPr>
          <p:cNvPr id="22" name="Google Shape;347;p39">
            <a:extLst>
              <a:ext uri="{FF2B5EF4-FFF2-40B4-BE49-F238E27FC236}">
                <a16:creationId xmlns:a16="http://schemas.microsoft.com/office/drawing/2014/main" id="{B45AC803-A1A8-7FD8-A601-19829A4CBC4B}"/>
              </a:ext>
            </a:extLst>
          </p:cNvPr>
          <p:cNvSpPr txBox="1">
            <a:spLocks/>
          </p:cNvSpPr>
          <p:nvPr/>
        </p:nvSpPr>
        <p:spPr>
          <a:xfrm>
            <a:off x="4848284" y="4935962"/>
            <a:ext cx="2019524" cy="49431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accent6">
                    <a:lumMod val="75000"/>
                  </a:schemeClr>
                </a:solidFill>
                <a:latin typeface="Segoe UI" panose="020B0502040204020203" pitchFamily="34" charset="0"/>
                <a:cs typeface="Segoe UI" panose="020B0502040204020203" pitchFamily="34" charset="0"/>
              </a:rPr>
              <a:t>Free Page: 2</a:t>
            </a:r>
          </a:p>
        </p:txBody>
      </p:sp>
      <p:sp>
        <p:nvSpPr>
          <p:cNvPr id="9" name="Google Shape;180;p30">
            <a:extLst>
              <a:ext uri="{FF2B5EF4-FFF2-40B4-BE49-F238E27FC236}">
                <a16:creationId xmlns:a16="http://schemas.microsoft.com/office/drawing/2014/main" id="{C622C09C-5FB7-D8B2-83AC-89E16559A852}"/>
              </a:ext>
            </a:extLst>
          </p:cNvPr>
          <p:cNvSpPr txBox="1"/>
          <p:nvPr/>
        </p:nvSpPr>
        <p:spPr>
          <a:xfrm>
            <a:off x="400638" y="6253257"/>
            <a:ext cx="10811798" cy="526408"/>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Invalid data means the old data.</a:t>
            </a:r>
          </a:p>
        </p:txBody>
      </p:sp>
      <p:grpSp>
        <p:nvGrpSpPr>
          <p:cNvPr id="15" name="Group 14">
            <a:extLst>
              <a:ext uri="{FF2B5EF4-FFF2-40B4-BE49-F238E27FC236}">
                <a16:creationId xmlns:a16="http://schemas.microsoft.com/office/drawing/2014/main" id="{9ACEF2BD-AFF0-AA48-9E58-147410D25F4F}"/>
              </a:ext>
            </a:extLst>
          </p:cNvPr>
          <p:cNvGrpSpPr/>
          <p:nvPr/>
        </p:nvGrpSpPr>
        <p:grpSpPr>
          <a:xfrm>
            <a:off x="4719193" y="2841955"/>
            <a:ext cx="1346433" cy="1166070"/>
            <a:chOff x="4719193" y="2841955"/>
            <a:chExt cx="1346433" cy="1166070"/>
          </a:xfrm>
        </p:grpSpPr>
        <p:sp>
          <p:nvSpPr>
            <p:cNvPr id="3" name="Arrow: Right 2">
              <a:extLst>
                <a:ext uri="{FF2B5EF4-FFF2-40B4-BE49-F238E27FC236}">
                  <a16:creationId xmlns:a16="http://schemas.microsoft.com/office/drawing/2014/main" id="{D181D6B4-C7F9-08A5-61BB-BC654953C22E}"/>
                </a:ext>
              </a:extLst>
            </p:cNvPr>
            <p:cNvSpPr/>
            <p:nvPr/>
          </p:nvSpPr>
          <p:spPr>
            <a:xfrm>
              <a:off x="4719193" y="3177515"/>
              <a:ext cx="1346433"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Move</a:t>
              </a:r>
            </a:p>
          </p:txBody>
        </p:sp>
        <p:sp>
          <p:nvSpPr>
            <p:cNvPr id="6" name="Google Shape;347;p39">
              <a:extLst>
                <a:ext uri="{FF2B5EF4-FFF2-40B4-BE49-F238E27FC236}">
                  <a16:creationId xmlns:a16="http://schemas.microsoft.com/office/drawing/2014/main" id="{800875D1-4FB1-8365-C6B7-7B0740EE2C35}"/>
                </a:ext>
              </a:extLst>
            </p:cNvPr>
            <p:cNvSpPr txBox="1">
              <a:spLocks/>
            </p:cNvSpPr>
            <p:nvPr/>
          </p:nvSpPr>
          <p:spPr>
            <a:xfrm>
              <a:off x="4993761" y="2841955"/>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chemeClr val="tx1"/>
                  </a:solidFill>
                  <a:latin typeface="Segoe UI" panose="020B0502040204020203" pitchFamily="34" charset="0"/>
                  <a:cs typeface="Segoe UI" panose="020B0502040204020203" pitchFamily="34" charset="0"/>
                </a:rPr>
                <a:t>❷</a:t>
              </a:r>
            </a:p>
          </p:txBody>
        </p:sp>
      </p:grpSp>
      <p:sp>
        <p:nvSpPr>
          <p:cNvPr id="14" name="Google Shape;116;p26">
            <a:extLst>
              <a:ext uri="{FF2B5EF4-FFF2-40B4-BE49-F238E27FC236}">
                <a16:creationId xmlns:a16="http://schemas.microsoft.com/office/drawing/2014/main" id="{0EEFBFB8-EE4F-9330-F5D5-98646779A869}"/>
              </a:ext>
            </a:extLst>
          </p:cNvPr>
          <p:cNvSpPr/>
          <p:nvPr/>
        </p:nvSpPr>
        <p:spPr>
          <a:xfrm rot="5400000">
            <a:off x="6301839" y="2813292"/>
            <a:ext cx="1131938" cy="1558957"/>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17" name="Google Shape;347;p39">
            <a:extLst>
              <a:ext uri="{FF2B5EF4-FFF2-40B4-BE49-F238E27FC236}">
                <a16:creationId xmlns:a16="http://schemas.microsoft.com/office/drawing/2014/main" id="{5878068A-83D9-DB8A-5E8B-A1470C185567}"/>
              </a:ext>
            </a:extLst>
          </p:cNvPr>
          <p:cNvSpPr txBox="1">
            <a:spLocks/>
          </p:cNvSpPr>
          <p:nvPr/>
        </p:nvSpPr>
        <p:spPr>
          <a:xfrm>
            <a:off x="7921854" y="2729447"/>
            <a:ext cx="3869507" cy="240631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❶ Select a victim block to erase</a:t>
            </a: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❷ Move valid pages' data</a:t>
            </a: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bg1">
                    <a:lumMod val="65000"/>
                  </a:schemeClr>
                </a:solidFill>
                <a:latin typeface="Segoe UI" panose="020B0502040204020203" pitchFamily="34" charset="0"/>
                <a:cs typeface="Segoe UI" panose="020B0502040204020203" pitchFamily="34" charset="0"/>
              </a:rPr>
              <a:t>❸ Update mapping table</a:t>
            </a: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❹ Erase that victim block</a:t>
            </a:r>
          </a:p>
        </p:txBody>
      </p:sp>
    </p:spTree>
    <p:extLst>
      <p:ext uri="{BB962C8B-B14F-4D97-AF65-F5344CB8AC3E}">
        <p14:creationId xmlns:p14="http://schemas.microsoft.com/office/powerpoint/2010/main" val="2682457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277C65E7-77EC-13CD-2927-A0C475F4B1E7}"/>
              </a:ext>
            </a:extLst>
          </p:cNvPr>
          <p:cNvGrpSpPr/>
          <p:nvPr/>
        </p:nvGrpSpPr>
        <p:grpSpPr>
          <a:xfrm>
            <a:off x="400638" y="2234436"/>
            <a:ext cx="4572000" cy="3200400"/>
            <a:chOff x="381572" y="1506712"/>
            <a:chExt cx="5029200" cy="3566160"/>
          </a:xfrm>
        </p:grpSpPr>
        <p:sp>
          <p:nvSpPr>
            <p:cNvPr id="11" name="Google Shape;116;p26">
              <a:extLst>
                <a:ext uri="{FF2B5EF4-FFF2-40B4-BE49-F238E27FC236}">
                  <a16:creationId xmlns:a16="http://schemas.microsoft.com/office/drawing/2014/main" id="{6E16F0B2-5936-3B8D-B668-F191502FA9EB}"/>
                </a:ext>
              </a:extLst>
            </p:cNvPr>
            <p:cNvSpPr/>
            <p:nvPr/>
          </p:nvSpPr>
          <p:spPr>
            <a:xfrm rot="5400000">
              <a:off x="1113092" y="775192"/>
              <a:ext cx="3566160" cy="5029200"/>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Block 0 </a:t>
              </a:r>
              <a:r>
                <a:rPr lang="en-US" sz="2400" dirty="0">
                  <a:latin typeface="Segoe UI" panose="020B0502040204020203" pitchFamily="34" charset="0"/>
                  <a:cs typeface="Segoe UI" panose="020B0502040204020203" pitchFamily="34" charset="0"/>
                  <a:sym typeface="Arial"/>
                </a:rPr>
                <a:t>❶❹</a:t>
              </a:r>
            </a:p>
          </p:txBody>
        </p:sp>
        <p:sp>
          <p:nvSpPr>
            <p:cNvPr id="12" name="Google Shape;116;p26">
              <a:extLst>
                <a:ext uri="{FF2B5EF4-FFF2-40B4-BE49-F238E27FC236}">
                  <a16:creationId xmlns:a16="http://schemas.microsoft.com/office/drawing/2014/main" id="{DD17F3C4-57D1-7381-5C4B-89A4C2137F6A}"/>
                </a:ext>
              </a:extLst>
            </p:cNvPr>
            <p:cNvSpPr/>
            <p:nvPr/>
          </p:nvSpPr>
          <p:spPr>
            <a:xfrm rot="5400000">
              <a:off x="372633" y="1968725"/>
              <a:ext cx="2651760" cy="2103120"/>
            </a:xfrm>
            <a:prstGeom prst="rect">
              <a:avLst/>
            </a:prstGeom>
            <a:solidFill>
              <a:schemeClr val="bg1"/>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Free</a:t>
              </a:r>
            </a:p>
          </p:txBody>
        </p:sp>
        <p:sp>
          <p:nvSpPr>
            <p:cNvPr id="13" name="Google Shape;116;p26">
              <a:extLst>
                <a:ext uri="{FF2B5EF4-FFF2-40B4-BE49-F238E27FC236}">
                  <a16:creationId xmlns:a16="http://schemas.microsoft.com/office/drawing/2014/main" id="{2CBFD57C-8375-97E6-7555-51FD62A98825}"/>
                </a:ext>
              </a:extLst>
            </p:cNvPr>
            <p:cNvSpPr/>
            <p:nvPr/>
          </p:nvSpPr>
          <p:spPr>
            <a:xfrm rot="5400000">
              <a:off x="2754542" y="1968725"/>
              <a:ext cx="2651760" cy="2103120"/>
            </a:xfrm>
            <a:prstGeom prst="rect">
              <a:avLst/>
            </a:prstGeom>
            <a:solidFill>
              <a:schemeClr val="bg1"/>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Free</a:t>
              </a:r>
            </a:p>
          </p:txBody>
        </p:sp>
      </p:gr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8</a:t>
            </a:fld>
            <a:endParaRPr lang="en-US" sz="2400" dirty="0">
              <a:solidFill>
                <a:schemeClr val="tx1"/>
              </a:solidFill>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BEDABC4C-B474-CFE9-EE06-76F07C5410E6}"/>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sz="1800" dirty="0">
                    <a:latin typeface="Segoe UI" panose="020B0502040204020203" pitchFamily="34" charset="0"/>
                    <a:cs typeface="Segoe UI" panose="020B0502040204020203" pitchFamily="34" charset="0"/>
                  </a:rPr>
                  <a:t>Reclaims free data by erasing invalid data</a:t>
                </a:r>
              </a:p>
              <a:p>
                <a:pPr algn="l">
                  <a:lnSpc>
                    <a:spcPct val="100000"/>
                  </a:lnSpc>
                </a:pPr>
                <a:endParaRPr lang="en-US" sz="1800" dirty="0">
                  <a:latin typeface="Segoe UI" panose="020B0502040204020203" pitchFamily="34" charset="0"/>
                  <a:cs typeface="Segoe UI" panose="020B0502040204020203" pitchFamily="34" charset="0"/>
                </a:endParaRPr>
              </a:p>
              <a:p>
                <a:pPr>
                  <a:lnSpc>
                    <a:spcPct val="100000"/>
                  </a:lnSpc>
                </a:pPr>
                <a:r>
                  <a:rPr lang="en-US" sz="1800" dirty="0">
                    <a:latin typeface="Segoe UI" panose="020B0502040204020203" pitchFamily="34" charset="0"/>
                    <a:cs typeface="Segoe UI" panose="020B0502040204020203" pitchFamily="34" charset="0"/>
                  </a:rPr>
                  <a:t>Due to </a:t>
                </a:r>
                <a:r>
                  <a:rPr lang="en-US" sz="1800" dirty="0">
                    <a:solidFill>
                      <a:srgbClr val="FF0000"/>
                    </a:solidFill>
                    <a:latin typeface="Segoe UI" panose="020B0502040204020203" pitchFamily="34" charset="0"/>
                    <a:cs typeface="Segoe UI" panose="020B0502040204020203" pitchFamily="34" charset="0"/>
                  </a:rPr>
                  <a:t>asymmetry in operation units </a:t>
                </a:r>
                <a:r>
                  <a:rPr lang="en-US" sz="1800" dirty="0">
                    <a:latin typeface="Segoe UI" panose="020B0502040204020203" pitchFamily="34" charset="0"/>
                    <a:cs typeface="Segoe UI" panose="020B0502040204020203" pitchFamily="34" charset="0"/>
                  </a:rPr>
                  <a:t>of NAND flash memory: </a:t>
                </a:r>
                <a14:m>
                  <m:oMath xmlns:m="http://schemas.openxmlformats.org/officeDocument/2006/math">
                    <m:sSub>
                      <m:sSubPr>
                        <m:ctrlPr>
                          <a:rPr lang="en-US" sz="1800" i="1" smtClean="0">
                            <a:solidFill>
                              <a:srgbClr val="FF0000"/>
                            </a:solidFill>
                            <a:latin typeface="Cambria Math" panose="02040503050406030204" pitchFamily="18" charset="0"/>
                            <a:cs typeface="Segoe UI" panose="020B0502040204020203" pitchFamily="34" charset="0"/>
                          </a:rPr>
                        </m:ctrlPr>
                      </m:sSubPr>
                      <m:e>
                        <m:r>
                          <a:rPr lang="en-US" sz="1800" b="0" i="1" smtClean="0">
                            <a:solidFill>
                              <a:srgbClr val="FF0000"/>
                            </a:solidFill>
                            <a:latin typeface="Cambria Math" panose="02040503050406030204" pitchFamily="18" charset="0"/>
                            <a:cs typeface="Segoe UI" panose="020B0502040204020203" pitchFamily="34" charset="0"/>
                          </a:rPr>
                          <m:t>𝑆𝑖𝑧𝑒</m:t>
                        </m:r>
                      </m:e>
                      <m:sub>
                        <m:r>
                          <a:rPr lang="en-US" sz="1800" b="0" i="1" smtClean="0">
                            <a:solidFill>
                              <a:srgbClr val="FF0000"/>
                            </a:solidFill>
                            <a:latin typeface="Cambria Math" panose="02040503050406030204" pitchFamily="18" charset="0"/>
                            <a:cs typeface="Segoe UI" panose="020B0502040204020203" pitchFamily="34" charset="0"/>
                          </a:rPr>
                          <m:t>𝑟𝑒𝑎𝑑</m:t>
                        </m:r>
                        <m:r>
                          <a:rPr lang="en-US" sz="1800" b="0" i="1" smtClean="0">
                            <a:solidFill>
                              <a:srgbClr val="FF0000"/>
                            </a:solidFill>
                            <a:latin typeface="Cambria Math" panose="02040503050406030204" pitchFamily="18" charset="0"/>
                            <a:cs typeface="Segoe UI" panose="020B0502040204020203" pitchFamily="34" charset="0"/>
                          </a:rPr>
                          <m:t> &amp; </m:t>
                        </m:r>
                        <m:r>
                          <a:rPr lang="en-US" sz="1800" b="0" i="1" smtClean="0">
                            <a:solidFill>
                              <a:srgbClr val="FF0000"/>
                            </a:solidFill>
                            <a:latin typeface="Cambria Math" panose="02040503050406030204" pitchFamily="18" charset="0"/>
                            <a:cs typeface="Segoe UI" panose="020B0502040204020203" pitchFamily="34" charset="0"/>
                          </a:rPr>
                          <m:t>𝑤𝑟𝑖𝑡𝑒</m:t>
                        </m:r>
                      </m:sub>
                    </m:sSub>
                  </m:oMath>
                </a14:m>
                <a:r>
                  <a:rPr lang="en-US" sz="1800" dirty="0">
                    <a:solidFill>
                      <a:srgbClr val="FF0000"/>
                    </a:solidFill>
                    <a:latin typeface="Segoe UI" panose="020B0502040204020203" pitchFamily="34" charset="0"/>
                    <a:cs typeface="Segoe UI" panose="020B0502040204020203" pitchFamily="34" charset="0"/>
                  </a:rPr>
                  <a:t> (Page) &lt; </a:t>
                </a:r>
                <a14:m>
                  <m:oMath xmlns:m="http://schemas.openxmlformats.org/officeDocument/2006/math">
                    <m:sSub>
                      <m:sSubPr>
                        <m:ctrlPr>
                          <a:rPr lang="en-US" sz="1800" i="1">
                            <a:solidFill>
                              <a:srgbClr val="FF0000"/>
                            </a:solidFill>
                            <a:latin typeface="Cambria Math" panose="02040503050406030204" pitchFamily="18" charset="0"/>
                            <a:cs typeface="Segoe UI" panose="020B0502040204020203" pitchFamily="34" charset="0"/>
                          </a:rPr>
                        </m:ctrlPr>
                      </m:sSubPr>
                      <m:e>
                        <m:r>
                          <a:rPr lang="en-US" sz="1800" i="1">
                            <a:solidFill>
                              <a:srgbClr val="FF0000"/>
                            </a:solidFill>
                            <a:latin typeface="Cambria Math" panose="02040503050406030204" pitchFamily="18" charset="0"/>
                            <a:cs typeface="Segoe UI" panose="020B0502040204020203" pitchFamily="34" charset="0"/>
                          </a:rPr>
                          <m:t>𝑆𝑖𝑧𝑒</m:t>
                        </m:r>
                      </m:e>
                      <m:sub>
                        <m:r>
                          <a:rPr lang="en-US" sz="1800" b="0" i="1" smtClean="0">
                            <a:solidFill>
                              <a:srgbClr val="FF0000"/>
                            </a:solidFill>
                            <a:latin typeface="Cambria Math" panose="02040503050406030204" pitchFamily="18" charset="0"/>
                            <a:cs typeface="Segoe UI" panose="020B0502040204020203" pitchFamily="34" charset="0"/>
                          </a:rPr>
                          <m:t>𝑒𝑟𝑎𝑠𝑒</m:t>
                        </m:r>
                      </m:sub>
                    </m:sSub>
                    <m:r>
                      <a:rPr lang="en-US" sz="1800" i="1">
                        <a:solidFill>
                          <a:srgbClr val="FF0000"/>
                        </a:solidFill>
                        <a:latin typeface="Cambria Math" panose="02040503050406030204" pitchFamily="18" charset="0"/>
                        <a:cs typeface="Segoe UI" panose="020B0502040204020203" pitchFamily="34" charset="0"/>
                      </a:rPr>
                      <m:t> </m:t>
                    </m:r>
                  </m:oMath>
                </a14:m>
                <a:r>
                  <a:rPr lang="en-US" sz="1800" dirty="0">
                    <a:solidFill>
                      <a:srgbClr val="FF0000"/>
                    </a:solidFill>
                    <a:latin typeface="Segoe UI" panose="020B0502040204020203" pitchFamily="34" charset="0"/>
                    <a:cs typeface="Segoe UI" panose="020B0502040204020203" pitchFamily="34" charset="0"/>
                  </a:rPr>
                  <a:t>(Block)</a:t>
                </a:r>
                <a:endParaRPr lang="en-US" sz="1800" dirty="0">
                  <a:solidFill>
                    <a:srgbClr val="C00000"/>
                  </a:solidFill>
                  <a:latin typeface="Segoe UI" panose="020B0502040204020203" pitchFamily="34" charset="0"/>
                  <a:cs typeface="Segoe UI" panose="020B0502040204020203" pitchFamily="34" charset="0"/>
                </a:endParaRPr>
              </a:p>
            </p:txBody>
          </p:sp>
        </mc:Choice>
        <mc:Fallback xmlns="">
          <p:sp>
            <p:nvSpPr>
              <p:cNvPr id="5" name="Title 1">
                <a:extLst>
                  <a:ext uri="{FF2B5EF4-FFF2-40B4-BE49-F238E27FC236}">
                    <a16:creationId xmlns:a16="http://schemas.microsoft.com/office/drawing/2014/main" id="{BEDABC4C-B474-CFE9-EE06-76F07C5410E6}"/>
                  </a:ext>
                </a:extLst>
              </p:cNvPr>
              <p:cNvSpPr txBox="1">
                <a:spLocks noRot="1" noChangeAspect="1" noMove="1" noResize="1" noEditPoints="1" noAdjustHandles="1" noChangeArrowheads="1" noChangeShapeType="1" noTextEdit="1"/>
              </p:cNvSpPr>
              <p:nvPr/>
            </p:nvSpPr>
            <p:spPr>
              <a:xfrm>
                <a:off x="310704" y="1025527"/>
                <a:ext cx="11570190" cy="5053995"/>
              </a:xfrm>
              <a:prstGeom prst="rect">
                <a:avLst/>
              </a:prstGeom>
              <a:blipFill>
                <a:blip r:embed="rId3"/>
                <a:stretch>
                  <a:fillRect l="-474" t="-483"/>
                </a:stretch>
              </a:blipFill>
            </p:spPr>
            <p:txBody>
              <a:bodyPr/>
              <a:lstStyle/>
              <a:p>
                <a:r>
                  <a:rPr lang="en-US">
                    <a:noFill/>
                  </a:rPr>
                  <a:t> </a:t>
                </a:r>
              </a:p>
            </p:txBody>
          </p:sp>
        </mc:Fallback>
      </mc:AlternateContent>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Garbage Collection</a:t>
            </a:r>
          </a:p>
        </p:txBody>
      </p:sp>
      <p:sp>
        <p:nvSpPr>
          <p:cNvPr id="22" name="Google Shape;347;p39">
            <a:extLst>
              <a:ext uri="{FF2B5EF4-FFF2-40B4-BE49-F238E27FC236}">
                <a16:creationId xmlns:a16="http://schemas.microsoft.com/office/drawing/2014/main" id="{B45AC803-A1A8-7FD8-A601-19829A4CBC4B}"/>
              </a:ext>
            </a:extLst>
          </p:cNvPr>
          <p:cNvSpPr txBox="1">
            <a:spLocks/>
          </p:cNvSpPr>
          <p:nvPr/>
        </p:nvSpPr>
        <p:spPr>
          <a:xfrm>
            <a:off x="4848284" y="4935962"/>
            <a:ext cx="2019524" cy="494312"/>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dirty="0">
                <a:solidFill>
                  <a:schemeClr val="accent6">
                    <a:lumMod val="75000"/>
                  </a:schemeClr>
                </a:solidFill>
                <a:latin typeface="Segoe UI" panose="020B0502040204020203" pitchFamily="34" charset="0"/>
                <a:cs typeface="Segoe UI" panose="020B0502040204020203" pitchFamily="34" charset="0"/>
              </a:rPr>
              <a:t>Free Page: 2</a:t>
            </a:r>
          </a:p>
        </p:txBody>
      </p:sp>
      <p:sp>
        <p:nvSpPr>
          <p:cNvPr id="9" name="Google Shape;180;p30">
            <a:extLst>
              <a:ext uri="{FF2B5EF4-FFF2-40B4-BE49-F238E27FC236}">
                <a16:creationId xmlns:a16="http://schemas.microsoft.com/office/drawing/2014/main" id="{C622C09C-5FB7-D8B2-83AC-89E16559A852}"/>
              </a:ext>
            </a:extLst>
          </p:cNvPr>
          <p:cNvSpPr txBox="1"/>
          <p:nvPr/>
        </p:nvSpPr>
        <p:spPr>
          <a:xfrm>
            <a:off x="400638" y="6253257"/>
            <a:ext cx="10811798" cy="526408"/>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Invalid data means the old data.</a:t>
            </a: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GC (Garbage Collection)</a:t>
            </a:r>
          </a:p>
        </p:txBody>
      </p:sp>
      <p:grpSp>
        <p:nvGrpSpPr>
          <p:cNvPr id="15" name="Group 14">
            <a:extLst>
              <a:ext uri="{FF2B5EF4-FFF2-40B4-BE49-F238E27FC236}">
                <a16:creationId xmlns:a16="http://schemas.microsoft.com/office/drawing/2014/main" id="{9ACEF2BD-AFF0-AA48-9E58-147410D25F4F}"/>
              </a:ext>
            </a:extLst>
          </p:cNvPr>
          <p:cNvGrpSpPr/>
          <p:nvPr/>
        </p:nvGrpSpPr>
        <p:grpSpPr>
          <a:xfrm>
            <a:off x="4719193" y="2841955"/>
            <a:ext cx="1346433" cy="1166070"/>
            <a:chOff x="4719193" y="2841955"/>
            <a:chExt cx="1346433" cy="1166070"/>
          </a:xfrm>
        </p:grpSpPr>
        <p:sp>
          <p:nvSpPr>
            <p:cNvPr id="3" name="Arrow: Right 2">
              <a:extLst>
                <a:ext uri="{FF2B5EF4-FFF2-40B4-BE49-F238E27FC236}">
                  <a16:creationId xmlns:a16="http://schemas.microsoft.com/office/drawing/2014/main" id="{D181D6B4-C7F9-08A5-61BB-BC654953C22E}"/>
                </a:ext>
              </a:extLst>
            </p:cNvPr>
            <p:cNvSpPr/>
            <p:nvPr/>
          </p:nvSpPr>
          <p:spPr>
            <a:xfrm>
              <a:off x="4719193" y="3177515"/>
              <a:ext cx="1346433"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Move</a:t>
              </a:r>
            </a:p>
          </p:txBody>
        </p:sp>
        <p:sp>
          <p:nvSpPr>
            <p:cNvPr id="6" name="Google Shape;347;p39">
              <a:extLst>
                <a:ext uri="{FF2B5EF4-FFF2-40B4-BE49-F238E27FC236}">
                  <a16:creationId xmlns:a16="http://schemas.microsoft.com/office/drawing/2014/main" id="{800875D1-4FB1-8365-C6B7-7B0740EE2C35}"/>
                </a:ext>
              </a:extLst>
            </p:cNvPr>
            <p:cNvSpPr txBox="1">
              <a:spLocks/>
            </p:cNvSpPr>
            <p:nvPr/>
          </p:nvSpPr>
          <p:spPr>
            <a:xfrm>
              <a:off x="4993761" y="2841955"/>
              <a:ext cx="641426" cy="587045"/>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Clr>
                  <a:schemeClr val="dk1"/>
                </a:buClr>
                <a:buSzPts val="2200"/>
                <a:buNone/>
              </a:pPr>
              <a:r>
                <a:rPr lang="en-US" sz="2400" dirty="0">
                  <a:solidFill>
                    <a:srgbClr val="C00000"/>
                  </a:solidFill>
                  <a:latin typeface="Segoe UI" panose="020B0502040204020203" pitchFamily="34" charset="0"/>
                  <a:cs typeface="Segoe UI" panose="020B0502040204020203" pitchFamily="34" charset="0"/>
                </a:rPr>
                <a:t>❷</a:t>
              </a:r>
            </a:p>
          </p:txBody>
        </p:sp>
      </p:grpSp>
      <p:sp>
        <p:nvSpPr>
          <p:cNvPr id="14" name="Google Shape;116;p26">
            <a:extLst>
              <a:ext uri="{FF2B5EF4-FFF2-40B4-BE49-F238E27FC236}">
                <a16:creationId xmlns:a16="http://schemas.microsoft.com/office/drawing/2014/main" id="{0EEFBFB8-EE4F-9330-F5D5-98646779A869}"/>
              </a:ext>
            </a:extLst>
          </p:cNvPr>
          <p:cNvSpPr/>
          <p:nvPr/>
        </p:nvSpPr>
        <p:spPr>
          <a:xfrm rot="5400000">
            <a:off x="6301839" y="2813292"/>
            <a:ext cx="1131938" cy="1558957"/>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17" name="Google Shape;347;p39">
            <a:extLst>
              <a:ext uri="{FF2B5EF4-FFF2-40B4-BE49-F238E27FC236}">
                <a16:creationId xmlns:a16="http://schemas.microsoft.com/office/drawing/2014/main" id="{5878068A-83D9-DB8A-5E8B-A1470C185567}"/>
              </a:ext>
            </a:extLst>
          </p:cNvPr>
          <p:cNvSpPr txBox="1">
            <a:spLocks/>
          </p:cNvSpPr>
          <p:nvPr/>
        </p:nvSpPr>
        <p:spPr>
          <a:xfrm>
            <a:off x="7921854" y="2729447"/>
            <a:ext cx="3869507" cy="240631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❶ Select a victim block to erase</a:t>
            </a: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rgbClr val="C00000"/>
                </a:solidFill>
                <a:latin typeface="Segoe UI" panose="020B0502040204020203" pitchFamily="34" charset="0"/>
                <a:cs typeface="Segoe UI" panose="020B0502040204020203" pitchFamily="34" charset="0"/>
              </a:rPr>
              <a:t>❷ Move valid pages' data</a:t>
            </a: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bg1">
                    <a:lumMod val="65000"/>
                  </a:schemeClr>
                </a:solidFill>
                <a:latin typeface="Segoe UI" panose="020B0502040204020203" pitchFamily="34" charset="0"/>
                <a:cs typeface="Segoe UI" panose="020B0502040204020203" pitchFamily="34" charset="0"/>
              </a:rPr>
              <a:t>❸ Update mapping table</a:t>
            </a: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r>
              <a:rPr lang="en-US" dirty="0">
                <a:solidFill>
                  <a:schemeClr val="tx1"/>
                </a:solidFill>
                <a:latin typeface="Segoe UI" panose="020B0502040204020203" pitchFamily="34" charset="0"/>
                <a:cs typeface="Segoe UI" panose="020B0502040204020203" pitchFamily="34" charset="0"/>
              </a:rPr>
              <a:t>❹ Erase that victim block</a:t>
            </a:r>
          </a:p>
        </p:txBody>
      </p:sp>
      <p:sp>
        <p:nvSpPr>
          <p:cNvPr id="18" name="Google Shape;179;p30">
            <a:extLst>
              <a:ext uri="{FF2B5EF4-FFF2-40B4-BE49-F238E27FC236}">
                <a16:creationId xmlns:a16="http://schemas.microsoft.com/office/drawing/2014/main" id="{D97C2500-3EF5-3B63-CE6E-C1F5F13D9DDA}"/>
              </a:ext>
            </a:extLst>
          </p:cNvPr>
          <p:cNvSpPr txBox="1">
            <a:spLocks/>
          </p:cNvSpPr>
          <p:nvPr/>
        </p:nvSpPr>
        <p:spPr>
          <a:xfrm>
            <a:off x="2605695" y="5625542"/>
            <a:ext cx="7267075" cy="685186"/>
          </a:xfrm>
          <a:prstGeom prst="rect">
            <a:avLst/>
          </a:prstGeom>
          <a:solidFill>
            <a:srgbClr val="B34040"/>
          </a:solidFill>
          <a:ln>
            <a:noFill/>
          </a:ln>
        </p:spPr>
        <p:txBody>
          <a:bodyPr spcFirstLastPara="1" vert="horz" wrap="square" lIns="91425" tIns="91425" rIns="91425" bIns="91425" rtlCol="0" anchor="ctr" anchorCtr="0">
            <a:normAutofit/>
          </a:bodyPr>
          <a:lstStyle>
            <a:lvl1pPr marL="0" indent="0" algn="ctr" defTabSz="914423" rtl="0" eaLnBrk="1" latinLnBrk="0" hangingPunct="1">
              <a:lnSpc>
                <a:spcPct val="90000"/>
              </a:lnSpc>
              <a:spcBef>
                <a:spcPts val="1001"/>
              </a:spcBef>
              <a:buFont typeface="Arial" panose="020B0604020202020204" pitchFamily="34" charset="0"/>
              <a:buNone/>
              <a:defRPr sz="2400" kern="1200">
                <a:solidFill>
                  <a:schemeClr val="tx1"/>
                </a:solidFill>
                <a:latin typeface="+mn-lt"/>
                <a:ea typeface="+mn-ea"/>
                <a:cs typeface="+mn-cs"/>
              </a:defRPr>
            </a:lvl1pPr>
            <a:lvl2pPr marL="457211" indent="0" algn="ctr" defTabSz="914423"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23" indent="0" algn="ctr" defTabSz="914423" rtl="0" eaLnBrk="1" latinLnBrk="0" hangingPunct="1">
              <a:lnSpc>
                <a:spcPct val="90000"/>
              </a:lnSpc>
              <a:spcBef>
                <a:spcPts val="500"/>
              </a:spcBef>
              <a:buFont typeface="Arial" panose="020B0604020202020204" pitchFamily="34" charset="0"/>
              <a:buNone/>
              <a:defRPr sz="1801" kern="1200">
                <a:solidFill>
                  <a:schemeClr val="tx1"/>
                </a:solidFill>
                <a:latin typeface="+mn-lt"/>
                <a:ea typeface="+mn-ea"/>
                <a:cs typeface="+mn-cs"/>
              </a:defRPr>
            </a:lvl3pPr>
            <a:lvl4pPr marL="1371634" indent="0" algn="ctr" defTabSz="914423"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46" indent="0" algn="ctr" defTabSz="914423"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57" indent="0" algn="ctr" defTabSz="914423"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69" indent="0" algn="ctr" defTabSz="914423"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80" indent="0" algn="ctr" defTabSz="914423"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91" indent="0" algn="ctr" defTabSz="914423"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00000"/>
              </a:lnSpc>
              <a:spcBef>
                <a:spcPts val="0"/>
              </a:spcBef>
              <a:buSzPts val="1946"/>
            </a:pPr>
            <a:r>
              <a:rPr lang="en-US" sz="1800" dirty="0">
                <a:solidFill>
                  <a:schemeClr val="bg1"/>
                </a:solidFill>
                <a:latin typeface="Segoe UI" panose="020B0502040204020203" pitchFamily="34" charset="0"/>
                <a:cs typeface="Segoe UI" panose="020B0502040204020203" pitchFamily="34" charset="0"/>
              </a:rPr>
              <a:t>GC is time-consuming and ❷ can take 45% of total GC time </a:t>
            </a:r>
          </a:p>
        </p:txBody>
      </p:sp>
    </p:spTree>
    <p:extLst>
      <p:ext uri="{BB962C8B-B14F-4D97-AF65-F5344CB8AC3E}">
        <p14:creationId xmlns:p14="http://schemas.microsoft.com/office/powerpoint/2010/main" val="3716126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BEDABC4C-B474-CFE9-EE06-76F07C5410E6}"/>
              </a:ext>
            </a:extLst>
          </p:cNvPr>
          <p:cNvSpPr txBox="1">
            <a:spLocks/>
          </p:cNvSpPr>
          <p:nvPr/>
        </p:nvSpPr>
        <p:spPr>
          <a:xfrm>
            <a:off x="310704" y="1025527"/>
            <a:ext cx="11570190" cy="5053995"/>
          </a:xfrm>
          <a:prstGeom prst="rect">
            <a:avLst/>
          </a:prstGeom>
        </p:spPr>
        <p:txBody>
          <a:bodyPr vert="horz" lIns="91440" tIns="45721" rIns="91440" bIns="45721"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pPr>
            <a:r>
              <a:rPr lang="en-US" altLang="ja-JP" sz="1800" dirty="0">
                <a:latin typeface="Segoe UI" panose="020B0502040204020203" pitchFamily="34" charset="0"/>
                <a:cs typeface="Segoe UI" panose="020B0502040204020203" pitchFamily="34" charset="0"/>
              </a:rPr>
              <a:t>Utilizing </a:t>
            </a:r>
            <a:r>
              <a:rPr lang="en-US" sz="1800" b="1" dirty="0">
                <a:latin typeface="Segoe UI" panose="020B0502040204020203" pitchFamily="34" charset="0"/>
                <a:cs typeface="Segoe UI" panose="020B0502040204020203" pitchFamily="34" charset="0"/>
              </a:rPr>
              <a:t>copyback</a:t>
            </a:r>
            <a:r>
              <a:rPr lang="en-US" sz="1800" dirty="0">
                <a:latin typeface="Segoe UI" panose="020B0502040204020203" pitchFamily="34" charset="0"/>
                <a:cs typeface="Segoe UI" panose="020B0502040204020203" pitchFamily="34" charset="0"/>
              </a:rPr>
              <a:t> to migrate data for GC performance improvement</a:t>
            </a:r>
          </a:p>
        </p:txBody>
      </p:sp>
      <p:sp>
        <p:nvSpPr>
          <p:cNvPr id="4" name="Slide Number Placeholder 3">
            <a:extLst>
              <a:ext uri="{FF2B5EF4-FFF2-40B4-BE49-F238E27FC236}">
                <a16:creationId xmlns:a16="http://schemas.microsoft.com/office/drawing/2014/main" id="{614A0632-D2FA-1B98-74AE-6E22504F767A}"/>
              </a:ext>
            </a:extLst>
          </p:cNvPr>
          <p:cNvSpPr>
            <a:spLocks noGrp="1"/>
          </p:cNvSpPr>
          <p:nvPr>
            <p:ph type="sldNum" sz="quarter" idx="12"/>
          </p:nvPr>
        </p:nvSpPr>
        <p:spPr>
          <a:xfrm>
            <a:off x="11369661" y="6247964"/>
            <a:ext cx="763385" cy="531701"/>
          </a:xfrm>
        </p:spPr>
        <p:txBody>
          <a:bodyPr/>
          <a:lstStyle/>
          <a:p>
            <a:fld id="{1207F9FD-4E10-4B0A-8100-6F5044EF21A9}" type="slidenum">
              <a:rPr lang="en-US" sz="2400">
                <a:solidFill>
                  <a:schemeClr val="tx1"/>
                </a:solidFill>
                <a:latin typeface="Segoe UI" panose="020B0502040204020203" pitchFamily="34" charset="0"/>
                <a:cs typeface="Segoe UI" panose="020B0502040204020203" pitchFamily="34" charset="0"/>
              </a:rPr>
              <a:t>9</a:t>
            </a:fld>
            <a:endParaRPr lang="en-US" sz="2400" dirty="0">
              <a:solidFill>
                <a:schemeClr val="tx1"/>
              </a:solidFill>
              <a:latin typeface="Segoe UI" panose="020B0502040204020203" pitchFamily="34" charset="0"/>
              <a:cs typeface="Segoe UI" panose="020B0502040204020203" pitchFamily="34" charset="0"/>
            </a:endParaRPr>
          </a:p>
        </p:txBody>
      </p:sp>
      <p:sp>
        <p:nvSpPr>
          <p:cNvPr id="7" name="Google Shape;106;p26">
            <a:extLst>
              <a:ext uri="{FF2B5EF4-FFF2-40B4-BE49-F238E27FC236}">
                <a16:creationId xmlns:a16="http://schemas.microsoft.com/office/drawing/2014/main" id="{212A4720-AF3B-1CD0-315D-3AE871E43DDE}"/>
              </a:ext>
            </a:extLst>
          </p:cNvPr>
          <p:cNvSpPr txBox="1">
            <a:spLocks/>
          </p:cNvSpPr>
          <p:nvPr/>
        </p:nvSpPr>
        <p:spPr>
          <a:xfrm>
            <a:off x="310704" y="173737"/>
            <a:ext cx="7968601" cy="778476"/>
          </a:xfrm>
          <a:prstGeom prst="rect">
            <a:avLst/>
          </a:prstGeom>
          <a:noFill/>
          <a:ln>
            <a:noFill/>
          </a:ln>
        </p:spPr>
        <p:txBody>
          <a:bodyPr spcFirstLastPara="1" vert="horz" wrap="square" lIns="91425" tIns="91425" rIns="91425" bIns="91425" rtlCol="0" anchor="t" anchorCtr="0">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lnSpc>
                <a:spcPct val="100000"/>
              </a:lnSpc>
              <a:spcBef>
                <a:spcPts val="0"/>
              </a:spcBef>
              <a:buSzPts val="2800"/>
            </a:pPr>
            <a:r>
              <a:rPr lang="en-US" sz="3600" dirty="0">
                <a:latin typeface="Segoe UI" panose="020B0502040204020203" pitchFamily="34" charset="0"/>
                <a:cs typeface="Segoe UI" panose="020B0502040204020203" pitchFamily="34" charset="0"/>
              </a:rPr>
              <a:t>Prior Work</a:t>
            </a:r>
          </a:p>
        </p:txBody>
      </p:sp>
      <p:sp>
        <p:nvSpPr>
          <p:cNvPr id="16" name="Google Shape;116;p26">
            <a:extLst>
              <a:ext uri="{FF2B5EF4-FFF2-40B4-BE49-F238E27FC236}">
                <a16:creationId xmlns:a16="http://schemas.microsoft.com/office/drawing/2014/main" id="{04CD2CC6-B9AD-B31D-F205-D776793F3E92}"/>
              </a:ext>
            </a:extLst>
          </p:cNvPr>
          <p:cNvSpPr/>
          <p:nvPr/>
        </p:nvSpPr>
        <p:spPr>
          <a:xfrm rot="5400000">
            <a:off x="2927463" y="-235379"/>
            <a:ext cx="2156958" cy="5849011"/>
          </a:xfrm>
          <a:prstGeom prst="rect">
            <a:avLst/>
          </a:prstGeom>
          <a:solidFill>
            <a:schemeClr val="bg1"/>
          </a:solidFill>
          <a:ln w="28575" cap="flat" cmpd="sng">
            <a:solidFill>
              <a:schemeClr val="dk1"/>
            </a:solidFill>
            <a:prstDash val="solid"/>
            <a:round/>
            <a:headEnd type="none" w="sm" len="sm"/>
            <a:tailEnd type="none" w="sm" len="sm"/>
          </a:ln>
        </p:spPr>
        <p:txBody>
          <a:bodyPr spcFirstLastPara="1" vert="vert270" wrap="square" lIns="91425" tIns="45700" rIns="91425" bIns="45700" anchor="b"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NAND flash plane</a:t>
            </a:r>
          </a:p>
        </p:txBody>
      </p:sp>
      <p:sp>
        <p:nvSpPr>
          <p:cNvPr id="18" name="Google Shape;116;p26">
            <a:extLst>
              <a:ext uri="{FF2B5EF4-FFF2-40B4-BE49-F238E27FC236}">
                <a16:creationId xmlns:a16="http://schemas.microsoft.com/office/drawing/2014/main" id="{1F5C1AB6-2BCA-3B8E-6FD9-4BA1197D7087}"/>
              </a:ext>
            </a:extLst>
          </p:cNvPr>
          <p:cNvSpPr/>
          <p:nvPr/>
        </p:nvSpPr>
        <p:spPr>
          <a:xfrm rot="5400000">
            <a:off x="1329734" y="1826449"/>
            <a:ext cx="1417989" cy="1381442"/>
          </a:xfrm>
          <a:prstGeom prst="rect">
            <a:avLst/>
          </a:prstGeom>
          <a:solidFill>
            <a:schemeClr val="accent3"/>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solidFill>
                  <a:schemeClr val="bg1"/>
                </a:solidFill>
                <a:latin typeface="Segoe UI" panose="020B0502040204020203" pitchFamily="34" charset="0"/>
                <a:cs typeface="Segoe UI" panose="020B0502040204020203" pitchFamily="34" charset="0"/>
                <a:sym typeface="Arial"/>
              </a:rPr>
              <a:t>Page A</a:t>
            </a:r>
          </a:p>
        </p:txBody>
      </p:sp>
      <p:sp>
        <p:nvSpPr>
          <p:cNvPr id="19" name="Google Shape;116;p26">
            <a:extLst>
              <a:ext uri="{FF2B5EF4-FFF2-40B4-BE49-F238E27FC236}">
                <a16:creationId xmlns:a16="http://schemas.microsoft.com/office/drawing/2014/main" id="{3B8D9BFB-A3BE-D85E-1121-AB19C523214D}"/>
              </a:ext>
            </a:extLst>
          </p:cNvPr>
          <p:cNvSpPr/>
          <p:nvPr/>
        </p:nvSpPr>
        <p:spPr>
          <a:xfrm rot="5400000">
            <a:off x="5270366" y="1826449"/>
            <a:ext cx="1417989" cy="1381442"/>
          </a:xfrm>
          <a:prstGeom prst="rect">
            <a:avLst/>
          </a:prstGeom>
          <a:solidFill>
            <a:schemeClr val="bg1"/>
          </a:solidFill>
          <a:ln w="28575" cap="flat" cmpd="sng">
            <a:solidFill>
              <a:schemeClr val="tx1"/>
            </a:solidFill>
            <a:prstDash val="solid"/>
            <a:round/>
            <a:headEnd type="none" w="sm" len="sm"/>
            <a:tailEnd type="none" w="sm" len="sm"/>
          </a:ln>
        </p:spPr>
        <p:txBody>
          <a:bodyPr spcFirstLastPara="1" vert="vert270" wrap="square" lIns="91425" tIns="45700" rIns="91425" bIns="45700" anchor="ctr" anchorCtr="0">
            <a:noAutofit/>
          </a:bodyPr>
          <a:lstStyle/>
          <a:p>
            <a:pPr algn="ctr">
              <a:buClr>
                <a:srgbClr val="000000"/>
              </a:buClr>
              <a:buSzPts val="1400"/>
            </a:pPr>
            <a:r>
              <a:rPr lang="en-US" sz="2400" b="1" dirty="0">
                <a:latin typeface="Segoe UI" panose="020B0502040204020203" pitchFamily="34" charset="0"/>
                <a:cs typeface="Segoe UI" panose="020B0502040204020203" pitchFamily="34" charset="0"/>
                <a:sym typeface="Arial"/>
              </a:rPr>
              <a:t>Free</a:t>
            </a:r>
          </a:p>
        </p:txBody>
      </p:sp>
      <p:sp>
        <p:nvSpPr>
          <p:cNvPr id="20" name="Arrow: Right 19">
            <a:extLst>
              <a:ext uri="{FF2B5EF4-FFF2-40B4-BE49-F238E27FC236}">
                <a16:creationId xmlns:a16="http://schemas.microsoft.com/office/drawing/2014/main" id="{37A6D3BF-422D-BF25-997E-E8F50C5C3134}"/>
              </a:ext>
            </a:extLst>
          </p:cNvPr>
          <p:cNvSpPr/>
          <p:nvPr/>
        </p:nvSpPr>
        <p:spPr>
          <a:xfrm>
            <a:off x="2866953" y="2101915"/>
            <a:ext cx="2337719" cy="83051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1" dirty="0">
                <a:solidFill>
                  <a:schemeClr val="bg1"/>
                </a:solidFill>
                <a:latin typeface="Segoe UI" panose="020B0502040204020203" pitchFamily="34" charset="0"/>
                <a:cs typeface="Segoe UI" panose="020B0502040204020203" pitchFamily="34" charset="0"/>
              </a:rPr>
              <a:t>Internal data move</a:t>
            </a:r>
          </a:p>
        </p:txBody>
      </p:sp>
      <p:sp>
        <p:nvSpPr>
          <p:cNvPr id="21" name="Google Shape;180;p30">
            <a:extLst>
              <a:ext uri="{FF2B5EF4-FFF2-40B4-BE49-F238E27FC236}">
                <a16:creationId xmlns:a16="http://schemas.microsoft.com/office/drawing/2014/main" id="{F8D8AA20-E3EC-9A56-9BCA-0C25A2525F7F}"/>
              </a:ext>
            </a:extLst>
          </p:cNvPr>
          <p:cNvSpPr txBox="1"/>
          <p:nvPr/>
        </p:nvSpPr>
        <p:spPr>
          <a:xfrm>
            <a:off x="400638" y="6152836"/>
            <a:ext cx="10811798" cy="626829"/>
          </a:xfrm>
          <a:prstGeom prst="rect">
            <a:avLst/>
          </a:prstGeom>
          <a:noFill/>
          <a:ln>
            <a:noFill/>
          </a:ln>
        </p:spPr>
        <p:txBody>
          <a:bodyPr spcFirstLastPara="1" wrap="square" lIns="91425" tIns="91425" rIns="91425" bIns="91425" anchor="t" anchorCtr="0">
            <a:normAutofit/>
          </a:bodyPr>
          <a:lstStyle/>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Copyback means the internal data move:</a:t>
            </a: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(1) TN-29-15: NAND Flash Performance Improvement Using Internal Data Move, https://www.micron.com/-/media/client/global/documents/products/technical-note/nand-flash/tn2915.pdf</a:t>
            </a:r>
          </a:p>
          <a:p>
            <a:pPr>
              <a:buClr>
                <a:srgbClr val="000000"/>
              </a:buClr>
              <a:buSzPts val="800"/>
            </a:pPr>
            <a:r>
              <a:rPr lang="en-US" sz="900" dirty="0">
                <a:solidFill>
                  <a:srgbClr val="000000"/>
                </a:solidFill>
                <a:latin typeface="Segoe UI" panose="020B0502040204020203" pitchFamily="34" charset="0"/>
                <a:cs typeface="Segoe UI" panose="020B0502040204020203" pitchFamily="34" charset="0"/>
                <a:sym typeface="Arial"/>
              </a:rPr>
              <a:t>(2) KIOXIA 4Gb 1.8V Serial Interface NAND Technical Data Sheet, https://europe.kioxia.com/content/dam/kioxia/newidr/productinfo/datasheet/201910/DST_TC58CYG2S0HRAIJ-TDE_EN_36007.pdf</a:t>
            </a:r>
          </a:p>
        </p:txBody>
      </p:sp>
      <p:sp>
        <p:nvSpPr>
          <p:cNvPr id="23" name="Google Shape;347;p39">
            <a:extLst>
              <a:ext uri="{FF2B5EF4-FFF2-40B4-BE49-F238E27FC236}">
                <a16:creationId xmlns:a16="http://schemas.microsoft.com/office/drawing/2014/main" id="{C9926305-0AB1-32B2-8B25-BC1C9EF7FEE3}"/>
              </a:ext>
            </a:extLst>
          </p:cNvPr>
          <p:cNvSpPr txBox="1">
            <a:spLocks/>
          </p:cNvSpPr>
          <p:nvPr/>
        </p:nvSpPr>
        <p:spPr>
          <a:xfrm>
            <a:off x="7293302" y="1505414"/>
            <a:ext cx="4737572" cy="457410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Clr>
                <a:schemeClr val="dk1"/>
              </a:buClr>
              <a:buSzPts val="2200"/>
              <a:buNone/>
            </a:pPr>
            <a:r>
              <a:rPr lang="en-US" sz="1800" b="1" dirty="0">
                <a:latin typeface="Segoe UI" panose="020B0502040204020203" pitchFamily="34" charset="0"/>
                <a:cs typeface="Segoe UI" panose="020B0502040204020203" pitchFamily="34" charset="0"/>
              </a:rPr>
              <a:t>Copyback</a:t>
            </a:r>
            <a:r>
              <a:rPr lang="en-US" sz="1800" dirty="0">
                <a:latin typeface="Segoe UI" panose="020B0502040204020203" pitchFamily="34" charset="0"/>
                <a:cs typeface="Segoe UI" panose="020B0502040204020203" pitchFamily="34" charset="0"/>
              </a:rPr>
              <a:t> characteristics</a:t>
            </a:r>
            <a:r>
              <a:rPr lang="en-US" dirty="0">
                <a:solidFill>
                  <a:schemeClr val="tx1"/>
                </a:solidFill>
                <a:latin typeface="Segoe UI" panose="020B0502040204020203" pitchFamily="34" charset="0"/>
                <a:cs typeface="Segoe UI" panose="020B0502040204020203" pitchFamily="34" charset="0"/>
              </a:rPr>
              <a:t>:</a:t>
            </a:r>
          </a:p>
          <a:p>
            <a:pPr marL="0" indent="0">
              <a:lnSpc>
                <a:spcPct val="100000"/>
              </a:lnSpc>
              <a:buClr>
                <a:schemeClr val="dk1"/>
              </a:buClr>
              <a:buSzPts val="2200"/>
              <a:buNone/>
            </a:pPr>
            <a:r>
              <a:rPr lang="en-US" dirty="0">
                <a:solidFill>
                  <a:schemeClr val="accent6">
                    <a:lumMod val="75000"/>
                  </a:schemeClr>
                </a:solidFill>
                <a:latin typeface="Segoe UI" panose="020B0502040204020203" pitchFamily="34" charset="0"/>
                <a:cs typeface="Segoe UI" panose="020B0502040204020203" pitchFamily="34" charset="0"/>
              </a:rPr>
              <a:t>Faster than external data move </a:t>
            </a:r>
            <a:r>
              <a:rPr lang="en-US" dirty="0">
                <a:solidFill>
                  <a:schemeClr val="tx1"/>
                </a:solidFill>
                <a:latin typeface="Segoe UI" panose="020B0502040204020203" pitchFamily="34" charset="0"/>
                <a:cs typeface="Segoe UI" panose="020B0502040204020203" pitchFamily="34" charset="0"/>
              </a:rPr>
              <a:t>(e.g., 40%)</a:t>
            </a:r>
          </a:p>
          <a:p>
            <a:pPr marL="0" indent="0">
              <a:lnSpc>
                <a:spcPct val="100000"/>
              </a:lnSpc>
              <a:buClr>
                <a:schemeClr val="dk1"/>
              </a:buClr>
              <a:buSzPts val="2200"/>
              <a:buNone/>
            </a:pPr>
            <a:r>
              <a:rPr lang="en-US" dirty="0">
                <a:solidFill>
                  <a:srgbClr val="C00000"/>
                </a:solidFill>
                <a:latin typeface="Segoe UI" panose="020B0502040204020203" pitchFamily="34" charset="0"/>
                <a:cs typeface="Segoe UI" panose="020B0502040204020203" pitchFamily="34" charset="0"/>
              </a:rPr>
              <a:t>No error correction</a:t>
            </a: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chemeClr val="tx1"/>
              </a:solidFill>
              <a:latin typeface="Segoe UI" panose="020B0502040204020203" pitchFamily="34" charset="0"/>
              <a:cs typeface="Segoe UI" panose="020B0502040204020203" pitchFamily="34" charset="0"/>
            </a:endParaRPr>
          </a:p>
          <a:p>
            <a:pPr marL="0" indent="0">
              <a:lnSpc>
                <a:spcPct val="100000"/>
              </a:lnSpc>
              <a:buClr>
                <a:schemeClr val="dk1"/>
              </a:buClr>
              <a:buSzPts val="2200"/>
              <a:buNone/>
            </a:pPr>
            <a:endParaRPr lang="en-US" dirty="0">
              <a:solidFill>
                <a:srgbClr val="C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66067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2634</TotalTime>
  <Words>7537</Words>
  <Application>Microsoft Office PowerPoint</Application>
  <PresentationFormat>Widescreen</PresentationFormat>
  <Paragraphs>636</Paragraphs>
  <Slides>37</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Aptos</vt:lpstr>
      <vt:lpstr>Aptos Display</vt:lpstr>
      <vt:lpstr>Arial</vt:lpstr>
      <vt:lpstr>Cambria Math</vt:lpstr>
      <vt:lpstr>Segoe UI</vt:lpstr>
      <vt:lpstr>Wingdings</vt:lpstr>
      <vt:lpstr>Office Theme</vt:lpstr>
      <vt:lpstr>FastGC: Accelerate Garbage Collection via an Efficient Copyback-based Data Migration in SSDs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FastGC: Accelerate Garbage Collection via an Efficient</dc:title>
  <dc:creator>Sei You</dc:creator>
  <cp:lastModifiedBy>Sei You</cp:lastModifiedBy>
  <cp:revision>394</cp:revision>
  <dcterms:created xsi:type="dcterms:W3CDTF">2024-02-25T12:14:22Z</dcterms:created>
  <dcterms:modified xsi:type="dcterms:W3CDTF">2024-03-11T17:01:09Z</dcterms:modified>
</cp:coreProperties>
</file>